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docProps/app.xml" ContentType="application/vnd.openxmlformats-officedocument.extended-properties+xml"/>
  <Override PartName="/docProps/core.xml" ContentType="application/vnd.openxmlformats-package.core-properties+xml"/>
  <Override PartName="/ppt/commentAuthors.xml" ContentType="application/vnd.openxmlformats-officedocument.presentationml.commentAuthors+xml"/>
  <Override PartName="/ppt/embeddings/oleObject1.bin" ContentType="application/vnd.openxmlformats-officedocument.oleObject"/>
  <Override PartName="/ppt/embeddings/oleObject10.bin" ContentType="application/vnd.openxmlformats-officedocument.oleObject"/>
  <Override PartName="/ppt/embeddings/oleObject11.bin" ContentType="application/vnd.openxmlformats-officedocument.oleObject"/>
  <Override PartName="/ppt/embeddings/oleObject12.bin" ContentType="application/vnd.openxmlformats-officedocument.oleObject"/>
  <Override PartName="/ppt/embeddings/oleObject13.bin" ContentType="application/vnd.openxmlformats-officedocument.oleObject"/>
  <Override PartName="/ppt/embeddings/oleObject14.bin" ContentType="application/vnd.openxmlformats-officedocument.oleObject"/>
  <Override PartName="/ppt/embeddings/oleObject15.bin" ContentType="application/vnd.openxmlformats-officedocument.oleObject"/>
  <Override PartName="/ppt/embeddings/oleObject16.bin" ContentType="application/vnd.openxmlformats-officedocument.oleObject"/>
  <Override PartName="/ppt/embeddings/oleObject17.bin" ContentType="application/vnd.openxmlformats-officedocument.oleObject"/>
  <Override PartName="/ppt/embeddings/oleObject18.bin" ContentType="application/vnd.openxmlformats-officedocument.oleObject"/>
  <Override PartName="/ppt/embeddings/oleObject19.bin" ContentType="application/vnd.openxmlformats-officedocument.oleObject"/>
  <Override PartName="/ppt/embeddings/oleObject2.bin" ContentType="application/vnd.openxmlformats-officedocument.oleObject"/>
  <Override PartName="/ppt/embeddings/oleObject20.bin" ContentType="application/vnd.openxmlformats-officedocument.oleObject"/>
  <Override PartName="/ppt/embeddings/oleObject3.bin" ContentType="application/vnd.openxmlformats-officedocument.oleObject"/>
  <Override PartName="/ppt/embeddings/oleObject4.bin" ContentType="application/vnd.openxmlformats-officedocument.oleObject"/>
  <Override PartName="/ppt/embeddings/oleObject5.bin" ContentType="application/vnd.openxmlformats-officedocument.oleObject"/>
  <Override PartName="/ppt/embeddings/oleObject6.bin" ContentType="application/vnd.openxmlformats-officedocument.oleObject"/>
  <Override PartName="/ppt/embeddings/oleObject7.bin" ContentType="application/vnd.openxmlformats-officedocument.oleObject"/>
  <Override PartName="/ppt/embeddings/oleObject8.bin" ContentType="application/vnd.openxmlformats-officedocument.oleObject"/>
  <Override PartName="/ppt/embeddings/oleObject9.bin" ContentType="application/vnd.openxmlformats-officedocument.oleObject"/>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21" r:id="rId1"/>
  </p:sldMasterIdLst>
  <p:notesMasterIdLst>
    <p:notesMasterId r:id="rId50"/>
  </p:notesMasterIdLst>
  <p:handoutMasterIdLst>
    <p:handoutMasterId r:id="rId51"/>
  </p:handoutMasterIdLst>
  <p:sldIdLst>
    <p:sldId id="256" r:id="rId2"/>
    <p:sldId id="300" r:id="rId3"/>
    <p:sldId id="280" r:id="rId4"/>
    <p:sldId id="332" r:id="rId5"/>
    <p:sldId id="301" r:id="rId6"/>
    <p:sldId id="302" r:id="rId7"/>
    <p:sldId id="336" r:id="rId8"/>
    <p:sldId id="303" r:id="rId9"/>
    <p:sldId id="304" r:id="rId10"/>
    <p:sldId id="293" r:id="rId11"/>
    <p:sldId id="298" r:id="rId12"/>
    <p:sldId id="333" r:id="rId13"/>
    <p:sldId id="305" r:id="rId14"/>
    <p:sldId id="306" r:id="rId15"/>
    <p:sldId id="307" r:id="rId16"/>
    <p:sldId id="308" r:id="rId17"/>
    <p:sldId id="290" r:id="rId18"/>
    <p:sldId id="309" r:id="rId19"/>
    <p:sldId id="310" r:id="rId20"/>
    <p:sldId id="311" r:id="rId21"/>
    <p:sldId id="312" r:id="rId22"/>
    <p:sldId id="313" r:id="rId23"/>
    <p:sldId id="314" r:id="rId24"/>
    <p:sldId id="315" r:id="rId25"/>
    <p:sldId id="289" r:id="rId26"/>
    <p:sldId id="316" r:id="rId27"/>
    <p:sldId id="317" r:id="rId28"/>
    <p:sldId id="318" r:id="rId29"/>
    <p:sldId id="319" r:id="rId30"/>
    <p:sldId id="320" r:id="rId31"/>
    <p:sldId id="334" r:id="rId32"/>
    <p:sldId id="321" r:id="rId33"/>
    <p:sldId id="322" r:id="rId34"/>
    <p:sldId id="323" r:id="rId35"/>
    <p:sldId id="326" r:id="rId36"/>
    <p:sldId id="324" r:id="rId37"/>
    <p:sldId id="325" r:id="rId38"/>
    <p:sldId id="327" r:id="rId39"/>
    <p:sldId id="328" r:id="rId40"/>
    <p:sldId id="295" r:id="rId41"/>
    <p:sldId id="335" r:id="rId42"/>
    <p:sldId id="329" r:id="rId43"/>
    <p:sldId id="337" r:id="rId44"/>
    <p:sldId id="338" r:id="rId45"/>
    <p:sldId id="339" r:id="rId46"/>
    <p:sldId id="340" r:id="rId47"/>
    <p:sldId id="287" r:id="rId48"/>
    <p:sldId id="330" r:id="rId4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Sarah Evans" initials="SE" lastIdx="5"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CB255"/>
    <a:srgbClr val="000000"/>
    <a:srgbClr val="E5D419"/>
    <a:srgbClr val="212F62"/>
    <a:srgbClr val="72A510"/>
    <a:srgbClr val="A4EC1A"/>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outlineView">
  <p:normalViewPr showOutlineIcons="0">
    <p:restoredLeft sz="34588" autoAdjust="0"/>
    <p:restoredTop sz="86395" autoAdjust="0"/>
  </p:normalViewPr>
  <p:slideViewPr>
    <p:cSldViewPr snapToGrid="0" snapToObjects="1">
      <p:cViewPr varScale="1">
        <p:scale>
          <a:sx n="107" d="100"/>
          <a:sy n="107" d="100"/>
        </p:scale>
        <p:origin x="184" y="224"/>
      </p:cViewPr>
      <p:guideLst>
        <p:guide orient="horz" pos="2160"/>
        <p:guide pos="2880"/>
      </p:guideLst>
    </p:cSldViewPr>
  </p:slideViewPr>
  <p:outlineViewPr>
    <p:cViewPr>
      <p:scale>
        <a:sx n="33" d="100"/>
        <a:sy n="33" d="100"/>
      </p:scale>
      <p:origin x="0" y="-42208"/>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notesMaster" Target="notesMasters/notesMaster1.xml"/><Relationship Id="rId51" Type="http://schemas.openxmlformats.org/officeDocument/2006/relationships/handoutMaster" Target="handoutMasters/handoutMaster1.xml"/><Relationship Id="rId52" Type="http://schemas.openxmlformats.org/officeDocument/2006/relationships/commentAuthors" Target="commentAuthors.xml"/><Relationship Id="rId53" Type="http://schemas.openxmlformats.org/officeDocument/2006/relationships/presProps" Target="presProps.xml"/><Relationship Id="rId54" Type="http://schemas.openxmlformats.org/officeDocument/2006/relationships/viewProps" Target="viewProps.xml"/><Relationship Id="rId55" Type="http://schemas.openxmlformats.org/officeDocument/2006/relationships/theme" Target="theme/theme1.xml"/><Relationship Id="rId56"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748D041A-73BB-E643-A8C7-50D88C2F22F5}" type="datetimeFigureOut">
              <a:rPr lang="en-US" smtClean="0"/>
              <a:t>12/19/25</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36EFEC5-3018-A548-B247-453C6EC1EC1A}" type="slidenum">
              <a:rPr lang="en-US" smtClean="0"/>
              <a:t>‹#›</a:t>
            </a:fld>
            <a:endParaRPr lang="en-US" dirty="0"/>
          </a:p>
        </p:txBody>
      </p:sp>
    </p:spTree>
    <p:extLst>
      <p:ext uri="{BB962C8B-B14F-4D97-AF65-F5344CB8AC3E}">
        <p14:creationId xmlns:p14="http://schemas.microsoft.com/office/powerpoint/2010/main" val="133005721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2D85310-066E-46E2-9CFB-757C5E4A05F4}" type="datetimeFigureOut">
              <a:rPr lang="en-US" smtClean="0"/>
              <a:t>12/19/25</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24446FB-BB9E-4015-BD2B-9CAF7B1FF9EB}" type="slidenum">
              <a:rPr lang="en-US" smtClean="0"/>
              <a:t>‹#›</a:t>
            </a:fld>
            <a:endParaRPr lang="en-US" dirty="0"/>
          </a:p>
        </p:txBody>
      </p:sp>
    </p:spTree>
    <p:extLst>
      <p:ext uri="{BB962C8B-B14F-4D97-AF65-F5344CB8AC3E}">
        <p14:creationId xmlns:p14="http://schemas.microsoft.com/office/powerpoint/2010/main" val="1761954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24446FB-BB9E-4015-BD2B-9CAF7B1FF9EB}" type="slidenum">
              <a:rPr lang="en-US" smtClean="0"/>
              <a:t>1</a:t>
            </a:fld>
            <a:endParaRPr lang="en-US" dirty="0"/>
          </a:p>
        </p:txBody>
      </p:sp>
    </p:spTree>
    <p:extLst>
      <p:ext uri="{BB962C8B-B14F-4D97-AF65-F5344CB8AC3E}">
        <p14:creationId xmlns:p14="http://schemas.microsoft.com/office/powerpoint/2010/main" val="7943220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24446FB-BB9E-4015-BD2B-9CAF7B1FF9EB}" type="slidenum">
              <a:rPr lang="en-US" smtClean="0"/>
              <a:t>48</a:t>
            </a:fld>
            <a:endParaRPr lang="en-US" dirty="0"/>
          </a:p>
        </p:txBody>
      </p:sp>
    </p:spTree>
    <p:extLst>
      <p:ext uri="{BB962C8B-B14F-4D97-AF65-F5344CB8AC3E}">
        <p14:creationId xmlns:p14="http://schemas.microsoft.com/office/powerpoint/2010/main" val="21017664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ns0:Relationships xmlns:ns0="http://schemas.openxmlformats.org/package/2006/relationships"><ns0:Relationship Id="rId1" Type="http://schemas.openxmlformats.org/officeDocument/2006/relationships/slideMaster" Target="../slideMasters/slideMaster1.xml" /><ns0:Relationship Id="rId2" Type="http://schemas.openxmlformats.org/officeDocument/2006/relationships/image" Target="../media/v3_image2_821b32ff1a6f.png" /><ns0:Relationship Id="rId3" Type="http://schemas.openxmlformats.org/officeDocument/2006/relationships/image" Target="../media/image1.png" /></ns0: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43000" y="498250"/>
            <a:ext cx="6858000" cy="1011237"/>
          </a:xfrm>
        </p:spPr>
        <p:txBody>
          <a:bodyPr anchor="b"/>
          <a:lstStyle>
            <a:lvl1pPr algn="ctr">
              <a:defRPr sz="4500"/>
            </a:lvl1pPr>
          </a:lstStyle>
          <a:p>
            <a:r>
              <a:rPr lang="en-US" dirty="0"/>
              <a:t>Title of the Book</a:t>
            </a:r>
          </a:p>
        </p:txBody>
      </p:sp>
      <p:sp>
        <p:nvSpPr>
          <p:cNvPr id="5" name="Footer Placeholder 4"/>
          <p:cNvSpPr>
            <a:spLocks noGrp="1"/>
          </p:cNvSpPr>
          <p:nvPr>
            <p:ph type="ftr" sz="quarter" idx="11"/>
          </p:nvPr>
        </p:nvSpPr>
        <p:spPr>
          <a:xfrm>
            <a:off x="1142999" y="6356350"/>
            <a:ext cx="6412424" cy="354416"/>
          </a:xfrm>
        </p:spPr>
        <p:txBody>
          <a:bodyPr/>
          <a:lstStyle/>
          <a:p>
            <a:endParaRPr lang="en-US"/>
          </a:p>
        </p:txBody>
      </p:sp>
      <p:sp>
        <p:nvSpPr>
          <p:cNvPr id="9" name="Picture Placeholder 8"/>
          <p:cNvSpPr>
            <a:spLocks noGrp="1"/>
          </p:cNvSpPr>
          <p:nvPr>
            <p:ph type="pic" sz="quarter" idx="13"/>
          </p:nvPr>
        </p:nvSpPr>
        <p:spPr>
          <a:xfrm>
            <a:off x="2987874" y="2390620"/>
            <a:ext cx="3168253" cy="3851130"/>
          </a:xfrm>
        </p:spPr>
        <p:txBody>
          <a:bodyPr>
            <a:normAutofit/>
          </a:bodyPr>
          <a:lstStyle>
            <a:lvl1pPr marL="0" indent="0">
              <a:buNone/>
              <a:defRPr sz="900"/>
            </a:lvl1pPr>
          </a:lstStyle>
          <a:p>
            <a:endParaRPr lang="en-US" dirty="0"/>
          </a:p>
        </p:txBody>
      </p:sp>
      <p:sp>
        <p:nvSpPr>
          <p:cNvPr id="10" name="Title 1"/>
          <p:cNvSpPr txBox="1">
            <a:spLocks/>
          </p:cNvSpPr>
          <p:nvPr userDrawn="1"/>
        </p:nvSpPr>
        <p:spPr>
          <a:xfrm>
            <a:off x="1142999" y="1509485"/>
            <a:ext cx="6858000" cy="672883"/>
          </a:xfrm>
          <a:prstGeom prst="rect">
            <a:avLst/>
          </a:prstGeom>
        </p:spPr>
        <p:txBody>
          <a:bodyPr vert="horz" lIns="68580" tIns="34290" rIns="68580" bIns="34290" rtlCol="0" anchor="b">
            <a:normAutofit lnSpcReduction="10000"/>
          </a:bodyPr>
          <a:lstStyle>
            <a:lvl1pPr algn="ctr" defTabSz="914400" rtl="0" eaLnBrk="1" latinLnBrk="0" hangingPunct="1">
              <a:lnSpc>
                <a:spcPct val="90000"/>
              </a:lnSpc>
              <a:spcBef>
                <a:spcPct val="0"/>
              </a:spcBef>
              <a:buNone/>
              <a:defRPr sz="6000" kern="1200">
                <a:solidFill>
                  <a:schemeClr val="accent6"/>
                </a:solidFill>
                <a:latin typeface="+mj-lt"/>
                <a:ea typeface="+mj-ea"/>
                <a:cs typeface="+mj-cs"/>
              </a:defRPr>
            </a:lvl1pPr>
          </a:lstStyle>
          <a:p>
            <a:endParaRPr lang="en-US" sz="4800" dirty="0">
              <a:solidFill>
                <a:schemeClr val="accent5"/>
              </a:solidFill>
            </a:endParaRPr>
          </a:p>
        </p:txBody>
      </p:sp>
      <p:sp>
        <p:nvSpPr>
          <p:cNvPr id="11" name="Text Placeholder 10"/>
          <p:cNvSpPr>
            <a:spLocks noGrp="1"/>
          </p:cNvSpPr>
          <p:nvPr>
            <p:ph type="body" sz="quarter" idx="14" hasCustomPrompt="1"/>
          </p:nvPr>
        </p:nvSpPr>
        <p:spPr>
          <a:xfrm>
            <a:off x="1143000" y="1509713"/>
            <a:ext cx="6858000" cy="443778"/>
          </a:xfrm>
        </p:spPr>
        <p:txBody>
          <a:bodyPr/>
          <a:lstStyle>
            <a:lvl1pPr marL="0" indent="0" algn="ctr">
              <a:buNone/>
              <a:defRPr baseline="0">
                <a:solidFill>
                  <a:schemeClr val="accent5"/>
                </a:solidFill>
              </a:defRPr>
            </a:lvl1pPr>
            <a:lvl2pPr marL="342900" indent="0" algn="ctr">
              <a:buNone/>
              <a:defRPr/>
            </a:lvl2pPr>
            <a:lvl3pPr marL="685800" indent="0" algn="ctr">
              <a:buNone/>
              <a:defRPr/>
            </a:lvl3pPr>
            <a:lvl4pPr marL="1028700" indent="0" algn="ctr">
              <a:buNone/>
              <a:defRPr/>
            </a:lvl4pPr>
            <a:lvl5pPr marL="1371600" indent="0" algn="ctr">
              <a:buNone/>
              <a:defRPr/>
            </a:lvl5pPr>
          </a:lstStyle>
          <a:p>
            <a:pPr lvl="0"/>
            <a:r>
              <a:rPr lang="en-US" dirty="0"/>
              <a:t>Chapter # CHAPTER TITLE</a:t>
            </a:r>
          </a:p>
        </p:txBody>
      </p:sp>
      <p:sp>
        <p:nvSpPr>
          <p:cNvPr id="12" name="TextBox 11"/>
          <p:cNvSpPr txBox="1"/>
          <p:nvPr userDrawn="1"/>
        </p:nvSpPr>
        <p:spPr>
          <a:xfrm>
            <a:off x="3164031" y="1946842"/>
            <a:ext cx="2815937" cy="461665"/>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200" dirty="0"/>
              <a:t>PowerPoint Image Slideshow</a:t>
            </a:r>
          </a:p>
          <a:p>
            <a:pPr algn="ctr"/>
            <a:endParaRPr lang="en-US" sz="1200" dirty="0"/>
          </a:p>
        </p:txBody>
      </p:sp>
    </p:spTree>
    <p:extLst>
      <p:ext uri="{BB962C8B-B14F-4D97-AF65-F5344CB8AC3E}">
        <p14:creationId xmlns:p14="http://schemas.microsoft.com/office/powerpoint/2010/main" val="35184198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8650" y="365127"/>
            <a:ext cx="7886700" cy="424583"/>
          </a:xfrm>
        </p:spPr>
        <p:txBody>
          <a:bodyPr>
            <a:normAutofit/>
          </a:bodyPr>
          <a:lstStyle>
            <a:lvl1pPr>
              <a:defRPr sz="2100" b="1"/>
            </a:lvl1pPr>
          </a:lstStyle>
          <a:p>
            <a:r>
              <a:rPr lang="en-US" dirty="0"/>
              <a:t>Figure #.#</a:t>
            </a:r>
          </a:p>
        </p:txBody>
      </p:sp>
      <p:sp>
        <p:nvSpPr>
          <p:cNvPr id="3" name="Content Placeholder 2"/>
          <p:cNvSpPr>
            <a:spLocks noGrp="1"/>
          </p:cNvSpPr>
          <p:nvPr>
            <p:ph idx="1"/>
          </p:nvPr>
        </p:nvSpPr>
        <p:spPr>
          <a:xfrm>
            <a:off x="628650" y="955965"/>
            <a:ext cx="7886700" cy="3796145"/>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a:xfrm>
            <a:off x="628650" y="6356351"/>
            <a:ext cx="7071014" cy="365125"/>
          </a:xfrm>
        </p:spPr>
        <p:txBody>
          <a:bodyPr/>
          <a:lstStyle/>
          <a:p>
            <a:endParaRPr lang="en-US"/>
          </a:p>
        </p:txBody>
      </p:sp>
      <p:sp>
        <p:nvSpPr>
          <p:cNvPr id="7" name="Content Placeholder 2"/>
          <p:cNvSpPr>
            <a:spLocks noGrp="1"/>
          </p:cNvSpPr>
          <p:nvPr>
            <p:ph idx="13" hasCustomPrompt="1"/>
          </p:nvPr>
        </p:nvSpPr>
        <p:spPr>
          <a:xfrm>
            <a:off x="628650" y="4918365"/>
            <a:ext cx="7886700" cy="1271731"/>
          </a:xfrm>
        </p:spPr>
        <p:txBody>
          <a:bodyPr>
            <a:normAutofit/>
          </a:bodyPr>
          <a:lstStyle>
            <a:lvl1pPr marL="0" indent="0">
              <a:buNone/>
              <a:defRPr sz="1200"/>
            </a:lvl1pPr>
          </a:lstStyle>
          <a:p>
            <a:pPr lvl="0"/>
            <a:r>
              <a:rPr lang="en-US" dirty="0"/>
              <a:t>Caption</a:t>
            </a:r>
          </a:p>
        </p:txBody>
      </p:sp>
    </p:spTree>
    <p:extLst>
      <p:ext uri="{BB962C8B-B14F-4D97-AF65-F5344CB8AC3E}">
        <p14:creationId xmlns:p14="http://schemas.microsoft.com/office/powerpoint/2010/main" val="9209388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8650" y="365126"/>
            <a:ext cx="7886700" cy="466148"/>
          </a:xfrm>
        </p:spPr>
        <p:txBody>
          <a:bodyPr>
            <a:normAutofit/>
          </a:bodyPr>
          <a:lstStyle>
            <a:lvl1pPr>
              <a:defRPr sz="2100" b="1"/>
            </a:lvl1pPr>
          </a:lstStyle>
          <a:p>
            <a:r>
              <a:rPr lang="en-US" dirty="0"/>
              <a:t>Figure #.#</a:t>
            </a:r>
          </a:p>
        </p:txBody>
      </p:sp>
      <p:sp>
        <p:nvSpPr>
          <p:cNvPr id="3" name="Content Placeholder 2"/>
          <p:cNvSpPr>
            <a:spLocks noGrp="1"/>
          </p:cNvSpPr>
          <p:nvPr>
            <p:ph sz="half" idx="1"/>
          </p:nvPr>
        </p:nvSpPr>
        <p:spPr>
          <a:xfrm>
            <a:off x="628650" y="1010661"/>
            <a:ext cx="3886200" cy="5166302"/>
          </a:xfrm>
        </p:spPr>
        <p:txBody>
          <a:bodyPr/>
          <a:lstStyle/>
          <a:p>
            <a:pPr lvl="0"/>
            <a:r>
              <a:rPr lang="en-US"/>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29150" y="1010661"/>
            <a:ext cx="3886200" cy="516630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11"/>
          </p:nvPr>
        </p:nvSpPr>
        <p:spPr>
          <a:xfrm>
            <a:off x="628650" y="6356351"/>
            <a:ext cx="7060623" cy="365125"/>
          </a:xfrm>
        </p:spPr>
        <p:txBody>
          <a:bodyPr/>
          <a:lstStyle/>
          <a:p>
            <a:endParaRPr lang="en-US"/>
          </a:p>
        </p:txBody>
      </p:sp>
    </p:spTree>
    <p:extLst>
      <p:ext uri="{BB962C8B-B14F-4D97-AF65-F5344CB8AC3E}">
        <p14:creationId xmlns:p14="http://schemas.microsoft.com/office/powerpoint/2010/main" val="36075995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Last Slid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8650" y="365126"/>
            <a:ext cx="7886700" cy="535420"/>
          </a:xfrm>
        </p:spPr>
        <p:txBody>
          <a:bodyPr>
            <a:normAutofit/>
          </a:bodyPr>
          <a:lstStyle>
            <a:lvl1pPr>
              <a:defRPr sz="2100" b="1" baseline="0"/>
            </a:lvl1pPr>
          </a:lstStyle>
          <a:p>
            <a:r>
              <a:rPr lang="en-US" dirty="0"/>
              <a:t>Figure #.#</a:t>
            </a:r>
          </a:p>
        </p:txBody>
      </p:sp>
      <p:sp>
        <p:nvSpPr>
          <p:cNvPr id="4" name="Footer Placeholder 3"/>
          <p:cNvSpPr>
            <a:spLocks noGrp="1"/>
          </p:cNvSpPr>
          <p:nvPr>
            <p:ph type="ftr" sz="quarter" idx="11"/>
          </p:nvPr>
        </p:nvSpPr>
        <p:spPr>
          <a:xfrm>
            <a:off x="73152" y="6205729"/>
            <a:ext cx="7635240" cy="442595"/>
          </a:xfrm>
        </p:spPr>
        <p:txBody>
          <a:bodyPr/>
          <a:lstStyle/>
          <a:p>
            <a:pPr algn="l"/>
            <a:r>
              <a:rPr lang="en-US" dirty="0"/>
              <a:t>This </a:t>
            </a:r>
            <a:r>
              <a:rPr lang="en-US" dirty="0" err="1"/>
              <a:t>OpenStax</a:t>
            </a:r>
            <a:r>
              <a:rPr lang="en-US" dirty="0"/>
              <a:t> ancillary resource is © Rice University under a CC BY 4.0 International license; it may be reproduced or modified but must be attributed to </a:t>
            </a:r>
            <a:r>
              <a:rPr lang="en-US" dirty="0" err="1"/>
              <a:t>OpenStax</a:t>
            </a:r>
            <a:r>
              <a:rPr lang="en-US" dirty="0"/>
              <a:t>, Rice University and any changes must be noted.</a:t>
            </a:r>
          </a:p>
        </p:txBody>
      </p:sp>
      <p:sp>
        <p:nvSpPr>
          <p:cNvPr id="7" name="Content Placeholder 6"/>
          <p:cNvSpPr>
            <a:spLocks noGrp="1"/>
          </p:cNvSpPr>
          <p:nvPr>
            <p:ph sz="quarter" idx="12"/>
          </p:nvPr>
        </p:nvSpPr>
        <p:spPr>
          <a:xfrm>
            <a:off x="628650" y="1011383"/>
            <a:ext cx="7886700" cy="325581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6"/>
          <p:cNvSpPr>
            <a:spLocks noGrp="1"/>
          </p:cNvSpPr>
          <p:nvPr>
            <p:ph sz="quarter" idx="13" hasCustomPrompt="1"/>
          </p:nvPr>
        </p:nvSpPr>
        <p:spPr>
          <a:xfrm>
            <a:off x="628650" y="4378038"/>
            <a:ext cx="7886700" cy="1627909"/>
          </a:xfrm>
        </p:spPr>
        <p:txBody>
          <a:bodyPr>
            <a:normAutofit/>
          </a:bodyPr>
          <a:lstStyle>
            <a:lvl1pPr marL="0" indent="0">
              <a:buNone/>
              <a:defRPr sz="1200"/>
            </a:lvl1pPr>
          </a:lstStyle>
          <a:p>
            <a:pPr lvl="0"/>
            <a:r>
              <a:rPr lang="en-US" dirty="0"/>
              <a:t>Caption</a:t>
            </a:r>
          </a:p>
        </p:txBody>
      </p:sp>
    </p:spTree>
    <p:extLst>
      <p:ext uri="{BB962C8B-B14F-4D97-AF65-F5344CB8AC3E}">
        <p14:creationId xmlns:p14="http://schemas.microsoft.com/office/powerpoint/2010/main" val="25204761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457200" y="6172201"/>
            <a:ext cx="3429000" cy="304800"/>
          </a:xfrm>
          <a:prstGeom prst="rect">
            <a:avLst/>
          </a:prstGeom>
        </p:spPr>
        <p:txBody>
          <a:bodyPr/>
          <a:lstStyle/>
          <a:p>
            <a:fld id="{451DEABC-D766-4322-8E78-B830FAE35C72}" type="datetime4">
              <a:rPr lang="en-US" smtClean="0"/>
              <a:pPr/>
              <a:t>December 19, 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Title 1"/>
          <p:cNvSpPr txBox="1">
            <a:spLocks/>
          </p:cNvSpPr>
          <p:nvPr userDrawn="1"/>
        </p:nvSpPr>
        <p:spPr>
          <a:xfrm>
            <a:off x="0" y="789677"/>
            <a:ext cx="9144000" cy="709154"/>
          </a:xfrm>
          <a:prstGeom prst="rect">
            <a:avLst/>
          </a:prstGeom>
        </p:spPr>
        <p:txBody>
          <a:bodyPr/>
          <a:lstStyle>
            <a:lvl1pPr algn="l" defTabSz="914400" rtl="0" eaLnBrk="1" latinLnBrk="0" hangingPunct="1">
              <a:spcBef>
                <a:spcPct val="0"/>
              </a:spcBef>
              <a:buNone/>
              <a:defRPr sz="3600" kern="1200" cap="all" spc="-60" baseline="0">
                <a:solidFill>
                  <a:srgbClr val="6CB255"/>
                </a:solidFill>
                <a:latin typeface="+mj-lt"/>
                <a:ea typeface="+mj-ea"/>
                <a:cs typeface="+mj-cs"/>
              </a:defRPr>
            </a:lvl1pPr>
          </a:lstStyle>
          <a:p>
            <a:pPr algn="ctr"/>
            <a:r>
              <a:rPr lang="en-US" sz="3500" dirty="0"/>
              <a:t>College Physics</a:t>
            </a:r>
          </a:p>
          <a:p>
            <a:pPr algn="ctr"/>
            <a:endParaRPr lang="en-US" sz="1800" cap="none" dirty="0">
              <a:solidFill>
                <a:schemeClr val="accent3">
                  <a:lumMod val="20000"/>
                  <a:lumOff val="80000"/>
                </a:schemeClr>
              </a:solidFill>
              <a:latin typeface="+mn-lt"/>
            </a:endParaRPr>
          </a:p>
          <a:p>
            <a:pPr algn="ctr"/>
            <a:r>
              <a:rPr lang="en-US" sz="2000" b="1" cap="none" dirty="0">
                <a:solidFill>
                  <a:srgbClr val="212F62"/>
                </a:solidFill>
                <a:latin typeface="+mn-lt"/>
              </a:rPr>
              <a:t>Chapter # Chapter Title</a:t>
            </a:r>
          </a:p>
          <a:p>
            <a:pPr algn="ctr"/>
            <a:r>
              <a:rPr lang="en-US" sz="1600" cap="none" dirty="0">
                <a:solidFill>
                  <a:schemeClr val="tx1"/>
                </a:solidFill>
                <a:latin typeface="+mn-lt"/>
              </a:rPr>
              <a:t>PowerPoint Image Slideshow</a:t>
            </a:r>
          </a:p>
        </p:txBody>
      </p:sp>
      <p:pic>
        <p:nvPicPr>
          <p:cNvPr id="9" name="Picture 8" descr="medium_covers_Page_2.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562758" y="2517424"/>
            <a:ext cx="2010682" cy="2603836"/>
          </a:xfrm>
          <a:prstGeom prst="rect">
            <a:avLst/>
          </a:prstGeom>
          <a:effectLst>
            <a:reflection blurRad="6350" stA="52000" endA="300" endPos="35000" dir="5400000" sy="-100000" algn="bl" rotWithShape="0"/>
          </a:effectLst>
          <a:scene3d>
            <a:camera prst="obliqueTopLeft"/>
            <a:lightRig rig="threePt" dir="t"/>
          </a:scene3d>
        </p:spPr>
      </p:pic>
      <p:pic>
        <p:nvPicPr>
          <p:cNvPr id="6" name="Picture 5">
            <a:extLst>
              <a:ext uri="{FF2B5EF4-FFF2-40B4-BE49-F238E27FC236}">
                <a16:creationId xmlns:a16="http://schemas.microsoft.com/office/drawing/2014/main" id="{24F19E1E-6A0A-42D5-96D5-51351F4904A3}"/>
              </a:ext>
            </a:extLst>
          </p:cNvPr>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7017183" y="365986"/>
            <a:ext cx="1829055" cy="447737"/>
          </a:xfrm>
          <a:prstGeom prst="rect">
            <a:avLst/>
          </a:prstGeom>
        </p:spPr>
      </p:pic>
    </p:spTree>
    <p:extLst>
      <p:ext uri="{BB962C8B-B14F-4D97-AF65-F5344CB8AC3E}">
        <p14:creationId xmlns:p14="http://schemas.microsoft.com/office/powerpoint/2010/main" val="34140010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41326"/>
            <a:ext cx="8062912" cy="659535"/>
          </a:xfrm>
        </p:spPr>
        <p:txBody>
          <a:bodyPr/>
          <a:lstStyle/>
          <a:p>
            <a:r>
              <a:rPr lang="en-US" dirty="0"/>
              <a:t>Click to edit</a:t>
            </a:r>
          </a:p>
        </p:txBody>
      </p:sp>
      <p:sp>
        <p:nvSpPr>
          <p:cNvPr id="5" name="Date Placeholder 4"/>
          <p:cNvSpPr>
            <a:spLocks noGrp="1"/>
          </p:cNvSpPr>
          <p:nvPr>
            <p:ph type="dt" sz="half" idx="10"/>
          </p:nvPr>
        </p:nvSpPr>
        <p:spPr>
          <a:xfrm>
            <a:off x="457200" y="6172201"/>
            <a:ext cx="3429000" cy="304800"/>
          </a:xfrm>
          <a:prstGeom prst="rect">
            <a:avLst/>
          </a:prstGeom>
        </p:spPr>
        <p:txBody>
          <a:bodyPr/>
          <a:lstStyle/>
          <a:p>
            <a:fld id="{79B19C71-EC74-44AF-B27E-FC7DC3C3A61D}" type="datetime4">
              <a:rPr lang="en-US" smtClean="0"/>
              <a:pPr/>
              <a:t>December 19, 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rot="16200000">
            <a:off x="8044814" y="683895"/>
            <a:ext cx="1315721" cy="365125"/>
          </a:xfrm>
          <a:prstGeom prst="rect">
            <a:avLst/>
          </a:prstGeom>
        </p:spPr>
        <p:txBody>
          <a:bodyPr/>
          <a:lstStyle/>
          <a:p>
            <a:fld id="{F38DF745-7D3F-47F4-83A3-874385CFAA69}" type="slidenum">
              <a:rPr lang="en-US" smtClean="0"/>
              <a:pPr/>
              <a:t>‹#›</a:t>
            </a:fld>
            <a:endParaRPr lang="en-US" dirty="0"/>
          </a:p>
        </p:txBody>
      </p:sp>
      <p:sp>
        <p:nvSpPr>
          <p:cNvPr id="9" name="Picture Placeholder 8"/>
          <p:cNvSpPr>
            <a:spLocks noGrp="1"/>
          </p:cNvSpPr>
          <p:nvPr>
            <p:ph type="pic" sz="quarter" idx="13"/>
          </p:nvPr>
        </p:nvSpPr>
        <p:spPr>
          <a:xfrm>
            <a:off x="457199" y="1107618"/>
            <a:ext cx="4031619" cy="4607689"/>
          </a:xfrm>
        </p:spPr>
        <p:txBody>
          <a:bodyPr/>
          <a:lstStyle/>
          <a:p>
            <a:endParaRPr lang="en-US" dirty="0"/>
          </a:p>
        </p:txBody>
      </p:sp>
      <p:sp>
        <p:nvSpPr>
          <p:cNvPr id="11" name="Text Placeholder 10"/>
          <p:cNvSpPr>
            <a:spLocks noGrp="1"/>
          </p:cNvSpPr>
          <p:nvPr>
            <p:ph type="body" sz="quarter" idx="14"/>
          </p:nvPr>
        </p:nvSpPr>
        <p:spPr>
          <a:xfrm>
            <a:off x="4606925" y="1107618"/>
            <a:ext cx="3913188" cy="4607382"/>
          </a:xfrm>
        </p:spPr>
        <p:txBody>
          <a:bodyPr/>
          <a:lstStyle>
            <a:lvl1pPr>
              <a:buClr>
                <a:schemeClr val="accent3"/>
              </a:buClr>
              <a:defRPr>
                <a:solidFill>
                  <a:schemeClr val="accent3"/>
                </a:solidFill>
              </a:defRPr>
            </a:lvl1pPr>
            <a:lvl2pPr marL="731520" indent="-457200">
              <a:buClr>
                <a:schemeClr val="accent3"/>
              </a:buClr>
              <a:buFont typeface="+mj-lt"/>
              <a:buAutoNum type="alphaLcParenR"/>
              <a:defRPr>
                <a:solidFill>
                  <a:schemeClr val="accent3"/>
                </a:solidFill>
              </a:defRPr>
            </a:lvl2pPr>
            <a:lvl3pPr marL="1257300" indent="-342900">
              <a:buClr>
                <a:schemeClr val="accent3"/>
              </a:buClr>
              <a:buFont typeface="+mj-lt"/>
              <a:buAutoNum type="alphaLcParenR"/>
              <a:defRPr>
                <a:solidFill>
                  <a:schemeClr val="accent3"/>
                </a:solidFill>
              </a:defRPr>
            </a:lvl3pPr>
            <a:lvl4pPr marL="1714500" indent="-342900">
              <a:buClr>
                <a:schemeClr val="accent3"/>
              </a:buClr>
              <a:buFont typeface="+mj-lt"/>
              <a:buAutoNum type="alphaLcParenR"/>
              <a:defRPr>
                <a:solidFill>
                  <a:schemeClr val="accent3"/>
                </a:solidFill>
              </a:defRPr>
            </a:lvl4pPr>
            <a:lvl5pPr marL="2171700" indent="-342900">
              <a:buClr>
                <a:schemeClr val="accent3"/>
              </a:buClr>
              <a:buFont typeface="+mj-lt"/>
              <a:buAutoNum type="alphaLcParenR"/>
              <a:defRPr>
                <a:solidFill>
                  <a:schemeClr val="accent3"/>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8" name="Picture 7">
            <a:extLst>
              <a:ext uri="{FF2B5EF4-FFF2-40B4-BE49-F238E27FC236}">
                <a16:creationId xmlns:a16="http://schemas.microsoft.com/office/drawing/2014/main" id="{BE8845CA-8582-4166-9E48-5F6A8689FA10}"/>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7017183" y="365986"/>
            <a:ext cx="1829055" cy="447737"/>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1_Title and Content">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457200" y="6172201"/>
            <a:ext cx="3429000" cy="304800"/>
          </a:xfrm>
          <a:prstGeom prst="rect">
            <a:avLst/>
          </a:prstGeom>
        </p:spPr>
        <p:txBody>
          <a:bodyPr/>
          <a:lstStyle/>
          <a:p>
            <a:fld id="{93333F43-3E86-47E4-BFBB-2476D384E1C6}" type="datetime4">
              <a:rPr lang="en-US" smtClean="0"/>
              <a:pPr/>
              <a:t>December 19, 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rot="16200000">
            <a:off x="8044814" y="683895"/>
            <a:ext cx="1315721" cy="365125"/>
          </a:xfrm>
          <a:prstGeom prst="rect">
            <a:avLst/>
          </a:prstGeom>
        </p:spPr>
        <p:txBody>
          <a:bodyPr/>
          <a:lstStyle/>
          <a:p>
            <a:fld id="{F38DF745-7D3F-47F4-83A3-874385CFAA69}" type="slidenum">
              <a:rPr lang="en-US" smtClean="0"/>
              <a:pPr/>
              <a:t>‹#›</a:t>
            </a:fld>
            <a:endParaRPr lang="en-US" dirty="0"/>
          </a:p>
        </p:txBody>
      </p:sp>
      <p:sp>
        <p:nvSpPr>
          <p:cNvPr id="7" name="Title 1"/>
          <p:cNvSpPr>
            <a:spLocks noGrp="1"/>
          </p:cNvSpPr>
          <p:nvPr>
            <p:ph type="title"/>
          </p:nvPr>
        </p:nvSpPr>
        <p:spPr>
          <a:xfrm>
            <a:off x="457200" y="241326"/>
            <a:ext cx="8062912" cy="659535"/>
          </a:xfrm>
        </p:spPr>
        <p:txBody>
          <a:bodyPr/>
          <a:lstStyle/>
          <a:p>
            <a:r>
              <a:rPr lang="en-US" dirty="0"/>
              <a:t>Click to edit</a:t>
            </a:r>
          </a:p>
        </p:txBody>
      </p:sp>
      <p:sp>
        <p:nvSpPr>
          <p:cNvPr id="8" name="Picture Placeholder 8"/>
          <p:cNvSpPr>
            <a:spLocks noGrp="1"/>
          </p:cNvSpPr>
          <p:nvPr>
            <p:ph type="pic" sz="quarter" idx="13"/>
          </p:nvPr>
        </p:nvSpPr>
        <p:spPr>
          <a:xfrm>
            <a:off x="457199" y="1122386"/>
            <a:ext cx="8062913" cy="3500071"/>
          </a:xfrm>
        </p:spPr>
        <p:txBody>
          <a:bodyPr/>
          <a:lstStyle/>
          <a:p>
            <a:endParaRPr lang="en-US" dirty="0"/>
          </a:p>
        </p:txBody>
      </p:sp>
      <p:sp>
        <p:nvSpPr>
          <p:cNvPr id="9" name="Text Placeholder 10"/>
          <p:cNvSpPr>
            <a:spLocks noGrp="1"/>
          </p:cNvSpPr>
          <p:nvPr>
            <p:ph type="body" sz="quarter" idx="14"/>
          </p:nvPr>
        </p:nvSpPr>
        <p:spPr>
          <a:xfrm>
            <a:off x="457200" y="4843982"/>
            <a:ext cx="8062912" cy="1166382"/>
          </a:xfrm>
        </p:spPr>
        <p:txBody>
          <a:bodyPr/>
          <a:lstStyle>
            <a:lvl1pPr>
              <a:buClr>
                <a:schemeClr val="accent3"/>
              </a:buClr>
              <a:defRPr>
                <a:solidFill>
                  <a:srgbClr val="000000"/>
                </a:solidFill>
              </a:defRPr>
            </a:lvl1pPr>
            <a:lvl2pPr marL="731520" indent="-457200">
              <a:buClr>
                <a:schemeClr val="accent3"/>
              </a:buClr>
              <a:buFont typeface="+mj-lt"/>
              <a:buAutoNum type="alphaLcParenR"/>
              <a:defRPr>
                <a:solidFill>
                  <a:schemeClr val="tx1"/>
                </a:solidFill>
              </a:defRPr>
            </a:lvl2pPr>
            <a:lvl3pPr marL="1257300" indent="-342900">
              <a:buClr>
                <a:schemeClr val="accent3"/>
              </a:buClr>
              <a:buFont typeface="+mj-lt"/>
              <a:buAutoNum type="alphaLcParenR"/>
              <a:defRPr>
                <a:solidFill>
                  <a:schemeClr val="tx1"/>
                </a:solidFill>
              </a:defRPr>
            </a:lvl3pPr>
            <a:lvl4pPr marL="1714500" indent="-342900">
              <a:buClr>
                <a:schemeClr val="accent3"/>
              </a:buClr>
              <a:buFont typeface="+mj-lt"/>
              <a:buAutoNum type="alphaLcParenR"/>
              <a:defRPr>
                <a:solidFill>
                  <a:schemeClr val="tx1"/>
                </a:solidFill>
              </a:defRPr>
            </a:lvl4pPr>
            <a:lvl5pPr marL="2171700" indent="-342900">
              <a:buClr>
                <a:schemeClr val="accent3"/>
              </a:buClr>
              <a:buFont typeface="+mj-lt"/>
              <a:buAutoNum type="alphaLcParen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0" name="Picture 9">
            <a:extLst>
              <a:ext uri="{FF2B5EF4-FFF2-40B4-BE49-F238E27FC236}">
                <a16:creationId xmlns:a16="http://schemas.microsoft.com/office/drawing/2014/main" id="{C142E682-7ADA-4EC1-940C-82AD3E87D0D9}"/>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7017183" y="365986"/>
            <a:ext cx="1829055" cy="447737"/>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0" y="1600200"/>
            <a:ext cx="5111750" cy="4480560"/>
          </a:xfrm>
        </p:spPr>
        <p:txBody>
          <a:bodyPr/>
          <a:lstStyle>
            <a:lvl1pPr>
              <a:defRPr sz="3200"/>
            </a:lvl1pPr>
            <a:lvl2pPr marL="788670" indent="-514350">
              <a:buFont typeface="+mj-lt"/>
              <a:buAutoNum type="alphaLcParenR"/>
              <a:defRPr sz="2800"/>
            </a:lvl2pPr>
            <a:lvl3pPr marL="1371600" indent="-457200">
              <a:buFont typeface="+mj-lt"/>
              <a:buAutoNum type="alphaLcParenR"/>
              <a:defRPr sz="2400"/>
            </a:lvl3pPr>
            <a:lvl4pPr marL="1828800" indent="-457200">
              <a:buFont typeface="+mj-lt"/>
              <a:buAutoNum type="alphaLcParenR"/>
              <a:defRPr sz="2000"/>
            </a:lvl4pPr>
            <a:lvl5pPr marL="2286000" indent="-457200">
              <a:buFont typeface="+mj-lt"/>
              <a:buAutoNum type="alphaLcParen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457200" y="1600200"/>
            <a:ext cx="3008313" cy="4480560"/>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Date Placeholder 4"/>
          <p:cNvSpPr>
            <a:spLocks noGrp="1"/>
          </p:cNvSpPr>
          <p:nvPr>
            <p:ph type="dt" sz="half" idx="10"/>
          </p:nvPr>
        </p:nvSpPr>
        <p:spPr>
          <a:xfrm>
            <a:off x="457200" y="6172201"/>
            <a:ext cx="3429000" cy="304800"/>
          </a:xfrm>
          <a:prstGeom prst="rect">
            <a:avLst/>
          </a:prstGeom>
        </p:spPr>
        <p:txBody>
          <a:bodyPr/>
          <a:lstStyle/>
          <a:p>
            <a:fld id="{6EAD5615-7F4F-4584-84D5-CC95918C321F}" type="datetime4">
              <a:rPr lang="en-US" smtClean="0"/>
              <a:pPr/>
              <a:t>December 19, 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rot="16200000">
            <a:off x="8044814" y="683895"/>
            <a:ext cx="1315721" cy="365125"/>
          </a:xfrm>
          <a:prstGeom prst="rect">
            <a:avLst/>
          </a:prstGeom>
        </p:spPr>
        <p:txBody>
          <a:bodyPr/>
          <a:lstStyle/>
          <a:p>
            <a:fld id="{F38DF745-7D3F-47F4-83A3-874385CFAA69}" type="slidenum">
              <a:rPr lang="en-US" smtClean="0"/>
              <a:pPr/>
              <a:t>‹#›</a:t>
            </a:fld>
            <a:endParaRPr lang="en-US" dirty="0"/>
          </a:p>
        </p:txBody>
      </p:sp>
      <p:sp>
        <p:nvSpPr>
          <p:cNvPr id="9" name="Title 1"/>
          <p:cNvSpPr>
            <a:spLocks noGrp="1"/>
          </p:cNvSpPr>
          <p:nvPr>
            <p:ph type="title"/>
          </p:nvPr>
        </p:nvSpPr>
        <p:spPr>
          <a:xfrm>
            <a:off x="457200" y="241326"/>
            <a:ext cx="8062912" cy="659535"/>
          </a:xfrm>
        </p:spPr>
        <p:txBody>
          <a:bodyPr/>
          <a:lstStyle/>
          <a:p>
            <a:r>
              <a:rPr lang="en-US" dirty="0"/>
              <a:t>Click to edit</a:t>
            </a:r>
          </a:p>
        </p:txBody>
      </p:sp>
      <p:pic>
        <p:nvPicPr>
          <p:cNvPr id="8" name="Picture 7">
            <a:extLst>
              <a:ext uri="{FF2B5EF4-FFF2-40B4-BE49-F238E27FC236}">
                <a16:creationId xmlns:a16="http://schemas.microsoft.com/office/drawing/2014/main" id="{62E637B9-DE77-4D13-AC2C-C70EE5BFEE51}"/>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7017183" y="365986"/>
            <a:ext cx="1829055" cy="447737"/>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 Id="rId10"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434975"/>
          </a:xfrm>
          <a:prstGeom prst="rect">
            <a:avLst/>
          </a:prstGeom>
        </p:spPr>
        <p:txBody>
          <a:bodyPr vert="horz" lIns="91440" tIns="45720" rIns="91440" bIns="45720" rtlCol="0" anchor="ctr">
            <a:normAutofit/>
          </a:bodyPr>
          <a:lstStyle/>
          <a:p>
            <a:r>
              <a:rPr lang="en-US"/>
              <a:t>Figure #.#</a:t>
            </a:r>
            <a:endParaRPr lang="en-US" dirty="0"/>
          </a:p>
        </p:txBody>
      </p:sp>
      <p:sp>
        <p:nvSpPr>
          <p:cNvPr id="3" name="Text Placeholder 2"/>
          <p:cNvSpPr>
            <a:spLocks noGrp="1"/>
          </p:cNvSpPr>
          <p:nvPr>
            <p:ph type="body" idx="1"/>
          </p:nvPr>
        </p:nvSpPr>
        <p:spPr>
          <a:xfrm>
            <a:off x="628650" y="990601"/>
            <a:ext cx="7886700" cy="521913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628650" y="6356351"/>
            <a:ext cx="78867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pic>
        <p:nvPicPr>
          <p:cNvPr id="6" name="Picture 5">
            <a:extLst>
              <a:ext uri="{FF2B5EF4-FFF2-40B4-BE49-F238E27FC236}">
                <a16:creationId xmlns:a16="http://schemas.microsoft.com/office/drawing/2014/main" id="{FD31EE69-6233-4E17-B2BE-1ADC006D536E}"/>
              </a:ext>
            </a:extLst>
          </p:cNvPr>
          <p:cNvPicPr>
            <a:picLocks noChangeAspect="1"/>
          </p:cNvPicPr>
          <p:nvPr userDrawn="1"/>
        </p:nvPicPr>
        <p:blipFill>
          <a:blip r:embed="rId10" cstate="email">
            <a:extLst>
              <a:ext uri="{28A0092B-C50C-407E-A947-70E740481C1C}">
                <a14:useLocalDpi xmlns:a14="http://schemas.microsoft.com/office/drawing/2010/main" val="0"/>
              </a:ext>
            </a:extLst>
          </a:blip>
          <a:stretch>
            <a:fillRect/>
          </a:stretch>
        </p:blipFill>
        <p:spPr>
          <a:xfrm>
            <a:off x="7017183" y="365986"/>
            <a:ext cx="1829055" cy="447737"/>
          </a:xfrm>
          <a:prstGeom prst="rect">
            <a:avLst/>
          </a:prstGeom>
        </p:spPr>
      </p:pic>
    </p:spTree>
    <p:extLst>
      <p:ext uri="{BB962C8B-B14F-4D97-AF65-F5344CB8AC3E}">
        <p14:creationId xmlns:p14="http://schemas.microsoft.com/office/powerpoint/2010/main" val="2893210624"/>
      </p:ext>
    </p:extLst>
  </p:cSld>
  <p:clrMap bg1="lt1" tx1="dk1" bg2="lt2" tx2="dk2" accent1="accent1" accent2="accent2" accent3="accent3" accent4="accent4" accent5="accent5" accent6="accent6" hlink="hlink" folHlink="folHlink"/>
  <p:sldLayoutIdLst>
    <p:sldLayoutId id="2147483922" r:id="rId1"/>
    <p:sldLayoutId id="2147483923" r:id="rId2"/>
    <p:sldLayoutId id="2147483924" r:id="rId3"/>
    <p:sldLayoutId id="2147483925" r:id="rId4"/>
    <p:sldLayoutId id="2147483926" r:id="rId5"/>
    <p:sldLayoutId id="2147483916" r:id="rId6"/>
    <p:sldLayoutId id="2147483914" r:id="rId7"/>
    <p:sldLayoutId id="2147483920" r:id="rId8"/>
  </p:sldLayoutIdLst>
  <p:txStyles>
    <p:titleStyle>
      <a:lvl1pPr algn="l" defTabSz="685800" rtl="0" eaLnBrk="1" latinLnBrk="0" hangingPunct="1">
        <a:lnSpc>
          <a:spcPct val="90000"/>
        </a:lnSpc>
        <a:spcBef>
          <a:spcPct val="0"/>
        </a:spcBef>
        <a:buNone/>
        <a:defRPr sz="2100" b="1" kern="1200">
          <a:solidFill>
            <a:schemeClr val="accent6"/>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a:buChar char="•"/>
        <a:defRPr sz="2100" kern="1200">
          <a:solidFill>
            <a:schemeClr val="accent3"/>
          </a:solidFill>
          <a:latin typeface="+mn-lt"/>
          <a:ea typeface="+mn-ea"/>
          <a:cs typeface="+mn-cs"/>
        </a:defRPr>
      </a:lvl1pPr>
      <a:lvl2pPr marL="514350" indent="-171450" algn="l" defTabSz="685800" rtl="0" eaLnBrk="1" latinLnBrk="0" hangingPunct="1">
        <a:lnSpc>
          <a:spcPct val="90000"/>
        </a:lnSpc>
        <a:spcBef>
          <a:spcPts val="375"/>
        </a:spcBef>
        <a:buFont typeface="Arial"/>
        <a:buChar char="•"/>
        <a:defRPr sz="1800" kern="1200">
          <a:solidFill>
            <a:schemeClr val="accent5"/>
          </a:solidFill>
          <a:latin typeface="+mn-lt"/>
          <a:ea typeface="+mn-ea"/>
          <a:cs typeface="+mn-cs"/>
        </a:defRPr>
      </a:lvl2pPr>
      <a:lvl3pPr marL="857250" indent="-171450" algn="l" defTabSz="685800" rtl="0" eaLnBrk="1" latinLnBrk="0" hangingPunct="1">
        <a:lnSpc>
          <a:spcPct val="90000"/>
        </a:lnSpc>
        <a:spcBef>
          <a:spcPts val="375"/>
        </a:spcBef>
        <a:buFont typeface="Arial"/>
        <a:buChar char="•"/>
        <a:defRPr sz="1500" kern="1200">
          <a:solidFill>
            <a:schemeClr val="accent2"/>
          </a:solidFill>
          <a:latin typeface="+mn-lt"/>
          <a:ea typeface="+mn-ea"/>
          <a:cs typeface="+mn-cs"/>
        </a:defRPr>
      </a:lvl3pPr>
      <a:lvl4pPr marL="1200150" indent="-171450" algn="l" defTabSz="685800" rtl="0" eaLnBrk="1" latinLnBrk="0" hangingPunct="1">
        <a:lnSpc>
          <a:spcPct val="90000"/>
        </a:lnSpc>
        <a:spcBef>
          <a:spcPts val="375"/>
        </a:spcBef>
        <a:buFont typeface="Arial"/>
        <a:buChar char="•"/>
        <a:defRPr sz="1350" kern="1200">
          <a:solidFill>
            <a:schemeClr val="accent4"/>
          </a:solidFill>
          <a:latin typeface="+mn-lt"/>
          <a:ea typeface="+mn-ea"/>
          <a:cs typeface="+mn-cs"/>
        </a:defRPr>
      </a:lvl4pPr>
      <a:lvl5pPr marL="15430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ns0:Relationships xmlns:ns0="http://schemas.openxmlformats.org/package/2006/relationships"><ns0:Relationship Id="rId1" Type="http://schemas.openxmlformats.org/officeDocument/2006/relationships/slideLayout" Target="../slideLayouts/slideLayout5.xml" /><ns0:Relationship Id="rId2" Type="http://schemas.openxmlformats.org/officeDocument/2006/relationships/notesSlide" Target="../notesSlides/notesSlide1.xml" /><ns0:Relationship Id="rId7" Type="http://schemas.openxmlformats.org/officeDocument/2006/relationships/image" Target="../media/v3_image45_92998996bf9b.png" /><ns0:Relationship Id="rId8" Type="http://schemas.openxmlformats.org/officeDocument/2006/relationships/image" Target="../media/image46.png" /></ns0: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4" Type="http://schemas.openxmlformats.org/officeDocument/2006/relationships/image" Target="../media/image47.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oleObject" Target="../embeddings/oleObject1.bin"/><Relationship Id="rId3" Type="http://schemas.openxmlformats.org/officeDocument/2006/relationships/image" Target="../media/image5.wmf"/></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oleObject" Target="../embeddings/oleObject2.bin"/><Relationship Id="rId3" Type="http://schemas.openxmlformats.org/officeDocument/2006/relationships/image" Target="../media/image6.wmf"/></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4" Type="http://schemas.openxmlformats.org/officeDocument/2006/relationships/image" Target="../media/image48.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oleObject" Target="../embeddings/oleObject3.bin"/><Relationship Id="rId3" Type="http://schemas.openxmlformats.org/officeDocument/2006/relationships/image" Target="../media/image8.wmf"/></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3" Type="http://schemas.openxmlformats.org/officeDocument/2006/relationships/image" Target="../media/image49.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3" Type="http://schemas.openxmlformats.org/officeDocument/2006/relationships/image" Target="../media/image50.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oleObject" Target="../embeddings/oleObject4.bin"/><Relationship Id="rId3" Type="http://schemas.openxmlformats.org/officeDocument/2006/relationships/image" Target="../media/image11.wmf"/></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oleObject" Target="../embeddings/oleObject5.bin"/><Relationship Id="rId3" Type="http://schemas.openxmlformats.org/officeDocument/2006/relationships/image" Target="../media/image12.wmf"/><Relationship Id="rId4" Type="http://schemas.openxmlformats.org/officeDocument/2006/relationships/oleObject" Target="../embeddings/oleObject6.bin"/><Relationship Id="rId5" Type="http://schemas.openxmlformats.org/officeDocument/2006/relationships/image" Target="../media/image13.wmf"/></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ns0:Relationships xmlns:ns0="http://schemas.openxmlformats.org/package/2006/relationships"><ns0:Relationship Id="rId1" Type="http://schemas.openxmlformats.org/officeDocument/2006/relationships/slideLayout" Target="../slideLayouts/slideLayout2.xml" /><ns0:Relationship Id="rId4" Type="http://schemas.openxmlformats.org/officeDocument/2006/relationships/image" Target="../media/v3_image51_21759911af12.png" /></ns0:Relationships>
</file>

<file path=ppt/slides/_rels/slide18.xml.rels><?xml version='1.0' encoding='utf-8'?>
<ns0:Relationships xmlns:ns0="http://schemas.openxmlformats.org/package/2006/relationships"><ns0:Relationship Id="rId1" Type="http://schemas.openxmlformats.org/officeDocument/2006/relationships/slideLayout" Target="../slideLayouts/slideLayout2.xml" /><ns0:Relationship Id="rId2" Type="http://schemas.openxmlformats.org/officeDocument/2006/relationships/oleObject" Target="../embeddings/oleObject7.bin" /><ns0:Relationship Id="rId3" Type="http://schemas.openxmlformats.org/officeDocument/2006/relationships/image" Target="../media/image15.wmf" /><ns0:Relationship Id="rId4" Type="http://schemas.openxmlformats.org/officeDocument/2006/relationships/oleObject" Target="../embeddings/oleObject8.bin" /><ns0:Relationship Id="rId5" Type="http://schemas.openxmlformats.org/officeDocument/2006/relationships/image" Target="../media/v3_image16_9005547f0eca.png" /></ns0: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oleObject" Target="../embeddings/oleObject9.bin"/><Relationship Id="rId3" Type="http://schemas.openxmlformats.org/officeDocument/2006/relationships/image" Target="../media/image17.wmf"/><Relationship Id="rId4" Type="http://schemas.openxmlformats.org/officeDocument/2006/relationships/oleObject" Target="../embeddings/oleObject10.bin"/><Relationship Id="rId5" Type="http://schemas.openxmlformats.org/officeDocument/2006/relationships/image" Target="../media/image18.wmf"/></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oleObject" Target="../embeddings/oleObject11.bin"/><Relationship Id="rId3" Type="http://schemas.openxmlformats.org/officeDocument/2006/relationships/image" Target="../media/image17.wmf"/><Relationship Id="rId4" Type="http://schemas.openxmlformats.org/officeDocument/2006/relationships/oleObject" Target="../embeddings/oleObject12.bin"/><Relationship Id="rId5" Type="http://schemas.openxmlformats.org/officeDocument/2006/relationships/image" Target="../media/image19.wmf"/></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oleObject" Target="../embeddings/oleObject13.bin"/><Relationship Id="rId3" Type="http://schemas.openxmlformats.org/officeDocument/2006/relationships/image" Target="../media/image17.wmf"/><Relationship Id="rId4" Type="http://schemas.openxmlformats.org/officeDocument/2006/relationships/oleObject" Target="../embeddings/oleObject14.bin"/><Relationship Id="rId5" Type="http://schemas.openxmlformats.org/officeDocument/2006/relationships/image" Target="../media/image20.wmf"/></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oleObject" Target="../embeddings/oleObject15.bin"/><Relationship Id="rId3" Type="http://schemas.openxmlformats.org/officeDocument/2006/relationships/image" Target="../media/image21.wmf"/></Relationships>
</file>

<file path=ppt/slides/_rels/slide25.xml.rels><?xml version='1.0' encoding='utf-8'?>
<ns0:Relationships xmlns:ns0="http://schemas.openxmlformats.org/package/2006/relationships"><ns0:Relationship Id="rId1" Type="http://schemas.openxmlformats.org/officeDocument/2006/relationships/slideLayout" Target="../slideLayouts/slideLayout2.xml" /><ns0:Relationship Id="rId4" Type="http://schemas.openxmlformats.org/officeDocument/2006/relationships/image" Target="../media/v3_image52_c05abc45ff40.png" /></ns0: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oleObject" Target="../embeddings/oleObject16.bin"/><Relationship Id="rId3" Type="http://schemas.openxmlformats.org/officeDocument/2006/relationships/image" Target="../media/image23.wmf"/><Relationship Id="rId4" Type="http://schemas.openxmlformats.org/officeDocument/2006/relationships/oleObject" Target="../embeddings/oleObject17.bin"/><Relationship Id="rId5" Type="http://schemas.openxmlformats.org/officeDocument/2006/relationships/image" Target="../media/image24.wmf"/></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oleObject" Target="../embeddings/oleObject18.bin"/><Relationship Id="rId3" Type="http://schemas.openxmlformats.org/officeDocument/2006/relationships/image" Target="../media/image25.wmf"/></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oleObject" Target="../embeddings/oleObject19.bin"/><Relationship Id="rId3" Type="http://schemas.openxmlformats.org/officeDocument/2006/relationships/image" Target="../media/image26.wmf"/></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oleObject" Target="../embeddings/oleObject20.bin"/><Relationship Id="rId3" Type="http://schemas.openxmlformats.org/officeDocument/2006/relationships/image" Target="../media/image27.wmf"/></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3" Type="http://schemas.openxmlformats.org/officeDocument/2006/relationships/image" Target="../media/image53.jp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ns0:Relationships xmlns:ns0="http://schemas.openxmlformats.org/package/2006/relationships"><ns0:Relationship Id="rId1" Type="http://schemas.openxmlformats.org/officeDocument/2006/relationships/slideLayout" Target="../slideLayouts/slideLayout2.xml" /><ns0:Relationship Id="rId4" Type="http://schemas.openxmlformats.org/officeDocument/2006/relationships/image" Target="../media/v3_image54_8fe197d215be.png" /></ns0:Relationships>
</file>

<file path=ppt/slides/_rels/slide40.xml.rels><?xml version='1.0' encoding='utf-8'?>
<ns0:Relationships xmlns:ns0="http://schemas.openxmlformats.org/package/2006/relationships"><ns0:Relationship Id="rId1" Type="http://schemas.openxmlformats.org/officeDocument/2006/relationships/slideLayout" Target="../slideLayouts/slideLayout2.xml" /><ns0:Relationship Id="rId4" Type="http://schemas.openxmlformats.org/officeDocument/2006/relationships/image" Target="../media/v3_image55_e6b86c8704d1.png" /></ns0: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ns0:Relationships xmlns:ns0="http://schemas.openxmlformats.org/package/2006/relationships"><ns0:Relationship Id="rId1" Type="http://schemas.openxmlformats.org/officeDocument/2006/relationships/slideLayout" Target="../slideLayouts/slideLayout2.xml" /><ns0:Relationship Id="rId3" Type="http://schemas.openxmlformats.org/officeDocument/2006/relationships/image" Target="../media/v3_image56_4ae25fee7bc1.png" /></ns0:Relationships>
</file>

<file path=ppt/slides/_rels/slide44.xml.rels><?xml version='1.0' encoding='utf-8'?>
<ns0:Relationships xmlns:ns0="http://schemas.openxmlformats.org/package/2006/relationships"><ns0:Relationship Id="rId1" Type="http://schemas.openxmlformats.org/officeDocument/2006/relationships/slideLayout" Target="../slideLayouts/slideLayout2.xml" /><ns0:Relationship Id="rId3" Type="http://schemas.openxmlformats.org/officeDocument/2006/relationships/image" Target="../media/v3_image57_2ca6aac8a254.png" /></ns0:Relationships>
</file>

<file path=ppt/slides/_rels/slide45.xml.rels><?xml version='1.0' encoding='utf-8'?>
<ns0:Relationships xmlns:ns0="http://schemas.openxmlformats.org/package/2006/relationships"><ns0:Relationship Id="rId1" Type="http://schemas.openxmlformats.org/officeDocument/2006/relationships/slideLayout" Target="../slideLayouts/slideLayout2.xml" /><ns0:Relationship Id="rId3" Type="http://schemas.openxmlformats.org/officeDocument/2006/relationships/image" Target="../media/v3_image58_a64ae7e86b60.png" /></ns0:Relationships>
</file>

<file path=ppt/slides/_rels/slide46.xml.rels><?xml version='1.0' encoding='utf-8'?>
<ns0:Relationships xmlns:ns0="http://schemas.openxmlformats.org/package/2006/relationships"><ns0:Relationship Id="rId1" Type="http://schemas.openxmlformats.org/officeDocument/2006/relationships/slideLayout" Target="../slideLayouts/slideLayout2.xml" /><ns0:Relationship Id="rId3" Type="http://schemas.openxmlformats.org/officeDocument/2006/relationships/image" Target="../media/v3_image59_28c30a865a2a.png" /></ns0:Relationships>
</file>

<file path=ppt/slides/_rels/slide47.xml.rels><?xml version='1.0' encoding='utf-8'?>
<ns0:Relationships xmlns:ns0="http://schemas.openxmlformats.org/package/2006/relationships"><ns0:Relationship Id="rId1" Type="http://schemas.openxmlformats.org/officeDocument/2006/relationships/slideLayout" Target="../slideLayouts/slideLayout2.xml" /><ns0:Relationship Id="rId4" Type="http://schemas.openxmlformats.org/officeDocument/2006/relationships/image" Target="../media/v3_image60_5641c0672530.png" /></ns0: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Chapter Title"/>
          <p:cNvSpPr txBox="1">
            <a:spLocks/>
          </p:cNvSpPr>
          <p:nvPr/>
        </p:nvSpPr>
        <p:spPr>
          <a:xfrm>
            <a:off x="0" y="1346888"/>
            <a:ext cx="9144000" cy="902046"/>
          </a:xfrm>
          <a:prstGeom prst="rect">
            <a:avLst/>
          </a:prstGeom>
        </p:spPr>
        <p:txBody>
          <a:bodyPr wrap="square">
            <a:normAutofit/>
          </a:bodyPr>
          <a:lstStyle>
            <a:lvl1pPr algn="l" defTabSz="914400" rtl="0" eaLnBrk="1" latinLnBrk="0" hangingPunct="1">
              <a:spcBef>
                <a:spcPct val="0"/>
              </a:spcBef>
              <a:buNone/>
              <a:defRPr sz="3600" kern="1200" cap="all" spc="-60" baseline="0">
                <a:solidFill>
                  <a:srgbClr val="6CB255"/>
                </a:solidFill>
                <a:latin typeface="+mj-lt"/>
                <a:ea typeface="+mj-ea"/>
                <a:cs typeface="+mj-cs"/>
              </a:defRPr>
            </a:lvl1pPr>
          </a:lstStyle>
          <a:p>
            <a:pPr>
              <a:spcBef>
                <a:spcPts val="0"/>
              </a:spcBef>
              <a:spcAft>
                <a:spcPts val="0"/>
              </a:spcAft>
            </a:pPr>
            <a:r>
              <a:rPr sz="3000"/>
              <a:t>Kafli 13 Grundvallarhugtök efnajafnvægis</a:t>
            </a:r>
          </a:p>
        </p:txBody>
      </p:sp>
      <p:pic>
        <p:nvPicPr>
          <p:cNvPr id="9" name="Picture 3" descr="slide_0001_img_001.png"/>
          <p:cNvPicPr>
            <a:picLocks noChangeAspect="1"/>
          </p:cNvPicPr>
          <p:nvPr/>
        </p:nvPicPr>
        <p:blipFill>
          <a:blip r:embed="rId7"/>
          <a:srcRect/>
          <a:stretch>
            <a:fillRect/>
          </a:stretch>
        </p:blipFill>
        <p:spPr>
          <a:xfrm>
            <a:off x="3407965" y="2504061"/>
            <a:ext cx="2320268" cy="3002699"/>
          </a:xfrm>
          <a:prstGeom prst="rect">
            <a:avLst/>
          </a:prstGeom>
        </p:spPr>
      </p:pic>
      <p:pic>
        <p:nvPicPr>
          <p:cNvPr id="10" name="Picture 6" descr="slide_0001_img_002.png"/>
          <p:cNvPicPr>
            <a:picLocks noChangeAspect="1"/>
          </p:cNvPicPr>
          <p:nvPr/>
        </p:nvPicPr>
        <p:blipFill>
          <a:blip r:embed="rId8"/>
          <a:srcRect/>
          <a:stretch>
            <a:fillRect/>
          </a:stretch>
        </p:blipFill>
        <p:spPr>
          <a:xfrm>
            <a:off x="7017183" y="365986"/>
            <a:ext cx="1829055" cy="447737"/>
          </a:xfrm>
          <a:prstGeom prst="rect">
            <a:avLst/>
          </a:prstGeom>
        </p:spPr>
      </p:pic>
      <p:sp>
        <p:nvSpPr>
          <p:cNvPr id="8" name="Title">
            <a:extLst>
              <a:ext uri="{FF2B5EF4-FFF2-40B4-BE49-F238E27FC236}">
                <a16:creationId xmlns:a16="http://schemas.microsoft.com/office/drawing/2014/main" id="{8D87A6D2-52E4-4725-A99C-8574BB6B565D}"/>
              </a:ext>
            </a:extLst>
          </p:cNvPr>
          <p:cNvSpPr txBox="1">
            <a:spLocks/>
          </p:cNvSpPr>
          <p:nvPr/>
        </p:nvSpPr>
        <p:spPr>
          <a:xfrm>
            <a:off x="0" y="938213"/>
            <a:ext cx="9144000" cy="493712"/>
          </a:xfrm>
          <a:prstGeom prst="rect">
            <a:avLst/>
          </a:prstGeom>
        </p:spPr>
        <p:txBody>
          <a:bodyPr vert="horz" lIns="91440" tIns="45720" rIns="91440" bIns="45720" rtlCol="0" anchor="ctr">
            <a:noAutofit/>
          </a:bodyPr>
          <a:lstStyle>
            <a:lvl1pPr algn="l" defTabSz="685800" rtl="0" eaLnBrk="1" latinLnBrk="0" hangingPunct="1">
              <a:lnSpc>
                <a:spcPct val="90000"/>
              </a:lnSpc>
              <a:spcBef>
                <a:spcPct val="0"/>
              </a:spcBef>
              <a:buNone/>
              <a:defRPr sz="2100" b="1" kern="1200">
                <a:solidFill>
                  <a:schemeClr val="accent6"/>
                </a:solidFill>
                <a:latin typeface="+mj-lt"/>
                <a:ea typeface="+mj-ea"/>
                <a:cs typeface="+mj-cs"/>
              </a:defRPr>
            </a:lvl1pPr>
          </a:lstStyle>
          <a:p/>
        </p:txBody>
      </p:sp>
      <p:sp>
        <p:nvSpPr>
          <p:cNvPr id="2" name="Title 1">
            <a:extLst>
              <a:ext uri="{FF2B5EF4-FFF2-40B4-BE49-F238E27FC236}">
                <a16:creationId xmlns:a16="http://schemas.microsoft.com/office/drawing/2014/main" id="{AD126A22-57F3-2106-1A1E-9E6CA6A41DDC}"/>
              </a:ext>
            </a:extLst>
          </p:cNvPr>
          <p:cNvSpPr>
            <a:spLocks noGrp="1"/>
          </p:cNvSpPr>
          <p:nvPr>
            <p:ph type="title" idx="4294967295"/>
          </p:nvPr>
        </p:nvSpPr>
        <p:spPr>
          <a:xfrm>
            <a:off x="0" y="7122186"/>
            <a:ext cx="7886700" cy="434975"/>
          </a:xfrm>
        </p:spPr>
        <p:txBody>
          <a:bodyPr/>
          <a:lstStyle/>
          <a:p/>
        </p:txBody>
      </p:sp>
      <p:sp>
        <p:nvSpPr>
          <p:cNvPr id="11" name="codex-title-cleanup-cover"/>
          <p:cNvSpPr/>
          <p:nvPr/>
        </p:nvSpPr>
        <p:spPr>
          <a:xfrm>
            <a:off x="0" y="250000"/>
            <a:ext cx="9144000" cy="2200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codex-title-cleanup-brand"/>
          <p:cNvSpPr txBox="1"/>
          <p:nvPr/>
        </p:nvSpPr>
        <p:spPr>
          <a:xfrm>
            <a:off x="600000" y="650000"/>
            <a:ext cx="7944000" cy="360000"/>
          </a:xfrm>
          <a:prstGeom prst="rect">
            <a:avLst/>
          </a:prstGeom>
          <a:noFill/>
        </p:spPr>
        <p:txBody>
          <a:bodyPr wrap="none">
            <a:spAutoFit/>
          </a:bodyPr>
          <a:lstStyle/>
          <a:p>
            <a:pPr algn="ctr"/>
            <a:r>
              <a:rPr sz="3000">
                <a:solidFill>
                  <a:srgbClr val="63AC4F"/>
                </a:solidFill>
                <a:latin typeface="Arial"/>
              </a:rPr>
              <a:t>Efnafræði 2e</a:t>
            </a:r>
          </a:p>
        </p:txBody>
      </p:sp>
      <p:sp>
        <p:nvSpPr>
          <p:cNvPr id="13" name="codex-title-cleanup-text"/>
          <p:cNvSpPr txBox="1"/>
          <p:nvPr/>
        </p:nvSpPr>
        <p:spPr>
          <a:xfrm>
            <a:off x="600000" y="1120000"/>
            <a:ext cx="7944000" cy="650000"/>
          </a:xfrm>
          <a:prstGeom prst="rect">
            <a:avLst/>
          </a:prstGeom>
          <a:noFill/>
        </p:spPr>
        <p:txBody>
          <a:bodyPr wrap="none">
            <a:spAutoFit/>
          </a:bodyPr>
          <a:lstStyle/>
          <a:p>
            <a:pPr algn="ctr"/>
            <a:r>
              <a:rPr sz="3000">
                <a:solidFill>
                  <a:srgbClr val="63AC4F"/>
                </a:solidFill>
                <a:latin typeface="Arial"/>
              </a:rPr>
              <a:t>Kafli 13 Grundvallarhugtök efnajafnvægis</a:t>
            </a:r>
          </a:p>
        </p:txBody>
      </p:sp>
      <p:sp>
        <p:nvSpPr>
          <p:cNvPr id="1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3224431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65127"/>
            <a:ext cx="5715000" cy="424583"/>
          </a:xfrm>
        </p:spPr>
        <p:txBody>
          <a:bodyPr wrap="none">
            <a:normAutofit/>
          </a:bodyPr>
          <a:lstStyle/>
          <a:p>
            <a:r>
              <a:rPr sz="2300"/>
              <a:t>Yfirlit kafla 13</a:t>
            </a:r>
          </a:p>
        </p:txBody>
      </p:sp>
      <p:sp>
        <p:nvSpPr>
          <p:cNvPr id="4" name="Text Placeholder 3"/>
          <p:cNvSpPr>
            <a:spLocks noGrp="1"/>
          </p:cNvSpPr>
          <p:nvPr>
            <p:ph idx="1"/>
          </p:nvPr>
        </p:nvSpPr>
        <p:spPr>
          <a:xfrm>
            <a:off x="457200" y="1291771"/>
            <a:ext cx="8062912" cy="4718593"/>
          </a:xfrm>
        </p:spPr>
        <p:txBody>
          <a:bodyPr/>
          <a:lstStyle/>
          <a:p>
            <a:r>
              <a:rPr/>
              <a:t>13.1 Efnajafnvægi</a:t>
            </a:r>
          </a:p>
          <a:p>
            <a:r>
              <a:rPr/>
              <a:t>13.2 Jafnvægisfastar</a:t>
            </a:r>
          </a:p>
          <a:p>
            <a:r>
              <a:rPr/>
              <a:t>13.3 Hliðrun jafnvægis: Lögmál Le Châteliers</a:t>
            </a:r>
          </a:p>
          <a:p>
            <a:r>
              <a:rPr/>
              <a:t>13.4 Jafnvægisútreikningar</a:t>
            </a:r>
          </a:p>
        </p:txBody>
      </p:sp>
      <p:sp>
        <p:nvSpPr>
          <p:cNvPr id="5"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7"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629531671"/>
      </p:ext>
    </p:extLst>
  </p:cSld>
  <p:clrMapOvr>
    <a:masterClrMapping/>
  </p:clrMapOvr>
</p:sld>
</file>

<file path=ppt/slides/slide3.xml><?xml version="1.0" encoding="utf-8"?>
<ns0:sld xmlns:ns0="http://schemas.openxmlformats.org/presentationml/2006/main" xmlns:ns1="http://schemas.openxmlformats.org/drawingml/2006/main" xmlns:ns2="http://schemas.openxmlformats.org/officeDocument/2006/relationships" xmlns:ns3="http://schemas.microsoft.com/office/powerpoint/2010/main">
  <ns0:cSld>
    <ns0:spTree>
      <ns0:nvGrpSpPr>
        <ns0:cNvPr id="1" name=""/>
        <ns0:cNvGrpSpPr/>
        <ns0:nvPr/>
      </ns0:nvGrpSpPr>
      <ns0:grpSpPr>
        <ns1:xfrm>
          <ns1:off x="0" y="0"/>
          <ns1:ext cx="0" cy="0"/>
          <ns1:chOff x="0" y="0"/>
          <ns1:chExt cx="0" cy="0"/>
        </ns1:xfrm>
      </ns0:grpSpPr>
      <ns0:sp>
        <ns0:nvSpPr>
          <ns0:cNvPr id="5" name="Figure Number"/>
          <ns0:cNvSpPr>
            <ns1:spLocks noGrp="1"/>
          </ns0:cNvSpPr>
          <ns0:nvPr>
            <ns0:ph type="title"/>
          </ns0:nvPr>
        </ns0:nvSpPr>
        <ns0:spPr>
          <ns1:xfrm>
            <ns1:off x="457199" y="365127"/>
            <ns1:ext cx="5715000" cy="424583"/>
          </ns1:xfrm>
        </ns0:spPr>
        <ns0:txBody>
          <ns1:bodyPr wrap="none">
            <ns1:normAutofit/>
          </ns1:bodyPr>
          <ns1:lstStyle/>
          <ns1:p>
            <ns1:r>
              <ns1:rPr sz="2300"/>
              <ns1:t>Mynd 13.1</ns1:t>
            </ns1:r>
          </ns1:p>
        </ns0:txBody>
      </ns0:sp>
      <ns0:sp>
        <ns0:nvSpPr>
          <ns0:cNvPr id="7" name="Figure Legend"/>
          <ns0:cNvSpPr>
            <ns1:spLocks noGrp="1"/>
          </ns0:cNvSpPr>
          <ns0:nvPr>
            <ns0:ph idx="13"/>
          </ns0:nvPr>
        </ns0:nvSpPr>
        <ns0:spPr>
          <ns1:xfrm>
            <ns1:off x="457199" y="4918365"/>
            <ns1:ext cx="8058151" cy="1271731"/>
          </ns1:xfrm>
        </ns0:spPr>
        <ns0:txBody>
          <ns1:bodyPr>
            <ns1:normAutofit/>
          </ns1:bodyPr>
          <ns1:lstStyle/>
          <ns1:p>
            <ns1:r>
              <ns1:rPr/>
              <ns1:t>Flutningur koltvíoxíðs í líkamanum felur í sér nokkur afturkræf efnahvörf, meðal annars vötnun og sýrujónun.</ns1:t>
            </ns1:r>
          </ns1:p>
        </ns0:txBody>
      </ns0:sp>
      <ns0:pic>
        <ns0:nvPicPr>
          <ns0:cNvPr id="8" name="Figure" descr="slide_0003_img_002.png"/>
          <ns0:cNvPicPr>
            <ns1:picLocks noChangeAspect="1"/>
          </ns0:cNvPicPr>
          <ns0:nvPr/>
        </ns0:nvPicPr>
        <ns0:blipFill>
          <ns1:blip ns2:embed="rId4"/>
          <ns1:srcRect l="-3161" r="-3161"/>
          <ns1:stretch>
            <ns1:fillRect/>
          </ns1:stretch>
        </ns0:blipFill>
        <ns0:spPr>
          <ns1:xfrm>
            <ns1:off x="457199" y="1122386"/>
            <ns1:ext cx="8062913" cy="3500071"/>
          </ns1:xfrm>
          <ns1:prstGeom prst="rect">
            <ns1:avLst/>
          </ns1:prstGeom>
        </ns0:spPr>
      </ns0:pic>
      <ns0:sp>
        <ns0:nvSpPr>
          <ns0:cNvPr id="9" name="codex-namsgogn-logo-cover"/>
          <ns0:cNvSpPr/>
          <ns0:nvPr/>
        </ns0:nvSpPr>
        <ns0:spPr>
          <ns1:xfrm>
            <ns1:off x="5989320" y="45720"/>
            <ns1:ext cx="2971800" cy="868680"/>
          </ns1:xfrm>
          <ns1:prstGeom prst="rect">
            <ns1:avLst/>
          </ns1:prstGeom>
          <ns1:solidFill>
            <ns1:srgbClr val="FFFFFF"/>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sp>
        <ns0:nvSpPr>
          <ns0:cNvPr id="10" name="codex-namsgogn-logo-text"/>
          <ns0:cNvSpPr txBox="1"/>
          <ns0:nvPr/>
        </ns0:nvSpPr>
        <ns0:spPr>
          <ns1:xfrm>
            <ns1:off x="6537960" y="256032"/>
            <ns1:ext cx="2011680" cy="228600"/>
          </ns1:xfrm>
          <ns1:prstGeom prst="rect">
            <ns1:avLst/>
          </ns1:prstGeom>
          <ns1:noFill/>
        </ns0:spPr>
        <ns0:txBody>
          <ns1:bodyPr wrap="none">
            <ns1:spAutoFit/>
          </ns1:bodyPr>
          <ns1:lstStyle/>
          <ns1:p>
            <ns1:pPr algn="r"/>
            <ns1:r>
              <ns1:rPr sz="1100" b="1">
                <ns1:solidFill>
                  <ns1:srgbClr val="424242"/>
                </ns1:solidFill>
                <ns1:latin typeface="Arial"/>
              </ns1:rPr>
              <ns1:t>Namsgögn.is</ns1:t>
            </ns1:r>
          </ns1:p>
        </ns0:txBody>
      </ns0:sp>
      <ns0:sp>
        <ns0:nvSpPr>
          <ns0:cNvPr id="11" name="codex-openstax-translation-footer"/>
          <ns0:cNvSpPr txBox="1"/>
          <ns0:nvPr/>
        </ns0:nvSpPr>
        <ns0:spPr>
          <ns1:xfrm>
            <ns1:off x="548640" y="6565392"/>
            <ns1:ext cx="7406640" cy="164592"/>
          </ns1:xfrm>
          <ns1:prstGeom prst="rect">
            <ns1:avLst/>
          </ns1:prstGeom>
          <ns1:noFill/>
        </ns0:spPr>
        <ns0:txBody>
          <ns1:bodyPr wrap="none">
            <ns1:spAutoFit/>
          </ns1:bodyPr>
          <ns1:lstStyle/>
          <ns1:p>
            <ns1:pPr algn="l"/>
            <ns1:r>
              <ns1:rPr sz="650">
                <ns1:solidFill>
                  <ns1:srgbClr val="787878"/>
                </ns1:solidFill>
                <ns1:latin typeface="Arial"/>
              </ns1:rPr>
              <ns1:t>Þýtt og staðfært af Namsgögn.is úr efni frá OpenStax.org.</ns1:t>
            </ns1:r>
          </ns1:p>
        </ns0:txBody>
      </ns0:sp>
    </ns0:spTree>
    <ns0:extLst>
      <ns0:ext uri="{BB962C8B-B14F-4D97-AF65-F5344CB8AC3E}">
        <ns3:creationId val="3106668569"/>
      </ns0:ext>
    </ns0:extLst>
  </ns0:cSld>
  <ns0:clrMapOvr>
    <ns1:masterClrMapping/>
  </ns0:clrMapOvr>
</ns0: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Námsmarkmið</a:t>
            </a:r>
          </a:p>
        </p:txBody>
      </p:sp>
      <p:sp>
        <p:nvSpPr>
          <p:cNvPr id="3" name="Content Placeholder 2"/>
          <p:cNvSpPr>
            <a:spLocks noGrp="1"/>
          </p:cNvSpPr>
          <p:nvPr>
            <p:ph idx="1"/>
          </p:nvPr>
        </p:nvSpPr>
        <p:spPr/>
        <p:txBody>
          <a:bodyPr/>
          <a:lstStyle/>
          <a:p>
            <a:r>
              <a:rPr/>
              <a:t>13.1 Efnajafnvægi</a:t>
            </a:r>
          </a:p>
          <a:p>
            <a:pPr lvl="1"/>
            <a:r>
              <a:rPr/>
              <a:t>Lýsa eðli jafnvægiskerfa</a:t>
            </a:r>
          </a:p>
          <a:p>
            <a:pPr lvl="1"/>
            <a:r>
              <a:rPr/>
              <a:t>Útskýra kvikt eðli efnajafnvægis</a:t>
            </a:r>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994751211"/>
      </p:ext>
    </p:extLst>
  </p:cSld>
  <p:clrMapOvr>
    <a:masterClrMapping/>
  </p:clrMapOvr>
</p:sld>
</file>

<file path=ppt/slides/slide5.xml><?xml version="1.0" encoding="utf-8"?>
<ns0:sld xmlns:ns0="http://schemas.openxmlformats.org/presentationml/2006/main" xmlns:ns1="http://schemas.openxmlformats.org/drawingml/2006/main" xmlns:ns2="http://schemas.microsoft.com/office/powerpoint/2010/main" xmlns:ns3="http://schemas.openxmlformats.org/markup-compatibility/2006" xmlns:ns4="http://schemas.openxmlformats.org/officeDocument/2006/relationships">
  <ns0:cSld>
    <ns0:spTree>
      <ns0:nvGrpSpPr>
        <ns0:cNvPr id="1" name=""/>
        <ns0:cNvGrpSpPr/>
        <ns0:nvPr/>
      </ns0:nvGrpSpPr>
      <ns0:grpSpPr>
        <ns1:xfrm>
          <ns1:off x="0" y="0"/>
          <ns1:ext cx="0" cy="0"/>
          <ns1:chOff x="0" y="0"/>
          <ns1:chExt cx="0" cy="0"/>
        </ns1:xfrm>
      </ns0:grpSpPr>
      <ns0:sp>
        <ns0:nvSpPr>
          <ns0:cNvPr id="2" name="Title 1"/>
          <ns0:cNvSpPr>
            <ns1:spLocks noGrp="1"/>
          </ns0:cNvSpPr>
          <ns0:nvPr>
            <ns0:ph type="title"/>
          </ns0:nvPr>
        </ns0:nvSpPr>
        <ns0:spPr>
          <ns1:xfrm>
            <ns1:off x="457200" y="365127"/>
            <ns1:ext cx="5715000" cy="424583"/>
          </ns1:xfrm>
        </ns0:spPr>
        <ns0:txBody>
          <ns1:bodyPr wrap="none">
            <ns1:normAutofit/>
          </ns1:bodyPr>
          <ns1:lstStyle/>
          <ns1:p>
            <ns1:r>
              <ns1:rPr sz="2300"/>
              <ns1:t>Efnajafnvægi</ns1:t>
            </ns1:r>
          </ns1:p>
        </ns0:txBody>
      </ns0:sp>
      <ns0:sp>
        <ns0:nvSpPr>
          <ns0:cNvPr id="4" name="Text Placeholder 3"/>
          <ns0:cNvSpPr>
            <ns1:spLocks noGrp="1"/>
          </ns0:cNvSpPr>
          <ns0:nvPr>
            <ns0:ph idx="1"/>
          </ns0:nvPr>
        </ns0:nvSpPr>
        <ns0:spPr>
          <ns1:xfrm>
            <ns1:off x="457200" y="1248229"/>
            <ns1:ext cx="8062912" cy="4762135"/>
          </ns1:xfrm>
        </ns0:spPr>
        <ns0:txBody>
          <ns1:bodyPr/>
          <ns1:lstStyle/>
          <ns1:p>
            <ns1:pPr>
              <ns1:buClr>
                <ns1:schemeClr val="accent3"/>
              </ns1:buClr>
            </ns1:pPr>
            <ns1:r>
              <ns1:rPr/>
              <ns1:t>Efnahvörfum með umtalsvert bakhvarf er oft best lýst sem jafnvægi.</ns1:t>
            </ns1:r>
          </ns1:p>
          <ns1:p>
            <ns1:pPr marL="342900" indent="-342900">
              <ns1:buFont typeface="Arial" panose="020B0604020202020204" pitchFamily="34" charset="0"/>
              <ns1:buChar char="•"/>
            </ns1:pPr>
            <ns1:endParaRPr lang="en-US" dirty="0"/>
          </ns1:p>
          <ns1:p>
            <ns1:pPr marL="342900" indent="-342900">
              <ns1:buFont typeface="Arial" panose="020B0604020202020204" pitchFamily="34" charset="0"/>
              <ns1:buChar char="•"/>
            </ns1:pPr>
            <ns1:endParaRPr lang="en-US" dirty="0"/>
          </ns1:p>
          <ns1:p>
            <ns1:endParaRPr lang="en-US" dirty="0"/>
          </ns1:p>
        </ns0:txBody>
      </ns0:sp>
      <ns0:graphicFrame>
        <ns0:nvGraphicFramePr>
          <ns0:cNvPr id="5" name="Object 4"/>
          <ns0:cNvGraphicFramePr>
            <ns1:graphicFrameLocks noChangeAspect="1"/>
          </ns0:cNvGraphicFramePr>
          <ns0:nvPr>
            <ns0:extLst>
              <ns0:ext uri="{D42A27DB-BD31-4B8C-83A1-F6EECF244321}">
                <ns2:modId val="1126920167"/>
              </ns0:ext>
            </ns0:extLst>
          </ns0:nvPr>
        </ns0:nvGraphicFramePr>
        <ns0:xfrm>
          <ns1:off x="2544763" y="2400300"/>
          <ns1:ext cx="4113212" cy="647700"/>
        </ns0:xfrm>
        <ns1:graphic>
          <ns1:graphicData uri="http://schemas.openxmlformats.org/presentationml/2006/ole">
            <ns3:AlternateContent>
              <ns3:Choice Requires="v">
                <ns0:oleObj name="Equation" ns4:id="rId2" imgW="1612800" imgH="253800" progId="Equation.DSMT4">
                  <ns0:embed/>
                </ns0:oleObj>
              </ns3:Choice>
              <ns3:Fallback>
                <ns0:oleObj name="Equation" ns4:id="rId2" imgW="1612800" imgH="253800" progId="Equation.DSMT4">
                  <ns0:embed/>
                  <ns0:pic>
                    <ns0:nvPicPr>
                      <ns0:cNvPr id="0" name=""/>
                      <ns0:cNvPicPr/>
                      <ns0:nvPr/>
                    </ns0:nvPicPr>
                    <ns0:blipFill>
                      <ns1:blip ns4:embed="rId3"/>
                      <ns1:stretch>
                        <ns1:fillRect/>
                      </ns1:stretch>
                    </ns0:blipFill>
                    <ns0:spPr>
                      <ns1:xfrm>
                        <ns1:off x="2544763" y="2400300"/>
                        <ns1:ext cx="4113212" cy="647700"/>
                      </ns1:xfrm>
                      <ns1:prstGeom prst="rect">
                        <ns1:avLst/>
                      </ns1:prstGeom>
                    </ns0:spPr>
                  </ns0:pic>
                </ns0:oleObj>
              </ns3:Fallback>
            </ns3:AlternateContent>
          </ns1:graphicData>
        </ns1:graphic>
      </ns0:graphicFrame>
      <ns0:sp>
        <ns0:nvSpPr>
          <ns0:cNvPr id="6" name="codex-namsgogn-logo-cover"/>
          <ns0:cNvSpPr/>
          <ns0:nvPr/>
        </ns0:nvSpPr>
        <ns0:spPr>
          <ns1:xfrm>
            <ns1:off x="5989320" y="45720"/>
            <ns1:ext cx="2971800" cy="868680"/>
          </ns1:xfrm>
          <ns1:prstGeom prst="rect">
            <ns1:avLst/>
          </ns1:prstGeom>
          <ns1:solidFill>
            <ns1:srgbClr val="FFFFFF"/>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sp>
        <ns0:nvSpPr>
          <ns0:cNvPr id="7" name="codex-namsgogn-logo-text"/>
          <ns0:cNvSpPr txBox="1"/>
          <ns0:nvPr/>
        </ns0:nvSpPr>
        <ns0:spPr>
          <ns1:xfrm>
            <ns1:off x="6537960" y="256032"/>
            <ns1:ext cx="2011680" cy="228600"/>
          </ns1:xfrm>
          <ns1:prstGeom prst="rect">
            <ns1:avLst/>
          </ns1:prstGeom>
          <ns1:noFill/>
        </ns0:spPr>
        <ns0:txBody>
          <ns1:bodyPr wrap="none">
            <ns1:spAutoFit/>
          </ns1:bodyPr>
          <ns1:lstStyle/>
          <ns1:p>
            <ns1:pPr algn="r"/>
            <ns1:r>
              <ns1:rPr sz="1100" b="1">
                <ns1:solidFill>
                  <ns1:srgbClr val="424242"/>
                </ns1:solidFill>
                <ns1:latin typeface="Arial"/>
              </ns1:rPr>
              <ns1:t>Namsgögn.is</ns1:t>
            </ns1:r>
          </ns1:p>
        </ns0:txBody>
      </ns0:sp>
      <ns0:sp>
        <ns0:nvSpPr>
          <ns0:cNvPr id="8" name="codex-openstax-translation-footer"/>
          <ns0:cNvSpPr txBox="1"/>
          <ns0:nvPr/>
        </ns0:nvSpPr>
        <ns0:spPr>
          <ns1:xfrm>
            <ns1:off x="548640" y="6565392"/>
            <ns1:ext cx="7406640" cy="164592"/>
          </ns1:xfrm>
          <ns1:prstGeom prst="rect">
            <ns1:avLst/>
          </ns1:prstGeom>
          <ns1:noFill/>
        </ns0:spPr>
        <ns0:txBody>
          <ns1:bodyPr wrap="none">
            <ns1:spAutoFit/>
          </ns1:bodyPr>
          <ns1:lstStyle/>
          <ns1:p>
            <ns1:pPr algn="l"/>
            <ns1:r>
              <ns1:rPr sz="650">
                <ns1:solidFill>
                  <ns1:srgbClr val="787878"/>
                </ns1:solidFill>
                <ns1:latin typeface="Arial"/>
              </ns1:rPr>
              <ns1:t>Þýtt og staðfært af Namsgögn.is úr efni frá OpenStax.org.</ns1:t>
            </ns1:r>
          </ns1:p>
        </ns0:txBody>
      </ns0:sp>
    </ns0:spTree>
    <ns0:extLst>
      <ns0:ext uri="{BB962C8B-B14F-4D97-AF65-F5344CB8AC3E}">
        <ns2:creationId val="780937303"/>
      </ns0:ext>
    </ns0:extLst>
  </ns0:cSld>
  <ns0:clrMapOvr>
    <ns1:masterClrMapping/>
  </ns0:clrMapOvr>
</ns0: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65127"/>
            <a:ext cx="5715000" cy="424583"/>
          </a:xfrm>
        </p:spPr>
        <p:txBody>
          <a:bodyPr wrap="none">
            <a:normAutofit/>
          </a:bodyPr>
          <a:lstStyle/>
          <a:p>
            <a:r>
              <a:rPr sz="2300"/>
              <a:t>Efnajafnvægi</a:t>
            </a:r>
          </a:p>
        </p:txBody>
      </p:sp>
      <p:sp>
        <p:nvSpPr>
          <p:cNvPr id="4" name="Text Placeholder 3"/>
          <p:cNvSpPr>
            <a:spLocks noGrp="1"/>
          </p:cNvSpPr>
          <p:nvPr>
            <p:ph idx="1"/>
          </p:nvPr>
        </p:nvSpPr>
        <p:spPr>
          <a:xfrm>
            <a:off x="457200" y="1291771"/>
            <a:ext cx="8062912" cy="5036458"/>
          </a:xfrm>
        </p:spPr>
        <p:txBody>
          <a:bodyPr>
            <a:normAutofit/>
          </a:bodyPr>
          <a:lstStyle/>
          <a:p>
            <a:endParaRPr lang="en-US" dirty="0"/>
          </a:p>
          <a:p>
            <a:pPr marL="0" indent="0">
              <a:buClr>
                <a:srgbClr val="6CB255"/>
              </a:buClr>
              <a:buNone/>
            </a:pPr>
            <a:r>
              <a:rPr/>
              <a:t>N2O4 er litlaust. NO2 er brúnt.</a:t>
            </a:r>
          </a:p>
          <a:p>
            <a:endParaRPr lang="en-US" dirty="0"/>
          </a:p>
          <a:p>
            <a:pPr marL="342900" indent="-342900">
              <a:buClr>
                <a:schemeClr val="accent3"/>
              </a:buClr>
              <a:buFont typeface="Arial" panose="020B0604020202020204" pitchFamily="34" charset="0"/>
              <a:buChar char="•"/>
            </a:pPr>
            <a:r>
              <a:rPr/>
              <a:t>Þegar N2O4 er sett í lokað ílát við 100 °C myndast rauðbrúnn litur vegna myndunar NO2.</a:t>
            </a:r>
          </a:p>
          <a:p>
            <a:pPr marL="1074420" lvl="1" indent="-342900">
              <a:buClr>
                <a:schemeClr val="accent3"/>
              </a:buClr>
              <a:buFont typeface="Arial" panose="020B0604020202020204" pitchFamily="34" charset="0"/>
              <a:buChar char="•"/>
            </a:pPr>
            <a:r>
              <a:rPr/>
              <a:t>Framhvarfið á sér stað.</a:t>
            </a:r>
          </a:p>
          <a:p>
            <a:pPr>
              <a:buClr>
                <a:schemeClr val="accent3"/>
              </a:buClr>
            </a:pPr>
            <a:endParaRPr lang="en-US" dirty="0"/>
          </a:p>
          <a:p>
            <a:pPr marL="342900" indent="-342900">
              <a:buClr>
                <a:schemeClr val="accent3"/>
              </a:buClr>
              <a:buFont typeface="Arial" panose="020B0604020202020204" pitchFamily="34" charset="0"/>
              <a:buChar char="•"/>
            </a:pPr>
            <a:r>
              <a:rPr/>
              <a:t>Þegar NO2 safnast upp getur það hvarfast og myndað N2O4.</a:t>
            </a:r>
            <a:endParaRPr lang="en-US" dirty="0"/>
          </a:p>
          <a:p>
            <a:pPr marL="1074420" lvl="1" indent="-342900">
              <a:buClr>
                <a:schemeClr val="accent3"/>
              </a:buClr>
              <a:buFont typeface="Arial" panose="020B0604020202020204" pitchFamily="34" charset="0"/>
              <a:buChar char="•"/>
            </a:pPr>
            <a:r>
              <a:rPr/>
              <a:t>Bakhvarfið á sér stað.</a:t>
            </a:r>
          </a:p>
          <a:p>
            <a:pPr>
              <a:buClr>
                <a:schemeClr val="accent3"/>
              </a:buClr>
            </a:pPr>
            <a:endParaRPr lang="en-US" dirty="0"/>
          </a:p>
          <a:p>
            <a:pPr marL="342900" indent="-342900">
              <a:buClr>
                <a:schemeClr val="accent3"/>
              </a:buClr>
              <a:buFont typeface="Arial" panose="020B0604020202020204" pitchFamily="34" charset="0"/>
              <a:buChar char="•"/>
            </a:pPr>
            <a:r>
              <a:rPr/>
              <a:t>Við jafnvægi hættir magn hvarfefna og myndefna að breytast.</a:t>
            </a:r>
          </a:p>
          <a:p>
            <a:pPr>
              <a:buClr>
                <a:schemeClr val="accent3"/>
              </a:buClr>
            </a:pPr>
            <a:endParaRPr lang="en-US" dirty="0"/>
          </a:p>
        </p:txBody>
      </p:sp>
      <p:graphicFrame>
        <p:nvGraphicFramePr>
          <p:cNvPr id="5" name="Object 4"/>
          <p:cNvGraphicFramePr>
            <a:graphicFrameLocks noChangeAspect="1"/>
          </p:cNvGraphicFramePr>
          <p:nvPr>
            <p:extLst>
              <p:ext uri="{D42A27DB-BD31-4B8C-83A1-F6EECF244321}">
                <p14:modId xmlns:p14="http://schemas.microsoft.com/office/powerpoint/2010/main" val="91290140"/>
              </p:ext>
            </p:extLst>
          </p:nvPr>
        </p:nvGraphicFramePr>
        <p:xfrm>
          <a:off x="2443163" y="968375"/>
          <a:ext cx="4113212" cy="647700"/>
        </p:xfrm>
        <a:graphic>
          <a:graphicData uri="http://schemas.openxmlformats.org/presentationml/2006/ole">
            <mc:AlternateContent xmlns:mc="http://schemas.openxmlformats.org/markup-compatibility/2006">
              <mc:Choice xmlns:v="urn:schemas-microsoft-com:vml" Requires="v">
                <p:oleObj name="Equation" r:id="rId2" imgW="1612800" imgH="253800" progId="Equation.DSMT4">
                  <p:embed/>
                </p:oleObj>
              </mc:Choice>
              <mc:Fallback>
                <p:oleObj name="Equation" r:id="rId2" imgW="1612800" imgH="253800" progId="Equation.DSMT4">
                  <p:embed/>
                  <p:pic>
                    <p:nvPicPr>
                      <p:cNvPr id="0" name="Object 4"/>
                      <p:cNvPicPr>
                        <a:picLocks noChangeAspect="1" noChangeArrowheads="1"/>
                      </p:cNvPicPr>
                      <p:nvPr/>
                    </p:nvPicPr>
                    <p:blipFill>
                      <a:blip r:embed="rId3"/>
                      <a:srcRect/>
                      <a:stretch>
                        <a:fillRect/>
                      </a:stretch>
                    </p:blipFill>
                    <p:spPr bwMode="auto">
                      <a:xfrm>
                        <a:off x="2443163" y="968375"/>
                        <a:ext cx="4113212"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6"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8"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3526118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Mynd 13.2</a:t>
            </a:r>
          </a:p>
        </p:txBody>
      </p:sp>
      <p:sp>
        <p:nvSpPr>
          <p:cNvPr id="4" name="Content Placeholder 3"/>
          <p:cNvSpPr>
            <a:spLocks noGrp="1"/>
          </p:cNvSpPr>
          <p:nvPr>
            <p:ph idx="13"/>
          </p:nvPr>
        </p:nvSpPr>
        <p:spPr>
          <a:xfrm>
            <a:off x="5350598" y="1086417"/>
            <a:ext cx="3164752" cy="5103680"/>
          </a:xfrm>
        </p:spPr>
        <p:txBody>
          <a:bodyPr>
            <a:normAutofit/>
          </a:bodyPr>
          <a:lstStyle/>
          <a:p>
            <a:r>
              <a:rPr/>
              <a:t>(a) Lokað rör sem inniheldur litlaust N2O4 dökknar þegar það brotnar niður og myndar brúnt NO2. (b) Breytingar á styrk yfir tíma þegar niðurbrotshvarfið nær jafnvægi. (c) Við jafnvægi er hraði framhvarfs og bakhvarfs jafn.</a:t>
            </a:r>
          </a:p>
        </p:txBody>
      </p:sp>
      <p:pic>
        <p:nvPicPr>
          <p:cNvPr id="18435" name="Picture 2" descr="slide_0007_img_002.png"/>
          <p:cNvPicPr>
            <a:picLocks noChangeAspect="1"/>
          </p:cNvPicPr>
          <p:nvPr/>
        </p:nvPicPr>
        <p:blipFill>
          <a:blip r:embed="rId4"/>
          <a:srcRect/>
          <a:stretch>
            <a:fillRect/>
          </a:stretch>
        </p:blipFill>
        <p:spPr>
          <a:xfrm>
            <a:off x="1153030" y="968720"/>
            <a:ext cx="2721854" cy="5381187"/>
          </a:xfrm>
          <a:prstGeom prst="rect">
            <a:avLst/>
          </a:prstGeom>
        </p:spPr>
      </p:pic>
      <p:sp>
        <p:nvSpPr>
          <p:cNvPr id="18436"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437"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8438"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85108242"/>
      </p:ext>
    </p:extLst>
  </p:cSld>
  <p:clrMapOvr>
    <a:masterClrMapping/>
  </p:clrMapOvr>
</p:sld>
</file>

<file path=ppt/slides/slide8.xml><?xml version="1.0" encoding="utf-8"?>
<ns0:sld xmlns:ns0="http://schemas.openxmlformats.org/presentationml/2006/main" xmlns:ns1="http://schemas.openxmlformats.org/drawingml/2006/main" xmlns:ns2="http://schemas.microsoft.com/office/powerpoint/2010/main" xmlns:ns3="http://schemas.openxmlformats.org/markup-compatibility/2006" xmlns:ns4="http://schemas.openxmlformats.org/officeDocument/2006/relationships" xmlns:ns5="http://schemas.microsoft.com/office/drawing/2010/main">
  <ns0:cSld>
    <ns0:spTree>
      <ns0:nvGrpSpPr>
        <ns0:cNvPr id="1" name=""/>
        <ns0:cNvGrpSpPr/>
        <ns0:nvPr/>
      </ns0:nvGrpSpPr>
      <ns0:grpSpPr>
        <ns1:xfrm>
          <ns1:off x="0" y="0"/>
          <ns1:ext cx="0" cy="0"/>
          <ns1:chOff x="0" y="0"/>
          <ns1:chExt cx="0" cy="0"/>
        </ns1:xfrm>
      </ns0:grpSpPr>
      <ns0:sp>
        <ns0:nvSpPr>
          <ns0:cNvPr id="2" name="Title 1"/>
          <ns0:cNvSpPr>
            <ns1:spLocks noGrp="1"/>
          </ns0:cNvSpPr>
          <ns0:nvPr>
            <ns0:ph type="title"/>
          </ns0:nvPr>
        </ns0:nvSpPr>
        <ns0:spPr>
          <ns1:xfrm>
            <ns1:off x="457200" y="365127"/>
            <ns1:ext cx="5715000" cy="424583"/>
          </ns1:xfrm>
        </ns0:spPr>
        <ns0:txBody>
          <ns1:bodyPr wrap="none">
            <ns1:normAutofit/>
          </ns1:bodyPr>
          <ns1:lstStyle/>
          <ns1:p>
            <ns1:r>
              <ns1:rPr sz="2300"/>
              <ns1:t>Myndun jafnvægis</ns1:t>
            </ns1:r>
          </ns1:p>
        </ns0:txBody>
      </ns0:sp>
      <ns0:sp>
        <ns0:nvSpPr>
          <ns0:cNvPr id="4" name="Text Placeholder 3"/>
          <ns0:cNvSpPr>
            <ns1:spLocks noGrp="1"/>
          </ns0:cNvSpPr>
          <ns0:nvPr>
            <ns0:ph idx="1"/>
          </ns0:nvPr>
        </ns0:nvSpPr>
        <ns0:spPr>
          <ns1:xfrm>
            <ns1:off x="457200" y="1320800"/>
            <ns1:ext cx="8062912" cy="4689564"/>
          </ns1:xfrm>
        </ns0:spPr>
        <ns0:txBody>
          <ns1:bodyPr/>
          <ns1:lstStyle/>
          <ns1:p>
            <ns1:pPr marL="342900" indent="-342900">
              <ns1:buFont typeface="Arial" panose="020B0604020202020204" pitchFamily="34" charset="0"/>
              <ns1:buChar char="•"/>
            </ns1:pPr>
            <ns1:endParaRPr lang="en-US" dirty="0"/>
          </ns1:p>
          <ns1:p>
            <ns1:pPr marL="342900" indent="-342900">
              <ns1:buClr>
                <ns1:schemeClr val="accent3"/>
              </ns1:buClr>
              <ns1:buFont typeface="Arial" panose="020B0604020202020204" pitchFamily="34" charset="0"/>
              <ns1:buChar char="•"/>
            </ns1:pPr>
            <ns1:r>
              <ns1:rPr/>
              <ns1:t>Hraði framhvarfsins er mikill í upphafi en minnkar eftir því sem styrkur N2O4 minnkar.</ns1:t>
            </ns1:r>
          </ns1:p>
          <ns1:p>
            <ns1:pPr>
              <ns1:buClr>
                <ns1:schemeClr val="accent3"/>
              </ns1:buClr>
            </ns1:pPr>
            <ns1:endParaRPr lang="en-US" dirty="0"/>
          </ns1:p>
          <ns1:p>
            <ns1:pPr marL="342900" indent="-342900">
              <ns1:buClr>
                <ns1:schemeClr val="accent3"/>
              </ns1:buClr>
              <ns1:buFont typeface="Arial" panose="020B0604020202020204" pitchFamily="34" charset="0"/>
              <ns1:buChar char="•"/>
            </ns1:pPr>
            <ns1:r>
              <ns1:rPr/>
              <ns1:t>Hraði bakhvarfsins er lítill í upphafi en eykst eftir því sem styrkur NO2 eykst.</ns1:t>
            </ns1:r>
          </ns1:p>
          <ns1:p>
            <ns1:pPr>
              <ns1:buClr>
                <ns1:schemeClr val="accent3"/>
              </ns1:buClr>
            </ns1:pPr>
            <ns1:endParaRPr lang="en-US" dirty="0"/>
          </ns1:p>
          <ns1:p>
            <ns1:pPr marL="342900" indent="-342900">
              <ns1:buClr>
                <ns1:schemeClr val="accent3"/>
              </ns1:buClr>
              <ns1:buFont typeface="Arial" panose="020B0604020202020204" pitchFamily="34" charset="0"/>
              <ns1:buChar char="•"/>
            </ns1:pPr>
            <ns1:r>
              <ns1:rPr/>
              <ns1:t>Þegar hraði beggja hvarfa er jafn er komið á jafnvægi.</ns1:t>
            </ns1:r>
          </ns1:p>
          <ns1:p>
            <ns1:pPr marL="1074420" lvl="1" indent="-342900">
              <ns1:buClr>
                <ns1:schemeClr val="accent3"/>
              </ns1:buClr>
              <ns1:buFont typeface="Arial" panose="020B0604020202020204" pitchFamily="34" charset="0"/>
              <ns1:buChar char="•"/>
            </ns1:pPr>
            <ns1:r>
              <ns1:rPr/>
              <ns1:t>Engar frekari breytingar verða á styrk lofttegundanna nema hitastigi eða rúmmáli ílátsins sé breytt.</ns1:t>
            </ns1:r>
          </ns1:p>
          <ns1:p>
            <ns1:endParaRPr lang="en-US" dirty="0"/>
          </ns1:p>
        </ns0:txBody>
      </ns0:sp>
      <ns0:graphicFrame>
        <ns0:nvGraphicFramePr>
          <ns0:cNvPr id="5" name="Object 4"/>
          <ns0:cNvGraphicFramePr>
            <ns1:graphicFrameLocks noChangeAspect="1"/>
          </ns0:cNvGraphicFramePr>
          <ns0:nvPr>
            <ns0:extLst>
              <ns0:ext uri="{D42A27DB-BD31-4B8C-83A1-F6EECF244321}">
                <ns2:modId val="1633774152"/>
              </ns0:ext>
            </ns0:extLst>
          </ns0:nvPr>
        </ns0:nvGraphicFramePr>
        <ns0:xfrm>
          <ns1:off x="2559050" y="993775"/>
          <ns1:ext cx="4113213" cy="647700"/>
        </ns0:xfrm>
        <ns1:graphic>
          <ns1:graphicData uri="http://schemas.openxmlformats.org/presentationml/2006/ole">
            <ns3:AlternateContent>
              <ns3:Choice Requires="v">
                <ns0:oleObj name="Equation" ns4:id="rId2" imgW="1612800" imgH="253800" progId="Equation.DSMT4">
                  <ns0:embed/>
                </ns0:oleObj>
              </ns3:Choice>
              <ns3:Fallback>
                <ns0:oleObj name="Equation" ns4:id="rId2" imgW="1612800" imgH="253800" progId="Equation.DSMT4">
                  <ns0:embed/>
                  <ns0:pic>
                    <ns0:nvPicPr>
                      <ns0:cNvPr id="0" name="Object 4"/>
                      <ns0:cNvPicPr>
                        <ns1:picLocks noChangeAspect="1" noChangeArrowheads="1"/>
                      </ns0:cNvPicPr>
                      <ns0:nvPr/>
                    </ns0:nvPicPr>
                    <ns0:blipFill>
                      <ns1:blip ns4:embed="rId3"/>
                      <ns1:srcRect/>
                      <ns1:stretch>
                        <ns1:fillRect/>
                      </ns1:stretch>
                    </ns0:blipFill>
                    <ns0:spPr bwMode="auto">
                      <ns1:xfrm>
                        <ns1:off x="2559050" y="993775"/>
                        <ns1:ext cx="4113213" cy="647700"/>
                      </ns1:xfrm>
                      <ns1:prstGeom prst="rect">
                        <ns1:avLst/>
                      </ns1:prstGeom>
                      <ns1:noFill/>
                      <ns1:ln>
                        <ns1:noFill/>
                      </ns1:ln>
                      <ns1:extLst>
                        <ns1:ext uri="{909E8E84-426E-40DD-AFC4-6F175D3DCCD1}">
                          <ns5:hiddenFill>
                            <ns1:solidFill>
                              <ns1:srgbClr val="FFFFFF"/>
                            </ns1:solidFill>
                          </ns5:hiddenFill>
                        </ns1:ext>
                        <ns1:ext uri="{91240B29-F687-4F45-9708-019B960494DF}">
                          <ns5:hiddenLine w="9525">
                            <ns1:solidFill>
                              <ns1:srgbClr val="000000"/>
                            </ns1:solidFill>
                            <ns1:miter lim="800000"/>
                            <ns1:headEnd/>
                            <ns1:tailEnd/>
                          </ns5:hiddenLine>
                        </ns1:ext>
                      </ns1:extLst>
                    </ns0:spPr>
                  </ns0:pic>
                </ns0:oleObj>
              </ns3:Fallback>
            </ns3:AlternateContent>
          </ns1:graphicData>
        </ns1:graphic>
      </ns0:graphicFrame>
      <ns0:sp>
        <ns0:nvSpPr>
          <ns0:cNvPr id="6" name="codex-namsgogn-logo-cover"/>
          <ns0:cNvSpPr/>
          <ns0:nvPr/>
        </ns0:nvSpPr>
        <ns0:spPr>
          <ns1:xfrm>
            <ns1:off x="5989320" y="45720"/>
            <ns1:ext cx="2971800" cy="868680"/>
          </ns1:xfrm>
          <ns1:prstGeom prst="rect">
            <ns1:avLst/>
          </ns1:prstGeom>
          <ns1:solidFill>
            <ns1:srgbClr val="FFFFFF"/>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sp>
        <ns0:nvSpPr>
          <ns0:cNvPr id="7" name="codex-namsgogn-logo-text"/>
          <ns0:cNvSpPr txBox="1"/>
          <ns0:nvPr/>
        </ns0:nvSpPr>
        <ns0:spPr>
          <ns1:xfrm>
            <ns1:off x="6537960" y="256032"/>
            <ns1:ext cx="2011680" cy="228600"/>
          </ns1:xfrm>
          <ns1:prstGeom prst="rect">
            <ns1:avLst/>
          </ns1:prstGeom>
          <ns1:noFill/>
        </ns0:spPr>
        <ns0:txBody>
          <ns1:bodyPr wrap="none">
            <ns1:spAutoFit/>
          </ns1:bodyPr>
          <ns1:lstStyle/>
          <ns1:p>
            <ns1:pPr algn="r"/>
            <ns1:r>
              <ns1:rPr sz="1100" b="1">
                <ns1:solidFill>
                  <ns1:srgbClr val="424242"/>
                </ns1:solidFill>
                <ns1:latin typeface="Arial"/>
              </ns1:rPr>
              <ns1:t>Namsgögn.is</ns1:t>
            </ns1:r>
          </ns1:p>
        </ns0:txBody>
      </ns0:sp>
      <ns0:sp>
        <ns0:nvSpPr>
          <ns0:cNvPr id="8" name="codex-openstax-translation-footer"/>
          <ns0:cNvSpPr txBox="1"/>
          <ns0:nvPr/>
        </ns0:nvSpPr>
        <ns0:spPr>
          <ns1:xfrm>
            <ns1:off x="548640" y="6565392"/>
            <ns1:ext cx="7406640" cy="164592"/>
          </ns1:xfrm>
          <ns1:prstGeom prst="rect">
            <ns1:avLst/>
          </ns1:prstGeom>
          <ns1:noFill/>
        </ns0:spPr>
        <ns0:txBody>
          <ns1:bodyPr wrap="none">
            <ns1:spAutoFit/>
          </ns1:bodyPr>
          <ns1:lstStyle/>
          <ns1:p>
            <ns1:pPr algn="l"/>
            <ns1:r>
              <ns1:rPr sz="650">
                <ns1:solidFill>
                  <ns1:srgbClr val="787878"/>
                </ns1:solidFill>
                <ns1:latin typeface="Arial"/>
              </ns1:rPr>
              <ns1:t>Þýtt og staðfært af Namsgögn.is úr efni frá OpenStax.org.</ns1:t>
            </ns1:r>
          </ns1:p>
        </ns0:txBody>
      </ns0:sp>
    </ns0:spTree>
    <ns0:extLst>
      <ns0:ext uri="{BB962C8B-B14F-4D97-AF65-F5344CB8AC3E}">
        <ns2:creationId val="1262977252"/>
      </ns0:ext>
    </ns0:extLst>
  </ns0:cSld>
  <ns0:clrMapOvr>
    <ns1:masterClrMapping/>
  </ns0:clrMapOvr>
</ns0: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65127"/>
            <a:ext cx="5715000" cy="424583"/>
          </a:xfrm>
        </p:spPr>
        <p:txBody>
          <a:bodyPr wrap="none">
            <a:normAutofit/>
          </a:bodyPr>
          <a:lstStyle/>
          <a:p>
            <a:r>
              <a:rPr sz="2300"/>
              <a:t>Algengur misskilningur um efnajafnvægi</a:t>
            </a:r>
          </a:p>
        </p:txBody>
      </p:sp>
      <p:sp>
        <p:nvSpPr>
          <p:cNvPr id="4" name="Text Placeholder 3"/>
          <p:cNvSpPr>
            <a:spLocks noGrp="1"/>
          </p:cNvSpPr>
          <p:nvPr>
            <p:ph idx="1"/>
          </p:nvPr>
        </p:nvSpPr>
        <p:spPr>
          <a:xfrm>
            <a:off x="457200" y="1262743"/>
            <a:ext cx="8062912" cy="4747621"/>
          </a:xfrm>
        </p:spPr>
        <p:txBody>
          <a:bodyPr/>
          <a:lstStyle/>
          <a:p>
            <a:pPr marL="457200" indent="-457200">
              <a:buClr>
                <a:schemeClr val="accent3"/>
              </a:buClr>
              <a:buFont typeface="+mj-lt"/>
              <a:buAutoNum type="arabicParenR"/>
            </a:pPr>
            <a:r>
              <a:rPr/>
              <a:t>Magn hvarfefna og myndefna er venjulega ekki jafnt við efnajafnvægi.</a:t>
            </a:r>
          </a:p>
          <a:p>
            <a:pPr marL="457200" indent="-457200">
              <a:buClr>
                <a:schemeClr val="accent3"/>
              </a:buClr>
              <a:buFont typeface="+mj-lt"/>
              <a:buAutoNum type="arabicParenR"/>
            </a:pPr>
            <a:endParaRPr lang="en-US" dirty="0"/>
          </a:p>
          <a:p>
            <a:pPr marL="457200" indent="-457200">
              <a:buClr>
                <a:schemeClr val="accent3"/>
              </a:buClr>
              <a:buFont typeface="+mj-lt"/>
              <a:buAutoNum type="arabicParenR"/>
            </a:pPr>
            <a:r>
              <a:rPr/>
              <a:t>Þó að magn hvarfefna og myndefna haldist stöðugt við efnajafnvægi, er kerfið ekki kyrrstætt við efnajafnvægi.</a:t>
            </a:r>
          </a:p>
          <a:p>
            <a:endParaRPr lang="en-US" dirty="0"/>
          </a:p>
          <a:p>
            <a:pPr marL="0" indent="0">
              <a:buNone/>
            </a:pPr>
            <a:r>
              <a:rPr/>
              <a:t>Efnajafnvægi er kvikt ferli.</a:t>
            </a:r>
          </a:p>
          <a:p>
            <a:endParaRPr lang="en-US" dirty="0"/>
          </a:p>
        </p:txBody>
      </p:sp>
      <p:sp>
        <p:nvSpPr>
          <p:cNvPr id="5"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7"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806201929"/>
      </p:ext>
    </p:extLst>
  </p:cSld>
  <p:clrMapOvr>
    <a:masterClrMapping/>
  </p:clrMapOvr>
</p:sld>
</file>

<file path=ppt/slides/slide10.xml><?xml version="1.0" encoding="utf-8"?>
<ns0:sld xmlns:ns0="http://schemas.openxmlformats.org/presentationml/2006/main" xmlns:ns1="http://schemas.openxmlformats.org/drawingml/2006/main" xmlns:ns2="http://schemas.openxmlformats.org/officeDocument/2006/relationships" xmlns:ns3="http://schemas.microsoft.com/office/drawing/2010/main" xmlns:ns4="http://schemas.microsoft.com/office/powerpoint/2010/main">
  <ns0:cSld>
    <ns0:spTree>
      <ns0:nvGrpSpPr>
        <ns0:cNvPr id="1" name=""/>
        <ns0:cNvGrpSpPr/>
        <ns0:nvPr/>
      </ns0:nvGrpSpPr>
      <ns0:grpSpPr>
        <ns1:xfrm>
          <ns1:off x="0" y="0"/>
          <ns1:ext cx="0" cy="0"/>
          <ns1:chOff x="0" y="0"/>
          <ns1:chExt cx="0" cy="0"/>
        </ns1:xfrm>
      </ns0:grpSpPr>
      <ns0:sp>
        <ns0:nvSpPr>
          <ns0:cNvPr id="5" name="Figure Number"/>
          <ns0:cNvSpPr>
            <ns1:spLocks noGrp="1"/>
          </ns0:cNvSpPr>
          <ns0:nvPr>
            <ns0:ph type="title"/>
          </ns0:nvPr>
        </ns0:nvSpPr>
        <ns0:spPr>
          <ns1:xfrm>
            <ns1:off x="457199" y="365127"/>
            <ns1:ext cx="5715000" cy="424583"/>
          </ns1:xfrm>
        </ns0:spPr>
        <ns0:txBody>
          <ns1:bodyPr wrap="none">
            <ns1:normAutofit/>
          </ns1:bodyPr>
          <ns1:lstStyle/>
          <ns1:p>
            <ns1:r>
              <ns1:rPr sz="2300"/>
              <ns1:t>Mynd 13.3</ns1:t>
            </ns1:r>
          </ns1:p>
        </ns0:txBody>
      </ns0:sp>
      <ns0:sp>
        <ns0:nvSpPr>
          <ns0:cNvPr id="7" name="Figure Legend"/>
          <ns0:cNvSpPr>
            <ns1:spLocks noGrp="1"/>
          </ns0:cNvSpPr>
          <ns0:nvPr>
            <ns0:ph idx="13"/>
          </ns0:nvPr>
        </ns0:nvSpPr>
        <ns0:spPr/>
        <ns0:txBody>
          <ns1:bodyPr>
            <ns1:normAutofit/>
          </ns1:bodyPr>
          <ns1:lstStyle/>
          <ns1:p>
            <ns1:r>
              <ns1:rPr/>
              <ns1:t>Sjónarspil tveggja jonglera sýnir kvikt eðli efnajafnvægis. Hvor aðili kastar og grípur keilur á sama hraða og hvor um sig heldur á nokkurn veginn stöðugum fjölda keilna.</ns1:t>
            </ns1:r>
          </ns1:p>
        </ns0:txBody>
      </ns0:sp>
      <ns0:pic>
        <ns0:nvPicPr>
          <ns0:cNvPr id="6" name="Figure" descr="Two people are shown throwing juggling pins back and forth to one another."/>
          <ns0:cNvPicPr>
            <ns1:picLocks noChangeAspect="1"/>
          </ns0:cNvPicPr>
          <ns0:nvPr/>
        </ns0:nvPicPr>
        <ns0:blipFill>
          <ns1:blip ns2:embed="rId3" cstate="email">
            <ns1:extLst>
              <ns1:ext uri="{28A0092B-C50C-407E-A947-70E740481C1C}">
                <ns3:useLocalDpi val="0"/>
              </ns1:ext>
            </ns1:extLst>
          </ns1:blip>
          <ns1:srcRect l="-35589" r="-35589"/>
          <ns1:stretch>
            <ns1:fillRect/>
          </ns1:stretch>
        </ns0:blipFill>
        <ns0:spPr>
          <ns1:xfrm>
            <ns1:off x="457199" y="1122386"/>
            <ns1:ext cx="8062913" cy="3500071"/>
          </ns1:xfrm>
          <ns1:prstGeom prst="rect">
            <ns1:avLst/>
          </ns1:prstGeom>
        </ns0:spPr>
      </ns0:pic>
      <ns0:sp>
        <ns0:nvSpPr>
          <ns0:cNvPr id="8" name="codex-namsgogn-logo-cover"/>
          <ns0:cNvSpPr/>
          <ns0:nvPr/>
        </ns0:nvSpPr>
        <ns0:spPr>
          <ns1:xfrm>
            <ns1:off x="5989320" y="45720"/>
            <ns1:ext cx="2971800" cy="868680"/>
          </ns1:xfrm>
          <ns1:prstGeom prst="rect">
            <ns1:avLst/>
          </ns1:prstGeom>
          <ns1:solidFill>
            <ns1:srgbClr val="FFFFFF"/>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sp>
        <ns0:nvSpPr>
          <ns0:cNvPr id="9" name="codex-namsgogn-logo-text"/>
          <ns0:cNvSpPr txBox="1"/>
          <ns0:nvPr/>
        </ns0:nvSpPr>
        <ns0:spPr>
          <ns1:xfrm>
            <ns1:off x="6537960" y="256032"/>
            <ns1:ext cx="2011680" cy="228600"/>
          </ns1:xfrm>
          <ns1:prstGeom prst="rect">
            <ns1:avLst/>
          </ns1:prstGeom>
          <ns1:noFill/>
        </ns0:spPr>
        <ns0:txBody>
          <ns1:bodyPr wrap="none">
            <ns1:spAutoFit/>
          </ns1:bodyPr>
          <ns1:lstStyle/>
          <ns1:p>
            <ns1:pPr algn="r"/>
            <ns1:r>
              <ns1:rPr sz="1100" b="1">
                <ns1:solidFill>
                  <ns1:srgbClr val="424242"/>
                </ns1:solidFill>
                <ns1:latin typeface="Arial"/>
              </ns1:rPr>
              <ns1:t>Namsgögn.is</ns1:t>
            </ns1:r>
          </ns1:p>
        </ns0:txBody>
      </ns0:sp>
      <ns0:sp>
        <ns0:nvSpPr>
          <ns0:cNvPr id="10" name="codex-openstax-translation-footer"/>
          <ns0:cNvSpPr txBox="1"/>
          <ns0:nvPr/>
        </ns0:nvSpPr>
        <ns0:spPr>
          <ns1:xfrm>
            <ns1:off x="548640" y="6565392"/>
            <ns1:ext cx="7406640" cy="164592"/>
          </ns1:xfrm>
          <ns1:prstGeom prst="rect">
            <ns1:avLst/>
          </ns1:prstGeom>
          <ns1:noFill/>
        </ns0:spPr>
        <ns0:txBody>
          <ns1:bodyPr wrap="none">
            <ns1:spAutoFit/>
          </ns1:bodyPr>
          <ns1:lstStyle/>
          <ns1:p>
            <ns1:pPr algn="l"/>
            <ns1:r>
              <ns1:rPr sz="650">
                <ns1:solidFill>
                  <ns1:srgbClr val="787878"/>
                </ns1:solidFill>
                <ns1:latin typeface="Arial"/>
              </ns1:rPr>
              <ns1:t>Þýtt og staðfært af Namsgögn.is úr efni frá OpenStax.org.</ns1:t>
            </ns1:r>
          </ns1:p>
        </ns0:txBody>
      </ns0:sp>
    </ns0:spTree>
    <ns0:extLst>
      <ns0:ext uri="{BB962C8B-B14F-4D97-AF65-F5344CB8AC3E}">
        <ns4:creationId val="3003359880"/>
      </ns0:ext>
    </ns0:extLst>
  </ns0:cSld>
  <ns0:clrMapOvr>
    <ns1:masterClrMapping/>
  </ns0:clrMapOvr>
</ns0: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199" y="365126"/>
            <a:ext cx="5715000" cy="466148"/>
          </a:xfrm>
        </p:spPr>
        <p:txBody>
          <a:bodyPr wrap="none">
            <a:normAutofit/>
          </a:bodyPr>
          <a:lstStyle/>
          <a:p>
            <a:r>
              <a:rPr sz="2300"/>
              <a:t>Mynd 13.4</a:t>
            </a:r>
            <a:endParaRPr lang="en-US" sz="2400" dirty="0">
              <a:solidFill>
                <a:srgbClr val="6CB255"/>
              </a:solidFill>
            </a:endParaRPr>
          </a:p>
        </p:txBody>
      </p:sp>
      <p:pic>
        <p:nvPicPr>
          <p:cNvPr id="2" name="Figure" descr="A glass container is shown that is filled with an orange-brown gas and a small amount of dark orange liquid."/>
          <p:cNvPicPr>
            <a:picLocks noGrp="1" noChangeAspect="1"/>
          </p:cNvPicPr>
          <p:nvPr>
            <p:ph sz="half" idx="1"/>
          </p:nvPr>
        </p:nvPicPr>
        <p:blipFill>
          <a:blip r:embed="rId3" cstate="email">
            <a:extLst>
              <a:ext uri="{28A0092B-C50C-407E-A947-70E740481C1C}">
                <a14:useLocalDpi xmlns:a14="http://schemas.microsoft.com/office/drawing/2010/main" val="0"/>
              </a:ext>
            </a:extLst>
          </a:blip>
          <a:srcRect t="-5235" b="-5235"/>
          <a:stretch>
            <a:fillRect/>
          </a:stretch>
        </p:blipFill>
        <p:spPr>
          <a:xfrm>
            <a:off x="2749096" y="900862"/>
            <a:ext cx="3463018" cy="4514194"/>
          </a:xfrm>
        </p:spPr>
      </p:pic>
      <p:sp>
        <p:nvSpPr>
          <p:cNvPr id="14" name="Figure Legend"/>
          <p:cNvSpPr>
            <a:spLocks noGrp="1"/>
          </p:cNvSpPr>
          <p:nvPr>
            <p:ph sz="half" idx="2"/>
          </p:nvPr>
        </p:nvSpPr>
        <p:spPr>
          <a:xfrm>
            <a:off x="457199" y="5623149"/>
            <a:ext cx="8062913" cy="835708"/>
          </a:xfrm>
        </p:spPr>
        <p:txBody>
          <a:bodyPr>
            <a:noAutofit/>
          </a:bodyPr>
          <a:lstStyle/>
          <a:p>
            <a:pPr marL="0" indent="0">
              <a:buNone/>
            </a:pPr>
            <a:r>
              <a:rPr/>
              <a:t>Lokað rör sem inniheldur jafnvægisblöndu af fljótandi og gaskenndu brómi. (heimild: http://images-ofelements.com/bromine.php)</a:t>
            </a:r>
          </a:p>
        </p:txBody>
      </p:sp>
      <p:sp>
        <p:nvSpPr>
          <p:cNvPr id="15"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7"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911287009"/>
      </p:ext>
    </p:extLst>
  </p:cSld>
  <p:clrMapOvr>
    <a:masterClrMapping/>
  </p:clrMapOvr>
</p:sld>
</file>

<file path=ppt/slides/slide12.xml><?xml version="1.0" encoding="utf-8"?>
<ns0:sld xmlns:ns0="http://schemas.openxmlformats.org/presentationml/2006/main" xmlns:ns1="http://schemas.openxmlformats.org/drawingml/2006/main" xmlns:ns2="http://schemas.microsoft.com/office/powerpoint/2010/main">
  <ns0:cSld>
    <ns0:spTree>
      <ns0:nvGrpSpPr>
        <ns0:cNvPr id="1" name=""/>
        <ns0:cNvGrpSpPr/>
        <ns0:nvPr/>
      </ns0:nvGrpSpPr>
      <ns0:grpSpPr>
        <ns1:xfrm>
          <ns1:off x="0" y="0"/>
          <ns1:ext cx="0" cy="0"/>
          <ns1:chOff x="0" y="0"/>
          <ns1:chExt cx="0" cy="0"/>
        </ns1:xfrm>
      </ns0:grpSpPr>
      <ns0:sp>
        <ns0:nvSpPr>
          <ns0:cNvPr id="2" name="Title 1"/>
          <ns0:cNvSpPr>
            <ns1:spLocks noGrp="1"/>
          </ns0:cNvSpPr>
          <ns0:nvPr>
            <ns0:ph type="title"/>
          </ns0:nvPr>
        </ns0:nvSpPr>
        <ns0:spPr>
          <ns1:xfrm>
            <ns1:ext cx="5715000" cy="420624"/>
          </ns1:xfrm>
        </ns0:spPr>
        <ns0:txBody>
          <ns1:bodyPr wrap="none">
            <ns1:normAutofit/>
          </ns1:bodyPr>
          <ns1:lstStyle/>
          <ns1:p>
            <ns1:r>
              <ns1:rPr sz="2300"/>
              <ns1:t>Námsmarkmið</ns1:t>
            </ns1:r>
          </ns1:p>
        </ns0:txBody>
      </ns0:sp>
      <ns0:sp>
        <ns0:nvSpPr>
          <ns0:cNvPr id="3" name="Content Placeholder 2"/>
          <ns0:cNvSpPr>
            <ns1:spLocks noGrp="1"/>
          </ns0:cNvSpPr>
          <ns0:nvPr>
            <ns0:ph idx="1"/>
          </ns0:nvPr>
        </ns0:nvSpPr>
        <ns0:spPr/>
        <ns0:txBody>
          <ns1:bodyPr/>
          <ns1:lstStyle/>
          <ns1:p>
            <ns1:r>
              <ns1:rPr/>
              <ns1:t>13.2 Jafnvægisfastar</ns1:t>
            </ns1:r>
          </ns1:p>
          <ns1:p>
            <ns1:pPr lvl="1"/>
            <ns1:r>
              <ns1:rPr/>
              <ns1:t>Leiða út hvarfkvóta út frá efnajöfnum sem lýsa einsleitum og misleitum efnahvörfum</ns1:t>
            </ns1:r>
          </ns1:p>
          <ns1:p>
            <ns1:pPr lvl="1"/>
            <ns1:r>
              <ns1:rPr/>
              <ns1:t>Reikna gildi hvarfkvóta og jafnvægisfasta með því að nota styrk og þrýsting</ns1:t>
            </ns1:r>
          </ns1:p>
          <ns1:p>
            <ns1:pPr lvl="1"/>
            <ns1:r>
              <ns1:rPr/>
              <ns1:t>Tengja stærð jafnvægisfasta við eiginleika efnakerfisins</ns1:t>
            </ns1:r>
          </ns1:p>
        </ns0:txBody>
      </ns0:sp>
      <ns0:sp>
        <ns0:nvSpPr>
          <ns0:cNvPr id="4" name="codex-namsgogn-logo-cover"/>
          <ns0:cNvSpPr/>
          <ns0:nvPr/>
        </ns0:nvSpPr>
        <ns0:spPr>
          <ns1:xfrm>
            <ns1:off x="5989320" y="45720"/>
            <ns1:ext cx="2971800" cy="868680"/>
          </ns1:xfrm>
          <ns1:prstGeom prst="rect">
            <ns1:avLst/>
          </ns1:prstGeom>
          <ns1:solidFill>
            <ns1:srgbClr val="FFFFFF"/>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sp>
        <ns0:nvSpPr>
          <ns0:cNvPr id="5" name="codex-namsgogn-logo-text"/>
          <ns0:cNvSpPr txBox="1"/>
          <ns0:nvPr/>
        </ns0:nvSpPr>
        <ns0:spPr>
          <ns1:xfrm>
            <ns1:off x="6537960" y="256032"/>
            <ns1:ext cx="2011680" cy="228600"/>
          </ns1:xfrm>
          <ns1:prstGeom prst="rect">
            <ns1:avLst/>
          </ns1:prstGeom>
          <ns1:noFill/>
        </ns0:spPr>
        <ns0:txBody>
          <ns1:bodyPr wrap="none">
            <ns1:spAutoFit/>
          </ns1:bodyPr>
          <ns1:lstStyle/>
          <ns1:p>
            <ns1:pPr algn="r"/>
            <ns1:r>
              <ns1:rPr sz="1100" b="1">
                <ns1:solidFill>
                  <ns1:srgbClr val="424242"/>
                </ns1:solidFill>
                <ns1:latin typeface="Arial"/>
              </ns1:rPr>
              <ns1:t>Namsgögn.is</ns1:t>
            </ns1:r>
          </ns1:p>
        </ns0:txBody>
      </ns0:sp>
      <ns0:sp>
        <ns0:nvSpPr>
          <ns0:cNvPr id="6" name="codex-openstax-translation-footer"/>
          <ns0:cNvSpPr txBox="1"/>
          <ns0:nvPr/>
        </ns0:nvSpPr>
        <ns0:spPr>
          <ns1:xfrm>
            <ns1:off x="548640" y="6565392"/>
            <ns1:ext cx="7406640" cy="164592"/>
          </ns1:xfrm>
          <ns1:prstGeom prst="rect">
            <ns1:avLst/>
          </ns1:prstGeom>
          <ns1:noFill/>
        </ns0:spPr>
        <ns0:txBody>
          <ns1:bodyPr wrap="none">
            <ns1:spAutoFit/>
          </ns1:bodyPr>
          <ns1:lstStyle/>
          <ns1:p>
            <ns1:pPr algn="l"/>
            <ns1:r>
              <ns1:rPr sz="650">
                <ns1:solidFill>
                  <ns1:srgbClr val="787878"/>
                </ns1:solidFill>
                <ns1:latin typeface="Arial"/>
              </ns1:rPr>
              <ns1:t>Þýtt og staðfært af Namsgögn.is úr efni frá OpenStax.org.</ns1:t>
            </ns1:r>
          </ns1:p>
        </ns0:txBody>
      </ns0:sp>
    </ns0:spTree>
    <ns0:extLst>
      <ns0:ext uri="{BB962C8B-B14F-4D97-AF65-F5344CB8AC3E}">
        <ns2:creationId val="1526783745"/>
      </ns0:ext>
    </ns0:extLst>
  </ns0:cSld>
  <ns0:clrMapOvr>
    <ns1:masterClrMapping/>
  </ns0:clrMapOvr>
</ns0:sld>
</file>

<file path=ppt/slides/slide13.xml><?xml version="1.0" encoding="utf-8"?>
<ns0:sld xmlns:ns0="http://schemas.openxmlformats.org/presentationml/2006/main" xmlns:ns1="http://schemas.openxmlformats.org/drawingml/2006/main" xmlns:ns2="http://schemas.microsoft.com/office/powerpoint/2010/main" xmlns:ns3="http://schemas.openxmlformats.org/markup-compatibility/2006" xmlns:ns4="http://schemas.openxmlformats.org/officeDocument/2006/relationships">
  <ns0:cSld>
    <ns0:spTree>
      <ns0:nvGrpSpPr>
        <ns0:cNvPr id="1" name=""/>
        <ns0:cNvGrpSpPr/>
        <ns0:nvPr/>
      </ns0:nvGrpSpPr>
      <ns0:grpSpPr>
        <ns1:xfrm>
          <ns1:off x="0" y="0"/>
          <ns1:ext cx="0" cy="0"/>
          <ns1:chOff x="0" y="0"/>
          <ns1:chExt cx="0" cy="0"/>
        </ns1:xfrm>
      </ns0:grpSpPr>
      <ns0:sp>
        <ns0:nvSpPr>
          <ns0:cNvPr id="2" name="Title 1"/>
          <ns0:cNvSpPr>
            <ns1:spLocks noGrp="1"/>
          </ns0:cNvSpPr>
          <ns0:nvPr>
            <ns0:ph type="title"/>
          </ns0:nvPr>
        </ns0:nvSpPr>
        <ns0:spPr>
          <ns1:xfrm>
            <ns1:off x="457200" y="365127"/>
            <ns1:ext cx="5715000" cy="424583"/>
          </ns1:xfrm>
        </ns0:spPr>
        <ns0:txBody>
          <ns1:bodyPr wrap="none">
            <ns1:normAutofit/>
          </ns1:bodyPr>
          <ns1:lstStyle/>
          <ns1:p>
            <ns1:r>
              <ns1:rPr sz="2300"/>
              <ns1:t>Jafnvægisfastar</ns1:t>
            </ns1:r>
          </ns1:p>
        </ns0:txBody>
      </ns0:sp>
      <ns0:sp>
        <ns0:nvSpPr>
          <ns0:cNvPr id="4" name="Text Placeholder 3"/>
          <ns0:cNvSpPr>
            <ns1:spLocks noGrp="1"/>
          </ns0:cNvSpPr>
          <ns0:nvPr>
            <ns0:ph idx="1"/>
          </ns0:nvPr>
        </ns0:nvSpPr>
        <ns0:spPr>
          <ns1:xfrm>
            <ns1:off x="457200" y="1233714"/>
            <ns1:ext cx="8062912" cy="4776650"/>
          </ns1:xfrm>
        </ns0:spPr>
        <ns0:txBody>
          <ns1:bodyPr/>
          <ns1:lstStyle/>
          <ns1:p>
            <ns1:pPr marL="342900" indent="-342900">
              <ns1:buClr>
                <ns1:schemeClr val="accent3"/>
              </ns1:buClr>
              <ns1:buFont typeface="Arial" panose="020B0604020202020204" pitchFamily="34" charset="0"/>
              <ns1:buChar char="•"/>
            </ns1:pPr>
            <ns1:r>
              <ns1:rPr/>
              <ns1:t>Táknið ⇌, sem sett er á milli hvarfefna og myndefna, er notað til að tákna afturkræf efnahvörf.</ns1:t>
            </ns1:r>
          </ns1:p>
          <ns1:p>
            <ns1:pPr>
              <ns1:buClr>
                <ns1:schemeClr val="accent3"/>
              </ns1:buClr>
            </ns1:pPr>
            <ns1:endParaRPr lang="en-US" dirty="0"/>
          </ns1:p>
          <ns1:p>
            <ns1:pPr>
              <ns1:buClr>
                <ns1:schemeClr val="accent3"/>
              </ns1:buClr>
            </ns1:pPr>
            <ns1:endParaRPr lang="en-US" dirty="0"/>
          </ns1:p>
          <ns1:p>
            <ns1:pPr marL="342900" indent="-342900">
              <ns1:buClr>
                <ns1:schemeClr val="accent3"/>
              </ns1:buClr>
              <ns1:buFont typeface="Arial" panose="020B0604020202020204" pitchFamily="34" charset="0"/>
              <ns1:buChar char="•"/>
            </ns1:pPr>
            <ns1:r>
              <ns1:rPr/>
              <ns1:t>Hvarfkvótinn, Q, gerir okkur kleift að setja stærðfræðilega fram magn hvarfefna og myndefna sem eru til staðar á hvaða tímapunkti sem er í afturkræfu efnahvarfi.</ns1:t>
            </ns1:r>
          </ns1:p>
          <ns1:p>
            <ns1:endParaRPr lang="en-US" dirty="0"/>
          </ns1:p>
        </ns0:txBody>
      </ns0:sp>
      <ns0:graphicFrame>
        <ns0:nvGraphicFramePr>
          <ns0:cNvPr id="5" name="Object 4"/>
          <ns0:cNvGraphicFramePr>
            <ns1:graphicFrameLocks noChangeAspect="1"/>
          </ns0:cNvGraphicFramePr>
          <ns0:nvPr>
            <ns0:extLst>
              <ns0:ext uri="{D42A27DB-BD31-4B8C-83A1-F6EECF244321}">
                <ns2:modId val="4249663901"/>
              </ns0:ext>
            </ns0:extLst>
          </ns0:nvPr>
        </ns0:nvGraphicFramePr>
        <ns0:xfrm>
          <ns1:off x="2154974" y="1121455"/>
          <ns1:ext cx="768261" cy="446087"/>
        </ns0:xfrm>
        <ns1:graphic>
          <ns1:graphicData uri="http://schemas.openxmlformats.org/presentationml/2006/ole">
            <ns3:AlternateContent>
              <ns3:Choice Requires="v">
                <ns0:oleObj name="Equation" ns4:id="rId2" imgW="393480" imgH="228600" progId="Equation.DSMT4">
                  <ns0:embed/>
                </ns0:oleObj>
              </ns3:Choice>
              <ns3:Fallback>
                <ns0:oleObj name="Equation" ns4:id="rId2" imgW="393480" imgH="228600" progId="Equation.DSMT4">
                  <ns0:embed/>
                  <ns0:pic>
                    <ns0:nvPicPr>
                      <ns0:cNvPr id="0" name=""/>
                      <ns0:cNvPicPr/>
                      <ns0:nvPr/>
                    </ns0:nvPicPr>
                    <ns0:blipFill>
                      <ns1:blip ns4:embed="rId3"/>
                      <ns1:stretch>
                        <ns1:fillRect/>
                      </ns1:stretch>
                    </ns0:blipFill>
                    <ns0:spPr>
                      <ns1:xfrm>
                        <ns1:off x="2154974" y="1121455"/>
                        <ns1:ext cx="768261" cy="446087"/>
                      </ns1:xfrm>
                      <ns1:prstGeom prst="rect">
                        <ns1:avLst/>
                      </ns1:prstGeom>
                    </ns0:spPr>
                  </ns0:pic>
                </ns0:oleObj>
              </ns3:Fallback>
            </ns3:AlternateContent>
          </ns1:graphicData>
        </ns1:graphic>
      </ns0:graphicFrame>
      <ns0:sp>
        <ns0:nvSpPr>
          <ns0:cNvPr id="6" name="codex-namsgogn-logo-cover"/>
          <ns0:cNvSpPr/>
          <ns0:nvPr/>
        </ns0:nvSpPr>
        <ns0:spPr>
          <ns1:xfrm>
            <ns1:off x="5989320" y="45720"/>
            <ns1:ext cx="2971800" cy="868680"/>
          </ns1:xfrm>
          <ns1:prstGeom prst="rect">
            <ns1:avLst/>
          </ns1:prstGeom>
          <ns1:solidFill>
            <ns1:srgbClr val="FFFFFF"/>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sp>
        <ns0:nvSpPr>
          <ns0:cNvPr id="7" name="codex-namsgogn-logo-text"/>
          <ns0:cNvSpPr txBox="1"/>
          <ns0:nvPr/>
        </ns0:nvSpPr>
        <ns0:spPr>
          <ns1:xfrm>
            <ns1:off x="6537960" y="256032"/>
            <ns1:ext cx="2011680" cy="228600"/>
          </ns1:xfrm>
          <ns1:prstGeom prst="rect">
            <ns1:avLst/>
          </ns1:prstGeom>
          <ns1:noFill/>
        </ns0:spPr>
        <ns0:txBody>
          <ns1:bodyPr wrap="none">
            <ns1:spAutoFit/>
          </ns1:bodyPr>
          <ns1:lstStyle/>
          <ns1:p>
            <ns1:pPr algn="r"/>
            <ns1:r>
              <ns1:rPr sz="1100" b="1">
                <ns1:solidFill>
                  <ns1:srgbClr val="424242"/>
                </ns1:solidFill>
                <ns1:latin typeface="Arial"/>
              </ns1:rPr>
              <ns1:t>Namsgögn.is</ns1:t>
            </ns1:r>
          </ns1:p>
        </ns0:txBody>
      </ns0:sp>
      <ns0:sp>
        <ns0:nvSpPr>
          <ns0:cNvPr id="8" name="codex-openstax-translation-footer"/>
          <ns0:cNvSpPr txBox="1"/>
          <ns0:nvPr/>
        </ns0:nvSpPr>
        <ns0:spPr>
          <ns1:xfrm>
            <ns1:off x="548640" y="6565392"/>
            <ns1:ext cx="7406640" cy="164592"/>
          </ns1:xfrm>
          <ns1:prstGeom prst="rect">
            <ns1:avLst/>
          </ns1:prstGeom>
          <ns1:noFill/>
        </ns0:spPr>
        <ns0:txBody>
          <ns1:bodyPr wrap="none">
            <ns1:spAutoFit/>
          </ns1:bodyPr>
          <ns1:lstStyle/>
          <ns1:p>
            <ns1:pPr algn="l"/>
            <ns1:r>
              <ns1:rPr sz="650">
                <ns1:solidFill>
                  <ns1:srgbClr val="787878"/>
                </ns1:solidFill>
                <ns1:latin typeface="Arial"/>
              </ns1:rPr>
              <ns1:t>Þýtt og staðfært af Namsgögn.is úr efni frá OpenStax.org.</ns1:t>
            </ns1:r>
          </ns1:p>
        </ns0:txBody>
      </ns0:sp>
    </ns0:spTree>
    <ns0:extLst>
      <ns0:ext uri="{BB962C8B-B14F-4D97-AF65-F5344CB8AC3E}">
        <ns2:creationId val="3005737788"/>
      </ns0:ext>
    </ns0:extLst>
  </ns0:cSld>
  <ns0:clrMapOvr>
    <ns1:masterClrMapping/>
  </ns0:clrMapOvr>
</ns0: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65127"/>
            <a:ext cx="5715000" cy="424583"/>
          </a:xfrm>
        </p:spPr>
        <p:txBody>
          <a:bodyPr wrap="none">
            <a:normAutofit/>
          </a:bodyPr>
          <a:lstStyle/>
          <a:p>
            <a:r>
              <a:rPr sz="2300"/>
              <a:t>Hvarfkvótinn, Q</a:t>
            </a:r>
          </a:p>
        </p:txBody>
      </p:sp>
      <p:sp>
        <p:nvSpPr>
          <p:cNvPr id="4" name="Text Placeholder 3"/>
          <p:cNvSpPr>
            <a:spLocks noGrp="1"/>
          </p:cNvSpPr>
          <p:nvPr>
            <p:ph idx="1"/>
          </p:nvPr>
        </p:nvSpPr>
        <p:spPr>
          <a:xfrm>
            <a:off x="457200" y="1262743"/>
            <a:ext cx="8062912" cy="4747621"/>
          </a:xfrm>
        </p:spPr>
        <p:txBody>
          <a:bodyPr/>
          <a:lstStyle/>
          <a:p>
            <a:pPr marL="342900" indent="-342900">
              <a:buClr>
                <a:schemeClr val="accent3"/>
              </a:buClr>
              <a:buFont typeface="Arial" panose="020B0604020202020204" pitchFamily="34" charset="0"/>
              <a:buChar char="•"/>
            </a:pPr>
            <a:r>
              <a:rPr/>
              <a:t>Lítum á almennt efnahvarf:</a:t>
            </a:r>
          </a:p>
          <a:p>
            <a:pPr marL="0" indent="0">
              <a:buClr>
                <a:schemeClr val="accent3"/>
              </a:buClr>
              <a:buNone/>
            </a:pPr>
            <a:r>
              <a:rPr lang="en-US" dirty="0"/>
              <a:t>		</a:t>
            </a:r>
          </a:p>
          <a:p>
            <a:pPr>
              <a:buClr>
                <a:schemeClr val="accent3"/>
              </a:buClr>
            </a:pPr>
            <a:endParaRPr lang="en-US" dirty="0"/>
          </a:p>
          <a:p>
            <a:pPr marL="1074420" lvl="1" indent="-342900">
              <a:buClr>
                <a:schemeClr val="accent3"/>
              </a:buClr>
              <a:buFont typeface="Arial" panose="020B0604020202020204" pitchFamily="34" charset="0"/>
              <a:buChar char="•"/>
            </a:pPr>
            <a:r>
              <a:rPr/>
              <a:t>A, B, C, D eru annaðhvort lofttegundir eða efni í vatnslausn.</a:t>
            </a:r>
          </a:p>
          <a:p>
            <a:pPr marL="1074420" lvl="1" indent="-342900">
              <a:buClr>
                <a:schemeClr val="accent3"/>
              </a:buClr>
              <a:buFont typeface="Arial" panose="020B0604020202020204" pitchFamily="34" charset="0"/>
              <a:buChar char="•"/>
            </a:pPr>
            <a:r>
              <a:rPr/>
              <a:t>m, n, x, y eru stuðlarnir í stilltu efnajöfnunni.</a:t>
            </a:r>
          </a:p>
          <a:p>
            <a:pPr>
              <a:buClr>
                <a:schemeClr val="accent3"/>
              </a:buClr>
            </a:pPr>
            <a:endParaRPr lang="en-US" dirty="0"/>
          </a:p>
          <a:p>
            <a:pPr marL="342900" indent="-342900">
              <a:buClr>
                <a:schemeClr val="accent3"/>
              </a:buClr>
              <a:buFont typeface="Arial" panose="020B0604020202020204" pitchFamily="34" charset="0"/>
              <a:buChar char="•"/>
            </a:pPr>
            <a:r>
              <a:rPr/>
              <a:t>Þegar efnismagn er gefið upp sem styrkur er hvarfkvótinn kallaður Qc.</a:t>
            </a:r>
          </a:p>
          <a:p>
            <a:endParaRPr lang="en-US" dirty="0"/>
          </a:p>
        </p:txBody>
      </p:sp>
      <p:graphicFrame>
        <p:nvGraphicFramePr>
          <p:cNvPr id="5" name="Object 4"/>
          <p:cNvGraphicFramePr>
            <a:graphicFrameLocks noChangeAspect="1"/>
          </p:cNvGraphicFramePr>
          <p:nvPr>
            <p:extLst>
              <p:ext uri="{D42A27DB-BD31-4B8C-83A1-F6EECF244321}">
                <p14:modId xmlns:p14="http://schemas.microsoft.com/office/powerpoint/2010/main" val="361197030"/>
              </p:ext>
            </p:extLst>
          </p:nvPr>
        </p:nvGraphicFramePr>
        <p:xfrm>
          <a:off x="2482832" y="1727200"/>
          <a:ext cx="4149289" cy="630692"/>
        </p:xfrm>
        <a:graphic>
          <a:graphicData uri="http://schemas.openxmlformats.org/presentationml/2006/ole">
            <mc:AlternateContent xmlns:mc="http://schemas.openxmlformats.org/markup-compatibility/2006">
              <mc:Choice xmlns:v="urn:schemas-microsoft-com:vml" Requires="v">
                <p:oleObj name="Equation" r:id="rId2" imgW="1587240" imgH="241200" progId="Equation.DSMT4">
                  <p:embed/>
                </p:oleObj>
              </mc:Choice>
              <mc:Fallback>
                <p:oleObj name="Equation" r:id="rId2" imgW="1587240" imgH="241200" progId="Equation.DSMT4">
                  <p:embed/>
                  <p:pic>
                    <p:nvPicPr>
                      <p:cNvPr id="0" name=""/>
                      <p:cNvPicPr/>
                      <p:nvPr/>
                    </p:nvPicPr>
                    <p:blipFill>
                      <a:blip r:embed="rId3"/>
                      <a:stretch>
                        <a:fillRect/>
                      </a:stretch>
                    </p:blipFill>
                    <p:spPr>
                      <a:xfrm>
                        <a:off x="2482832" y="1727200"/>
                        <a:ext cx="4149289" cy="630692"/>
                      </a:xfrm>
                      <a:prstGeom prst="rect">
                        <a:avLst/>
                      </a:prstGeom>
                    </p:spPr>
                  </p:pic>
                </p:oleObj>
              </mc:Fallback>
            </mc:AlternateContent>
          </a:graphicData>
        </a:graphic>
      </p:graphicFrame>
      <p:graphicFrame>
        <p:nvGraphicFramePr>
          <p:cNvPr id="6" name="Object 5"/>
          <p:cNvGraphicFramePr>
            <a:graphicFrameLocks noChangeAspect="1"/>
          </p:cNvGraphicFramePr>
          <p:nvPr>
            <p:extLst>
              <p:ext uri="{D42A27DB-BD31-4B8C-83A1-F6EECF244321}">
                <p14:modId xmlns:p14="http://schemas.microsoft.com/office/powerpoint/2010/main" val="3210661947"/>
              </p:ext>
            </p:extLst>
          </p:nvPr>
        </p:nvGraphicFramePr>
        <p:xfrm>
          <a:off x="2894013" y="4757738"/>
          <a:ext cx="3076575" cy="1381125"/>
        </p:xfrm>
        <a:graphic>
          <a:graphicData uri="http://schemas.openxmlformats.org/presentationml/2006/ole">
            <mc:AlternateContent xmlns:mc="http://schemas.openxmlformats.org/markup-compatibility/2006">
              <mc:Choice xmlns:v="urn:schemas-microsoft-com:vml" Requires="v">
                <p:oleObj name="Equation" r:id="rId4" imgW="990360" imgH="444240" progId="Equation.DSMT4">
                  <p:embed/>
                </p:oleObj>
              </mc:Choice>
              <mc:Fallback>
                <p:oleObj name="Equation" r:id="rId4" imgW="990360" imgH="444240" progId="Equation.DSMT4">
                  <p:embed/>
                  <p:pic>
                    <p:nvPicPr>
                      <p:cNvPr id="0" name=""/>
                      <p:cNvPicPr/>
                      <p:nvPr/>
                    </p:nvPicPr>
                    <p:blipFill>
                      <a:blip r:embed="rId5"/>
                      <a:stretch>
                        <a:fillRect/>
                      </a:stretch>
                    </p:blipFill>
                    <p:spPr>
                      <a:xfrm>
                        <a:off x="2894013" y="4757738"/>
                        <a:ext cx="3076575" cy="1381125"/>
                      </a:xfrm>
                      <a:prstGeom prst="rect">
                        <a:avLst/>
                      </a:prstGeom>
                    </p:spPr>
                  </p:pic>
                </p:oleObj>
              </mc:Fallback>
            </mc:AlternateContent>
          </a:graphicData>
        </a:graphic>
      </p:graphicFrame>
      <p:sp>
        <p:nvSpPr>
          <p:cNvPr id="7"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9"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131200962"/>
      </p:ext>
    </p:extLst>
  </p:cSld>
  <p:clrMapOvr>
    <a:masterClrMapping/>
  </p:clrMapOvr>
</p:sld>
</file>

<file path=ppt/slides/slide15.xml><?xml version="1.0" encoding="utf-8"?>
<ns0:sld xmlns:ns0="http://schemas.openxmlformats.org/presentationml/2006/main" xmlns:ns1="http://schemas.openxmlformats.org/drawingml/2006/main" xmlns:ns2="http://schemas.microsoft.com/office/powerpoint/2010/main">
  <ns0:cSld>
    <ns0:spTree>
      <ns0:nvGrpSpPr>
        <ns0:cNvPr id="1" name=""/>
        <ns0:cNvGrpSpPr/>
        <ns0:nvPr/>
      </ns0:nvGrpSpPr>
      <ns0:grpSpPr>
        <ns1:xfrm>
          <ns1:off x="0" y="0"/>
          <ns1:ext cx="0" cy="0"/>
          <ns1:chOff x="0" y="0"/>
          <ns1:chExt cx="0" cy="0"/>
        </ns1:xfrm>
      </ns0:grpSpPr>
      <ns0:sp>
        <ns0:nvSpPr>
          <ns0:cNvPr id="2" name="Title 1"/>
          <ns0:cNvSpPr>
            <ns1:spLocks noGrp="1"/>
          </ns0:cNvSpPr>
          <ns0:nvPr>
            <ns0:ph type="title"/>
          </ns0:nvPr>
        </ns0:nvSpPr>
        <ns0:spPr>
          <ns1:xfrm>
            <ns1:off x="457200" y="365127"/>
            <ns1:ext cx="5715000" cy="424583"/>
          </ns1:xfrm>
        </ns0:spPr>
        <ns0:txBody>
          <ns1:bodyPr wrap="none">
            <ns1:normAutofit/>
          </ns1:bodyPr>
          <ns1:lstStyle/>
          <ns1:p>
            <ns1:r>
              <ns1:rPr sz="2300"/>
              <ns1:t>Hvarfkvóti styrks, Qc</ns1:t>
            </ns1:r>
          </ns1:p>
        </ns0:txBody>
      </ns0:sp>
      <ns0:sp>
        <ns0:nvSpPr>
          <ns0:cNvPr id="4" name="Text Placeholder 3"/>
          <ns0:cNvSpPr>
            <ns1:spLocks noGrp="1"/>
          </ns0:cNvSpPr>
          <ns0:nvPr>
            <ns0:ph idx="1"/>
          </ns0:nvPr>
        </ns0:nvSpPr>
        <ns0:spPr>
          <ns1:xfrm>
            <ns1:off x="457200" y="1277257"/>
            <ns1:ext cx="8062912" cy="4733107"/>
          </ns1:xfrm>
        </ns0:spPr>
        <ns0:txBody>
          <ns1:bodyPr/>
          <ns1:lstStyle/>
          <ns1:p>
            <ns1:pPr marL="342900" indent="-342900">
              <ns1:buClr>
                <ns1:schemeClr val="accent3"/>
              </ns1:buClr>
              <ns1:buFont typeface="Arial" panose="020B0604020202020204" pitchFamily="34" charset="0"/>
              <ns1:buChar char="•"/>
            </ns1:pPr>
            <ns1:r>
              <ns1:rPr/>
              <ns1:t>Allir styrkir verða að vera gefnir upp í mólstyrk.</ns1:t>
            </ns1:r>
          </ns1:p>
          <ns1:p>
            <ns1:pPr marL="342900" indent="-342900">
              <ns1:buClr>
                <ns1:schemeClr val="accent3"/>
              </ns1:buClr>
              <ns1:buFont typeface="Arial" panose="020B0604020202020204" pitchFamily="34" charset="0"/>
              <ns1:buChar char="•"/>
            </ns1:pPr>
            <ns1:endParaRPr lang="en-US" b="1" dirty="0"/>
          </ns1:p>
          <ns1:p>
            <ns1:pPr marL="342900" indent="-342900">
              <ns1:buClr>
                <ns1:schemeClr val="accent3"/>
              </ns1:buClr>
              <ns1:buFont typeface="Arial" panose="020B0604020202020204" pitchFamily="34" charset="0"/>
              <ns1:buChar char="•"/>
            </ns1:pPr>
            <ns1:r>
              <ns1:rPr/>
              <ns1:t>Styrkur myndefna er í teljara (margfaldaður saman).</ns1:t>
            </ns1:r>
          </ns1:p>
          <ns1:p>
            <ns1:pPr marL="342900" indent="-342900">
              <ns1:buClr>
                <ns1:schemeClr val="accent3"/>
              </ns1:buClr>
              <ns1:buFont typeface="Arial" panose="020B0604020202020204" pitchFamily="34" charset="0"/>
              <ns1:buChar char="•"/>
            </ns1:pPr>
            <ns1:endParaRPr lang="en-US" dirty="0"/>
          </ns1:p>
          <ns1:p>
            <ns1:pPr marL="342900" indent="-342900">
              <ns1:buClr>
                <ns1:schemeClr val="accent3"/>
              </ns1:buClr>
              <ns1:buFont typeface="Arial" panose="020B0604020202020204" pitchFamily="34" charset="0"/>
              <ns1:buChar char="•"/>
            </ns1:pPr>
            <ns1:r>
              <ns1:rPr/>
              <ns1:t>Styrkur hvarfefna er í nefnara (margfaldaður saman).</ns1:t>
            </ns1:r>
          </ns1:p>
          <ns1:p>
            <ns1:pPr marL="342900" indent="-342900">
              <ns1:buClr>
                <ns1:schemeClr val="accent3"/>
              </ns1:buClr>
              <ns1:buFont typeface="Arial" panose="020B0604020202020204" pitchFamily="34" charset="0"/>
              <ns1:buChar char="•"/>
            </ns1:pPr>
            <ns1:endParaRPr lang="en-US" dirty="0"/>
          </ns1:p>
          <ns1:p>
            <ns1:pPr marL="342900" indent="-342900">
              <ns1:buClr>
                <ns1:schemeClr val="accent3"/>
              </ns1:buClr>
              <ns1:buFont typeface="Arial" panose="020B0604020202020204" pitchFamily="34" charset="0"/>
              <ns1:buChar char="•"/>
            </ns1:pPr>
            <ns1:r>
              <ns1:rPr/>
              <ns1:t>Hver styrkur er hafinn upp í veldi sem svarar til stuðuls hans í stilltu efnajöfnunni.</ns1:t>
            </ns1:r>
          </ns1:p>
          <ns1:p>
            <ns1:endParaRPr lang="en-US" dirty="0"/>
          </ns1:p>
        </ns0:txBody>
      </ns0:sp>
      <ns0:sp>
        <ns0:nvSpPr>
          <ns0:cNvPr id="5" name="codex-namsgogn-logo-cover"/>
          <ns0:cNvSpPr/>
          <ns0:nvPr/>
        </ns0:nvSpPr>
        <ns0:spPr>
          <ns1:xfrm>
            <ns1:off x="5989320" y="45720"/>
            <ns1:ext cx="2971800" cy="868680"/>
          </ns1:xfrm>
          <ns1:prstGeom prst="rect">
            <ns1:avLst/>
          </ns1:prstGeom>
          <ns1:solidFill>
            <ns1:srgbClr val="FFFFFF"/>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sp>
        <ns0:nvSpPr>
          <ns0:cNvPr id="6" name="codex-namsgogn-logo-text"/>
          <ns0:cNvSpPr txBox="1"/>
          <ns0:nvPr/>
        </ns0:nvSpPr>
        <ns0:spPr>
          <ns1:xfrm>
            <ns1:off x="6537960" y="256032"/>
            <ns1:ext cx="2011680" cy="228600"/>
          </ns1:xfrm>
          <ns1:prstGeom prst="rect">
            <ns1:avLst/>
          </ns1:prstGeom>
          <ns1:noFill/>
        </ns0:spPr>
        <ns0:txBody>
          <ns1:bodyPr wrap="none">
            <ns1:spAutoFit/>
          </ns1:bodyPr>
          <ns1:lstStyle/>
          <ns1:p>
            <ns1:pPr algn="r"/>
            <ns1:r>
              <ns1:rPr sz="1100" b="1">
                <ns1:solidFill>
                  <ns1:srgbClr val="424242"/>
                </ns1:solidFill>
                <ns1:latin typeface="Arial"/>
              </ns1:rPr>
              <ns1:t>Namsgögn.is</ns1:t>
            </ns1:r>
          </ns1:p>
        </ns0:txBody>
      </ns0:sp>
      <ns0:sp>
        <ns0:nvSpPr>
          <ns0:cNvPr id="7" name="codex-openstax-translation-footer"/>
          <ns0:cNvSpPr txBox="1"/>
          <ns0:nvPr/>
        </ns0:nvSpPr>
        <ns0:spPr>
          <ns1:xfrm>
            <ns1:off x="548640" y="6565392"/>
            <ns1:ext cx="7406640" cy="164592"/>
          </ns1:xfrm>
          <ns1:prstGeom prst="rect">
            <ns1:avLst/>
          </ns1:prstGeom>
          <ns1:noFill/>
        </ns0:spPr>
        <ns0:txBody>
          <ns1:bodyPr wrap="none">
            <ns1:spAutoFit/>
          </ns1:bodyPr>
          <ns1:lstStyle/>
          <ns1:p>
            <ns1:pPr algn="l"/>
            <ns1:r>
              <ns1:rPr sz="650">
                <ns1:solidFill>
                  <ns1:srgbClr val="787878"/>
                </ns1:solidFill>
                <ns1:latin typeface="Arial"/>
              </ns1:rPr>
              <ns1:t>Þýtt og staðfært af Namsgögn.is úr efni frá OpenStax.org.</ns1:t>
            </ns1:r>
          </ns1:p>
        </ns0:txBody>
      </ns0:sp>
    </ns0:spTree>
    <ns0:extLst>
      <ns0:ext uri="{BB962C8B-B14F-4D97-AF65-F5344CB8AC3E}">
        <ns2:creationId val="3854234511"/>
      </ns0:ext>
    </ns0:extLst>
  </ns0:cSld>
  <ns0:clrMapOvr>
    <ns1:masterClrMapping/>
  </ns0:clrMapOvr>
</ns0: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65127"/>
            <a:ext cx="5715000" cy="424583"/>
          </a:xfrm>
        </p:spPr>
        <p:txBody>
          <a:bodyPr wrap="none">
            <a:normAutofit/>
          </a:bodyPr>
          <a:lstStyle/>
          <a:p>
            <a:r>
              <a:rPr sz="2300"/>
              <a:t>Gildi hvarfkvótans, Q</a:t>
            </a:r>
          </a:p>
        </p:txBody>
      </p:sp>
      <p:sp>
        <p:nvSpPr>
          <p:cNvPr id="4" name="Text Placeholder 3"/>
          <p:cNvSpPr>
            <a:spLocks noGrp="1"/>
          </p:cNvSpPr>
          <p:nvPr>
            <p:ph idx="1"/>
          </p:nvPr>
        </p:nvSpPr>
        <p:spPr>
          <a:xfrm>
            <a:off x="457200" y="1233714"/>
            <a:ext cx="8062912" cy="4776650"/>
          </a:xfrm>
        </p:spPr>
        <p:txBody>
          <a:bodyPr/>
          <a:lstStyle/>
          <a:p>
            <a:pPr marL="342900" indent="-342900">
              <a:buClr>
                <a:schemeClr val="accent3"/>
              </a:buClr>
              <a:buFont typeface="Arial" panose="020B0604020202020204" pitchFamily="34" charset="0"/>
              <a:buChar char="•"/>
            </a:pPr>
            <a:r>
              <a:rPr/>
              <a:t>Tölugildi Qc fyrir tiltekið efnahvarf getur verið breytilegt áður en jafnvægi er náð.</a:t>
            </a:r>
          </a:p>
          <a:p>
            <a:pPr>
              <a:buClr>
                <a:schemeClr val="accent3"/>
              </a:buClr>
            </a:pPr>
            <a:endParaRPr lang="en-US" dirty="0"/>
          </a:p>
          <a:p>
            <a:pPr marL="342900" indent="-342900">
              <a:buClr>
                <a:schemeClr val="accent3"/>
              </a:buClr>
              <a:buFont typeface="Arial" panose="020B0604020202020204" pitchFamily="34" charset="0"/>
              <a:buChar char="•"/>
            </a:pPr>
            <a:r>
              <a:rPr/>
              <a:t>Gildi Qc er háð styrk myndefna og hvarfefna sem eru til staðar á því tiltekna augnabliki.</a:t>
            </a:r>
          </a:p>
          <a:p>
            <a:pPr>
              <a:buClr>
                <a:schemeClr val="accent3"/>
              </a:buClr>
            </a:pPr>
            <a:endParaRPr lang="en-US" dirty="0"/>
          </a:p>
          <a:p>
            <a:pPr marL="342900" indent="-342900">
              <a:buClr>
                <a:schemeClr val="accent3"/>
              </a:buClr>
              <a:buFont typeface="Arial" panose="020B0604020202020204" pitchFamily="34" charset="0"/>
              <a:buChar char="•"/>
            </a:pPr>
            <a:r>
              <a:rPr/>
              <a:t>Við getum reiknað Qc á hvaða tímapunkti sem er í efnahvarfi.</a:t>
            </a:r>
          </a:p>
          <a:p>
            <a:pPr>
              <a:buClr>
                <a:schemeClr val="accent3"/>
              </a:buClr>
            </a:pPr>
            <a:endParaRPr lang="en-US" dirty="0"/>
          </a:p>
          <a:p>
            <a:pPr marL="342900" indent="-342900">
              <a:buClr>
                <a:schemeClr val="accent3"/>
              </a:buClr>
              <a:buFont typeface="Arial" panose="020B0604020202020204" pitchFamily="34" charset="0"/>
              <a:buChar char="•"/>
            </a:pPr>
            <a:r>
              <a:rPr/>
              <a:t>Við reiknum oft Qc í upphafi efnahvarfsins með því að nota upphafsstyrk.</a:t>
            </a:r>
          </a:p>
          <a:p>
            <a:pPr>
              <a:buClr>
                <a:schemeClr val="accent3"/>
              </a:buClr>
            </a:pPr>
            <a:endParaRPr lang="en-US" dirty="0"/>
          </a:p>
        </p:txBody>
      </p:sp>
      <p:sp>
        <p:nvSpPr>
          <p:cNvPr id="5"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7"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559636826"/>
      </p:ext>
    </p:extLst>
  </p:cSld>
  <p:clrMapOvr>
    <a:masterClrMapping/>
  </p:clrMapOvr>
</p:sld>
</file>

<file path=ppt/slides/slide17.xml><?xml version="1.0" encoding="utf-8"?>
<ns0:sld xmlns:ns0="http://schemas.openxmlformats.org/presentationml/2006/main" xmlns:ns1="http://schemas.openxmlformats.org/drawingml/2006/main" xmlns:ns2="http://schemas.openxmlformats.org/officeDocument/2006/relationships" xmlns:ns3="http://schemas.microsoft.com/office/powerpoint/2010/main">
  <ns0:cSld>
    <ns0:spTree>
      <ns0:nvGrpSpPr>
        <ns0:cNvPr id="1" name=""/>
        <ns0:cNvGrpSpPr/>
        <ns0:nvPr/>
      </ns0:nvGrpSpPr>
      <ns0:grpSpPr>
        <ns1:xfrm>
          <ns1:off x="0" y="0"/>
          <ns1:ext cx="0" cy="0"/>
          <ns1:chOff x="0" y="0"/>
          <ns1:chExt cx="0" cy="0"/>
        </ns1:xfrm>
      </ns0:grpSpPr>
      <ns0:sp>
        <ns0:nvSpPr>
          <ns0:cNvPr id="5" name="Figure Number"/>
          <ns0:cNvSpPr>
            <ns1:spLocks noGrp="1"/>
          </ns0:cNvSpPr>
          <ns0:nvPr>
            <ns0:ph type="title"/>
          </ns0:nvPr>
        </ns0:nvSpPr>
        <ns0:spPr>
          <ns1:xfrm>
            <ns1:off x="457200" y="365127"/>
            <ns1:ext cx="5715000" cy="424583"/>
          </ns1:xfrm>
        </ns0:spPr>
        <ns0:txBody>
          <ns1:bodyPr wrap="none">
            <ns1:normAutofit/>
          </ns1:bodyPr>
          <ns1:lstStyle/>
          <ns1:p>
            <ns1:r>
              <ns1:rPr sz="2300"/>
              <ns1:t>Mynd 13.5</ns1:t>
            </ns1:r>
          </ns1:p>
        </ns0:txBody>
      </ns0:sp>
      <ns0:sp>
        <ns0:nvSpPr>
          <ns0:cNvPr id="7" name="Figure Legend"/>
          <ns0:cNvSpPr>
            <ns1:spLocks noGrp="1"/>
          </ns0:cNvSpPr>
          <ns0:nvPr>
            <ns0:ph idx="1"/>
          </ns0:nvPr>
        </ns0:nvSpPr>
        <ns0:spPr>
          <ns1:xfrm>
            <ns1:off x="457200" y="5729490"/>
            <ns1:ext cx="8062912" cy="864065"/>
          </ns1:xfrm>
        </ns0:spPr>
        <ns0:txBody>
          <ns1:bodyPr>
            <ns1:normAutofit/>
          </ns1:bodyPr>
          <ns1:lstStyle/>
          <ns1:p>
            <ns1:pPr marL="0" indent="0">
              <ns1:buNone/>
            </ns1:pPr>
            <ns1:r>
              <ns1:rPr/>
              <ns1:t>Breytingar á styrk og Qc fyrir efnajafnvægi sem næst þegar byrjað er með (a) blöndu af eingöngu hvarfefnum og (b) eingöngu myndefnum.</ns1:t>
            </ns1:r>
          </ns1:p>
        </ns0:txBody>
      </ns0:sp>
      <ns0:pic>
        <ns0:nvPicPr>
          <ns0:cNvPr id="20483" name="Picture 2" descr="slide_0017_img_002.png"/>
          <ns0:cNvPicPr>
            <ns1:picLocks noChangeAspect="1"/>
          </ns0:cNvPicPr>
          <ns0:nvPr/>
        </ns0:nvPicPr>
        <ns0:blipFill>
          <ns1:blip ns2:embed="rId4"/>
          <ns1:srcRect/>
          <ns1:stretch>
            <ns1:fillRect/>
          </ns1:stretch>
        </ns0:blipFill>
        <ns0:spPr>
          <ns1:xfrm>
            <ns1:off x="1781867" y="1059255"/>
            <ns1:ext cx="5339610" cy="4578319"/>
          </ns1:xfrm>
          <ns1:prstGeom prst="rect">
            <ns1:avLst/>
          </ns1:prstGeom>
        </ns0:spPr>
      </ns0:pic>
      <ns0:sp>
        <ns0:nvSpPr>
          <ns0:cNvPr id="20484" name="codex-namsgogn-logo-cover"/>
          <ns0:cNvSpPr/>
          <ns0:nvPr/>
        </ns0:nvSpPr>
        <ns0:spPr>
          <ns1:xfrm>
            <ns1:off x="5989320" y="45720"/>
            <ns1:ext cx="2971800" cy="868680"/>
          </ns1:xfrm>
          <ns1:prstGeom prst="rect">
            <ns1:avLst/>
          </ns1:prstGeom>
          <ns1:solidFill>
            <ns1:srgbClr val="FFFFFF"/>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sp>
        <ns0:nvSpPr>
          <ns0:cNvPr id="20485" name="codex-namsgogn-logo-text"/>
          <ns0:cNvSpPr txBox="1"/>
          <ns0:nvPr/>
        </ns0:nvSpPr>
        <ns0:spPr>
          <ns1:xfrm>
            <ns1:off x="6537960" y="256032"/>
            <ns1:ext cx="2011680" cy="228600"/>
          </ns1:xfrm>
          <ns1:prstGeom prst="rect">
            <ns1:avLst/>
          </ns1:prstGeom>
          <ns1:noFill/>
        </ns0:spPr>
        <ns0:txBody>
          <ns1:bodyPr wrap="none">
            <ns1:spAutoFit/>
          </ns1:bodyPr>
          <ns1:lstStyle/>
          <ns1:p>
            <ns1:pPr algn="r"/>
            <ns1:r>
              <ns1:rPr sz="1100" b="1">
                <ns1:solidFill>
                  <ns1:srgbClr val="424242"/>
                </ns1:solidFill>
                <ns1:latin typeface="Arial"/>
              </ns1:rPr>
              <ns1:t>Namsgögn.is</ns1:t>
            </ns1:r>
          </ns1:p>
        </ns0:txBody>
      </ns0:sp>
      <ns0:sp>
        <ns0:nvSpPr>
          <ns0:cNvPr id="20486" name="codex-openstax-translation-footer"/>
          <ns0:cNvSpPr txBox="1"/>
          <ns0:nvPr/>
        </ns0:nvSpPr>
        <ns0:spPr>
          <ns1:xfrm>
            <ns1:off x="548640" y="6565392"/>
            <ns1:ext cx="7406640" cy="164592"/>
          </ns1:xfrm>
          <ns1:prstGeom prst="rect">
            <ns1:avLst/>
          </ns1:prstGeom>
          <ns1:noFill/>
        </ns0:spPr>
        <ns0:txBody>
          <ns1:bodyPr wrap="none">
            <ns1:spAutoFit/>
          </ns1:bodyPr>
          <ns1:lstStyle/>
          <ns1:p>
            <ns1:pPr algn="l"/>
            <ns1:r>
              <ns1:rPr sz="650">
                <ns1:solidFill>
                  <ns1:srgbClr val="787878"/>
                </ns1:solidFill>
                <ns1:latin typeface="Arial"/>
              </ns1:rPr>
              <ns1:t>Þýtt og staðfært af Namsgögn.is úr efni frá OpenStax.org.</ns1:t>
            </ns1:r>
          </ns1:p>
        </ns0:txBody>
      </ns0:sp>
    </ns0:spTree>
    <ns0:extLst>
      <ns0:ext uri="{BB962C8B-B14F-4D97-AF65-F5344CB8AC3E}">
        <ns3:creationId val="3277863534"/>
      </ns0:ext>
    </ns0:extLst>
  </ns0:cSld>
  <ns0:clrMapOvr>
    <ns1:masterClrMapping/>
  </ns0:clrMapOvr>
</ns0:sld>
</file>

<file path=ppt/slides/slide18.xml><?xml version="1.0" encoding="utf-8"?>
<ns0:sld xmlns:ns0="http://schemas.openxmlformats.org/presentationml/2006/main" xmlns:ns1="http://schemas.openxmlformats.org/drawingml/2006/main" xmlns:ns2="http://schemas.microsoft.com/office/powerpoint/2010/main" xmlns:ns3="http://schemas.openxmlformats.org/markup-compatibility/2006" xmlns:ns4="http://schemas.openxmlformats.org/officeDocument/2006/relationships">
  <ns0:cSld>
    <ns0:spTree>
      <ns0:nvGrpSpPr>
        <ns0:cNvPr id="1" name=""/>
        <ns0:cNvGrpSpPr/>
        <ns0:nvPr/>
      </ns0:nvGrpSpPr>
      <ns0:grpSpPr>
        <ns1:xfrm>
          <ns1:off x="0" y="0"/>
          <ns1:ext cx="0" cy="0"/>
          <ns1:chOff x="0" y="0"/>
          <ns1:chExt cx="0" cy="0"/>
        </ns1:xfrm>
      </ns0:grpSpPr>
      <ns0:sp>
        <ns0:nvSpPr>
          <ns0:cNvPr id="2" name="Title 1"/>
          <ns0:cNvSpPr>
            <ns1:spLocks noGrp="1"/>
          </ns0:cNvSpPr>
          <ns0:nvPr>
            <ns0:ph type="title"/>
          </ns0:nvPr>
        </ns0:nvSpPr>
        <ns0:spPr>
          <ns1:xfrm>
            <ns1:off x="457200" y="365127"/>
            <ns1:ext cx="5715000" cy="424583"/>
          </ns1:xfrm>
        </ns0:spPr>
        <ns0:txBody>
          <ns1:bodyPr wrap="none">
            <ns1:normAutofit/>
          </ns1:bodyPr>
          <ns1:lstStyle/>
          <ns1:p>
            <ns1:r>
              <ns1:rPr sz="2300"/>
              <ns1:t>Jafnvægisfastinn, K</ns1:t>
            </ns1:r>
          </ns1:p>
        </ns0:txBody>
      </ns0:sp>
      <ns0:sp>
        <ns0:nvSpPr>
          <ns0:cNvPr id="4" name="Text Placeholder 3"/>
          <ns0:cNvSpPr>
            <ns1:spLocks noGrp="1"/>
          </ns0:cNvSpPr>
          <ns0:nvPr>
            <ns0:ph idx="1"/>
          </ns0:nvPr>
        </ns0:nvSpPr>
        <ns0:spPr>
          <ns1:xfrm>
            <ns1:off x="457200" y="1233714"/>
            <ns1:ext cx="8062912" cy="4776650"/>
          </ns1:xfrm>
        </ns0:spPr>
        <ns0:txBody>
          <ns1:bodyPr/>
          <ns1:lstStyle/>
          <ns1:p>
            <ns1:pPr marL="342900" indent="-342900">
              <ns1:buClr>
                <ns1:schemeClr val="accent3"/>
              </ns1:buClr>
              <ns1:buFont typeface="Arial" panose="020B0604020202020204" pitchFamily="34" charset="0"/>
              <ns1:buChar char="•"/>
            </ns1:pPr>
            <ns1:r>
              <ns1:rPr/>
              <ns1:t>Gildi Q þegar hvarfið er í jafnvægi kallast jafnvægisfasti (K).</ns1:t>
            </ns1:r>
          </ns1:p>
          <ns1:p>
            <ns1:pPr marL="342900" indent="-342900">
              <ns1:buClr>
                <ns1:schemeClr val="accent3"/>
              </ns1:buClr>
              <ns1:buFont typeface="Arial" panose="020B0604020202020204" pitchFamily="34" charset="0"/>
              <ns1:buChar char="•"/>
            </ns1:pPr>
            <ns1:endParaRPr lang="en-US" dirty="0"/>
          </ns1:p>
          <ns1:p>
            <ns1:pPr marL="342900" indent="-342900">
              <ns1:buClr>
                <ns1:schemeClr val="accent3"/>
              </ns1:buClr>
              <ns1:buFont typeface="Arial" panose="020B0604020202020204" pitchFamily="34" charset="0"/>
              <ns1:buChar char="•"/>
            </ns1:pPr>
            <ns1:endParaRPr lang="en-US" dirty="0"/>
          </ns1:p>
          <ns1:p>
            <ns1:pPr marL="342900" indent="-342900">
              <ns1:buClr>
                <ns1:schemeClr val="accent3"/>
              </ns1:buClr>
              <ns1:buFont typeface="Arial" panose="020B0604020202020204" pitchFamily="34" charset="0"/>
              <ns1:buChar char="•"/>
            </ns1:pPr>
            <ns1:endParaRPr lang="en-US" dirty="0"/>
          </ns1:p>
          <ns1:p>
            <ns1:pPr marL="342900" indent="-342900">
              <ns1:buClr>
                <ns1:schemeClr val="accent3"/>
              </ns1:buClr>
              <ns1:buFont typeface="Arial" panose="020B0604020202020204" pitchFamily="34" charset="0"/>
              <ns1:buChar char="•"/>
            </ns1:pPr>
            <ns1:endParaRPr lang="en-US" dirty="0"/>
          </ns1:p>
          <ns1:p>
            <ns1:pPr marL="342900" indent="-342900">
              <ns1:buClr>
                <ns1:schemeClr val="accent3"/>
              </ns1:buClr>
              <ns1:buFont typeface="Arial" panose="020B0604020202020204" pitchFamily="34" charset="0"/>
              <ns1:buChar char="•"/>
            </ns1:pPr>
            <ns1:endParaRPr lang="en-US" dirty="0"/>
          </ns1:p>
          <ns1:p>
            <ns1:pPr marL="342900" indent="-342900">
              <ns1:buClr>
                <ns1:schemeClr val="accent3"/>
              </ns1:buClr>
              <ns1:buFont typeface="Arial" panose="020B0604020202020204" pitchFamily="34" charset="0"/>
              <ns1:buChar char="•"/>
            </ns1:pPr>
            <ns1:endParaRPr lang="en-US" dirty="0"/>
          </ns1:p>
          <ns1:p>
            <ns1:pPr marL="342900" indent="-342900">
              <ns1:buClr>
                <ns1:schemeClr val="accent3"/>
              </ns1:buClr>
              <ns1:buFont typeface="Arial" panose="020B0604020202020204" pitchFamily="34" charset="0"/>
              <ns1:buChar char="•"/>
            </ns1:pPr>
            <ns1:endParaRPr lang="en-US" dirty="0"/>
          </ns1:p>
          <ns1:p>
            <ns1:pPr marL="342900" indent="-342900">
              <ns1:buClr>
                <ns1:schemeClr val="accent3"/>
              </ns1:buClr>
              <ns1:buFont typeface="Arial" panose="020B0604020202020204" pitchFamily="34" charset="0"/>
              <ns1:buChar char="•"/>
            </ns1:pPr>
            <ns1:endParaRPr lang="en-US" dirty="0"/>
          </ns1:p>
          <ns1:p>
            <ns1:pPr marL="342900" indent="-342900">
              <ns1:buClr>
                <ns1:schemeClr val="accent3"/>
              </ns1:buClr>
              <ns1:buFont typeface="Arial" panose="020B0604020202020204" pitchFamily="34" charset="0"/>
              <ns1:buChar char="•"/>
            </ns1:pPr>
            <ns1:endParaRPr lang="en-US" dirty="0"/>
          </ns1:p>
          <ns1:p>
            <ns1:pPr marL="342900" indent="-342900">
              <ns1:buClr>
                <ns1:schemeClr val="accent3"/>
              </ns1:buClr>
              <ns1:buFont typeface="Arial" panose="020B0604020202020204" pitchFamily="34" charset="0"/>
              <ns1:buChar char="•"/>
            </ns1:pPr>
            <ns1:r>
              <ns1:rPr/>
              <ns1:t>Gætið þess að rugla honum ekki saman við hraðafastann (k).</ns1:t>
            </ns1:r>
          </ns1:p>
          <ns1:p>
            <ns1:pPr>
              <ns1:buClr>
                <ns1:schemeClr val="accent3"/>
              </ns1:buClr>
            </ns1:pPr>
            <ns1:endParaRPr lang="en-US" dirty="0"/>
          </ns1:p>
          <ns1:p>
            <ns1:endParaRPr lang="en-US" dirty="0"/>
          </ns1:p>
          <ns1:p>
            <ns1:endParaRPr lang="en-US" dirty="0"/>
          </ns1:p>
        </ns0:txBody>
      </ns0:sp>
      <ns0:graphicFrame>
        <ns0:nvGraphicFramePr>
          <ns0:cNvPr id="5" name="Object 4"/>
          <ns0:cNvGraphicFramePr>
            <ns1:graphicFrameLocks noChangeAspect="1"/>
          </ns0:cNvGraphicFramePr>
          <ns0:nvPr>
            <ns0:extLst>
              <ns0:ext uri="{D42A27DB-BD31-4B8C-83A1-F6EECF244321}">
                <ns2:modId val="697925160"/>
              </ns0:ext>
            </ns0:extLst>
          </ns0:nvPr>
        </ns0:nvGraphicFramePr>
        <ns0:xfrm>
          <ns1:off x="2162629" y="2139382"/>
          <ns1:ext cx="4884329" cy="720639"/>
        </ns0:xfrm>
        <ns1:graphic>
          <ns1:graphicData uri="http://schemas.openxmlformats.org/presentationml/2006/ole">
            <ns3:AlternateContent>
              <ns3:Choice Requires="v">
                <ns0:oleObj name="Equation" ns4:id="rId2" imgW="1549080" imgH="228600" progId="Equation.DSMT4">
                  <ns0:embed/>
                </ns0:oleObj>
              </ns3:Choice>
              <ns3:Fallback>
                <ns0:oleObj name="Equation" ns4:id="rId2" imgW="1549080" imgH="228600" progId="Equation.DSMT4">
                  <ns0:embed/>
                  <ns0:pic>
                    <ns0:nvPicPr>
                      <ns0:cNvPr id="0" name=""/>
                      <ns0:cNvPicPr/>
                      <ns0:nvPr/>
                    </ns0:nvPicPr>
                    <ns0:blipFill>
                      <ns1:blip ns4:embed="rId3"/>
                      <ns1:stretch>
                        <ns1:fillRect/>
                      </ns1:stretch>
                    </ns0:blipFill>
                    <ns0:spPr>
                      <ns1:xfrm>
                        <ns1:off x="2162629" y="2139382"/>
                        <ns1:ext cx="4884329" cy="720639"/>
                      </ns1:xfrm>
                      <ns1:prstGeom prst="rect">
                        <ns1:avLst/>
                      </ns1:prstGeom>
                    </ns0:spPr>
                  </ns0:pic>
                </ns0:oleObj>
              </ns3:Fallback>
            </ns3:AlternateContent>
          </ns1:graphicData>
        </ns1:graphic>
      </ns0:graphicFrame>
      <ns0:graphicFrame>
        <ns0:nvGraphicFramePr>
          <ns0:cNvPr id="6" name="Object 5"/>
          <ns0:cNvGraphicFramePr>
            <ns1:graphicFrameLocks noChangeAspect="1"/>
          </ns0:cNvGraphicFramePr>
          <ns0:nvPr>
            <ns0:extLst>
              <ns0:ext uri="{D42A27DB-BD31-4B8C-83A1-F6EECF244321}">
                <ns2:modId val="2121320772"/>
              </ns0:ext>
            </ns0:extLst>
          </ns0:nvPr>
        </ns0:nvGraphicFramePr>
        <ns0:xfrm>
          <ns1:off x="1498600" y="3657600"/>
          <ns1:ext cx="6116638" cy="1258888"/>
        </ns0:xfrm>
        <ns1:graphic>
          <ns1:graphicData uri="http://schemas.openxmlformats.org/presentationml/2006/ole">
            <ns3:AlternateContent>
              <ns3:Choice Requires="v">
                <ns0:oleObj name="Equation" ns4:id="rId4" imgW="2158920" imgH="444240" progId="Equation.DSMT4">
                  <ns0:embed/>
                </ns0:oleObj>
              </ns3:Choice>
              <ns3:Fallback>
                <ns0:oleObj name="Equation" ns4:id="rId4" imgW="2158920" imgH="444240" progId="Equation.DSMT4">
                  <ns0:embed/>
                  <ns0:pic>
                    <ns0:nvPicPr>
                      <ns0:cNvPr id="0" name=""/>
                      <ns0:cNvPicPr/>
                      <ns0:nvPr/>
                    </ns0:nvPicPr>
                    <ns0:blipFill>
                      <ns1:blip ns4:embed="rId5"/>
                      <ns1:stretch>
                        <ns1:fillRect/>
                      </ns1:stretch>
                    </ns0:blipFill>
                    <ns0:spPr>
                      <ns1:xfrm>
                        <ns1:off x="1498600" y="3657600"/>
                        <ns1:ext cx="6116638" cy="1258888"/>
                      </ns1:xfrm>
                      <ns1:prstGeom prst="rect">
                        <ns1:avLst/>
                      </ns1:prstGeom>
                    </ns0:spPr>
                  </ns0:pic>
                </ns0:oleObj>
              </ns3:Fallback>
            </ns3:AlternateContent>
          </ns1:graphicData>
        </ns1:graphic>
      </ns0:graphicFrame>
      <ns0:sp>
        <ns0:nvSpPr>
          <ns0:cNvPr id="7" name="Rectangle 6"/>
          <ns0:cNvSpPr/>
          <ns0:nvPr/>
        </ns0:nvSpPr>
        <ns0:spPr>
          <ns1:xfrm>
            <ns1:off x="2194560" y="4005072"/>
            <ns1:ext cx="2743200" cy="457200"/>
          </ns1:xfrm>
          <ns1:prstGeom prst="rect">
            <ns1:avLst/>
          </ns1:prstGeom>
          <ns1:solidFill>
            <ns1:srgbClr val="FFFFFF"/>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sp>
        <ns0:nvSpPr>
          <ns0:cNvPr id="8" name="TextBox 7"/>
          <ns0:cNvSpPr txBox="1"/>
          <ns0:nvPr/>
        </ns0:nvSpPr>
        <ns0:spPr>
          <ns1:xfrm>
            <ns1:off x="2231136" y="4014215"/>
            <ns1:ext cx="2651760" cy="438912"/>
          </ns1:xfrm>
          <ns1:prstGeom prst="rect">
            <ns1:avLst/>
          </ns1:prstGeom>
          <ns1:noFill/>
          <ns1:ln>
            <ns1:noFill/>
          </ns1:ln>
        </ns0:spPr>
        <ns0:txBody>
          <ns1:bodyPr wrap="square" lIns="0" rIns="0" tIns="0" bIns="0" anchor="ctr">
            <ns1:normAutofit/>
          </ns1:bodyPr>
          <ns1:lstStyle/>
          <ns1:p>
            <ns1:pPr algn="ctr">
              <ns1:spcBef>
                <ns1:spcPts val="0"/>
              </ns1:spcBef>
              <ns1:spcAft>
                <ns1:spcPts val="0"/>
              </ns1:spcAft>
            </ns1:pPr>
            <ns1:r>
              <ns1:rPr sz="3031" i="0">
                <ns1:solidFill>
                  <ns1:srgbClr val="000000"/>
                </ns1:solidFill>
                <ns1:latin typeface="Times New Roman"/>
              </ns1:rPr>
              <ns1:t>við jafnvægi</ns1:t>
            </ns1:r>
          </ns1:p>
        </ns0:txBody>
      </ns0:sp>
      <ns0:sp>
        <ns0:nvSpPr>
          <ns0:cNvPr id="9" name="Rectangle 8"/>
          <ns0:cNvSpPr/>
          <ns0:nvPr/>
        </ns0:nvSpPr>
        <ns0:spPr>
          <ns1:xfrm>
            <ns1:off x="2084831" y="3968496"/>
            <ns1:ext cx="3017520" cy="530352"/>
          </ns1:xfrm>
          <ns1:prstGeom prst="rect">
            <ns1:avLst/>
          </ns1:prstGeom>
          <ns1:solidFill>
            <ns1:srgbClr val="FFFFFF"/>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sp>
        <ns0:nvSpPr>
          <ns0:cNvPr id="10" name="TextBox 9"/>
          <ns0:cNvSpPr txBox="1"/>
          <ns0:nvPr/>
        </ns0:nvSpPr>
        <ns0:spPr>
          <ns1:xfrm>
            <ns1:off x="2139696" y="4005072"/>
            <ns1:ext cx="2834640" cy="457200"/>
          </ns1:xfrm>
          <ns1:prstGeom prst="rect">
            <ns1:avLst/>
          </ns1:prstGeom>
          <ns1:noFill/>
          <ns1:ln>
            <ns1:noFill/>
          </ns1:ln>
        </ns0:spPr>
        <ns0:txBody>
          <ns1:bodyPr wrap="square" lIns="0" rIns="0" tIns="0" bIns="0" anchor="ctr">
            <ns1:normAutofit/>
          </ns1:bodyPr>
          <ns1:lstStyle/>
          <ns1:p>
            <ns1:pPr algn="ctr">
              <ns1:spcBef>
                <ns1:spcPts val="0"/>
              </ns1:spcBef>
              <ns1:spcAft>
                <ns1:spcPts val="0"/>
              </ns1:spcAft>
            </ns1:pPr>
            <ns1:r>
              <ns1:rPr sz="3065">
                <ns1:solidFill>
                  <ns1:srgbClr val="000000"/>
                </ns1:solidFill>
                <ns1:latin typeface="Times New Roman"/>
              </ns1:rPr>
              <ns1:t>við jafnvægi =</ns1:t>
            </ns1:r>
          </ns1:p>
        </ns0:txBody>
      </ns0:sp>
      <ns0:sp>
        <ns0:nvSpPr>
          <ns0:cNvPr id="11" name="codex-namsgogn-logo-cover"/>
          <ns0:cNvSpPr/>
          <ns0:nvPr/>
        </ns0:nvSpPr>
        <ns0:spPr>
          <ns1:xfrm>
            <ns1:off x="5989320" y="45720"/>
            <ns1:ext cx="2971800" cy="868680"/>
          </ns1:xfrm>
          <ns1:prstGeom prst="rect">
            <ns1:avLst/>
          </ns1:prstGeom>
          <ns1:solidFill>
            <ns1:srgbClr val="FFFFFF"/>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sp>
        <ns0:nvSpPr>
          <ns0:cNvPr id="12" name="codex-namsgogn-logo-text"/>
          <ns0:cNvSpPr txBox="1"/>
          <ns0:nvPr/>
        </ns0:nvSpPr>
        <ns0:spPr>
          <ns1:xfrm>
            <ns1:off x="6537960" y="256032"/>
            <ns1:ext cx="2011680" cy="228600"/>
          </ns1:xfrm>
          <ns1:prstGeom prst="rect">
            <ns1:avLst/>
          </ns1:prstGeom>
          <ns1:noFill/>
        </ns0:spPr>
        <ns0:txBody>
          <ns1:bodyPr wrap="none">
            <ns1:spAutoFit/>
          </ns1:bodyPr>
          <ns1:lstStyle/>
          <ns1:p>
            <ns1:pPr algn="r"/>
            <ns1:r>
              <ns1:rPr sz="1100" b="1">
                <ns1:solidFill>
                  <ns1:srgbClr val="424242"/>
                </ns1:solidFill>
                <ns1:latin typeface="Arial"/>
              </ns1:rPr>
              <ns1:t>Namsgögn.is</ns1:t>
            </ns1:r>
          </ns1:p>
        </ns0:txBody>
      </ns0:sp>
      <ns0:sp>
        <ns0:nvSpPr>
          <ns0:cNvPr id="13" name="codex-openstax-translation-footer"/>
          <ns0:cNvSpPr txBox="1"/>
          <ns0:nvPr/>
        </ns0:nvSpPr>
        <ns0:spPr>
          <ns1:xfrm>
            <ns1:off x="548640" y="6565392"/>
            <ns1:ext cx="7406640" cy="164592"/>
          </ns1:xfrm>
          <ns1:prstGeom prst="rect">
            <ns1:avLst/>
          </ns1:prstGeom>
          <ns1:noFill/>
        </ns0:spPr>
        <ns0:txBody>
          <ns1:bodyPr wrap="none">
            <ns1:spAutoFit/>
          </ns1:bodyPr>
          <ns1:lstStyle/>
          <ns1:p>
            <ns1:pPr algn="l"/>
            <ns1:r>
              <ns1:rPr sz="650">
                <ns1:solidFill>
                  <ns1:srgbClr val="787878"/>
                </ns1:solidFill>
                <ns1:latin typeface="Arial"/>
              </ns1:rPr>
              <ns1:t>Þýtt og staðfært af Namsgögn.is úr efni frá OpenStax.org.</ns1:t>
            </ns1:r>
          </ns1:p>
        </ns0:txBody>
      </ns0:sp>
    </ns0:spTree>
    <ns0:extLst>
      <ns0:ext uri="{BB962C8B-B14F-4D97-AF65-F5344CB8AC3E}">
        <ns2:creationId val="2954963557"/>
      </ns0:ext>
    </ns0:extLst>
  </ns0:cSld>
  <ns0:clrMapOvr>
    <ns1:masterClrMapping/>
  </ns0:clrMapOvr>
</ns0:sld>
</file>

<file path=ppt/slides/slide19.xml><?xml version="1.0" encoding="utf-8"?>
<ns0:sld xmlns:ns0="http://schemas.openxmlformats.org/presentationml/2006/main" xmlns:ns1="http://schemas.openxmlformats.org/drawingml/2006/main" xmlns:ns2="http://schemas.microsoft.com/office/powerpoint/2010/main" xmlns:ns3="http://schemas.openxmlformats.org/markup-compatibility/2006" xmlns:ns4="http://schemas.openxmlformats.org/officeDocument/2006/relationships" xmlns:ns5="http://schemas.microsoft.com/office/drawing/2010/main">
  <ns0:cSld>
    <ns0:spTree>
      <ns0:nvGrpSpPr>
        <ns0:cNvPr id="1" name=""/>
        <ns0:cNvGrpSpPr/>
        <ns0:nvPr/>
      </ns0:nvGrpSpPr>
      <ns0:grpSpPr>
        <ns1:xfrm>
          <ns1:off x="0" y="0"/>
          <ns1:ext cx="0" cy="0"/>
          <ns1:chOff x="0" y="0"/>
          <ns1:chExt cx="0" cy="0"/>
        </ns1:xfrm>
      </ns0:grpSpPr>
      <ns0:sp>
        <ns0:nvSpPr>
          <ns0:cNvPr id="2" name="Title 1"/>
          <ns0:cNvSpPr>
            <ns1:spLocks noGrp="1"/>
          </ns0:cNvSpPr>
          <ns0:nvPr>
            <ns0:ph type="title"/>
          </ns0:nvPr>
        </ns0:nvSpPr>
        <ns0:spPr>
          <ns1:xfrm>
            <ns1:off x="457200" y="365127"/>
            <ns1:ext cx="5715000" cy="424583"/>
          </ns1:xfrm>
        </ns0:spPr>
        <ns0:txBody>
          <ns1:bodyPr wrap="none">
            <ns1:normAutofit/>
          </ns1:bodyPr>
          <ns1:lstStyle/>
          <ns1:p>
            <ns1:r>
              <ns1:rPr sz="2300"/>
              <ns1:t>Q og K</ns1:t>
            </ns1:r>
          </ns1:p>
        </ns0:txBody>
      </ns0:sp>
      <ns0:sp>
        <ns0:nvSpPr>
          <ns0:cNvPr id="4" name="Text Placeholder 3"/>
          <ns0:cNvSpPr>
            <ns1:spLocks noGrp="1"/>
          </ns0:cNvSpPr>
          <ns0:nvPr>
            <ns0:ph idx="1"/>
          </ns0:nvPr>
        </ns0:nvSpPr>
        <ns0:spPr>
          <ns1:xfrm>
            <ns1:off x="457200" y="1277257"/>
            <ns1:ext cx="8062912" cy="4733107"/>
          </ns1:xfrm>
        </ns0:spPr>
        <ns0:txBody>
          <ns1:bodyPr/>
          <ns1:lstStyle/>
          <ns1:p>
            <ns1:endParaRPr lang="en-US" dirty="0"/>
          </ns1:p>
          <ns1:p>
            <ns1:endParaRPr lang="en-US" dirty="0"/>
          </ns1:p>
          <ns1:p>
            <ns1:endParaRPr lang="en-US" dirty="0"/>
          </ns1:p>
          <ns1:p>
            <ns1:endParaRPr lang="en-US" dirty="0"/>
          </ns1:p>
          <ns1:p>
            <ns1:endParaRPr lang="en-US" dirty="0"/>
          </ns1:p>
          <ns1:p>
            <ns1:endParaRPr lang="en-US" dirty="0"/>
          </ns1:p>
          <ns1:p>
            <ns1:endParaRPr lang="en-US" dirty="0"/>
          </ns1:p>
          <ns1:p>
            <ns1:pPr marL="342900" indent="-342900">
              <ns1:buClr>
                <ns1:schemeClr val="accent3"/>
              </ns1:buClr>
              <ns1:buFont typeface="Arial" panose="020B0604020202020204" pitchFamily="34" charset="0"/>
              <ns1:buChar char="•"/>
            </ns1:pPr>
            <ns1:r>
              <ns1:rPr/>
              <ns1:t>Jafnvægisfastinn (K) hefur sama form og hvarfkvótinn (Q).</ns1:t>
            </ns1:r>
          </ns1:p>
          <ns1:p>
            <ns1:pPr marL="1074420" lvl="1" indent="-342900">
              <ns1:buClr>
                <ns1:schemeClr val="accent3"/>
              </ns1:buClr>
              <ns1:buFont typeface="Arial" panose="020B0604020202020204" pitchFamily="34" charset="0"/>
              <ns1:buChar char="•"/>
            </ns1:pPr>
            <ns1:r>
              <ns1:rPr/>
              <ns1:t>Fyrir K verða styrkirnir að vera jafnvægisstyrkir.</ns1:t>
            </ns1:r>
          </ns1:p>
          <ns1:p>
            <ns1:pPr marL="1074420" lvl="1" indent="-342900">
              <ns1:buClr>
                <ns1:schemeClr val="accent3"/>
              </ns1:buClr>
              <ns1:buFont typeface="Arial" panose="020B0604020202020204" pitchFamily="34" charset="0"/>
              <ns1:buChar char="•"/>
            </ns1:pPr>
            <ns1:r>
              <ns1:rPr/>
              <ns1:t>Fyrir Q geta styrkirnir verið á hvaða tímapunkti hvarfsins sem er, ekki endilega við jafnvægi.</ns1:t>
            </ns1:r>
          </ns1:p>
          <ns1:p>
            <ns1:endParaRPr lang="en-US" dirty="0"/>
          </ns1:p>
        </ns0:txBody>
      </ns0:sp>
      <ns0:graphicFrame>
        <ns0:nvGraphicFramePr>
          <ns0:cNvPr id="5" name="Object 4"/>
          <ns0:cNvGraphicFramePr>
            <ns1:graphicFrameLocks noChangeAspect="1"/>
          </ns0:cNvGraphicFramePr>
          <ns0:nvPr>
            <ns0:extLst>
              <ns0:ext uri="{D42A27DB-BD31-4B8C-83A1-F6EECF244321}">
                <ns2:modId val="2442536390"/>
              </ns0:ext>
            </ns0:extLst>
          </ns0:nvPr>
        </ns0:nvGraphicFramePr>
        <ns0:xfrm>
          <ns1:off x="2162175" y="1123950"/>
          <ns1:ext cx="4884738" cy="720725"/>
        </ns0:xfrm>
        <ns1:graphic>
          <ns1:graphicData uri="http://schemas.openxmlformats.org/presentationml/2006/ole">
            <ns3:AlternateContent>
              <ns3:Choice Requires="v">
                <ns0:oleObj name="Equation" ns4:id="rId2" imgW="1549080" imgH="228600" progId="Equation.DSMT4">
                  <ns0:embed/>
                </ns0:oleObj>
              </ns3:Choice>
              <ns3:Fallback>
                <ns0:oleObj name="Equation" ns4:id="rId2" imgW="1549080" imgH="228600" progId="Equation.DSMT4">
                  <ns0:embed/>
                  <ns0:pic>
                    <ns0:nvPicPr>
                      <ns0:cNvPr id="0" name="Object 4"/>
                      <ns0:cNvPicPr>
                        <ns1:picLocks noChangeAspect="1" noChangeArrowheads="1"/>
                      </ns0:cNvPicPr>
                      <ns0:nvPr/>
                    </ns0:nvPicPr>
                    <ns0:blipFill>
                      <ns1:blip ns4:embed="rId3">
                        <ns1:extLst>
                          <ns1:ext uri="{28A0092B-C50C-407E-A947-70E740481C1C}">
                            <ns5:useLocalDpi val="0"/>
                          </ns1:ext>
                        </ns1:extLst>
                      </ns1:blip>
                      <ns1:srcRect/>
                      <ns1:stretch>
                        <ns1:fillRect/>
                      </ns1:stretch>
                    </ns0:blipFill>
                    <ns0:spPr bwMode="auto">
                      <ns1:xfrm>
                        <ns1:off x="2162175" y="1123950"/>
                        <ns1:ext cx="4884738" cy="720725"/>
                      </ns1:xfrm>
                      <ns1:prstGeom prst="rect">
                        <ns1:avLst/>
                      </ns1:prstGeom>
                      <ns1:noFill/>
                      <ns1:ln>
                        <ns1:noFill/>
                      </ns1:ln>
                      <ns1:extLst>
                        <ns1:ext uri="{909E8E84-426E-40DD-AFC4-6F175D3DCCD1}">
                          <ns5:hiddenFill>
                            <ns1:solidFill>
                              <ns1:srgbClr val="FFFFFF"/>
                            </ns1:solidFill>
                          </ns5:hiddenFill>
                        </ns1:ext>
                        <ns1:ext uri="{91240B29-F687-4F45-9708-019B960494DF}">
                          <ns5:hiddenLine w="9525">
                            <ns1:solidFill>
                              <ns1:srgbClr val="000000"/>
                            </ns1:solidFill>
                            <ns1:miter lim="800000"/>
                            <ns1:headEnd/>
                            <ns1:tailEnd/>
                          </ns5:hiddenLine>
                        </ns1:ext>
                      </ns1:extLst>
                    </ns0:spPr>
                  </ns0:pic>
                </ns0:oleObj>
              </ns3:Fallback>
            </ns3:AlternateContent>
          </ns1:graphicData>
        </ns1:graphic>
      </ns0:graphicFrame>
      <ns0:graphicFrame>
        <ns0:nvGraphicFramePr>
          <ns0:cNvPr id="6" name="Object 5"/>
          <ns0:cNvGraphicFramePr>
            <ns1:graphicFrameLocks noChangeAspect="1"/>
          </ns0:cNvGraphicFramePr>
          <ns0:nvPr>
            <ns0:extLst>
              <ns0:ext uri="{D42A27DB-BD31-4B8C-83A1-F6EECF244321}">
                <ns2:modId val="2086164408"/>
              </ns0:ext>
            </ns0:extLst>
          </ns0:nvPr>
        </ns0:nvGraphicFramePr>
        <ns0:xfrm>
          <ns1:off x="1044575" y="2279650"/>
          <ns1:ext cx="7199313" cy="1258888"/>
        </ns0:xfrm>
        <ns1:graphic>
          <ns1:graphicData uri="http://schemas.openxmlformats.org/presentationml/2006/ole">
            <ns3:AlternateContent>
              <ns3:Choice Requires="v">
                <ns0:oleObj name="Equation" ns4:id="rId4" imgW="2539800" imgH="444240" progId="Equation.DSMT4">
                  <ns0:embed/>
                </ns0:oleObj>
              </ns3:Choice>
              <ns3:Fallback>
                <ns0:oleObj name="Equation" ns4:id="rId4" imgW="2539800" imgH="444240" progId="Equation.DSMT4">
                  <ns0:embed/>
                  <ns0:pic>
                    <ns0:nvPicPr>
                      <ns0:cNvPr id="0" name="Object 5"/>
                      <ns0:cNvPicPr>
                        <ns1:picLocks noChangeAspect="1" noChangeArrowheads="1"/>
                      </ns0:cNvPicPr>
                      <ns0:nvPr/>
                    </ns0:nvPicPr>
                    <ns0:blipFill>
                      <ns1:blip ns4:embed="rId5"/>
                      <ns1:srcRect/>
                      <ns1:stretch>
                        <ns1:fillRect/>
                      </ns1:stretch>
                    </ns0:blipFill>
                    <ns0:spPr bwMode="auto">
                      <ns1:xfrm>
                        <ns1:off x="1044575" y="2279650"/>
                        <ns1:ext cx="7199313" cy="1258888"/>
                      </ns1:xfrm>
                      <ns1:prstGeom prst="rect">
                        <ns1:avLst/>
                      </ns1:prstGeom>
                      <ns1:noFill/>
                      <ns1:ln>
                        <ns1:noFill/>
                      </ns1:ln>
                      <ns1:extLst>
                        <ns1:ext uri="{909E8E84-426E-40DD-AFC4-6F175D3DCCD1}">
                          <ns5:hiddenFill>
                            <ns1:solidFill>
                              <ns1:srgbClr val="FFFFFF"/>
                            </ns1:solidFill>
                          </ns5:hiddenFill>
                        </ns1:ext>
                        <ns1:ext uri="{91240B29-F687-4F45-9708-019B960494DF}">
                          <ns5:hiddenLine w="9525">
                            <ns1:solidFill>
                              <ns1:srgbClr val="000000"/>
                            </ns1:solidFill>
                            <ns1:miter lim="800000"/>
                            <ns1:headEnd/>
                            <ns1:tailEnd/>
                          </ns5:hiddenLine>
                        </ns1:ext>
                      </ns1:extLst>
                    </ns0:spPr>
                  </ns0:pic>
                </ns0:oleObj>
              </ns3:Fallback>
            </ns3:AlternateContent>
          </ns1:graphicData>
        </ns1:graphic>
      </ns0:graphicFrame>
      <ns0:sp>
        <ns0:nvSpPr>
          <ns0:cNvPr id="7" name="codex-namsgogn-logo-cover"/>
          <ns0:cNvSpPr/>
          <ns0:nvPr/>
        </ns0:nvSpPr>
        <ns0:spPr>
          <ns1:xfrm>
            <ns1:off x="5989320" y="45720"/>
            <ns1:ext cx="2971800" cy="868680"/>
          </ns1:xfrm>
          <ns1:prstGeom prst="rect">
            <ns1:avLst/>
          </ns1:prstGeom>
          <ns1:solidFill>
            <ns1:srgbClr val="FFFFFF"/>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sp>
        <ns0:nvSpPr>
          <ns0:cNvPr id="8" name="codex-namsgogn-logo-text"/>
          <ns0:cNvSpPr txBox="1"/>
          <ns0:nvPr/>
        </ns0:nvSpPr>
        <ns0:spPr>
          <ns1:xfrm>
            <ns1:off x="6537960" y="256032"/>
            <ns1:ext cx="2011680" cy="228600"/>
          </ns1:xfrm>
          <ns1:prstGeom prst="rect">
            <ns1:avLst/>
          </ns1:prstGeom>
          <ns1:noFill/>
        </ns0:spPr>
        <ns0:txBody>
          <ns1:bodyPr wrap="none">
            <ns1:spAutoFit/>
          </ns1:bodyPr>
          <ns1:lstStyle/>
          <ns1:p>
            <ns1:pPr algn="r"/>
            <ns1:r>
              <ns1:rPr sz="1100" b="1">
                <ns1:solidFill>
                  <ns1:srgbClr val="424242"/>
                </ns1:solidFill>
                <ns1:latin typeface="Arial"/>
              </ns1:rPr>
              <ns1:t>Namsgögn.is</ns1:t>
            </ns1:r>
          </ns1:p>
        </ns0:txBody>
      </ns0:sp>
      <ns0:sp>
        <ns0:nvSpPr>
          <ns0:cNvPr id="9" name="codex-openstax-translation-footer"/>
          <ns0:cNvSpPr txBox="1"/>
          <ns0:nvPr/>
        </ns0:nvSpPr>
        <ns0:spPr>
          <ns1:xfrm>
            <ns1:off x="548640" y="6565392"/>
            <ns1:ext cx="7406640" cy="164592"/>
          </ns1:xfrm>
          <ns1:prstGeom prst="rect">
            <ns1:avLst/>
          </ns1:prstGeom>
          <ns1:noFill/>
        </ns0:spPr>
        <ns0:txBody>
          <ns1:bodyPr wrap="none">
            <ns1:spAutoFit/>
          </ns1:bodyPr>
          <ns1:lstStyle/>
          <ns1:p>
            <ns1:pPr algn="l"/>
            <ns1:r>
              <ns1:rPr sz="650">
                <ns1:solidFill>
                  <ns1:srgbClr val="787878"/>
                </ns1:solidFill>
                <ns1:latin typeface="Arial"/>
              </ns1:rPr>
              <ns1:t>Þýtt og staðfært af Namsgögn.is úr efni frá OpenStax.org.</ns1:t>
            </ns1:r>
          </ns1:p>
        </ns0:txBody>
      </ns0:sp>
    </ns0:spTree>
    <ns0:extLst>
      <ns0:ext uri="{BB962C8B-B14F-4D97-AF65-F5344CB8AC3E}">
        <ns2:creationId val="3422522813"/>
      </ns0:ext>
    </ns0:extLst>
  </ns0:cSld>
  <ns0:clrMapOvr>
    <ns1:masterClrMapping/>
  </ns0:clrMapOvr>
</ns0: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65127"/>
            <a:ext cx="5715000" cy="424583"/>
          </a:xfrm>
        </p:spPr>
        <p:txBody>
          <a:bodyPr wrap="none">
            <a:normAutofit/>
          </a:bodyPr>
          <a:lstStyle/>
          <a:p>
            <a:r>
              <a:rPr sz="2300"/>
              <a:t>Jafnvægisfastinn, K</a:t>
            </a:r>
          </a:p>
        </p:txBody>
      </p:sp>
      <p:sp>
        <p:nvSpPr>
          <p:cNvPr id="4" name="Text Placeholder 3"/>
          <p:cNvSpPr>
            <a:spLocks noGrp="1"/>
          </p:cNvSpPr>
          <p:nvPr>
            <p:ph idx="1"/>
          </p:nvPr>
        </p:nvSpPr>
        <p:spPr>
          <a:xfrm>
            <a:off x="457200" y="1306286"/>
            <a:ext cx="8062912" cy="4704078"/>
          </a:xfrm>
        </p:spPr>
        <p:txBody>
          <a:bodyPr/>
          <a:lstStyle/>
          <a:p>
            <a:pPr marL="342900" indent="-342900">
              <a:buClr>
                <a:schemeClr val="accent3"/>
              </a:buClr>
              <a:buFont typeface="Arial" panose="020B0604020202020204" pitchFamily="34" charset="0"/>
              <a:buChar char="•"/>
            </a:pPr>
            <a:r>
              <a:rPr/>
              <a:t>Gildi jafnvægisfastans er óháð upphafsmagni hvarfefna og myndefna.</a:t>
            </a:r>
          </a:p>
          <a:p>
            <a:pPr>
              <a:buClr>
                <a:schemeClr val="accent3"/>
              </a:buClr>
            </a:pPr>
            <a:endParaRPr lang="en-US" dirty="0"/>
          </a:p>
          <a:p>
            <a:pPr marL="342900" indent="-342900">
              <a:buClr>
                <a:schemeClr val="accent3"/>
              </a:buClr>
              <a:buFont typeface="Arial" panose="020B0604020202020204" pitchFamily="34" charset="0"/>
              <a:buChar char="•"/>
            </a:pPr>
            <a:r>
              <a:rPr/>
              <a:t>Gildi jafnvægisfastans er háð hitastigi kerfisins.</a:t>
            </a:r>
          </a:p>
          <a:p>
            <a:pPr>
              <a:buClr>
                <a:schemeClr val="accent3"/>
              </a:buClr>
            </a:pPr>
            <a:endParaRPr lang="en-US" dirty="0"/>
          </a:p>
          <a:p>
            <a:pPr marL="342900" indent="-342900">
              <a:buClr>
                <a:schemeClr val="accent3"/>
              </a:buClr>
              <a:buFont typeface="Arial" panose="020B0604020202020204" pitchFamily="34" charset="0"/>
              <a:buChar char="•"/>
            </a:pPr>
            <a:r>
              <a:rPr/>
              <a:t>Stærð jafnvægisfastans gefur til kynna hversu langt efnahvarfið gengur.</a:t>
            </a:r>
          </a:p>
          <a:p>
            <a:pPr>
              <a:buClr>
                <a:schemeClr val="accent3"/>
              </a:buClr>
            </a:pPr>
            <a:endParaRPr lang="en-US" dirty="0"/>
          </a:p>
          <a:p>
            <a:pPr marL="342900" indent="-342900">
              <a:buClr>
                <a:schemeClr val="accent3"/>
              </a:buClr>
              <a:buFont typeface="Arial" panose="020B0604020202020204" pitchFamily="34" charset="0"/>
              <a:buChar char="•"/>
            </a:pPr>
            <a:r>
              <a:rPr/>
              <a:t>K og Q eru einingalausar stærðir.</a:t>
            </a:r>
          </a:p>
          <a:p>
            <a:endParaRPr lang="en-US" dirty="0"/>
          </a:p>
        </p:txBody>
      </p:sp>
      <p:sp>
        <p:nvSpPr>
          <p:cNvPr id="5"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7"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16353343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65127"/>
            <a:ext cx="5715000" cy="424583"/>
          </a:xfrm>
        </p:spPr>
        <p:txBody>
          <a:bodyPr wrap="none">
            <a:normAutofit/>
          </a:bodyPr>
          <a:lstStyle/>
          <a:p>
            <a:r>
              <a:rPr sz="2300"/>
              <a:t>Stærð jafnvægisfastans</a:t>
            </a:r>
          </a:p>
        </p:txBody>
      </p:sp>
      <p:sp>
        <p:nvSpPr>
          <p:cNvPr id="4" name="Text Placeholder 3"/>
          <p:cNvSpPr>
            <a:spLocks noGrp="1"/>
          </p:cNvSpPr>
          <p:nvPr>
            <p:ph idx="1"/>
          </p:nvPr>
        </p:nvSpPr>
        <p:spPr>
          <a:xfrm>
            <a:off x="457200" y="1277257"/>
            <a:ext cx="8062912" cy="4733107"/>
          </a:xfrm>
        </p:spPr>
        <p:txBody>
          <a:bodyPr/>
          <a:lstStyle/>
          <a:p>
            <a:pPr marL="342900" indent="-342900">
              <a:buClr>
                <a:schemeClr val="accent3"/>
              </a:buClr>
              <a:buFont typeface="Arial" panose="020B0604020202020204" pitchFamily="34" charset="0"/>
              <a:buChar char="•"/>
            </a:pPr>
            <a:r>
              <a:rPr/>
              <a:t>Ef K er mjög lítið inniheldur blandan aðallega hvarfefni við jafnvægi.</a:t>
            </a:r>
          </a:p>
          <a:p>
            <a:pPr>
              <a:buClr>
                <a:schemeClr val="accent3"/>
              </a:buClr>
            </a:pPr>
            <a:endParaRPr lang="en-US" dirty="0"/>
          </a:p>
          <a:p>
            <a:pPr marL="342900" indent="-342900">
              <a:buClr>
                <a:schemeClr val="accent3"/>
              </a:buClr>
              <a:buFont typeface="Arial" panose="020B0604020202020204" pitchFamily="34" charset="0"/>
              <a:buChar char="•"/>
            </a:pPr>
            <a:r>
              <a:rPr/>
              <a:t>Ef K er mjög stórt inniheldur blandan aðallega myndefni við jafnvægi.</a:t>
            </a:r>
          </a:p>
          <a:p>
            <a:pPr>
              <a:buClr>
                <a:schemeClr val="accent3"/>
              </a:buClr>
            </a:pPr>
            <a:endParaRPr lang="en-US" dirty="0"/>
          </a:p>
          <a:p>
            <a:pPr marL="342900" indent="-342900">
              <a:buClr>
                <a:schemeClr val="accent3"/>
              </a:buClr>
              <a:buFont typeface="Arial" panose="020B0604020202020204" pitchFamily="34" charset="0"/>
              <a:buChar char="•"/>
            </a:pPr>
            <a:r>
              <a:rPr/>
              <a:t>Gildi K gefur enga vísbendingu um hvort efnahvarfið sé hratt eða hægt.</a:t>
            </a:r>
          </a:p>
          <a:p>
            <a:endParaRPr lang="en-US" dirty="0"/>
          </a:p>
        </p:txBody>
      </p:sp>
      <p:sp>
        <p:nvSpPr>
          <p:cNvPr id="5"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7"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645816708"/>
      </p:ext>
    </p:extLst>
  </p:cSld>
  <p:clrMapOvr>
    <a:masterClrMapping/>
  </p:clrMapOvr>
</p:sld>
</file>

<file path=ppt/slides/slide22.xml><?xml version="1.0" encoding="utf-8"?>
<ns0:sld xmlns:ns0="http://schemas.openxmlformats.org/presentationml/2006/main" xmlns:ns1="http://schemas.openxmlformats.org/drawingml/2006/main" xmlns:ns2="http://schemas.microsoft.com/office/powerpoint/2010/main" xmlns:ns3="http://schemas.openxmlformats.org/markup-compatibility/2006" xmlns:ns4="http://schemas.openxmlformats.org/officeDocument/2006/relationships" xmlns:ns5="http://schemas.microsoft.com/office/drawing/2010/main">
  <ns0:cSld>
    <ns0:spTree>
      <ns0:nvGrpSpPr>
        <ns0:cNvPr id="1" name=""/>
        <ns0:cNvGrpSpPr/>
        <ns0:nvPr/>
      </ns0:nvGrpSpPr>
      <ns0:grpSpPr>
        <ns1:xfrm>
          <ns1:off x="0" y="0"/>
          <ns1:ext cx="0" cy="0"/>
          <ns1:chOff x="0" y="0"/>
          <ns1:chExt cx="0" cy="0"/>
        </ns1:xfrm>
      </ns0:grpSpPr>
      <ns0:sp>
        <ns0:nvSpPr>
          <ns0:cNvPr id="2" name="Title 1"/>
          <ns0:cNvSpPr>
            <ns1:spLocks noGrp="1"/>
          </ns0:cNvSpPr>
          <ns0:nvPr>
            <ns0:ph type="title"/>
          </ns0:nvPr>
        </ns0:nvSpPr>
        <ns0:spPr>
          <ns1:xfrm>
            <ns1:off x="457200" y="365127"/>
            <ns1:ext cx="5715000" cy="424583"/>
          </ns1:xfrm>
        </ns0:spPr>
        <ns0:txBody>
          <ns1:bodyPr wrap="none">
            <ns1:normAutofit/>
          </ns1:bodyPr>
          <ns1:lstStyle/>
          <ns1:p>
            <ns1:r>
              <ns1:rPr sz="2300"/>
              <ns1:t>Q, K og stefna efnahvarfs</ns1:t>
            </ns1:r>
          </ns1:p>
        </ns0:txBody>
      </ns0:sp>
      <ns0:sp>
        <ns0:nvSpPr>
          <ns0:cNvPr id="4" name="Text Placeholder 3"/>
          <ns0:cNvSpPr>
            <ns1:spLocks noGrp="1"/>
          </ns0:cNvSpPr>
          <ns0:nvPr>
            <ns0:ph idx="1"/>
          </ns0:nvPr>
        </ns0:nvSpPr>
        <ns0:spPr>
          <ns1:xfrm>
            <ns1:off x="457200" y="1306286"/>
            <ns1:ext cx="8062912" cy="4704078"/>
          </ns1:xfrm>
        </ns0:spPr>
        <ns0:txBody>
          <ns1:bodyPr/>
          <ns1:lstStyle/>
          <ns1:p>
            <ns1:endParaRPr lang="en-US" dirty="0"/>
          </ns1:p>
          <ns1:p>
            <ns1:endParaRPr lang="en-US" dirty="0"/>
          </ns1:p>
          <ns1:p>
            <ns1:endParaRPr lang="en-US" dirty="0"/>
          </ns1:p>
          <ns1:p>
            <ns1:endParaRPr lang="en-US" dirty="0"/>
          </ns1:p>
          <ns1:p>
            <ns1:endParaRPr lang="en-US" dirty="0"/>
          </ns1:p>
          <ns1:p>
            <ns1:endParaRPr lang="en-US" dirty="0"/>
          </ns1:p>
          <ns1:p>
            <ns1:endParaRPr lang="en-US" dirty="0"/>
          </ns1:p>
          <ns1:p>
            <ns1:pPr marL="342900" indent="-342900">
              <ns1:buClr>
                <ns1:schemeClr val="accent3"/>
              </ns1:buClr>
              <ns1:buFont typeface="Arial" panose="020B0604020202020204" pitchFamily="34" charset="0"/>
              <ns1:buChar char="•"/>
            </ns1:pPr>
            <ns1:r>
              <ns1:rPr/>
              <ns1:t>Kerfi sem er ekki í jafnvægi leitar í þá átt sem kemur á jafnvægi.</ns1:t>
            </ns1:r>
          </ns1:p>
          <ns1:p>
            <ns1:pPr>
              <ns1:buClr>
                <ns1:schemeClr val="accent3"/>
              </ns1:buClr>
            </ns1:pPr>
            <ns1:endParaRPr lang="en-US" dirty="0"/>
          </ns1:p>
          <ns1:p>
            <ns1:pPr marL="342900" indent="-342900">
              <ns1:buClr>
                <ns1:schemeClr val="accent3"/>
              </ns1:buClr>
              <ns1:buFont typeface="Arial" panose="020B0604020202020204" pitchFamily="34" charset="0"/>
              <ns1:buChar char="•"/>
            </ns1:pPr>
            <ns1:r>
              <ns1:rPr/>
              <ns1:t>Með því að bera Q saman við K er hægt að ákvarða í hvaða átt kerfið mun leita til að ná jafnvægi.</ns1:t>
            </ns1:r>
          </ns1:p>
          <ns1:p>
            <ns1:endParaRPr lang="en-US" dirty="0"/>
          </ns1:p>
        </ns0:txBody>
      </ns0:sp>
      <ns0:graphicFrame>
        <ns0:nvGraphicFramePr>
          <ns0:cNvPr id="5" name="Object 4"/>
          <ns0:cNvGraphicFramePr>
            <ns1:graphicFrameLocks noChangeAspect="1"/>
          </ns0:cNvGraphicFramePr>
          <ns0:nvPr>
            <ns0:extLst>
              <ns0:ext uri="{D42A27DB-BD31-4B8C-83A1-F6EECF244321}">
                <ns2:modId val="3356776873"/>
              </ns0:ext>
            </ns0:extLst>
          </ns0:nvPr>
        </ns0:nvGraphicFramePr>
        <ns0:xfrm>
          <ns1:off x="2394403" y="1144203"/>
          <ns1:ext cx="4557939" cy="672507"/>
        </ns0:xfrm>
        <ns1:graphic>
          <ns1:graphicData uri="http://schemas.openxmlformats.org/presentationml/2006/ole">
            <ns3:AlternateContent>
              <ns3:Choice Requires="v">
                <ns0:oleObj name="Equation" ns4:id="rId2" imgW="1549400" imgH="228600" progId="Equation.DSMT4">
                  <ns0:embed/>
                </ns0:oleObj>
              </ns3:Choice>
              <ns3:Fallback>
                <ns0:oleObj name="Equation" ns4:id="rId2" imgW="1549400" imgH="228600" progId="Equation.DSMT4">
                  <ns0:embed/>
                  <ns0:pic>
                    <ns0:nvPicPr>
                      <ns0:cNvPr id="0" name="Object 4"/>
                      <ns0:cNvPicPr>
                        <ns1:picLocks noChangeAspect="1" noChangeArrowheads="1"/>
                      </ns0:cNvPicPr>
                      <ns0:nvPr/>
                    </ns0:nvPicPr>
                    <ns0:blipFill>
                      <ns1:blip ns4:embed="rId3">
                        <ns1:extLst>
                          <ns1:ext uri="{28A0092B-C50C-407E-A947-70E740481C1C}">
                            <ns5:useLocalDpi val="0"/>
                          </ns1:ext>
                        </ns1:extLst>
                      </ns1:blip>
                      <ns1:srcRect/>
                      <ns1:stretch>
                        <ns1:fillRect/>
                      </ns1:stretch>
                    </ns0:blipFill>
                    <ns0:spPr bwMode="auto">
                      <ns1:xfrm>
                        <ns1:off x="2394403" y="1144203"/>
                        <ns1:ext cx="4557939" cy="672507"/>
                      </ns1:xfrm>
                      <ns1:prstGeom prst="rect">
                        <ns1:avLst/>
                      </ns1:prstGeom>
                      <ns1:noFill/>
                      <ns1:ln>
                        <ns1:noFill/>
                      </ns1:ln>
                    </ns0:spPr>
                  </ns0:pic>
                </ns0:oleObj>
              </ns3:Fallback>
            </ns3:AlternateContent>
          </ns1:graphicData>
        </ns1:graphic>
      </ns0:graphicFrame>
      <ns0:graphicFrame>
        <ns0:nvGraphicFramePr>
          <ns0:cNvPr id="6" name="Object 5"/>
          <ns0:cNvGraphicFramePr>
            <ns1:graphicFrameLocks noChangeAspect="1"/>
          </ns0:cNvGraphicFramePr>
          <ns0:nvPr>
            <ns0:extLst>
              <ns0:ext uri="{D42A27DB-BD31-4B8C-83A1-F6EECF244321}">
                <ns2:modId val="4135705880"/>
              </ns0:ext>
            </ns0:extLst>
          </ns0:nvPr>
        </ns0:nvGraphicFramePr>
        <ns0:xfrm>
          <ns1:off x="3014663" y="2095500"/>
          <ns1:ext cx="2736850" cy="1258888"/>
        </ns0:xfrm>
        <ns1:graphic>
          <ns1:graphicData uri="http://schemas.openxmlformats.org/presentationml/2006/ole">
            <ns3:AlternateContent>
              <ns3:Choice Requires="v">
                <ns0:oleObj name="Equation" ns4:id="rId4" imgW="965160" imgH="444240" progId="Equation.DSMT4">
                  <ns0:embed/>
                </ns0:oleObj>
              </ns3:Choice>
              <ns3:Fallback>
                <ns0:oleObj name="Equation" ns4:id="rId4" imgW="965160" imgH="444240" progId="Equation.DSMT4">
                  <ns0:embed/>
                  <ns0:pic>
                    <ns0:nvPicPr>
                      <ns0:cNvPr id="0" name="Object 5"/>
                      <ns0:cNvPicPr>
                        <ns1:picLocks noChangeAspect="1" noChangeArrowheads="1"/>
                      </ns0:cNvPicPr>
                      <ns0:nvPr/>
                    </ns0:nvPicPr>
                    <ns0:blipFill>
                      <ns1:blip ns4:embed="rId5"/>
                      <ns1:srcRect/>
                      <ns1:stretch>
                        <ns1:fillRect/>
                      </ns1:stretch>
                    </ns0:blipFill>
                    <ns0:spPr bwMode="auto">
                      <ns1:xfrm>
                        <ns1:off x="3014663" y="2095500"/>
                        <ns1:ext cx="2736850" cy="1258888"/>
                      </ns1:xfrm>
                      <ns1:prstGeom prst="rect">
                        <ns1:avLst/>
                      </ns1:prstGeom>
                      <ns1:noFill/>
                      <ns1:ln>
                        <ns1:noFill/>
                      </ns1:ln>
                      <ns1:extLst>
                        <ns1:ext uri="{909E8E84-426E-40DD-AFC4-6F175D3DCCD1}">
                          <ns5:hiddenFill>
                            <ns1:solidFill>
                              <ns1:srgbClr val="FFFFFF"/>
                            </ns1:solidFill>
                          </ns5:hiddenFill>
                        </ns1:ext>
                        <ns1:ext uri="{91240B29-F687-4F45-9708-019B960494DF}">
                          <ns5:hiddenLine w="9525">
                            <ns1:solidFill>
                              <ns1:srgbClr val="000000"/>
                            </ns1:solidFill>
                            <ns1:miter lim="800000"/>
                            <ns1:headEnd/>
                            <ns1:tailEnd/>
                          </ns5:hiddenLine>
                        </ns1:ext>
                      </ns1:extLst>
                    </ns0:spPr>
                  </ns0:pic>
                </ns0:oleObj>
              </ns3:Fallback>
            </ns3:AlternateContent>
          </ns1:graphicData>
        </ns1:graphic>
      </ns0:graphicFrame>
      <ns0:sp>
        <ns0:nvSpPr>
          <ns0:cNvPr id="7" name="codex-namsgogn-logo-cover"/>
          <ns0:cNvSpPr/>
          <ns0:nvPr/>
        </ns0:nvSpPr>
        <ns0:spPr>
          <ns1:xfrm>
            <ns1:off x="5989320" y="45720"/>
            <ns1:ext cx="2971800" cy="868680"/>
          </ns1:xfrm>
          <ns1:prstGeom prst="rect">
            <ns1:avLst/>
          </ns1:prstGeom>
          <ns1:solidFill>
            <ns1:srgbClr val="FFFFFF"/>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sp>
        <ns0:nvSpPr>
          <ns0:cNvPr id="8" name="codex-namsgogn-logo-text"/>
          <ns0:cNvSpPr txBox="1"/>
          <ns0:nvPr/>
        </ns0:nvSpPr>
        <ns0:spPr>
          <ns1:xfrm>
            <ns1:off x="6537960" y="256032"/>
            <ns1:ext cx="2011680" cy="228600"/>
          </ns1:xfrm>
          <ns1:prstGeom prst="rect">
            <ns1:avLst/>
          </ns1:prstGeom>
          <ns1:noFill/>
        </ns0:spPr>
        <ns0:txBody>
          <ns1:bodyPr wrap="none">
            <ns1:spAutoFit/>
          </ns1:bodyPr>
          <ns1:lstStyle/>
          <ns1:p>
            <ns1:pPr algn="r"/>
            <ns1:r>
              <ns1:rPr sz="1100" b="1">
                <ns1:solidFill>
                  <ns1:srgbClr val="424242"/>
                </ns1:solidFill>
                <ns1:latin typeface="Arial"/>
              </ns1:rPr>
              <ns1:t>Namsgögn.is</ns1:t>
            </ns1:r>
          </ns1:p>
        </ns0:txBody>
      </ns0:sp>
      <ns0:sp>
        <ns0:nvSpPr>
          <ns0:cNvPr id="9" name="codex-openstax-translation-footer"/>
          <ns0:cNvSpPr txBox="1"/>
          <ns0:nvPr/>
        </ns0:nvSpPr>
        <ns0:spPr>
          <ns1:xfrm>
            <ns1:off x="548640" y="6565392"/>
            <ns1:ext cx="7406640" cy="164592"/>
          </ns1:xfrm>
          <ns1:prstGeom prst="rect">
            <ns1:avLst/>
          </ns1:prstGeom>
          <ns1:noFill/>
        </ns0:spPr>
        <ns0:txBody>
          <ns1:bodyPr wrap="none">
            <ns1:spAutoFit/>
          </ns1:bodyPr>
          <ns1:lstStyle/>
          <ns1:p>
            <ns1:pPr algn="l"/>
            <ns1:r>
              <ns1:rPr sz="650">
                <ns1:solidFill>
                  <ns1:srgbClr val="787878"/>
                </ns1:solidFill>
                <ns1:latin typeface="Arial"/>
              </ns1:rPr>
              <ns1:t>Þýtt og staðfært af Namsgögn.is úr efni frá OpenStax.org.</ns1:t>
            </ns1:r>
          </ns1:p>
        </ns0:txBody>
      </ns0:sp>
    </ns0:spTree>
    <ns0:extLst>
      <ns0:ext uri="{BB962C8B-B14F-4D97-AF65-F5344CB8AC3E}">
        <ns2:creationId val="3566095614"/>
      </ns0:ext>
    </ns0:extLst>
  </ns0:cSld>
  <ns0:clrMapOvr>
    <ns1:masterClrMapping/>
  </ns0:clrMapOvr>
</ns0: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65127"/>
            <a:ext cx="5715000" cy="424583"/>
          </a:xfrm>
        </p:spPr>
        <p:txBody>
          <a:bodyPr wrap="none">
            <a:normAutofit/>
          </a:bodyPr>
          <a:lstStyle/>
          <a:p>
            <a:r>
              <a:rPr sz="2300"/>
              <a:t>Q, K og stefna efnahvarfs</a:t>
            </a:r>
          </a:p>
        </p:txBody>
      </p:sp>
      <p:sp>
        <p:nvSpPr>
          <p:cNvPr id="4" name="Text Placeholder 3"/>
          <p:cNvSpPr>
            <a:spLocks noGrp="1"/>
          </p:cNvSpPr>
          <p:nvPr>
            <p:ph idx="1"/>
          </p:nvPr>
        </p:nvSpPr>
        <p:spPr>
          <a:xfrm>
            <a:off x="457200" y="1262743"/>
            <a:ext cx="8062912" cy="4747621"/>
          </a:xfrm>
        </p:spPr>
        <p:txBody>
          <a:bodyPr>
            <a:normAutofit/>
          </a:bodyPr>
          <a:lstStyle/>
          <a:p>
            <a:endParaRPr lang="en-US" dirty="0"/>
          </a:p>
          <a:p>
            <a:endParaRPr lang="en-US" dirty="0"/>
          </a:p>
          <a:p>
            <a:endParaRPr lang="en-US" dirty="0"/>
          </a:p>
          <a:p>
            <a:endParaRPr lang="en-US" dirty="0"/>
          </a:p>
          <a:p>
            <a:endParaRPr lang="en-US" dirty="0"/>
          </a:p>
          <a:p>
            <a:endParaRPr lang="en-US" dirty="0"/>
          </a:p>
          <a:p>
            <a:pPr marL="342900" indent="-342900">
              <a:buClr>
                <a:schemeClr val="accent3"/>
              </a:buClr>
              <a:buFont typeface="Arial" panose="020B0604020202020204" pitchFamily="34" charset="0"/>
              <a:buChar char="•"/>
            </a:pPr>
            <a:r>
              <a:rPr/>
              <a:t>Þegar Q &lt; K</a:t>
            </a:r>
          </a:p>
          <a:p>
            <a:pPr>
              <a:buClr>
                <a:schemeClr val="accent3"/>
              </a:buClr>
            </a:pPr>
            <a:endParaRPr lang="en-US" dirty="0"/>
          </a:p>
          <a:p>
            <a:pPr marL="342900" indent="-342900">
              <a:buClr>
                <a:schemeClr val="accent3"/>
              </a:buClr>
              <a:buFont typeface="Arial" panose="020B0604020202020204" pitchFamily="34" charset="0"/>
              <a:buChar char="•"/>
            </a:pPr>
            <a:r>
              <a:rPr/>
              <a:t>Þegar Q &gt; K</a:t>
            </a:r>
          </a:p>
          <a:p>
            <a:pPr>
              <a:buClr>
                <a:schemeClr val="accent3"/>
              </a:buClr>
            </a:pPr>
            <a:endParaRPr lang="en-US" dirty="0"/>
          </a:p>
          <a:p>
            <a:pPr marL="342900" indent="-342900">
              <a:buClr>
                <a:schemeClr val="accent3"/>
              </a:buClr>
              <a:buFont typeface="Arial" panose="020B0604020202020204" pitchFamily="34" charset="0"/>
              <a:buChar char="•"/>
            </a:pPr>
            <a:r>
              <a:rPr/>
              <a:t>Þegar Q = K</a:t>
            </a:r>
          </a:p>
          <a:p>
            <a:pPr>
              <a:buClr>
                <a:srgbClr val="6CB255"/>
              </a:buClr>
            </a:pPr>
            <a:endParaRPr lang="en-US" dirty="0"/>
          </a:p>
        </p:txBody>
      </p:sp>
      <p:graphicFrame>
        <p:nvGraphicFramePr>
          <p:cNvPr id="7" name="Object 6"/>
          <p:cNvGraphicFramePr>
            <a:graphicFrameLocks noChangeAspect="1"/>
          </p:cNvGraphicFramePr>
          <p:nvPr>
            <p:extLst>
              <p:ext uri="{D42A27DB-BD31-4B8C-83A1-F6EECF244321}">
                <p14:modId xmlns:p14="http://schemas.microsoft.com/office/powerpoint/2010/main" val="3356776873"/>
              </p:ext>
            </p:extLst>
          </p:nvPr>
        </p:nvGraphicFramePr>
        <p:xfrm>
          <a:off x="2393950" y="1144588"/>
          <a:ext cx="4557713" cy="671512"/>
        </p:xfrm>
        <a:graphic>
          <a:graphicData uri="http://schemas.openxmlformats.org/presentationml/2006/ole">
            <mc:AlternateContent xmlns:mc="http://schemas.openxmlformats.org/markup-compatibility/2006">
              <mc:Choice xmlns:v="urn:schemas-microsoft-com:vml" Requires="v">
                <p:oleObj name="Equation" r:id="rId2" imgW="1549400" imgH="228600" progId="Equation.DSMT4">
                  <p:embed/>
                </p:oleObj>
              </mc:Choice>
              <mc:Fallback>
                <p:oleObj name="Equation" r:id="rId2" imgW="1549400" imgH="228600" progId="Equation.DSMT4">
                  <p:embed/>
                  <p:pic>
                    <p:nvPicPr>
                      <p:cNvPr id="0" name="Object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93950" y="1144588"/>
                        <a:ext cx="4557713" cy="671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8" name="Object 7"/>
          <p:cNvGraphicFramePr>
            <a:graphicFrameLocks noChangeAspect="1"/>
          </p:cNvGraphicFramePr>
          <p:nvPr>
            <p:extLst>
              <p:ext uri="{D42A27DB-BD31-4B8C-83A1-F6EECF244321}">
                <p14:modId xmlns:p14="http://schemas.microsoft.com/office/powerpoint/2010/main" val="3733077342"/>
              </p:ext>
            </p:extLst>
          </p:nvPr>
        </p:nvGraphicFramePr>
        <p:xfrm>
          <a:off x="3014663" y="2095500"/>
          <a:ext cx="2736850" cy="1258888"/>
        </p:xfrm>
        <a:graphic>
          <a:graphicData uri="http://schemas.openxmlformats.org/presentationml/2006/ole">
            <mc:AlternateContent xmlns:mc="http://schemas.openxmlformats.org/markup-compatibility/2006">
              <mc:Choice xmlns:v="urn:schemas-microsoft-com:vml" Requires="v">
                <p:oleObj name="Equation" r:id="rId4" imgW="965160" imgH="444240" progId="Equation.DSMT4">
                  <p:embed/>
                </p:oleObj>
              </mc:Choice>
              <mc:Fallback>
                <p:oleObj name="Equation" r:id="rId4" imgW="965160" imgH="444240" progId="Equation.DSMT4">
                  <p:embed/>
                  <p:pic>
                    <p:nvPicPr>
                      <p:cNvPr id="0" name="Object 5"/>
                      <p:cNvPicPr>
                        <a:picLocks noChangeAspect="1" noChangeArrowheads="1"/>
                      </p:cNvPicPr>
                      <p:nvPr/>
                    </p:nvPicPr>
                    <p:blipFill>
                      <a:blip r:embed="rId5"/>
                      <a:srcRect/>
                      <a:stretch>
                        <a:fillRect/>
                      </a:stretch>
                    </p:blipFill>
                    <p:spPr bwMode="auto">
                      <a:xfrm>
                        <a:off x="3014663" y="2095500"/>
                        <a:ext cx="2736850" cy="1258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9"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1"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681815718"/>
      </p:ext>
    </p:extLst>
  </p:cSld>
  <p:clrMapOvr>
    <a:masterClrMapping/>
  </p:clrMapOvr>
</p:sld>
</file>

<file path=ppt/slides/slide24.xml><?xml version="1.0" encoding="utf-8"?>
<ns0:sld xmlns:ns0="http://schemas.openxmlformats.org/presentationml/2006/main" xmlns:ns1="http://schemas.openxmlformats.org/drawingml/2006/main" xmlns:ns2="http://schemas.microsoft.com/office/powerpoint/2010/main" xmlns:ns3="http://schemas.openxmlformats.org/markup-compatibility/2006" xmlns:ns4="http://schemas.openxmlformats.org/officeDocument/2006/relationships">
  <ns0:cSld>
    <ns0:spTree>
      <ns0:nvGrpSpPr>
        <ns0:cNvPr id="1" name=""/>
        <ns0:cNvGrpSpPr/>
        <ns0:nvPr/>
      </ns0:nvGrpSpPr>
      <ns0:grpSpPr>
        <ns1:xfrm>
          <ns1:off x="0" y="0"/>
          <ns1:ext cx="0" cy="0"/>
          <ns1:chOff x="0" y="0"/>
          <ns1:chExt cx="0" cy="0"/>
        </ns1:xfrm>
      </ns0:grpSpPr>
      <ns0:sp>
        <ns0:nvSpPr>
          <ns0:cNvPr id="2" name="Title 1"/>
          <ns0:cNvSpPr>
            <ns1:spLocks noGrp="1"/>
          </ns0:cNvSpPr>
          <ns0:nvPr>
            <ns0:ph type="title"/>
          </ns0:nvPr>
        </ns0:nvSpPr>
        <ns0:spPr>
          <ns1:xfrm>
            <ns1:off x="457200" y="241326"/>
            <ns1:ext cx="5715000" cy="855954"/>
          </ns1:xfrm>
        </ns0:spPr>
        <ns0:txBody>
          <ns1:bodyPr wrap="none">
            <ns1:normAutofit/>
          </ns1:bodyPr>
          <ns1:lstStyle/>
          <ns1:p>
            <ns1:r>
              <ns1:rPr sz="2300"/>
              <ns1:t>Breytingar á styrk hvarfefna og myndefna</ns1:t>
            </ns1:r>
          </ns1:p>
        </ns0:txBody>
      </ns0:sp>
      <ns0:sp>
        <ns0:nvSpPr>
          <ns0:cNvPr id="4" name="Text Placeholder 3"/>
          <ns0:cNvSpPr>
            <ns1:spLocks noGrp="1"/>
          </ns0:cNvSpPr>
          <ns0:nvPr>
            <ns0:ph idx="1"/>
          </ns0:nvPr>
        </ns0:nvSpPr>
        <ns0:spPr>
          <ns1:xfrm>
            <ns1:off x="457200" y="1291771"/>
            <ns1:ext cx="8062912" cy="4718593"/>
          </ns1:xfrm>
        </ns0:spPr>
        <ns0:txBody>
          <ns1:bodyPr>
            <ns1:normAutofit/>
          </ns1:bodyPr>
          <ns1:lstStyle/>
          <ns1:p>
            <ns1:endParaRPr lang="en-US" dirty="0"/>
          </ns1:p>
          <ns1:p>
            <ns1:endParaRPr lang="en-US" dirty="0"/>
          </ns1:p>
          <ns1:p>
            <ns1:endParaRPr lang="en-US" dirty="0"/>
          </ns1:p>
          <ns1:p>
            <ns1:pPr marL="342900" indent="-342900">
              <ns1:buClr>
                <ns1:schemeClr val="accent3"/>
              </ns1:buClr>
              <ns1:buFont typeface="Arial" panose="020B0604020202020204" pitchFamily="34" charset="0"/>
              <ns1:buChar char="•"/>
            </ns1:pPr>
            <ns1:r>
              <ns1:rPr/>
              <ns1:t>Margar leiðir eru til að nálgast jafnvægisástandið.</ns1:t>
            </ns1:r>
          </ns1:p>
          <ns1:p>
            <ns1:pPr marL="342900" indent="-342900">
              <ns1:buClr>
                <ns1:schemeClr val="accent3"/>
              </ns1:buClr>
              <ns1:buFont typeface="Arial" panose="020B0604020202020204" pitchFamily="34" charset="0"/>
              <ns1:buChar char="•"/>
            </ns1:pPr>
            <ns1:endParaRPr lang="en-US" dirty="0"/>
          </ns1:p>
          <ns1:p>
            <ns1:pPr marL="342900" indent="-342900">
              <ns1:buClr>
                <ns1:schemeClr val="accent3"/>
              </ns1:buClr>
              <ns1:buFont typeface="Arial" panose="020B0604020202020204" pitchFamily="34" charset="0"/>
              <ns1:buChar char="•"/>
            </ns1:pPr>
            <ns1:r>
              <ns1:rPr/>
              <ns1:t>Blanda 1: Byrjað með aðeins CO og H2O.</ns1:t>
            </ns1:r>
          </ns1:p>
          <ns1:p>
            <ns1:pPr marL="342900" indent="-342900">
              <ns1:buClr>
                <ns1:schemeClr val="accent3"/>
              </ns1:buClr>
              <ns1:buFont typeface="Arial" panose="020B0604020202020204" pitchFamily="34" charset="0"/>
              <ns1:buChar char="•"/>
            </ns1:pPr>
            <ns1:r>
              <ns1:rPr/>
              <ns1:t>Blanda 2: Byrjað með aðeins CO2 og H2.</ns1:t>
            </ns1:r>
          </ns1:p>
          <ns1:p>
            <ns1:pPr marL="342900" indent="-342900">
              <ns1:buClr>
                <ns1:schemeClr val="accent3"/>
              </ns1:buClr>
              <ns1:buFont typeface="Arial" panose="020B0604020202020204" pitchFamily="34" charset="0"/>
              <ns1:buChar char="•"/>
            </ns1:pPr>
            <ns1:r>
              <ns1:rPr/>
              <ns1:t>Blanda 3: Byrjað með CO, H2O, CO2 og H2.</ns1:t>
            </ns1:r>
          </ns1:p>
          <ns1:p>
            <ns1:pPr marL="342900" indent="-342900">
              <ns1:buClr>
                <ns1:schemeClr val="accent3"/>
              </ns1:buClr>
              <ns1:buFont typeface="Arial" panose="020B0604020202020204" pitchFamily="34" charset="0"/>
              <ns1:buChar char="•"/>
            </ns1:pPr>
            <ns1:endParaRPr lang="en-US" dirty="0"/>
          </ns1:p>
          <ns1:p>
            <ns1:pPr marL="342900" indent="-342900">
              <ns1:buClr>
                <ns1:schemeClr val="accent3"/>
              </ns1:buClr>
              <ns1:buFont typeface="Arial" panose="020B0604020202020204" pitchFamily="34" charset="0"/>
              <ns1:buChar char="•"/>
            </ns1:pPr>
            <ns1:r>
              <ns1:rPr/>
              <ns1:t>Gildi jafnvægisfastans er óháð upphafsmagni hvarfefna og myndefna.</ns1:t>
            </ns1:r>
          </ns1:p>
          <ns1:p>
            <ns1:endParaRPr lang="en-US" dirty="0"/>
          </ns1:p>
        </ns0:txBody>
      </ns0:sp>
      <ns0:graphicFrame>
        <ns0:nvGraphicFramePr>
          <ns0:cNvPr id="5" name="Object 4"/>
          <ns0:cNvGraphicFramePr>
            <ns1:graphicFrameLocks noChangeAspect="1"/>
          </ns0:cNvGraphicFramePr>
          <ns0:nvPr>
            <ns0:extLst>
              <ns0:ext uri="{D42A27DB-BD31-4B8C-83A1-F6EECF244321}">
                <ns2:modId val="3735879230"/>
              </ns0:ext>
            </ns0:extLst>
          </ns0:nvPr>
        </ns0:nvGraphicFramePr>
        <ns0:xfrm>
          <ns1:off x="404813" y="1338263"/>
          <ns1:ext cx="8197850" cy="820737"/>
        </ns0:xfrm>
        <ns1:graphic>
          <ns1:graphicData uri="http://schemas.openxmlformats.org/presentationml/2006/ole">
            <ns3:AlternateContent>
              <ns3:Choice Requires="v">
                <ns0:oleObj name="Equation" ns4:id="rId2" imgW="2539800" imgH="253800" progId="Equation.DSMT4">
                  <ns0:embed/>
                </ns0:oleObj>
              </ns3:Choice>
              <ns3:Fallback>
                <ns0:oleObj name="Equation" ns4:id="rId2" imgW="2539800" imgH="253800" progId="Equation.DSMT4">
                  <ns0:embed/>
                  <ns0:pic>
                    <ns0:nvPicPr>
                      <ns0:cNvPr id="0" name=""/>
                      <ns0:cNvPicPr/>
                      <ns0:nvPr/>
                    </ns0:nvPicPr>
                    <ns0:blipFill>
                      <ns1:blip ns4:embed="rId3"/>
                      <ns1:stretch>
                        <ns1:fillRect/>
                      </ns1:stretch>
                    </ns0:blipFill>
                    <ns0:spPr>
                      <ns1:xfrm>
                        <ns1:off x="404813" y="1338263"/>
                        <ns1:ext cx="8197850" cy="820737"/>
                      </ns1:xfrm>
                      <ns1:prstGeom prst="rect">
                        <ns1:avLst/>
                      </ns1:prstGeom>
                    </ns0:spPr>
                  </ns0:pic>
                </ns0:oleObj>
              </ns3:Fallback>
            </ns3:AlternateContent>
          </ns1:graphicData>
        </ns1:graphic>
      </ns0:graphicFrame>
      <ns0:sp>
        <ns0:nvSpPr>
          <ns0:cNvPr id="6" name="codex-namsgogn-logo-cover"/>
          <ns0:cNvSpPr/>
          <ns0:nvPr/>
        </ns0:nvSpPr>
        <ns0:spPr>
          <ns1:xfrm>
            <ns1:off x="5989320" y="45720"/>
            <ns1:ext cx="2971800" cy="868680"/>
          </ns1:xfrm>
          <ns1:prstGeom prst="rect">
            <ns1:avLst/>
          </ns1:prstGeom>
          <ns1:solidFill>
            <ns1:srgbClr val="FFFFFF"/>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sp>
        <ns0:nvSpPr>
          <ns0:cNvPr id="7" name="codex-namsgogn-logo-text"/>
          <ns0:cNvSpPr txBox="1"/>
          <ns0:nvPr/>
        </ns0:nvSpPr>
        <ns0:spPr>
          <ns1:xfrm>
            <ns1:off x="6537960" y="256032"/>
            <ns1:ext cx="2011680" cy="228600"/>
          </ns1:xfrm>
          <ns1:prstGeom prst="rect">
            <ns1:avLst/>
          </ns1:prstGeom>
          <ns1:noFill/>
        </ns0:spPr>
        <ns0:txBody>
          <ns1:bodyPr wrap="none">
            <ns1:spAutoFit/>
          </ns1:bodyPr>
          <ns1:lstStyle/>
          <ns1:p>
            <ns1:pPr algn="r"/>
            <ns1:r>
              <ns1:rPr sz="1100" b="1">
                <ns1:solidFill>
                  <ns1:srgbClr val="424242"/>
                </ns1:solidFill>
                <ns1:latin typeface="Arial"/>
              </ns1:rPr>
              <ns1:t>Namsgögn.is</ns1:t>
            </ns1:r>
          </ns1:p>
        </ns0:txBody>
      </ns0:sp>
      <ns0:sp>
        <ns0:nvSpPr>
          <ns0:cNvPr id="8" name="codex-openstax-translation-footer"/>
          <ns0:cNvSpPr txBox="1"/>
          <ns0:nvPr/>
        </ns0:nvSpPr>
        <ns0:spPr>
          <ns1:xfrm>
            <ns1:off x="548640" y="6565392"/>
            <ns1:ext cx="7406640" cy="164592"/>
          </ns1:xfrm>
          <ns1:prstGeom prst="rect">
            <ns1:avLst/>
          </ns1:prstGeom>
          <ns1:noFill/>
        </ns0:spPr>
        <ns0:txBody>
          <ns1:bodyPr wrap="none">
            <ns1:spAutoFit/>
          </ns1:bodyPr>
          <ns1:lstStyle/>
          <ns1:p>
            <ns1:pPr algn="l"/>
            <ns1:r>
              <ns1:rPr sz="650">
                <ns1:solidFill>
                  <ns1:srgbClr val="787878"/>
                </ns1:solidFill>
                <ns1:latin typeface="Arial"/>
              </ns1:rPr>
              <ns1:t>Þýtt og staðfært af Namsgögn.is úr efni frá OpenStax.org.</ns1:t>
            </ns1:r>
          </ns1:p>
        </ns0:txBody>
      </ns0:sp>
    </ns0:spTree>
    <ns0:extLst>
      <ns0:ext uri="{BB962C8B-B14F-4D97-AF65-F5344CB8AC3E}">
        <ns2:creationId val="3103251792"/>
      </ns0:ext>
    </ns0:extLst>
  </ns0:cSld>
  <ns0:clrMapOvr>
    <ns1:masterClrMapping/>
  </ns0:clrMapOvr>
</ns0: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365127"/>
            <a:ext cx="5715000" cy="424583"/>
          </a:xfrm>
        </p:spPr>
        <p:txBody>
          <a:bodyPr wrap="none">
            <a:normAutofit/>
          </a:bodyPr>
          <a:lstStyle/>
          <a:p>
            <a:r>
              <a:rPr sz="2300"/>
              <a:t>Mynd 13.6</a:t>
            </a:r>
          </a:p>
        </p:txBody>
      </p:sp>
      <p:sp>
        <p:nvSpPr>
          <p:cNvPr id="7" name="Figure Legend"/>
          <p:cNvSpPr>
            <a:spLocks noGrp="1"/>
          </p:cNvSpPr>
          <p:nvPr>
            <p:ph idx="1"/>
          </p:nvPr>
        </p:nvSpPr>
        <p:spPr>
          <a:xfrm>
            <a:off x="457200" y="5471886"/>
            <a:ext cx="8062912" cy="856343"/>
          </a:xfrm>
        </p:spPr>
        <p:txBody>
          <a:bodyPr>
            <a:normAutofit/>
          </a:bodyPr>
          <a:lstStyle/>
          <a:p>
            <a:pPr marL="0" indent="0">
              <a:buNone/>
            </a:pPr>
            <a:r>
              <a:rPr/>
              <a:t>Samsetning þriggja blandna áður (Qc ≠ Kc) og eftir (Qc = Kc) að jafnvægi er náð fyrir efnahvarfið CO(g) + H2O(g) ⇌ CO2 (g) + H2 (g).</a:t>
            </a:r>
          </a:p>
        </p:txBody>
      </p:sp>
      <p:pic>
        <p:nvPicPr>
          <p:cNvPr id="19459" name="Picture 2" descr="slide_0025_img_002.png"/>
          <p:cNvPicPr>
            <a:picLocks noChangeAspect="1"/>
          </p:cNvPicPr>
          <p:nvPr/>
        </p:nvPicPr>
        <p:blipFill>
          <a:blip r:embed="rId4"/>
          <a:srcRect/>
          <a:stretch>
            <a:fillRect/>
          </a:stretch>
        </p:blipFill>
        <p:spPr>
          <a:xfrm>
            <a:off x="540046" y="1278517"/>
            <a:ext cx="7911930" cy="3755209"/>
          </a:xfrm>
          <a:prstGeom prst="rect">
            <a:avLst/>
          </a:prstGeom>
        </p:spPr>
      </p:pic>
      <p:sp>
        <p:nvSpPr>
          <p:cNvPr id="19460"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461"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9462"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551443383"/>
      </p:ext>
    </p:extLst>
  </p:cSld>
  <p:clrMapOvr>
    <a:masterClrMapping/>
  </p:clrMapOvr>
</p:sld>
</file>

<file path=ppt/slides/slide26.xml><?xml version="1.0" encoding="utf-8"?>
<ns0:sld xmlns:ns0="http://schemas.openxmlformats.org/presentationml/2006/main" xmlns:ns1="http://schemas.openxmlformats.org/drawingml/2006/main" xmlns:ns2="http://schemas.microsoft.com/office/powerpoint/2010/main">
  <ns0:cSld>
    <ns0:spTree>
      <ns0:nvGrpSpPr>
        <ns0:cNvPr id="1" name=""/>
        <ns0:cNvGrpSpPr/>
        <ns0:nvPr/>
      </ns0:nvGrpSpPr>
      <ns0:grpSpPr>
        <ns1:xfrm>
          <ns1:off x="0" y="0"/>
          <ns1:ext cx="0" cy="0"/>
          <ns1:chOff x="0" y="0"/>
          <ns1:chExt cx="0" cy="0"/>
        </ns1:xfrm>
      </ns0:grpSpPr>
      <ns0:sp>
        <ns0:nvSpPr>
          <ns0:cNvPr id="2" name="Title 1"/>
          <ns0:cNvSpPr>
            <ns1:spLocks noGrp="1"/>
          </ns0:cNvSpPr>
          <ns0:nvPr>
            <ns0:ph type="title"/>
          </ns0:nvPr>
        </ns0:nvSpPr>
        <ns0:spPr>
          <ns1:xfrm>
            <ns1:off x="457200" y="365127"/>
            <ns1:ext cx="5715000" cy="424583"/>
          </ns1:xfrm>
        </ns0:spPr>
        <ns0:txBody>
          <ns1:bodyPr wrap="none">
            <ns1:normAutofit/>
          </ns1:bodyPr>
          <ns1:lstStyle/>
          <ns1:p>
            <ns1:r>
              <ns1:rPr sz="2300"/>
              <ns1:t>Einsleitt jafnvægi</ns1:t>
            </ns1:r>
          </ns1:p>
        </ns0:txBody>
      </ns0:sp>
      <ns0:sp>
        <ns0:nvSpPr>
          <ns0:cNvPr id="4" name="Text Placeholder 3"/>
          <ns0:cNvSpPr>
            <ns1:spLocks noGrp="1"/>
          </ns0:cNvSpPr>
          <ns0:nvPr>
            <ns0:ph idx="1"/>
          </ns0:nvPr>
        </ns0:nvSpPr>
        <ns0:spPr>
          <ns1:xfrm>
            <ns1:off x="457200" y="1262743"/>
            <ns1:ext cx="8062912" cy="4747621"/>
          </ns1:xfrm>
        </ns0:spPr>
        <ns0:txBody>
          <ns1:bodyPr/>
          <ns1:lstStyle/>
          <ns1:p>
            <ns1:pPr marL="342900" indent="-342900">
              <ns1:buClr>
                <ns1:schemeClr val="accent3"/>
              </ns1:buClr>
              <ns1:buFont typeface="Arial" panose="020B0604020202020204" pitchFamily="34" charset="0"/>
              <ns1:buChar char="•"/>
            </ns1:pPr>
            <ns1:r>
              <ns1:rPr/>
              <ns1:t>Einsleitt jafnvægi er þegar öll hvarfefni og myndefni eru í sama fasa.</ns1:t>
            </ns1:r>
          </ns1:p>
          <ns1:p>
            <ns1:pPr>
              <ns1:buClr>
                <ns1:schemeClr val="accent3"/>
              </ns1:buClr>
            </ns1:pPr>
            <ns1:endParaRPr lang="en-US" dirty="0"/>
          </ns1:p>
          <ns1:p>
            <ns1:pPr marL="342900" indent="-342900">
              <ns1:buClr>
                <ns1:schemeClr val="accent3"/>
              </ns1:buClr>
              <ns1:buFont typeface="Arial" panose="020B0604020202020204" pitchFamily="34" charset="0"/>
              <ns1:buChar char="•"/>
            </ns1:pPr>
            <ns1:r>
              <ns1:rPr/>
              <ns1:t>Algengast er að þau séu annaðhvort í vökva- eða gasfasa.</ns1:t>
            </ns1:r>
          </ns1:p>
          <ns1:p>
            <ns1:pPr>
              <ns1:buClr>
                <ns1:schemeClr val="accent3"/>
              </ns1:buClr>
            </ns1:pPr>
            <ns1:endParaRPr lang="en-US" dirty="0"/>
          </ns1:p>
          <ns1:p>
            <ns1:pPr marL="342900" indent="-342900">
              <ns1:buClr>
                <ns1:schemeClr val="accent3"/>
              </ns1:buClr>
              <ns1:buFont typeface="Arial" panose="020B0604020202020204" pitchFamily="34" charset="0"/>
              <ns1:buChar char="•"/>
            </ns1:pPr>
            <ns1:r>
              <ns1:rPr/>
              <ns1:t>Hvarfkvótar innihalda aðeins styrk- eða þrýstiliði fyrir lofttegundir og uppleyst efni.</ns1:t>
            </ns1:r>
          </ns1:p>
          <ns1:p>
            <ns1:pPr>
              <ns1:buClr>
                <ns1:schemeClr val="accent3"/>
              </ns1:buClr>
            </ns1:pPr>
            <ns1:endParaRPr lang="en-US" dirty="0"/>
          </ns1:p>
          <ns1:p>
            <ns1:pPr marL="342900" indent="-342900">
              <ns1:buClr>
                <ns1:schemeClr val="accent3"/>
              </ns1:buClr>
              <ns1:buFont typeface="Arial" panose="020B0604020202020204" pitchFamily="34" charset="0"/>
              <ns1:buChar char="•"/>
            </ns1:pPr>
            <ns1:r>
              <ns1:rPr/>
              <ns1:t>Fyrir lausnir í gasfasa er hægt að setja jafnvægisfastann fram annaðhvort með mólstyrk (Kc) eða hlutþrýstingi (Kp) hvarfefna og myndefna.</ns1:t>
            </ns1:r>
          </ns1:p>
          <ns1:p>
            <ns1:endParaRPr lang="en-US" dirty="0"/>
          </ns1:p>
        </ns0:txBody>
      </ns0:sp>
      <ns0:sp>
        <ns0:nvSpPr>
          <ns0:cNvPr id="5" name="codex-namsgogn-logo-cover"/>
          <ns0:cNvSpPr/>
          <ns0:nvPr/>
        </ns0:nvSpPr>
        <ns0:spPr>
          <ns1:xfrm>
            <ns1:off x="5989320" y="45720"/>
            <ns1:ext cx="2971800" cy="868680"/>
          </ns1:xfrm>
          <ns1:prstGeom prst="rect">
            <ns1:avLst/>
          </ns1:prstGeom>
          <ns1:solidFill>
            <ns1:srgbClr val="FFFFFF"/>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sp>
        <ns0:nvSpPr>
          <ns0:cNvPr id="6" name="codex-namsgogn-logo-text"/>
          <ns0:cNvSpPr txBox="1"/>
          <ns0:nvPr/>
        </ns0:nvSpPr>
        <ns0:spPr>
          <ns1:xfrm>
            <ns1:off x="6537960" y="256032"/>
            <ns1:ext cx="2011680" cy="228600"/>
          </ns1:xfrm>
          <ns1:prstGeom prst="rect">
            <ns1:avLst/>
          </ns1:prstGeom>
          <ns1:noFill/>
        </ns0:spPr>
        <ns0:txBody>
          <ns1:bodyPr wrap="none">
            <ns1:spAutoFit/>
          </ns1:bodyPr>
          <ns1:lstStyle/>
          <ns1:p>
            <ns1:pPr algn="r"/>
            <ns1:r>
              <ns1:rPr sz="1100" b="1">
                <ns1:solidFill>
                  <ns1:srgbClr val="424242"/>
                </ns1:solidFill>
                <ns1:latin typeface="Arial"/>
              </ns1:rPr>
              <ns1:t>Namsgögn.is</ns1:t>
            </ns1:r>
          </ns1:p>
        </ns0:txBody>
      </ns0:sp>
      <ns0:sp>
        <ns0:nvSpPr>
          <ns0:cNvPr id="7" name="codex-openstax-translation-footer"/>
          <ns0:cNvSpPr txBox="1"/>
          <ns0:nvPr/>
        </ns0:nvSpPr>
        <ns0:spPr>
          <ns1:xfrm>
            <ns1:off x="548640" y="6565392"/>
            <ns1:ext cx="7406640" cy="164592"/>
          </ns1:xfrm>
          <ns1:prstGeom prst="rect">
            <ns1:avLst/>
          </ns1:prstGeom>
          <ns1:noFill/>
        </ns0:spPr>
        <ns0:txBody>
          <ns1:bodyPr wrap="none">
            <ns1:spAutoFit/>
          </ns1:bodyPr>
          <ns1:lstStyle/>
          <ns1:p>
            <ns1:pPr algn="l"/>
            <ns1:r>
              <ns1:rPr sz="650">
                <ns1:solidFill>
                  <ns1:srgbClr val="787878"/>
                </ns1:solidFill>
                <ns1:latin typeface="Arial"/>
              </ns1:rPr>
              <ns1:t>Þýtt og staðfært af Namsgögn.is úr efni frá OpenStax.org.</ns1:t>
            </ns1:r>
          </ns1:p>
        </ns0:txBody>
      </ns0:sp>
    </ns0:spTree>
    <ns0:extLst>
      <ns0:ext uri="{BB962C8B-B14F-4D97-AF65-F5344CB8AC3E}">
        <ns2:creationId val="1241354056"/>
      </ns0:ext>
    </ns0:extLst>
  </ns0:cSld>
  <ns0:clrMapOvr>
    <ns1:masterClrMapping/>
  </ns0:clrMapOvr>
</ns0: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1263" y="365127"/>
            <a:ext cx="5715000" cy="424583"/>
          </a:xfrm>
        </p:spPr>
        <p:txBody>
          <a:bodyPr wrap="none">
            <a:normAutofit/>
          </a:bodyPr>
          <a:lstStyle/>
          <a:p>
            <a:r>
              <a:rPr sz="2300"/>
              <a:t>Einsleit jafnvægi</a:t>
            </a:r>
          </a:p>
        </p:txBody>
      </p:sp>
      <p:graphicFrame>
        <p:nvGraphicFramePr>
          <p:cNvPr id="5" name="Object 4"/>
          <p:cNvGraphicFramePr>
            <a:graphicFrameLocks noChangeAspect="1"/>
          </p:cNvGraphicFramePr>
          <p:nvPr>
            <p:extLst>
              <p:ext uri="{D42A27DB-BD31-4B8C-83A1-F6EECF244321}">
                <p14:modId xmlns:p14="http://schemas.microsoft.com/office/powerpoint/2010/main" val="3598844981"/>
              </p:ext>
            </p:extLst>
          </p:nvPr>
        </p:nvGraphicFramePr>
        <p:xfrm>
          <a:off x="1073150" y="1717675"/>
          <a:ext cx="7339013" cy="679450"/>
        </p:xfrm>
        <a:graphic>
          <a:graphicData uri="http://schemas.openxmlformats.org/presentationml/2006/ole">
            <mc:AlternateContent xmlns:mc="http://schemas.openxmlformats.org/markup-compatibility/2006">
              <mc:Choice xmlns:v="urn:schemas-microsoft-com:vml" Requires="v">
                <p:oleObj name="Equation" r:id="rId2" imgW="2743200" imgH="253800" progId="Equation.DSMT4">
                  <p:embed/>
                </p:oleObj>
              </mc:Choice>
              <mc:Fallback>
                <p:oleObj name="Equation" r:id="rId2" imgW="2743200" imgH="253800" progId="Equation.DSMT4">
                  <p:embed/>
                  <p:pic>
                    <p:nvPicPr>
                      <p:cNvPr id="0" name=""/>
                      <p:cNvPicPr/>
                      <p:nvPr/>
                    </p:nvPicPr>
                    <p:blipFill>
                      <a:blip r:embed="rId3"/>
                      <a:stretch>
                        <a:fillRect/>
                      </a:stretch>
                    </p:blipFill>
                    <p:spPr>
                      <a:xfrm>
                        <a:off x="1073150" y="1717675"/>
                        <a:ext cx="7339013" cy="679450"/>
                      </a:xfrm>
                      <a:prstGeom prst="rect">
                        <a:avLst/>
                      </a:prstGeom>
                    </p:spPr>
                  </p:pic>
                </p:oleObj>
              </mc:Fallback>
            </mc:AlternateContent>
          </a:graphicData>
        </a:graphic>
      </p:graphicFrame>
      <p:graphicFrame>
        <p:nvGraphicFramePr>
          <p:cNvPr id="6" name="Object 5"/>
          <p:cNvGraphicFramePr>
            <a:graphicFrameLocks noChangeAspect="1"/>
          </p:cNvGraphicFramePr>
          <p:nvPr>
            <p:extLst>
              <p:ext uri="{D42A27DB-BD31-4B8C-83A1-F6EECF244321}">
                <p14:modId xmlns:p14="http://schemas.microsoft.com/office/powerpoint/2010/main" val="1381776870"/>
              </p:ext>
            </p:extLst>
          </p:nvPr>
        </p:nvGraphicFramePr>
        <p:xfrm>
          <a:off x="1635125" y="3997325"/>
          <a:ext cx="5819775" cy="704850"/>
        </p:xfrm>
        <a:graphic>
          <a:graphicData uri="http://schemas.openxmlformats.org/presentationml/2006/ole">
            <mc:AlternateContent xmlns:mc="http://schemas.openxmlformats.org/markup-compatibility/2006">
              <mc:Choice xmlns:v="urn:schemas-microsoft-com:vml" Requires="v">
                <p:oleObj name="Equation" r:id="rId4" imgW="2095200" imgH="253800" progId="Equation.DSMT4">
                  <p:embed/>
                </p:oleObj>
              </mc:Choice>
              <mc:Fallback>
                <p:oleObj name="Equation" r:id="rId4" imgW="2095200" imgH="253800" progId="Equation.DSMT4">
                  <p:embed/>
                  <p:pic>
                    <p:nvPicPr>
                      <p:cNvPr id="0" name=""/>
                      <p:cNvPicPr/>
                      <p:nvPr/>
                    </p:nvPicPr>
                    <p:blipFill>
                      <a:blip r:embed="rId5"/>
                      <a:stretch>
                        <a:fillRect/>
                      </a:stretch>
                    </p:blipFill>
                    <p:spPr>
                      <a:xfrm>
                        <a:off x="1635125" y="3997325"/>
                        <a:ext cx="5819775" cy="704850"/>
                      </a:xfrm>
                      <a:prstGeom prst="rect">
                        <a:avLst/>
                      </a:prstGeom>
                    </p:spPr>
                  </p:pic>
                </p:oleObj>
              </mc:Fallback>
            </mc:AlternateContent>
          </a:graphicData>
        </a:graphic>
      </p:graphicFrame>
      <p:sp>
        <p:nvSpPr>
          <p:cNvPr id="7"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9"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08872291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65127"/>
            <a:ext cx="5715000" cy="424583"/>
          </a:xfrm>
        </p:spPr>
        <p:txBody>
          <a:bodyPr wrap="none">
            <a:normAutofit/>
          </a:bodyPr>
          <a:lstStyle/>
          <a:p>
            <a:r>
              <a:rPr sz="2300"/>
              <a:t>Kc og Kp</a:t>
            </a:r>
          </a:p>
        </p:txBody>
      </p:sp>
      <p:sp>
        <p:nvSpPr>
          <p:cNvPr id="4" name="Text Placeholder 3"/>
          <p:cNvSpPr>
            <a:spLocks noGrp="1"/>
          </p:cNvSpPr>
          <p:nvPr>
            <p:ph idx="1"/>
          </p:nvPr>
        </p:nvSpPr>
        <p:spPr>
          <a:xfrm>
            <a:off x="457200" y="1306286"/>
            <a:ext cx="8062912" cy="4704078"/>
          </a:xfrm>
        </p:spPr>
        <p:txBody>
          <a:bodyPr/>
          <a:lstStyle/>
          <a:p>
            <a:pPr marL="342900" indent="-342900">
              <a:buClr>
                <a:schemeClr val="accent3"/>
              </a:buClr>
              <a:buFont typeface="Arial" panose="020B0604020202020204" pitchFamily="34" charset="0"/>
              <a:buChar char="•"/>
            </a:pPr>
            <a:r>
              <a:rPr/>
              <a:t>Fyrir lausnir í gasfasa má setja jafnvægisfastann fram annaðhvort með mólstyrk (Kc) eða hlutþrýstingi (Kp) hvarfefna og myndefna.</a:t>
            </a:r>
          </a:p>
          <a:p>
            <a:pPr>
              <a:buClr>
                <a:schemeClr val="accent3"/>
              </a:buClr>
            </a:pPr>
            <a:endParaRPr lang="en-US" dirty="0"/>
          </a:p>
          <a:p>
            <a:pPr marL="342900" indent="-342900">
              <a:buClr>
                <a:schemeClr val="accent3"/>
              </a:buClr>
              <a:buFont typeface="Arial" panose="020B0604020202020204" pitchFamily="34" charset="0"/>
              <a:buChar char="•"/>
            </a:pPr>
            <a:r>
              <a:rPr/>
              <a:t>Samband milli þessara tveggja K-gilda má auðveldlega leiða út frá kjörgasjöfnunni og skilgreiningu á mólstyrk:</a:t>
            </a:r>
          </a:p>
          <a:p>
            <a:endParaRPr lang="en-US" dirty="0"/>
          </a:p>
        </p:txBody>
      </p:sp>
      <p:graphicFrame>
        <p:nvGraphicFramePr>
          <p:cNvPr id="5" name="Object 4"/>
          <p:cNvGraphicFramePr>
            <a:graphicFrameLocks noGrp="1" noChangeAspect="1"/>
          </p:cNvGraphicFramePr>
          <p:nvPr>
            <p:extLst>
              <p:ext uri="{D42A27DB-BD31-4B8C-83A1-F6EECF244321}">
                <p14:modId xmlns:p14="http://schemas.microsoft.com/office/powerpoint/2010/main" val="634856303"/>
              </p:ext>
            </p:extLst>
          </p:nvPr>
        </p:nvGraphicFramePr>
        <p:xfrm>
          <a:off x="3397250" y="3784600"/>
          <a:ext cx="2193925" cy="1878013"/>
        </p:xfrm>
        <a:graphic>
          <a:graphicData uri="http://schemas.openxmlformats.org/presentationml/2006/ole">
            <mc:AlternateContent xmlns:mc="http://schemas.openxmlformats.org/markup-compatibility/2006">
              <mc:Choice xmlns:v="urn:schemas-microsoft-com:vml" Requires="v">
                <p:oleObj name="Equation" r:id="rId2" imgW="888840" imgH="761760" progId="Equation.DSMT4">
                  <p:embed/>
                </p:oleObj>
              </mc:Choice>
              <mc:Fallback>
                <p:oleObj name="Equation" r:id="rId2" imgW="888840" imgH="761760" progId="Equation.DSMT4">
                  <p:embed/>
                  <p:pic>
                    <p:nvPicPr>
                      <p:cNvPr id="0" name="Object 6"/>
                      <p:cNvPicPr>
                        <a:picLocks noGrp="1" noChangeAspect="1" noChangeArrowheads="1"/>
                      </p:cNvPicPr>
                      <p:nvPr/>
                    </p:nvPicPr>
                    <p:blipFill>
                      <a:blip r:embed="rId3"/>
                      <a:srcRect/>
                      <a:stretch>
                        <a:fillRect/>
                      </a:stretch>
                    </p:blipFill>
                    <p:spPr bwMode="auto">
                      <a:xfrm>
                        <a:off x="3397250" y="3784600"/>
                        <a:ext cx="2193925" cy="1878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6"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8"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71932601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65127"/>
            <a:ext cx="5715000" cy="424583"/>
          </a:xfrm>
        </p:spPr>
        <p:txBody>
          <a:bodyPr wrap="none">
            <a:normAutofit/>
          </a:bodyPr>
          <a:lstStyle/>
          <a:p>
            <a:r>
              <a:rPr sz="2300"/>
              <a:t>Kc og Kp</a:t>
            </a:r>
          </a:p>
        </p:txBody>
      </p:sp>
      <p:sp>
        <p:nvSpPr>
          <p:cNvPr id="4" name="Text Placeholder 3"/>
          <p:cNvSpPr>
            <a:spLocks noGrp="1"/>
          </p:cNvSpPr>
          <p:nvPr>
            <p:ph idx="1"/>
          </p:nvPr>
        </p:nvSpPr>
        <p:spPr>
          <a:xfrm>
            <a:off x="457200" y="1291771"/>
            <a:ext cx="8062912" cy="4718593"/>
          </a:xfrm>
        </p:spPr>
        <p:txBody>
          <a:bodyPr/>
          <a:lstStyle/>
          <a:p>
            <a:pPr marL="342900" indent="-342900">
              <a:buClr>
                <a:schemeClr val="accent3"/>
              </a:buClr>
              <a:buFont typeface="Arial" panose="020B0604020202020204" pitchFamily="34" charset="0"/>
              <a:buChar char="•"/>
            </a:pPr>
            <a:r>
              <a:rPr/>
              <a:t>Sambandið milli Kc og Kp:</a:t>
            </a:r>
          </a:p>
          <a:p>
            <a:pPr>
              <a:buClr>
                <a:schemeClr val="accent3"/>
              </a:buClr>
            </a:pPr>
            <a:endParaRPr lang="en-US" dirty="0"/>
          </a:p>
          <a:p>
            <a:pPr>
              <a:buClr>
                <a:schemeClr val="accent3"/>
              </a:buClr>
            </a:pPr>
            <a:endParaRPr lang="en-US" dirty="0"/>
          </a:p>
          <a:p>
            <a:pPr>
              <a:buClr>
                <a:schemeClr val="accent3"/>
              </a:buClr>
            </a:pPr>
            <a:endParaRPr lang="en-US" dirty="0"/>
          </a:p>
          <a:p>
            <a:pPr>
              <a:buClr>
                <a:schemeClr val="accent3"/>
              </a:buClr>
            </a:pPr>
            <a:endParaRPr lang="en-US" dirty="0"/>
          </a:p>
          <a:p>
            <a:pPr>
              <a:buClr>
                <a:schemeClr val="accent3"/>
              </a:buClr>
            </a:pPr>
            <a:endParaRPr lang="en-US" dirty="0"/>
          </a:p>
          <a:p>
            <a:pPr marL="342900" indent="-342900">
              <a:buClr>
                <a:schemeClr val="accent3"/>
              </a:buClr>
              <a:buFont typeface="Arial" panose="020B0604020202020204" pitchFamily="34" charset="0"/>
              <a:buChar char="•"/>
            </a:pPr>
            <a:r>
              <a:rPr/>
              <a:t>Δn er breyting á mólfjölda gass.</a:t>
            </a:r>
          </a:p>
          <a:p>
            <a:pPr marL="342900" indent="-342900">
              <a:buClr>
                <a:schemeClr val="accent3"/>
              </a:buClr>
              <a:buFont typeface="Arial" panose="020B0604020202020204" pitchFamily="34" charset="0"/>
              <a:buChar char="•"/>
            </a:pPr>
            <a:r>
              <a:rPr lang="en-US" i="1" dirty="0"/>
              <a:t>R</a:t>
            </a:r>
            <a:r>
              <a:rPr lang="en-US" dirty="0"/>
              <a:t> = 0.08206 L ∙ atm/mol ∙ </a:t>
            </a:r>
            <a:r>
              <a:rPr lang="en-US" i="1" dirty="0"/>
              <a:t>K</a:t>
            </a:r>
          </a:p>
          <a:p>
            <a:pPr marL="342900" indent="-342900">
              <a:buClr>
                <a:schemeClr val="accent3"/>
              </a:buClr>
              <a:buFont typeface="Arial" panose="020B0604020202020204" pitchFamily="34" charset="0"/>
              <a:buChar char="•"/>
            </a:pPr>
            <a:r>
              <a:rPr/>
              <a:t>T er hitastig í Kelvin.</a:t>
            </a:r>
          </a:p>
          <a:p>
            <a:endParaRPr lang="en-US" dirty="0"/>
          </a:p>
        </p:txBody>
      </p:sp>
      <p:graphicFrame>
        <p:nvGraphicFramePr>
          <p:cNvPr id="5" name="Object 4"/>
          <p:cNvGraphicFramePr>
            <a:graphicFrameLocks noGrp="1" noChangeAspect="1"/>
          </p:cNvGraphicFramePr>
          <p:nvPr>
            <p:extLst>
              <p:ext uri="{D42A27DB-BD31-4B8C-83A1-F6EECF244321}">
                <p14:modId xmlns:p14="http://schemas.microsoft.com/office/powerpoint/2010/main" val="663560964"/>
              </p:ext>
            </p:extLst>
          </p:nvPr>
        </p:nvGraphicFramePr>
        <p:xfrm>
          <a:off x="2520043" y="2076450"/>
          <a:ext cx="3895271" cy="976345"/>
        </p:xfrm>
        <a:graphic>
          <a:graphicData uri="http://schemas.openxmlformats.org/presentationml/2006/ole">
            <mc:AlternateContent xmlns:mc="http://schemas.openxmlformats.org/markup-compatibility/2006">
              <mc:Choice xmlns:v="urn:schemas-microsoft-com:vml" Requires="v">
                <p:oleObj name="Equation" r:id="rId2" imgW="1015920" imgH="253800" progId="Equation.DSMT4">
                  <p:embed/>
                </p:oleObj>
              </mc:Choice>
              <mc:Fallback>
                <p:oleObj name="Equation" r:id="rId2" imgW="1015920" imgH="253800" progId="Equation.DSMT4">
                  <p:embed/>
                  <p:pic>
                    <p:nvPicPr>
                      <p:cNvPr id="0" name="Object 3"/>
                      <p:cNvPicPr>
                        <a:picLocks noGrp="1"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20043" y="2076450"/>
                        <a:ext cx="3895271" cy="976345"/>
                      </a:xfrm>
                      <a:prstGeom prst="rect">
                        <a:avLst/>
                      </a:prstGeom>
                      <a:noFill/>
                      <a:ln>
                        <a:noFill/>
                      </a:ln>
                    </p:spPr>
                  </p:pic>
                </p:oleObj>
              </mc:Fallback>
            </mc:AlternateContent>
          </a:graphicData>
        </a:graphic>
      </p:graphicFrame>
      <p:sp>
        <p:nvSpPr>
          <p:cNvPr id="6"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8"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505425482"/>
      </p:ext>
    </p:extLst>
  </p:cSld>
  <p:clrMapOvr>
    <a:masterClrMapping/>
  </p:clrMapOvr>
</p:sld>
</file>

<file path=ppt/slides/slide30.xml><?xml version="1.0" encoding="utf-8"?>
<ns0:sld xmlns:ns0="http://schemas.openxmlformats.org/presentationml/2006/main" xmlns:ns1="http://schemas.openxmlformats.org/drawingml/2006/main" xmlns:ns2="http://schemas.microsoft.com/office/powerpoint/2010/main" xmlns:ns3="http://schemas.openxmlformats.org/markup-compatibility/2006" xmlns:ns4="http://schemas.openxmlformats.org/officeDocument/2006/relationships">
  <ns0:cSld>
    <ns0:spTree>
      <ns0:nvGrpSpPr>
        <ns0:cNvPr id="1" name=""/>
        <ns0:cNvGrpSpPr/>
        <ns0:nvPr/>
      </ns0:nvGrpSpPr>
      <ns0:grpSpPr>
        <ns1:xfrm>
          <ns1:off x="0" y="0"/>
          <ns1:ext cx="0" cy="0"/>
          <ns1:chOff x="0" y="0"/>
          <ns1:chExt cx="0" cy="0"/>
        </ns1:xfrm>
      </ns0:grpSpPr>
      <ns0:sp>
        <ns0:nvSpPr>
          <ns0:cNvPr id="2" name="Title 1"/>
          <ns0:cNvSpPr>
            <ns1:spLocks noGrp="1"/>
          </ns0:cNvSpPr>
          <ns0:nvPr>
            <ns0:ph type="title"/>
          </ns0:nvPr>
        </ns0:nvSpPr>
        <ns0:spPr>
          <ns1:xfrm>
            <ns1:off x="457200" y="365127"/>
            <ns1:ext cx="5715000" cy="424583"/>
          </ns1:xfrm>
        </ns0:spPr>
        <ns0:txBody>
          <ns1:bodyPr wrap="none">
            <ns1:normAutofit/>
          </ns1:bodyPr>
          <ns1:lstStyle/>
          <ns1:p>
            <ns1:r>
              <ns1:rPr sz="2300"/>
              <ns1:t>Misleitt jafnvægi</ns1:t>
            </ns1:r>
          </ns1:p>
        </ns0:txBody>
      </ns0:sp>
      <ns0:sp>
        <ns0:nvSpPr>
          <ns0:cNvPr id="4" name="Text Placeholder 3"/>
          <ns0:cNvSpPr>
            <ns1:spLocks noGrp="1"/>
          </ns0:cNvSpPr>
          <ns0:nvPr>
            <ns0:ph idx="1"/>
          </ns0:nvPr>
        </ns0:nvSpPr>
        <ns0:spPr>
          <ns1:xfrm>
            <ns1:off x="457200" y="1277257"/>
            <ns1:ext cx="8062912" cy="4733107"/>
          </ns1:xfrm>
        </ns0:spPr>
        <ns0:txBody>
          <ns1:bodyPr/>
          <ns1:lstStyle/>
          <ns1:p>
            <ns1:pPr marL="342900" indent="-342900">
              <ns1:buClr>
                <ns1:schemeClr val="accent3"/>
              </ns1:buClr>
              <ns1:buFont typeface="Arial" panose="020B0604020202020204" pitchFamily="34" charset="0"/>
              <ns1:buChar char="•"/>
            </ns1:pPr>
            <ns1:r>
              <ns1:rPr/>
              <ns1:t>Sumar hvarfblöndur innihalda hvarfefni og myndefni sem eru í tveimur eða fleiri mismunandi fösum. Slík kerfi kallast misleit jafnvægi.</ns1:t>
            </ns1:r>
          </ns1:p>
          <ns1:p>
            <ns1:pPr>
              <ns1:buClr>
                <ns1:schemeClr val="accent3"/>
              </ns1:buClr>
            </ns1:pPr>
            <ns1:endParaRPr lang="en-US" dirty="0"/>
          </ns1:p>
          <ns1:p>
            <ns1:pPr>
              <ns1:buClr>
                <ns1:schemeClr val="accent3"/>
              </ns1:buClr>
            </ns1:pPr>
            <ns1:endParaRPr lang="en-US" dirty="0"/>
          </ns1:p>
          <ns1:p>
            <ns1:pPr>
              <ns1:buClr>
                <ns1:schemeClr val="accent3"/>
              </ns1:buClr>
            </ns1:pPr>
            <ns1:endParaRPr lang="en-US" dirty="0"/>
          </ns1:p>
          <ns1:p>
            <ns1:pPr>
              <ns1:buClr>
                <ns1:schemeClr val="accent3"/>
              </ns1:buClr>
            </ns1:pPr>
            <ns1:endParaRPr lang="en-US" dirty="0"/>
          </ns1:p>
          <ns1:p>
            <ns1:pPr marL="342900" indent="-342900">
              <ns1:buClr>
                <ns1:schemeClr val="accent3"/>
              </ns1:buClr>
              <ns1:buFont typeface="Arial" panose="020B0604020202020204" pitchFamily="34" charset="0"/>
              <ns1:buChar char="•"/>
            </ns1:pPr>
            <ns1:r>
              <ns1:rPr/>
              <ns1:t>Hrein föst efni og hreinir vökvar koma ekki fyrir í stæðunni fyrir K.</ns1:t>
            </ns1:r>
          </ns1:p>
          <ns1:p>
            <ns1:pPr>
              <ns1:buClr>
                <ns1:schemeClr val="accent3"/>
              </ns1:buClr>
            </ns1:pPr>
            <ns1:endParaRPr lang="en-US" dirty="0"/>
          </ns1:p>
          <ns1:p>
            <ns1:pPr marL="342900" indent="-342900">
              <ns1:buClr>
                <ns1:schemeClr val="accent3"/>
              </ns1:buClr>
              <ns1:buFont typeface="Arial" panose="020B0604020202020204" pitchFamily="34" charset="0"/>
              <ns1:buChar char="•"/>
            </ns1:pPr>
            <ns1:r>
              <ns1:rPr/>
              <ns1:t>Staða jafnvægisins er óháð magni fasta efnisins eða vökvans sem er til staðar, svo framarlega sem eitthvað af því er til staðar í hvarfblöndunni.</ns1:t>
            </ns1:r>
          </ns1:p>
          <ns1:p>
            <ns1:endParaRPr lang="en-US" dirty="0"/>
          </ns1:p>
        </ns0:txBody>
      </ns0:sp>
      <ns0:graphicFrame>
        <ns0:nvGraphicFramePr>
          <ns0:cNvPr id="5" name="Object 4"/>
          <ns0:cNvGraphicFramePr>
            <ns1:graphicFrameLocks noChangeAspect="1"/>
          </ns0:cNvGraphicFramePr>
          <ns0:nvPr>
            <ns0:extLst>
              <ns0:ext uri="{D42A27DB-BD31-4B8C-83A1-F6EECF244321}">
                <ns2:modId val="458975109"/>
              </ns0:ext>
            </ns0:extLst>
          </ns0:nvPr>
        </ns0:nvGraphicFramePr>
        <ns0:xfrm>
          <ns1:off x="1922463" y="2614613"/>
          <ns1:ext cx="5692775" cy="661987"/>
        </ns0:xfrm>
        <ns1:graphic>
          <ns1:graphicData uri="http://schemas.openxmlformats.org/presentationml/2006/ole">
            <ns3:AlternateContent>
              <ns3:Choice Requires="v">
                <ns0:oleObj name="Equation" ns4:id="rId2" imgW="2184120" imgH="253800" progId="Equation.DSMT4">
                  <ns0:embed/>
                </ns0:oleObj>
              </ns3:Choice>
              <ns3:Fallback>
                <ns0:oleObj name="Equation" ns4:id="rId2" imgW="2184120" imgH="253800" progId="Equation.DSMT4">
                  <ns0:embed/>
                  <ns0:pic>
                    <ns0:nvPicPr>
                      <ns0:cNvPr id="0" name=""/>
                      <ns0:cNvPicPr/>
                      <ns0:nvPr/>
                    </ns0:nvPicPr>
                    <ns0:blipFill>
                      <ns1:blip ns4:embed="rId3"/>
                      <ns1:stretch>
                        <ns1:fillRect/>
                      </ns1:stretch>
                    </ns0:blipFill>
                    <ns0:spPr>
                      <ns1:xfrm>
                        <ns1:off x="1922463" y="2614613"/>
                        <ns1:ext cx="5692775" cy="661987"/>
                      </ns1:xfrm>
                      <ns1:prstGeom prst="rect">
                        <ns1:avLst/>
                      </ns1:prstGeom>
                    </ns0:spPr>
                  </ns0:pic>
                </ns0:oleObj>
              </ns3:Fallback>
            </ns3:AlternateContent>
          </ns1:graphicData>
        </ns1:graphic>
      </ns0:graphicFrame>
      <ns0:sp>
        <ns0:nvSpPr>
          <ns0:cNvPr id="6" name="codex-namsgogn-logo-cover"/>
          <ns0:cNvSpPr/>
          <ns0:nvPr/>
        </ns0:nvSpPr>
        <ns0:spPr>
          <ns1:xfrm>
            <ns1:off x="5989320" y="45720"/>
            <ns1:ext cx="2971800" cy="868680"/>
          </ns1:xfrm>
          <ns1:prstGeom prst="rect">
            <ns1:avLst/>
          </ns1:prstGeom>
          <ns1:solidFill>
            <ns1:srgbClr val="FFFFFF"/>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sp>
        <ns0:nvSpPr>
          <ns0:cNvPr id="7" name="codex-namsgogn-logo-text"/>
          <ns0:cNvSpPr txBox="1"/>
          <ns0:nvPr/>
        </ns0:nvSpPr>
        <ns0:spPr>
          <ns1:xfrm>
            <ns1:off x="6537960" y="256032"/>
            <ns1:ext cx="2011680" cy="228600"/>
          </ns1:xfrm>
          <ns1:prstGeom prst="rect">
            <ns1:avLst/>
          </ns1:prstGeom>
          <ns1:noFill/>
        </ns0:spPr>
        <ns0:txBody>
          <ns1:bodyPr wrap="none">
            <ns1:spAutoFit/>
          </ns1:bodyPr>
          <ns1:lstStyle/>
          <ns1:p>
            <ns1:pPr algn="r"/>
            <ns1:r>
              <ns1:rPr sz="1100" b="1">
                <ns1:solidFill>
                  <ns1:srgbClr val="424242"/>
                </ns1:solidFill>
                <ns1:latin typeface="Arial"/>
              </ns1:rPr>
              <ns1:t>Namsgögn.is</ns1:t>
            </ns1:r>
          </ns1:p>
        </ns0:txBody>
      </ns0:sp>
      <ns0:sp>
        <ns0:nvSpPr>
          <ns0:cNvPr id="8" name="codex-openstax-translation-footer"/>
          <ns0:cNvSpPr txBox="1"/>
          <ns0:nvPr/>
        </ns0:nvSpPr>
        <ns0:spPr>
          <ns1:xfrm>
            <ns1:off x="548640" y="6565392"/>
            <ns1:ext cx="7406640" cy="164592"/>
          </ns1:xfrm>
          <ns1:prstGeom prst="rect">
            <ns1:avLst/>
          </ns1:prstGeom>
          <ns1:noFill/>
        </ns0:spPr>
        <ns0:txBody>
          <ns1:bodyPr wrap="none">
            <ns1:spAutoFit/>
          </ns1:bodyPr>
          <ns1:lstStyle/>
          <ns1:p>
            <ns1:pPr algn="l"/>
            <ns1:r>
              <ns1:rPr sz="650">
                <ns1:solidFill>
                  <ns1:srgbClr val="787878"/>
                </ns1:solidFill>
                <ns1:latin typeface="Arial"/>
              </ns1:rPr>
              <ns1:t>Þýtt og staðfært af Namsgögn.is úr efni frá OpenStax.org.</ns1:t>
            </ns1:r>
          </ns1:p>
        </ns0:txBody>
      </ns0:sp>
    </ns0:spTree>
    <ns0:extLst>
      <ns0:ext uri="{BB962C8B-B14F-4D97-AF65-F5344CB8AC3E}">
        <ns2:creationId val="1052901369"/>
      </ns0:ext>
    </ns0:extLst>
  </ns0:cSld>
  <ns0:clrMapOvr>
    <ns1:masterClrMapping/>
  </ns0:clrMapOvr>
</ns0:sld>
</file>

<file path=ppt/slides/slide31.xml><?xml version="1.0" encoding="utf-8"?>
<ns0:sld xmlns:ns0="http://schemas.openxmlformats.org/presentationml/2006/main" xmlns:ns1="http://schemas.openxmlformats.org/drawingml/2006/main" xmlns:ns2="http://schemas.microsoft.com/office/powerpoint/2010/main">
  <ns0:cSld>
    <ns0:spTree>
      <ns0:nvGrpSpPr>
        <ns0:cNvPr id="1" name=""/>
        <ns0:cNvGrpSpPr/>
        <ns0:nvPr/>
      </ns0:nvGrpSpPr>
      <ns0:grpSpPr>
        <ns1:xfrm>
          <ns1:off x="0" y="0"/>
          <ns1:ext cx="0" cy="0"/>
          <ns1:chOff x="0" y="0"/>
          <ns1:chExt cx="0" cy="0"/>
        </ns1:xfrm>
      </ns0:grpSpPr>
      <ns0:sp>
        <ns0:nvSpPr>
          <ns0:cNvPr id="2" name="Title 1"/>
          <ns0:cNvSpPr>
            <ns1:spLocks noGrp="1"/>
          </ns0:cNvSpPr>
          <ns0:nvPr>
            <ns0:ph type="title"/>
          </ns0:nvPr>
        </ns0:nvSpPr>
        <ns0:spPr>
          <ns1:xfrm>
            <ns1:ext cx="5715000" cy="420624"/>
          </ns1:xfrm>
        </ns0:spPr>
        <ns0:txBody>
          <ns1:bodyPr wrap="none">
            <ns1:normAutofit/>
          </ns1:bodyPr>
          <ns1:lstStyle/>
          <ns1:p>
            <ns1:r>
              <ns1:rPr sz="2300"/>
              <ns1:t>Námsmarkmið</ns1:t>
            </ns1:r>
          </ns1:p>
        </ns0:txBody>
      </ns0:sp>
      <ns0:sp>
        <ns0:nvSpPr>
          <ns0:cNvPr id="3" name="Content Placeholder 2"/>
          <ns0:cNvSpPr>
            <ns1:spLocks noGrp="1"/>
          </ns0:cNvSpPr>
          <ns0:nvPr>
            <ns0:ph idx="1"/>
          </ns0:nvPr>
        </ns0:nvSpPr>
        <ns0:spPr/>
        <ns0:txBody>
          <ns1:bodyPr/>
          <ns1:lstStyle/>
          <ns1:p>
            <ns1:r>
              <ns1:rPr/>
              <ns1:t>13.3 Hliðrun jafnvægis: Lögmál Le Châteliers</ns1:t>
            </ns1:r>
          </ns1:p>
          <ns1:p>
            <ns1:pPr lvl="1"/>
            <ns1:r>
              <ns1:rPr/>
              <ns1:t>Lýsa því hvernig hægt er að raska jafnvægiskerfi</ns1:t>
            </ns1:r>
          </ns1:p>
          <ns1:p>
            <ns1:pPr lvl="1"/>
            <ns1:r>
              <ns1:rPr/>
              <ns1:t>Spá fyrir um viðbrögð jafnvægiskerfis við álagi með því að nota lögmál Le Châteliers</ns1:t>
            </ns1:r>
          </ns1:p>
        </ns0:txBody>
      </ns0:sp>
      <ns0:sp>
        <ns0:nvSpPr>
          <ns0:cNvPr id="4" name="codex-namsgogn-logo-cover"/>
          <ns0:cNvSpPr/>
          <ns0:nvPr/>
        </ns0:nvSpPr>
        <ns0:spPr>
          <ns1:xfrm>
            <ns1:off x="5989320" y="45720"/>
            <ns1:ext cx="2971800" cy="868680"/>
          </ns1:xfrm>
          <ns1:prstGeom prst="rect">
            <ns1:avLst/>
          </ns1:prstGeom>
          <ns1:solidFill>
            <ns1:srgbClr val="FFFFFF"/>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sp>
        <ns0:nvSpPr>
          <ns0:cNvPr id="5" name="codex-namsgogn-logo-text"/>
          <ns0:cNvSpPr txBox="1"/>
          <ns0:nvPr/>
        </ns0:nvSpPr>
        <ns0:spPr>
          <ns1:xfrm>
            <ns1:off x="6537960" y="256032"/>
            <ns1:ext cx="2011680" cy="228600"/>
          </ns1:xfrm>
          <ns1:prstGeom prst="rect">
            <ns1:avLst/>
          </ns1:prstGeom>
          <ns1:noFill/>
        </ns0:spPr>
        <ns0:txBody>
          <ns1:bodyPr wrap="none">
            <ns1:spAutoFit/>
          </ns1:bodyPr>
          <ns1:lstStyle/>
          <ns1:p>
            <ns1:pPr algn="r"/>
            <ns1:r>
              <ns1:rPr sz="1100" b="1">
                <ns1:solidFill>
                  <ns1:srgbClr val="424242"/>
                </ns1:solidFill>
                <ns1:latin typeface="Arial"/>
              </ns1:rPr>
              <ns1:t>Namsgögn.is</ns1:t>
            </ns1:r>
          </ns1:p>
        </ns0:txBody>
      </ns0:sp>
      <ns0:sp>
        <ns0:nvSpPr>
          <ns0:cNvPr id="6" name="codex-openstax-translation-footer"/>
          <ns0:cNvSpPr txBox="1"/>
          <ns0:nvPr/>
        </ns0:nvSpPr>
        <ns0:spPr>
          <ns1:xfrm>
            <ns1:off x="548640" y="6565392"/>
            <ns1:ext cx="7406640" cy="164592"/>
          </ns1:xfrm>
          <ns1:prstGeom prst="rect">
            <ns1:avLst/>
          </ns1:prstGeom>
          <ns1:noFill/>
        </ns0:spPr>
        <ns0:txBody>
          <ns1:bodyPr wrap="none">
            <ns1:spAutoFit/>
          </ns1:bodyPr>
          <ns1:lstStyle/>
          <ns1:p>
            <ns1:pPr algn="l"/>
            <ns1:r>
              <ns1:rPr sz="650">
                <ns1:solidFill>
                  <ns1:srgbClr val="787878"/>
                </ns1:solidFill>
                <ns1:latin typeface="Arial"/>
              </ns1:rPr>
              <ns1:t>Þýtt og staðfært af Namsgögn.is úr efni frá OpenStax.org.</ns1:t>
            </ns1:r>
          </ns1:p>
        </ns0:txBody>
      </ns0:sp>
    </ns0:spTree>
    <ns0:extLst>
      <ns0:ext uri="{BB962C8B-B14F-4D97-AF65-F5344CB8AC3E}">
        <ns2:creationId val="177885009"/>
      </ns0:ext>
    </ns0:extLst>
  </ns0:cSld>
  <ns0:clrMapOvr>
    <ns1:masterClrMapping/>
  </ns0:clrMapOvr>
</ns0:sld>
</file>

<file path=ppt/slides/slide32.xml><?xml version="1.0" encoding="utf-8"?>
<ns0:sld xmlns:ns0="http://schemas.openxmlformats.org/presentationml/2006/main" xmlns:ns1="http://schemas.openxmlformats.org/drawingml/2006/main" xmlns:ns2="http://schemas.microsoft.com/office/powerpoint/2010/main">
  <ns0:cSld>
    <ns0:spTree>
      <ns0:nvGrpSpPr>
        <ns0:cNvPr id="1" name=""/>
        <ns0:cNvGrpSpPr/>
        <ns0:nvPr/>
      </ns0:nvGrpSpPr>
      <ns0:grpSpPr>
        <ns1:xfrm>
          <ns1:off x="0" y="0"/>
          <ns1:ext cx="0" cy="0"/>
          <ns1:chOff x="0" y="0"/>
          <ns1:chExt cx="0" cy="0"/>
        </ns1:xfrm>
      </ns0:grpSpPr>
      <ns0:sp>
        <ns0:nvSpPr>
          <ns0:cNvPr id="2" name="Title 1"/>
          <ns0:cNvSpPr>
            <ns1:spLocks noGrp="1"/>
          </ns0:cNvSpPr>
          <ns0:nvPr>
            <ns0:ph type="title"/>
          </ns0:nvPr>
        </ns0:nvSpPr>
        <ns0:spPr>
          <ns1:xfrm>
            <ns1:off x="457200" y="241326"/>
            <ns1:ext cx="5715000" cy="963360"/>
          </ns1:xfrm>
        </ns0:spPr>
        <ns0:txBody>
          <ns1:bodyPr wrap="none">
            <ns1:normAutofit/>
          </ns1:bodyPr>
          <ns1:lstStyle/>
          <ns1:p>
            <ns1:r>
              <ns1:rPr sz="2300"/>
              <ns1:t>Hliðrun jafnvægis: Lögmál Le Châteliers</ns1:t>
            </ns1:r>
          </ns1:p>
        </ns0:txBody>
      </ns0:sp>
      <ns0:sp>
        <ns0:nvSpPr>
          <ns0:cNvPr id="4" name="Text Placeholder 3"/>
          <ns0:cNvSpPr>
            <ns1:spLocks noGrp="1"/>
          </ns0:cNvSpPr>
          <ns0:nvPr>
            <ns0:ph idx="1"/>
          </ns0:nvPr>
        </ns0:nvSpPr>
        <ns0:spPr>
          <ns1:xfrm>
            <ns1:off x="457200" y="1122630"/>
            <ns1:ext cx="8062912" cy="4887734"/>
          </ns1:xfrm>
        </ns0:spPr>
        <ns0:txBody>
          <ns1:bodyPr/>
          <ns1:lstStyle/>
          <ns1:p>
            <ns1:pPr marL="0" indent="0">
              <ns1:buNone/>
            </ns1:pPr>
            <ns1:r>
              <ns1:rPr/>
              <ns1:t>Lögmál Le Châteliers: Þegar efnakerfi í jafnvægi verður fyrir álagi leitar það aftur í jafnvægi með því að vinna gegn álaginu.</ns1:t>
            </ns1:r>
          </ns1:p>
          <ns1:p>
            <ns1:endParaRPr lang="en-US" dirty="0"/>
          </ns1:p>
          <ns1:p>
            <ns1:pPr marL="342900" indent="-342900">
              <ns1:buClr>
                <ns1:schemeClr val="accent3"/>
              </ns1:buClr>
              <ns1:buFont typeface="Arial" panose="020B0604020202020204" pitchFamily="34" charset="0"/>
              <ns1:buChar char="•"/>
            </ns1:pPr>
            <ns1:r>
              <ns1:rPr/>
              <ns1:t>Við jafnvægi er Q = K.</ns1:t>
            </ns1:r>
          </ns1:p>
          <ns1:p>
            <ns1:pPr marL="342900" indent="-342900">
              <ns1:buClr>
                <ns1:schemeClr val="accent3"/>
              </ns1:buClr>
              <ns1:buFont typeface="Arial" panose="020B0604020202020204" pitchFamily="34" charset="0"/>
              <ns1:buChar char="•"/>
            </ns1:pPr>
            <ns1:r>
              <ns1:rPr/>
              <ns1:t>Álagið veldur breytingu á Q.</ns1:t>
            </ns1:r>
          </ns1:p>
          <ns1:p>
            <ns1:pPr marL="342900" indent="-342900">
              <ns1:buClr>
                <ns1:schemeClr val="accent3"/>
              </ns1:buClr>
              <ns1:buFont typeface="Arial" panose="020B0604020202020204" pitchFamily="34" charset="0"/>
              <ns1:buChar char="•"/>
            </ns1:pPr>
            <ns1:r>
              <ns1:rPr/>
              <ns1:t>Hvarfið hliðrast til að endurheimta Q = K.</ns1:t>
            </ns1:r>
          </ns1:p>
          <ns1:p>
            <ns1:endParaRPr lang="en-US" dirty="0"/>
          </ns1:p>
        </ns0:txBody>
      </ns0:sp>
      <ns0:sp>
        <ns0:nvSpPr>
          <ns0:cNvPr id="5" name="codex-namsgogn-logo-cover"/>
          <ns0:cNvSpPr/>
          <ns0:nvPr/>
        </ns0:nvSpPr>
        <ns0:spPr>
          <ns1:xfrm>
            <ns1:off x="5989320" y="45720"/>
            <ns1:ext cx="2971800" cy="868680"/>
          </ns1:xfrm>
          <ns1:prstGeom prst="rect">
            <ns1:avLst/>
          </ns1:prstGeom>
          <ns1:solidFill>
            <ns1:srgbClr val="FFFFFF"/>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sp>
        <ns0:nvSpPr>
          <ns0:cNvPr id="6" name="codex-namsgogn-logo-text"/>
          <ns0:cNvSpPr txBox="1"/>
          <ns0:nvPr/>
        </ns0:nvSpPr>
        <ns0:spPr>
          <ns1:xfrm>
            <ns1:off x="6537960" y="256032"/>
            <ns1:ext cx="2011680" cy="228600"/>
          </ns1:xfrm>
          <ns1:prstGeom prst="rect">
            <ns1:avLst/>
          </ns1:prstGeom>
          <ns1:noFill/>
        </ns0:spPr>
        <ns0:txBody>
          <ns1:bodyPr wrap="none">
            <ns1:spAutoFit/>
          </ns1:bodyPr>
          <ns1:lstStyle/>
          <ns1:p>
            <ns1:pPr algn="r"/>
            <ns1:r>
              <ns1:rPr sz="1100" b="1">
                <ns1:solidFill>
                  <ns1:srgbClr val="424242"/>
                </ns1:solidFill>
                <ns1:latin typeface="Arial"/>
              </ns1:rPr>
              <ns1:t>Namsgögn.is</ns1:t>
            </ns1:r>
          </ns1:p>
        </ns0:txBody>
      </ns0:sp>
      <ns0:sp>
        <ns0:nvSpPr>
          <ns0:cNvPr id="7" name="codex-openstax-translation-footer"/>
          <ns0:cNvSpPr txBox="1"/>
          <ns0:nvPr/>
        </ns0:nvSpPr>
        <ns0:spPr>
          <ns1:xfrm>
            <ns1:off x="548640" y="6565392"/>
            <ns1:ext cx="7406640" cy="164592"/>
          </ns1:xfrm>
          <ns1:prstGeom prst="rect">
            <ns1:avLst/>
          </ns1:prstGeom>
          <ns1:noFill/>
        </ns0:spPr>
        <ns0:txBody>
          <ns1:bodyPr wrap="none">
            <ns1:spAutoFit/>
          </ns1:bodyPr>
          <ns1:lstStyle/>
          <ns1:p>
            <ns1:pPr algn="l"/>
            <ns1:r>
              <ns1:rPr sz="650">
                <ns1:solidFill>
                  <ns1:srgbClr val="787878"/>
                </ns1:solidFill>
                <ns1:latin typeface="Arial"/>
              </ns1:rPr>
              <ns1:t>Þýtt og staðfært af Namsgögn.is úr efni frá OpenStax.org.</ns1:t>
            </ns1:r>
          </ns1:p>
        </ns0:txBody>
      </ns0:sp>
    </ns0:spTree>
    <ns0:extLst>
      <ns0:ext uri="{BB962C8B-B14F-4D97-AF65-F5344CB8AC3E}">
        <ns2:creationId val="3978681323"/>
      </ns0:ext>
    </ns0:extLst>
  </ns0:cSld>
  <ns0:clrMapOvr>
    <ns1:masterClrMapping/>
  </ns0:clrMapOvr>
</ns0:sld>
</file>

<file path=ppt/slides/slide33.xml><?xml version="1.0" encoding="utf-8"?>
<ns0:sld xmlns:ns0="http://schemas.openxmlformats.org/presentationml/2006/main" xmlns:ns1="http://schemas.openxmlformats.org/drawingml/2006/main" xmlns:ns2="http://schemas.microsoft.com/office/powerpoint/2010/main">
  <ns0:cSld>
    <ns0:spTree>
      <ns0:nvGrpSpPr>
        <ns0:cNvPr id="1" name=""/>
        <ns0:cNvGrpSpPr/>
        <ns0:nvPr/>
      </ns0:nvGrpSpPr>
      <ns0:grpSpPr>
        <ns1:xfrm>
          <ns1:off x="0" y="0"/>
          <ns1:ext cx="0" cy="0"/>
          <ns1:chOff x="0" y="0"/>
          <ns1:chExt cx="0" cy="0"/>
        </ns1:xfrm>
      </ns0:grpSpPr>
      <ns0:sp>
        <ns0:nvSpPr>
          <ns0:cNvPr id="2" name="Title 1"/>
          <ns0:cNvSpPr>
            <ns1:spLocks noGrp="1"/>
          </ns0:cNvSpPr>
          <ns0:nvPr>
            <ns0:ph type="title"/>
          </ns0:nvPr>
        </ns0:nvSpPr>
        <ns0:spPr>
          <ns1:xfrm>
            <ns1:off x="457200" y="365127"/>
            <ns1:ext cx="5715000" cy="424583"/>
          </ns1:xfrm>
        </ns0:spPr>
        <ns0:txBody>
          <ns1:bodyPr wrap="square">
            <ns1:normAutofit/>
          </ns1:bodyPr>
          <ns1:lstStyle/>
          <ns1:p>
            <ns1:r>
              <ns1:rPr sz="2000"/>
              <ns1:t>Að bæta við eða fjarlægja hvarfefni eða myndefni</ns1:t>
            </ns1:r>
          </ns1:p>
        </ns0:txBody>
      </ns0:sp>
      <ns0:sp>
        <ns0:nvSpPr>
          <ns0:cNvPr id="4" name="Text Placeholder 3"/>
          <ns0:cNvSpPr>
            <ns1:spLocks noGrp="1"/>
          </ns0:cNvSpPr>
          <ns0:nvPr>
            <ns0:ph idx="1"/>
          </ns0:nvPr>
        </ns0:nvSpPr>
        <ns0:spPr>
          <ns1:xfrm>
            <ns1:off x="457200" y="1291771"/>
            <ns1:ext cx="8062912" cy="4718593"/>
          </ns1:xfrm>
        </ns0:spPr>
        <ns0:txBody>
          <ns1:bodyPr/>
          <ns1:lstStyle/>
          <ns1:p>
            <ns1:pPr marL="342900" indent="-342900">
              <ns1:buClr>
                <ns1:schemeClr val="accent3"/>
              </ns1:buClr>
              <ns1:buFont typeface="Arial" panose="020B0604020202020204" pitchFamily="34" charset="0"/>
              <ns1:buChar char="•"/>
            </ns1:pPr>
            <ns1:r>
              <ns1:rPr/>
              <ns1:t>Ef efnajafnvægi er raskað með því að bæta við hvarfefni eða myndefni leitar kerfið í þá átt sem eyðir hluta af viðbætta efninu.</ns1:t>
            </ns1:r>
          </ns1:p>
          <ns1:p>
            <ns1:pPr>
              <ns1:buClr>
                <ns1:schemeClr val="accent3"/>
              </ns1:buClr>
            </ns1:pPr>
            <ns1:endParaRPr lang="en-US" dirty="0"/>
          </ns1:p>
          <ns1:p>
            <ns1:pPr marL="342900" indent="-342900">
              <ns1:buClr>
                <ns1:schemeClr val="accent3"/>
              </ns1:buClr>
              <ns1:buFont typeface="Arial" panose="020B0604020202020204" pitchFamily="34" charset="0"/>
              <ns1:buChar char="•"/>
            </ns1:pPr>
            <ns1:r>
              <ns1:rPr/>
              <ns1:t>Ef efnajafnvægi er raskað með því að fjarlægja hvarfefni eða myndefni leitar kerfið í þá átt sem endurheimtir hluta af fjarlægða efninu.</ns1:t>
            </ns1:r>
          </ns1:p>
          <ns1:p>
            <ns1:pPr>
              <ns1:buClr>
                <ns1:schemeClr val="accent3"/>
              </ns1:buClr>
            </ns1:pPr>
            <ns1:endParaRPr lang="en-US" dirty="0"/>
          </ns1:p>
          <ns1:p>
            <ns1:pPr marL="342900" indent="-342900">
              <ns1:buClr>
                <ns1:schemeClr val="accent3"/>
              </ns1:buClr>
              <ns1:buFont typeface="Arial" panose="020B0604020202020204" pitchFamily="34" charset="0"/>
              <ns1:buChar char="•"/>
            </ns1:pPr>
            <ns1:r>
              <ns1:rPr/>
              <ns1:t>Kerfið bregst þannig við að jafnvægi endurheimtist og Q = K gildir aftur.</ns1:t>
            </ns1:r>
          </ns1:p>
          <ns1:p>
            <ns1:pPr marL="0" indent="0">
              <ns1:buNone/>
            </ns1:pPr>
            <ns1:endParaRPr lang="en-US" dirty="0"/>
          </ns1:p>
        </ns0:txBody>
      </ns0:sp>
      <ns0:sp>
        <ns0:nvSpPr>
          <ns0:cNvPr id="5" name="codex-namsgogn-logo-cover"/>
          <ns0:cNvSpPr/>
          <ns0:nvPr/>
        </ns0:nvSpPr>
        <ns0:spPr>
          <ns1:xfrm>
            <ns1:off x="5989320" y="45720"/>
            <ns1:ext cx="2971800" cy="868680"/>
          </ns1:xfrm>
          <ns1:prstGeom prst="rect">
            <ns1:avLst/>
          </ns1:prstGeom>
          <ns1:solidFill>
            <ns1:srgbClr val="FFFFFF"/>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sp>
        <ns0:nvSpPr>
          <ns0:cNvPr id="6" name="codex-namsgogn-logo-text"/>
          <ns0:cNvSpPr txBox="1"/>
          <ns0:nvPr/>
        </ns0:nvSpPr>
        <ns0:spPr>
          <ns1:xfrm>
            <ns1:off x="6537960" y="256032"/>
            <ns1:ext cx="2011680" cy="228600"/>
          </ns1:xfrm>
          <ns1:prstGeom prst="rect">
            <ns1:avLst/>
          </ns1:prstGeom>
          <ns1:noFill/>
        </ns0:spPr>
        <ns0:txBody>
          <ns1:bodyPr wrap="none">
            <ns1:spAutoFit/>
          </ns1:bodyPr>
          <ns1:lstStyle/>
          <ns1:p>
            <ns1:pPr algn="r"/>
            <ns1:r>
              <ns1:rPr sz="1100" b="1">
                <ns1:solidFill>
                  <ns1:srgbClr val="424242"/>
                </ns1:solidFill>
                <ns1:latin typeface="Arial"/>
              </ns1:rPr>
              <ns1:t>Namsgögn.is</ns1:t>
            </ns1:r>
          </ns1:p>
        </ns0:txBody>
      </ns0:sp>
      <ns0:sp>
        <ns0:nvSpPr>
          <ns0:cNvPr id="7" name="codex-openstax-translation-footer"/>
          <ns0:cNvSpPr txBox="1"/>
          <ns0:nvPr/>
        </ns0:nvSpPr>
        <ns0:spPr>
          <ns1:xfrm>
            <ns1:off x="548640" y="6565392"/>
            <ns1:ext cx="7406640" cy="164592"/>
          </ns1:xfrm>
          <ns1:prstGeom prst="rect">
            <ns1:avLst/>
          </ns1:prstGeom>
          <ns1:noFill/>
        </ns0:spPr>
        <ns0:txBody>
          <ns1:bodyPr wrap="none">
            <ns1:spAutoFit/>
          </ns1:bodyPr>
          <ns1:lstStyle/>
          <ns1:p>
            <ns1:pPr algn="l"/>
            <ns1:r>
              <ns1:rPr sz="650">
                <ns1:solidFill>
                  <ns1:srgbClr val="787878"/>
                </ns1:solidFill>
                <ns1:latin typeface="Arial"/>
              </ns1:rPr>
              <ns1:t>Þýtt og staðfært af Namsgögn.is úr efni frá OpenStax.org.</ns1:t>
            </ns1:r>
          </ns1:p>
        </ns0:txBody>
      </ns0:sp>
    </ns0:spTree>
    <ns0:extLst>
      <ns0:ext uri="{BB962C8B-B14F-4D97-AF65-F5344CB8AC3E}">
        <ns2:creationId val="3132350718"/>
      </ns0:ext>
    </ns0:extLst>
  </ns0:cSld>
  <ns0:clrMapOvr>
    <ns1:masterClrMapping/>
  </ns0:clrMapOvr>
</ns0:sld>
</file>

<file path=ppt/slides/slide34.xml><?xml version="1.0" encoding="utf-8"?>
<ns0:sld xmlns:ns0="http://schemas.openxmlformats.org/presentationml/2006/main" xmlns:ns1="http://schemas.openxmlformats.org/drawingml/2006/main" xmlns:ns2="http://schemas.microsoft.com/office/powerpoint/2010/main">
  <ns0:cSld>
    <ns0:spTree>
      <ns0:nvGrpSpPr>
        <ns0:cNvPr id="1" name=""/>
        <ns0:cNvGrpSpPr/>
        <ns0:nvPr/>
      </ns0:nvGrpSpPr>
      <ns0:grpSpPr>
        <ns1:xfrm>
          <ns1:off x="0" y="0"/>
          <ns1:ext cx="0" cy="0"/>
          <ns1:chOff x="0" y="0"/>
          <ns1:chExt cx="0" cy="0"/>
        </ns1:xfrm>
      </ns0:grpSpPr>
      <ns0:sp>
        <ns0:nvSpPr>
          <ns0:cNvPr id="2" name="Title 1"/>
          <ns0:cNvSpPr>
            <ns1:spLocks noGrp="1"/>
          </ns0:cNvSpPr>
          <ns0:nvPr>
            <ns0:ph type="title"/>
          </ns0:nvPr>
        </ns0:nvSpPr>
        <ns0:spPr>
          <ns1:xfrm>
            <ns1:off x="457200" y="365127"/>
            <ns1:ext cx="5715000" cy="424583"/>
          </ns1:xfrm>
        </ns0:spPr>
        <ns0:txBody>
          <ns1:bodyPr wrap="square">
            <ns1:normAutofit/>
          </ns1:bodyPr>
          <ns1:lstStyle/>
          <ns1:p>
            <ns1:r>
              <ns1:rPr sz="2000"/>
              <ns1:t>Að bæta við eða fjarlægja hreinan vökva eða fast efni</ns1:t>
            </ns1:r>
          </ns1:p>
        </ns0:txBody>
      </ns0:sp>
      <ns0:sp>
        <ns0:nvSpPr>
          <ns0:cNvPr id="4" name="Text Placeholder 3"/>
          <ns0:cNvSpPr>
            <ns1:spLocks noGrp="1"/>
          </ns0:cNvSpPr>
          <ns0:nvPr>
            <ns0:ph idx="1"/>
          </ns0:nvPr>
        </ns0:nvSpPr>
        <ns0:spPr>
          <ns1:xfrm>
            <ns1:off x="457200" y="1262743"/>
            <ns1:ext cx="8062912" cy="4747621"/>
          </ns1:xfrm>
        </ns0:spPr>
        <ns0:txBody>
          <ns1:bodyPr wrap="square">
            <ns1:normAutofit/>
          </ns1:bodyPr>
          <ns1:lstStyle/>
          <ns1:p>
            <ns1:pPr marL="342900" indent="-342900">
              <ns1:spcBef>
                <ns1:spcPts val="0"/>
              </ns1:spcBef>
              <ns1:spcAft>
                <ns1:spcPts val="0"/>
              </ns1:spcAft>
              <ns1:buClr>
                <ns1:schemeClr val="accent3"/>
              </ns1:buClr>
              <ns1:buFont typeface="Arial" panose="020B0604020202020204" pitchFamily="34" charset="0"/>
              <ns1:buChar char="•"/>
            </ns1:pPr>
            <ns1:r>
              <ns1:rPr sz="1700"/>
              <ns1:t>Að bæta við eða fjarlægja hreinan vökva eða fast efni hefur engin áhrif á kerfið nema allur vökvinn eða allt fasta efnið sé fjarlægt.</ns1:t>
            </ns1:r>
          </ns1:p>
          <ns1:p>
            <ns1:pPr>
              <ns1:spcBef>
                <ns1:spcPts val="0"/>
              </ns1:spcBef>
              <ns1:spcAft>
                <ns1:spcPts val="0"/>
              </ns1:spcAft>
              <ns1:buClr>
                <ns1:schemeClr val="accent3"/>
              </ns1:buClr>
            </ns1:pPr>
            <ns1:endParaRPr lang="en-US" dirty="0"/>
          </ns1:p>
          <ns1:p>
            <ns1:pPr marL="342900" indent="-342900">
              <ns1:spcBef>
                <ns1:spcPts val="0"/>
              </ns1:spcBef>
              <ns1:spcAft>
                <ns1:spcPts val="0"/>
              </ns1:spcAft>
              <ns1:buClr>
                <ns1:schemeClr val="accent3"/>
              </ns1:buClr>
              <ns1:buFont typeface="Arial" panose="020B0604020202020204" pitchFamily="34" charset="0"/>
              <ns1:buChar char="•"/>
            </ns1:pPr>
            <ns1:r>
              <ns1:rPr sz="1700"/>
              <ns1:t>Þetta er vegna þess að hreinir vökvar og föst efni koma ekki fyrir í jafnvægisstæðunni.</ns1:t>
            </ns1:r>
          </ns1:p>
          <ns1:p>
            <ns1:pPr marL="0" indent="0">
              <ns1:spcBef>
                <ns1:spcPts val="0"/>
              </ns1:spcBef>
              <ns1:spcAft>
                <ns1:spcPts val="0"/>
              </ns1:spcAft>
              <ns1:buNone/>
            </ns1:pPr>
            <ns1:endParaRPr lang="en-US" dirty="0"/>
          </ns1:p>
        </ns0:txBody>
      </ns0:sp>
      <ns0:sp>
        <ns0:nvSpPr>
          <ns0:cNvPr id="5" name="codex-namsgogn-logo-cover"/>
          <ns0:cNvSpPr/>
          <ns0:nvPr/>
        </ns0:nvSpPr>
        <ns0:spPr>
          <ns1:xfrm>
            <ns1:off x="5989320" y="45720"/>
            <ns1:ext cx="2971800" cy="868680"/>
          </ns1:xfrm>
          <ns1:prstGeom prst="rect">
            <ns1:avLst/>
          </ns1:prstGeom>
          <ns1:solidFill>
            <ns1:srgbClr val="FFFFFF"/>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sp>
        <ns0:nvSpPr>
          <ns0:cNvPr id="6" name="codex-namsgogn-logo-text"/>
          <ns0:cNvSpPr txBox="1"/>
          <ns0:nvPr/>
        </ns0:nvSpPr>
        <ns0:spPr>
          <ns1:xfrm>
            <ns1:off x="6537960" y="256032"/>
            <ns1:ext cx="2011680" cy="228600"/>
          </ns1:xfrm>
          <ns1:prstGeom prst="rect">
            <ns1:avLst/>
          </ns1:prstGeom>
          <ns1:noFill/>
        </ns0:spPr>
        <ns0:txBody>
          <ns1:bodyPr wrap="none">
            <ns1:spAutoFit/>
          </ns1:bodyPr>
          <ns1:lstStyle/>
          <ns1:p>
            <ns1:pPr algn="r"/>
            <ns1:r>
              <ns1:rPr sz="1100" b="1">
                <ns1:solidFill>
                  <ns1:srgbClr val="424242"/>
                </ns1:solidFill>
                <ns1:latin typeface="Arial"/>
              </ns1:rPr>
              <ns1:t>Namsgögn.is</ns1:t>
            </ns1:r>
          </ns1:p>
        </ns0:txBody>
      </ns0:sp>
      <ns0:sp>
        <ns0:nvSpPr>
          <ns0:cNvPr id="7" name="codex-openstax-translation-footer"/>
          <ns0:cNvSpPr txBox="1"/>
          <ns0:nvPr/>
        </ns0:nvSpPr>
        <ns0:spPr>
          <ns1:xfrm>
            <ns1:off x="548640" y="6565392"/>
            <ns1:ext cx="7406640" cy="164592"/>
          </ns1:xfrm>
          <ns1:prstGeom prst="rect">
            <ns1:avLst/>
          </ns1:prstGeom>
          <ns1:noFill/>
        </ns0:spPr>
        <ns0:txBody>
          <ns1:bodyPr wrap="none">
            <ns1:spAutoFit/>
          </ns1:bodyPr>
          <ns1:lstStyle/>
          <ns1:p>
            <ns1:pPr algn="l"/>
            <ns1:r>
              <ns1:rPr sz="650">
                <ns1:solidFill>
                  <ns1:srgbClr val="787878"/>
                </ns1:solidFill>
                <ns1:latin typeface="Arial"/>
              </ns1:rPr>
              <ns1:t>Þýtt og staðfært af Namsgögn.is úr efni frá OpenStax.org.</ns1:t>
            </ns1:r>
          </ns1:p>
        </ns0:txBody>
      </ns0:sp>
    </ns0:spTree>
    <ns0:extLst>
      <ns0:ext uri="{BB962C8B-B14F-4D97-AF65-F5344CB8AC3E}">
        <ns2:creationId val="2999496045"/>
      </ns0:ext>
    </ns0:extLst>
  </ns0:cSld>
  <ns0:clrMapOvr>
    <ns1:masterClrMapping/>
  </ns0:clrMapOvr>
</ns0: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65127"/>
            <a:ext cx="5715000" cy="424583"/>
          </a:xfrm>
        </p:spPr>
        <p:txBody>
          <a:bodyPr wrap="none">
            <a:normAutofit/>
          </a:bodyPr>
          <a:lstStyle/>
          <a:p>
            <a:r>
              <a:rPr sz="2300"/>
              <a:t>Mynd 13.7</a:t>
            </a:r>
          </a:p>
        </p:txBody>
      </p:sp>
      <p:pic>
        <p:nvPicPr>
          <p:cNvPr id="18434" name="Picture 2" descr="A bottle of soda sitting on the ground is shown with a large amount of fizz-filled liquid spewing out of the top."/>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2357219" y="1573505"/>
            <a:ext cx="4457700" cy="3063875"/>
          </a:xfrm>
          <a:prstGeom prst="rect">
            <a:avLst/>
          </a:prstGeom>
          <a:noFill/>
          <a:extLst>
            <a:ext uri="{909E8E84-426E-40DD-AFC4-6F175D3DCCD1}">
              <a14:hiddenFill xmlns:a14="http://schemas.microsoft.com/office/drawing/2010/main">
                <a:solidFill>
                  <a:srgbClr val="FFFFFF"/>
                </a:solidFill>
              </a14:hiddenFill>
            </a:ext>
          </a:extLst>
        </p:spPr>
      </p:pic>
      <p:sp>
        <p:nvSpPr>
          <p:cNvPr id="18435"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436"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8437"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340276763"/>
      </p:ext>
    </p:extLst>
  </p:cSld>
  <p:clrMapOvr>
    <a:masterClrMapping/>
  </p:clrMapOvr>
</p:sld>
</file>

<file path=ppt/slides/slide36.xml><?xml version="1.0" encoding="utf-8"?>
<ns0:sld xmlns:ns0="http://schemas.openxmlformats.org/presentationml/2006/main" xmlns:ns1="http://schemas.openxmlformats.org/drawingml/2006/main" xmlns:ns2="http://schemas.microsoft.com/office/powerpoint/2010/main">
  <ns0:cSld>
    <ns0:spTree>
      <ns0:nvGrpSpPr>
        <ns0:cNvPr id="1" name=""/>
        <ns0:cNvGrpSpPr/>
        <ns0:nvPr/>
      </ns0:nvGrpSpPr>
      <ns0:grpSpPr>
        <ns1:xfrm>
          <ns1:off x="0" y="0"/>
          <ns1:ext cx="0" cy="0"/>
          <ns1:chOff x="0" y="0"/>
          <ns1:chExt cx="0" cy="0"/>
        </ns1:xfrm>
      </ns0:grpSpPr>
      <ns0:sp>
        <ns0:nvSpPr>
          <ns0:cNvPr id="2" name="Title 1"/>
          <ns0:cNvSpPr>
            <ns1:spLocks noGrp="1"/>
          </ns0:cNvSpPr>
          <ns0:nvPr>
            <ns0:ph type="title"/>
          </ns0:nvPr>
        </ns0:nvSpPr>
        <ns0:spPr>
          <ns1:xfrm>
            <ns1:off x="457200" y="365127"/>
            <ns1:ext cx="5715000" cy="424583"/>
          </ns1:xfrm>
        </ns0:spPr>
        <ns0:txBody>
          <ns1:bodyPr wrap="none">
            <ns1:normAutofit/>
          </ns1:bodyPr>
          <ns1:lstStyle/>
          <ns1:p>
            <ns1:r>
              <ns1:rPr sz="2300"/>
              <ns1:t>Breytingar á hitastigi</ns1:t>
            </ns1:r>
          </ns1:p>
        </ns0:txBody>
      </ns0:sp>
      <ns0:sp>
        <ns0:nvSpPr>
          <ns0:cNvPr id="4" name="Text Placeholder 3"/>
          <ns0:cNvSpPr>
            <ns1:spLocks noGrp="1"/>
          </ns0:cNvSpPr>
          <ns0:nvPr>
            <ns0:ph idx="1"/>
          </ns0:nvPr>
        </ns0:nvSpPr>
        <ns0:spPr>
          <ns1:xfrm>
            <ns1:off x="457200" y="1306286"/>
            <ns1:ext cx="8062912" cy="4704078"/>
          </ns1:xfrm>
        </ns0:spPr>
        <ns0:txBody>
          <ns1:bodyPr/>
          <ns1:lstStyle/>
          <ns1:p>
            <ns1:pPr marL="342900" indent="-342900">
              <ns1:buClr>
                <ns1:schemeClr val="accent3"/>
              </ns1:buClr>
              <ns1:buFont typeface="Arial" panose="020B0604020202020204" pitchFamily="34" charset="0"/>
              <ns1:buChar char="•"/>
            </ns1:pPr>
            <ns1:r>
              <ns1:rPr/>
              <ns1:t>Ef hitastig er hækkað eykst varminn. Jafnvægið bregst við með því að eyða viðbætta varmanum.</ns1:t>
            </ns1:r>
          </ns1:p>
          <ns1:p>
            <ns1:pPr marL="0" indent="0">
              <ns1:buNone/>
            </ns1:pPr>
            <ns1:endParaRPr lang="en-US" dirty="0"/>
          </ns1:p>
        </ns0:txBody>
      </ns0:sp>
      <ns0:sp>
        <ns0:nvSpPr>
          <ns0:cNvPr id="5" name="codex-namsgogn-logo-cover"/>
          <ns0:cNvSpPr/>
          <ns0:nvPr/>
        </ns0:nvSpPr>
        <ns0:spPr>
          <ns1:xfrm>
            <ns1:off x="5989320" y="45720"/>
            <ns1:ext cx="2971800" cy="868680"/>
          </ns1:xfrm>
          <ns1:prstGeom prst="rect">
            <ns1:avLst/>
          </ns1:prstGeom>
          <ns1:solidFill>
            <ns1:srgbClr val="FFFFFF"/>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sp>
        <ns0:nvSpPr>
          <ns0:cNvPr id="6" name="codex-namsgogn-logo-text"/>
          <ns0:cNvSpPr txBox="1"/>
          <ns0:nvPr/>
        </ns0:nvSpPr>
        <ns0:spPr>
          <ns1:xfrm>
            <ns1:off x="6537960" y="256032"/>
            <ns1:ext cx="2011680" cy="228600"/>
          </ns1:xfrm>
          <ns1:prstGeom prst="rect">
            <ns1:avLst/>
          </ns1:prstGeom>
          <ns1:noFill/>
        </ns0:spPr>
        <ns0:txBody>
          <ns1:bodyPr wrap="none">
            <ns1:spAutoFit/>
          </ns1:bodyPr>
          <ns1:lstStyle/>
          <ns1:p>
            <ns1:pPr algn="r"/>
            <ns1:r>
              <ns1:rPr sz="1100" b="1">
                <ns1:solidFill>
                  <ns1:srgbClr val="424242"/>
                </ns1:solidFill>
                <ns1:latin typeface="Arial"/>
              </ns1:rPr>
              <ns1:t>Namsgögn.is</ns1:t>
            </ns1:r>
          </ns1:p>
        </ns0:txBody>
      </ns0:sp>
      <ns0:sp>
        <ns0:nvSpPr>
          <ns0:cNvPr id="7" name="codex-openstax-translation-footer"/>
          <ns0:cNvSpPr txBox="1"/>
          <ns0:nvPr/>
        </ns0:nvSpPr>
        <ns0:spPr>
          <ns1:xfrm>
            <ns1:off x="548640" y="6565392"/>
            <ns1:ext cx="7406640" cy="164592"/>
          </ns1:xfrm>
          <ns1:prstGeom prst="rect">
            <ns1:avLst/>
          </ns1:prstGeom>
          <ns1:noFill/>
        </ns0:spPr>
        <ns0:txBody>
          <ns1:bodyPr wrap="none">
            <ns1:spAutoFit/>
          </ns1:bodyPr>
          <ns1:lstStyle/>
          <ns1:p>
            <ns1:pPr algn="l"/>
            <ns1:r>
              <ns1:rPr sz="650">
                <ns1:solidFill>
                  <ns1:srgbClr val="787878"/>
                </ns1:solidFill>
                <ns1:latin typeface="Arial"/>
              </ns1:rPr>
              <ns1:t>Þýtt og staðfært af Namsgögn.is úr efni frá OpenStax.org.</ns1:t>
            </ns1:r>
          </ns1:p>
        </ns0:txBody>
      </ns0:sp>
    </ns0:spTree>
    <ns0:extLst>
      <ns0:ext uri="{BB962C8B-B14F-4D97-AF65-F5344CB8AC3E}">
        <ns2:creationId val="2099237671"/>
      </ns0:ext>
    </ns0:extLst>
  </ns0:cSld>
  <ns0:clrMapOvr>
    <ns1:masterClrMapping/>
  </ns0:clrMapOvr>
</ns0: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65127"/>
            <a:ext cx="5715000" cy="424583"/>
          </a:xfrm>
        </p:spPr>
        <p:txBody>
          <a:bodyPr wrap="none">
            <a:normAutofit/>
          </a:bodyPr>
          <a:lstStyle/>
          <a:p>
            <a:r>
              <a:rPr sz="2300"/>
              <a:t>Hitastig og jafnvægisfastinn</a:t>
            </a:r>
          </a:p>
        </p:txBody>
      </p:sp>
      <p:sp>
        <p:nvSpPr>
          <p:cNvPr id="4" name="Text Placeholder 3"/>
          <p:cNvSpPr>
            <a:spLocks noGrp="1"/>
          </p:cNvSpPr>
          <p:nvPr>
            <p:ph idx="1"/>
          </p:nvPr>
        </p:nvSpPr>
        <p:spPr>
          <a:xfrm>
            <a:off x="457200" y="1306286"/>
            <a:ext cx="8062912" cy="4704078"/>
          </a:xfrm>
        </p:spPr>
        <p:txBody>
          <a:bodyPr/>
          <a:lstStyle/>
          <a:p>
            <a:pPr marL="342900" indent="-342900">
              <a:buClr>
                <a:schemeClr val="accent3"/>
              </a:buClr>
              <a:buFont typeface="Arial" panose="020B0604020202020204" pitchFamily="34" charset="0"/>
              <a:buChar char="•"/>
            </a:pPr>
            <a:r>
              <a:rPr/>
              <a:t>Breyting á hitastigi kerfis leiðir til breytingar á gildi jafnvægisfastans.</a:t>
            </a:r>
          </a:p>
          <a:p>
            <a:pPr>
              <a:buClr>
                <a:schemeClr val="accent3"/>
              </a:buClr>
            </a:pPr>
            <a:endParaRPr lang="en-US" dirty="0"/>
          </a:p>
          <a:p>
            <a:pPr marL="342900" indent="-342900">
              <a:buClr>
                <a:schemeClr val="accent3"/>
              </a:buClr>
              <a:buFont typeface="Arial" panose="020B0604020202020204" pitchFamily="34" charset="0"/>
              <a:buChar char="•"/>
            </a:pPr>
            <a:r>
              <a:rPr/>
              <a:t>Ef framhvarfið er útvermið, þá minnkar K þegar T hækkar.</a:t>
            </a:r>
          </a:p>
          <a:p>
            <a:pPr>
              <a:buClr>
                <a:schemeClr val="accent3"/>
              </a:buClr>
            </a:pPr>
            <a:endParaRPr lang="en-US" dirty="0"/>
          </a:p>
          <a:p>
            <a:pPr marL="342900" indent="-342900">
              <a:buClr>
                <a:schemeClr val="accent3"/>
              </a:buClr>
              <a:buFont typeface="Arial" panose="020B0604020202020204" pitchFamily="34" charset="0"/>
              <a:buChar char="•"/>
            </a:pPr>
            <a:r>
              <a:rPr/>
              <a:t>Ef framhvarfið er innvermið, þá stækkar K þegar T hækkar.</a:t>
            </a:r>
          </a:p>
          <a:p>
            <a:endParaRPr lang="en-US" dirty="0"/>
          </a:p>
        </p:txBody>
      </p:sp>
      <p:sp>
        <p:nvSpPr>
          <p:cNvPr id="5"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7"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709731209"/>
      </p:ext>
    </p:extLst>
  </p:cSld>
  <p:clrMapOvr>
    <a:masterClrMapping/>
  </p:clrMapOvr>
</p:sld>
</file>

<file path=ppt/slides/slide38.xml><?xml version="1.0" encoding="utf-8"?>
<ns0:sld xmlns:ns0="http://schemas.openxmlformats.org/presentationml/2006/main" xmlns:ns1="http://schemas.openxmlformats.org/drawingml/2006/main" xmlns:ns2="http://schemas.microsoft.com/office/powerpoint/2010/main">
  <ns0:cSld>
    <ns0:spTree>
      <ns0:nvGrpSpPr>
        <ns0:cNvPr id="1" name=""/>
        <ns0:cNvGrpSpPr/>
        <ns0:nvPr/>
      </ns0:nvGrpSpPr>
      <ns0:grpSpPr>
        <ns1:xfrm>
          <ns1:off x="0" y="0"/>
          <ns1:ext cx="0" cy="0"/>
          <ns1:chOff x="0" y="0"/>
          <ns1:chExt cx="0" cy="0"/>
        </ns1:xfrm>
      </ns0:grpSpPr>
      <ns0:sp>
        <ns0:nvSpPr>
          <ns0:cNvPr id="2" name="Title 1"/>
          <ns0:cNvSpPr>
            <ns1:spLocks noGrp="1"/>
          </ns0:cNvSpPr>
          <ns0:nvPr>
            <ns0:ph type="title"/>
          </ns0:nvPr>
        </ns0:nvSpPr>
        <ns0:spPr>
          <ns1:xfrm>
            <ns1:off x="457200" y="365127"/>
            <ns1:ext cx="5715000" cy="424583"/>
          </ns1:xfrm>
        </ns0:spPr>
        <ns0:txBody>
          <ns1:bodyPr wrap="none">
            <ns1:normAutofit/>
          </ns1:bodyPr>
          <ns1:lstStyle/>
          <ns1:p>
            <ns1:r>
              <ns1:rPr sz="2300"/>
              <ns1:t>Hvatar hafa ekki áhrif á jafnvægi</ns1:t>
            </ns1:r>
          </ns1:p>
        </ns0:txBody>
      </ns0:sp>
      <ns0:sp>
        <ns0:nvSpPr>
          <ns0:cNvPr id="4" name="Text Placeholder 3"/>
          <ns0:cNvSpPr>
            <ns1:spLocks noGrp="1"/>
          </ns0:cNvSpPr>
          <ns0:nvPr>
            <ns0:ph idx="1"/>
          </ns0:nvPr>
        </ns0:nvSpPr>
        <ns0:spPr>
          <ns1:xfrm>
            <ns1:off x="457200" y="1262743"/>
            <ns1:ext cx="8062912" cy="4747621"/>
          </ns1:xfrm>
        </ns0:spPr>
        <ns0:txBody>
          <ns1:bodyPr/>
          <ns1:lstStyle/>
          <ns1:p>
            <ns1:pPr marL="342900" indent="-342900">
              <ns1:buClr>
                <ns1:schemeClr val="accent3"/>
              </ns1:buClr>
              <ns1:buFont typeface="Arial" panose="020B0604020202020204" pitchFamily="34" charset="0"/>
              <ns1:buChar char="•"/>
            </ns1:pPr>
            <ns1:r>
              <ns1:rPr/>
              <ns1:t>Hvati eykur hraða efnahvarfs.</ns1:t>
            </ns1:r>
          </ns1:p>
          <ns1:p>
            <ns1:pPr>
              <ns1:buClr>
                <ns1:schemeClr val="accent3"/>
              </ns1:buClr>
            </ns1:pPr>
            <ns1:endParaRPr lang="en-US" dirty="0"/>
          </ns1:p>
          <ns1:p>
            <ns1:pPr marL="342900" indent="-342900">
              <ns1:buClr>
                <ns1:schemeClr val="accent3"/>
              </ns1:buClr>
              <ns1:buFont typeface="Arial" panose="020B0604020202020204" pitchFamily="34" charset="0"/>
              <ns1:buChar char="•"/>
            </ns1:pPr>
            <ns1:r>
              <ns1:rPr/>
              <ns1:t>Fyrir afturkræf efnahvörf auka hvatar hraða bæði fram- og bakhvarfsins.</ns1:t>
            </ns1:r>
          </ns1:p>
          <ns1:p>
            <ns1:pPr>
              <ns1:buClr>
                <ns1:schemeClr val="accent3"/>
              </ns1:buClr>
            </ns1:pPr>
            <ns1:endParaRPr lang="en-US" dirty="0"/>
          </ns1:p>
          <ns1:p>
            <ns1:pPr marL="342900" indent="-342900">
              <ns1:buClr>
                <ns1:schemeClr val="accent3"/>
              </ns1:buClr>
              <ns1:buFont typeface="Arial" panose="020B0604020202020204" pitchFamily="34" charset="0"/>
              <ns1:buChar char="•"/>
            </ns1:pPr>
            <ns1:r>
              <ns1:rPr/>
              <ns1:t>Niðurstaða: Hvati veldur því að kerfið nær jafnvægi hraðar.</ns1:t>
            </ns1:r>
          </ns1:p>
          <ns1:p>
            <ns1:pPr>
              <ns1:buClr>
                <ns1:schemeClr val="accent3"/>
              </ns1:buClr>
            </ns1:pPr>
            <ns1:endParaRPr lang="en-US" dirty="0"/>
          </ns1:p>
          <ns1:p>
            <ns1:pPr marL="342900" indent="-342900">
              <ns1:buClr>
                <ns1:schemeClr val="accent3"/>
              </ns1:buClr>
              <ns1:buFont typeface="Arial" panose="020B0604020202020204" pitchFamily="34" charset="0"/>
              <ns1:buChar char="•"/>
            </ns1:pPr>
            <ns1:r>
              <ns1:rPr/>
              <ns1:t>En hvati hefur ekki áhrif á jafnvægisstyrk eða gildi jafnvægisfastans.</ns1:t>
            </ns1:r>
          </ns1:p>
          <ns1:p>
            <ns1:endParaRPr lang="en-US" dirty="0"/>
          </ns1:p>
        </ns0:txBody>
      </ns0:sp>
      <ns0:sp>
        <ns0:nvSpPr>
          <ns0:cNvPr id="5" name="codex-namsgogn-logo-cover"/>
          <ns0:cNvSpPr/>
          <ns0:nvPr/>
        </ns0:nvSpPr>
        <ns0:spPr>
          <ns1:xfrm>
            <ns1:off x="5989320" y="45720"/>
            <ns1:ext cx="2971800" cy="868680"/>
          </ns1:xfrm>
          <ns1:prstGeom prst="rect">
            <ns1:avLst/>
          </ns1:prstGeom>
          <ns1:solidFill>
            <ns1:srgbClr val="FFFFFF"/>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sp>
        <ns0:nvSpPr>
          <ns0:cNvPr id="6" name="codex-namsgogn-logo-text"/>
          <ns0:cNvSpPr txBox="1"/>
          <ns0:nvPr/>
        </ns0:nvSpPr>
        <ns0:spPr>
          <ns1:xfrm>
            <ns1:off x="6537960" y="256032"/>
            <ns1:ext cx="2011680" cy="228600"/>
          </ns1:xfrm>
          <ns1:prstGeom prst="rect">
            <ns1:avLst/>
          </ns1:prstGeom>
          <ns1:noFill/>
        </ns0:spPr>
        <ns0:txBody>
          <ns1:bodyPr wrap="none">
            <ns1:spAutoFit/>
          </ns1:bodyPr>
          <ns1:lstStyle/>
          <ns1:p>
            <ns1:pPr algn="r"/>
            <ns1:r>
              <ns1:rPr sz="1100" b="1">
                <ns1:solidFill>
                  <ns1:srgbClr val="424242"/>
                </ns1:solidFill>
                <ns1:latin typeface="Arial"/>
              </ns1:rPr>
              <ns1:t>Namsgögn.is</ns1:t>
            </ns1:r>
          </ns1:p>
        </ns0:txBody>
      </ns0:sp>
      <ns0:sp>
        <ns0:nvSpPr>
          <ns0:cNvPr id="7" name="codex-openstax-translation-footer"/>
          <ns0:cNvSpPr txBox="1"/>
          <ns0:nvPr/>
        </ns0:nvSpPr>
        <ns0:spPr>
          <ns1:xfrm>
            <ns1:off x="548640" y="6565392"/>
            <ns1:ext cx="7406640" cy="164592"/>
          </ns1:xfrm>
          <ns1:prstGeom prst="rect">
            <ns1:avLst/>
          </ns1:prstGeom>
          <ns1:noFill/>
        </ns0:spPr>
        <ns0:txBody>
          <ns1:bodyPr wrap="none">
            <ns1:spAutoFit/>
          </ns1:bodyPr>
          <ns1:lstStyle/>
          <ns1:p>
            <ns1:pPr algn="l"/>
            <ns1:r>
              <ns1:rPr sz="650">
                <ns1:solidFill>
                  <ns1:srgbClr val="787878"/>
                </ns1:solidFill>
                <ns1:latin typeface="Arial"/>
              </ns1:rPr>
              <ns1:t>Þýtt og staðfært af Namsgögn.is úr efni frá OpenStax.org.</ns1:t>
            </ns1:r>
          </ns1:p>
        </ns0:txBody>
      </ns0:sp>
    </ns0:spTree>
    <ns0:extLst>
      <ns0:ext uri="{BB962C8B-B14F-4D97-AF65-F5344CB8AC3E}">
        <ns2:creationId val="1188944248"/>
      </ns0:ext>
    </ns0:extLst>
  </ns0:cSld>
  <ns0:clrMapOvr>
    <ns1:masterClrMapping/>
  </ns0:clrMapOvr>
</ns0:sld>
</file>

<file path=ppt/slides/slide39.xml><?xml version="1.0" encoding="utf-8"?>
<ns0:sld xmlns:ns0="http://schemas.openxmlformats.org/presentationml/2006/main" xmlns:ns1="http://schemas.openxmlformats.org/drawingml/2006/main" xmlns:ns2="http://schemas.openxmlformats.org/officeDocument/2006/relationships" xmlns:ns3="http://schemas.microsoft.com/office/powerpoint/2010/main">
  <ns0:cSld>
    <ns0:spTree>
      <ns0:nvGrpSpPr>
        <ns0:cNvPr id="1" name=""/>
        <ns0:cNvGrpSpPr/>
        <ns0:nvPr/>
      </ns0:nvGrpSpPr>
      <ns0:grpSpPr>
        <ns1:xfrm>
          <ns1:off x="0" y="0"/>
          <ns1:ext cx="0" cy="0"/>
          <ns1:chOff x="0" y="0"/>
          <ns1:chExt cx="0" cy="0"/>
        </ns1:xfrm>
      </ns0:grpSpPr>
      <ns0:sp>
        <ns0:nvSpPr>
          <ns0:cNvPr id="2" name="Title 1"/>
          <ns0:cNvSpPr>
            <ns1:spLocks noGrp="1"/>
          </ns0:cNvSpPr>
          <ns0:nvPr>
            <ns0:ph type="title"/>
          </ns0:nvPr>
        </ns0:nvSpPr>
        <ns0:spPr>
          <ns1:xfrm>
            <ns1:off x="457200" y="365127"/>
            <ns1:ext cx="5715000" cy="424583"/>
          </ns1:xfrm>
        </ns0:spPr>
        <ns0:txBody>
          <ns1:bodyPr wrap="none">
            <ns1:normAutofit/>
          </ns1:bodyPr>
          <ns1:lstStyle/>
          <ns1:p>
            <ns1:r>
              <ns1:rPr sz="2300"/>
              <ns1:t>Mynd 13.8</ns1:t>
            </ns1:r>
          </ns1:p>
        </ns0:txBody>
      </ns0:sp>
      <ns0:sp>
        <ns0:nvSpPr>
          <ns0:cNvPr id="4" name="Text Placeholder 3"/>
          <ns0:cNvSpPr>
            <ns1:spLocks noGrp="1"/>
          </ns0:cNvSpPr>
          <ns0:nvPr>
            <ns0:ph idx="1"/>
          </ns0:nvPr>
        </ns0:nvSpPr>
        <ns0:spPr>
          <ns1:xfrm>
            <ns1:off x="457200" y="5022166"/>
            <ns1:ext cx="8062912" cy="886266"/>
          </ns1:xfrm>
        </ns0:spPr>
        <ns0:txBody>
          <ns1:bodyPr>
            <ns1:normAutofit fontScale="77500" lnSpcReduction="20000"/>
          </ns1:bodyPr>
          <ns1:lstStyle/>
          <ns1:p>
            <ns1:pPr marL="0" indent="0">
              <ns1:lnSpc>
                <ns1:spcPct val="120000"/>
              </ns1:lnSpc>
              <ns1:buNone/>
            </ns1:pPr>
            <ns1:r>
              <ns1:rPr/>
              <ns1:t>Hvarfrit fyrir grunnferli án hvata (rautt) og með hvata (blátt). Tilvist hvata lækkar virkjunarorku bæði fram- og bakhvarfsins en hefur ekki áhrif á gildi jafnvægisfastans.</ns1:t>
            </ns1:r>
          </ns1:p>
        </ns0:txBody>
      </ns0:sp>
      <ns0:pic>
        <ns0:nvPicPr>
          <ns0:cNvPr id="19459" name="Picture 2" descr="slide_0039_img_002.png"/>
          <ns0:cNvPicPr>
            <ns1:picLocks noChangeAspect="1"/>
          </ns0:cNvPicPr>
          <ns0:nvPr/>
        </ns0:nvPicPr>
        <ns0:blipFill>
          <ns1:blip ns2:embed="rId4"/>
          <ns1:srcRect/>
          <ns1:stretch>
            <ns1:fillRect/>
          </ns1:stretch>
        </ns0:blipFill>
        <ns0:spPr>
          <ns1:xfrm>
            <ns1:off x="2785404" y="1174653"/>
            <ns1:ext cx="3615396" cy="3437716"/>
          </ns1:xfrm>
          <ns1:prstGeom prst="rect">
            <ns1:avLst/>
          </ns1:prstGeom>
        </ns0:spPr>
      </ns0:pic>
      <ns0:sp>
        <ns0:nvSpPr>
          <ns0:cNvPr id="19460" name="codex-namsgogn-logo-cover"/>
          <ns0:cNvSpPr/>
          <ns0:nvPr/>
        </ns0:nvSpPr>
        <ns0:spPr>
          <ns1:xfrm>
            <ns1:off x="5989320" y="45720"/>
            <ns1:ext cx="2971800" cy="868680"/>
          </ns1:xfrm>
          <ns1:prstGeom prst="rect">
            <ns1:avLst/>
          </ns1:prstGeom>
          <ns1:solidFill>
            <ns1:srgbClr val="FFFFFF"/>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sp>
        <ns0:nvSpPr>
          <ns0:cNvPr id="19461" name="codex-namsgogn-logo-text"/>
          <ns0:cNvSpPr txBox="1"/>
          <ns0:nvPr/>
        </ns0:nvSpPr>
        <ns0:spPr>
          <ns1:xfrm>
            <ns1:off x="6537960" y="256032"/>
            <ns1:ext cx="2011680" cy="228600"/>
          </ns1:xfrm>
          <ns1:prstGeom prst="rect">
            <ns1:avLst/>
          </ns1:prstGeom>
          <ns1:noFill/>
        </ns0:spPr>
        <ns0:txBody>
          <ns1:bodyPr wrap="none">
            <ns1:spAutoFit/>
          </ns1:bodyPr>
          <ns1:lstStyle/>
          <ns1:p>
            <ns1:pPr algn="r"/>
            <ns1:r>
              <ns1:rPr sz="1100" b="1">
                <ns1:solidFill>
                  <ns1:srgbClr val="424242"/>
                </ns1:solidFill>
                <ns1:latin typeface="Arial"/>
              </ns1:rPr>
              <ns1:t>Namsgögn.is</ns1:t>
            </ns1:r>
          </ns1:p>
        </ns0:txBody>
      </ns0:sp>
      <ns0:sp>
        <ns0:nvSpPr>
          <ns0:cNvPr id="19462" name="codex-openstax-translation-footer"/>
          <ns0:cNvSpPr txBox="1"/>
          <ns0:nvPr/>
        </ns0:nvSpPr>
        <ns0:spPr>
          <ns1:xfrm>
            <ns1:off x="548640" y="6565392"/>
            <ns1:ext cx="7406640" cy="164592"/>
          </ns1:xfrm>
          <ns1:prstGeom prst="rect">
            <ns1:avLst/>
          </ns1:prstGeom>
          <ns1:noFill/>
        </ns0:spPr>
        <ns0:txBody>
          <ns1:bodyPr wrap="none">
            <ns1:spAutoFit/>
          </ns1:bodyPr>
          <ns1:lstStyle/>
          <ns1:p>
            <ns1:pPr algn="l"/>
            <ns1:r>
              <ns1:rPr sz="650">
                <ns1:solidFill>
                  <ns1:srgbClr val="787878"/>
                </ns1:solidFill>
                <ns1:latin typeface="Arial"/>
              </ns1:rPr>
              <ns1:t>Þýtt og staðfært af Namsgögn.is úr efni frá OpenStax.org.</ns1:t>
            </ns1:r>
          </ns1:p>
        </ns0:txBody>
      </ns0:sp>
    </ns0:spTree>
    <ns0:extLst>
      <ns0:ext uri="{BB962C8B-B14F-4D97-AF65-F5344CB8AC3E}">
        <ns3:creationId val="3164545672"/>
      </ns0:ext>
    </ns0:extLst>
  </ns0:cSld>
  <ns0:clrMapOvr>
    <ns1:masterClrMapping/>
  </ns0:clrMapOvr>
</ns0:sld>
</file>

<file path=ppt/slides/slide40.xml><?xml version="1.0" encoding="utf-8"?>
<ns0:sld xmlns:ns0="http://schemas.openxmlformats.org/presentationml/2006/main" xmlns:ns1="http://schemas.openxmlformats.org/drawingml/2006/main" xmlns:ns2="http://schemas.openxmlformats.org/officeDocument/2006/relationships" xmlns:ns3="http://schemas.microsoft.com/office/powerpoint/2010/main">
  <ns0:cSld>
    <ns0:spTree>
      <ns0:nvGrpSpPr>
        <ns0:cNvPr id="1" name=""/>
        <ns0:cNvGrpSpPr/>
        <ns0:nvPr/>
      </ns0:nvGrpSpPr>
      <ns0:grpSpPr>
        <ns1:xfrm>
          <ns1:off x="0" y="0"/>
          <ns1:ext cx="0" cy="0"/>
          <ns1:chOff x="0" y="0"/>
          <ns1:chExt cx="0" cy="0"/>
        </ns1:xfrm>
      </ns0:grpSpPr>
      <ns0:sp>
        <ns0:nvSpPr>
          <ns0:cNvPr id="5" name="Figure Number"/>
          <ns0:cNvSpPr>
            <ns1:spLocks noGrp="1"/>
          </ns0:cNvSpPr>
          <ns0:nvPr>
            <ns0:ph type="title"/>
          </ns0:nvPr>
        </ns0:nvSpPr>
        <ns0:spPr>
          <ns1:xfrm>
            <ns1:off x="457199" y="365127"/>
            <ns1:ext cx="5715000" cy="424583"/>
          </ns1:xfrm>
        </ns0:spPr>
        <ns0:txBody>
          <ns1:bodyPr wrap="none">
            <ns1:normAutofit/>
          </ns1:bodyPr>
          <ns1:lstStyle/>
          <ns1:p>
            <ns1:r>
              <ns1:rPr sz="2300"/>
              <ns1:t>Mynd 13.9</ns1:t>
            </ns1:r>
          </ns1:p>
        </ns0:txBody>
      </ns0:sp>
      <ns0:sp>
        <ns0:nvSpPr>
          <ns0:cNvPr id="7" name="Figure Legend"/>
          <ns0:cNvSpPr>
            <ns1:spLocks noGrp="1"/>
          </ns0:cNvSpPr>
          <ns0:nvPr>
            <ns0:ph idx="13"/>
          </ns0:nvPr>
        </ns0:nvSpPr>
        <ns0:spPr>
          <ns1:xfrm>
            <ns1:off x="457199" y="4918365"/>
            <ns1:ext cx="8058151" cy="1271731"/>
          </ns1:xfrm>
        </ns0:spPr>
        <ns0:txBody>
          <ns1:bodyPr wrap="square">
            <ns1:normAutofit/>
          </ns1:bodyPr>
          <ns1:lstStyle/>
          <ns1:p>
            <ns1:pPr>
              <ns1:spcBef>
                <ns1:spcPts val="0"/>
              </ns1:spcBef>
              <ns1:spcAft>
                <ns1:spcPts val="0"/>
              </ns1:spcAft>
            </ns1:pPr>
            <ns1:r>
              <ns1:rPr sz="1500"/>
              <ns1:t>Myndin sýnir dæmigerða iðnaðaruppsetningu fyrir framleiðslu á ammoníaki í atvinnuskyni með Haber-Bosch ferlinu. Ferlið fer fram við aðstæður sem raska efnajafnvæginu þannig að myndun myndefnis er hagstæð.</ns1:t>
            </ns1:r>
          </ns1:p>
        </ns0:txBody>
      </ns0:sp>
      <ns0:pic>
        <ns0:nvPicPr>
          <ns0:cNvPr id="8" name="Figure" descr="slide_0040_img_002.png"/>
          <ns0:cNvPicPr>
            <ns1:picLocks noChangeAspect="1"/>
          </ns0:cNvPicPr>
          <ns0:nvPr/>
        </ns0:nvPicPr>
        <ns0:blipFill>
          <ns1:blip ns2:embed="rId4"/>
          <ns1:srcRect l="-24691" r="-24691"/>
          <ns1:stretch>
            <ns1:fillRect/>
          </ns1:stretch>
        </ns0:blipFill>
        <ns0:spPr>
          <ns1:xfrm>
            <ns1:off x="457199" y="1122386"/>
            <ns1:ext cx="8062913" cy="3500071"/>
          </ns1:xfrm>
          <ns1:prstGeom prst="rect">
            <ns1:avLst/>
          </ns1:prstGeom>
        </ns0:spPr>
      </ns0:pic>
      <ns0:sp>
        <ns0:nvSpPr>
          <ns0:cNvPr id="9" name="codex-namsgogn-logo-cover"/>
          <ns0:cNvSpPr/>
          <ns0:nvPr/>
        </ns0:nvSpPr>
        <ns0:spPr>
          <ns1:xfrm>
            <ns1:off x="5989320" y="45720"/>
            <ns1:ext cx="2971800" cy="868680"/>
          </ns1:xfrm>
          <ns1:prstGeom prst="rect">
            <ns1:avLst/>
          </ns1:prstGeom>
          <ns1:solidFill>
            <ns1:srgbClr val="FFFFFF"/>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sp>
        <ns0:nvSpPr>
          <ns0:cNvPr id="10" name="codex-namsgogn-logo-text"/>
          <ns0:cNvSpPr txBox="1"/>
          <ns0:nvPr/>
        </ns0:nvSpPr>
        <ns0:spPr>
          <ns1:xfrm>
            <ns1:off x="6537960" y="256032"/>
            <ns1:ext cx="2011680" cy="228600"/>
          </ns1:xfrm>
          <ns1:prstGeom prst="rect">
            <ns1:avLst/>
          </ns1:prstGeom>
          <ns1:noFill/>
        </ns0:spPr>
        <ns0:txBody>
          <ns1:bodyPr wrap="none">
            <ns1:spAutoFit/>
          </ns1:bodyPr>
          <ns1:lstStyle/>
          <ns1:p>
            <ns1:pPr algn="r"/>
            <ns1:r>
              <ns1:rPr sz="1100" b="1">
                <ns1:solidFill>
                  <ns1:srgbClr val="424242"/>
                </ns1:solidFill>
                <ns1:latin typeface="Arial"/>
              </ns1:rPr>
              <ns1:t>Namsgögn.is</ns1:t>
            </ns1:r>
          </ns1:p>
        </ns0:txBody>
      </ns0:sp>
      <ns0:sp>
        <ns0:nvSpPr>
          <ns0:cNvPr id="11" name="codex-openstax-translation-footer"/>
          <ns0:cNvSpPr txBox="1"/>
          <ns0:nvPr/>
        </ns0:nvSpPr>
        <ns0:spPr>
          <ns1:xfrm>
            <ns1:off x="548640" y="6565392"/>
            <ns1:ext cx="7406640" cy="164592"/>
          </ns1:xfrm>
          <ns1:prstGeom prst="rect">
            <ns1:avLst/>
          </ns1:prstGeom>
          <ns1:noFill/>
        </ns0:spPr>
        <ns0:txBody>
          <ns1:bodyPr wrap="none">
            <ns1:spAutoFit/>
          </ns1:bodyPr>
          <ns1:lstStyle/>
          <ns1:p>
            <ns1:pPr algn="l"/>
            <ns1:r>
              <ns1:rPr sz="650">
                <ns1:solidFill>
                  <ns1:srgbClr val="787878"/>
                </ns1:solidFill>
                <ns1:latin typeface="Arial"/>
              </ns1:rPr>
              <ns1:t>Þýtt og staðfært af Namsgögn.is úr efni frá OpenStax.org.</ns1:t>
            </ns1:r>
          </ns1:p>
        </ns0:txBody>
      </ns0:sp>
    </ns0:spTree>
    <ns0:extLst>
      <ns0:ext uri="{BB962C8B-B14F-4D97-AF65-F5344CB8AC3E}">
        <ns3:creationId val="3334212357"/>
      </ns0:ext>
    </ns0:extLst>
  </ns0:cSld>
  <ns0:clrMapOvr>
    <ns1:masterClrMapping/>
  </ns0:clrMapOvr>
</ns0:sld>
</file>

<file path=ppt/slides/slide41.xml><?xml version="1.0" encoding="utf-8"?>
<ns0:sld xmlns:ns0="http://schemas.openxmlformats.org/presentationml/2006/main" xmlns:ns1="http://schemas.openxmlformats.org/drawingml/2006/main" xmlns:ns2="http://schemas.microsoft.com/office/powerpoint/2010/main">
  <ns0:cSld>
    <ns0:spTree>
      <ns0:nvGrpSpPr>
        <ns0:cNvPr id="1" name=""/>
        <ns0:cNvGrpSpPr/>
        <ns0:nvPr/>
      </ns0:nvGrpSpPr>
      <ns0:grpSpPr>
        <ns1:xfrm>
          <ns1:off x="0" y="0"/>
          <ns1:ext cx="0" cy="0"/>
          <ns1:chOff x="0" y="0"/>
          <ns1:chExt cx="0" cy="0"/>
        </ns1:xfrm>
      </ns0:grpSpPr>
      <ns0:sp>
        <ns0:nvSpPr>
          <ns0:cNvPr id="2" name="Title 1"/>
          <ns0:cNvSpPr>
            <ns1:spLocks noGrp="1"/>
          </ns0:cNvSpPr>
          <ns0:nvPr>
            <ns0:ph type="title"/>
          </ns0:nvPr>
        </ns0:nvSpPr>
        <ns0:spPr>
          <ns1:xfrm>
            <ns1:ext cx="5715000" cy="420624"/>
          </ns1:xfrm>
        </ns0:spPr>
        <ns0:txBody>
          <ns1:bodyPr wrap="none">
            <ns1:normAutofit/>
          </ns1:bodyPr>
          <ns1:lstStyle/>
          <ns1:p>
            <ns1:r>
              <ns1:rPr sz="2300"/>
              <ns1:t>Markmið</ns1:t>
            </ns1:r>
          </ns1:p>
        </ns0:txBody>
      </ns0:sp>
      <ns0:sp>
        <ns0:nvSpPr>
          <ns0:cNvPr id="3" name="Content Placeholder 2"/>
          <ns0:cNvSpPr>
            <ns1:spLocks noGrp="1"/>
          </ns0:cNvSpPr>
          <ns0:nvPr>
            <ns0:ph idx="1"/>
          </ns0:nvPr>
        </ns0:nvSpPr>
        <ns0:spPr/>
        <ns0:txBody>
          <ns1:bodyPr/>
          <ns1:lstStyle/>
          <ns1:p>
            <ns1:r>
              <ns1:rPr/>
              <ns1:t>13.4 Jafnvægisútreikningar</ns1:t>
            </ns1:r>
          </ns1:p>
          <ns1:p>
            <ns1:pPr lvl="1"/>
            <ns1:r>
              <ns1:rPr/>
              <ns1:t>Greina breytingar á styrk eða þrýstingi sem verða á efnategundum í jafnvægiskerfum</ns1:t>
            </ns1:r>
          </ns1:p>
          <ns1:p>
            <ns1:pPr lvl="1"/>
            <ns1:r>
              <ns1:rPr/>
              <ns1:t>Reikna jafnvægisstyrk eða -þrýsting og jafnvægisfasta með ýmsum algebruaðferðum</ns1:t>
            </ns1:r>
          </ns1:p>
        </ns0:txBody>
      </ns0:sp>
      <ns0:sp>
        <ns0:nvSpPr>
          <ns0:cNvPr id="4" name="codex-namsgogn-logo-cover"/>
          <ns0:cNvSpPr/>
          <ns0:nvPr/>
        </ns0:nvSpPr>
        <ns0:spPr>
          <ns1:xfrm>
            <ns1:off x="5989320" y="45720"/>
            <ns1:ext cx="2971800" cy="868680"/>
          </ns1:xfrm>
          <ns1:prstGeom prst="rect">
            <ns1:avLst/>
          </ns1:prstGeom>
          <ns1:solidFill>
            <ns1:srgbClr val="FFFFFF"/>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sp>
        <ns0:nvSpPr>
          <ns0:cNvPr id="5" name="codex-namsgogn-logo-text"/>
          <ns0:cNvSpPr txBox="1"/>
          <ns0:nvPr/>
        </ns0:nvSpPr>
        <ns0:spPr>
          <ns1:xfrm>
            <ns1:off x="6537960" y="256032"/>
            <ns1:ext cx="2011680" cy="228600"/>
          </ns1:xfrm>
          <ns1:prstGeom prst="rect">
            <ns1:avLst/>
          </ns1:prstGeom>
          <ns1:noFill/>
        </ns0:spPr>
        <ns0:txBody>
          <ns1:bodyPr wrap="none">
            <ns1:spAutoFit/>
          </ns1:bodyPr>
          <ns1:lstStyle/>
          <ns1:p>
            <ns1:pPr algn="r"/>
            <ns1:r>
              <ns1:rPr sz="1100" b="1">
                <ns1:solidFill>
                  <ns1:srgbClr val="424242"/>
                </ns1:solidFill>
                <ns1:latin typeface="Arial"/>
              </ns1:rPr>
              <ns1:t>Namsgögn.is</ns1:t>
            </ns1:r>
          </ns1:p>
        </ns0:txBody>
      </ns0:sp>
      <ns0:sp>
        <ns0:nvSpPr>
          <ns0:cNvPr id="6" name="codex-openstax-translation-footer"/>
          <ns0:cNvSpPr txBox="1"/>
          <ns0:nvPr/>
        </ns0:nvSpPr>
        <ns0:spPr>
          <ns1:xfrm>
            <ns1:off x="548640" y="6565392"/>
            <ns1:ext cx="7406640" cy="164592"/>
          </ns1:xfrm>
          <ns1:prstGeom prst="rect">
            <ns1:avLst/>
          </ns1:prstGeom>
          <ns1:noFill/>
        </ns0:spPr>
        <ns0:txBody>
          <ns1:bodyPr wrap="none">
            <ns1:spAutoFit/>
          </ns1:bodyPr>
          <ns1:lstStyle/>
          <ns1:p>
            <ns1:pPr algn="l"/>
            <ns1:r>
              <ns1:rPr sz="650">
                <ns1:solidFill>
                  <ns1:srgbClr val="787878"/>
                </ns1:solidFill>
                <ns1:latin typeface="Arial"/>
              </ns1:rPr>
              <ns1:t>Þýtt og staðfært af Namsgögn.is úr efni frá OpenStax.org.</ns1:t>
            </ns1:r>
          </ns1:p>
        </ns0:txBody>
      </ns0:sp>
    </ns0:spTree>
    <ns0:extLst>
      <ns0:ext uri="{BB962C8B-B14F-4D97-AF65-F5344CB8AC3E}">
        <ns2:creationId val="2413978077"/>
      </ns0:ext>
    </ns0:extLst>
  </ns0:cSld>
  <ns0:clrMapOvr>
    <ns1:masterClrMapping/>
  </ns0:clrMapOvr>
</ns0: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65127"/>
            <a:ext cx="5715000" cy="424583"/>
          </a:xfrm>
        </p:spPr>
        <p:txBody>
          <a:bodyPr wrap="none">
            <a:normAutofit/>
          </a:bodyPr>
          <a:lstStyle/>
          <a:p>
            <a:r>
              <a:rPr sz="2300"/>
              <a:t>Jafnvægisútreikningar</a:t>
            </a:r>
          </a:p>
        </p:txBody>
      </p:sp>
      <p:sp>
        <p:nvSpPr>
          <p:cNvPr id="4" name="Text Placeholder 3"/>
          <p:cNvSpPr>
            <a:spLocks noGrp="1"/>
          </p:cNvSpPr>
          <p:nvPr>
            <p:ph idx="1"/>
          </p:nvPr>
        </p:nvSpPr>
        <p:spPr>
          <a:xfrm>
            <a:off x="457200" y="1262743"/>
            <a:ext cx="8062912" cy="4747621"/>
          </a:xfrm>
        </p:spPr>
        <p:txBody>
          <a:bodyPr/>
          <a:lstStyle/>
          <a:p>
            <a:pPr marL="0" indent="0">
              <a:buNone/>
            </a:pPr>
            <a:r>
              <a:rPr/>
              <a:t>Tegundir jafnvægisútreikninga:</a:t>
            </a:r>
          </a:p>
          <a:p>
            <a:endParaRPr lang="en-US" b="1" dirty="0"/>
          </a:p>
          <a:p>
            <a:pPr marL="342900" indent="-342900">
              <a:buClr>
                <a:schemeClr val="accent3"/>
              </a:buClr>
              <a:buFont typeface="Arial" panose="020B0604020202020204" pitchFamily="34" charset="0"/>
              <a:buChar char="•"/>
            </a:pPr>
            <a:r>
              <a:rPr/>
              <a:t>Útreikningur á jafnvægisfasta</a:t>
            </a:r>
          </a:p>
          <a:p>
            <a:pPr>
              <a:buClr>
                <a:schemeClr val="accent3"/>
              </a:buClr>
            </a:pPr>
            <a:endParaRPr lang="en-US" dirty="0"/>
          </a:p>
          <a:p>
            <a:pPr marL="342900" indent="-342900">
              <a:buClr>
                <a:schemeClr val="accent3"/>
              </a:buClr>
              <a:buFont typeface="Arial" panose="020B0604020202020204" pitchFamily="34" charset="0"/>
              <a:buChar char="•"/>
            </a:pPr>
            <a:r>
              <a:rPr/>
              <a:t>Útreikningur á jafnvægisstyrk eða hlutþrýstingi sem vantar</a:t>
            </a:r>
          </a:p>
          <a:p>
            <a:pPr>
              <a:buClr>
                <a:schemeClr val="accent3"/>
              </a:buClr>
            </a:pPr>
            <a:endParaRPr lang="en-US" dirty="0"/>
          </a:p>
          <a:p>
            <a:pPr marL="342900" indent="-342900">
              <a:buClr>
                <a:schemeClr val="accent3"/>
              </a:buClr>
              <a:buFont typeface="Arial" panose="020B0604020202020204" pitchFamily="34" charset="0"/>
              <a:buChar char="•"/>
            </a:pPr>
            <a:r>
              <a:rPr/>
              <a:t>Útreikningur á jafnvægisstyrk (eða hlutþrýstingi) út frá upphafsstyrk (eða hlutþrýstingi)</a:t>
            </a:r>
          </a:p>
          <a:p>
            <a:endParaRPr lang="en-US" dirty="0"/>
          </a:p>
        </p:txBody>
      </p:sp>
      <p:sp>
        <p:nvSpPr>
          <p:cNvPr id="5"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7"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96992250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Dæmi 13.6</a:t>
            </a:r>
          </a:p>
        </p:txBody>
      </p:sp>
      <p:pic>
        <p:nvPicPr>
          <p:cNvPr id="21506" name="Picture 2" descr="This table has two main columns and four rows. The first row for the first column does not have a heading and then has the following in the first column: Initial concentration ( M ), Change ( M ), Equilibrium concentration ( M ). The second column has the header, “I subscript 2 plus sign I superscript negative sign equilibrium arrow I subscript 3 superscript negative sign.” Under the second column is a subgroup of three rows and three columns. The first column has the following: 1.000 times 10 to the negative third power, negative x, 1.000 times 10 to the negative third power minus x. The second column has the following: 1.000 times 10 to the negative third power, negative x, 1.000 times 10 to the negative third power minus x. The third column has the following: 0, positive x, x."/>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628650" y="1647731"/>
            <a:ext cx="7715378" cy="2538821"/>
          </a:xfrm>
          <a:prstGeom prst="rect">
            <a:avLst/>
          </a:prstGeom>
          <a:noFill/>
          <a:extLst>
            <a:ext uri="{909E8E84-426E-40DD-AFC4-6F175D3DCCD1}">
              <a14:hiddenFill xmlns:a14="http://schemas.microsoft.com/office/drawing/2010/main">
                <a:solidFill>
                  <a:srgbClr val="FFFFFF"/>
                </a:solidFill>
              </a14:hiddenFill>
            </a:ext>
          </a:extLst>
        </p:spPr>
      </p:pic>
      <p:sp>
        <p:nvSpPr>
          <p:cNvPr id="21507" name="Rectangle 21506"/>
          <p:cNvSpPr/>
          <p:nvPr/>
        </p:nvSpPr>
        <p:spPr>
          <a:xfrm>
            <a:off x="694944" y="2377440"/>
            <a:ext cx="2377440" cy="320040"/>
          </a:xfrm>
          <a:prstGeom prst="rect">
            <a:avLst/>
          </a:prstGeom>
          <a:solidFill>
            <a:srgbClr val="DEE5F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508" name="TextBox 21507"/>
          <p:cNvSpPr txBox="1"/>
          <p:nvPr/>
        </p:nvSpPr>
        <p:spPr>
          <a:xfrm>
            <a:off x="694944" y="2368296"/>
            <a:ext cx="2377440" cy="338328"/>
          </a:xfrm>
          <a:prstGeom prst="rect">
            <a:avLst/>
          </a:prstGeom>
          <a:noFill/>
          <a:ln>
            <a:noFill/>
          </a:ln>
        </p:spPr>
        <p:txBody>
          <a:bodyPr wrap="none" lIns="0" rIns="0" tIns="0" bIns="0" anchor="ctr">
            <a:spAutoFit/>
          </a:bodyPr>
          <a:lstStyle/>
          <a:p>
            <a:pPr algn="ctr"/>
            <a:r>
              <a:rPr sz="1600" b="1">
                <a:solidFill>
                  <a:srgbClr val="000000"/>
                </a:solidFill>
                <a:latin typeface="Arial"/>
              </a:rPr>
              <a:t>Upphafsstyrkur (M)</a:t>
            </a:r>
          </a:p>
        </p:txBody>
      </p:sp>
      <p:sp>
        <p:nvSpPr>
          <p:cNvPr id="21509" name="Rectangle 21508"/>
          <p:cNvSpPr/>
          <p:nvPr/>
        </p:nvSpPr>
        <p:spPr>
          <a:xfrm>
            <a:off x="1024128" y="2843784"/>
            <a:ext cx="1719072" cy="292608"/>
          </a:xfrm>
          <a:prstGeom prst="rect">
            <a:avLst/>
          </a:prstGeom>
          <a:solidFill>
            <a:srgbClr val="DEE5F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510" name="TextBox 21509"/>
          <p:cNvSpPr txBox="1"/>
          <p:nvPr/>
        </p:nvSpPr>
        <p:spPr>
          <a:xfrm>
            <a:off x="1024128" y="2834640"/>
            <a:ext cx="1719072" cy="310896"/>
          </a:xfrm>
          <a:prstGeom prst="rect">
            <a:avLst/>
          </a:prstGeom>
          <a:noFill/>
          <a:ln>
            <a:noFill/>
          </a:ln>
        </p:spPr>
        <p:txBody>
          <a:bodyPr wrap="none" lIns="0" rIns="0" tIns="0" bIns="0" anchor="ctr">
            <a:spAutoFit/>
          </a:bodyPr>
          <a:lstStyle/>
          <a:p>
            <a:pPr algn="ctr"/>
            <a:r>
              <a:rPr sz="1600" b="1">
                <a:solidFill>
                  <a:srgbClr val="000000"/>
                </a:solidFill>
                <a:latin typeface="Arial"/>
              </a:rPr>
              <a:t>Breyting (M)</a:t>
            </a:r>
          </a:p>
        </p:txBody>
      </p:sp>
      <p:sp>
        <p:nvSpPr>
          <p:cNvPr id="21511" name="Rectangle 21510"/>
          <p:cNvSpPr/>
          <p:nvPr/>
        </p:nvSpPr>
        <p:spPr>
          <a:xfrm>
            <a:off x="786384" y="3410712"/>
            <a:ext cx="2139696" cy="475488"/>
          </a:xfrm>
          <a:prstGeom prst="rect">
            <a:avLst/>
          </a:prstGeom>
          <a:solidFill>
            <a:srgbClr val="DEE5F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512" name="TextBox 21511"/>
          <p:cNvSpPr txBox="1"/>
          <p:nvPr/>
        </p:nvSpPr>
        <p:spPr>
          <a:xfrm>
            <a:off x="786384" y="3401568"/>
            <a:ext cx="2139696" cy="493776"/>
          </a:xfrm>
          <a:prstGeom prst="rect">
            <a:avLst/>
          </a:prstGeom>
          <a:noFill/>
          <a:ln>
            <a:noFill/>
          </a:ln>
        </p:spPr>
        <p:txBody>
          <a:bodyPr wrap="none" lIns="0" rIns="0" tIns="0" bIns="0" anchor="ctr">
            <a:spAutoFit/>
          </a:bodyPr>
          <a:lstStyle/>
          <a:p>
            <a:pPr algn="ctr"/>
            <a:r>
              <a:rPr sz="1600" b="1">
                <a:solidFill>
                  <a:srgbClr val="000000"/>
                </a:solidFill>
                <a:latin typeface="Arial"/>
              </a:rPr>
              <a:t>Jafnvægisstyrkur (M)</a:t>
            </a:r>
          </a:p>
        </p:txBody>
      </p:sp>
      <p:sp>
        <p:nvSpPr>
          <p:cNvPr id="21513" name="Rectangle 21512"/>
          <p:cNvSpPr/>
          <p:nvPr/>
        </p:nvSpPr>
        <p:spPr>
          <a:xfrm>
            <a:off x="932688" y="3767328"/>
            <a:ext cx="1920240" cy="128016"/>
          </a:xfrm>
          <a:prstGeom prst="rect">
            <a:avLst/>
          </a:prstGeom>
          <a:solidFill>
            <a:srgbClr val="DBE3F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514" name="Rectangle 21513"/>
          <p:cNvSpPr/>
          <p:nvPr/>
        </p:nvSpPr>
        <p:spPr>
          <a:xfrm>
            <a:off x="694944" y="3255264"/>
            <a:ext cx="2377440" cy="822960"/>
          </a:xfrm>
          <a:prstGeom prst="rect">
            <a:avLst/>
          </a:prstGeom>
          <a:solidFill>
            <a:srgbClr val="DBE3F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515" name="TextBox 21514"/>
          <p:cNvSpPr txBox="1"/>
          <p:nvPr/>
        </p:nvSpPr>
        <p:spPr>
          <a:xfrm>
            <a:off x="731520" y="3502152"/>
            <a:ext cx="2286000" cy="329184"/>
          </a:xfrm>
          <a:prstGeom prst="rect">
            <a:avLst/>
          </a:prstGeom>
          <a:noFill/>
          <a:ln>
            <a:noFill/>
          </a:ln>
        </p:spPr>
        <p:txBody>
          <a:bodyPr wrap="none" lIns="0" rIns="0" tIns="0" bIns="0" anchor="ctr">
            <a:spAutoFit/>
          </a:bodyPr>
          <a:lstStyle/>
          <a:p>
            <a:pPr algn="ctr"/>
            <a:r>
              <a:rPr sz="1600" b="1">
                <a:solidFill>
                  <a:srgbClr val="000000"/>
                </a:solidFill>
                <a:latin typeface="Arial"/>
              </a:rPr>
              <a:t>Jafnvægisstyrkur (M)</a:t>
            </a:r>
          </a:p>
        </p:txBody>
      </p:sp>
      <p:sp>
        <p:nvSpPr>
          <p:cNvPr id="21516"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517"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21518"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13706427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Dæmi 13.6</a:t>
            </a:r>
          </a:p>
        </p:txBody>
      </p:sp>
      <p:pic>
        <p:nvPicPr>
          <p:cNvPr id="22530" name="Picture 2" descr="This table has two main columns and four rows. The first row for the first column does not have a heading and then has the following in the first column: Initial concentration ( M ), Change ( M ), Equilibrium concentration ( M ). The second column has the header, “I subscript 2 plus sign I superscript negative sign equilibrium arrow I subscript 3 superscript negative sign.” Under the second column is a subgroup of three rows and three columns. The first column has the following: 1.000 times 10 to the negative third power, negative 3.39 times 10 to the negative fourth power, 6.61 times 10 to the negative fourth power. The second column has the following: 1.000 times 10 to the negative third power, negative 3.39 times 10 to the negative fourth power, 6.61 times 10 to the negative fourth power. The third column has the following: 0, positive 3.39 times 10 to the negative fourth power, 3.39 times 10 to the negative fourth powe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520763" y="1837853"/>
            <a:ext cx="7994587" cy="2163777"/>
          </a:xfrm>
          <a:prstGeom prst="rect">
            <a:avLst/>
          </a:prstGeom>
          <a:noFill/>
          <a:extLst>
            <a:ext uri="{909E8E84-426E-40DD-AFC4-6F175D3DCCD1}">
              <a14:hiddenFill xmlns:a14="http://schemas.microsoft.com/office/drawing/2010/main">
                <a:solidFill>
                  <a:srgbClr val="FFFFFF"/>
                </a:solidFill>
              </a14:hiddenFill>
            </a:ext>
          </a:extLst>
        </p:spPr>
      </p:pic>
      <p:sp>
        <p:nvSpPr>
          <p:cNvPr id="22531" name="Rectangle 22530"/>
          <p:cNvSpPr/>
          <p:nvPr/>
        </p:nvSpPr>
        <p:spPr>
          <a:xfrm>
            <a:off x="658368" y="2633472"/>
            <a:ext cx="2971800" cy="301752"/>
          </a:xfrm>
          <a:prstGeom prst="rect">
            <a:avLst/>
          </a:prstGeom>
          <a:solidFill>
            <a:srgbClr val="DEE5F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532" name="TextBox 22531"/>
          <p:cNvSpPr txBox="1"/>
          <p:nvPr/>
        </p:nvSpPr>
        <p:spPr>
          <a:xfrm>
            <a:off x="658368" y="2624328"/>
            <a:ext cx="2971800" cy="320040"/>
          </a:xfrm>
          <a:prstGeom prst="rect">
            <a:avLst/>
          </a:prstGeom>
          <a:noFill/>
          <a:ln>
            <a:noFill/>
          </a:ln>
        </p:spPr>
        <p:txBody>
          <a:bodyPr wrap="none" lIns="0" rIns="0" tIns="0" bIns="0" anchor="ctr">
            <a:spAutoFit/>
          </a:bodyPr>
          <a:lstStyle/>
          <a:p>
            <a:pPr algn="ctr"/>
            <a:r>
              <a:rPr sz="1600" b="1">
                <a:solidFill>
                  <a:srgbClr val="000000"/>
                </a:solidFill>
                <a:latin typeface="Arial"/>
              </a:rPr>
              <a:t>Upphafsstyrkur (M)</a:t>
            </a:r>
          </a:p>
        </p:txBody>
      </p:sp>
      <p:sp>
        <p:nvSpPr>
          <p:cNvPr id="22533" name="Rectangle 22532"/>
          <p:cNvSpPr/>
          <p:nvPr/>
        </p:nvSpPr>
        <p:spPr>
          <a:xfrm>
            <a:off x="1572768" y="3118104"/>
            <a:ext cx="1225296" cy="292608"/>
          </a:xfrm>
          <a:prstGeom prst="rect">
            <a:avLst/>
          </a:prstGeom>
          <a:solidFill>
            <a:srgbClr val="DEE5F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534" name="TextBox 22533"/>
          <p:cNvSpPr txBox="1"/>
          <p:nvPr/>
        </p:nvSpPr>
        <p:spPr>
          <a:xfrm>
            <a:off x="1572768" y="3108960"/>
            <a:ext cx="1225296" cy="310896"/>
          </a:xfrm>
          <a:prstGeom prst="rect">
            <a:avLst/>
          </a:prstGeom>
          <a:noFill/>
          <a:ln>
            <a:noFill/>
          </a:ln>
        </p:spPr>
        <p:txBody>
          <a:bodyPr wrap="none" lIns="0" rIns="0" tIns="0" bIns="0" anchor="ctr">
            <a:spAutoFit/>
          </a:bodyPr>
          <a:lstStyle/>
          <a:p>
            <a:pPr algn="ctr"/>
            <a:r>
              <a:rPr sz="1600" b="1">
                <a:solidFill>
                  <a:srgbClr val="000000"/>
                </a:solidFill>
                <a:latin typeface="Arial"/>
              </a:rPr>
              <a:t>Breyting (M)</a:t>
            </a:r>
          </a:p>
        </p:txBody>
      </p:sp>
      <p:sp>
        <p:nvSpPr>
          <p:cNvPr id="22535" name="Rectangle 22534"/>
          <p:cNvSpPr/>
          <p:nvPr/>
        </p:nvSpPr>
        <p:spPr>
          <a:xfrm>
            <a:off x="640080" y="3611880"/>
            <a:ext cx="2971800" cy="310896"/>
          </a:xfrm>
          <a:prstGeom prst="rect">
            <a:avLst/>
          </a:prstGeom>
          <a:solidFill>
            <a:srgbClr val="DEE5F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536" name="TextBox 22535"/>
          <p:cNvSpPr txBox="1"/>
          <p:nvPr/>
        </p:nvSpPr>
        <p:spPr>
          <a:xfrm>
            <a:off x="640080" y="3602736"/>
            <a:ext cx="2971800" cy="329184"/>
          </a:xfrm>
          <a:prstGeom prst="rect">
            <a:avLst/>
          </a:prstGeom>
          <a:noFill/>
          <a:ln>
            <a:noFill/>
          </a:ln>
        </p:spPr>
        <p:txBody>
          <a:bodyPr wrap="none" lIns="0" rIns="0" tIns="0" bIns="0" anchor="ctr">
            <a:spAutoFit/>
          </a:bodyPr>
          <a:lstStyle/>
          <a:p>
            <a:pPr algn="ctr"/>
            <a:r>
              <a:rPr sz="1600" b="1">
                <a:solidFill>
                  <a:srgbClr val="000000"/>
                </a:solidFill>
                <a:latin typeface="Arial"/>
              </a:rPr>
              <a:t>Jafnvægisstyrkur (M)</a:t>
            </a:r>
          </a:p>
        </p:txBody>
      </p:sp>
      <p:sp>
        <p:nvSpPr>
          <p:cNvPr id="22537" name="Rectangle 22536"/>
          <p:cNvSpPr/>
          <p:nvPr/>
        </p:nvSpPr>
        <p:spPr>
          <a:xfrm>
            <a:off x="658368" y="3675887"/>
            <a:ext cx="2971800" cy="91440"/>
          </a:xfrm>
          <a:prstGeom prst="rect">
            <a:avLst/>
          </a:prstGeom>
          <a:solidFill>
            <a:srgbClr val="DBE3F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538" name="Rectangle 22537"/>
          <p:cNvSpPr/>
          <p:nvPr/>
        </p:nvSpPr>
        <p:spPr>
          <a:xfrm>
            <a:off x="566928" y="3538728"/>
            <a:ext cx="3154680" cy="347472"/>
          </a:xfrm>
          <a:prstGeom prst="rect">
            <a:avLst/>
          </a:prstGeom>
          <a:solidFill>
            <a:srgbClr val="DBE3F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539" name="TextBox 22538"/>
          <p:cNvSpPr txBox="1"/>
          <p:nvPr/>
        </p:nvSpPr>
        <p:spPr>
          <a:xfrm>
            <a:off x="640080" y="3602736"/>
            <a:ext cx="2971800" cy="310896"/>
          </a:xfrm>
          <a:prstGeom prst="rect">
            <a:avLst/>
          </a:prstGeom>
          <a:noFill/>
          <a:ln>
            <a:noFill/>
          </a:ln>
        </p:spPr>
        <p:txBody>
          <a:bodyPr wrap="none" lIns="0" rIns="0" tIns="0" bIns="0" anchor="ctr">
            <a:spAutoFit/>
          </a:bodyPr>
          <a:lstStyle/>
          <a:p>
            <a:pPr algn="ctr"/>
            <a:r>
              <a:rPr sz="1600" b="1">
                <a:solidFill>
                  <a:srgbClr val="000000"/>
                </a:solidFill>
                <a:latin typeface="Arial"/>
              </a:rPr>
              <a:t>Jafnvægisstyrkur (M)</a:t>
            </a:r>
          </a:p>
        </p:txBody>
      </p:sp>
      <p:sp>
        <p:nvSpPr>
          <p:cNvPr id="22540"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541"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22542"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2289584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Dæmi 13.8</a:t>
            </a:r>
          </a:p>
        </p:txBody>
      </p:sp>
      <p:pic>
        <p:nvPicPr>
          <p:cNvPr id="23554" name="Picture 2" descr="This table has two main columns and four rows. The first row for the first column does not have a heading and then has the following in the first column: Initial concentration ( M ), Change ( M ), Equilibrium concentration ( M ). The second column has the header, “P C l subscript 5 equilibrium arrow P C l subscript 3 plus C l subscript 2.” Under the second column is a subgroup of three rows and three columns. The first column has the following: 1.00, negative x, 1.00 minus x. The second column has the following: 0, positive x, x. The third column has the following: 0, positive x, x."/>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574938" y="1874068"/>
            <a:ext cx="7940412" cy="2149114"/>
          </a:xfrm>
          <a:prstGeom prst="rect">
            <a:avLst/>
          </a:prstGeom>
          <a:noFill/>
          <a:extLst>
            <a:ext uri="{909E8E84-426E-40DD-AFC4-6F175D3DCCD1}">
              <a14:hiddenFill xmlns:a14="http://schemas.microsoft.com/office/drawing/2010/main">
                <a:solidFill>
                  <a:srgbClr val="FFFFFF"/>
                </a:solidFill>
              </a14:hiddenFill>
            </a:ext>
          </a:extLst>
        </p:spPr>
      </p:pic>
      <p:sp>
        <p:nvSpPr>
          <p:cNvPr id="23555"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556"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23557"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42531152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Sýnidæmi 13.9</a:t>
            </a:r>
          </a:p>
        </p:txBody>
      </p:sp>
      <p:pic>
        <p:nvPicPr>
          <p:cNvPr id="24578" name="Picture 2" descr="This table has two main columns and four rows. The first row for the first column does not have a heading and then has the following: Initial pressure ( M ), Change ( M ), Equilibrium ( M ). The second column has the header, “H C N ( a q ) equilibrium arrow H superscript plus sign ( a q ) plus C N subscript negative sign ( a q ).” Under the second column is a subgroup of three columns and three rows. The first column has the following: 0.15, negative x, 0.15 minus x. The second column has the following: 0, positive x, x. The third column has the following: 0, positive x, x."/>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541886" y="1799721"/>
            <a:ext cx="8066965" cy="2174749"/>
          </a:xfrm>
          <a:prstGeom prst="rect">
            <a:avLst/>
          </a:prstGeom>
          <a:noFill/>
          <a:extLst>
            <a:ext uri="{909E8E84-426E-40DD-AFC4-6F175D3DCCD1}">
              <a14:hiddenFill xmlns:a14="http://schemas.microsoft.com/office/drawing/2010/main">
                <a:solidFill>
                  <a:srgbClr val="FFFFFF"/>
                </a:solidFill>
              </a14:hiddenFill>
            </a:ext>
          </a:extLst>
        </p:spPr>
      </p:pic>
      <p:sp>
        <p:nvSpPr>
          <p:cNvPr id="24579"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580"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24581"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59855281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xercise Number"/>
          <p:cNvSpPr>
            <a:spLocks noGrp="1"/>
          </p:cNvSpPr>
          <p:nvPr>
            <p:ph type="title"/>
          </p:nvPr>
        </p:nvSpPr>
        <p:spPr>
          <a:xfrm>
            <a:off x="457199" y="365127"/>
            <a:ext cx="5715000" cy="424583"/>
          </a:xfrm>
        </p:spPr>
        <p:txBody>
          <a:bodyPr wrap="none">
            <a:normAutofit/>
          </a:bodyPr>
          <a:lstStyle/>
          <a:p>
            <a:r>
              <a:rPr sz="2300"/>
              <a:t>Dæmi 80</a:t>
            </a:r>
          </a:p>
        </p:txBody>
      </p:sp>
      <p:sp>
        <p:nvSpPr>
          <p:cNvPr id="7" name="Figure Legend" hidden="1"/>
          <p:cNvSpPr>
            <a:spLocks noGrp="1"/>
          </p:cNvSpPr>
          <p:nvPr>
            <p:ph idx="13"/>
          </p:nvPr>
        </p:nvSpPr>
        <p:spPr/>
        <p:txBody>
          <a:bodyPr>
            <a:normAutofit/>
          </a:bodyPr>
          <a:lstStyle/>
          <a:p>
            <a:endParaRPr lang="en-US" sz="1600" dirty="0"/>
          </a:p>
        </p:txBody>
      </p:sp>
      <p:pic>
        <p:nvPicPr>
          <p:cNvPr id="11" name="Figure" descr="slide_0047_img_002.png"/>
          <p:cNvPicPr>
            <a:picLocks noChangeAspect="1"/>
          </p:cNvPicPr>
          <p:nvPr/>
        </p:nvPicPr>
        <p:blipFill>
          <a:blip r:embed="rId4"/>
          <a:srcRect t="-33480" b="-33480"/>
          <a:stretch>
            <a:fillRect/>
          </a:stretch>
        </p:blipFill>
        <p:spPr>
          <a:xfrm>
            <a:off x="457199" y="1122386"/>
            <a:ext cx="8062913" cy="3500071"/>
          </a:xfrm>
          <a:prstGeom prst="rect">
            <a:avLst/>
          </a:prstGeom>
        </p:spPr>
      </p:pic>
      <p:sp>
        <p:nvSpPr>
          <p:cNvPr id="12"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4"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69698604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pyright"/>
          <p:cNvSpPr>
            <a:spLocks noGrp="1"/>
          </p:cNvSpPr>
          <p:nvPr>
            <p:ph sz="half" idx="1"/>
          </p:nvPr>
        </p:nvSpPr>
        <p:spPr>
          <a:xfrm>
            <a:off x="457200" y="1107617"/>
            <a:ext cx="8062912" cy="5256973"/>
          </a:xfrm>
        </p:spPr>
        <p:txBody>
          <a:bodyPr anchor="ctr" wrap="square">
            <a:normAutofit/>
          </a:bodyPr>
          <a:lstStyle/>
          <a:p>
            <a:pPr marL="0" indent="0">
              <a:spcBef>
                <a:spcPts val="0"/>
              </a:spcBef>
              <a:spcAft>
                <a:spcPts val="0"/>
              </a:spcAft>
              <a:buNone/>
            </a:pPr>
            <a:r>
              <a:rPr sz="1700"/>
              <a:t>Þetta viðbótarefni frá OpenStax er © Rice University samkvæmt CC-BY 4.0 alþjóðlegu leyfi; heimilt er að afrita það eða breyta því en geta skal uppruna frá OpenStax, Rice University og taka skal fram ef breytingar hafa verið gerðar.</a:t>
            </a:r>
          </a:p>
          <a:p>
            <a:pPr>
              <a:spcBef>
                <a:spcPts val="0"/>
              </a:spcBef>
              <a:spcAft>
                <a:spcPts val="0"/>
              </a:spcAft>
            </a:pPr>
            <a:endParaRPr lang="en-US" sz="1600" dirty="0"/>
          </a:p>
        </p:txBody>
      </p:sp>
      <p:sp>
        <p:nvSpPr>
          <p:cNvPr id="2" name="Title 1">
            <a:extLst>
              <a:ext uri="{FF2B5EF4-FFF2-40B4-BE49-F238E27FC236}">
                <a16:creationId xmlns:a16="http://schemas.microsoft.com/office/drawing/2014/main" id="{1AF1B7BC-E0AE-0544-DC19-ED791AE0094B}"/>
              </a:ext>
            </a:extLst>
          </p:cNvPr>
          <p:cNvSpPr>
            <a:spLocks noGrp="1"/>
          </p:cNvSpPr>
          <p:nvPr>
            <p:ph type="title"/>
          </p:nvPr>
        </p:nvSpPr>
        <p:spPr/>
        <p:txBody>
          <a:bodyPr wrap="square">
            <a:normAutofit/>
          </a:bodyPr>
          <a:lstStyle/>
          <a:p>
            <a:pPr>
              <a:spcBef>
                <a:spcPts val="0"/>
              </a:spcBef>
              <a:spcAft>
                <a:spcPts val="0"/>
              </a:spcAft>
            </a:pPr>
            <a:r>
              <a:rPr/>
              <a:t>Leyfi</a:t>
            </a:r>
          </a:p>
        </p:txBody>
      </p:sp>
      <p:sp>
        <p:nvSpPr>
          <p:cNvPr id="5"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7"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605459783"/>
      </p:ext>
    </p:extLst>
  </p:cSld>
  <p:clrMapOvr>
    <a:masterClrMapping/>
  </p:clrMapOvr>
</p:sld>
</file>

<file path=ppt/theme/theme1.xml><?xml version="1.0" encoding="utf-8"?>
<a:theme xmlns:a="http://schemas.openxmlformats.org/drawingml/2006/main" name="Office Theme">
  <a:themeElements>
    <a:clrScheme name="OpenStax">
      <a:dk1>
        <a:srgbClr val="000000"/>
      </a:dk1>
      <a:lt1>
        <a:srgbClr val="FFFFFF"/>
      </a:lt1>
      <a:dk2>
        <a:srgbClr val="44546A"/>
      </a:dk2>
      <a:lt2>
        <a:srgbClr val="E7E6E6"/>
      </a:lt2>
      <a:accent1>
        <a:srgbClr val="609A33"/>
      </a:accent1>
      <a:accent2>
        <a:srgbClr val="DB5935"/>
      </a:accent2>
      <a:accent3>
        <a:srgbClr val="464846"/>
      </a:accent3>
      <a:accent4>
        <a:srgbClr val="EAC322"/>
      </a:accent4>
      <a:accent5>
        <a:srgbClr val="1B1E3F"/>
      </a:accent5>
      <a:accent6>
        <a:srgbClr val="70AD47"/>
      </a:accent6>
      <a:hlink>
        <a:srgbClr val="29749C"/>
      </a:hlink>
      <a:folHlink>
        <a:srgbClr val="9450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4686</TotalTime>
  <Words>1856</Words>
  <Application>Microsoft Macintosh PowerPoint</Application>
  <PresentationFormat>On-screen Show (4:3)</PresentationFormat>
  <Paragraphs>254</Paragraphs>
  <Slides>48</Slides>
  <Notes>2</Notes>
  <HiddenSlides>0</HiddenSlides>
  <MMClips>0</MMClips>
  <ScaleCrop>false</ScaleCrop>
  <HeadingPairs>
    <vt:vector size="8" baseType="variant">
      <vt:variant>
        <vt:lpstr>Fonts Used</vt:lpstr>
      </vt:variant>
      <vt:variant>
        <vt:i4>3</vt:i4>
      </vt:variant>
      <vt:variant>
        <vt:lpstr>Theme</vt:lpstr>
      </vt:variant>
      <vt:variant>
        <vt:i4>1</vt:i4>
      </vt:variant>
      <vt:variant>
        <vt:lpstr>Embedded OLE Servers</vt:lpstr>
      </vt:variant>
      <vt:variant>
        <vt:i4>1</vt:i4>
      </vt:variant>
      <vt:variant>
        <vt:lpstr>Slide Titles</vt:lpstr>
      </vt:variant>
      <vt:variant>
        <vt:i4>48</vt:i4>
      </vt:variant>
    </vt:vector>
  </HeadingPairs>
  <TitlesOfParts>
    <vt:vector size="53" baseType="lpstr">
      <vt:lpstr>Arial</vt:lpstr>
      <vt:lpstr>Calibri</vt:lpstr>
      <vt:lpstr>Calibri Light</vt:lpstr>
      <vt:lpstr>Office Theme</vt:lpstr>
      <vt:lpstr>Equation</vt:lpstr>
      <vt:lpstr>Cover slide</vt:lpstr>
      <vt:lpstr>Chapter 13 Outline</vt:lpstr>
      <vt:lpstr>Figure 13.1</vt:lpstr>
      <vt:lpstr>Learning Objectives</vt:lpstr>
      <vt:lpstr>Chemical Equilibria </vt:lpstr>
      <vt:lpstr>Chemical Equilibria</vt:lpstr>
      <vt:lpstr>Figure 13.2</vt:lpstr>
      <vt:lpstr>Establishment of Equilibrium</vt:lpstr>
      <vt:lpstr>Common Equilibrium Misconceptions</vt:lpstr>
      <vt:lpstr>Figure 13.3</vt:lpstr>
      <vt:lpstr>Figure 13.4</vt:lpstr>
      <vt:lpstr>Learning Objectives</vt:lpstr>
      <vt:lpstr>Equilibrium Constants</vt:lpstr>
      <vt:lpstr>The Reaction Quotient, Q</vt:lpstr>
      <vt:lpstr>The Concentration Reaction Quotient, Qc</vt:lpstr>
      <vt:lpstr>The Value of the Reaction Quotient, Q</vt:lpstr>
      <vt:lpstr>Figure 13.5</vt:lpstr>
      <vt:lpstr>The Equilibrium Constant, K</vt:lpstr>
      <vt:lpstr>Q and K</vt:lpstr>
      <vt:lpstr>The Equilibrium Constant, K</vt:lpstr>
      <vt:lpstr>The Magnitude of the Equilibrium Constant</vt:lpstr>
      <vt:lpstr>Q, K, and the Direction of Reaction</vt:lpstr>
      <vt:lpstr>Q, K, and the Direction of Reaction</vt:lpstr>
      <vt:lpstr>Changes in Reactant and Product Concentrations</vt:lpstr>
      <vt:lpstr>Figure 13.6</vt:lpstr>
      <vt:lpstr>Homogenous Equilibrium </vt:lpstr>
      <vt:lpstr>Homogenous Equilibria</vt:lpstr>
      <vt:lpstr>Kc and Kp</vt:lpstr>
      <vt:lpstr>Kc and Kp</vt:lpstr>
      <vt:lpstr>Heterogeneous Equilibrium</vt:lpstr>
      <vt:lpstr>Learning Objectives</vt:lpstr>
      <vt:lpstr>Shifting Equilibria: Le Châtelier’s Principle</vt:lpstr>
      <vt:lpstr>Adding or Removing a Reactant or Product</vt:lpstr>
      <vt:lpstr>Adding or Removing a Pure Liquid or Solid</vt:lpstr>
      <vt:lpstr>Figure 13.7</vt:lpstr>
      <vt:lpstr>Changes in Temperature</vt:lpstr>
      <vt:lpstr>Temperature and the Equilibrium Constant</vt:lpstr>
      <vt:lpstr>Catalysts do not Affect Equilibrium</vt:lpstr>
      <vt:lpstr>Figure 13.8</vt:lpstr>
      <vt:lpstr>Figure 13.9</vt:lpstr>
      <vt:lpstr>Learning Objectives</vt:lpstr>
      <vt:lpstr>Equilibrium Calculations</vt:lpstr>
      <vt:lpstr>Example 13.6</vt:lpstr>
      <vt:lpstr>Example 13.6</vt:lpstr>
      <vt:lpstr>Example 13.8</vt:lpstr>
      <vt:lpstr>Example 13.9</vt:lpstr>
      <vt:lpstr>Exercise 80</vt:lpstr>
      <vt:lpstr>License</vt:lpstr>
    </vt:vector>
  </TitlesOfParts>
  <Company>WNI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Chemistry - Chapter 13 - Fundamental Equilibrium Concepts</dc:title>
  <dc:creator>Spuddy McSpare</dc:creator>
  <cp:lastModifiedBy>Ryan Stickney</cp:lastModifiedBy>
  <cp:revision>173</cp:revision>
  <dcterms:created xsi:type="dcterms:W3CDTF">2012-06-04T02:13:36Z</dcterms:created>
  <dcterms:modified xsi:type="dcterms:W3CDTF">2025-12-22T03:57:16Z</dcterms:modified>
</cp:coreProperties>
</file>