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48"/>
  </p:notesMasterIdLst>
  <p:handoutMasterIdLst>
    <p:handoutMasterId r:id="rId49"/>
  </p:handoutMasterIdLst>
  <p:sldIdLst>
    <p:sldId id="256" r:id="rId2"/>
    <p:sldId id="322" r:id="rId3"/>
    <p:sldId id="280" r:id="rId4"/>
    <p:sldId id="323" r:id="rId5"/>
    <p:sldId id="314" r:id="rId6"/>
    <p:sldId id="313" r:id="rId7"/>
    <p:sldId id="324" r:id="rId8"/>
    <p:sldId id="312" r:id="rId9"/>
    <p:sldId id="325" r:id="rId10"/>
    <p:sldId id="311" r:id="rId11"/>
    <p:sldId id="310" r:id="rId12"/>
    <p:sldId id="309" r:id="rId13"/>
    <p:sldId id="308" r:id="rId14"/>
    <p:sldId id="307" r:id="rId15"/>
    <p:sldId id="306" r:id="rId16"/>
    <p:sldId id="305" r:id="rId17"/>
    <p:sldId id="304" r:id="rId18"/>
    <p:sldId id="326" r:id="rId19"/>
    <p:sldId id="303" r:id="rId20"/>
    <p:sldId id="302" r:id="rId21"/>
    <p:sldId id="301" r:id="rId22"/>
    <p:sldId id="300" r:id="rId23"/>
    <p:sldId id="299" r:id="rId24"/>
    <p:sldId id="298" r:id="rId25"/>
    <p:sldId id="297" r:id="rId26"/>
    <p:sldId id="296" r:id="rId27"/>
    <p:sldId id="295" r:id="rId28"/>
    <p:sldId id="294" r:id="rId29"/>
    <p:sldId id="293" r:id="rId30"/>
    <p:sldId id="327" r:id="rId31"/>
    <p:sldId id="292" r:id="rId32"/>
    <p:sldId id="291" r:id="rId33"/>
    <p:sldId id="290" r:id="rId34"/>
    <p:sldId id="289" r:id="rId35"/>
    <p:sldId id="288" r:id="rId36"/>
    <p:sldId id="287" r:id="rId37"/>
    <p:sldId id="328" r:id="rId38"/>
    <p:sldId id="286" r:id="rId39"/>
    <p:sldId id="318" r:id="rId40"/>
    <p:sldId id="285" r:id="rId41"/>
    <p:sldId id="317" r:id="rId42"/>
    <p:sldId id="316" r:id="rId43"/>
    <p:sldId id="315" r:id="rId44"/>
    <p:sldId id="320" r:id="rId45"/>
    <p:sldId id="319" r:id="rId46"/>
    <p:sldId id="32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88" autoAdjust="0"/>
    <p:restoredTop sz="86395" autoAdjust="0"/>
  </p:normalViewPr>
  <p:slideViewPr>
    <p:cSldViewPr snapToGrid="0" snapToObjects="1">
      <p:cViewPr varScale="1">
        <p:scale>
          <a:sx n="107" d="100"/>
          <a:sy n="107" d="100"/>
        </p:scale>
        <p:origin x="184" y="224"/>
      </p:cViewPr>
      <p:guideLst>
        <p:guide orient="horz" pos="2160"/>
        <p:guide pos="2880"/>
      </p:guideLst>
    </p:cSldViewPr>
  </p:slideViewPr>
  <p:outlineViewPr>
    <p:cViewPr>
      <p:scale>
        <a:sx n="33" d="100"/>
        <a:sy n="33" d="100"/>
      </p:scale>
      <p:origin x="0" y="-2888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handoutMaster" Target="handoutMasters/handout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12/19/25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36E19A-B73E-4429-AA87-637FC1DE9EE8}" type="datetimeFigureOut">
              <a:rPr lang="en-US" smtClean="0"/>
              <a:t>12/19/25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9EF2C5-6380-4EF2-BF4A-2531241D18A8}" type="slidenum">
              <a:rPr lang="en-US" smtClean="0"/>
              <a:t>‹#›</a:t>
            </a:fld>
            <a:endParaRPr lang="en-US"/>
          </a:p>
        </p:txBody>
      </p:sp>
    </p:spTree>
    <p:extLst>
      <p:ext uri="{BB962C8B-B14F-4D97-AF65-F5344CB8AC3E}">
        <p14:creationId xmlns:p14="http://schemas.microsoft.com/office/powerpoint/2010/main" val="3038061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9EF2C5-6380-4EF2-BF4A-2531241D18A8}" type="slidenum">
              <a:rPr lang="en-US" smtClean="0"/>
              <a:t>1</a:t>
            </a:fld>
            <a:endParaRPr lang="en-US"/>
          </a:p>
        </p:txBody>
      </p:sp>
    </p:spTree>
    <p:extLst>
      <p:ext uri="{BB962C8B-B14F-4D97-AF65-F5344CB8AC3E}">
        <p14:creationId xmlns:p14="http://schemas.microsoft.com/office/powerpoint/2010/main" val="430033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9EF2C5-6380-4EF2-BF4A-2531241D18A8}" type="slidenum">
              <a:rPr lang="en-US" smtClean="0"/>
              <a:t>46</a:t>
            </a:fld>
            <a:endParaRPr lang="en-US"/>
          </a:p>
        </p:txBody>
      </p:sp>
    </p:spTree>
    <p:extLst>
      <p:ext uri="{BB962C8B-B14F-4D97-AF65-F5344CB8AC3E}">
        <p14:creationId xmlns:p14="http://schemas.microsoft.com/office/powerpoint/2010/main" val="2958321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8fb83b0a5c51.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1613218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1617426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3409577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1989372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12DBB25-41B1-4A07-816A-FAFBD4DB25E4}" type="datetime4">
              <a:rPr lang="en-US" smtClean="0"/>
              <a:t>December 19, 2025</a:t>
            </a:fld>
            <a:endParaRPr lang="en-US" dirty="0"/>
          </a:p>
        </p:txBody>
      </p:sp>
      <p:sp>
        <p:nvSpPr>
          <p:cNvPr id="5" name="Footer Placeholder 4"/>
          <p:cNvSpPr>
            <a:spLocks noGrp="1"/>
          </p:cNvSpPr>
          <p:nvPr>
            <p:ph type="ftr" sz="quarter" idx="11"/>
          </p:nvPr>
        </p:nvSpPr>
        <p:spPr>
          <a:xfrm>
            <a:off x="457199" y="6492875"/>
            <a:ext cx="7820025"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B3A1D653-933E-49E0-829D-54EAAE55274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365857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6B912BB-AFFC-4B66-ACD2-75F09877815E}" type="datetime4">
              <a:rPr lang="en-US" smtClean="0"/>
              <a:t>December 19, 2025</a:t>
            </a:fld>
            <a:endParaRPr lang="en-US"/>
          </a:p>
        </p:txBody>
      </p:sp>
      <p:sp>
        <p:nvSpPr>
          <p:cNvPr id="5" name="Footer Placeholder 4"/>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9820E29D-ED9E-4CC7-8D29-37BA27BE221C}"/>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1256812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01DB33CD-09D0-463F-91CF-AAA9781D5403}" type="datetime4">
              <a:rPr lang="en-US" smtClean="0"/>
              <a:t>December 19, 2025</a:t>
            </a:fld>
            <a:endParaRPr lang="en-US"/>
          </a:p>
        </p:txBody>
      </p:sp>
      <p:sp>
        <p:nvSpPr>
          <p:cNvPr id="6" name="Footer Placeholder 5"/>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1393C573-8250-43AB-A376-D47F3C1156FE}"/>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291674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FA553DBB-143C-4E47-8FD2-081BA7410000}" type="datetime4">
              <a:rPr lang="en-US" smtClean="0"/>
              <a:t>December 19, 2025</a:t>
            </a:fld>
            <a:endParaRPr lang="en-US"/>
          </a:p>
        </p:txBody>
      </p:sp>
      <p:sp>
        <p:nvSpPr>
          <p:cNvPr id="6" name="Footer Placeholder 5"/>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FA690C5D-8CF2-49D9-BAF3-E054E24B0C6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6D56B7D1-847F-4BF5-80D4-8A6550F892A6}"/>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2978931630"/>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2" Type="http://schemas.openxmlformats.org/officeDocument/2006/relationships/notesSlide" Target="../notesSlides/notesSlide1.xml" /><ns0:Relationship Id="rId7" Type="http://schemas.openxmlformats.org/officeDocument/2006/relationships/image" Target="../media/image52.png" /><ns0:Relationship Id="rId8" Type="http://schemas.openxmlformats.org/officeDocument/2006/relationships/image" Target="../media/v3_image53_b19f06e06737.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54_bff785f306c4.png" /></ns0: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ns0:Relationships xmlns:ns0="http://schemas.openxmlformats.org/package/2006/relationships"><ns0:Relationship Id="rId1" Type="http://schemas.openxmlformats.org/officeDocument/2006/relationships/slideLayout" Target="../slideLayouts/slideLayout7.xml" /><ns0:Relationship Id="rId6" Type="http://schemas.openxmlformats.org/officeDocument/2006/relationships/image" Target="../media/image52.png" /><ns0:Relationship Id="rId7" Type="http://schemas.openxmlformats.org/officeDocument/2006/relationships/image" Target="../media/v3_image55_c317c89c928d.png" /></ns0:Relationships>
</file>

<file path=ppt/slides/_rels/slide6.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56_1a5deb7c3c29.png" /></ns0: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57_6c08d16e595f.png" /></ns0: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58_bfaef376d550.png" /></ns0:Relationships>
</file>

<file path=ppt/slides/_rels/slide11.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59_ceec27f5d592.png" /></ns0:Relationships>
</file>

<file path=ppt/slides/_rels/slide12.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60_84a06e4e764d.png" /></ns0: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61.jpg"/></Relationships>
</file>

<file path=ppt/slides/_rels/slide14.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62_2183e68f5803.png" /></ns0:Relationships>
</file>

<file path=ppt/slides/_rels/slide15.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63_5172beb0b21e.png" /></ns0:Relationships>
</file>

<file path=ppt/slides/_rels/slide16.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64_985e4ff56198.png" /></ns0: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6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6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68_42e5aba4e73e.png" /></ns0: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70_d99f78201584.png" /></ns0:Relationships>
</file>

<file path=ppt/slides/_rels/slide24.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71_e58d48e23748.png" /></ns0: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72.jpg"/></Relationships>
</file>

<file path=ppt/slides/_rels/slide26.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73_c9693198d272.png" /></ns0: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7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7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76.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7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78.jpg"/></Relationships>
</file>

<file path=ppt/slides/_rels/slide33.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79_744f529bf802.png" /></ns0: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1.jpg"/></Relationships>
</file>

<file path=ppt/slides/_rels/slide36.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82_0ecc2f719801.png" /></ns0: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83_c76599d2943d.png" /></ns0:Relationships>
</file>

<file path=ppt/slides/_rels/slide39.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84_36376e8279fa.png" /></ns0:Relationships>
</file>

<file path=ppt/slides/_rels/slide40.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85_88f8331ed2ba.png" /></ns0:Relationships>
</file>

<file path=ppt/slides/_rels/slide41.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86_220a53d10f75.png" /></ns0:Relationships>
</file>

<file path=ppt/slides/_rels/slide42.xml.rels><?xml version='1.0' encoding='utf-8'?>
<ns0:Relationships xmlns:ns0="http://schemas.openxmlformats.org/package/2006/relationships"><ns0:Relationship Id="rId1" Type="http://schemas.openxmlformats.org/officeDocument/2006/relationships/slideLayout" Target="../slideLayouts/slideLayout6.xml" /><ns0:Relationship Id="rId4" Type="http://schemas.openxmlformats.org/officeDocument/2006/relationships/image" Target="../media/v3_image87_3644d0723e58.png" /></ns0: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3" Type="http://schemas.openxmlformats.org/officeDocument/2006/relationships/image" Target="../media/image88.jpg"/></Relationships>
</file>

<file path=ppt/slides/_rels/slide44.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89_3d7b878746b4.png" /></ns0:Relationships>
</file>

<file path=ppt/slides/_rels/slide45.xml.rels><?xml version='1.0' encoding='utf-8'?>
<ns0:Relationships xmlns:ns0="http://schemas.openxmlformats.org/package/2006/relationships"><ns0:Relationship Id="rId1" Type="http://schemas.openxmlformats.org/officeDocument/2006/relationships/slideLayout" Target="../slideLayouts/slideLayout6.xml" /><ns0:Relationship Id="rId3" Type="http://schemas.openxmlformats.org/officeDocument/2006/relationships/image" Target="../media/v3_image90_85c1fcbde680.png" /></ns0: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0" y="1608827"/>
            <a:ext cx="9144000" cy="709154"/>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3000"/>
              <a:t>Kafli 21 Kjarnaefnafræði</a:t>
            </a:r>
          </a:p>
        </p:txBody>
      </p:sp>
      <p:pic>
        <p:nvPicPr>
          <p:cNvPr id="10" name="Picture 6" descr="slide_0001_img_001.png"/>
          <p:cNvPicPr>
            <a:picLocks noChangeAspect="1"/>
          </p:cNvPicPr>
          <p:nvPr/>
        </p:nvPicPr>
        <p:blipFill>
          <a:blip r:embed="rId7"/>
          <a:srcRect/>
          <a:stretch>
            <a:fillRect/>
          </a:stretch>
        </p:blipFill>
        <p:spPr>
          <a:xfrm>
            <a:off x="7017183" y="365986"/>
            <a:ext cx="1829055" cy="447737"/>
          </a:xfrm>
          <a:prstGeom prst="rect">
            <a:avLst/>
          </a:prstGeom>
        </p:spPr>
      </p:pic>
      <p:sp>
        <p:nvSpPr>
          <p:cNvPr id="8"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p:txBody>
      </p:sp>
      <p:pic>
        <p:nvPicPr>
          <p:cNvPr id="11" name="Picture 3" descr="slide_0001_img_003.png"/>
          <p:cNvPicPr>
            <a:picLocks noChangeAspect="1"/>
          </p:cNvPicPr>
          <p:nvPr/>
        </p:nvPicPr>
        <p:blipFill>
          <a:blip r:embed="rId8"/>
          <a:srcRect/>
          <a:stretch>
            <a:fillRect/>
          </a:stretch>
        </p:blipFill>
        <p:spPr>
          <a:xfrm>
            <a:off x="3407965" y="2504061"/>
            <a:ext cx="2320268" cy="3002699"/>
          </a:xfrm>
          <a:prstGeom prst="rect">
            <a:avLst/>
          </a:prstGeom>
        </p:spPr>
      </p:pic>
      <p:sp>
        <p:nvSpPr>
          <p:cNvPr id="2" name="Title 1">
            <a:extLst>
              <a:ext uri="{FF2B5EF4-FFF2-40B4-BE49-F238E27FC236}">
                <a16:creationId xmlns:a16="http://schemas.microsoft.com/office/drawing/2014/main" id="{99E10DC6-8EF5-E572-D013-7B87B9300343}"/>
              </a:ext>
            </a:extLst>
          </p:cNvPr>
          <p:cNvSpPr>
            <a:spLocks noGrp="1"/>
          </p:cNvSpPr>
          <p:nvPr>
            <p:ph type="title" idx="4294967295"/>
          </p:nvPr>
        </p:nvSpPr>
        <p:spPr>
          <a:xfrm>
            <a:off x="-131370" y="7039059"/>
            <a:ext cx="7886700" cy="434975"/>
          </a:xfrm>
        </p:spPr>
        <p:txBody>
          <a:bodyPr/>
          <a:lstStyle/>
          <a:p/>
        </p:txBody>
      </p:sp>
      <p:sp>
        <p:nvSpPr>
          <p:cNvPr id="12"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14" name="codex-title-cleanup-text"/>
          <p:cNvSpPr txBox="1"/>
          <p:nvPr/>
        </p:nvSpPr>
        <p:spPr>
          <a:xfrm>
            <a:off x="600000" y="1120000"/>
            <a:ext cx="7944000" cy="650000"/>
          </a:xfrm>
          <a:prstGeom prst="rect">
            <a:avLst/>
          </a:prstGeom>
          <a:noFill/>
        </p:spPr>
        <p:txBody>
          <a:bodyPr wrap="none">
            <a:spAutoFit/>
          </a:bodyPr>
          <a:lstStyle/>
          <a:p>
            <a:pPr algn="ctr"/>
            <a:r>
              <a:rPr sz="3000">
                <a:solidFill>
                  <a:srgbClr val="63AC4F"/>
                </a:solidFill>
                <a:latin typeface="Arial"/>
              </a:rPr>
              <a:t>Kafli 21 Kjarnaefnafræði</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Yfirlit kafla</a:t>
            </a:r>
          </a:p>
        </p:txBody>
      </p:sp>
      <p:sp>
        <p:nvSpPr>
          <p:cNvPr id="3" name="Content Placeholder 2"/>
          <p:cNvSpPr>
            <a:spLocks noGrp="1"/>
          </p:cNvSpPr>
          <p:nvPr>
            <p:ph idx="1"/>
          </p:nvPr>
        </p:nvSpPr>
        <p:spPr/>
        <p:txBody>
          <a:bodyPr/>
          <a:lstStyle/>
          <a:p>
            <a:r>
              <a:rPr/>
              <a:t>21.1 Kjarnabygging og stöðugleiki</a:t>
            </a:r>
          </a:p>
          <a:p>
            <a:r>
              <a:rPr/>
              <a:t>21.2 Kjarnajöfnur</a:t>
            </a:r>
          </a:p>
          <a:p>
            <a:r>
              <a:rPr/>
              <a:t>21.3 Geislavirk hrörnun</a:t>
            </a:r>
          </a:p>
          <a:p>
            <a:r>
              <a:rPr/>
              <a:t>21.4 Umbreyting og kjarnorka</a:t>
            </a:r>
          </a:p>
          <a:p>
            <a:r>
              <a:rPr/>
              <a:t>21.5 Notkun geislasamsætna</a:t>
            </a:r>
          </a:p>
          <a:p>
            <a:r>
              <a:rPr/>
              <a:t>21.6 Líffræðileg áhrif geislunar</a:t>
            </a:r>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14124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21.1</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Kjarnaefnafræði er grundvöllur margra gagnlegra greiningar- og lækningaaðferða í læknisfræði, eins og þessara jáeindaskanna (PET). PET-/tölvusneiðmyndaskanninn til vinstri sýnir vöðvavirkni. Heilaskannarnir í miðjunni sýna efnafræðilegan mun á dópamínboðum í heila fíkla og þeirra sem ekki eru fíklar. Myndirnar til hægri sýna krabbameinsfræðilega notkun PET-skanna til að greina meinvörp í eitlum.</a:t>
            </a:r>
            <a:endParaRPr lang="en-US" sz="1600" dirty="0"/>
          </a:p>
        </p:txBody>
      </p:sp>
      <p:pic>
        <p:nvPicPr>
          <p:cNvPr id="9" name="Figure" descr="An image shows four sets of medical pictures. The first is the torso and arms of a human skeleton with purple shading in the muscular regions. The second is a set of four images; the top left, labeled “Smoker,” shows an oval-shaped image that is blue on the outside rim, green as you move inward, and bright red near the center while the top right, labeled “Non-Smoker,” shows an oval-shaped image that is shaded bright green over most of the image and bright red near the center. The lower left image of the four, labeled “Alcoholic,” shows an oval-shaped image that is almost entirely blue with two small yellow-rimmed, red dots near the upper middle section while the lower right image, labeled “Normal,” looks very similar to the lower left, but the red regions are slightly larger. The final image show two scans of a human torso that is turned to face to the side. The left scan has three bright yellow-white areas; one in the throat, one in the chest and one in the head. The right scan is the same as the left except the bright regions are dim and the internal organs are more clearly defined.">
            <a:extLst>
              <a:ext uri="{FF2B5EF4-FFF2-40B4-BE49-F238E27FC236}">
                <a16:creationId xmlns:a16="http://schemas.microsoft.com/office/drawing/2014/main" id="{DDB51724-020D-4654-97CA-8BCCE1151EF0}"/>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3161" r="-3161"/>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48794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21.1 Bygging og stöðugleiki kjarna</a:t>
            </a:r>
          </a:p>
          <a:p>
            <a:pPr lvl="1"/>
            <a:r>
              <a:rPr/>
              <a:t>Lýsa byggingu kjarna með tilliti til róteinda, nifteinda og rafeinda</a:t>
            </a:r>
          </a:p>
          <a:p>
            <a:pPr lvl="1"/>
            <a:r>
              <a:rPr/>
              <a:t>Reikna massarýrnun og bindiorku fyrir kjarna</a:t>
            </a:r>
          </a:p>
          <a:p>
            <a:pPr lvl="1"/>
            <a:r>
              <a:rPr/>
              <a:t>Útskýra tilhneigingar í hlutfallslegum stöðugleika kjarna</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93430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21.2</a:t>
            </a:r>
          </a:p>
        </p:txBody>
      </p:sp>
      <p:sp>
        <p:nvSpPr>
          <p:cNvPr id="14" name="Figure Legend"/>
          <p:cNvSpPr>
            <a:spLocks noGrp="1"/>
          </p:cNvSpPr>
          <p:nvPr>
            <p:ph type="body" sz="quarter" idx="14"/>
          </p:nvPr>
        </p:nvSpPr>
        <p:spPr>
          <a:xfrm>
            <a:off x="5029199" y="1107617"/>
            <a:ext cx="3490913" cy="5256973"/>
          </a:xfrm>
        </p:spPr>
        <p:txBody>
          <a:bodyPr>
            <a:noAutofit/>
          </a:bodyPr>
          <a:lstStyle/>
          <a:p>
            <a:pPr marL="0" indent="0">
              <a:buNone/>
            </a:pPr>
            <a:r>
              <a:rPr/>
              <a:t>Þetta línurit sýnir þau kjarntegundir sem vitað er að eru til og þau sem eru stöðug. Stöðugu kjarntegundirnar eru sýndar með bláu og óstöðugu kjarntegundirnar með grænu. Athugið að allar samsætur frumefna með sætistölu stærri en 83 eru óstöðugar. Heila línan er línan þar sem n = Z.</a:t>
            </a:r>
          </a:p>
        </p:txBody>
      </p:sp>
      <p:pic>
        <p:nvPicPr>
          <p:cNvPr id="6147" name="Picture 11" descr="slide_0001_img_001.png"/>
          <p:cNvPicPr>
            <a:picLocks noChangeAspect="1"/>
          </p:cNvPicPr>
          <p:nvPr/>
        </p:nvPicPr>
        <p:blipFill>
          <a:blip r:embed="rId6"/>
          <a:srcRect/>
          <a:stretch>
            <a:fillRect/>
          </a:stretch>
        </p:blipFill>
        <p:spPr>
          <a:xfrm>
            <a:off x="7017183" y="365986"/>
            <a:ext cx="1829055" cy="447737"/>
          </a:xfrm>
          <a:prstGeom prst="rect">
            <a:avLst/>
          </a:prstGeom>
        </p:spPr>
      </p:pic>
      <p:pic>
        <p:nvPicPr>
          <p:cNvPr id="6148" name="Picture 2" descr="slide_0005_img_003.png"/>
          <p:cNvPicPr>
            <a:picLocks noChangeAspect="1"/>
          </p:cNvPicPr>
          <p:nvPr/>
        </p:nvPicPr>
        <p:blipFill>
          <a:blip r:embed="rId7"/>
          <a:srcRect/>
          <a:stretch>
            <a:fillRect/>
          </a:stretch>
        </p:blipFill>
        <p:spPr>
          <a:xfrm>
            <a:off x="553402" y="1107617"/>
            <a:ext cx="4256404" cy="4580409"/>
          </a:xfrm>
          <a:prstGeom prst="rect">
            <a:avLst/>
          </a:prstGeom>
        </p:spPr>
      </p:pic>
      <p:sp>
        <p:nvSpPr>
          <p:cNvPr id="614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5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15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16062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21.3</a:t>
            </a:r>
          </a:p>
        </p:txBody>
      </p:sp>
      <p:sp>
        <p:nvSpPr>
          <p:cNvPr id="7" name="Figure Legend"/>
          <p:cNvSpPr>
            <a:spLocks noGrp="1"/>
          </p:cNvSpPr>
          <p:nvPr>
            <p:ph type="body" sz="quarter" idx="14"/>
          </p:nvPr>
        </p:nvSpPr>
        <p:spPr>
          <a:xfrm>
            <a:off x="457200" y="5375188"/>
            <a:ext cx="8062912" cy="635175"/>
          </a:xfrm>
        </p:spPr>
        <p:txBody>
          <a:bodyPr>
            <a:normAutofit/>
          </a:bodyPr>
          <a:lstStyle/>
          <a:p>
            <a:pPr marL="0" indent="0">
              <a:buNone/>
            </a:pPr>
            <a:r>
              <a:rPr/>
              <a:t>Bindiorka á kjarneind er mest fyrir kjarntegundir með massatölu um það bil 56.</a:t>
            </a:r>
          </a:p>
        </p:txBody>
      </p:sp>
      <p:pic>
        <p:nvPicPr>
          <p:cNvPr id="2051" name="Picture 2" descr="slide_0006_img_002.png"/>
          <p:cNvPicPr>
            <a:picLocks noChangeAspect="1"/>
          </p:cNvPicPr>
          <p:nvPr/>
        </p:nvPicPr>
        <p:blipFill>
          <a:blip r:embed="rId4"/>
          <a:srcRect/>
          <a:stretch>
            <a:fillRect/>
          </a:stretch>
        </p:blipFill>
        <p:spPr>
          <a:xfrm>
            <a:off x="2071471" y="1007377"/>
            <a:ext cx="5008949" cy="4068879"/>
          </a:xfrm>
          <a:prstGeom prst="rect">
            <a:avLst/>
          </a:prstGeom>
        </p:spPr>
      </p:pic>
      <p:sp>
        <p:nvSpPr>
          <p:cNvPr id="2052" name="Icelandic transparent axis label"/>
          <p:cNvSpPr txBox="1"/>
          <p:nvPr/>
        </p:nvSpPr>
        <p:spPr>
          <a:xfrm rot="16200000">
            <a:off x="1399032" y="2487168"/>
            <a:ext cx="1737360" cy="182880"/>
          </a:xfrm>
          <a:prstGeom prst="rect">
            <a:avLst/>
          </a:prstGeom>
          <a:noFill/>
          <a:ln>
            <a:noFill/>
          </a:ln>
        </p:spPr>
        <p:txBody>
          <a:bodyPr wrap="none" lIns="0" rIns="0" tIns="0" bIns="0" anchor="ctr">
            <a:spAutoFit/>
          </a:bodyPr>
          <a:lstStyle/>
          <a:p>
            <a:pPr algn="ctr"/>
            <a:r>
              <a:rPr sz="1000">
                <a:solidFill>
                  <a:srgbClr val="000000"/>
                </a:solidFill>
                <a:latin typeface="Arial"/>
              </a:rPr>
              <a:t>Bindiorka/kjarneind (MeV)</a:t>
            </a:r>
          </a:p>
        </p:txBody>
      </p:sp>
      <p:sp>
        <p:nvSpPr>
          <p:cNvPr id="205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5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05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15612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21.2 Kjarnajöfnur</a:t>
            </a:r>
          </a:p>
          <a:p>
            <a:pPr lvl="1"/>
            <a:r>
              <a:rPr/>
              <a:t>Þekkja algengar agnir og orku sem koma við sögu í kjarnahvörfum</a:t>
            </a:r>
          </a:p>
          <a:p>
            <a:pPr lvl="1"/>
            <a:r>
              <a:rPr/>
              <a:t>Skrifa og stilla kjarnajöfnur</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09514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21.4</a:t>
            </a:r>
          </a:p>
        </p:txBody>
      </p:sp>
      <p:sp>
        <p:nvSpPr>
          <p:cNvPr id="7" name="Figure Legend"/>
          <p:cNvSpPr>
            <a:spLocks noGrp="1"/>
          </p:cNvSpPr>
          <p:nvPr>
            <p:ph type="body" sz="quarter" idx="14"/>
          </p:nvPr>
        </p:nvSpPr>
        <p:spPr>
          <a:xfrm>
            <a:off x="457200" y="5263978"/>
            <a:ext cx="8062912" cy="746386"/>
          </a:xfrm>
        </p:spPr>
        <p:txBody>
          <a:bodyPr>
            <a:normAutofit/>
          </a:bodyPr>
          <a:lstStyle/>
          <a:p>
            <a:pPr marL="0" indent="0">
              <a:buNone/>
            </a:pPr>
            <a:r>
              <a:rPr/>
              <a:t>Þótt margar tegundir komi við sögu í kjarnahvörfum, tekur þessi tafla saman heiti, tákn, framsetningu og lýsingu á þeim algengustu.</a:t>
            </a:r>
          </a:p>
        </p:txBody>
      </p:sp>
      <p:pic>
        <p:nvPicPr>
          <p:cNvPr id="7170" name="Picture 2" descr="This table has four columns and seven rows. The first row is a header row and it labels each column: “Name,” “Symbol(s),” “Representation,” and “Description.” Under the “Name” column are the following: “Alpha particle,” “Beta particle,” “Positron,” “Proton,” “Neutron,” and “Gamma ray.” Under the “Symbol(s)” column are the following: “ superscript 4 stacked over a subscript 2 H e or lowercase alpha,” “superscript 0 stacked over a subscript 1 e or lowercase beta,” “superscript 0 stacked over a positive subscript 1 e or lowercase beta superscript positive sign,” “superscript 1 stacked over a subscript 1 H or lowercase rho superscript 1 stacked over a subscript 1 H,” “superscript 1 stacked over a subscript 0 n or lowercase eta superscript 1 stacked over a subscript 0 n,” and a lowercase gamma. Under the “Representation column,” are the following: two white sphere attached to two blue spheres of about the same size with positive signs in them; a small red sphere with a negative sign in it; a small red sphere with a positive sign in it; a blue spheres with a positive sign in it; a white sphere; and a purple squiggle ling with an arrow pointing right to a lowercase gamma. Under the “Description” column are the following: “(High-energy) helium nuclei consisting of two protons and two neutrons,” “(High-energy) elections,” “Particles with the same mass as an electron but with 1 unit of positive charge,” “Nuclei of hydrogen atoms,” “Particles with a mass approximately equal to that of a proton but with no charge,” and “Very high-energy electromagnetic radiati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21578" y="1098569"/>
            <a:ext cx="7059741" cy="3905096"/>
          </a:xfrm>
          <a:prstGeom prst="rect">
            <a:avLst/>
          </a:prstGeom>
          <a:noFill/>
          <a:extLst>
            <a:ext uri="{909E8E84-426E-40DD-AFC4-6F175D3DCCD1}">
              <a14:hiddenFill xmlns:a14="http://schemas.microsoft.com/office/drawing/2010/main">
                <a:solidFill>
                  <a:srgbClr val="FFFFFF"/>
                </a:solidFill>
              </a14:hiddenFill>
            </a:ext>
          </a:extLst>
        </p:spPr>
      </p:pic>
      <p:sp>
        <p:nvSpPr>
          <p:cNvPr id="7171" name="Icelandic transparent label"/>
          <p:cNvSpPr txBox="1"/>
          <p:nvPr/>
        </p:nvSpPr>
        <p:spPr>
          <a:xfrm>
            <a:off x="1070198" y="1155717"/>
            <a:ext cx="1123906" cy="333362"/>
          </a:xfrm>
          <a:prstGeom prst="rect">
            <a:avLst/>
          </a:prstGeom>
          <a:noFill/>
          <a:ln>
            <a:noFill/>
          </a:ln>
        </p:spPr>
        <p:txBody>
          <a:bodyPr wrap="square" lIns="0" rIns="0" tIns="0" bIns="0" anchor="ctr">
            <a:spAutoFit/>
          </a:bodyPr>
          <a:lstStyle/>
          <a:p>
            <a:pPr algn="ctr">
              <a:spcBef>
                <a:spcPts val="0"/>
              </a:spcBef>
              <a:spcAft>
                <a:spcPts val="0"/>
              </a:spcAft>
            </a:pPr>
            <a:r>
              <a:rPr sz="720" b="1">
                <a:solidFill>
                  <a:srgbClr val="000000"/>
                </a:solidFill>
                <a:latin typeface="Arial"/>
              </a:rPr>
              <a:t>Heiti</a:t>
            </a:r>
          </a:p>
        </p:txBody>
      </p:sp>
      <p:sp>
        <p:nvSpPr>
          <p:cNvPr id="7172" name="Icelandic transparent label"/>
          <p:cNvSpPr txBox="1"/>
          <p:nvPr/>
        </p:nvSpPr>
        <p:spPr>
          <a:xfrm>
            <a:off x="2222678" y="1155717"/>
            <a:ext cx="990561" cy="333362"/>
          </a:xfrm>
          <a:prstGeom prst="rect">
            <a:avLst/>
          </a:prstGeom>
          <a:noFill/>
          <a:ln>
            <a:noFill/>
          </a:ln>
        </p:spPr>
        <p:txBody>
          <a:bodyPr wrap="square" lIns="0" rIns="0" tIns="0" bIns="0" anchor="ctr">
            <a:spAutoFit/>
          </a:bodyPr>
          <a:lstStyle/>
          <a:p>
            <a:pPr algn="ctr">
              <a:spcBef>
                <a:spcPts val="0"/>
              </a:spcBef>
              <a:spcAft>
                <a:spcPts val="0"/>
              </a:spcAft>
            </a:pPr>
            <a:r>
              <a:rPr sz="720" b="1">
                <a:solidFill>
                  <a:srgbClr val="000000"/>
                </a:solidFill>
                <a:latin typeface="Arial"/>
              </a:rPr>
              <a:t>Tákn</a:t>
            </a:r>
          </a:p>
        </p:txBody>
      </p:sp>
      <p:sp>
        <p:nvSpPr>
          <p:cNvPr id="7173" name="Icelandic transparent label"/>
          <p:cNvSpPr txBox="1"/>
          <p:nvPr/>
        </p:nvSpPr>
        <p:spPr>
          <a:xfrm>
            <a:off x="3232288" y="1155717"/>
            <a:ext cx="1200103" cy="333362"/>
          </a:xfrm>
          <a:prstGeom prst="rect">
            <a:avLst/>
          </a:prstGeom>
          <a:noFill/>
          <a:ln>
            <a:noFill/>
          </a:ln>
        </p:spPr>
        <p:txBody>
          <a:bodyPr wrap="square" lIns="0" rIns="0" tIns="0" bIns="0" anchor="ctr">
            <a:spAutoFit/>
          </a:bodyPr>
          <a:lstStyle/>
          <a:p>
            <a:pPr algn="ctr">
              <a:spcBef>
                <a:spcPts val="0"/>
              </a:spcBef>
              <a:spcAft>
                <a:spcPts val="0"/>
              </a:spcAft>
            </a:pPr>
            <a:r>
              <a:rPr sz="720" b="1">
                <a:solidFill>
                  <a:srgbClr val="000000"/>
                </a:solidFill>
                <a:latin typeface="Arial"/>
              </a:rPr>
              <a:t>Framsetning</a:t>
            </a:r>
          </a:p>
        </p:txBody>
      </p:sp>
      <p:sp>
        <p:nvSpPr>
          <p:cNvPr id="7174" name="Icelandic transparent label"/>
          <p:cNvSpPr txBox="1"/>
          <p:nvPr/>
        </p:nvSpPr>
        <p:spPr>
          <a:xfrm>
            <a:off x="4470489" y="1155717"/>
            <a:ext cx="3562210" cy="333362"/>
          </a:xfrm>
          <a:prstGeom prst="rect">
            <a:avLst/>
          </a:prstGeom>
          <a:noFill/>
          <a:ln>
            <a:noFill/>
          </a:ln>
        </p:spPr>
        <p:txBody>
          <a:bodyPr wrap="square" lIns="0" rIns="0" tIns="0" bIns="0" anchor="ctr">
            <a:spAutoFit/>
          </a:bodyPr>
          <a:lstStyle/>
          <a:p>
            <a:pPr algn="ctr">
              <a:spcBef>
                <a:spcPts val="0"/>
              </a:spcBef>
              <a:spcAft>
                <a:spcPts val="0"/>
              </a:spcAft>
            </a:pPr>
            <a:r>
              <a:rPr sz="720" b="1">
                <a:solidFill>
                  <a:srgbClr val="000000"/>
                </a:solidFill>
                <a:latin typeface="Arial"/>
              </a:rPr>
              <a:t>Lýsing</a:t>
            </a:r>
          </a:p>
        </p:txBody>
      </p:sp>
      <p:sp>
        <p:nvSpPr>
          <p:cNvPr id="7175" name="Icelandic transparent label"/>
          <p:cNvSpPr txBox="1"/>
          <p:nvPr/>
        </p:nvSpPr>
        <p:spPr>
          <a:xfrm>
            <a:off x="1098772" y="1670046"/>
            <a:ext cx="1047709" cy="323837"/>
          </a:xfrm>
          <a:prstGeom prst="rect">
            <a:avLst/>
          </a:prstGeom>
          <a:noFill/>
          <a:ln>
            <a:noFill/>
          </a:ln>
        </p:spPr>
        <p:txBody>
          <a:bodyPr wrap="square" lIns="0" rIns="0" tIns="0" bIns="0" anchor="ctr">
            <a:spAutoFit/>
          </a:bodyPr>
          <a:lstStyle/>
          <a:p>
            <a:pPr algn="l">
              <a:spcBef>
                <a:spcPts val="0"/>
              </a:spcBef>
              <a:spcAft>
                <a:spcPts val="0"/>
              </a:spcAft>
            </a:pPr>
            <a:r>
              <a:rPr sz="720" b="0">
                <a:solidFill>
                  <a:srgbClr val="000000"/>
                </a:solidFill>
                <a:latin typeface="Arial"/>
              </a:rPr>
              <a:t>Alfaeind</a:t>
            </a:r>
          </a:p>
        </p:txBody>
      </p:sp>
      <p:sp>
        <p:nvSpPr>
          <p:cNvPr id="7176" name="Icelandic transparent label"/>
          <p:cNvSpPr txBox="1"/>
          <p:nvPr/>
        </p:nvSpPr>
        <p:spPr>
          <a:xfrm>
            <a:off x="1098772" y="2241524"/>
            <a:ext cx="1047709" cy="323837"/>
          </a:xfrm>
          <a:prstGeom prst="rect">
            <a:avLst/>
          </a:prstGeom>
          <a:noFill/>
          <a:ln>
            <a:noFill/>
          </a:ln>
        </p:spPr>
        <p:txBody>
          <a:bodyPr wrap="square" lIns="0" rIns="0" tIns="0" bIns="0" anchor="ctr">
            <a:spAutoFit/>
          </a:bodyPr>
          <a:lstStyle/>
          <a:p>
            <a:pPr algn="l">
              <a:spcBef>
                <a:spcPts val="0"/>
              </a:spcBef>
              <a:spcAft>
                <a:spcPts val="0"/>
              </a:spcAft>
            </a:pPr>
            <a:r>
              <a:rPr sz="720" b="0">
                <a:solidFill>
                  <a:srgbClr val="000000"/>
                </a:solidFill>
                <a:latin typeface="Arial"/>
              </a:rPr>
              <a:t>Betaeind</a:t>
            </a:r>
          </a:p>
        </p:txBody>
      </p:sp>
      <p:sp>
        <p:nvSpPr>
          <p:cNvPr id="7177" name="Icelandic transparent label"/>
          <p:cNvSpPr txBox="1"/>
          <p:nvPr/>
        </p:nvSpPr>
        <p:spPr>
          <a:xfrm>
            <a:off x="1098772" y="2822526"/>
            <a:ext cx="1047709" cy="323837"/>
          </a:xfrm>
          <a:prstGeom prst="rect">
            <a:avLst/>
          </a:prstGeom>
          <a:noFill/>
          <a:ln>
            <a:noFill/>
          </a:ln>
        </p:spPr>
        <p:txBody>
          <a:bodyPr wrap="square" lIns="0" rIns="0" tIns="0" bIns="0" anchor="ctr">
            <a:spAutoFit/>
          </a:bodyPr>
          <a:lstStyle/>
          <a:p>
            <a:pPr algn="l">
              <a:spcBef>
                <a:spcPts val="0"/>
              </a:spcBef>
              <a:spcAft>
                <a:spcPts val="0"/>
              </a:spcAft>
            </a:pPr>
            <a:r>
              <a:rPr sz="720" b="0">
                <a:solidFill>
                  <a:srgbClr val="000000"/>
                </a:solidFill>
                <a:latin typeface="Arial"/>
              </a:rPr>
              <a:t>Jáeind</a:t>
            </a:r>
          </a:p>
        </p:txBody>
      </p:sp>
      <p:sp>
        <p:nvSpPr>
          <p:cNvPr id="7178" name="Icelandic transparent label"/>
          <p:cNvSpPr txBox="1"/>
          <p:nvPr/>
        </p:nvSpPr>
        <p:spPr>
          <a:xfrm>
            <a:off x="1098772" y="3479725"/>
            <a:ext cx="1047709" cy="323837"/>
          </a:xfrm>
          <a:prstGeom prst="rect">
            <a:avLst/>
          </a:prstGeom>
          <a:noFill/>
          <a:ln>
            <a:noFill/>
          </a:ln>
        </p:spPr>
        <p:txBody>
          <a:bodyPr wrap="square" lIns="0" rIns="0" tIns="0" bIns="0" anchor="ctr">
            <a:spAutoFit/>
          </a:bodyPr>
          <a:lstStyle/>
          <a:p>
            <a:pPr algn="l">
              <a:spcBef>
                <a:spcPts val="0"/>
              </a:spcBef>
              <a:spcAft>
                <a:spcPts val="0"/>
              </a:spcAft>
            </a:pPr>
            <a:r>
              <a:rPr sz="720" b="0">
                <a:solidFill>
                  <a:srgbClr val="000000"/>
                </a:solidFill>
                <a:latin typeface="Arial"/>
              </a:rPr>
              <a:t>Róteind</a:t>
            </a:r>
          </a:p>
        </p:txBody>
      </p:sp>
      <p:sp>
        <p:nvSpPr>
          <p:cNvPr id="7179" name="Icelandic transparent label"/>
          <p:cNvSpPr txBox="1"/>
          <p:nvPr/>
        </p:nvSpPr>
        <p:spPr>
          <a:xfrm>
            <a:off x="1098772" y="4070252"/>
            <a:ext cx="1047709" cy="323837"/>
          </a:xfrm>
          <a:prstGeom prst="rect">
            <a:avLst/>
          </a:prstGeom>
          <a:noFill/>
          <a:ln>
            <a:noFill/>
          </a:ln>
        </p:spPr>
        <p:txBody>
          <a:bodyPr wrap="square" lIns="0" rIns="0" tIns="0" bIns="0" anchor="ctr">
            <a:spAutoFit/>
          </a:bodyPr>
          <a:lstStyle/>
          <a:p>
            <a:pPr algn="l">
              <a:spcBef>
                <a:spcPts val="0"/>
              </a:spcBef>
              <a:spcAft>
                <a:spcPts val="0"/>
              </a:spcAft>
            </a:pPr>
            <a:r>
              <a:rPr sz="720" b="0">
                <a:solidFill>
                  <a:srgbClr val="000000"/>
                </a:solidFill>
                <a:latin typeface="Arial"/>
              </a:rPr>
              <a:t>Nifteind</a:t>
            </a:r>
          </a:p>
        </p:txBody>
      </p:sp>
      <p:sp>
        <p:nvSpPr>
          <p:cNvPr id="7180" name="Icelandic transparent label"/>
          <p:cNvSpPr txBox="1"/>
          <p:nvPr/>
        </p:nvSpPr>
        <p:spPr>
          <a:xfrm>
            <a:off x="1098772" y="4632205"/>
            <a:ext cx="1047709" cy="323837"/>
          </a:xfrm>
          <a:prstGeom prst="rect">
            <a:avLst/>
          </a:prstGeom>
          <a:noFill/>
          <a:ln>
            <a:noFill/>
          </a:ln>
        </p:spPr>
        <p:txBody>
          <a:bodyPr wrap="square" lIns="0" rIns="0" tIns="0" bIns="0" anchor="ctr">
            <a:spAutoFit/>
          </a:bodyPr>
          <a:lstStyle/>
          <a:p>
            <a:pPr algn="l">
              <a:spcBef>
                <a:spcPts val="0"/>
              </a:spcBef>
              <a:spcAft>
                <a:spcPts val="0"/>
              </a:spcAft>
            </a:pPr>
            <a:r>
              <a:rPr sz="720" b="0">
                <a:solidFill>
                  <a:srgbClr val="000000"/>
                </a:solidFill>
                <a:latin typeface="Arial"/>
              </a:rPr>
              <a:t>Gammageisli</a:t>
            </a:r>
          </a:p>
        </p:txBody>
      </p:sp>
      <p:sp>
        <p:nvSpPr>
          <p:cNvPr id="7181" name="Icelandic transparent label"/>
          <p:cNvSpPr txBox="1"/>
          <p:nvPr/>
        </p:nvSpPr>
        <p:spPr>
          <a:xfrm>
            <a:off x="4518112" y="1603374"/>
            <a:ext cx="3476488" cy="514330"/>
          </a:xfrm>
          <a:prstGeom prst="rect">
            <a:avLst/>
          </a:prstGeom>
          <a:noFill/>
          <a:ln>
            <a:noFill/>
          </a:ln>
        </p:spPr>
        <p:txBody>
          <a:bodyPr wrap="square" lIns="0" rIns="0" tIns="0" bIns="0" anchor="ctr">
            <a:spAutoFit/>
          </a:bodyPr>
          <a:lstStyle/>
          <a:p>
            <a:pPr algn="l">
              <a:spcBef>
                <a:spcPts val="0"/>
              </a:spcBef>
              <a:spcAft>
                <a:spcPts val="0"/>
              </a:spcAft>
            </a:pPr>
            <a:r>
              <a:rPr sz="720" b="0">
                <a:solidFill>
                  <a:srgbClr val="000000"/>
                </a:solidFill>
                <a:latin typeface="Arial"/>
              </a:rPr>
              <a:t>(Orkuríkir) helínkjarnar úr tveimur</a:t>
            </a:r>
          </a:p>
          <a:p>
            <a:pPr algn="l">
              <a:spcBef>
                <a:spcPts val="0"/>
              </a:spcBef>
              <a:spcAft>
                <a:spcPts val="0"/>
              </a:spcAft>
            </a:pPr>
            <a:r>
              <a:rPr sz="720" b="0">
                <a:solidFill>
                  <a:srgbClr val="000000"/>
                </a:solidFill>
                <a:latin typeface="Arial"/>
              </a:rPr>
              <a:t>róteindum og tveimur nifteindum</a:t>
            </a:r>
          </a:p>
        </p:txBody>
      </p:sp>
      <p:sp>
        <p:nvSpPr>
          <p:cNvPr id="7182" name="Icelandic transparent label"/>
          <p:cNvSpPr txBox="1"/>
          <p:nvPr/>
        </p:nvSpPr>
        <p:spPr>
          <a:xfrm>
            <a:off x="4518112" y="2289147"/>
            <a:ext cx="3476488" cy="323837"/>
          </a:xfrm>
          <a:prstGeom prst="rect">
            <a:avLst/>
          </a:prstGeom>
          <a:noFill/>
          <a:ln>
            <a:noFill/>
          </a:ln>
        </p:spPr>
        <p:txBody>
          <a:bodyPr wrap="square" lIns="0" rIns="0" tIns="0" bIns="0" anchor="ctr">
            <a:spAutoFit/>
          </a:bodyPr>
          <a:lstStyle/>
          <a:p>
            <a:pPr algn="l">
              <a:spcBef>
                <a:spcPts val="0"/>
              </a:spcBef>
              <a:spcAft>
                <a:spcPts val="0"/>
              </a:spcAft>
            </a:pPr>
            <a:r>
              <a:rPr sz="720" b="0">
                <a:solidFill>
                  <a:srgbClr val="000000"/>
                </a:solidFill>
                <a:latin typeface="Arial"/>
              </a:rPr>
              <a:t>(Orkuríkar) rafeindir</a:t>
            </a:r>
          </a:p>
        </p:txBody>
      </p:sp>
      <p:sp>
        <p:nvSpPr>
          <p:cNvPr id="7183" name="Icelandic transparent label"/>
          <p:cNvSpPr txBox="1"/>
          <p:nvPr/>
        </p:nvSpPr>
        <p:spPr>
          <a:xfrm>
            <a:off x="4518112" y="2793952"/>
            <a:ext cx="3476488" cy="523854"/>
          </a:xfrm>
          <a:prstGeom prst="rect">
            <a:avLst/>
          </a:prstGeom>
          <a:noFill/>
          <a:ln>
            <a:noFill/>
          </a:ln>
        </p:spPr>
        <p:txBody>
          <a:bodyPr wrap="square" lIns="0" rIns="0" tIns="0" bIns="0" anchor="ctr">
            <a:spAutoFit/>
          </a:bodyPr>
          <a:lstStyle/>
          <a:p>
            <a:pPr algn="l">
              <a:spcBef>
                <a:spcPts val="0"/>
              </a:spcBef>
              <a:spcAft>
                <a:spcPts val="0"/>
              </a:spcAft>
            </a:pPr>
            <a:r>
              <a:rPr sz="720" b="0">
                <a:solidFill>
                  <a:srgbClr val="000000"/>
                </a:solidFill>
                <a:latin typeface="Arial"/>
              </a:rPr>
              <a:t>Eindir með sama massa og rafeind en</a:t>
            </a:r>
          </a:p>
          <a:p>
            <a:pPr algn="l">
              <a:spcBef>
                <a:spcPts val="0"/>
              </a:spcBef>
              <a:spcAft>
                <a:spcPts val="0"/>
              </a:spcAft>
            </a:pPr>
            <a:r>
              <a:rPr sz="720" b="0">
                <a:solidFill>
                  <a:srgbClr val="000000"/>
                </a:solidFill>
                <a:latin typeface="Arial"/>
              </a:rPr>
              <a:t>með eina jákvæða hleðslu</a:t>
            </a:r>
          </a:p>
        </p:txBody>
      </p:sp>
      <p:sp>
        <p:nvSpPr>
          <p:cNvPr id="7184" name="Icelandic transparent label"/>
          <p:cNvSpPr txBox="1"/>
          <p:nvPr/>
        </p:nvSpPr>
        <p:spPr>
          <a:xfrm>
            <a:off x="4518112" y="3479725"/>
            <a:ext cx="3476488" cy="323837"/>
          </a:xfrm>
          <a:prstGeom prst="rect">
            <a:avLst/>
          </a:prstGeom>
          <a:noFill/>
          <a:ln>
            <a:noFill/>
          </a:ln>
        </p:spPr>
        <p:txBody>
          <a:bodyPr wrap="square" lIns="0" rIns="0" tIns="0" bIns="0" anchor="ctr">
            <a:spAutoFit/>
          </a:bodyPr>
          <a:lstStyle/>
          <a:p>
            <a:pPr algn="l">
              <a:spcBef>
                <a:spcPts val="0"/>
              </a:spcBef>
              <a:spcAft>
                <a:spcPts val="0"/>
              </a:spcAft>
            </a:pPr>
            <a:r>
              <a:rPr sz="720" b="0">
                <a:solidFill>
                  <a:srgbClr val="000000"/>
                </a:solidFill>
                <a:latin typeface="Arial"/>
              </a:rPr>
              <a:t>Kjarnar vetnisatóma</a:t>
            </a:r>
          </a:p>
        </p:txBody>
      </p:sp>
      <p:sp>
        <p:nvSpPr>
          <p:cNvPr id="7185" name="Icelandic transparent label"/>
          <p:cNvSpPr txBox="1"/>
          <p:nvPr/>
        </p:nvSpPr>
        <p:spPr>
          <a:xfrm>
            <a:off x="4518112" y="3984530"/>
            <a:ext cx="3476488" cy="552428"/>
          </a:xfrm>
          <a:prstGeom prst="rect">
            <a:avLst/>
          </a:prstGeom>
          <a:noFill/>
          <a:ln>
            <a:noFill/>
          </a:ln>
        </p:spPr>
        <p:txBody>
          <a:bodyPr wrap="square" lIns="0" rIns="0" tIns="0" bIns="0" anchor="ctr">
            <a:spAutoFit/>
          </a:bodyPr>
          <a:lstStyle/>
          <a:p>
            <a:pPr algn="l">
              <a:spcBef>
                <a:spcPts val="0"/>
              </a:spcBef>
              <a:spcAft>
                <a:spcPts val="0"/>
              </a:spcAft>
            </a:pPr>
            <a:r>
              <a:rPr sz="720" b="0">
                <a:solidFill>
                  <a:srgbClr val="000000"/>
                </a:solidFill>
                <a:latin typeface="Arial"/>
              </a:rPr>
              <a:t>Eindir með massa u.þ.b. jafnan massa</a:t>
            </a:r>
          </a:p>
          <a:p>
            <a:pPr algn="l">
              <a:spcBef>
                <a:spcPts val="0"/>
              </a:spcBef>
              <a:spcAft>
                <a:spcPts val="0"/>
              </a:spcAft>
            </a:pPr>
            <a:r>
              <a:rPr sz="720" b="0">
                <a:solidFill>
                  <a:srgbClr val="000000"/>
                </a:solidFill>
                <a:latin typeface="Arial"/>
              </a:rPr>
              <a:t>róteindar en án hleðslu</a:t>
            </a:r>
          </a:p>
        </p:txBody>
      </p:sp>
      <p:sp>
        <p:nvSpPr>
          <p:cNvPr id="7186" name="Icelandic transparent label"/>
          <p:cNvSpPr txBox="1"/>
          <p:nvPr/>
        </p:nvSpPr>
        <p:spPr>
          <a:xfrm>
            <a:off x="4518112" y="4632205"/>
            <a:ext cx="3476488" cy="323837"/>
          </a:xfrm>
          <a:prstGeom prst="rect">
            <a:avLst/>
          </a:prstGeom>
          <a:noFill/>
          <a:ln>
            <a:noFill/>
          </a:ln>
        </p:spPr>
        <p:txBody>
          <a:bodyPr wrap="square" lIns="0" rIns="0" tIns="0" bIns="0" anchor="ctr">
            <a:spAutoFit/>
          </a:bodyPr>
          <a:lstStyle/>
          <a:p>
            <a:pPr algn="l">
              <a:spcBef>
                <a:spcPts val="0"/>
              </a:spcBef>
              <a:spcAft>
                <a:spcPts val="0"/>
              </a:spcAft>
            </a:pPr>
            <a:r>
              <a:rPr sz="720" b="0">
                <a:solidFill>
                  <a:srgbClr val="000000"/>
                </a:solidFill>
                <a:latin typeface="Arial"/>
              </a:rPr>
              <a:t>Mjög orkurík rafsegulgeislun</a:t>
            </a:r>
          </a:p>
        </p:txBody>
      </p:sp>
      <p:sp>
        <p:nvSpPr>
          <p:cNvPr id="718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8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18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73817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21.3 Geislavirk hrörnun</a:t>
            </a:r>
          </a:p>
          <a:p>
            <a:pPr lvl="1">
              <a:spcBef>
                <a:spcPts val="0"/>
              </a:spcBef>
              <a:spcAft>
                <a:spcPts val="0"/>
              </a:spcAft>
            </a:pPr>
            <a:r>
              <a:rPr sz="1700"/>
              <a:t>Þekkja algengar tegundir geislavirkrar hrörnunar</a:t>
            </a:r>
          </a:p>
          <a:p>
            <a:pPr lvl="1">
              <a:spcBef>
                <a:spcPts val="0"/>
              </a:spcBef>
              <a:spcAft>
                <a:spcPts val="0"/>
              </a:spcAft>
            </a:pPr>
            <a:r>
              <a:rPr sz="1700"/>
              <a:t>Bera kennsl á algengar agnir og orku sem koma við sögu í kjarnahrörnunarhvörfum</a:t>
            </a:r>
          </a:p>
          <a:p>
            <a:pPr lvl="1">
              <a:spcBef>
                <a:spcPts val="0"/>
              </a:spcBef>
              <a:spcAft>
                <a:spcPts val="0"/>
              </a:spcAft>
            </a:pPr>
            <a:r>
              <a:rPr sz="1700"/>
              <a:t>Skrifa og stilla jöfnur fyrir kjarnahrörnun</a:t>
            </a:r>
          </a:p>
          <a:p>
            <a:pPr lvl="1">
              <a:spcBef>
                <a:spcPts val="0"/>
              </a:spcBef>
              <a:spcAft>
                <a:spcPts val="0"/>
              </a:spcAft>
            </a:pPr>
            <a:r>
              <a:rPr sz="1700"/>
              <a:t>Reikna hreyfifræðilegar stærðir fyrir hrörnunarferli, þar á meðal helmingunartíma</a:t>
            </a:r>
          </a:p>
          <a:p>
            <a:pPr lvl="1">
              <a:spcBef>
                <a:spcPts val="0"/>
              </a:spcBef>
              <a:spcAft>
                <a:spcPts val="0"/>
              </a:spcAft>
            </a:pPr>
            <a:r>
              <a:rPr sz="1700"/>
              <a:t>Lýsa algengum aðferðum við geislaaldursgreiningu</a:t>
            </a:r>
          </a:p>
          <a:p>
            <a:pPr>
              <a:spcBef>
                <a:spcPts val="0"/>
              </a:spcBef>
              <a:spcAft>
                <a:spcPts val="0"/>
              </a:spcAft>
            </a:pPr>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83746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21.5</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Kjarni úrans-238 (móðurkjarninn) verður fyrir α-hrörnun og myndar þórín-234 (dótturkjarnann). Alfaeindin fjarlægir tvær róteindir (grænar) og tvær nifteindir (gráar) úr úran-238 kjarnanum.</a:t>
            </a:r>
          </a:p>
        </p:txBody>
      </p:sp>
      <p:pic>
        <p:nvPicPr>
          <p:cNvPr id="9" name="Figure" descr="A diagram shows two spheres composed of many smaller white and green spheres connected by a right-facing arrow with another, down-facing arrow coming off of it. The left sphere, labeled “Parent nucleus uranium dash 238” has two white and two green spheres that are near one another and are outlined in red. These two green and two white spheres are shown near the tip of the down-facing arrow and labeled “alpha particle.” The right sphere, labeled “Daughter nucleus radon dash 234,” looks the same as the left, but has a space for four smaller spheres outlined with a red dotted line.">
            <a:extLst>
              <a:ext uri="{FF2B5EF4-FFF2-40B4-BE49-F238E27FC236}">
                <a16:creationId xmlns:a16="http://schemas.microsoft.com/office/drawing/2014/main" id="{61C936D4-076A-4C3F-909F-CC5BA994299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0986" b="-10986"/>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53473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21.6</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Alfaeindir, sem dragast að neikvæðu plötunni og sveigjast tiltölulega lítið, hljóta að vera jákvætt hlaðnar og tiltölulega massamiklar. Betaeindir, sem dragast að jákvæðu plötunni og sveigjast tiltölulega mikið, hljóta að vera neikvætt hlaðnar og tiltölulega léttar. Gammageislar, sem verða ekki fyrir áhrifum af rafsviðinu, hljóta að vera óhlaðnir.</a:t>
            </a:r>
          </a:p>
        </p:txBody>
      </p:sp>
      <p:pic>
        <p:nvPicPr>
          <p:cNvPr id="9" name="Figure" descr="A diagram is shown. A gray box on the left side of the diagram labeled “Lead block” has a chamber hollowed out in the center in which a sample labeled “Radioactive substance” is placed. A blue beam is coming from the sample, out of the block, and passing through two horizontally placed plates that are labeled “Electrically charged plates.” The top plate is labeled with a positive sign while the bottom plate is labeled with a negative sign. The beam is shown to break into three beams as it passes in between the plates; in order from top to bottom, they are red, labeled “beta rays,” purple labeled “gamma rays” and green labeled “alpha rays.” The beams are shown to hit a vertical plate labeled “Photographic plate” on the far right side of the diagram.">
            <a:extLst>
              <a:ext uri="{FF2B5EF4-FFF2-40B4-BE49-F238E27FC236}">
                <a16:creationId xmlns:a16="http://schemas.microsoft.com/office/drawing/2014/main" id="{66C6054E-5369-44AB-BE3B-625EECEBE536}"/>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562" r="-562"/>
          <a:stretch>
            <a:fillRect/>
          </a:stretch>
        </p:blipFill>
        <p:spPr>
          <a:xfrm>
            <a:off x="457199" y="1122386"/>
            <a:ext cx="8062913" cy="3500071"/>
          </a:xfrm>
        </p:spPr>
      </p:pic>
      <p:sp>
        <p:nvSpPr>
          <p:cNvPr id="10" name="Icelandic transparent label"/>
          <p:cNvSpPr txBox="1"/>
          <p:nvPr/>
        </p:nvSpPr>
        <p:spPr>
          <a:xfrm>
            <a:off x="2085337" y="1408495"/>
            <a:ext cx="906013" cy="228887"/>
          </a:xfrm>
          <a:prstGeom prst="rect">
            <a:avLst/>
          </a:prstGeom>
          <a:noFill/>
          <a:ln>
            <a:noFill/>
          </a:ln>
        </p:spPr>
        <p:txBody>
          <a:bodyPr wrap="square" lIns="0" rIns="0" tIns="0" bIns="0" anchor="ctr">
            <a:spAutoFit/>
          </a:bodyPr>
          <a:lstStyle/>
          <a:p>
            <a:pPr algn="ctr">
              <a:spcBef>
                <a:spcPts val="0"/>
              </a:spcBef>
              <a:spcAft>
                <a:spcPts val="0"/>
              </a:spcAft>
            </a:pPr>
            <a:r>
              <a:rPr sz="1000" b="0">
                <a:solidFill>
                  <a:srgbClr val="000000"/>
                </a:solidFill>
                <a:latin typeface="Arial"/>
              </a:rPr>
              <a:t>Blýkubbur</a:t>
            </a:r>
          </a:p>
        </p:txBody>
      </p:sp>
      <p:sp>
        <p:nvSpPr>
          <p:cNvPr id="11" name="Icelandic transparent label"/>
          <p:cNvSpPr txBox="1"/>
          <p:nvPr/>
        </p:nvSpPr>
        <p:spPr>
          <a:xfrm>
            <a:off x="959974" y="3735518"/>
            <a:ext cx="2002765" cy="362405"/>
          </a:xfrm>
          <a:prstGeom prst="rect">
            <a:avLst/>
          </a:prstGeom>
          <a:noFill/>
          <a:ln>
            <a:noFill/>
          </a:ln>
        </p:spPr>
        <p:txBody>
          <a:bodyPr wrap="square" lIns="0" rIns="0" tIns="0" bIns="0" anchor="ctr">
            <a:spAutoFit/>
          </a:bodyPr>
          <a:lstStyle/>
          <a:p>
            <a:pPr algn="ctr">
              <a:spcBef>
                <a:spcPts val="0"/>
              </a:spcBef>
              <a:spcAft>
                <a:spcPts val="0"/>
              </a:spcAft>
            </a:pPr>
            <a:r>
              <a:rPr sz="1000" b="0">
                <a:solidFill>
                  <a:srgbClr val="000000"/>
                </a:solidFill>
                <a:latin typeface="Arial"/>
              </a:rPr>
              <a:t>Geislavirkur</a:t>
            </a:r>
          </a:p>
          <a:p>
            <a:pPr algn="ctr">
              <a:spcBef>
                <a:spcPts val="0"/>
              </a:spcBef>
              <a:spcAft>
                <a:spcPts val="0"/>
              </a:spcAft>
            </a:pPr>
            <a:r>
              <a:rPr sz="1000" b="0">
                <a:solidFill>
                  <a:srgbClr val="000000"/>
                </a:solidFill>
                <a:latin typeface="Arial"/>
              </a:rPr>
              <a:t>efnisbútar</a:t>
            </a:r>
          </a:p>
        </p:txBody>
      </p:sp>
      <p:sp>
        <p:nvSpPr>
          <p:cNvPr id="12" name="Icelandic transparent label"/>
          <p:cNvSpPr txBox="1"/>
          <p:nvPr/>
        </p:nvSpPr>
        <p:spPr>
          <a:xfrm>
            <a:off x="3601717" y="3735518"/>
            <a:ext cx="1621286" cy="476849"/>
          </a:xfrm>
          <a:prstGeom prst="rect">
            <a:avLst/>
          </a:prstGeom>
          <a:noFill/>
          <a:ln>
            <a:noFill/>
          </a:ln>
        </p:spPr>
        <p:txBody>
          <a:bodyPr wrap="square" lIns="0" rIns="0" tIns="0" bIns="0" anchor="ctr">
            <a:spAutoFit/>
          </a:bodyPr>
          <a:lstStyle/>
          <a:p>
            <a:pPr algn="ctr">
              <a:spcBef>
                <a:spcPts val="0"/>
              </a:spcBef>
              <a:spcAft>
                <a:spcPts val="0"/>
              </a:spcAft>
            </a:pPr>
            <a:r>
              <a:rPr sz="1000" b="0">
                <a:solidFill>
                  <a:srgbClr val="000000"/>
                </a:solidFill>
                <a:latin typeface="Arial"/>
              </a:rPr>
              <a:t>Rafhlaðnar</a:t>
            </a:r>
          </a:p>
          <a:p>
            <a:pPr algn="ctr">
              <a:spcBef>
                <a:spcPts val="0"/>
              </a:spcBef>
              <a:spcAft>
                <a:spcPts val="0"/>
              </a:spcAft>
            </a:pPr>
            <a:r>
              <a:rPr sz="1000" b="0">
                <a:solidFill>
                  <a:srgbClr val="000000"/>
                </a:solidFill>
                <a:latin typeface="Arial"/>
              </a:rPr>
              <a:t>plötur</a:t>
            </a:r>
          </a:p>
        </p:txBody>
      </p:sp>
      <p:sp>
        <p:nvSpPr>
          <p:cNvPr id="13" name="Icelandic transparent label"/>
          <p:cNvSpPr txBox="1"/>
          <p:nvPr/>
        </p:nvSpPr>
        <p:spPr>
          <a:xfrm>
            <a:off x="6586791" y="3735518"/>
            <a:ext cx="1239807" cy="457775"/>
          </a:xfrm>
          <a:prstGeom prst="rect">
            <a:avLst/>
          </a:prstGeom>
          <a:noFill/>
          <a:ln>
            <a:noFill/>
          </a:ln>
        </p:spPr>
        <p:txBody>
          <a:bodyPr wrap="square" lIns="0" rIns="0" tIns="0" bIns="0" anchor="ctr">
            <a:spAutoFit/>
          </a:bodyPr>
          <a:lstStyle/>
          <a:p>
            <a:pPr algn="ctr">
              <a:spcBef>
                <a:spcPts val="0"/>
              </a:spcBef>
              <a:spcAft>
                <a:spcPts val="0"/>
              </a:spcAft>
            </a:pPr>
            <a:r>
              <a:rPr sz="1000" b="0">
                <a:solidFill>
                  <a:srgbClr val="000000"/>
                </a:solidFill>
                <a:latin typeface="Arial"/>
              </a:rPr>
              <a:t>Ljósmynda-</a:t>
            </a:r>
          </a:p>
          <a:p>
            <a:pPr algn="ctr">
              <a:spcBef>
                <a:spcPts val="0"/>
              </a:spcBef>
              <a:spcAft>
                <a:spcPts val="0"/>
              </a:spcAft>
            </a:pPr>
            <a:r>
              <a:rPr sz="1000" b="0">
                <a:solidFill>
                  <a:srgbClr val="000000"/>
                </a:solidFill>
                <a:latin typeface="Arial"/>
              </a:rPr>
              <a:t>plata</a:t>
            </a:r>
          </a:p>
        </p:txBody>
      </p:sp>
      <p:sp>
        <p:nvSpPr>
          <p:cNvPr id="14" name="Icelandic transparent label"/>
          <p:cNvSpPr txBox="1"/>
          <p:nvPr/>
        </p:nvSpPr>
        <p:spPr>
          <a:xfrm>
            <a:off x="7082714" y="1694605"/>
            <a:ext cx="762958" cy="228887"/>
          </a:xfrm>
          <a:prstGeom prst="rect">
            <a:avLst/>
          </a:prstGeom>
          <a:noFill/>
          <a:ln>
            <a:noFill/>
          </a:ln>
        </p:spPr>
        <p:txBody>
          <a:bodyPr wrap="square" lIns="0" rIns="0" tIns="0" bIns="0" anchor="ctr">
            <a:spAutoFit/>
          </a:bodyPr>
          <a:lstStyle/>
          <a:p>
            <a:pPr algn="ctr">
              <a:spcBef>
                <a:spcPts val="0"/>
              </a:spcBef>
              <a:spcAft>
                <a:spcPts val="0"/>
              </a:spcAft>
            </a:pPr>
            <a:r>
              <a:rPr sz="1000" b="0">
                <a:solidFill>
                  <a:srgbClr val="000000"/>
                </a:solidFill>
                <a:latin typeface="Arial"/>
              </a:rPr>
              <a:t>β-geislar</a:t>
            </a:r>
          </a:p>
        </p:txBody>
      </p:sp>
      <p:sp>
        <p:nvSpPr>
          <p:cNvPr id="15" name="Icelandic transparent label"/>
          <p:cNvSpPr txBox="1"/>
          <p:nvPr/>
        </p:nvSpPr>
        <p:spPr>
          <a:xfrm>
            <a:off x="7082714" y="2314508"/>
            <a:ext cx="762958" cy="228887"/>
          </a:xfrm>
          <a:prstGeom prst="rect">
            <a:avLst/>
          </a:prstGeom>
          <a:noFill/>
          <a:ln>
            <a:noFill/>
          </a:ln>
        </p:spPr>
        <p:txBody>
          <a:bodyPr wrap="square" lIns="0" rIns="0" tIns="0" bIns="0" anchor="ctr">
            <a:spAutoFit/>
          </a:bodyPr>
          <a:lstStyle/>
          <a:p>
            <a:pPr algn="ctr">
              <a:spcBef>
                <a:spcPts val="0"/>
              </a:spcBef>
              <a:spcAft>
                <a:spcPts val="0"/>
              </a:spcAft>
            </a:pPr>
            <a:r>
              <a:rPr sz="1000" b="0">
                <a:solidFill>
                  <a:srgbClr val="000000"/>
                </a:solidFill>
                <a:latin typeface="Arial"/>
              </a:rPr>
              <a:t>γ-geislar</a:t>
            </a:r>
          </a:p>
        </p:txBody>
      </p:sp>
      <p:sp>
        <p:nvSpPr>
          <p:cNvPr id="16" name="Icelandic transparent label"/>
          <p:cNvSpPr txBox="1"/>
          <p:nvPr/>
        </p:nvSpPr>
        <p:spPr>
          <a:xfrm>
            <a:off x="7082714" y="2896264"/>
            <a:ext cx="762958" cy="228887"/>
          </a:xfrm>
          <a:prstGeom prst="rect">
            <a:avLst/>
          </a:prstGeom>
          <a:noFill/>
          <a:ln>
            <a:noFill/>
          </a:ln>
        </p:spPr>
        <p:txBody>
          <a:bodyPr wrap="square" lIns="0" rIns="0" tIns="0" bIns="0" anchor="ctr">
            <a:spAutoFit/>
          </a:bodyPr>
          <a:lstStyle/>
          <a:p>
            <a:pPr algn="ctr">
              <a:spcBef>
                <a:spcPts val="0"/>
              </a:spcBef>
              <a:spcAft>
                <a:spcPts val="0"/>
              </a:spcAft>
            </a:pPr>
            <a:r>
              <a:rPr sz="1000" b="0">
                <a:solidFill>
                  <a:srgbClr val="000000"/>
                </a:solidFill>
                <a:latin typeface="Arial"/>
              </a:rPr>
              <a:t>α-geislar</a:t>
            </a:r>
          </a:p>
        </p:txBody>
      </p:sp>
      <p:sp>
        <p:nvSpPr>
          <p:cNvPr id="1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20687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21.7</a:t>
            </a:r>
          </a:p>
        </p:txBody>
      </p:sp>
      <p:sp>
        <p:nvSpPr>
          <p:cNvPr id="7" name="Figure Legend"/>
          <p:cNvSpPr>
            <a:spLocks noGrp="1"/>
          </p:cNvSpPr>
          <p:nvPr>
            <p:ph type="body" sz="quarter" idx="14"/>
          </p:nvPr>
        </p:nvSpPr>
        <p:spPr>
          <a:xfrm>
            <a:off x="457200" y="5168900"/>
            <a:ext cx="8062912" cy="841463"/>
          </a:xfrm>
        </p:spPr>
        <p:txBody>
          <a:bodyPr>
            <a:normAutofit/>
          </a:bodyPr>
          <a:lstStyle/>
          <a:p>
            <a:pPr marL="0" indent="0">
              <a:buNone/>
            </a:pPr>
            <a:r>
              <a:rPr/>
              <a:t>Þessi tafla tekur saman tegund, kjarnajöfnu, framsetningu og allar breytingar á massa- eða sætistölum fyrir ýmsar tegundir sundrunar.</a:t>
            </a:r>
          </a:p>
        </p:txBody>
      </p:sp>
      <p:pic>
        <p:nvPicPr>
          <p:cNvPr id="2" name="Picture 1" descr="This table has four columns and six rows. The first row is a header row and it labels each column: “Type,” “Nuclear equation,” “Representation,” and “Change in mass / atomic numbers.” Under the “Type” column are the following: “Alpha decay,” “Beta decay,” “Gamma decay,” “Positron emission,” and “Electron capture.” Under the “Nuclear equation” column are several equations. Each begins with superscript A stacked over subscript Z X. There is a large gap of space and then the following equations: “superscript 4 stacked over subscript 2 He plus superscript A minus 4 stacked over subscript Z minus 2 Y,” “superscript 0 stacked over subscript negative 1 e plus superscript A stacked over subscript Z plus 1 Y,” “superscript 0 stacked over subscript 0 lowercase gamma plus superscript A stacked over subscript Z Y,” “superscript 0 stacked over subscript positive 1 e plus superscript A stacked over subscript Y minus 1 Y,” and “superscript 0 stacked over subscript negative 1 e plus superscript A stacked over subscript Y minus 1 Y.” Under the “Representation” column are the five diagrams. The first shows a cluster of green and white spheres. A section of the cluster containing two white and two green spheres is outlined. There is a right-facing arrow pointing to a similar cluster as previously described, but the outlined section is missing. From the arrow another arrow branches off and points downward. The small cluster to two white spheres and two green spheres appear at the end of the arrow. The next diagram shows the same cluster of white and green spheres. One white sphere is outlined. There is a right-facing arrow to a similar cluster, but the white sphere is missing. Another arrow branches off the main arrow and a red sphere with a negative sign appears at the end. The next diagram shows the same cluster of white and green spheres. The whole sphere is outlined and labeled, “excited nuclear state.” There is a right-facing arrow that points to the same cluster. No spheres are missing. Off the main arrow is another arrow which points to a purple squiggle arrow which in turn points to a lowercase gamma. The next diagram shows the same cluster of white and green spheres. One green sphere is outlined. There is a right-facing arrow to a similar cluster, but the green sphere is missing. Another arrow branches off the main arrow and a red sphere with a positive sign appears at the end. The next diagram shows the same cluster of white and green spheres. One green sphere is outlined. There is a right-facing arrow to a similar cluster, but the green sphere is missing. Two other arrows branch off the main arrow. The first shows a gold sphere with a negative sign joining with the right-facing arrow. The secon points to a blue squiggle arrow labeled, “X-ray.” Under the “Change in mass / atomic numbers” column are the following: “A: decrease by 4, Z: decrease by 2,” “A: unchanged, Z: increased by 1,” “A: unchanged, Z: unchanged,” “A: unchanged, Z: unchanged,” “A: unchanged, Z: decrease by 1,” and “A: unchanged, Z: decrease by 1.”"/>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1516856" y="994410"/>
            <a:ext cx="5943600" cy="3954780"/>
          </a:xfrm>
          <a:prstGeom prst="rect">
            <a:avLst/>
          </a:prstGeom>
        </p:spPr>
      </p:pic>
      <p:sp>
        <p:nvSpPr>
          <p:cNvPr id="8" name="Icelandic transparent label"/>
          <p:cNvSpPr txBox="1"/>
          <p:nvPr/>
        </p:nvSpPr>
        <p:spPr>
          <a:xfrm>
            <a:off x="1547695" y="1093275"/>
            <a:ext cx="780449" cy="285530"/>
          </a:xfrm>
          <a:prstGeom prst="rect">
            <a:avLst/>
          </a:prstGeom>
          <a:noFill/>
          <a:ln>
            <a:noFill/>
          </a:ln>
        </p:spPr>
        <p:txBody>
          <a:bodyPr wrap="square" lIns="0" rIns="0" tIns="0" bIns="0" anchor="ctr">
            <a:spAutoFit/>
          </a:bodyPr>
          <a:lstStyle/>
          <a:p>
            <a:pPr algn="ctr">
              <a:spcBef>
                <a:spcPts val="0"/>
              </a:spcBef>
              <a:spcAft>
                <a:spcPts val="0"/>
              </a:spcAft>
            </a:pPr>
            <a:r>
              <a:rPr sz="640" b="1">
                <a:solidFill>
                  <a:srgbClr val="000000"/>
                </a:solidFill>
                <a:latin typeface="Arial"/>
              </a:rPr>
              <a:t>Tegund</a:t>
            </a:r>
          </a:p>
        </p:txBody>
      </p:sp>
      <p:sp>
        <p:nvSpPr>
          <p:cNvPr id="9" name="Icelandic transparent label"/>
          <p:cNvSpPr txBox="1"/>
          <p:nvPr/>
        </p:nvSpPr>
        <p:spPr>
          <a:xfrm>
            <a:off x="2356697" y="1093275"/>
            <a:ext cx="1161156" cy="285530"/>
          </a:xfrm>
          <a:prstGeom prst="rect">
            <a:avLst/>
          </a:prstGeom>
          <a:noFill/>
          <a:ln>
            <a:noFill/>
          </a:ln>
        </p:spPr>
        <p:txBody>
          <a:bodyPr wrap="square" lIns="0" rIns="0" tIns="0" bIns="0" anchor="ctr">
            <a:spAutoFit/>
          </a:bodyPr>
          <a:lstStyle/>
          <a:p>
            <a:pPr algn="ctr">
              <a:spcBef>
                <a:spcPts val="0"/>
              </a:spcBef>
              <a:spcAft>
                <a:spcPts val="0"/>
              </a:spcAft>
            </a:pPr>
            <a:r>
              <a:rPr sz="640" b="1">
                <a:solidFill>
                  <a:srgbClr val="000000"/>
                </a:solidFill>
                <a:latin typeface="Arial"/>
              </a:rPr>
              <a:t>Kjarnajafna</a:t>
            </a:r>
          </a:p>
        </p:txBody>
      </p:sp>
      <p:sp>
        <p:nvSpPr>
          <p:cNvPr id="10" name="Icelandic transparent label"/>
          <p:cNvSpPr txBox="1"/>
          <p:nvPr/>
        </p:nvSpPr>
        <p:spPr>
          <a:xfrm>
            <a:off x="3565442" y="1093275"/>
            <a:ext cx="2550736" cy="285530"/>
          </a:xfrm>
          <a:prstGeom prst="rect">
            <a:avLst/>
          </a:prstGeom>
          <a:noFill/>
          <a:ln>
            <a:noFill/>
          </a:ln>
        </p:spPr>
        <p:txBody>
          <a:bodyPr wrap="square" lIns="0" rIns="0" tIns="0" bIns="0" anchor="ctr">
            <a:spAutoFit/>
          </a:bodyPr>
          <a:lstStyle/>
          <a:p>
            <a:pPr algn="ctr">
              <a:spcBef>
                <a:spcPts val="0"/>
              </a:spcBef>
              <a:spcAft>
                <a:spcPts val="0"/>
              </a:spcAft>
            </a:pPr>
            <a:r>
              <a:rPr sz="640" b="1">
                <a:solidFill>
                  <a:srgbClr val="000000"/>
                </a:solidFill>
                <a:latin typeface="Arial"/>
              </a:rPr>
              <a:t>Framsetning</a:t>
            </a:r>
          </a:p>
        </p:txBody>
      </p:sp>
      <p:sp>
        <p:nvSpPr>
          <p:cNvPr id="11" name="Icelandic transparent label"/>
          <p:cNvSpPr txBox="1"/>
          <p:nvPr/>
        </p:nvSpPr>
        <p:spPr>
          <a:xfrm>
            <a:off x="6154249" y="1083757"/>
            <a:ext cx="1256333" cy="342636"/>
          </a:xfrm>
          <a:prstGeom prst="rect">
            <a:avLst/>
          </a:prstGeom>
          <a:noFill/>
          <a:ln>
            <a:noFill/>
          </a:ln>
        </p:spPr>
        <p:txBody>
          <a:bodyPr wrap="square" lIns="0" rIns="0" tIns="0" bIns="0" anchor="ctr">
            <a:spAutoFit/>
          </a:bodyPr>
          <a:lstStyle/>
          <a:p>
            <a:pPr algn="ctr">
              <a:spcBef>
                <a:spcPts val="0"/>
              </a:spcBef>
              <a:spcAft>
                <a:spcPts val="0"/>
              </a:spcAft>
            </a:pPr>
            <a:r>
              <a:rPr sz="640" b="1">
                <a:solidFill>
                  <a:srgbClr val="000000"/>
                </a:solidFill>
                <a:latin typeface="Arial"/>
              </a:rPr>
              <a:t>Breyting á</a:t>
            </a:r>
          </a:p>
          <a:p>
            <a:pPr algn="ctr">
              <a:spcBef>
                <a:spcPts val="0"/>
              </a:spcBef>
              <a:spcAft>
                <a:spcPts val="0"/>
              </a:spcAft>
            </a:pPr>
            <a:r>
              <a:rPr sz="640" b="1">
                <a:solidFill>
                  <a:srgbClr val="000000"/>
                </a:solidFill>
                <a:latin typeface="Arial"/>
              </a:rPr>
              <a:t>massa-/sætistölu</a:t>
            </a:r>
          </a:p>
        </p:txBody>
      </p:sp>
      <p:sp>
        <p:nvSpPr>
          <p:cNvPr id="12" name="Icelandic transparent label"/>
          <p:cNvSpPr txBox="1"/>
          <p:nvPr/>
        </p:nvSpPr>
        <p:spPr>
          <a:xfrm>
            <a:off x="1595283" y="1569158"/>
            <a:ext cx="685272" cy="428295"/>
          </a:xfrm>
          <a:prstGeom prst="rect">
            <a:avLst/>
          </a:prstGeom>
          <a:noFill/>
          <a:ln>
            <a:noFill/>
          </a:ln>
        </p:spPr>
        <p:txBody>
          <a:bodyPr wrap="square" lIns="0" rIns="0" tIns="0" bIns="0" anchor="ctr">
            <a:spAutoFit/>
          </a:bodyPr>
          <a:lstStyle/>
          <a:p>
            <a:pPr algn="l">
              <a:spcBef>
                <a:spcPts val="0"/>
              </a:spcBef>
              <a:spcAft>
                <a:spcPts val="0"/>
              </a:spcAft>
            </a:pPr>
            <a:r>
              <a:rPr sz="640" b="0">
                <a:solidFill>
                  <a:srgbClr val="000000"/>
                </a:solidFill>
                <a:latin typeface="Arial"/>
              </a:rPr>
              <a:t>Alfasundrun</a:t>
            </a:r>
          </a:p>
        </p:txBody>
      </p:sp>
      <p:sp>
        <p:nvSpPr>
          <p:cNvPr id="13" name="Icelandic transparent label"/>
          <p:cNvSpPr txBox="1"/>
          <p:nvPr/>
        </p:nvSpPr>
        <p:spPr>
          <a:xfrm>
            <a:off x="1595283" y="2273466"/>
            <a:ext cx="685272" cy="428295"/>
          </a:xfrm>
          <a:prstGeom prst="rect">
            <a:avLst/>
          </a:prstGeom>
          <a:noFill/>
          <a:ln>
            <a:noFill/>
          </a:ln>
        </p:spPr>
        <p:txBody>
          <a:bodyPr wrap="square" lIns="0" rIns="0" tIns="0" bIns="0" anchor="ctr">
            <a:spAutoFit/>
          </a:bodyPr>
          <a:lstStyle/>
          <a:p>
            <a:pPr algn="l">
              <a:spcBef>
                <a:spcPts val="0"/>
              </a:spcBef>
              <a:spcAft>
                <a:spcPts val="0"/>
              </a:spcAft>
            </a:pPr>
            <a:r>
              <a:rPr sz="640" b="0">
                <a:solidFill>
                  <a:srgbClr val="000000"/>
                </a:solidFill>
                <a:latin typeface="Arial"/>
              </a:rPr>
              <a:t>Betasundrun</a:t>
            </a:r>
          </a:p>
        </p:txBody>
      </p:sp>
      <p:sp>
        <p:nvSpPr>
          <p:cNvPr id="14" name="Icelandic transparent label"/>
          <p:cNvSpPr txBox="1"/>
          <p:nvPr/>
        </p:nvSpPr>
        <p:spPr>
          <a:xfrm>
            <a:off x="1595283" y="2920668"/>
            <a:ext cx="685272" cy="428295"/>
          </a:xfrm>
          <a:prstGeom prst="rect">
            <a:avLst/>
          </a:prstGeom>
          <a:noFill/>
          <a:ln>
            <a:noFill/>
          </a:ln>
        </p:spPr>
        <p:txBody>
          <a:bodyPr wrap="square" lIns="0" rIns="0" tIns="0" bIns="0" anchor="ctr">
            <a:spAutoFit/>
          </a:bodyPr>
          <a:lstStyle/>
          <a:p>
            <a:pPr algn="l">
              <a:spcBef>
                <a:spcPts val="0"/>
              </a:spcBef>
              <a:spcAft>
                <a:spcPts val="0"/>
              </a:spcAft>
            </a:pPr>
            <a:r>
              <a:rPr sz="640" b="0">
                <a:solidFill>
                  <a:srgbClr val="000000"/>
                </a:solidFill>
                <a:latin typeface="Arial"/>
              </a:rPr>
              <a:t>Gammasundrun</a:t>
            </a:r>
          </a:p>
        </p:txBody>
      </p:sp>
      <p:sp>
        <p:nvSpPr>
          <p:cNvPr id="15" name="Icelandic transparent label"/>
          <p:cNvSpPr txBox="1"/>
          <p:nvPr/>
        </p:nvSpPr>
        <p:spPr>
          <a:xfrm>
            <a:off x="1595283" y="3644011"/>
            <a:ext cx="685272" cy="428295"/>
          </a:xfrm>
          <a:prstGeom prst="rect">
            <a:avLst/>
          </a:prstGeom>
          <a:noFill/>
          <a:ln>
            <a:noFill/>
          </a:ln>
        </p:spPr>
        <p:txBody>
          <a:bodyPr wrap="square" lIns="0" rIns="0" tIns="0" bIns="0" anchor="ctr">
            <a:spAutoFit/>
          </a:bodyPr>
          <a:lstStyle/>
          <a:p>
            <a:pPr algn="l">
              <a:spcBef>
                <a:spcPts val="0"/>
              </a:spcBef>
              <a:spcAft>
                <a:spcPts val="0"/>
              </a:spcAft>
            </a:pPr>
            <a:r>
              <a:rPr sz="640" b="0">
                <a:solidFill>
                  <a:srgbClr val="000000"/>
                </a:solidFill>
                <a:latin typeface="Arial"/>
              </a:rPr>
              <a:t>Jáeindar-</a:t>
            </a:r>
          </a:p>
          <a:p>
            <a:pPr algn="l">
              <a:spcBef>
                <a:spcPts val="0"/>
              </a:spcBef>
              <a:spcAft>
                <a:spcPts val="0"/>
              </a:spcAft>
            </a:pPr>
            <a:r>
              <a:rPr sz="640" b="0">
                <a:solidFill>
                  <a:srgbClr val="000000"/>
                </a:solidFill>
                <a:latin typeface="Arial"/>
              </a:rPr>
              <a:t>losun</a:t>
            </a:r>
          </a:p>
        </p:txBody>
      </p:sp>
      <p:sp>
        <p:nvSpPr>
          <p:cNvPr id="16" name="Icelandic transparent label"/>
          <p:cNvSpPr txBox="1"/>
          <p:nvPr/>
        </p:nvSpPr>
        <p:spPr>
          <a:xfrm>
            <a:off x="1595283" y="4348319"/>
            <a:ext cx="685272" cy="428295"/>
          </a:xfrm>
          <a:prstGeom prst="rect">
            <a:avLst/>
          </a:prstGeom>
          <a:noFill/>
          <a:ln>
            <a:noFill/>
          </a:ln>
        </p:spPr>
        <p:txBody>
          <a:bodyPr wrap="square" lIns="0" rIns="0" tIns="0" bIns="0" anchor="ctr">
            <a:spAutoFit/>
          </a:bodyPr>
          <a:lstStyle/>
          <a:p>
            <a:pPr algn="l">
              <a:spcBef>
                <a:spcPts val="0"/>
              </a:spcBef>
              <a:spcAft>
                <a:spcPts val="0"/>
              </a:spcAft>
            </a:pPr>
            <a:r>
              <a:rPr sz="640" b="0">
                <a:solidFill>
                  <a:srgbClr val="000000"/>
                </a:solidFill>
                <a:latin typeface="Arial"/>
              </a:rPr>
              <a:t>Rafeinda-</a:t>
            </a:r>
          </a:p>
          <a:p>
            <a:pPr algn="l">
              <a:spcBef>
                <a:spcPts val="0"/>
              </a:spcBef>
              <a:spcAft>
                <a:spcPts val="0"/>
              </a:spcAft>
            </a:pPr>
            <a:r>
              <a:rPr sz="640" b="0">
                <a:solidFill>
                  <a:srgbClr val="000000"/>
                </a:solidFill>
                <a:latin typeface="Arial"/>
              </a:rPr>
              <a:t>föngun</a:t>
            </a:r>
          </a:p>
        </p:txBody>
      </p:sp>
      <p:sp>
        <p:nvSpPr>
          <p:cNvPr id="17" name="Icelandic transparent label"/>
          <p:cNvSpPr txBox="1"/>
          <p:nvPr/>
        </p:nvSpPr>
        <p:spPr>
          <a:xfrm>
            <a:off x="6163766" y="1512052"/>
            <a:ext cx="1237298" cy="513954"/>
          </a:xfrm>
          <a:prstGeom prst="rect">
            <a:avLst/>
          </a:prstGeom>
          <a:noFill/>
          <a:ln>
            <a:noFill/>
          </a:ln>
        </p:spPr>
        <p:txBody>
          <a:bodyPr wrap="square" lIns="0" rIns="0" tIns="0" bIns="0" anchor="ctr">
            <a:spAutoFit/>
          </a:bodyPr>
          <a:lstStyle/>
          <a:p>
            <a:pPr algn="l">
              <a:spcBef>
                <a:spcPts val="0"/>
              </a:spcBef>
              <a:spcAft>
                <a:spcPts val="0"/>
              </a:spcAft>
            </a:pPr>
            <a:r>
              <a:rPr sz="640" b="0">
                <a:solidFill>
                  <a:srgbClr val="000000"/>
                </a:solidFill>
                <a:latin typeface="Arial"/>
              </a:rPr>
              <a:t>A: minnkar um 4</a:t>
            </a:r>
          </a:p>
          <a:p>
            <a:pPr algn="l">
              <a:spcBef>
                <a:spcPts val="0"/>
              </a:spcBef>
              <a:spcAft>
                <a:spcPts val="0"/>
              </a:spcAft>
            </a:pPr>
            <a:r>
              <a:rPr sz="640" b="0">
                <a:solidFill>
                  <a:srgbClr val="000000"/>
                </a:solidFill>
                <a:latin typeface="Arial"/>
              </a:rPr>
              <a:t>Z: minnkar um 2</a:t>
            </a:r>
          </a:p>
        </p:txBody>
      </p:sp>
      <p:sp>
        <p:nvSpPr>
          <p:cNvPr id="18" name="Icelandic transparent label"/>
          <p:cNvSpPr txBox="1"/>
          <p:nvPr/>
        </p:nvSpPr>
        <p:spPr>
          <a:xfrm>
            <a:off x="6163766" y="2216360"/>
            <a:ext cx="1237298" cy="513954"/>
          </a:xfrm>
          <a:prstGeom prst="rect">
            <a:avLst/>
          </a:prstGeom>
          <a:noFill/>
          <a:ln>
            <a:noFill/>
          </a:ln>
        </p:spPr>
        <p:txBody>
          <a:bodyPr wrap="square" lIns="0" rIns="0" tIns="0" bIns="0" anchor="ctr">
            <a:spAutoFit/>
          </a:bodyPr>
          <a:lstStyle/>
          <a:p>
            <a:pPr algn="l">
              <a:spcBef>
                <a:spcPts val="0"/>
              </a:spcBef>
              <a:spcAft>
                <a:spcPts val="0"/>
              </a:spcAft>
            </a:pPr>
            <a:r>
              <a:rPr sz="640" b="0">
                <a:solidFill>
                  <a:srgbClr val="000000"/>
                </a:solidFill>
                <a:latin typeface="Arial"/>
              </a:rPr>
              <a:t>A: óbreytt</a:t>
            </a:r>
          </a:p>
          <a:p>
            <a:pPr algn="l">
              <a:spcBef>
                <a:spcPts val="0"/>
              </a:spcBef>
              <a:spcAft>
                <a:spcPts val="0"/>
              </a:spcAft>
            </a:pPr>
            <a:r>
              <a:rPr sz="640" b="0">
                <a:solidFill>
                  <a:srgbClr val="000000"/>
                </a:solidFill>
                <a:latin typeface="Arial"/>
              </a:rPr>
              <a:t>Z: eykst um 1</a:t>
            </a:r>
          </a:p>
        </p:txBody>
      </p:sp>
      <p:sp>
        <p:nvSpPr>
          <p:cNvPr id="19" name="Icelandic transparent label"/>
          <p:cNvSpPr txBox="1"/>
          <p:nvPr/>
        </p:nvSpPr>
        <p:spPr>
          <a:xfrm>
            <a:off x="6163766" y="2901633"/>
            <a:ext cx="1237298" cy="513954"/>
          </a:xfrm>
          <a:prstGeom prst="rect">
            <a:avLst/>
          </a:prstGeom>
          <a:noFill/>
          <a:ln>
            <a:noFill/>
          </a:ln>
        </p:spPr>
        <p:txBody>
          <a:bodyPr wrap="square" lIns="0" rIns="0" tIns="0" bIns="0" anchor="ctr">
            <a:spAutoFit/>
          </a:bodyPr>
          <a:lstStyle/>
          <a:p>
            <a:pPr algn="l">
              <a:spcBef>
                <a:spcPts val="0"/>
              </a:spcBef>
              <a:spcAft>
                <a:spcPts val="0"/>
              </a:spcAft>
            </a:pPr>
            <a:r>
              <a:rPr sz="640" b="0">
                <a:solidFill>
                  <a:srgbClr val="000000"/>
                </a:solidFill>
                <a:latin typeface="Arial"/>
              </a:rPr>
              <a:t>A: óbreytt</a:t>
            </a:r>
          </a:p>
          <a:p>
            <a:pPr algn="l">
              <a:spcBef>
                <a:spcPts val="0"/>
              </a:spcBef>
              <a:spcAft>
                <a:spcPts val="0"/>
              </a:spcAft>
            </a:pPr>
            <a:r>
              <a:rPr sz="640" b="0">
                <a:solidFill>
                  <a:srgbClr val="000000"/>
                </a:solidFill>
                <a:latin typeface="Arial"/>
              </a:rPr>
              <a:t>Z: óbreytt</a:t>
            </a:r>
          </a:p>
        </p:txBody>
      </p:sp>
      <p:sp>
        <p:nvSpPr>
          <p:cNvPr id="20" name="Icelandic transparent label"/>
          <p:cNvSpPr txBox="1"/>
          <p:nvPr/>
        </p:nvSpPr>
        <p:spPr>
          <a:xfrm>
            <a:off x="6163766" y="3605940"/>
            <a:ext cx="1237298" cy="513954"/>
          </a:xfrm>
          <a:prstGeom prst="rect">
            <a:avLst/>
          </a:prstGeom>
          <a:noFill/>
          <a:ln>
            <a:noFill/>
          </a:ln>
        </p:spPr>
        <p:txBody>
          <a:bodyPr wrap="square" lIns="0" rIns="0" tIns="0" bIns="0" anchor="ctr">
            <a:spAutoFit/>
          </a:bodyPr>
          <a:lstStyle/>
          <a:p>
            <a:pPr algn="l">
              <a:spcBef>
                <a:spcPts val="0"/>
              </a:spcBef>
              <a:spcAft>
                <a:spcPts val="0"/>
              </a:spcAft>
            </a:pPr>
            <a:r>
              <a:rPr sz="640" b="0">
                <a:solidFill>
                  <a:srgbClr val="000000"/>
                </a:solidFill>
                <a:latin typeface="Arial"/>
              </a:rPr>
              <a:t>A: óbreytt</a:t>
            </a:r>
          </a:p>
          <a:p>
            <a:pPr algn="l">
              <a:spcBef>
                <a:spcPts val="0"/>
              </a:spcBef>
              <a:spcAft>
                <a:spcPts val="0"/>
              </a:spcAft>
            </a:pPr>
            <a:r>
              <a:rPr sz="640" b="0">
                <a:solidFill>
                  <a:srgbClr val="000000"/>
                </a:solidFill>
                <a:latin typeface="Arial"/>
              </a:rPr>
              <a:t>Z: minnkar um 1</a:t>
            </a:r>
          </a:p>
        </p:txBody>
      </p:sp>
      <p:sp>
        <p:nvSpPr>
          <p:cNvPr id="21" name="Icelandic transparent label"/>
          <p:cNvSpPr txBox="1"/>
          <p:nvPr/>
        </p:nvSpPr>
        <p:spPr>
          <a:xfrm>
            <a:off x="6163766" y="4310248"/>
            <a:ext cx="1237298" cy="513954"/>
          </a:xfrm>
          <a:prstGeom prst="rect">
            <a:avLst/>
          </a:prstGeom>
          <a:noFill/>
          <a:ln>
            <a:noFill/>
          </a:ln>
        </p:spPr>
        <p:txBody>
          <a:bodyPr wrap="square" lIns="0" rIns="0" tIns="0" bIns="0" anchor="ctr">
            <a:spAutoFit/>
          </a:bodyPr>
          <a:lstStyle/>
          <a:p>
            <a:pPr algn="l">
              <a:spcBef>
                <a:spcPts val="0"/>
              </a:spcBef>
              <a:spcAft>
                <a:spcPts val="0"/>
              </a:spcAft>
            </a:pPr>
            <a:r>
              <a:rPr sz="640" b="0">
                <a:solidFill>
                  <a:srgbClr val="000000"/>
                </a:solidFill>
                <a:latin typeface="Arial"/>
              </a:rPr>
              <a:t>A: óbreytt</a:t>
            </a:r>
          </a:p>
          <a:p>
            <a:pPr algn="l">
              <a:spcBef>
                <a:spcPts val="0"/>
              </a:spcBef>
              <a:spcAft>
                <a:spcPts val="0"/>
              </a:spcAft>
            </a:pPr>
            <a:r>
              <a:rPr sz="640" b="0">
                <a:solidFill>
                  <a:srgbClr val="000000"/>
                </a:solidFill>
                <a:latin typeface="Arial"/>
              </a:rPr>
              <a:t>Z: minnkar um 1</a:t>
            </a:r>
          </a:p>
        </p:txBody>
      </p:sp>
      <p:sp>
        <p:nvSpPr>
          <p:cNvPr id="22" name="Icelandic transparent label"/>
          <p:cNvSpPr txBox="1"/>
          <p:nvPr/>
        </p:nvSpPr>
        <p:spPr>
          <a:xfrm>
            <a:off x="3584477" y="3310893"/>
            <a:ext cx="1427651" cy="171318"/>
          </a:xfrm>
          <a:prstGeom prst="rect">
            <a:avLst/>
          </a:prstGeom>
          <a:noFill/>
          <a:ln>
            <a:noFill/>
          </a:ln>
        </p:spPr>
        <p:txBody>
          <a:bodyPr wrap="square" lIns="0" rIns="0" tIns="0" bIns="0" anchor="ctr">
            <a:spAutoFit/>
          </a:bodyPr>
          <a:lstStyle/>
          <a:p>
            <a:pPr algn="l">
              <a:spcBef>
                <a:spcPts val="0"/>
              </a:spcBef>
              <a:spcAft>
                <a:spcPts val="0"/>
              </a:spcAft>
            </a:pPr>
            <a:r>
              <a:rPr sz="640" b="0">
                <a:solidFill>
                  <a:srgbClr val="000000"/>
                </a:solidFill>
                <a:latin typeface="Arial"/>
              </a:rPr>
              <a:t>Spennt kjarnástand</a:t>
            </a:r>
          </a:p>
        </p:txBody>
      </p:sp>
      <p:sp>
        <p:nvSpPr>
          <p:cNvPr id="23" name="Icelandic transparent label"/>
          <p:cNvSpPr txBox="1"/>
          <p:nvPr/>
        </p:nvSpPr>
        <p:spPr>
          <a:xfrm>
            <a:off x="4583833" y="4748061"/>
            <a:ext cx="552025" cy="152283"/>
          </a:xfrm>
          <a:prstGeom prst="rect">
            <a:avLst/>
          </a:prstGeom>
          <a:noFill/>
          <a:ln>
            <a:noFill/>
          </a:ln>
        </p:spPr>
        <p:txBody>
          <a:bodyPr wrap="square" lIns="0" rIns="0" tIns="0" bIns="0" anchor="ctr">
            <a:spAutoFit/>
          </a:bodyPr>
          <a:lstStyle/>
          <a:p>
            <a:pPr algn="ctr">
              <a:spcBef>
                <a:spcPts val="0"/>
              </a:spcBef>
              <a:spcAft>
                <a:spcPts val="0"/>
              </a:spcAft>
            </a:pPr>
            <a:r>
              <a:rPr sz="640" b="0">
                <a:solidFill>
                  <a:srgbClr val="000000"/>
                </a:solidFill>
                <a:latin typeface="Arial"/>
              </a:rPr>
              <a:t>röntgen</a:t>
            </a:r>
          </a:p>
        </p:txBody>
      </p:sp>
      <p:sp>
        <p:nvSpPr>
          <p:cNvPr id="2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95391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21.8</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PET-skanni (a) notar geislun til að gefa mynd af því hvernig hluti af líkama sjúklings starfar. Skannanirnar sem hann framleiðir er hægt að nota til að mynda heilbrigðan heila (b) eða til að greina sjúkdóma eins og Alzheimer (c). (mynd a: breytt verk eftir Jens Maus)</a:t>
            </a:r>
          </a:p>
        </p:txBody>
      </p:sp>
      <p:pic>
        <p:nvPicPr>
          <p:cNvPr id="9" name="Figure" descr="Three pictures are shown and labeled “a,” “b” and “c.” Picture a shows a machine with a round opening connected to an examination table. Picture b is a medical scan of the top of a person’s head and shows large patches of yellow and red and smaller patches of blue, green and purple highlighting. Picture c also shows a medical scan of the top of a person’s head, but this image is mostly colored in blue and purple with very small patches of red and yellow.">
            <a:extLst>
              <a:ext uri="{FF2B5EF4-FFF2-40B4-BE49-F238E27FC236}">
                <a16:creationId xmlns:a16="http://schemas.microsoft.com/office/drawing/2014/main" id="{21C1260E-BCDC-41B9-B25B-1DE3A80C5FAC}"/>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3741" b="-13741"/>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20425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21.9</a:t>
            </a:r>
          </a:p>
        </p:txBody>
      </p:sp>
      <p:sp>
        <p:nvSpPr>
          <p:cNvPr id="7" name="Figure Legend"/>
          <p:cNvSpPr>
            <a:spLocks noGrp="1"/>
          </p:cNvSpPr>
          <p:nvPr>
            <p:ph type="body" sz="quarter" idx="14"/>
          </p:nvPr>
        </p:nvSpPr>
        <p:spPr>
          <a:xfrm>
            <a:off x="457200" y="5263978"/>
            <a:ext cx="8062912" cy="746386"/>
          </a:xfrm>
        </p:spPr>
        <p:txBody>
          <a:bodyPr wrap="square">
            <a:normAutofit/>
          </a:bodyPr>
          <a:lstStyle/>
          <a:p>
            <a:pPr marL="0" indent="0">
              <a:spcBef>
                <a:spcPts val="0"/>
              </a:spcBef>
              <a:spcAft>
                <a:spcPts val="0"/>
              </a:spcAft>
              <a:buNone/>
            </a:pPr>
            <a:r>
              <a:rPr sz="1500"/>
              <a:t>Úran-238 gengur í gegnum geislavirka sundrunarröð sem samanstendur af 14 aðskildum skrefum áður en það myndar stöðugt blý-206. Þessi röð samanstendur af átta α-sundrunum og sex β-sundrunum.</a:t>
            </a:r>
          </a:p>
        </p:txBody>
      </p:sp>
      <p:pic>
        <p:nvPicPr>
          <p:cNvPr id="3075" name="Picture 2" descr="slide_0014_img_002.png"/>
          <p:cNvPicPr>
            <a:picLocks noChangeAspect="1"/>
          </p:cNvPicPr>
          <p:nvPr/>
        </p:nvPicPr>
        <p:blipFill>
          <a:blip r:embed="rId4"/>
          <a:srcRect/>
          <a:stretch>
            <a:fillRect/>
          </a:stretch>
        </p:blipFill>
        <p:spPr>
          <a:xfrm>
            <a:off x="1537685" y="1083790"/>
            <a:ext cx="5943601" cy="3913188"/>
          </a:xfrm>
          <a:prstGeom prst="rect">
            <a:avLst/>
          </a:prstGeom>
        </p:spPr>
      </p:pic>
      <p:sp>
        <p:nvSpPr>
          <p:cNvPr id="3076" name="Icelandic transparent label"/>
          <p:cNvSpPr txBox="1"/>
          <p:nvPr/>
        </p:nvSpPr>
        <p:spPr>
          <a:xfrm rot="16200000">
            <a:off x="1938778" y="2273932"/>
            <a:ext cx="1428171" cy="190423"/>
          </a:xfrm>
          <a:prstGeom prst="rect">
            <a:avLst/>
          </a:prstGeom>
          <a:noFill/>
          <a:ln>
            <a:noFill/>
          </a:ln>
        </p:spPr>
        <p:txBody>
          <a:bodyPr wrap="square" lIns="0" rIns="0" tIns="0" bIns="0" anchor="ctr">
            <a:spAutoFit/>
          </a:bodyPr>
          <a:lstStyle/>
          <a:p>
            <a:pPr algn="ctr">
              <a:spcBef>
                <a:spcPts val="0"/>
              </a:spcBef>
              <a:spcAft>
                <a:spcPts val="0"/>
              </a:spcAft>
            </a:pPr>
            <a:r>
              <a:rPr sz="900" b="0">
                <a:solidFill>
                  <a:srgbClr val="000000"/>
                </a:solidFill>
                <a:latin typeface="Arial"/>
              </a:rPr>
              <a:t>Fjöldi nifteinda (n)</a:t>
            </a:r>
          </a:p>
        </p:txBody>
      </p:sp>
      <p:sp>
        <p:nvSpPr>
          <p:cNvPr id="307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7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307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08919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21.10</a:t>
            </a:r>
          </a:p>
        </p:txBody>
      </p:sp>
      <p:sp>
        <p:nvSpPr>
          <p:cNvPr id="7" name="Figure Legend"/>
          <p:cNvSpPr>
            <a:spLocks noGrp="1"/>
          </p:cNvSpPr>
          <p:nvPr>
            <p:ph type="body" sz="quarter" idx="14"/>
          </p:nvPr>
        </p:nvSpPr>
        <p:spPr>
          <a:xfrm>
            <a:off x="457200" y="5165124"/>
            <a:ext cx="8062912" cy="1000898"/>
          </a:xfrm>
        </p:spPr>
        <p:txBody>
          <a:bodyPr wrap="square">
            <a:normAutofit/>
          </a:bodyPr>
          <a:lstStyle/>
          <a:p>
            <a:pPr marL="0" indent="0">
              <a:spcBef>
                <a:spcPts val="0"/>
              </a:spcBef>
              <a:spcAft>
                <a:spcPts val="0"/>
              </a:spcAft>
              <a:buNone/>
            </a:pPr>
            <a:r>
              <a:rPr sz="1500"/>
              <a:t>Hjá kóbalti-60, sem hefur helmingunartímann 5.27 ár, eru 50% efnisins eftir að 5.27 árum liðnum (einn helmingunartími), 25% efnisins eftir 10.54 ár (tveir helmingunartímar), 12.5% efnisins eftir 15.81 ár (þrír helmingunartímar), og svo framvegis.</a:t>
            </a:r>
          </a:p>
        </p:txBody>
      </p:sp>
      <p:pic>
        <p:nvPicPr>
          <p:cNvPr id="4099" name="Picture 2" descr="slide_0015_img_002.png"/>
          <p:cNvPicPr>
            <a:picLocks noChangeAspect="1"/>
          </p:cNvPicPr>
          <p:nvPr/>
        </p:nvPicPr>
        <p:blipFill>
          <a:blip r:embed="rId4"/>
          <a:srcRect/>
          <a:stretch>
            <a:fillRect/>
          </a:stretch>
        </p:blipFill>
        <p:spPr>
          <a:xfrm>
            <a:off x="1293210" y="1077355"/>
            <a:ext cx="6232053" cy="3797381"/>
          </a:xfrm>
          <a:prstGeom prst="rect">
            <a:avLst/>
          </a:prstGeom>
        </p:spPr>
      </p:pic>
      <p:sp>
        <p:nvSpPr>
          <p:cNvPr id="410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0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410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80541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21.11</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Ásamt stöðugu kolefni-12 taka plöntur og dýr upp geislavirkt kolefni-14, og helst það í stöðugu magni í þeim á meðan þau eru á lífi. Eftir dauðann hrörnar C-14 og hlutfallið C-14:C-12 í leifunum minnkar. Með því að bera þetta hlutfall saman við hlutfallið C-14:C-12 í lifandi lífverum getum við ákvarðað hversu langt er síðan lífveran lifði (og dó).</a:t>
            </a:r>
          </a:p>
        </p:txBody>
      </p:sp>
      <p:pic>
        <p:nvPicPr>
          <p:cNvPr id="9" name="Figure" descr="A diagram shows a cow standing on the ground next to a tree. In the upper left of the diagram, where the sky is represented, a single white sphere is shown and is connected by a downward-facing arrow to a larger sphere composed of green and white spheres that is labeled “superscript 14, subscript 7, N.” This structure is connected to three other structures by a right-facing arrow. Each of the three it points to are composed of green and white spheres and all have arrows pointing from them to the ground. The first of these is labeled “Trace, superscript 14, subscript 6, C,” the second is labeled “1 percent, superscript 13, subscript 6, C” and the last is labeled “99 percent, superscript 12, subscript 6, C.” Two downward-facing arrows that merge into one arrow lead from the cow and tree to the ground and are labeled “organism dies” and “superscript 14, subscript 6, C, decay begins.” A right-facing arrow labeled on top as “Decay” and on bottom as “Time” leads from this to a label of “superscript 14, subscript 6, C, backslash, superscript 12, subscript 6, C, ratio decreased.” Near the top of the tree is a downward facing arrow with the label “superscript 14, subscript 6, C, backslash, superscript 12, subscript 6, C, ratio is constant in living organisms” that leads to the last of the lower statements.">
            <a:extLst>
              <a:ext uri="{FF2B5EF4-FFF2-40B4-BE49-F238E27FC236}">
                <a16:creationId xmlns:a16="http://schemas.microsoft.com/office/drawing/2014/main" id="{A97791D7-2918-446B-B35A-D74D55021BF2}"/>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55968" r="-55968"/>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65045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21.12</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Aldursgreining með kolefni-14 hefur sýnt fram á að þessar blaðsíður úr Dauðahafshandritunum voru skrifaðar eða afritaðar á pappír gerðan úr plöntum sem dóu á milli 100 f.Kr. og 50 e.Kr.</a:t>
            </a:r>
          </a:p>
        </p:txBody>
      </p:sp>
      <p:pic>
        <p:nvPicPr>
          <p:cNvPr id="9" name="Figure" descr="A photograph of six pages of ragged-edged paper covered in writing are shown.">
            <a:extLst>
              <a:ext uri="{FF2B5EF4-FFF2-40B4-BE49-F238E27FC236}">
                <a16:creationId xmlns:a16="http://schemas.microsoft.com/office/drawing/2014/main" id="{60C737B4-2491-49C6-BB90-BECDAEF2D05C}"/>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42361" b="-42361"/>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4439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Námsefnismarkmið</a:t>
            </a:r>
          </a:p>
        </p:txBody>
      </p:sp>
      <p:sp>
        <p:nvSpPr>
          <p:cNvPr id="3" name="Content Placeholder 2"/>
          <p:cNvSpPr>
            <a:spLocks noGrp="1"/>
          </p:cNvSpPr>
          <p:nvPr>
            <p:ph idx="1"/>
          </p:nvPr>
        </p:nvSpPr>
        <p:spPr/>
        <p:txBody>
          <a:bodyPr/>
          <a:lstStyle/>
          <a:p>
            <a:r>
              <a:rPr/>
              <a:t>21.4 Umbreyting og kjarnorka</a:t>
            </a:r>
          </a:p>
          <a:p>
            <a:pPr lvl="1"/>
            <a:r>
              <a:rPr/>
              <a:t>Lýsa myndun úrankleyfra kjarntegunda</a:t>
            </a:r>
          </a:p>
          <a:p>
            <a:pPr lvl="1"/>
            <a:r>
              <a:rPr/>
              <a:t>Útskýra kjarnaklofnun og kjarnasamruna</a:t>
            </a:r>
          </a:p>
          <a:p>
            <a:pPr lvl="1"/>
            <a:r>
              <a:rPr/>
              <a:t>Tengja saman hugtökin gagnrýninn massi og kjarnakeðjuverkanir</a:t>
            </a:r>
          </a:p>
          <a:p>
            <a:pPr lvl="1"/>
            <a:r>
              <a:rPr/>
              <a:t>Taka saman grunnkröfur fyrir kjarnaklofnunar- og samrunaofna</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2221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21.13</a:t>
            </a:r>
          </a:p>
        </p:txBody>
      </p:sp>
      <p:sp>
        <p:nvSpPr>
          <p:cNvPr id="7" name="Figure Legend"/>
          <p:cNvSpPr>
            <a:spLocks noGrp="1"/>
          </p:cNvSpPr>
          <p:nvPr>
            <p:ph type="body" sz="quarter" idx="14"/>
          </p:nvPr>
        </p:nvSpPr>
        <p:spPr/>
        <p:txBody>
          <a:bodyPr>
            <a:normAutofit/>
          </a:bodyPr>
          <a:lstStyle/>
          <a:p>
            <a:pPr marL="0" indent="0">
              <a:buNone/>
            </a:pPr>
            <a:r>
              <a:rPr/>
              <a:t>Hér sést lítill hluti LHC-hraðalsins með starfsmönnum á ferð eftir honum. (mynd: Christophe Delaere)</a:t>
            </a:r>
          </a:p>
        </p:txBody>
      </p:sp>
      <p:pic>
        <p:nvPicPr>
          <p:cNvPr id="9" name="Figure" descr="Two photos are shown and labeled “a” and “b.” Photo a shows an aerial view of the Large Hadron Collider. Photo b shows a tunnel of concrete with rails on the ground and tubes and wires running along the wall. Two people walk along the tunnel.">
            <a:extLst>
              <a:ext uri="{FF2B5EF4-FFF2-40B4-BE49-F238E27FC236}">
                <a16:creationId xmlns:a16="http://schemas.microsoft.com/office/drawing/2014/main" id="{79A59924-3A2A-439B-834B-EB6D85D98E74}"/>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36475" r="-36475"/>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47317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21.14</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Þegar hægfara nifteind lendir á kleyfum U-235 kjarna, er hún gleypt og myndar óstöðugan U-236 kjarna. U-236 kjarninn brotnar síðan hratt niður í tvo minni kjarna (í þessu tilfelli Ba-141 og Kr-92) ásamt nokkrum nifteindum (venjulega tveimur eða þremur), og losar mjög mikla orku.</a:t>
            </a:r>
          </a:p>
        </p:txBody>
      </p:sp>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97124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21.15</a:t>
            </a:r>
          </a:p>
        </p:txBody>
      </p:sp>
      <p:sp>
        <p:nvSpPr>
          <p:cNvPr id="7" name="Figure Legend"/>
          <p:cNvSpPr>
            <a:spLocks noGrp="1"/>
          </p:cNvSpPr>
          <p:nvPr>
            <p:ph type="body" sz="quarter" idx="14"/>
          </p:nvPr>
        </p:nvSpPr>
        <p:spPr/>
        <p:txBody>
          <a:bodyPr wrap="square">
            <a:normAutofit/>
          </a:bodyPr>
          <a:lstStyle/>
          <a:p>
            <a:pPr marL="342900" indent="-342900">
              <a:spcBef>
                <a:spcPts val="0"/>
              </a:spcBef>
              <a:spcAft>
                <a:spcPts val="0"/>
              </a:spcAft>
              <a:buAutoNum type="alphaLcParenBoth"/>
            </a:pPr>
            <a:r>
              <a:rPr sz="1500"/>
              <a:t>Kjarnaklofnun U-235 myndar margvíslegar klofnunarafurðir.</a:t>
            </a:r>
          </a:p>
          <a:p>
            <a:pPr marL="342900" indent="-342900">
              <a:spcBef>
                <a:spcPts val="0"/>
              </a:spcBef>
              <a:spcAft>
                <a:spcPts val="0"/>
              </a:spcAft>
              <a:buAutoNum type="alphaLcParenBoth"/>
            </a:pPr>
            <a:r>
              <a:rPr sz="1500"/>
              <a:t>Stærri klofnunarafurðir U-235 eru venjulega ein samsæta með massatölu um 85–105, og önnur samsæta með massatölu sem er um 50% hærri, það er að segja um 130–150.</a:t>
            </a:r>
          </a:p>
        </p:txBody>
      </p:sp>
      <p:pic>
        <p:nvPicPr>
          <p:cNvPr id="5123" name="Picture 2" descr="slide_0021_img_002.png"/>
          <p:cNvPicPr>
            <a:picLocks noChangeAspect="1"/>
          </p:cNvPicPr>
          <p:nvPr/>
        </p:nvPicPr>
        <p:blipFill>
          <a:blip r:embed="rId4"/>
          <a:srcRect/>
          <a:stretch>
            <a:fillRect/>
          </a:stretch>
        </p:blipFill>
        <p:spPr>
          <a:xfrm>
            <a:off x="834424" y="1287206"/>
            <a:ext cx="7234538" cy="3395054"/>
          </a:xfrm>
          <a:prstGeom prst="rect">
            <a:avLst/>
          </a:prstGeom>
        </p:spPr>
      </p:pic>
      <p:sp>
        <p:nvSpPr>
          <p:cNvPr id="512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2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512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26708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21.16</a:t>
            </a:r>
          </a:p>
        </p:txBody>
      </p:sp>
      <p:sp>
        <p:nvSpPr>
          <p:cNvPr id="7" name="Figure Legend"/>
          <p:cNvSpPr>
            <a:spLocks noGrp="1"/>
          </p:cNvSpPr>
          <p:nvPr>
            <p:ph type="body" sz="quarter" idx="14"/>
          </p:nvPr>
        </p:nvSpPr>
        <p:spPr>
          <a:xfrm>
            <a:off x="457200" y="5275015"/>
            <a:ext cx="8062912" cy="850267"/>
          </a:xfrm>
        </p:spPr>
        <p:txBody>
          <a:bodyPr wrap="square">
            <a:normAutofit/>
          </a:bodyPr>
          <a:lstStyle/>
          <a:p>
            <a:pPr marL="0" indent="0">
              <a:spcBef>
                <a:spcPts val="0"/>
              </a:spcBef>
              <a:spcAft>
                <a:spcPts val="0"/>
              </a:spcAft>
              <a:buNone/>
            </a:pPr>
            <a:r>
              <a:rPr sz="1500"/>
              <a:t>Klofnun stórs kjarna, eins og U-235, myndar tvær eða þrjár nifteindir, sem hver um sig getur valdið klofnun annars kjarna með þeim hvörfum sem sýnd eru. Ef þetta ferli heldur áfram á sér stað kjarnakeðjuverkun.</a:t>
            </a:r>
            <a:endParaRPr lang="en-US" sz="1600" dirty="0"/>
          </a:p>
        </p:txBody>
      </p:sp>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34101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21.17</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(a) Í undirkritískum massa er kleyfa efnið of lítið og leyfir of mörgum nifteindum að sleppa úr efninu, þannig að keðjuverkun á sér ekki stað. (b) Í kritískum massa kallar nægilega mikill fjöldi nifteinda í kleyfa efninu fram kjarnaklofnun til að skapa keðjuverkun.</a:t>
            </a:r>
          </a:p>
        </p:txBody>
      </p:sp>
      <p:pic>
        <p:nvPicPr>
          <p:cNvPr id="9" name="Figure" descr="The images are shown and labeled “a,” “b” and “c.” Image a, labeled “Sub-critical mass,” shows a blue circle background with a white sphere near the outer, top, left edge of the circle. A downward, right-facing arrow indicates that the white sphere enters the circle. Seven small, yellow starbursts are drawn in the blue circle and each has an arrow facing from it to outside the circle, in seemingly random directions. Image b, labeled “Critical mass,” shows a blue circle background with a white sphere near the outer, top, left edge of the circle. A downward, right-facing arrow indicates that the white sphere enters the circle. Seventeen small, yellow starbursts are drawn in the blue circle and each has an arrow facing from it to outside the circle, in seemingly random directions. Image c, labeled “Critical mass from neutron deflection,” shows a blue circle background, lying in a larger purple circle, with a white sphere near the outer, top, left edge of the purple circle. A downward, right-facing arrow indicates that the white sphere enters both of the circles. Thirteen small, yellow starbursts are drawn in the blue circle and each has an arrow facing from it to outside the blue circle, and a couple outside of the purple circle, in seemingly random directions.">
            <a:extLst>
              <a:ext uri="{FF2B5EF4-FFF2-40B4-BE49-F238E27FC236}">
                <a16:creationId xmlns:a16="http://schemas.microsoft.com/office/drawing/2014/main" id="{F75A32EB-9DFA-4ACE-A6EA-00938478E16E}"/>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14148" r="-14148"/>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00846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21.18</a:t>
            </a:r>
          </a:p>
        </p:txBody>
      </p:sp>
      <p:sp>
        <p:nvSpPr>
          <p:cNvPr id="7" name="Figure Legend"/>
          <p:cNvSpPr>
            <a:spLocks noGrp="1"/>
          </p:cNvSpPr>
          <p:nvPr>
            <p:ph type="body" sz="quarter" idx="14"/>
          </p:nvPr>
        </p:nvSpPr>
        <p:spPr>
          <a:xfrm>
            <a:off x="457200" y="4843981"/>
            <a:ext cx="8062912" cy="1408537"/>
          </a:xfrm>
        </p:spPr>
        <p:txBody>
          <a:bodyPr wrap="square">
            <a:normAutofit/>
          </a:bodyPr>
          <a:lstStyle/>
          <a:p>
            <a:pPr marL="0" indent="0">
              <a:spcBef>
                <a:spcPts val="0"/>
              </a:spcBef>
              <a:spcAft>
                <a:spcPts val="0"/>
              </a:spcAft>
              <a:buNone/>
            </a:pPr>
            <a:r>
              <a:rPr sz="1400"/>
              <a:t>(a) Kjarnaklofningssprengjan sem eyðilagði Hiroshima þann 6. ágúst 1945 samanstóð af tveimur undirkritískum mössum af U-235, þar sem hefðbundið sprengiefni var notað til að skjóta öðrum undirkritíska massanum inn í hinn og skapa þannig kritískan massa fyrir kjarnorkusprenginguna. (b) Plútonsprengjan sem eyðilagði Nagasaki þann 12. ágúst 1945 samanstóð af holri kúlu úr plútoni sem var þjöppuð hratt saman með hefðbundnu sprengiefni. Þetta leiddi til þess að þéttni plútons í miðjunni varð meiri en sá kritíski massi sem nauðsynlegur var fyrir kjarnorkusprenginguna.</a:t>
            </a:r>
          </a:p>
        </p:txBody>
      </p:sp>
      <p:pic>
        <p:nvPicPr>
          <p:cNvPr id="9" name="Figure" descr="Two diagrams are shown, each to the left of a photo, and labeled “a” and “b.” Diagram a shows the outer casing of a bomb that has a long, tubular shape with a squared-off tail. Components in the shell show a tube with a white disk labeled “Detonator” on the left, an orange disk with a bright yellow starburst drawn around it labeled “Conventional explosive” in the middle and a right-facing arrow leading to a blue disk in the nose of the bomb labeled “uranium 235.” A small blue cone next to the orange disk is shares the label of “uranium 235.” A black and white photo next to this diagram shows a far-off shot of a rising cloud over a landscape. Diagram b shows the outer casing of a bomb that has a short, rounded shape with a squared-off tail. Components in the shell show a large orange circle labeled “Conventional explosive” with a series of black dots around its edge, labeled “Detonators,” and a yellow starburst behind it. White arrows face from the outer edge of the orange circle to a blue circle in the center with a yellow core. The blue circle is labeled “plutonium 239” while the yellow core is labeled “beryllium, dash, polonium initiator.” A black and white photo next to this diagram shows a far-off shot of a giant rising cloud over a landscape.">
            <a:extLst>
              <a:ext uri="{FF2B5EF4-FFF2-40B4-BE49-F238E27FC236}">
                <a16:creationId xmlns:a16="http://schemas.microsoft.com/office/drawing/2014/main" id="{666B104B-A793-487E-A282-4685A65C6F8D}"/>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35146" r="-35146"/>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68584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21.19</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(a) Diablo Canyon kjarnorkuverið nálægt San Luis Obispo er eina kjarnorkuverið sem nú er starfrækt í Kaliforníu. Hvolfþökin eru innhólfunarmannvirki fyrir kjarnaofnana og í brúnu byggingunni er hverfillinn þar sem rafmagn er framleitt. Sjór er notaður til kælingar. (b) Diablo Canyon notar þrýstivatnsofn, sem er ein af nokkrum mismunandi gerðum kleyfiofna sem notaðir eru um allan heim, til að framleiða rafmagn. Orka frá kjarnaklofnunarhvörfum í ofnkjarnanum hitar vatn í lokuðu þrýstikerfi. Varmi frá þessu kerfi framleiðir gufu sem knýr hverfil, sem aftur framleiðir rafmagn. (framlag a: breyting á verki eftir „Mike“ Michael L. Baird; framlag b: breyting á verki eftir Nuclear Regulatory Commission)</a:t>
            </a:r>
          </a:p>
        </p:txBody>
      </p:sp>
      <p:pic>
        <p:nvPicPr>
          <p:cNvPr id="9" name="Figure" descr="A photo labeled “a” and a diagram labeled “b” is shown. The photo is of a power plant with two large white domes and many buildings. The diagram shows a cylindrical container with thick walls labeled “Walls made of concrete and steel” and three main components inside. The first of these components is a pair of tall cylinders labeled “Steam generators” that sit to either side of a shorter cylinder labeled “Core.” Next to the core is a thin cylinder labeled “Pressurizer.” To the left of the outer walls is a set of pistons labeled “Turbines” that sit above a series of other equipment.">
            <a:extLst>
              <a:ext uri="{FF2B5EF4-FFF2-40B4-BE49-F238E27FC236}">
                <a16:creationId xmlns:a16="http://schemas.microsoft.com/office/drawing/2014/main" id="{9CB6DE16-1F2F-43C8-9A04-48790D45D6EC}"/>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895" r="-2895"/>
          <a:stretch>
            <a:fillRect/>
          </a:stretch>
        </p:blipFill>
        <p:spPr>
          <a:xfrm>
            <a:off x="457199" y="1122386"/>
            <a:ext cx="8062913" cy="3500071"/>
          </a:xfrm>
        </p:spPr>
      </p:pic>
      <p:sp>
        <p:nvSpPr>
          <p:cNvPr id="10" name="Icelandic transparent label"/>
          <p:cNvSpPr txBox="1"/>
          <p:nvPr/>
        </p:nvSpPr>
        <p:spPr>
          <a:xfrm>
            <a:off x="4250231" y="2448026"/>
            <a:ext cx="762958" cy="200277"/>
          </a:xfrm>
          <a:prstGeom prst="rect">
            <a:avLst/>
          </a:prstGeom>
          <a:noFill/>
          <a:ln>
            <a:noFill/>
          </a:ln>
        </p:spPr>
        <p:txBody>
          <a:bodyPr wrap="square" lIns="0" rIns="0" tIns="0" bIns="0" anchor="ctr">
            <a:spAutoFit/>
          </a:bodyPr>
          <a:lstStyle/>
          <a:p>
            <a:pPr algn="ctr">
              <a:spcBef>
                <a:spcPts val="0"/>
              </a:spcBef>
              <a:spcAft>
                <a:spcPts val="0"/>
              </a:spcAft>
            </a:pPr>
            <a:r>
              <a:rPr sz="790">
                <a:solidFill>
                  <a:srgbClr val="000000"/>
                </a:solidFill>
                <a:latin typeface="Arial"/>
              </a:rPr>
              <a:t>Hverfill</a:t>
            </a:r>
          </a:p>
        </p:txBody>
      </p:sp>
      <p:sp>
        <p:nvSpPr>
          <p:cNvPr id="11" name="Icelandic transparent label"/>
          <p:cNvSpPr txBox="1"/>
          <p:nvPr/>
        </p:nvSpPr>
        <p:spPr>
          <a:xfrm>
            <a:off x="7387897" y="1780437"/>
            <a:ext cx="877402" cy="638978"/>
          </a:xfrm>
          <a:prstGeom prst="rect">
            <a:avLst/>
          </a:prstGeom>
          <a:noFill/>
          <a:ln>
            <a:noFill/>
          </a:ln>
        </p:spPr>
        <p:txBody>
          <a:bodyPr wrap="square" lIns="0" rIns="0" tIns="0" bIns="0" anchor="ctr">
            <a:spAutoFit/>
          </a:bodyPr>
          <a:lstStyle/>
          <a:p>
            <a:pPr algn="l">
              <a:spcBef>
                <a:spcPts val="0"/>
              </a:spcBef>
              <a:spcAft>
                <a:spcPts val="0"/>
              </a:spcAft>
            </a:pPr>
            <a:r>
              <a:rPr sz="790">
                <a:solidFill>
                  <a:srgbClr val="000000"/>
                </a:solidFill>
                <a:latin typeface="Arial"/>
              </a:rPr>
              <a:t>Veggir úr</a:t>
            </a:r>
          </a:p>
          <a:p>
            <a:pPr algn="l">
              <a:spcBef>
                <a:spcPts val="0"/>
              </a:spcBef>
              <a:spcAft>
                <a:spcPts val="0"/>
              </a:spcAft>
            </a:pPr>
            <a:r>
              <a:rPr sz="790">
                <a:solidFill>
                  <a:srgbClr val="000000"/>
                </a:solidFill>
                <a:latin typeface="Arial"/>
              </a:rPr>
              <a:t>steypu og stáli</a:t>
            </a:r>
          </a:p>
        </p:txBody>
      </p:sp>
      <p:sp>
        <p:nvSpPr>
          <p:cNvPr id="12" name="Icelandic transparent label"/>
          <p:cNvSpPr txBox="1"/>
          <p:nvPr/>
        </p:nvSpPr>
        <p:spPr>
          <a:xfrm>
            <a:off x="7387897" y="2552933"/>
            <a:ext cx="858328" cy="400553"/>
          </a:xfrm>
          <a:prstGeom prst="rect">
            <a:avLst/>
          </a:prstGeom>
          <a:noFill/>
          <a:ln>
            <a:noFill/>
          </a:ln>
        </p:spPr>
        <p:txBody>
          <a:bodyPr wrap="square" lIns="0" rIns="0" tIns="0" bIns="0" anchor="ctr">
            <a:spAutoFit/>
          </a:bodyPr>
          <a:lstStyle/>
          <a:p>
            <a:pPr algn="l">
              <a:spcBef>
                <a:spcPts val="0"/>
              </a:spcBef>
              <a:spcAft>
                <a:spcPts val="0"/>
              </a:spcAft>
            </a:pPr>
            <a:r>
              <a:rPr sz="790">
                <a:solidFill>
                  <a:srgbClr val="000000"/>
                </a:solidFill>
                <a:latin typeface="Arial"/>
              </a:rPr>
              <a:t>Gufu-</a:t>
            </a:r>
          </a:p>
          <a:p>
            <a:pPr algn="l">
              <a:spcBef>
                <a:spcPts val="0"/>
              </a:spcBef>
              <a:spcAft>
                <a:spcPts val="0"/>
              </a:spcAft>
            </a:pPr>
            <a:r>
              <a:rPr sz="790">
                <a:solidFill>
                  <a:srgbClr val="000000"/>
                </a:solidFill>
                <a:latin typeface="Arial"/>
              </a:rPr>
              <a:t>rafalar</a:t>
            </a:r>
          </a:p>
        </p:txBody>
      </p:sp>
      <p:sp>
        <p:nvSpPr>
          <p:cNvPr id="13" name="Icelandic transparent label"/>
          <p:cNvSpPr txBox="1"/>
          <p:nvPr/>
        </p:nvSpPr>
        <p:spPr>
          <a:xfrm>
            <a:off x="7387897" y="3621074"/>
            <a:ext cx="667588" cy="209814"/>
          </a:xfrm>
          <a:prstGeom prst="rect">
            <a:avLst/>
          </a:prstGeom>
          <a:noFill/>
          <a:ln>
            <a:noFill/>
          </a:ln>
        </p:spPr>
        <p:txBody>
          <a:bodyPr wrap="square" lIns="0" rIns="0" tIns="0" bIns="0" anchor="ctr">
            <a:spAutoFit/>
          </a:bodyPr>
          <a:lstStyle/>
          <a:p>
            <a:pPr algn="l">
              <a:spcBef>
                <a:spcPts val="0"/>
              </a:spcBef>
              <a:spcAft>
                <a:spcPts val="0"/>
              </a:spcAft>
            </a:pPr>
            <a:r>
              <a:rPr sz="790">
                <a:solidFill>
                  <a:srgbClr val="000000"/>
                </a:solidFill>
                <a:latin typeface="Arial"/>
              </a:rPr>
              <a:t>Kjarni</a:t>
            </a:r>
          </a:p>
        </p:txBody>
      </p:sp>
      <p:sp>
        <p:nvSpPr>
          <p:cNvPr id="14" name="Icelandic transparent label"/>
          <p:cNvSpPr txBox="1"/>
          <p:nvPr/>
        </p:nvSpPr>
        <p:spPr>
          <a:xfrm>
            <a:off x="7387897" y="3945332"/>
            <a:ext cx="896476" cy="209814"/>
          </a:xfrm>
          <a:prstGeom prst="rect">
            <a:avLst/>
          </a:prstGeom>
          <a:noFill/>
          <a:ln>
            <a:noFill/>
          </a:ln>
        </p:spPr>
        <p:txBody>
          <a:bodyPr wrap="square" lIns="0" rIns="0" tIns="0" bIns="0" anchor="ctr">
            <a:spAutoFit/>
          </a:bodyPr>
          <a:lstStyle/>
          <a:p>
            <a:pPr algn="l">
              <a:spcBef>
                <a:spcPts val="0"/>
              </a:spcBef>
              <a:spcAft>
                <a:spcPts val="0"/>
              </a:spcAft>
            </a:pPr>
            <a:r>
              <a:rPr sz="790">
                <a:solidFill>
                  <a:srgbClr val="000000"/>
                </a:solidFill>
                <a:latin typeface="Arial"/>
              </a:rPr>
              <a:t>Þrýstijafnari</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554966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21.20</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Kjarni kjarnaofnsins sem sýndur er í (a) inniheldur eldsneytis- og stýristangasamstæðuna sem sýnd er í (b). (heimild: breytt verk eftir E. Generalic, http://glossary.periodni.com/glossary.php?en=control+rod)</a:t>
            </a:r>
          </a:p>
        </p:txBody>
      </p:sp>
      <p:pic>
        <p:nvPicPr>
          <p:cNvPr id="9" name="Figure" descr="Two diagrams are shown and labeled “a” and “b.” Diagram a shows a cut-away view of a vertical tube with a flat, horizontal plate near the bottom that connects to a series of vertical pipes lined up next to one another and labeled “Fuel rods.” A second horizontal plate labeled “Grid” lies at the top of the pipes and a second set of thinner, vertical pipes, labeled “Control rods,” leads from this plate to the top of the container. The walls of the container are labeled “Steel pressure vessel.” A blue, right-facing arrow leads from an entry point in the left side of the container and is followed by a second, down-facing blue arrow and a curved, right-facing arrow that trace along the outer, bottom edge of the container. A blue and red arrow follows these and faces up the right side of the container to an exit near the right face where a red, right-facing arrow leads out. Diagram b is a cut-away image of a vertical, rectangular, three dimensional set of vertical pipes. The pipes are labeled “Fuel rods” and are inserted into an upper and lower horizontal plate labeled “Grid.” Four thin rods extend above the pipes and are labeled “Control rods.">
            <a:extLst>
              <a:ext uri="{FF2B5EF4-FFF2-40B4-BE49-F238E27FC236}">
                <a16:creationId xmlns:a16="http://schemas.microsoft.com/office/drawing/2014/main" id="{0E4AA231-7522-4E25-918F-5C34FDF5B6EB}"/>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50386" r="-50386"/>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885034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21.21</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(a) Á þessari ljósmynd frá 2010 af Three Mile Island sjást eftirstandandi mannvirki skemmda kjarnaofnsins í einingu 2 til vinstri, en aðskilinn kjarnaofn í einingu 1, sem varð ekki fyrir áhrifum af slysinu, heldur áfram að framleiða rafmagn enn þann dag í dag (til hægri). (b) Jimmy Carter forseti heimsótti stjórnherbergi einingar 2 nokkrum dögum eftir slysið árið 1979.</a:t>
            </a:r>
          </a:p>
        </p:txBody>
      </p:sp>
      <p:pic>
        <p:nvPicPr>
          <p:cNvPr id="9" name="Figure" descr="Two photos, labeled “a” and “b” are shown. Photo a is an aerial view of a nuclear power plant. Photo b shows a small group of men walking through a room filled with electronics.">
            <a:extLst>
              <a:ext uri="{FF2B5EF4-FFF2-40B4-BE49-F238E27FC236}">
                <a16:creationId xmlns:a16="http://schemas.microsoft.com/office/drawing/2014/main" id="{82251BEB-764F-4A15-AF9C-6C38432A34F1}"/>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1271" r="-1271"/>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81990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21.22</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 Eftir slysið þurfti að fjarlægja mengaðan úrgang og (b) rýmingarsvæði var sett upp umhverfis orkuverið á svæðum sem urðu fyrir miklu geislavirku niðurfalli. (heimild a: breyting á verki eftir „Live Action Hero“/Flickr)</a:t>
            </a:r>
          </a:p>
        </p:txBody>
      </p:sp>
      <p:pic>
        <p:nvPicPr>
          <p:cNvPr id="9" name="Figure" descr="A photo and a map, labeled “a” and “b,” respectively, are shown. Photo a shows a man in a body-covering safety suit working near a series of blue, plastic coated containers. Map b shows a section of land with the ocean on each side. Near the upper right side of the land is a small red dot, labeled “greater than, 12.5, m R backslash, h r,” that is surrounded by a zone of orange that extends in the upper left direction labeled “2.17, dash, 12.5, m R backslash, h r.” The orange is surrounded by an outline of yellow labeled “1.19, dash, 2.17, m R backslash, h r” and a wider outline of green labeled “0.25, dash, 1.19, m R backslash, h r.” A large area of light blue, labeled “0.03, dash, 0.25, m R backslash, h r” surrounds the green area and extends to the lower middle of the map. A large section of the lower middle and left of the land is covered by dark blue, labeled “less than 0.03, m R backslash, h r.”">
            <a:extLst>
              <a:ext uri="{FF2B5EF4-FFF2-40B4-BE49-F238E27FC236}">
                <a16:creationId xmlns:a16="http://schemas.microsoft.com/office/drawing/2014/main" id="{BBA1FD41-0215-400C-BDA5-A616A12BEBFE}"/>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8530" b="-8530"/>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1535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21.23</a:t>
            </a:r>
          </a:p>
        </p:txBody>
      </p:sp>
      <p:sp>
        <p:nvSpPr>
          <p:cNvPr id="7" name="Figure Legend"/>
          <p:cNvSpPr>
            <a:spLocks noGrp="1"/>
          </p:cNvSpPr>
          <p:nvPr>
            <p:ph type="body" sz="quarter" idx="14"/>
          </p:nvPr>
        </p:nvSpPr>
        <p:spPr>
          <a:xfrm>
            <a:off x="457200" y="4720281"/>
            <a:ext cx="8062912" cy="1692875"/>
          </a:xfrm>
        </p:spPr>
        <p:txBody>
          <a:bodyPr wrap="square">
            <a:normAutofit/>
          </a:bodyPr>
          <a:lstStyle/>
          <a:p>
            <a:pPr marL="0" indent="0">
              <a:spcBef>
                <a:spcPts val="0"/>
              </a:spcBef>
              <a:spcAft>
                <a:spcPts val="0"/>
              </a:spcAft>
              <a:buNone/>
            </a:pPr>
            <a:r>
              <a:rPr sz="1400"/>
              <a:t>(a) Þetta líkan er af International Thermonuclear Experimental Reactor (ITER) kjarnaofninum. ITER er nú í byggingu í suðurhluta Frakklands og er áætlað að honum ljúki árið 2027. Hann verður stærsti tilrauna-Tokamak-kjarnasamrunaofn heims með það markmið að ná fram stórtækri og sjálfbærri orkuframleiðslu. (b) Árið 2012 framleiddi National Ignition Facility við Lawrence Livermore National Laboratory í stutta stund yfir 500,000,000,000 vött (500 teravött, eða 500 TW) af hámarksafli og skilaði 1,850,000 joulum (1.85 MJ) af orku, sem er mesta leysiorka sem framleidd hefur verið og 1000 sinnum meiri orkunotkun en öll Bandaríkin nota á hverju augnabliki. Þótt það stæði aðeins yfir í nokkra milljarðasta úr sekúndu náðu 192 leysarnir þeim skilyrðum sem þarf fyrir kveikju kjarnasamruna. Þessi mynd sýnir skotmarkið fyrir leysiskotið. (inneign a: breyting á verki eftir Stephan Mosel)</a:t>
            </a:r>
          </a:p>
        </p:txBody>
      </p:sp>
      <p:pic>
        <p:nvPicPr>
          <p:cNvPr id="9" name="Figure" descr="Two photos are shown and labeled “a” and “b.” Photo a shows a model of the ITER reactor made up of colorful components. Photo b shows a close-up view of the end of a long, mechanical arm made up of many metal components.">
            <a:extLst>
              <a:ext uri="{FF2B5EF4-FFF2-40B4-BE49-F238E27FC236}">
                <a16:creationId xmlns:a16="http://schemas.microsoft.com/office/drawing/2014/main" id="{923403B7-384F-44E4-A257-330092338EB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4460" r="-4460"/>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399054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21.5 Notkun geislasamsætna</a:t>
            </a:r>
          </a:p>
          <a:p>
            <a:pPr lvl="1"/>
            <a:r>
              <a:rPr/>
              <a:t>Telja upp algeng notagildi geislavirkra samsætna</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32956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21.24</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Að gefa sjúklingi þallíum-201 og framkvæma í kjölfarið áreynslupróf veitir heilbrigðisstarfsfólki tækifæri til að greina sjónrænt hjartastarfsemi og blóðflæði. (framlag: breyting á verki eftir „Blue0ctane“/Wikimedia Commons)</a:t>
            </a:r>
          </a:p>
        </p:txBody>
      </p:sp>
      <p:pic>
        <p:nvPicPr>
          <p:cNvPr id="9" name="Figure" descr="A photo is shown of two men, one walking on a treadmill with various wires connected to his torso region, and the other collecting blood pressure data from the first man.">
            <a:extLst>
              <a:ext uri="{FF2B5EF4-FFF2-40B4-BE49-F238E27FC236}">
                <a16:creationId xmlns:a16="http://schemas.microsoft.com/office/drawing/2014/main" id="{7A7C9397-712C-44F9-935A-3EB310949302}"/>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71030" r="-71030"/>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504074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21.25</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400"/>
              <a:t>(a) Fyrsti Tc-99m rafallinn (um 1958) er notaður til að aðskilja Tc-99 frá Mo-99. MoO4 2− er haldið eftir af efninu í súlunni, en TcO4− fer í gegn og er safnað. (b) Tc-99 var notað í þessari skönnun á hálsi sjúklings með Graves-sjúkdóm. Skönnunin sýnir staðsetningu hás styrks af Tc-99. (mynd a: breyting á verki frá orkumálaráðuneyti Bandaríkjanna; mynd b: breyting á verki eftir „MBq“/Wikimedia Commons)</a:t>
            </a:r>
          </a:p>
        </p:txBody>
      </p:sp>
      <p:pic>
        <p:nvPicPr>
          <p:cNvPr id="9" name="Figure" descr="A photograph and a microscopic image are shown and labeled “a” and “b.” Photo a shows a person’s hand holding a graduated cylinder that contains a clear, colorless liquid and tilting the cylinder to pour it into a vertical, cylindrical glass tube. The tube has many separate glass components and is held in place by a test tube clamp. Image b shows a multitude of tiny, red dots on a black background. The dots are collected in four regions and dispersed elsewhere.">
            <a:extLst>
              <a:ext uri="{FF2B5EF4-FFF2-40B4-BE49-F238E27FC236}">
                <a16:creationId xmlns:a16="http://schemas.microsoft.com/office/drawing/2014/main" id="{45400B67-8548-456F-8F4D-D897F9403A3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3970" r="-13970"/>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057740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21.26</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Teikningin í (a) sýnir kóbalt-60 tæki sem notað er við krabbameinsmeðferð. Skýringarmyndin í (b) sýnir hvernig geislahaus Co-60 tækisins sveiflast í boga, beinir geislun að marksvæðinu (æxlinu) og lágmarkar magn geislunar sem fer í gegnum nærliggjandi svæði.</a:t>
            </a:r>
          </a:p>
        </p:txBody>
      </p:sp>
      <p:pic>
        <p:nvPicPr>
          <p:cNvPr id="9" name="Figure" descr="Two diagrams are shown and labeled “a” and “b.” Diagram a shows a woman lying on a horizontal table with is being inserted into a dome-shaped machine. Diagram b shows a closer view of the woman’s head and upper torso in the machine. A series of beams, labeled “Gamma rays,” are shown to exit from slits in the edges of the machine, labeled “Radioactive cobalt,” and to penetrate her head, which is labeled “Target.”">
            <a:extLst>
              <a:ext uri="{FF2B5EF4-FFF2-40B4-BE49-F238E27FC236}">
                <a16:creationId xmlns:a16="http://schemas.microsoft.com/office/drawing/2014/main" id="{6776E673-A961-4517-ADBA-72493112C9B1}"/>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3190" r="-23190"/>
          <a:stretch>
            <a:fillRect/>
          </a:stretch>
        </p:blipFill>
        <p:spPr>
          <a:xfrm>
            <a:off x="457200" y="1122386"/>
            <a:ext cx="8062913" cy="3500071"/>
          </a:xfrm>
        </p:spPr>
      </p:pic>
      <p:sp>
        <p:nvSpPr>
          <p:cNvPr id="10" name="Icelandic transparent label"/>
          <p:cNvSpPr txBox="1"/>
          <p:nvPr/>
        </p:nvSpPr>
        <p:spPr>
          <a:xfrm>
            <a:off x="4726433" y="1788160"/>
            <a:ext cx="589686" cy="190221"/>
          </a:xfrm>
          <a:prstGeom prst="rect">
            <a:avLst/>
          </a:prstGeom>
          <a:noFill/>
          <a:ln>
            <a:noFill/>
          </a:ln>
        </p:spPr>
        <p:txBody>
          <a:bodyPr wrap="square" lIns="0" rIns="0" tIns="0" bIns="0" anchor="ctr">
            <a:spAutoFit/>
          </a:bodyPr>
          <a:lstStyle/>
          <a:p>
            <a:pPr algn="ctr">
              <a:spcBef>
                <a:spcPts val="0"/>
              </a:spcBef>
              <a:spcAft>
                <a:spcPts val="0"/>
              </a:spcAft>
            </a:pPr>
            <a:r>
              <a:rPr sz="720">
                <a:solidFill>
                  <a:srgbClr val="000000"/>
                </a:solidFill>
                <a:latin typeface="Arial"/>
              </a:rPr>
              <a:t>Mark</a:t>
            </a:r>
          </a:p>
        </p:txBody>
      </p:sp>
      <p:sp>
        <p:nvSpPr>
          <p:cNvPr id="11" name="Icelandic transparent label"/>
          <p:cNvSpPr txBox="1"/>
          <p:nvPr/>
        </p:nvSpPr>
        <p:spPr>
          <a:xfrm>
            <a:off x="5392207" y="1807183"/>
            <a:ext cx="817951" cy="190221"/>
          </a:xfrm>
          <a:prstGeom prst="rect">
            <a:avLst/>
          </a:prstGeom>
          <a:noFill/>
          <a:ln>
            <a:noFill/>
          </a:ln>
        </p:spPr>
        <p:txBody>
          <a:bodyPr wrap="square" lIns="0" rIns="0" tIns="0" bIns="0" anchor="ctr">
            <a:spAutoFit/>
          </a:bodyPr>
          <a:lstStyle/>
          <a:p>
            <a:pPr algn="ctr">
              <a:spcBef>
                <a:spcPts val="0"/>
              </a:spcBef>
              <a:spcAft>
                <a:spcPts val="0"/>
              </a:spcAft>
            </a:pPr>
            <a:r>
              <a:rPr sz="720">
                <a:solidFill>
                  <a:srgbClr val="000000"/>
                </a:solidFill>
                <a:latin typeface="Arial"/>
              </a:rPr>
              <a:t>Gammageislar</a:t>
            </a:r>
          </a:p>
        </p:txBody>
      </p:sp>
      <p:sp>
        <p:nvSpPr>
          <p:cNvPr id="12" name="Icelandic transparent label"/>
          <p:cNvSpPr txBox="1"/>
          <p:nvPr/>
        </p:nvSpPr>
        <p:spPr>
          <a:xfrm>
            <a:off x="6172115" y="1693050"/>
            <a:ext cx="951106" cy="380442"/>
          </a:xfrm>
          <a:prstGeom prst="rect">
            <a:avLst/>
          </a:prstGeom>
          <a:noFill/>
          <a:ln>
            <a:noFill/>
          </a:ln>
        </p:spPr>
        <p:txBody>
          <a:bodyPr wrap="square" lIns="0" rIns="0" tIns="0" bIns="0" anchor="ctr">
            <a:spAutoFit/>
          </a:bodyPr>
          <a:lstStyle/>
          <a:p>
            <a:pPr algn="ctr">
              <a:spcBef>
                <a:spcPts val="0"/>
              </a:spcBef>
              <a:spcAft>
                <a:spcPts val="0"/>
              </a:spcAft>
            </a:pPr>
            <a:r>
              <a:rPr sz="720">
                <a:solidFill>
                  <a:srgbClr val="000000"/>
                </a:solidFill>
                <a:latin typeface="Arial"/>
              </a:rPr>
              <a:t>Geislavirkt</a:t>
            </a:r>
          </a:p>
          <a:p>
            <a:pPr algn="ctr">
              <a:spcBef>
                <a:spcPts val="0"/>
              </a:spcBef>
              <a:spcAft>
                <a:spcPts val="0"/>
              </a:spcAft>
            </a:pPr>
            <a:r>
              <a:rPr sz="720">
                <a:solidFill>
                  <a:srgbClr val="000000"/>
                </a:solidFill>
                <a:latin typeface="Arial"/>
              </a:rPr>
              <a:t>kóbalt</a:t>
            </a:r>
          </a:p>
        </p:txBody>
      </p:sp>
      <p:sp>
        <p:nvSpPr>
          <p:cNvPr id="1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7270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21.27</a:t>
            </a:r>
          </a:p>
        </p:txBody>
      </p:sp>
      <p:sp>
        <p:nvSpPr>
          <p:cNvPr id="7" name="Figure Legend"/>
          <p:cNvSpPr>
            <a:spLocks noGrp="1"/>
          </p:cNvSpPr>
          <p:nvPr>
            <p:ph type="body" sz="quarter" idx="14"/>
          </p:nvPr>
        </p:nvSpPr>
        <p:spPr/>
        <p:txBody>
          <a:bodyPr>
            <a:normAutofit/>
          </a:bodyPr>
          <a:lstStyle/>
          <a:p>
            <a:pPr marL="0" indent="0">
              <a:buNone/>
            </a:pPr>
            <a:r>
              <a:rPr/>
              <a:t>Co-60 gengur í gegnum röð geislavirkra hrörnunarferla. γ-geislunin er notuð til geislameðferðar.</a:t>
            </a:r>
          </a:p>
        </p:txBody>
      </p:sp>
      <p:pic>
        <p:nvPicPr>
          <p:cNvPr id="9" name="Figure" descr="A chart shows a horizontal line in the upper left corner labeled “superscript 60 subscript 27 C o” and “5.272 a” with two arrows facing right and downward leading from it. These arrows are labeled “1.48 M e v beta 0.12 percent sign” and “0.31 M e v beta 99.88 percent sign.” The upper of the two arrows points to a horizontal line and the lower arrow points to a second horizontal line. A downward facing arrow lies in between these two horizontal lines and is labeled “1.1732 M e V gamma.” A fourth horizontal line lies at the bottom of the diagram below the second and third lines. A downward facing arrow lies in between it and the third horizontal line. It is labeled “1.3325 M e V gamma.” Below the last horizontal line is the label “superscript 60 subscript 28 N i.”">
            <a:extLst>
              <a:ext uri="{FF2B5EF4-FFF2-40B4-BE49-F238E27FC236}">
                <a16:creationId xmlns:a16="http://schemas.microsoft.com/office/drawing/2014/main" id="{BB9E784A-6C1E-49A2-8C57-763B105EA494}"/>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5465" r="-5465"/>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34181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21.28</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Algeng notkun geislunar í atvinnuskyni felur í sér (a) röntgenskoðun á farangri á flugvöllum og (b) varðveislu matvæla. (heimild a: breytt verk frá bandaríska sjóhernum; heimild b: breytt verk frá landbúnaðarráðuneyti Bandaríkjanna)</a:t>
            </a:r>
          </a:p>
        </p:txBody>
      </p:sp>
      <p:pic>
        <p:nvPicPr>
          <p:cNvPr id="9" name="Figure" descr="Two photographs are shown and labeled “a” and “b.” Photo a shows a man looking at a lighted image on the wall. Photo b shows strawberries on a conveyor belt dropping into a series of collection chambers.">
            <a:extLst>
              <a:ext uri="{FF2B5EF4-FFF2-40B4-BE49-F238E27FC236}">
                <a16:creationId xmlns:a16="http://schemas.microsoft.com/office/drawing/2014/main" id="{07235161-B620-42C6-B316-4407C7434479}"/>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476" b="-476"/>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68414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21.29</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Inni í reykskynjara gefur Am-241 frá sér α-eindir sem jóna loftið og mynda lítinn rafstraum. Í eldsvoða hindra reykagnir flæði jóna, sem minnkar strauminn og setur af stað viðvörun. (heimild a: breyting á verki eftir „Muffet“/Wikimedia Commons)</a:t>
            </a:r>
          </a:p>
        </p:txBody>
      </p:sp>
      <p:pic>
        <p:nvPicPr>
          <p:cNvPr id="9" name="Figure" descr="A photograph and a diagram are shown. The photograph shows the interior of a smoke detector. A circular piece of plastic in the lower section of the detector is labeled “Alarm” while a metal disk in the top left of the photo is labeled “Ionization chamber.” A battery is on the top right of the detector. The diagram shows an expanded view of the ionization chamber. Inside of the cylindrical casing are two horizontal, circular plates labeled “Metal plates”; the top is labeled with a positive sign and the bottom with a negative sign. Wires are shown connected to the plates and the terminals of a battery on the exterior of the chamber. A disk in the bottom of the chamber is labeled “Americium source” and four arrows, labeled “Alpha particles,” face vertically from this disk, through a hole in the negative plate, and into the upper space of the chamber. Two molecules, with positive signs, made up of two blue spheres and two molecules, with positive signs, made up of two red spheres are in this space, as well as two yellow spheres labeled with negative signs and arrows facing downward. Eleven white dots surround two of the molecules on the right of the image and are labeled “smoke particles. Above the left side of the image is the phrase “No smoke, charged particles complete the circuit” while a phrase above the right side of the image states “Smoke uncharges the particles, circuit is broken, alarm is triggered.”">
            <a:extLst>
              <a:ext uri="{FF2B5EF4-FFF2-40B4-BE49-F238E27FC236}">
                <a16:creationId xmlns:a16="http://schemas.microsoft.com/office/drawing/2014/main" id="{7F303504-F185-4D71-B6C7-01D8B1C8E422}"/>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4313" r="-4313"/>
          <a:stretch>
            <a:fillRect/>
          </a:stretch>
        </p:blipFill>
        <p:spPr>
          <a:xfrm>
            <a:off x="457199" y="1122386"/>
            <a:ext cx="8062913" cy="3500071"/>
          </a:xfrm>
        </p:spPr>
      </p:pic>
      <p:sp>
        <p:nvSpPr>
          <p:cNvPr id="10" name="Icelandic transparent label"/>
          <p:cNvSpPr txBox="1"/>
          <p:nvPr/>
        </p:nvSpPr>
        <p:spPr>
          <a:xfrm>
            <a:off x="779341" y="1407718"/>
            <a:ext cx="1331549" cy="190221"/>
          </a:xfrm>
          <a:prstGeom prst="rect">
            <a:avLst/>
          </a:prstGeom>
          <a:noFill/>
          <a:ln>
            <a:noFill/>
          </a:ln>
        </p:spPr>
        <p:txBody>
          <a:bodyPr wrap="square" lIns="0" rIns="0" tIns="0" bIns="0" anchor="ctr">
            <a:spAutoFit/>
          </a:bodyPr>
          <a:lstStyle/>
          <a:p>
            <a:pPr algn="ctr">
              <a:spcBef>
                <a:spcPts val="0"/>
              </a:spcBef>
              <a:spcAft>
                <a:spcPts val="0"/>
              </a:spcAft>
            </a:pPr>
            <a:r>
              <a:rPr sz="800" b="0">
                <a:solidFill>
                  <a:srgbClr val="000000"/>
                </a:solidFill>
                <a:latin typeface="Arial"/>
              </a:rPr>
              <a:t>Jónunarhólf</a:t>
            </a:r>
          </a:p>
        </p:txBody>
      </p:sp>
      <p:sp>
        <p:nvSpPr>
          <p:cNvPr id="11" name="Icelandic transparent label"/>
          <p:cNvSpPr txBox="1"/>
          <p:nvPr/>
        </p:nvSpPr>
        <p:spPr>
          <a:xfrm>
            <a:off x="2415244" y="1398207"/>
            <a:ext cx="684796" cy="190221"/>
          </a:xfrm>
          <a:prstGeom prst="rect">
            <a:avLst/>
          </a:prstGeom>
          <a:noFill/>
          <a:ln>
            <a:noFill/>
          </a:ln>
        </p:spPr>
        <p:txBody>
          <a:bodyPr wrap="square" lIns="0" rIns="0" tIns="0" bIns="0" anchor="ctr">
            <a:spAutoFit/>
          </a:bodyPr>
          <a:lstStyle/>
          <a:p>
            <a:pPr algn="ctr">
              <a:spcBef>
                <a:spcPts val="0"/>
              </a:spcBef>
              <a:spcAft>
                <a:spcPts val="0"/>
              </a:spcAft>
            </a:pPr>
            <a:r>
              <a:rPr sz="800" b="0">
                <a:solidFill>
                  <a:srgbClr val="000000"/>
                </a:solidFill>
                <a:latin typeface="Arial"/>
              </a:rPr>
              <a:t>Viðvörun</a:t>
            </a:r>
          </a:p>
        </p:txBody>
      </p:sp>
      <p:sp>
        <p:nvSpPr>
          <p:cNvPr id="12" name="Icelandic transparent label"/>
          <p:cNvSpPr txBox="1"/>
          <p:nvPr/>
        </p:nvSpPr>
        <p:spPr>
          <a:xfrm>
            <a:off x="4726432" y="1198475"/>
            <a:ext cx="1379104" cy="523108"/>
          </a:xfrm>
          <a:prstGeom prst="rect">
            <a:avLst/>
          </a:prstGeom>
          <a:noFill/>
          <a:ln>
            <a:noFill/>
          </a:ln>
        </p:spPr>
        <p:txBody>
          <a:bodyPr wrap="square" lIns="0" rIns="0" tIns="0" bIns="0" anchor="ctr">
            <a:spAutoFit/>
          </a:bodyPr>
          <a:lstStyle/>
          <a:p>
            <a:pPr algn="l">
              <a:spcBef>
                <a:spcPts val="0"/>
              </a:spcBef>
              <a:spcAft>
                <a:spcPts val="0"/>
              </a:spcAft>
            </a:pPr>
            <a:r>
              <a:rPr sz="800" b="0">
                <a:solidFill>
                  <a:srgbClr val="000000"/>
                </a:solidFill>
                <a:latin typeface="Arial"/>
              </a:rPr>
              <a:t>Enginn reykur,</a:t>
            </a:r>
          </a:p>
          <a:p>
            <a:pPr algn="l">
              <a:spcBef>
                <a:spcPts val="0"/>
              </a:spcBef>
              <a:spcAft>
                <a:spcPts val="0"/>
              </a:spcAft>
            </a:pPr>
            <a:r>
              <a:rPr sz="800" b="0">
                <a:solidFill>
                  <a:srgbClr val="000000"/>
                </a:solidFill>
                <a:latin typeface="Arial"/>
              </a:rPr>
              <a:t>hlaðnar eindir</a:t>
            </a:r>
          </a:p>
          <a:p>
            <a:pPr algn="l">
              <a:spcBef>
                <a:spcPts val="0"/>
              </a:spcBef>
              <a:spcAft>
                <a:spcPts val="0"/>
              </a:spcAft>
            </a:pPr>
            <a:r>
              <a:rPr sz="800" b="0">
                <a:solidFill>
                  <a:srgbClr val="000000"/>
                </a:solidFill>
                <a:latin typeface="Arial"/>
              </a:rPr>
              <a:t>loka rásinni</a:t>
            </a:r>
          </a:p>
        </p:txBody>
      </p:sp>
      <p:sp>
        <p:nvSpPr>
          <p:cNvPr id="13" name="Icelandic transparent label"/>
          <p:cNvSpPr txBox="1"/>
          <p:nvPr/>
        </p:nvSpPr>
        <p:spPr>
          <a:xfrm>
            <a:off x="6134069" y="1188963"/>
            <a:ext cx="1883190" cy="551642"/>
          </a:xfrm>
          <a:prstGeom prst="rect">
            <a:avLst/>
          </a:prstGeom>
          <a:noFill/>
          <a:ln>
            <a:noFill/>
          </a:ln>
        </p:spPr>
        <p:txBody>
          <a:bodyPr wrap="square" lIns="0" rIns="0" tIns="0" bIns="0" anchor="ctr">
            <a:spAutoFit/>
          </a:bodyPr>
          <a:lstStyle/>
          <a:p>
            <a:pPr algn="l">
              <a:spcBef>
                <a:spcPts val="0"/>
              </a:spcBef>
              <a:spcAft>
                <a:spcPts val="0"/>
              </a:spcAft>
            </a:pPr>
            <a:r>
              <a:rPr sz="800" b="0">
                <a:solidFill>
                  <a:srgbClr val="000000"/>
                </a:solidFill>
                <a:latin typeface="Arial"/>
              </a:rPr>
              <a:t>Reykur afhleður eindirnar;</a:t>
            </a:r>
          </a:p>
          <a:p>
            <a:pPr algn="l">
              <a:spcBef>
                <a:spcPts val="0"/>
              </a:spcBef>
              <a:spcAft>
                <a:spcPts val="0"/>
              </a:spcAft>
            </a:pPr>
            <a:r>
              <a:rPr sz="800" b="0">
                <a:solidFill>
                  <a:srgbClr val="000000"/>
                </a:solidFill>
                <a:latin typeface="Arial"/>
              </a:rPr>
              <a:t>rásin rofnar og</a:t>
            </a:r>
          </a:p>
          <a:p>
            <a:pPr algn="l">
              <a:spcBef>
                <a:spcPts val="0"/>
              </a:spcBef>
              <a:spcAft>
                <a:spcPts val="0"/>
              </a:spcAft>
            </a:pPr>
            <a:r>
              <a:rPr sz="800" b="0">
                <a:solidFill>
                  <a:srgbClr val="000000"/>
                </a:solidFill>
                <a:latin typeface="Arial"/>
              </a:rPr>
              <a:t>viðvörun fer í gang</a:t>
            </a:r>
          </a:p>
        </p:txBody>
      </p:sp>
      <p:sp>
        <p:nvSpPr>
          <p:cNvPr id="14" name="Icelandic transparent label"/>
          <p:cNvSpPr txBox="1"/>
          <p:nvPr/>
        </p:nvSpPr>
        <p:spPr>
          <a:xfrm>
            <a:off x="3994080" y="2872422"/>
            <a:ext cx="665774" cy="418487"/>
          </a:xfrm>
          <a:prstGeom prst="rect">
            <a:avLst/>
          </a:prstGeom>
          <a:noFill/>
          <a:ln>
            <a:noFill/>
          </a:ln>
        </p:spPr>
        <p:txBody>
          <a:bodyPr wrap="square" lIns="0" rIns="0" tIns="0" bIns="0" anchor="ctr">
            <a:spAutoFit/>
          </a:bodyPr>
          <a:lstStyle/>
          <a:p>
            <a:pPr algn="ctr">
              <a:spcBef>
                <a:spcPts val="0"/>
              </a:spcBef>
              <a:spcAft>
                <a:spcPts val="0"/>
              </a:spcAft>
            </a:pPr>
            <a:r>
              <a:rPr sz="800" b="0">
                <a:solidFill>
                  <a:srgbClr val="000000"/>
                </a:solidFill>
                <a:latin typeface="Arial"/>
              </a:rPr>
              <a:t>Málm-</a:t>
            </a:r>
          </a:p>
          <a:p>
            <a:pPr algn="ctr">
              <a:spcBef>
                <a:spcPts val="0"/>
              </a:spcBef>
              <a:spcAft>
                <a:spcPts val="0"/>
              </a:spcAft>
            </a:pPr>
            <a:r>
              <a:rPr sz="800" b="0">
                <a:solidFill>
                  <a:srgbClr val="000000"/>
                </a:solidFill>
                <a:latin typeface="Arial"/>
              </a:rPr>
              <a:t>plötur</a:t>
            </a:r>
          </a:p>
        </p:txBody>
      </p:sp>
      <p:sp>
        <p:nvSpPr>
          <p:cNvPr id="15" name="Icelandic transparent label"/>
          <p:cNvSpPr txBox="1"/>
          <p:nvPr/>
        </p:nvSpPr>
        <p:spPr>
          <a:xfrm>
            <a:off x="3994080" y="3690373"/>
            <a:ext cx="684796" cy="399465"/>
          </a:xfrm>
          <a:prstGeom prst="rect">
            <a:avLst/>
          </a:prstGeom>
          <a:noFill/>
          <a:ln>
            <a:noFill/>
          </a:ln>
        </p:spPr>
        <p:txBody>
          <a:bodyPr wrap="square" lIns="0" rIns="0" tIns="0" bIns="0" anchor="ctr">
            <a:spAutoFit/>
          </a:bodyPr>
          <a:lstStyle/>
          <a:p>
            <a:pPr algn="ctr">
              <a:spcBef>
                <a:spcPts val="0"/>
              </a:spcBef>
              <a:spcAft>
                <a:spcPts val="0"/>
              </a:spcAft>
            </a:pPr>
            <a:r>
              <a:rPr sz="800" b="0">
                <a:solidFill>
                  <a:srgbClr val="000000"/>
                </a:solidFill>
                <a:latin typeface="Arial"/>
              </a:rPr>
              <a:t>Alfa-</a:t>
            </a:r>
          </a:p>
          <a:p>
            <a:pPr algn="ctr">
              <a:spcBef>
                <a:spcPts val="0"/>
              </a:spcBef>
              <a:spcAft>
                <a:spcPts val="0"/>
              </a:spcAft>
            </a:pPr>
            <a:r>
              <a:rPr sz="800" b="0">
                <a:solidFill>
                  <a:srgbClr val="000000"/>
                </a:solidFill>
                <a:latin typeface="Arial"/>
              </a:rPr>
              <a:t>eindir</a:t>
            </a:r>
          </a:p>
        </p:txBody>
      </p:sp>
      <p:sp>
        <p:nvSpPr>
          <p:cNvPr id="16" name="Icelandic transparent label"/>
          <p:cNvSpPr txBox="1"/>
          <p:nvPr/>
        </p:nvSpPr>
        <p:spPr>
          <a:xfrm>
            <a:off x="3994080" y="4194459"/>
            <a:ext cx="836973" cy="399465"/>
          </a:xfrm>
          <a:prstGeom prst="rect">
            <a:avLst/>
          </a:prstGeom>
          <a:noFill/>
          <a:ln>
            <a:noFill/>
          </a:ln>
        </p:spPr>
        <p:txBody>
          <a:bodyPr wrap="square" lIns="0" rIns="0" tIns="0" bIns="0" anchor="ctr">
            <a:spAutoFit/>
          </a:bodyPr>
          <a:lstStyle/>
          <a:p>
            <a:pPr algn="ctr">
              <a:spcBef>
                <a:spcPts val="0"/>
              </a:spcBef>
              <a:spcAft>
                <a:spcPts val="0"/>
              </a:spcAft>
            </a:pPr>
            <a:r>
              <a:rPr sz="800" b="0">
                <a:solidFill>
                  <a:srgbClr val="000000"/>
                </a:solidFill>
                <a:latin typeface="Arial"/>
              </a:rPr>
              <a:t>Amerikín-</a:t>
            </a:r>
          </a:p>
          <a:p>
            <a:pPr algn="ctr">
              <a:spcBef>
                <a:spcPts val="0"/>
              </a:spcBef>
              <a:spcAft>
                <a:spcPts val="0"/>
              </a:spcAft>
            </a:pPr>
            <a:r>
              <a:rPr sz="800" b="0">
                <a:solidFill>
                  <a:srgbClr val="000000"/>
                </a:solidFill>
                <a:latin typeface="Arial"/>
              </a:rPr>
              <a:t>gjafi</a:t>
            </a:r>
          </a:p>
        </p:txBody>
      </p:sp>
      <p:sp>
        <p:nvSpPr>
          <p:cNvPr id="17" name="Icelandic transparent label"/>
          <p:cNvSpPr txBox="1"/>
          <p:nvPr/>
        </p:nvSpPr>
        <p:spPr>
          <a:xfrm>
            <a:off x="7475129" y="2482468"/>
            <a:ext cx="665774" cy="361420"/>
          </a:xfrm>
          <a:prstGeom prst="rect">
            <a:avLst/>
          </a:prstGeom>
          <a:noFill/>
          <a:ln>
            <a:noFill/>
          </a:ln>
        </p:spPr>
        <p:txBody>
          <a:bodyPr wrap="square" lIns="0" rIns="0" tIns="0" bIns="0" anchor="ctr">
            <a:spAutoFit/>
          </a:bodyPr>
          <a:lstStyle/>
          <a:p>
            <a:pPr algn="ctr">
              <a:spcBef>
                <a:spcPts val="0"/>
              </a:spcBef>
              <a:spcAft>
                <a:spcPts val="0"/>
              </a:spcAft>
            </a:pPr>
            <a:r>
              <a:rPr sz="800" b="0">
                <a:solidFill>
                  <a:srgbClr val="000000"/>
                </a:solidFill>
                <a:latin typeface="Arial"/>
              </a:rPr>
              <a:t>Reyk-</a:t>
            </a:r>
          </a:p>
          <a:p>
            <a:pPr algn="ctr">
              <a:spcBef>
                <a:spcPts val="0"/>
              </a:spcBef>
              <a:spcAft>
                <a:spcPts val="0"/>
              </a:spcAft>
            </a:pPr>
            <a:r>
              <a:rPr sz="800" b="0">
                <a:solidFill>
                  <a:srgbClr val="000000"/>
                </a:solidFill>
                <a:latin typeface="Arial"/>
              </a:rPr>
              <a:t>ögn</a:t>
            </a:r>
          </a:p>
        </p:txBody>
      </p:sp>
      <p:sp>
        <p:nvSpPr>
          <p:cNvPr id="1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510518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21.6 Líffræðileg áhrif geislunar</a:t>
            </a:r>
          </a:p>
          <a:p>
            <a:pPr lvl="1"/>
            <a:r>
              <a:rPr/>
              <a:t>Lýsa líffræðilegum áhrifum jónandi geislunar</a:t>
            </a:r>
          </a:p>
          <a:p>
            <a:pPr lvl="1"/>
            <a:r>
              <a:rPr/>
              <a:t>Skilgreina mælieiningar fyrir geislaálag</a:t>
            </a:r>
          </a:p>
          <a:p>
            <a:pPr lvl="1"/>
            <a:r>
              <a:rPr/>
              <a:t>Útskýra virkni algengra tækja til að mæla geislavirkni</a:t>
            </a:r>
          </a:p>
          <a:p>
            <a:pPr lvl="1"/>
            <a:r>
              <a:rPr/>
              <a:t>Telja upp algengar uppsprettur geislaálags í Bandaríkjunum</a:t>
            </a:r>
          </a:p>
          <a:p>
            <a:pPr lvl="1"/>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81634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21.30</a:t>
            </a:r>
          </a:p>
        </p:txBody>
      </p:sp>
      <p:sp>
        <p:nvSpPr>
          <p:cNvPr id="7" name="Figure Legend"/>
          <p:cNvSpPr>
            <a:spLocks noGrp="1"/>
          </p:cNvSpPr>
          <p:nvPr>
            <p:ph type="body" sz="quarter" idx="14"/>
          </p:nvPr>
        </p:nvSpPr>
        <p:spPr/>
        <p:txBody>
          <a:bodyPr>
            <a:normAutofit/>
          </a:bodyPr>
          <a:lstStyle/>
          <a:p>
            <a:pPr marL="0" indent="0">
              <a:buNone/>
            </a:pPr>
            <a:r>
              <a:rPr/>
              <a:t>Geislun getur skaðað líffræðileg kerfi með því að skemma DNA frumna. Ef þessi skemmd er ekki lagfærð á réttan hátt geta frumurnar skipt sér stjórnlaust og valdið krabbameini.</a:t>
            </a:r>
          </a:p>
        </p:txBody>
      </p:sp>
      <p:pic>
        <p:nvPicPr>
          <p:cNvPr id="9" name="Figure" descr="A diagram is shown which has a white sphere followed by a right-facing arrow and a large sphere composed of many smaller white and green spheres. The single sphere has impacted the larger sphere. A right-facing arrow leads from the larger sphere to a pair of smaller spheres which are collections of the same white and green spheres. A starburst pattern lies between these two spheres and has three right-facing arrows leading from it to two white spheres and a circle full of ten smaller, peach-colored circles with purple dots in their centers. An arrow leads downward from this circle to a box that contains a helical shape with a starburst near its top left side and is labeled “D N A damage.” A right-facing arrow leads from this circle to a second circle, with nine smaller, peach-colored circles with purple dots in their centers and one fully purple small circle labeled “Cancer cell.” A right-facing arrow leads to a final circle, this time full of the purple cells, that is labeled “Tumor.”">
            <a:extLst>
              <a:ext uri="{FF2B5EF4-FFF2-40B4-BE49-F238E27FC236}">
                <a16:creationId xmlns:a16="http://schemas.microsoft.com/office/drawing/2014/main" id="{6148C0A5-D493-41BD-A716-02839D39F415}"/>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3848" b="-3848"/>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51909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21.31</a:t>
            </a:r>
          </a:p>
        </p:txBody>
      </p:sp>
      <p:sp>
        <p:nvSpPr>
          <p:cNvPr id="7" name="Figure Legend"/>
          <p:cNvSpPr>
            <a:spLocks noGrp="1"/>
          </p:cNvSpPr>
          <p:nvPr>
            <p:ph type="body" sz="quarter" idx="14"/>
          </p:nvPr>
        </p:nvSpPr>
        <p:spPr/>
        <p:txBody>
          <a:bodyPr>
            <a:normAutofit/>
          </a:bodyPr>
          <a:lstStyle/>
          <a:p>
            <a:pPr marL="0" indent="0">
              <a:buNone/>
            </a:pPr>
            <a:r>
              <a:rPr/>
              <a:t>Rafsegulgeislun með lægri tíðni og minni orku er ójónandi, en rafsegulgeislun með hærri tíðni og meiri orku er jónandi.</a:t>
            </a:r>
          </a:p>
        </p:txBody>
      </p:sp>
      <p:pic>
        <p:nvPicPr>
          <p:cNvPr id="9" name="Figure" descr="A diagram has two vertical sections. The upper section has two right-facing, horizontal arrows labeled “Increasing energy, E” and “Increasing frequency, rho symbol,” respectively. A left-facing, horizontal arrow lies below the first two and is labeled “Increasing wavelength, lambda symbol.” Beginning on the left side of the diagram, a horizontal, sinusoidal line begins and moves across the diagram to the far right, becoming increasingly more compact. The lower section of the diagram has a double ended, horizontal arrow along its top, with the left end drawn in red and labeled “Non-ionizing” and the right end drawn in green and labeled “Ionizing.” Below this is a set of terms, read from left to right as “Broadcast and wireless radio,” “Microwave,” “Terahertz,” “Infrared,” “Visible light,” “Ultraviolet,” “X dash ray,” and “Gamma.” Four columns lie below this row of terms. The first contains the phrases “Non-thermal” and “Induces low currents” while the second reads “Thermal” and “Induces high currents, Heating.” The third contains the phrases “Optical” and “Excites electrons, Photo, dash, chemical effects” while the fourth reads “Broken bonds” and “Damages D N A.” A series of terms lie below these columns are read, from left to right, “Static field,” “Power line,” “A M radio,” “F M radio,” “Microwave oven,” “Heat lamp,” “Tanning booth” and “Medical x, dash rays.”">
            <a:extLst>
              <a:ext uri="{FF2B5EF4-FFF2-40B4-BE49-F238E27FC236}">
                <a16:creationId xmlns:a16="http://schemas.microsoft.com/office/drawing/2014/main" id="{5879E03E-4B75-451D-963F-B90E0E29DB7D}"/>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386" b="-386"/>
          <a:stretch>
            <a:fillRect/>
          </a:stretch>
        </p:blipFill>
        <p:spPr>
          <a:xfrm>
            <a:off x="457199" y="1122386"/>
            <a:ext cx="8062913" cy="3500071"/>
          </a:xfrm>
        </p:spPr>
      </p:pic>
      <p:sp>
        <p:nvSpPr>
          <p:cNvPr id="10" name="Icelandic transparent label"/>
          <p:cNvSpPr txBox="1"/>
          <p:nvPr/>
        </p:nvSpPr>
        <p:spPr>
          <a:xfrm>
            <a:off x="3667169" y="1181964"/>
            <a:ext cx="1690458"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Orka E eykst</a:t>
            </a:r>
          </a:p>
        </p:txBody>
      </p:sp>
      <p:sp>
        <p:nvSpPr>
          <p:cNvPr id="11" name="Icelandic transparent label"/>
          <p:cNvSpPr txBox="1"/>
          <p:nvPr/>
        </p:nvSpPr>
        <p:spPr>
          <a:xfrm>
            <a:off x="3667169" y="1533351"/>
            <a:ext cx="1690458"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Tíðni ν eykst</a:t>
            </a:r>
          </a:p>
        </p:txBody>
      </p:sp>
      <p:sp>
        <p:nvSpPr>
          <p:cNvPr id="12" name="Icelandic transparent label"/>
          <p:cNvSpPr txBox="1"/>
          <p:nvPr/>
        </p:nvSpPr>
        <p:spPr>
          <a:xfrm>
            <a:off x="3610187" y="1932223"/>
            <a:ext cx="1851906"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Bylgjulengd λ eykst</a:t>
            </a:r>
          </a:p>
        </p:txBody>
      </p:sp>
      <p:sp>
        <p:nvSpPr>
          <p:cNvPr id="13" name="Icelandic transparent label"/>
          <p:cNvSpPr txBox="1"/>
          <p:nvPr/>
        </p:nvSpPr>
        <p:spPr>
          <a:xfrm>
            <a:off x="3306285" y="2540028"/>
            <a:ext cx="1044665"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Ójónandi</a:t>
            </a:r>
          </a:p>
        </p:txBody>
      </p:sp>
      <p:sp>
        <p:nvSpPr>
          <p:cNvPr id="14" name="Icelandic transparent label"/>
          <p:cNvSpPr txBox="1"/>
          <p:nvPr/>
        </p:nvSpPr>
        <p:spPr>
          <a:xfrm>
            <a:off x="7010096" y="2540028"/>
            <a:ext cx="835732"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Jónandi</a:t>
            </a:r>
          </a:p>
        </p:txBody>
      </p:sp>
      <p:sp>
        <p:nvSpPr>
          <p:cNvPr id="15" name="Icelandic transparent label"/>
          <p:cNvSpPr txBox="1"/>
          <p:nvPr/>
        </p:nvSpPr>
        <p:spPr>
          <a:xfrm>
            <a:off x="476193" y="2910409"/>
            <a:ext cx="1633476"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Útvarp og þráðlaust</a:t>
            </a:r>
          </a:p>
        </p:txBody>
      </p:sp>
      <p:sp>
        <p:nvSpPr>
          <p:cNvPr id="16" name="Icelandic transparent label"/>
          <p:cNvSpPr txBox="1"/>
          <p:nvPr/>
        </p:nvSpPr>
        <p:spPr>
          <a:xfrm>
            <a:off x="2147657" y="2910409"/>
            <a:ext cx="892714"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Örbylgjur</a:t>
            </a:r>
          </a:p>
        </p:txBody>
      </p:sp>
      <p:sp>
        <p:nvSpPr>
          <p:cNvPr id="17" name="Icelandic transparent label"/>
          <p:cNvSpPr txBox="1"/>
          <p:nvPr/>
        </p:nvSpPr>
        <p:spPr>
          <a:xfrm>
            <a:off x="3059364" y="2910409"/>
            <a:ext cx="778750"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Tera-</a:t>
            </a:r>
          </a:p>
          <a:p>
            <a:pPr algn="ctr">
              <a:spcBef>
                <a:spcPts val="0"/>
              </a:spcBef>
              <a:spcAft>
                <a:spcPts val="0"/>
              </a:spcAft>
            </a:pPr>
            <a:r>
              <a:rPr sz="680">
                <a:solidFill>
                  <a:srgbClr val="000000"/>
                </a:solidFill>
                <a:latin typeface="Arial"/>
              </a:rPr>
              <a:t>hertz</a:t>
            </a:r>
          </a:p>
        </p:txBody>
      </p:sp>
      <p:sp>
        <p:nvSpPr>
          <p:cNvPr id="18" name="Icelandic transparent label"/>
          <p:cNvSpPr txBox="1"/>
          <p:nvPr/>
        </p:nvSpPr>
        <p:spPr>
          <a:xfrm>
            <a:off x="3857108" y="2910409"/>
            <a:ext cx="778750"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Tíðnibil</a:t>
            </a:r>
          </a:p>
        </p:txBody>
      </p:sp>
      <p:sp>
        <p:nvSpPr>
          <p:cNvPr id="19" name="Icelandic transparent label"/>
          <p:cNvSpPr txBox="1"/>
          <p:nvPr/>
        </p:nvSpPr>
        <p:spPr>
          <a:xfrm>
            <a:off x="5281651" y="2910409"/>
            <a:ext cx="797744"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Innrautt</a:t>
            </a:r>
          </a:p>
        </p:txBody>
      </p:sp>
      <p:sp>
        <p:nvSpPr>
          <p:cNvPr id="20" name="Icelandic transparent label"/>
          <p:cNvSpPr txBox="1"/>
          <p:nvPr/>
        </p:nvSpPr>
        <p:spPr>
          <a:xfrm>
            <a:off x="6098389" y="2910409"/>
            <a:ext cx="892714"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Sýnilegt ljós</a:t>
            </a:r>
          </a:p>
        </p:txBody>
      </p:sp>
      <p:sp>
        <p:nvSpPr>
          <p:cNvPr id="21" name="Icelandic transparent label"/>
          <p:cNvSpPr txBox="1"/>
          <p:nvPr/>
        </p:nvSpPr>
        <p:spPr>
          <a:xfrm>
            <a:off x="7010096" y="2910409"/>
            <a:ext cx="740762"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Útfjólublátt</a:t>
            </a:r>
          </a:p>
        </p:txBody>
      </p:sp>
      <p:sp>
        <p:nvSpPr>
          <p:cNvPr id="22" name="Icelandic transparent label"/>
          <p:cNvSpPr txBox="1"/>
          <p:nvPr/>
        </p:nvSpPr>
        <p:spPr>
          <a:xfrm>
            <a:off x="7750859" y="2910409"/>
            <a:ext cx="455854"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Röntgen</a:t>
            </a:r>
          </a:p>
        </p:txBody>
      </p:sp>
      <p:sp>
        <p:nvSpPr>
          <p:cNvPr id="23" name="Icelandic transparent label"/>
          <p:cNvSpPr txBox="1"/>
          <p:nvPr/>
        </p:nvSpPr>
        <p:spPr>
          <a:xfrm>
            <a:off x="8206713" y="2910409"/>
            <a:ext cx="303902"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Gamma</a:t>
            </a:r>
          </a:p>
        </p:txBody>
      </p:sp>
      <p:sp>
        <p:nvSpPr>
          <p:cNvPr id="24" name="Icelandic transparent label"/>
          <p:cNvSpPr txBox="1"/>
          <p:nvPr/>
        </p:nvSpPr>
        <p:spPr>
          <a:xfrm>
            <a:off x="951041" y="3242803"/>
            <a:ext cx="873720" cy="189939"/>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Óvarma-</a:t>
            </a:r>
          </a:p>
        </p:txBody>
      </p:sp>
      <p:sp>
        <p:nvSpPr>
          <p:cNvPr id="25" name="Icelandic transparent label"/>
          <p:cNvSpPr txBox="1"/>
          <p:nvPr/>
        </p:nvSpPr>
        <p:spPr>
          <a:xfrm>
            <a:off x="2660492" y="3242803"/>
            <a:ext cx="778750" cy="189939"/>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Varma-</a:t>
            </a:r>
          </a:p>
        </p:txBody>
      </p:sp>
      <p:sp>
        <p:nvSpPr>
          <p:cNvPr id="26" name="Icelandic transparent label"/>
          <p:cNvSpPr txBox="1"/>
          <p:nvPr/>
        </p:nvSpPr>
        <p:spPr>
          <a:xfrm>
            <a:off x="4863785" y="3242803"/>
            <a:ext cx="873720" cy="189939"/>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Ljósháð</a:t>
            </a:r>
          </a:p>
        </p:txBody>
      </p:sp>
      <p:sp>
        <p:nvSpPr>
          <p:cNvPr id="27" name="Icelandic transparent label"/>
          <p:cNvSpPr txBox="1"/>
          <p:nvPr/>
        </p:nvSpPr>
        <p:spPr>
          <a:xfrm>
            <a:off x="6744182" y="3242803"/>
            <a:ext cx="1158628" cy="189939"/>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Brotnandi tengi</a:t>
            </a:r>
          </a:p>
        </p:txBody>
      </p:sp>
      <p:sp>
        <p:nvSpPr>
          <p:cNvPr id="28" name="Icelandic transparent label"/>
          <p:cNvSpPr txBox="1"/>
          <p:nvPr/>
        </p:nvSpPr>
        <p:spPr>
          <a:xfrm>
            <a:off x="666132" y="3565699"/>
            <a:ext cx="1424543"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Veldur litlum straumum</a:t>
            </a:r>
          </a:p>
        </p:txBody>
      </p:sp>
      <p:sp>
        <p:nvSpPr>
          <p:cNvPr id="29" name="Icelandic transparent label"/>
          <p:cNvSpPr txBox="1"/>
          <p:nvPr/>
        </p:nvSpPr>
        <p:spPr>
          <a:xfrm>
            <a:off x="2337596" y="3565699"/>
            <a:ext cx="1595488"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Veldur miklum straumum</a:t>
            </a:r>
          </a:p>
        </p:txBody>
      </p:sp>
      <p:sp>
        <p:nvSpPr>
          <p:cNvPr id="30" name="Icelandic transparent label"/>
          <p:cNvSpPr txBox="1"/>
          <p:nvPr/>
        </p:nvSpPr>
        <p:spPr>
          <a:xfrm>
            <a:off x="4664349" y="3565699"/>
            <a:ext cx="1282089"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Örvar rafeindir</a:t>
            </a:r>
          </a:p>
        </p:txBody>
      </p:sp>
      <p:sp>
        <p:nvSpPr>
          <p:cNvPr id="31" name="Icelandic transparent label"/>
          <p:cNvSpPr txBox="1"/>
          <p:nvPr/>
        </p:nvSpPr>
        <p:spPr>
          <a:xfrm>
            <a:off x="6915127" y="3565699"/>
            <a:ext cx="902211"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Skemmir DNA</a:t>
            </a:r>
          </a:p>
        </p:txBody>
      </p:sp>
      <p:sp>
        <p:nvSpPr>
          <p:cNvPr id="32" name="Icelandic transparent label"/>
          <p:cNvSpPr txBox="1"/>
          <p:nvPr/>
        </p:nvSpPr>
        <p:spPr>
          <a:xfrm>
            <a:off x="2945401" y="3879099"/>
            <a:ext cx="664787"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Hitun</a:t>
            </a:r>
          </a:p>
        </p:txBody>
      </p:sp>
      <p:sp>
        <p:nvSpPr>
          <p:cNvPr id="33" name="Icelandic transparent label"/>
          <p:cNvSpPr txBox="1"/>
          <p:nvPr/>
        </p:nvSpPr>
        <p:spPr>
          <a:xfrm>
            <a:off x="4502901" y="3879099"/>
            <a:ext cx="1804421" cy="170945"/>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Ljós-efnafræðileg áhrif</a:t>
            </a:r>
          </a:p>
        </p:txBody>
      </p:sp>
      <p:sp>
        <p:nvSpPr>
          <p:cNvPr id="34" name="Icelandic transparent label"/>
          <p:cNvSpPr txBox="1"/>
          <p:nvPr/>
        </p:nvSpPr>
        <p:spPr>
          <a:xfrm>
            <a:off x="476193" y="4201995"/>
            <a:ext cx="455854" cy="322896"/>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Stöðu-</a:t>
            </a:r>
          </a:p>
          <a:p>
            <a:pPr algn="ctr">
              <a:spcBef>
                <a:spcPts val="0"/>
              </a:spcBef>
              <a:spcAft>
                <a:spcPts val="0"/>
              </a:spcAft>
            </a:pPr>
            <a:r>
              <a:rPr sz="680">
                <a:solidFill>
                  <a:srgbClr val="000000"/>
                </a:solidFill>
                <a:latin typeface="Arial"/>
              </a:rPr>
              <a:t>svið</a:t>
            </a:r>
          </a:p>
        </p:txBody>
      </p:sp>
      <p:sp>
        <p:nvSpPr>
          <p:cNvPr id="35" name="Icelandic transparent label"/>
          <p:cNvSpPr txBox="1"/>
          <p:nvPr/>
        </p:nvSpPr>
        <p:spPr>
          <a:xfrm>
            <a:off x="1027016" y="4201995"/>
            <a:ext cx="455854" cy="322896"/>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Raflína</a:t>
            </a:r>
          </a:p>
        </p:txBody>
      </p:sp>
      <p:sp>
        <p:nvSpPr>
          <p:cNvPr id="36" name="Icelandic transparent label"/>
          <p:cNvSpPr txBox="1"/>
          <p:nvPr/>
        </p:nvSpPr>
        <p:spPr>
          <a:xfrm>
            <a:off x="1596833" y="4201995"/>
            <a:ext cx="398872" cy="322896"/>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AM-</a:t>
            </a:r>
          </a:p>
          <a:p>
            <a:pPr algn="ctr">
              <a:spcBef>
                <a:spcPts val="0"/>
              </a:spcBef>
              <a:spcAft>
                <a:spcPts val="0"/>
              </a:spcAft>
            </a:pPr>
            <a:r>
              <a:rPr sz="680">
                <a:solidFill>
                  <a:srgbClr val="000000"/>
                </a:solidFill>
                <a:latin typeface="Arial"/>
              </a:rPr>
              <a:t>útv.</a:t>
            </a:r>
          </a:p>
        </p:txBody>
      </p:sp>
      <p:sp>
        <p:nvSpPr>
          <p:cNvPr id="37" name="Icelandic transparent label"/>
          <p:cNvSpPr txBox="1"/>
          <p:nvPr/>
        </p:nvSpPr>
        <p:spPr>
          <a:xfrm>
            <a:off x="2109669" y="4201995"/>
            <a:ext cx="398872" cy="322896"/>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FM-</a:t>
            </a:r>
          </a:p>
          <a:p>
            <a:pPr algn="ctr">
              <a:spcBef>
                <a:spcPts val="0"/>
              </a:spcBef>
              <a:spcAft>
                <a:spcPts val="0"/>
              </a:spcAft>
            </a:pPr>
            <a:r>
              <a:rPr sz="680">
                <a:solidFill>
                  <a:srgbClr val="000000"/>
                </a:solidFill>
                <a:latin typeface="Arial"/>
              </a:rPr>
              <a:t>útv.</a:t>
            </a:r>
          </a:p>
        </p:txBody>
      </p:sp>
      <p:sp>
        <p:nvSpPr>
          <p:cNvPr id="38" name="Icelandic transparent label"/>
          <p:cNvSpPr txBox="1"/>
          <p:nvPr/>
        </p:nvSpPr>
        <p:spPr>
          <a:xfrm>
            <a:off x="2831437" y="4201995"/>
            <a:ext cx="664787" cy="322896"/>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Örbylgju-</a:t>
            </a:r>
          </a:p>
          <a:p>
            <a:pPr algn="ctr">
              <a:spcBef>
                <a:spcPts val="0"/>
              </a:spcBef>
              <a:spcAft>
                <a:spcPts val="0"/>
              </a:spcAft>
            </a:pPr>
            <a:r>
              <a:rPr sz="680">
                <a:solidFill>
                  <a:srgbClr val="000000"/>
                </a:solidFill>
                <a:latin typeface="Arial"/>
              </a:rPr>
              <a:t>ofn</a:t>
            </a:r>
          </a:p>
        </p:txBody>
      </p:sp>
      <p:sp>
        <p:nvSpPr>
          <p:cNvPr id="39" name="Icelandic transparent label"/>
          <p:cNvSpPr txBox="1"/>
          <p:nvPr/>
        </p:nvSpPr>
        <p:spPr>
          <a:xfrm>
            <a:off x="4901773" y="4201995"/>
            <a:ext cx="522332" cy="322896"/>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Hitalampi</a:t>
            </a:r>
          </a:p>
        </p:txBody>
      </p:sp>
      <p:sp>
        <p:nvSpPr>
          <p:cNvPr id="40" name="Icelandic transparent label"/>
          <p:cNvSpPr txBox="1"/>
          <p:nvPr/>
        </p:nvSpPr>
        <p:spPr>
          <a:xfrm>
            <a:off x="6060401" y="4201995"/>
            <a:ext cx="645793" cy="322896"/>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Sólbaðs-</a:t>
            </a:r>
          </a:p>
          <a:p>
            <a:pPr algn="ctr">
              <a:spcBef>
                <a:spcPts val="0"/>
              </a:spcBef>
              <a:spcAft>
                <a:spcPts val="0"/>
              </a:spcAft>
            </a:pPr>
            <a:r>
              <a:rPr sz="680">
                <a:solidFill>
                  <a:srgbClr val="000000"/>
                </a:solidFill>
                <a:latin typeface="Arial"/>
              </a:rPr>
              <a:t>bekkur</a:t>
            </a:r>
          </a:p>
        </p:txBody>
      </p:sp>
      <p:sp>
        <p:nvSpPr>
          <p:cNvPr id="41" name="Icelandic transparent label"/>
          <p:cNvSpPr txBox="1"/>
          <p:nvPr/>
        </p:nvSpPr>
        <p:spPr>
          <a:xfrm>
            <a:off x="7332993" y="4201995"/>
            <a:ext cx="712271" cy="322896"/>
          </a:xfrm>
          <a:prstGeom prst="rect">
            <a:avLst/>
          </a:prstGeom>
          <a:noFill/>
          <a:ln>
            <a:noFill/>
          </a:ln>
        </p:spPr>
        <p:txBody>
          <a:bodyPr wrap="square" lIns="0" rIns="0" tIns="0" bIns="0" anchor="ctr">
            <a:spAutoFit/>
          </a:bodyPr>
          <a:lstStyle/>
          <a:p>
            <a:pPr algn="ctr">
              <a:spcBef>
                <a:spcPts val="0"/>
              </a:spcBef>
              <a:spcAft>
                <a:spcPts val="0"/>
              </a:spcAft>
            </a:pPr>
            <a:r>
              <a:rPr sz="680">
                <a:solidFill>
                  <a:srgbClr val="000000"/>
                </a:solidFill>
                <a:latin typeface="Arial"/>
              </a:rPr>
              <a:t>Læknis-</a:t>
            </a:r>
          </a:p>
          <a:p>
            <a:pPr algn="ctr">
              <a:spcBef>
                <a:spcPts val="0"/>
              </a:spcBef>
              <a:spcAft>
                <a:spcPts val="0"/>
              </a:spcAft>
            </a:pPr>
            <a:r>
              <a:rPr sz="680">
                <a:solidFill>
                  <a:srgbClr val="000000"/>
                </a:solidFill>
                <a:latin typeface="Arial"/>
              </a:rPr>
              <a:t>röntgen</a:t>
            </a:r>
          </a:p>
        </p:txBody>
      </p:sp>
      <p:sp>
        <p:nvSpPr>
          <p:cNvPr id="4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4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011114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21.32</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Jónandi geislun getur (a) skemmt lífsameind beint með því að jóna hana eða rjúfa efnatengi hennar, eða (b) myndað H2O+ jón, sem hvarfast við H2O og myndar hýdroxýl-stakeind, sem aftur hvarfast við lífsameindina og veldur þannig skemmdum óbeint.</a:t>
            </a:r>
          </a:p>
        </p:txBody>
      </p:sp>
      <p:pic>
        <p:nvPicPr>
          <p:cNvPr id="8195" name="Picture 2" descr="slide_0040_img_002.png"/>
          <p:cNvPicPr>
            <a:picLocks noChangeAspect="1"/>
          </p:cNvPicPr>
          <p:nvPr/>
        </p:nvPicPr>
        <p:blipFill>
          <a:blip r:embed="rId4"/>
          <a:srcRect/>
          <a:stretch>
            <a:fillRect/>
          </a:stretch>
        </p:blipFill>
        <p:spPr>
          <a:xfrm>
            <a:off x="599989" y="1491906"/>
            <a:ext cx="8041312" cy="2783531"/>
          </a:xfrm>
          <a:prstGeom prst="rect">
            <a:avLst/>
          </a:prstGeom>
        </p:spPr>
      </p:pic>
      <p:sp>
        <p:nvSpPr>
          <p:cNvPr id="819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9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19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798352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21.33</a:t>
            </a:r>
          </a:p>
        </p:txBody>
      </p:sp>
      <p:sp>
        <p:nvSpPr>
          <p:cNvPr id="7" name="Figure Legend"/>
          <p:cNvSpPr>
            <a:spLocks noGrp="1"/>
          </p:cNvSpPr>
          <p:nvPr>
            <p:ph type="body" sz="quarter" idx="14"/>
          </p:nvPr>
        </p:nvSpPr>
        <p:spPr/>
        <p:txBody>
          <a:bodyPr>
            <a:normAutofit/>
          </a:bodyPr>
          <a:lstStyle/>
          <a:p>
            <a:pPr marL="0" indent="0">
              <a:buNone/>
            </a:pPr>
            <a:r>
              <a:rPr/>
              <a:t>Sýnd er geta mismunandi tegunda geislunar til að fara í gegnum efni. Frá minnstu til mestu smýgni eru þær alfa &lt; beta &lt; nifteind &lt; gamma.</a:t>
            </a:r>
          </a:p>
        </p:txBody>
      </p:sp>
      <p:pic>
        <p:nvPicPr>
          <p:cNvPr id="9" name="Figure" descr="A diagram shows four particles in a vertical column on the left, followed by an upright sheet of paper, a person’s hand, an upright sheet of metal, a glass of water, a thick block of concrete and an upright, thick piece of lead. The top particle listed is made up of two white spheres and two green spheres that are labeled with positive signs and is labeled “Alpha.” A right-facing arrow leads from this to the paper. The second particle is a red sphere labeled “Beta” and is followed by a right-facing arrow that passes through the paper and stops at the hand. The third particle is a white sphere labeled “Neutron” and is followed by a right-facing arrow that passes through the paper, hand and metal but is stopped at the glass of water. The fourth particle is shown by a squiggly arrow and it passes through all of the substances but stops at the lead. Terms at the bottom read, from left to right, “Paper,” “Metal,” “Water,” “Concrete” and “Lead.”">
            <a:extLst>
              <a:ext uri="{FF2B5EF4-FFF2-40B4-BE49-F238E27FC236}">
                <a16:creationId xmlns:a16="http://schemas.microsoft.com/office/drawing/2014/main" id="{302B53C8-3A12-4EA0-90E7-7DDC2858430F}"/>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749" b="-749"/>
          <a:stretch>
            <a:fillRect/>
          </a:stretch>
        </p:blipFill>
        <p:spPr>
          <a:xfrm>
            <a:off x="457199" y="1122386"/>
            <a:ext cx="8062913" cy="3500071"/>
          </a:xfrm>
        </p:spPr>
      </p:pic>
      <p:sp>
        <p:nvSpPr>
          <p:cNvPr id="10" name="Icelandic transparent label"/>
          <p:cNvSpPr txBox="1"/>
          <p:nvPr/>
        </p:nvSpPr>
        <p:spPr>
          <a:xfrm>
            <a:off x="457199" y="1661560"/>
            <a:ext cx="712271" cy="246921"/>
          </a:xfrm>
          <a:prstGeom prst="rect">
            <a:avLst/>
          </a:prstGeom>
          <a:noFill/>
          <a:ln>
            <a:noFill/>
          </a:ln>
        </p:spPr>
        <p:txBody>
          <a:bodyPr wrap="square" lIns="0" rIns="0" tIns="0" bIns="0" anchor="ctr">
            <a:spAutoFit/>
          </a:bodyPr>
          <a:lstStyle/>
          <a:p>
            <a:pPr algn="l">
              <a:spcBef>
                <a:spcPts val="0"/>
              </a:spcBef>
              <a:spcAft>
                <a:spcPts val="0"/>
              </a:spcAft>
            </a:pPr>
            <a:r>
              <a:rPr sz="1000" b="0">
                <a:solidFill>
                  <a:srgbClr val="000000"/>
                </a:solidFill>
                <a:latin typeface="Arial"/>
              </a:rPr>
              <a:t>Alfa</a:t>
            </a:r>
          </a:p>
        </p:txBody>
      </p:sp>
      <p:sp>
        <p:nvSpPr>
          <p:cNvPr id="11" name="Icelandic transparent label"/>
          <p:cNvSpPr txBox="1"/>
          <p:nvPr/>
        </p:nvSpPr>
        <p:spPr>
          <a:xfrm>
            <a:off x="457199" y="2335844"/>
            <a:ext cx="712271" cy="246921"/>
          </a:xfrm>
          <a:prstGeom prst="rect">
            <a:avLst/>
          </a:prstGeom>
          <a:noFill/>
          <a:ln>
            <a:noFill/>
          </a:ln>
        </p:spPr>
        <p:txBody>
          <a:bodyPr wrap="square" lIns="0" rIns="0" tIns="0" bIns="0" anchor="ctr">
            <a:spAutoFit/>
          </a:bodyPr>
          <a:lstStyle/>
          <a:p>
            <a:pPr algn="l">
              <a:spcBef>
                <a:spcPts val="0"/>
              </a:spcBef>
              <a:spcAft>
                <a:spcPts val="0"/>
              </a:spcAft>
            </a:pPr>
            <a:r>
              <a:rPr sz="1000" b="0">
                <a:solidFill>
                  <a:srgbClr val="000000"/>
                </a:solidFill>
                <a:latin typeface="Arial"/>
              </a:rPr>
              <a:t>Beta</a:t>
            </a:r>
          </a:p>
        </p:txBody>
      </p:sp>
      <p:sp>
        <p:nvSpPr>
          <p:cNvPr id="12" name="Icelandic transparent label"/>
          <p:cNvSpPr txBox="1"/>
          <p:nvPr/>
        </p:nvSpPr>
        <p:spPr>
          <a:xfrm>
            <a:off x="457199" y="3000630"/>
            <a:ext cx="835732" cy="246921"/>
          </a:xfrm>
          <a:prstGeom prst="rect">
            <a:avLst/>
          </a:prstGeom>
          <a:noFill/>
          <a:ln>
            <a:noFill/>
          </a:ln>
        </p:spPr>
        <p:txBody>
          <a:bodyPr wrap="square" lIns="0" rIns="0" tIns="0" bIns="0" anchor="ctr">
            <a:spAutoFit/>
          </a:bodyPr>
          <a:lstStyle/>
          <a:p>
            <a:pPr algn="l">
              <a:spcBef>
                <a:spcPts val="0"/>
              </a:spcBef>
              <a:spcAft>
                <a:spcPts val="0"/>
              </a:spcAft>
            </a:pPr>
            <a:r>
              <a:rPr sz="1000" b="0">
                <a:solidFill>
                  <a:srgbClr val="000000"/>
                </a:solidFill>
                <a:latin typeface="Arial"/>
              </a:rPr>
              <a:t>Nifteind</a:t>
            </a:r>
          </a:p>
        </p:txBody>
      </p:sp>
      <p:sp>
        <p:nvSpPr>
          <p:cNvPr id="13" name="Icelandic transparent label"/>
          <p:cNvSpPr txBox="1"/>
          <p:nvPr/>
        </p:nvSpPr>
        <p:spPr>
          <a:xfrm>
            <a:off x="457199" y="3750890"/>
            <a:ext cx="835732" cy="246921"/>
          </a:xfrm>
          <a:prstGeom prst="rect">
            <a:avLst/>
          </a:prstGeom>
          <a:noFill/>
          <a:ln>
            <a:noFill/>
          </a:ln>
        </p:spPr>
        <p:txBody>
          <a:bodyPr wrap="square" lIns="0" rIns="0" tIns="0" bIns="0" anchor="ctr">
            <a:spAutoFit/>
          </a:bodyPr>
          <a:lstStyle/>
          <a:p>
            <a:pPr algn="l">
              <a:spcBef>
                <a:spcPts val="0"/>
              </a:spcBef>
              <a:spcAft>
                <a:spcPts val="0"/>
              </a:spcAft>
            </a:pPr>
            <a:r>
              <a:rPr sz="1000" b="0">
                <a:solidFill>
                  <a:srgbClr val="000000"/>
                </a:solidFill>
                <a:latin typeface="Arial"/>
              </a:rPr>
              <a:t>Gamma</a:t>
            </a:r>
          </a:p>
        </p:txBody>
      </p:sp>
      <p:sp>
        <p:nvSpPr>
          <p:cNvPr id="14" name="Icelandic transparent label"/>
          <p:cNvSpPr txBox="1"/>
          <p:nvPr/>
        </p:nvSpPr>
        <p:spPr>
          <a:xfrm>
            <a:off x="1881742" y="4330204"/>
            <a:ext cx="664787" cy="265915"/>
          </a:xfrm>
          <a:prstGeom prst="rect">
            <a:avLst/>
          </a:prstGeom>
          <a:noFill/>
          <a:ln>
            <a:noFill/>
          </a:ln>
        </p:spPr>
        <p:txBody>
          <a:bodyPr wrap="square" lIns="0" rIns="0" tIns="0" bIns="0" anchor="ctr">
            <a:spAutoFit/>
          </a:bodyPr>
          <a:lstStyle/>
          <a:p>
            <a:pPr algn="ctr">
              <a:spcBef>
                <a:spcPts val="0"/>
              </a:spcBef>
              <a:spcAft>
                <a:spcPts val="0"/>
              </a:spcAft>
            </a:pPr>
            <a:r>
              <a:rPr sz="1000" b="0">
                <a:solidFill>
                  <a:srgbClr val="000000"/>
                </a:solidFill>
                <a:latin typeface="Arial"/>
              </a:rPr>
              <a:t>Pappír</a:t>
            </a:r>
          </a:p>
        </p:txBody>
      </p:sp>
      <p:sp>
        <p:nvSpPr>
          <p:cNvPr id="15" name="Icelandic transparent label"/>
          <p:cNvSpPr txBox="1"/>
          <p:nvPr/>
        </p:nvSpPr>
        <p:spPr>
          <a:xfrm>
            <a:off x="3876102" y="4330204"/>
            <a:ext cx="664787" cy="265915"/>
          </a:xfrm>
          <a:prstGeom prst="rect">
            <a:avLst/>
          </a:prstGeom>
          <a:noFill/>
          <a:ln>
            <a:noFill/>
          </a:ln>
        </p:spPr>
        <p:txBody>
          <a:bodyPr wrap="square" lIns="0" rIns="0" tIns="0" bIns="0" anchor="ctr">
            <a:spAutoFit/>
          </a:bodyPr>
          <a:lstStyle/>
          <a:p>
            <a:pPr algn="ctr">
              <a:spcBef>
                <a:spcPts val="0"/>
              </a:spcBef>
              <a:spcAft>
                <a:spcPts val="0"/>
              </a:spcAft>
            </a:pPr>
            <a:r>
              <a:rPr sz="1000" b="0">
                <a:solidFill>
                  <a:srgbClr val="000000"/>
                </a:solidFill>
                <a:latin typeface="Arial"/>
              </a:rPr>
              <a:t>Málmur</a:t>
            </a:r>
          </a:p>
        </p:txBody>
      </p:sp>
      <p:sp>
        <p:nvSpPr>
          <p:cNvPr id="16" name="Icelandic transparent label"/>
          <p:cNvSpPr txBox="1"/>
          <p:nvPr/>
        </p:nvSpPr>
        <p:spPr>
          <a:xfrm>
            <a:off x="4873282" y="4330204"/>
            <a:ext cx="664787" cy="265915"/>
          </a:xfrm>
          <a:prstGeom prst="rect">
            <a:avLst/>
          </a:prstGeom>
          <a:noFill/>
          <a:ln>
            <a:noFill/>
          </a:ln>
        </p:spPr>
        <p:txBody>
          <a:bodyPr wrap="square" lIns="0" rIns="0" tIns="0" bIns="0" anchor="ctr">
            <a:spAutoFit/>
          </a:bodyPr>
          <a:lstStyle/>
          <a:p>
            <a:pPr algn="ctr">
              <a:spcBef>
                <a:spcPts val="0"/>
              </a:spcBef>
              <a:spcAft>
                <a:spcPts val="0"/>
              </a:spcAft>
            </a:pPr>
            <a:r>
              <a:rPr sz="1000" b="0">
                <a:solidFill>
                  <a:srgbClr val="000000"/>
                </a:solidFill>
                <a:latin typeface="Arial"/>
              </a:rPr>
              <a:t>Vatn</a:t>
            </a:r>
          </a:p>
        </p:txBody>
      </p:sp>
      <p:sp>
        <p:nvSpPr>
          <p:cNvPr id="17" name="Icelandic transparent label"/>
          <p:cNvSpPr txBox="1"/>
          <p:nvPr/>
        </p:nvSpPr>
        <p:spPr>
          <a:xfrm>
            <a:off x="6535249" y="4330204"/>
            <a:ext cx="854726" cy="265915"/>
          </a:xfrm>
          <a:prstGeom prst="rect">
            <a:avLst/>
          </a:prstGeom>
          <a:noFill/>
          <a:ln>
            <a:noFill/>
          </a:ln>
        </p:spPr>
        <p:txBody>
          <a:bodyPr wrap="square" lIns="0" rIns="0" tIns="0" bIns="0" anchor="ctr">
            <a:spAutoFit/>
          </a:bodyPr>
          <a:lstStyle/>
          <a:p>
            <a:pPr algn="ctr">
              <a:spcBef>
                <a:spcPts val="0"/>
              </a:spcBef>
              <a:spcAft>
                <a:spcPts val="0"/>
              </a:spcAft>
            </a:pPr>
            <a:r>
              <a:rPr sz="1000" b="0">
                <a:solidFill>
                  <a:srgbClr val="000000"/>
                </a:solidFill>
                <a:latin typeface="Arial"/>
              </a:rPr>
              <a:t>Steypa</a:t>
            </a:r>
          </a:p>
        </p:txBody>
      </p:sp>
      <p:sp>
        <p:nvSpPr>
          <p:cNvPr id="18" name="Icelandic transparent label"/>
          <p:cNvSpPr txBox="1"/>
          <p:nvPr/>
        </p:nvSpPr>
        <p:spPr>
          <a:xfrm>
            <a:off x="7902810" y="4330204"/>
            <a:ext cx="588811" cy="265915"/>
          </a:xfrm>
          <a:prstGeom prst="rect">
            <a:avLst/>
          </a:prstGeom>
          <a:noFill/>
          <a:ln>
            <a:noFill/>
          </a:ln>
        </p:spPr>
        <p:txBody>
          <a:bodyPr wrap="square" lIns="0" rIns="0" tIns="0" bIns="0" anchor="ctr">
            <a:spAutoFit/>
          </a:bodyPr>
          <a:lstStyle/>
          <a:p>
            <a:pPr algn="ctr">
              <a:spcBef>
                <a:spcPts val="0"/>
              </a:spcBef>
              <a:spcAft>
                <a:spcPts val="0"/>
              </a:spcAft>
            </a:pPr>
            <a:r>
              <a:rPr sz="1000" b="0">
                <a:solidFill>
                  <a:srgbClr val="000000"/>
                </a:solidFill>
                <a:latin typeface="Arial"/>
              </a:rPr>
              <a:t>Blý</a:t>
            </a:r>
          </a:p>
        </p:txBody>
      </p:sp>
      <p:sp>
        <p:nvSpPr>
          <p:cNvPr id="1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159214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21.34</a:t>
            </a:r>
          </a:p>
        </p:txBody>
      </p:sp>
      <p:sp>
        <p:nvSpPr>
          <p:cNvPr id="7" name="Figure Legend"/>
          <p:cNvSpPr>
            <a:spLocks noGrp="1"/>
          </p:cNvSpPr>
          <p:nvPr>
            <p:ph type="body" sz="quarter" idx="14"/>
          </p:nvPr>
        </p:nvSpPr>
        <p:spPr>
          <a:xfrm>
            <a:off x="457200" y="5399902"/>
            <a:ext cx="8062912" cy="951471"/>
          </a:xfrm>
        </p:spPr>
        <p:txBody>
          <a:bodyPr wrap="square">
            <a:normAutofit/>
          </a:bodyPr>
          <a:lstStyle/>
          <a:p>
            <a:pPr marL="0" indent="0">
              <a:spcBef>
                <a:spcPts val="0"/>
              </a:spcBef>
              <a:spcAft>
                <a:spcPts val="0"/>
              </a:spcAft>
              <a:buNone/>
            </a:pPr>
            <a:r>
              <a:rPr sz="1500"/>
              <a:t>Radon-222 seytlar inn í hús og aðrar byggingar úr bergi sem inniheldur úran-238, sem gefur frá sér radon. Radonið kemst inn um sprungur í steyptum sökklum og kjallaragólfum, sökklum úr steini eða gljúpum gjallsteinum, og um op fyrir vatns- og gasrör.</a:t>
            </a:r>
          </a:p>
        </p:txBody>
      </p:sp>
      <p:pic>
        <p:nvPicPr>
          <p:cNvPr id="1027" name="Picture 2" descr="slide_0042_img_002.png"/>
          <p:cNvPicPr>
            <a:picLocks noChangeAspect="1"/>
          </p:cNvPicPr>
          <p:nvPr/>
        </p:nvPicPr>
        <p:blipFill>
          <a:blip r:embed="rId4"/>
          <a:srcRect/>
          <a:stretch>
            <a:fillRect/>
          </a:stretch>
        </p:blipFill>
        <p:spPr>
          <a:xfrm>
            <a:off x="2014238" y="1012071"/>
            <a:ext cx="5002925" cy="4211085"/>
          </a:xfrm>
          <a:prstGeom prst="rect">
            <a:avLst/>
          </a:prstGeom>
        </p:spPr>
      </p:pic>
      <p:sp>
        <p:nvSpPr>
          <p:cNvPr id="102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3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65050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21.35</a:t>
            </a:r>
          </a:p>
        </p:txBody>
      </p:sp>
      <p:sp>
        <p:nvSpPr>
          <p:cNvPr id="7" name="Figure Legend"/>
          <p:cNvSpPr>
            <a:spLocks noGrp="1"/>
          </p:cNvSpPr>
          <p:nvPr>
            <p:ph type="body" sz="quarter" idx="14"/>
          </p:nvPr>
        </p:nvSpPr>
        <p:spPr/>
        <p:txBody>
          <a:bodyPr>
            <a:normAutofit/>
          </a:bodyPr>
          <a:lstStyle/>
          <a:p>
            <a:pPr marL="0" indent="0">
              <a:buNone/>
            </a:pPr>
            <a:r>
              <a:rPr/>
              <a:t>Hægt er að nota tæki eins og (a) Geiger-teljara, (b) sindurteljara og (c) geislaskammtamæla til að mæla geislun. (mynd c: breyting á verki eftir „osaMu“/Wikimedia commons)</a:t>
            </a:r>
          </a:p>
        </p:txBody>
      </p:sp>
      <p:pic>
        <p:nvPicPr>
          <p:cNvPr id="9" name="Figure" descr="Three photographs are shown and labeled “a,” “b” and “c.” Photo a shows a Geiger counter sitting on a table. It is made up of a metal box with a read-out screen and a wire leading away from the box connected to a sensor wand. Photograph b shows a collection of tall and short vertical tubes arranged in a grouping while photograph c shows a person’s hand holding a small machine with a digital readout while standing on the edge of a roadway.">
            <a:extLst>
              <a:ext uri="{FF2B5EF4-FFF2-40B4-BE49-F238E27FC236}">
                <a16:creationId xmlns:a16="http://schemas.microsoft.com/office/drawing/2014/main" id="{32625CF3-2C0D-4EA5-9F49-4998FEB0F702}"/>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19842" b="-19842"/>
          <a:stretch>
            <a:fillRect/>
          </a:stretch>
        </p:blipFill>
        <p:spPr>
          <a:xfrm>
            <a:off x="457199" y="1122386"/>
            <a:ext cx="8062913" cy="3500071"/>
          </a:xfr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549784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21.36</a:t>
            </a:r>
          </a:p>
        </p:txBody>
      </p:sp>
      <p:sp>
        <p:nvSpPr>
          <p:cNvPr id="7" name="Figure Legend"/>
          <p:cNvSpPr>
            <a:spLocks noGrp="1"/>
          </p:cNvSpPr>
          <p:nvPr>
            <p:ph type="body" sz="quarter" idx="14"/>
          </p:nvPr>
        </p:nvSpPr>
        <p:spPr/>
        <p:txBody>
          <a:bodyPr>
            <a:normAutofit/>
          </a:bodyPr>
          <a:lstStyle/>
          <a:p>
            <a:pPr marL="0" indent="0">
              <a:buNone/>
            </a:pPr>
            <a:r>
              <a:rPr/>
              <a:t>Mismunandi einingar eru notaðar til að mæla útgeislunarhraða frá geislavirkum gjafa, orkuna sem gleypist frá gjafanum og þann skaða sem gleypta geislunin veldur.</a:t>
            </a:r>
          </a:p>
        </p:txBody>
      </p:sp>
      <p:pic>
        <p:nvPicPr>
          <p:cNvPr id="9" name="Figure" descr="Two images are shown. The first, labeled “Rate of radioactive decay measured in becquerels or curies,” shows a red sphere with ten red squiggly arrows facing away from it in a 360 degree circle. The second image shows the head and torso of a woman wearing medical scrubs with a badge on her chest. The caption to the badge reads “Film badge or dosimeter measures tissue damage exposure in rems or sieverts” while a phrase under this image states “Absorbed dose measured in grays or rads.”">
            <a:extLst>
              <a:ext uri="{FF2B5EF4-FFF2-40B4-BE49-F238E27FC236}">
                <a16:creationId xmlns:a16="http://schemas.microsoft.com/office/drawing/2014/main" id="{AD74F24B-4568-4165-8038-6FF5E51754F3}"/>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186" r="-2186"/>
          <a:stretch>
            <a:fillRect/>
          </a:stretch>
        </p:blipFill>
        <p:spPr>
          <a:xfrm>
            <a:off x="457199" y="1122386"/>
            <a:ext cx="8062913" cy="3500071"/>
          </a:xfrm>
        </p:spPr>
      </p:pic>
      <p:sp>
        <p:nvSpPr>
          <p:cNvPr id="10" name="Icelandic transparent label"/>
          <p:cNvSpPr txBox="1"/>
          <p:nvPr/>
        </p:nvSpPr>
        <p:spPr>
          <a:xfrm>
            <a:off x="5823832" y="1847196"/>
            <a:ext cx="2336560" cy="553145"/>
          </a:xfrm>
          <a:prstGeom prst="rect">
            <a:avLst/>
          </a:prstGeom>
          <a:noFill/>
          <a:ln>
            <a:noFill/>
          </a:ln>
        </p:spPr>
        <p:txBody>
          <a:bodyPr wrap="square" lIns="0" rIns="0" tIns="0" bIns="0" anchor="ctr">
            <a:spAutoFit/>
          </a:bodyPr>
          <a:lstStyle/>
          <a:p>
            <a:pPr algn="l">
              <a:spcBef>
                <a:spcPts val="0"/>
              </a:spcBef>
              <a:spcAft>
                <a:spcPts val="0"/>
              </a:spcAft>
            </a:pPr>
            <a:r>
              <a:rPr sz="800" b="0">
                <a:solidFill>
                  <a:srgbClr val="000000"/>
                </a:solidFill>
                <a:latin typeface="Arial"/>
              </a:rPr>
              <a:t>Filmumerki eða skammtamælir</a:t>
            </a:r>
          </a:p>
          <a:p>
            <a:pPr algn="l">
              <a:spcBef>
                <a:spcPts val="0"/>
              </a:spcBef>
              <a:spcAft>
                <a:spcPts val="0"/>
              </a:spcAft>
            </a:pPr>
            <a:r>
              <a:rPr sz="800" b="0">
                <a:solidFill>
                  <a:srgbClr val="000000"/>
                </a:solidFill>
                <a:latin typeface="Arial"/>
              </a:rPr>
              <a:t>mælir vefjaskaða og geislaálag</a:t>
            </a:r>
          </a:p>
          <a:p>
            <a:pPr algn="l">
              <a:spcBef>
                <a:spcPts val="0"/>
              </a:spcBef>
              <a:spcAft>
                <a:spcPts val="0"/>
              </a:spcAft>
            </a:pPr>
            <a:r>
              <a:rPr sz="800" b="0">
                <a:solidFill>
                  <a:srgbClr val="000000"/>
                </a:solidFill>
                <a:latin typeface="Arial"/>
              </a:rPr>
              <a:t>í rem eða sievert</a:t>
            </a:r>
          </a:p>
        </p:txBody>
      </p:sp>
      <p:sp>
        <p:nvSpPr>
          <p:cNvPr id="11" name="Icelandic transparent label"/>
          <p:cNvSpPr txBox="1"/>
          <p:nvPr/>
        </p:nvSpPr>
        <p:spPr>
          <a:xfrm>
            <a:off x="1694321" y="4145608"/>
            <a:ext cx="2098135" cy="457775"/>
          </a:xfrm>
          <a:prstGeom prst="rect">
            <a:avLst/>
          </a:prstGeom>
          <a:noFill/>
          <a:ln>
            <a:noFill/>
          </a:ln>
        </p:spPr>
        <p:txBody>
          <a:bodyPr wrap="square" lIns="0" rIns="0" tIns="0" bIns="0" anchor="ctr">
            <a:spAutoFit/>
          </a:bodyPr>
          <a:lstStyle/>
          <a:p>
            <a:pPr algn="ctr">
              <a:spcBef>
                <a:spcPts val="0"/>
              </a:spcBef>
              <a:spcAft>
                <a:spcPts val="0"/>
              </a:spcAft>
            </a:pPr>
            <a:r>
              <a:rPr sz="800" b="0">
                <a:solidFill>
                  <a:srgbClr val="000000"/>
                </a:solidFill>
                <a:latin typeface="Arial"/>
              </a:rPr>
              <a:t>Hraði geislavirkrar sundrunar</a:t>
            </a:r>
          </a:p>
          <a:p>
            <a:pPr algn="ctr">
              <a:spcBef>
                <a:spcPts val="0"/>
              </a:spcBef>
              <a:spcAft>
                <a:spcPts val="0"/>
              </a:spcAft>
            </a:pPr>
            <a:r>
              <a:rPr sz="800" b="0">
                <a:solidFill>
                  <a:srgbClr val="000000"/>
                </a:solidFill>
                <a:latin typeface="Arial"/>
              </a:rPr>
              <a:t>mældur í becquerel eða curie</a:t>
            </a:r>
          </a:p>
        </p:txBody>
      </p:sp>
      <p:sp>
        <p:nvSpPr>
          <p:cNvPr id="12" name="Icelandic transparent label"/>
          <p:cNvSpPr txBox="1"/>
          <p:nvPr/>
        </p:nvSpPr>
        <p:spPr>
          <a:xfrm>
            <a:off x="4059491" y="4174219"/>
            <a:ext cx="3004148" cy="286109"/>
          </a:xfrm>
          <a:prstGeom prst="rect">
            <a:avLst/>
          </a:prstGeom>
          <a:noFill/>
          <a:ln>
            <a:noFill/>
          </a:ln>
        </p:spPr>
        <p:txBody>
          <a:bodyPr wrap="square" lIns="0" rIns="0" tIns="0" bIns="0" anchor="ctr">
            <a:spAutoFit/>
          </a:bodyPr>
          <a:lstStyle/>
          <a:p>
            <a:pPr algn="ctr">
              <a:spcBef>
                <a:spcPts val="0"/>
              </a:spcBef>
              <a:spcAft>
                <a:spcPts val="0"/>
              </a:spcAft>
            </a:pPr>
            <a:r>
              <a:rPr sz="800" b="0">
                <a:solidFill>
                  <a:srgbClr val="000000"/>
                </a:solidFill>
                <a:latin typeface="Arial"/>
              </a:rPr>
              <a:t>Gleypinn skammtur mældur í gray eða rad</a:t>
            </a:r>
          </a:p>
        </p:txBody>
      </p:sp>
      <p:sp>
        <p:nvSpPr>
          <p:cNvPr id="1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477161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21.37</a:t>
            </a:r>
          </a:p>
        </p:txBody>
      </p:sp>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sz="1500"/>
              <a:t>Heildargeislaálag á ári fyrir einstakling í Bandaríkjunum er um 620 mrem. Mismunandi uppsprettur og hlutfallslegt magn þeirra eru sýnd á þessu stöplariti. (heimild: Kjarnorkueftirlit Bandaríkjanna)</a:t>
            </a:r>
          </a:p>
        </p:txBody>
      </p:sp>
      <p:pic>
        <p:nvPicPr>
          <p:cNvPr id="9" name="Figure" descr="A bar graph titled “Radiation Doses and Regulatory Limits, open parenthesis, in Millirems, close parenthesis” is shown. The y-axis is labeled “Doses in Millirems” and has values from 0 to 5000 with a break between 1000 and 5000 to indicate a different scale to the top of the graph. The y-axis is labeled corresponding to each bar. The first bar, measured to 5000 on the y-axis, is drawn in red and is labeled “Annual Nuclear Worker Doses Limit, open parenthesis, N R C, close parenthesis.” The second bar, measured to 1000 on the y-axis, is drawn in blue and is labeled “Whole Body C T” while the third bar, measured to 620 on the y-axis, is drawn in blue and is labeled “Average U period S period Annual Dose.” The fourth bar, measured to 310 on the y-axis, is drawn in blue and is labeled “U period S period Natural Background Dose” while the fifth bar, measured to 100 on the y-axis and drawn in red reads “Annual Public Dose Limit, open parenthesis, N R C, close parenthesis.” The sixth bar, measured to 40 on the y-axis, is drawn in blue and is labeled “From Your Body” while the seventh bar, measured to 30 on the y-axis and drawn in blue reads “Cosmic rays.” The eighth bar, measured to 4 on the y-axis, is drawn in blue and is labeled “Safe Drinking Water Limit, open parenthesis, E P A, close parenthesis” while the ninth bar, measured to 2.5 on the y-axis and drawn in red reads “Trans Atlantic Flight.” A legend on the graph shows that red means “Dose Limit From N R C dash licensed activity” while blue means “Radiation Doses.”">
            <a:extLst>
              <a:ext uri="{FF2B5EF4-FFF2-40B4-BE49-F238E27FC236}">
                <a16:creationId xmlns:a16="http://schemas.microsoft.com/office/drawing/2014/main" id="{693DF93D-C5F3-4CBF-847E-F872C1F82037}"/>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50651" r="-50651"/>
          <a:stretch>
            <a:fillRect/>
          </a:stretch>
        </p:blipFill>
        <p:spPr>
          <a:xfrm>
            <a:off x="457199" y="1122386"/>
            <a:ext cx="8062913" cy="3500071"/>
          </a:xfrm>
        </p:spPr>
      </p:pic>
      <p:sp>
        <p:nvSpPr>
          <p:cNvPr id="10" name="Icelandic transparent label"/>
          <p:cNvSpPr txBox="1"/>
          <p:nvPr/>
        </p:nvSpPr>
        <p:spPr>
          <a:xfrm>
            <a:off x="3058109" y="1150997"/>
            <a:ext cx="2861093" cy="171666"/>
          </a:xfrm>
          <a:prstGeom prst="rect">
            <a:avLst/>
          </a:prstGeom>
          <a:noFill/>
          <a:ln>
            <a:noFill/>
          </a:ln>
        </p:spPr>
        <p:txBody>
          <a:bodyPr wrap="square" lIns="0" rIns="0" tIns="0" bIns="0" anchor="ctr">
            <a:spAutoFit/>
          </a:bodyPr>
          <a:lstStyle/>
          <a:p>
            <a:pPr algn="ctr">
              <a:spcBef>
                <a:spcPts val="0"/>
              </a:spcBef>
              <a:spcAft>
                <a:spcPts val="0"/>
              </a:spcAft>
            </a:pPr>
            <a:r>
              <a:rPr sz="600" b="1">
                <a:solidFill>
                  <a:srgbClr val="000000"/>
                </a:solidFill>
                <a:latin typeface="Arial"/>
              </a:rPr>
              <a:t>Geislaskammtar og reglugerðarmörk (í millirem)</a:t>
            </a:r>
          </a:p>
        </p:txBody>
      </p:sp>
      <p:sp>
        <p:nvSpPr>
          <p:cNvPr id="11" name="Icelandic transparent label"/>
          <p:cNvSpPr txBox="1"/>
          <p:nvPr/>
        </p:nvSpPr>
        <p:spPr>
          <a:xfrm>
            <a:off x="2524038" y="1999788"/>
            <a:ext cx="381479" cy="667588"/>
          </a:xfrm>
          <a:prstGeom prst="rect">
            <a:avLst/>
          </a:prstGeom>
          <a:noFill/>
          <a:ln>
            <a:noFill/>
          </a:ln>
        </p:spPr>
        <p:txBody>
          <a:bodyPr wrap="square" lIns="0" rIns="0" tIns="0" bIns="0" anchor="ctr">
            <a:spAutoFit/>
          </a:bodyPr>
          <a:lstStyle/>
          <a:p>
            <a:pPr algn="ctr">
              <a:spcBef>
                <a:spcPts val="0"/>
              </a:spcBef>
              <a:spcAft>
                <a:spcPts val="0"/>
              </a:spcAft>
            </a:pPr>
            <a:r>
              <a:rPr sz="600" b="0">
                <a:solidFill>
                  <a:srgbClr val="000000"/>
                </a:solidFill>
                <a:latin typeface="Arial"/>
              </a:rPr>
              <a:t>Skammtar</a:t>
            </a:r>
          </a:p>
          <a:p>
            <a:pPr algn="ctr">
              <a:spcBef>
                <a:spcPts val="0"/>
              </a:spcBef>
              <a:spcAft>
                <a:spcPts val="0"/>
              </a:spcAft>
            </a:pPr>
            <a:r>
              <a:rPr sz="600" b="0">
                <a:solidFill>
                  <a:srgbClr val="000000"/>
                </a:solidFill>
                <a:latin typeface="Arial"/>
              </a:rPr>
              <a:t>(millirem)</a:t>
            </a:r>
          </a:p>
        </p:txBody>
      </p:sp>
      <p:sp>
        <p:nvSpPr>
          <p:cNvPr id="12" name="Icelandic transparent label"/>
          <p:cNvSpPr txBox="1"/>
          <p:nvPr/>
        </p:nvSpPr>
        <p:spPr>
          <a:xfrm>
            <a:off x="5327910" y="1618309"/>
            <a:ext cx="1068142" cy="457775"/>
          </a:xfrm>
          <a:prstGeom prst="rect">
            <a:avLst/>
          </a:prstGeom>
          <a:noFill/>
          <a:ln>
            <a:noFill/>
          </a:ln>
        </p:spPr>
        <p:txBody>
          <a:bodyPr wrap="square" lIns="0" rIns="0" tIns="0" bIns="0" anchor="ctr">
            <a:spAutoFit/>
          </a:bodyPr>
          <a:lstStyle/>
          <a:p>
            <a:pPr algn="l">
              <a:spcBef>
                <a:spcPts val="0"/>
              </a:spcBef>
              <a:spcAft>
                <a:spcPts val="0"/>
              </a:spcAft>
            </a:pPr>
            <a:r>
              <a:rPr sz="600" b="0">
                <a:solidFill>
                  <a:srgbClr val="000000"/>
                </a:solidFill>
                <a:latin typeface="Arial"/>
              </a:rPr>
              <a:t>Skammtamörk frá</a:t>
            </a:r>
          </a:p>
          <a:p>
            <a:pPr algn="l">
              <a:spcBef>
                <a:spcPts val="0"/>
              </a:spcBef>
              <a:spcAft>
                <a:spcPts val="0"/>
              </a:spcAft>
            </a:pPr>
            <a:r>
              <a:rPr sz="600" b="0">
                <a:solidFill>
                  <a:srgbClr val="000000"/>
                </a:solidFill>
                <a:latin typeface="Arial"/>
              </a:rPr>
              <a:t>starfsemi með leyfi NRC</a:t>
            </a:r>
          </a:p>
        </p:txBody>
      </p:sp>
      <p:sp>
        <p:nvSpPr>
          <p:cNvPr id="13" name="Icelandic transparent label"/>
          <p:cNvSpPr txBox="1"/>
          <p:nvPr/>
        </p:nvSpPr>
        <p:spPr>
          <a:xfrm>
            <a:off x="5327910" y="2095158"/>
            <a:ext cx="1049068" cy="190740"/>
          </a:xfrm>
          <a:prstGeom prst="rect">
            <a:avLst/>
          </a:prstGeom>
          <a:noFill/>
          <a:ln>
            <a:noFill/>
          </a:ln>
        </p:spPr>
        <p:txBody>
          <a:bodyPr wrap="square" lIns="0" rIns="0" tIns="0" bIns="0" anchor="ctr">
            <a:spAutoFit/>
          </a:bodyPr>
          <a:lstStyle/>
          <a:p>
            <a:pPr algn="l">
              <a:spcBef>
                <a:spcPts val="0"/>
              </a:spcBef>
              <a:spcAft>
                <a:spcPts val="0"/>
              </a:spcAft>
            </a:pPr>
            <a:r>
              <a:rPr sz="600" b="0">
                <a:solidFill>
                  <a:srgbClr val="000000"/>
                </a:solidFill>
                <a:latin typeface="Arial"/>
              </a:rPr>
              <a:t>Geislaskammtar</a:t>
            </a:r>
          </a:p>
        </p:txBody>
      </p:sp>
      <p:sp>
        <p:nvSpPr>
          <p:cNvPr id="14" name="Icelandic transparent label"/>
          <p:cNvSpPr txBox="1"/>
          <p:nvPr/>
        </p:nvSpPr>
        <p:spPr>
          <a:xfrm>
            <a:off x="2590797" y="3497094"/>
            <a:ext cx="686662" cy="553145"/>
          </a:xfrm>
          <a:prstGeom prst="rect">
            <a:avLst/>
          </a:prstGeom>
          <a:noFill/>
          <a:ln>
            <a:noFill/>
          </a:ln>
        </p:spPr>
        <p:txBody>
          <a:bodyPr wrap="square" lIns="0" rIns="0" tIns="0" bIns="0" anchor="ctr">
            <a:spAutoFit/>
          </a:bodyPr>
          <a:lstStyle/>
          <a:p>
            <a:pPr algn="ctr">
              <a:spcBef>
                <a:spcPts val="0"/>
              </a:spcBef>
              <a:spcAft>
                <a:spcPts val="0"/>
              </a:spcAft>
            </a:pPr>
            <a:r>
              <a:rPr sz="600" b="0">
                <a:solidFill>
                  <a:srgbClr val="000000"/>
                </a:solidFill>
                <a:latin typeface="Arial"/>
              </a:rPr>
              <a:t>Árleg mörk fyrir</a:t>
            </a:r>
          </a:p>
          <a:p>
            <a:pPr algn="ctr">
              <a:spcBef>
                <a:spcPts val="0"/>
              </a:spcBef>
              <a:spcAft>
                <a:spcPts val="0"/>
              </a:spcAft>
            </a:pPr>
            <a:r>
              <a:rPr sz="600" b="0">
                <a:solidFill>
                  <a:srgbClr val="000000"/>
                </a:solidFill>
                <a:latin typeface="Arial"/>
              </a:rPr>
              <a:t>starfsmenn í</a:t>
            </a:r>
          </a:p>
          <a:p>
            <a:pPr algn="ctr">
              <a:spcBef>
                <a:spcPts val="0"/>
              </a:spcBef>
              <a:spcAft>
                <a:spcPts val="0"/>
              </a:spcAft>
            </a:pPr>
            <a:r>
              <a:rPr sz="600" b="0">
                <a:solidFill>
                  <a:srgbClr val="000000"/>
                </a:solidFill>
                <a:latin typeface="Arial"/>
              </a:rPr>
              <a:t>kjarnorkuveri</a:t>
            </a:r>
          </a:p>
        </p:txBody>
      </p:sp>
      <p:sp>
        <p:nvSpPr>
          <p:cNvPr id="15" name="Icelandic transparent label"/>
          <p:cNvSpPr txBox="1"/>
          <p:nvPr/>
        </p:nvSpPr>
        <p:spPr>
          <a:xfrm>
            <a:off x="3134405" y="3497094"/>
            <a:ext cx="553145" cy="400553"/>
          </a:xfrm>
          <a:prstGeom prst="rect">
            <a:avLst/>
          </a:prstGeom>
          <a:noFill/>
          <a:ln>
            <a:noFill/>
          </a:ln>
        </p:spPr>
        <p:txBody>
          <a:bodyPr wrap="square" lIns="0" rIns="0" tIns="0" bIns="0" anchor="ctr">
            <a:spAutoFit/>
          </a:bodyPr>
          <a:lstStyle/>
          <a:p>
            <a:pPr algn="ctr">
              <a:spcBef>
                <a:spcPts val="0"/>
              </a:spcBef>
              <a:spcAft>
                <a:spcPts val="0"/>
              </a:spcAft>
            </a:pPr>
            <a:r>
              <a:rPr sz="600" b="0">
                <a:solidFill>
                  <a:srgbClr val="000000"/>
                </a:solidFill>
                <a:latin typeface="Arial"/>
              </a:rPr>
              <a:t>Heil-</a:t>
            </a:r>
          </a:p>
          <a:p>
            <a:pPr algn="ctr">
              <a:spcBef>
                <a:spcPts val="0"/>
              </a:spcBef>
              <a:spcAft>
                <a:spcPts val="0"/>
              </a:spcAft>
            </a:pPr>
            <a:r>
              <a:rPr sz="600" b="0">
                <a:solidFill>
                  <a:srgbClr val="000000"/>
                </a:solidFill>
                <a:latin typeface="Arial"/>
              </a:rPr>
              <a:t>líkams CT</a:t>
            </a:r>
          </a:p>
        </p:txBody>
      </p:sp>
      <p:sp>
        <p:nvSpPr>
          <p:cNvPr id="16" name="Icelandic transparent label"/>
          <p:cNvSpPr txBox="1"/>
          <p:nvPr/>
        </p:nvSpPr>
        <p:spPr>
          <a:xfrm>
            <a:off x="3582643" y="3497094"/>
            <a:ext cx="667588" cy="457775"/>
          </a:xfrm>
          <a:prstGeom prst="rect">
            <a:avLst/>
          </a:prstGeom>
          <a:noFill/>
          <a:ln>
            <a:noFill/>
          </a:ln>
        </p:spPr>
        <p:txBody>
          <a:bodyPr wrap="square" lIns="0" rIns="0" tIns="0" bIns="0" anchor="ctr">
            <a:spAutoFit/>
          </a:bodyPr>
          <a:lstStyle/>
          <a:p>
            <a:pPr algn="ctr">
              <a:spcBef>
                <a:spcPts val="0"/>
              </a:spcBef>
              <a:spcAft>
                <a:spcPts val="0"/>
              </a:spcAft>
            </a:pPr>
            <a:r>
              <a:rPr sz="600" b="0">
                <a:solidFill>
                  <a:srgbClr val="000000"/>
                </a:solidFill>
                <a:latin typeface="Arial"/>
              </a:rPr>
              <a:t>Meðal-</a:t>
            </a:r>
          </a:p>
          <a:p>
            <a:pPr algn="ctr">
              <a:spcBef>
                <a:spcPts val="0"/>
              </a:spcBef>
              <a:spcAft>
                <a:spcPts val="0"/>
              </a:spcAft>
            </a:pPr>
            <a:r>
              <a:rPr sz="600" b="0">
                <a:solidFill>
                  <a:srgbClr val="000000"/>
                </a:solidFill>
                <a:latin typeface="Arial"/>
              </a:rPr>
              <a:t>skammtur í</a:t>
            </a:r>
          </a:p>
          <a:p>
            <a:pPr algn="ctr">
              <a:spcBef>
                <a:spcPts val="0"/>
              </a:spcBef>
              <a:spcAft>
                <a:spcPts val="0"/>
              </a:spcAft>
            </a:pPr>
            <a:r>
              <a:rPr sz="600" b="0">
                <a:solidFill>
                  <a:srgbClr val="000000"/>
                </a:solidFill>
                <a:latin typeface="Arial"/>
              </a:rPr>
              <a:t>Bandaríkjunum</a:t>
            </a:r>
          </a:p>
        </p:txBody>
      </p:sp>
      <p:sp>
        <p:nvSpPr>
          <p:cNvPr id="17" name="Icelandic transparent label"/>
          <p:cNvSpPr txBox="1"/>
          <p:nvPr/>
        </p:nvSpPr>
        <p:spPr>
          <a:xfrm>
            <a:off x="4011807" y="3497094"/>
            <a:ext cx="705736" cy="553145"/>
          </a:xfrm>
          <a:prstGeom prst="rect">
            <a:avLst/>
          </a:prstGeom>
          <a:noFill/>
          <a:ln>
            <a:noFill/>
          </a:ln>
        </p:spPr>
        <p:txBody>
          <a:bodyPr wrap="square" lIns="0" rIns="0" tIns="0" bIns="0" anchor="ctr">
            <a:spAutoFit/>
          </a:bodyPr>
          <a:lstStyle/>
          <a:p>
            <a:pPr algn="ctr">
              <a:spcBef>
                <a:spcPts val="0"/>
              </a:spcBef>
              <a:spcAft>
                <a:spcPts val="0"/>
              </a:spcAft>
            </a:pPr>
            <a:r>
              <a:rPr sz="600" b="0">
                <a:solidFill>
                  <a:srgbClr val="000000"/>
                </a:solidFill>
                <a:latin typeface="Arial"/>
              </a:rPr>
              <a:t>Náttúrulegur</a:t>
            </a:r>
          </a:p>
          <a:p>
            <a:pPr algn="ctr">
              <a:spcBef>
                <a:spcPts val="0"/>
              </a:spcBef>
              <a:spcAft>
                <a:spcPts val="0"/>
              </a:spcAft>
            </a:pPr>
            <a:r>
              <a:rPr sz="600" b="0">
                <a:solidFill>
                  <a:srgbClr val="000000"/>
                </a:solidFill>
                <a:latin typeface="Arial"/>
              </a:rPr>
              <a:t>bakgrunns-</a:t>
            </a:r>
          </a:p>
          <a:p>
            <a:pPr algn="ctr">
              <a:spcBef>
                <a:spcPts val="0"/>
              </a:spcBef>
              <a:spcAft>
                <a:spcPts val="0"/>
              </a:spcAft>
            </a:pPr>
            <a:r>
              <a:rPr sz="600" b="0">
                <a:solidFill>
                  <a:srgbClr val="000000"/>
                </a:solidFill>
                <a:latin typeface="Arial"/>
              </a:rPr>
              <a:t>skammtur í BNA</a:t>
            </a:r>
          </a:p>
        </p:txBody>
      </p:sp>
      <p:sp>
        <p:nvSpPr>
          <p:cNvPr id="18" name="Icelandic transparent label"/>
          <p:cNvSpPr txBox="1"/>
          <p:nvPr/>
        </p:nvSpPr>
        <p:spPr>
          <a:xfrm>
            <a:off x="4469582" y="3497094"/>
            <a:ext cx="648515" cy="534071"/>
          </a:xfrm>
          <a:prstGeom prst="rect">
            <a:avLst/>
          </a:prstGeom>
          <a:noFill/>
          <a:ln>
            <a:noFill/>
          </a:ln>
        </p:spPr>
        <p:txBody>
          <a:bodyPr wrap="square" lIns="0" rIns="0" tIns="0" bIns="0" anchor="ctr">
            <a:spAutoFit/>
          </a:bodyPr>
          <a:lstStyle/>
          <a:p>
            <a:pPr algn="ctr">
              <a:spcBef>
                <a:spcPts val="0"/>
              </a:spcBef>
              <a:spcAft>
                <a:spcPts val="0"/>
              </a:spcAft>
            </a:pPr>
            <a:r>
              <a:rPr sz="600" b="0">
                <a:solidFill>
                  <a:srgbClr val="000000"/>
                </a:solidFill>
                <a:latin typeface="Arial"/>
              </a:rPr>
              <a:t>Árleg mörk</a:t>
            </a:r>
          </a:p>
          <a:p>
            <a:pPr algn="ctr">
              <a:spcBef>
                <a:spcPts val="0"/>
              </a:spcBef>
              <a:spcAft>
                <a:spcPts val="0"/>
              </a:spcAft>
            </a:pPr>
            <a:r>
              <a:rPr sz="600" b="0">
                <a:solidFill>
                  <a:srgbClr val="000000"/>
                </a:solidFill>
                <a:latin typeface="Arial"/>
              </a:rPr>
              <a:t>almenningur</a:t>
            </a:r>
          </a:p>
          <a:p>
            <a:pPr algn="ctr">
              <a:spcBef>
                <a:spcPts val="0"/>
              </a:spcBef>
              <a:spcAft>
                <a:spcPts val="0"/>
              </a:spcAft>
            </a:pPr>
            <a:r>
              <a:rPr sz="600" b="0">
                <a:solidFill>
                  <a:srgbClr val="000000"/>
                </a:solidFill>
                <a:latin typeface="Arial"/>
              </a:rPr>
              <a:t>(NRC)</a:t>
            </a:r>
          </a:p>
        </p:txBody>
      </p:sp>
      <p:sp>
        <p:nvSpPr>
          <p:cNvPr id="19" name="Icelandic transparent label"/>
          <p:cNvSpPr txBox="1"/>
          <p:nvPr/>
        </p:nvSpPr>
        <p:spPr>
          <a:xfrm>
            <a:off x="4946430" y="3497094"/>
            <a:ext cx="524534" cy="381479"/>
          </a:xfrm>
          <a:prstGeom prst="rect">
            <a:avLst/>
          </a:prstGeom>
          <a:noFill/>
          <a:ln>
            <a:noFill/>
          </a:ln>
        </p:spPr>
        <p:txBody>
          <a:bodyPr wrap="square" lIns="0" rIns="0" tIns="0" bIns="0" anchor="ctr">
            <a:spAutoFit/>
          </a:bodyPr>
          <a:lstStyle/>
          <a:p>
            <a:pPr algn="ctr">
              <a:spcBef>
                <a:spcPts val="0"/>
              </a:spcBef>
              <a:spcAft>
                <a:spcPts val="0"/>
              </a:spcAft>
            </a:pPr>
            <a:r>
              <a:rPr sz="600" b="0">
                <a:solidFill>
                  <a:srgbClr val="000000"/>
                </a:solidFill>
                <a:latin typeface="Arial"/>
              </a:rPr>
              <a:t>Frá eigin</a:t>
            </a:r>
          </a:p>
          <a:p>
            <a:pPr algn="ctr">
              <a:spcBef>
                <a:spcPts val="0"/>
              </a:spcBef>
              <a:spcAft>
                <a:spcPts val="0"/>
              </a:spcAft>
            </a:pPr>
            <a:r>
              <a:rPr sz="600" b="0">
                <a:solidFill>
                  <a:srgbClr val="000000"/>
                </a:solidFill>
                <a:latin typeface="Arial"/>
              </a:rPr>
              <a:t>líkama</a:t>
            </a:r>
          </a:p>
        </p:txBody>
      </p:sp>
      <p:sp>
        <p:nvSpPr>
          <p:cNvPr id="20" name="Icelandic transparent label"/>
          <p:cNvSpPr txBox="1"/>
          <p:nvPr/>
        </p:nvSpPr>
        <p:spPr>
          <a:xfrm>
            <a:off x="5413742" y="3497094"/>
            <a:ext cx="476849" cy="343331"/>
          </a:xfrm>
          <a:prstGeom prst="rect">
            <a:avLst/>
          </a:prstGeom>
          <a:noFill/>
          <a:ln>
            <a:noFill/>
          </a:ln>
        </p:spPr>
        <p:txBody>
          <a:bodyPr wrap="square" lIns="0" rIns="0" tIns="0" bIns="0" anchor="ctr">
            <a:spAutoFit/>
          </a:bodyPr>
          <a:lstStyle/>
          <a:p>
            <a:pPr algn="ctr">
              <a:spcBef>
                <a:spcPts val="0"/>
              </a:spcBef>
              <a:spcAft>
                <a:spcPts val="0"/>
              </a:spcAft>
            </a:pPr>
            <a:r>
              <a:rPr sz="600" b="0">
                <a:solidFill>
                  <a:srgbClr val="000000"/>
                </a:solidFill>
                <a:latin typeface="Arial"/>
              </a:rPr>
              <a:t>Geim-</a:t>
            </a:r>
          </a:p>
          <a:p>
            <a:pPr algn="ctr">
              <a:spcBef>
                <a:spcPts val="0"/>
              </a:spcBef>
              <a:spcAft>
                <a:spcPts val="0"/>
              </a:spcAft>
            </a:pPr>
            <a:r>
              <a:rPr sz="600" b="0">
                <a:solidFill>
                  <a:srgbClr val="000000"/>
                </a:solidFill>
                <a:latin typeface="Arial"/>
              </a:rPr>
              <a:t>geislar</a:t>
            </a:r>
          </a:p>
        </p:txBody>
      </p:sp>
      <p:sp>
        <p:nvSpPr>
          <p:cNvPr id="21" name="Icelandic transparent label"/>
          <p:cNvSpPr txBox="1"/>
          <p:nvPr/>
        </p:nvSpPr>
        <p:spPr>
          <a:xfrm>
            <a:off x="5785685" y="3497094"/>
            <a:ext cx="457775" cy="362405"/>
          </a:xfrm>
          <a:prstGeom prst="rect">
            <a:avLst/>
          </a:prstGeom>
          <a:noFill/>
          <a:ln>
            <a:noFill/>
          </a:ln>
        </p:spPr>
        <p:txBody>
          <a:bodyPr wrap="square" lIns="0" rIns="0" tIns="0" bIns="0" anchor="ctr">
            <a:spAutoFit/>
          </a:bodyPr>
          <a:lstStyle/>
          <a:p>
            <a:pPr algn="ctr">
              <a:spcBef>
                <a:spcPts val="0"/>
              </a:spcBef>
              <a:spcAft>
                <a:spcPts val="0"/>
              </a:spcAft>
            </a:pPr>
            <a:r>
              <a:rPr sz="600" b="0">
                <a:solidFill>
                  <a:srgbClr val="000000"/>
                </a:solidFill>
                <a:latin typeface="Arial"/>
              </a:rPr>
              <a:t>Röntgen</a:t>
            </a:r>
          </a:p>
          <a:p>
            <a:pPr algn="ctr">
              <a:spcBef>
                <a:spcPts val="0"/>
              </a:spcBef>
              <a:spcAft>
                <a:spcPts val="0"/>
              </a:spcAft>
            </a:pPr>
            <a:r>
              <a:rPr sz="600" b="0">
                <a:solidFill>
                  <a:srgbClr val="000000"/>
                </a:solidFill>
                <a:latin typeface="Arial"/>
              </a:rPr>
              <a:t>af brjósti</a:t>
            </a:r>
          </a:p>
        </p:txBody>
      </p:sp>
      <p:sp>
        <p:nvSpPr>
          <p:cNvPr id="22" name="Icelandic transparent label"/>
          <p:cNvSpPr txBox="1"/>
          <p:nvPr/>
        </p:nvSpPr>
        <p:spPr>
          <a:xfrm>
            <a:off x="6090868" y="3497094"/>
            <a:ext cx="553145" cy="524534"/>
          </a:xfrm>
          <a:prstGeom prst="rect">
            <a:avLst/>
          </a:prstGeom>
          <a:noFill/>
          <a:ln>
            <a:noFill/>
          </a:ln>
        </p:spPr>
        <p:txBody>
          <a:bodyPr wrap="square" lIns="0" rIns="0" tIns="0" bIns="0" anchor="ctr">
            <a:spAutoFit/>
          </a:bodyPr>
          <a:lstStyle/>
          <a:p>
            <a:pPr algn="ctr">
              <a:spcBef>
                <a:spcPts val="0"/>
              </a:spcBef>
              <a:spcAft>
                <a:spcPts val="0"/>
              </a:spcAft>
            </a:pPr>
            <a:r>
              <a:rPr sz="600" b="0">
                <a:solidFill>
                  <a:srgbClr val="000000"/>
                </a:solidFill>
                <a:latin typeface="Arial"/>
              </a:rPr>
              <a:t>Öruggt</a:t>
            </a:r>
          </a:p>
          <a:p>
            <a:pPr algn="ctr">
              <a:spcBef>
                <a:spcPts val="0"/>
              </a:spcBef>
              <a:spcAft>
                <a:spcPts val="0"/>
              </a:spcAft>
            </a:pPr>
            <a:r>
              <a:rPr sz="600" b="0">
                <a:solidFill>
                  <a:srgbClr val="000000"/>
                </a:solidFill>
                <a:latin typeface="Arial"/>
              </a:rPr>
              <a:t>drykkjarvatns-</a:t>
            </a:r>
          </a:p>
          <a:p>
            <a:pPr algn="ctr">
              <a:spcBef>
                <a:spcPts val="0"/>
              </a:spcBef>
              <a:spcAft>
                <a:spcPts val="0"/>
              </a:spcAft>
            </a:pPr>
            <a:r>
              <a:rPr sz="600" b="0">
                <a:solidFill>
                  <a:srgbClr val="000000"/>
                </a:solidFill>
                <a:latin typeface="Arial"/>
              </a:rPr>
              <a:t>mark (EPA)</a:t>
            </a:r>
          </a:p>
        </p:txBody>
      </p:sp>
      <p:sp>
        <p:nvSpPr>
          <p:cNvPr id="23" name="Icelandic transparent label"/>
          <p:cNvSpPr txBox="1"/>
          <p:nvPr/>
        </p:nvSpPr>
        <p:spPr>
          <a:xfrm>
            <a:off x="6396051" y="3497094"/>
            <a:ext cx="534071" cy="429164"/>
          </a:xfrm>
          <a:prstGeom prst="rect">
            <a:avLst/>
          </a:prstGeom>
          <a:noFill/>
          <a:ln>
            <a:noFill/>
          </a:ln>
        </p:spPr>
        <p:txBody>
          <a:bodyPr wrap="square" lIns="0" rIns="0" tIns="0" bIns="0" anchor="ctr">
            <a:spAutoFit/>
          </a:bodyPr>
          <a:lstStyle/>
          <a:p>
            <a:pPr algn="ctr">
              <a:spcBef>
                <a:spcPts val="0"/>
              </a:spcBef>
              <a:spcAft>
                <a:spcPts val="0"/>
              </a:spcAft>
            </a:pPr>
            <a:r>
              <a:rPr sz="600" b="0">
                <a:solidFill>
                  <a:srgbClr val="000000"/>
                </a:solidFill>
                <a:latin typeface="Arial"/>
              </a:rPr>
              <a:t>Flug yfir</a:t>
            </a:r>
          </a:p>
          <a:p>
            <a:pPr algn="ctr">
              <a:spcBef>
                <a:spcPts val="0"/>
              </a:spcBef>
              <a:spcAft>
                <a:spcPts val="0"/>
              </a:spcAft>
            </a:pPr>
            <a:r>
              <a:rPr sz="600" b="0">
                <a:solidFill>
                  <a:srgbClr val="000000"/>
                </a:solidFill>
                <a:latin typeface="Arial"/>
              </a:rPr>
              <a:t>Atlantshaf</a:t>
            </a:r>
          </a:p>
        </p:txBody>
      </p:sp>
      <p:sp>
        <p:nvSpPr>
          <p:cNvPr id="2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99334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pyright"/>
          <p:cNvSpPr>
            <a:spLocks noGrp="1"/>
          </p:cNvSpPr>
          <p:nvPr>
            <p:ph sz="half" idx="1"/>
          </p:nvPr>
        </p:nvSpPr>
        <p:spPr>
          <a:xfrm>
            <a:off x="457200" y="1107617"/>
            <a:ext cx="8062912" cy="5256973"/>
          </a:xfrm>
        </p:spPr>
        <p:txBody>
          <a:bodyPr anchor="ctr">
            <a:noAutofit/>
          </a:bodyPr>
          <a:lstStyle/>
          <a:p>
            <a:pPr marL="0" indent="0">
              <a:buNone/>
            </a:pPr>
            <a:r>
              <a:rPr/>
              <a:t>Þetta OpenStax viðbótarefni er © Rice University undir CC-BY 4.0 alþjóðlegu leyfi; það má afrita eða breyta en verður að eigna OpenStax, Rice University og geta verður um allar breytingar.</a:t>
            </a:r>
          </a:p>
          <a:p>
            <a:endParaRPr lang="en-US" sz="1600" dirty="0"/>
          </a:p>
        </p:txBody>
      </p:sp>
      <p:sp>
        <p:nvSpPr>
          <p:cNvPr id="2" name="Title 1">
            <a:extLst>
              <a:ext uri="{FF2B5EF4-FFF2-40B4-BE49-F238E27FC236}">
                <a16:creationId xmlns:a16="http://schemas.microsoft.com/office/drawing/2014/main" id="{FF7FFB42-A02A-1ED8-E009-A8DBBE346C77}"/>
              </a:ext>
            </a:extLst>
          </p:cNvPr>
          <p:cNvSpPr>
            <a:spLocks noGrp="1"/>
          </p:cNvSpPr>
          <p:nvPr>
            <p:ph type="title"/>
          </p:nvPr>
        </p:nvSpPr>
        <p:spPr/>
        <p:txBody>
          <a:bodyPr wrap="square">
            <a:normAutofit/>
          </a:bodyPr>
          <a:lstStyle/>
          <a:p>
            <a:pPr>
              <a:spcBef>
                <a:spcPts val="0"/>
              </a:spcBef>
              <a:spcAft>
                <a:spcPts val="0"/>
              </a:spcAft>
            </a:pPr>
            <a:r>
              <a:rPr/>
              <a:t>Leyfi</a:t>
            </a:r>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00598750"/>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4140</TotalTime>
  <Words>2302</Words>
  <Application>Microsoft Macintosh PowerPoint</Application>
  <PresentationFormat>On-screen Show (4:3)</PresentationFormat>
  <Paragraphs>121</Paragraphs>
  <Slides>46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Calibri</vt:lpstr>
      <vt:lpstr>Calibri Light</vt:lpstr>
      <vt:lpstr>Office Theme</vt:lpstr>
      <vt:lpstr>Cover slide</vt:lpstr>
      <vt:lpstr>Chapter Outline</vt:lpstr>
      <vt:lpstr>Figure 21.1</vt:lpstr>
      <vt:lpstr>Learning Objectives</vt:lpstr>
      <vt:lpstr>Figure 21.2</vt:lpstr>
      <vt:lpstr>Figure 21.3</vt:lpstr>
      <vt:lpstr>Learning Objectives</vt:lpstr>
      <vt:lpstr>Figure 21.4</vt:lpstr>
      <vt:lpstr>Learning Objectives</vt:lpstr>
      <vt:lpstr>Figure 21.5</vt:lpstr>
      <vt:lpstr>Figure 21.6</vt:lpstr>
      <vt:lpstr>Figure 21.7</vt:lpstr>
      <vt:lpstr>Figure 21.8</vt:lpstr>
      <vt:lpstr>Figure 21.9</vt:lpstr>
      <vt:lpstr>Figure 21.10</vt:lpstr>
      <vt:lpstr>Figure 21.11</vt:lpstr>
      <vt:lpstr>Figure 21.12</vt:lpstr>
      <vt:lpstr>Learning Objectives</vt:lpstr>
      <vt:lpstr>Figure 21.13</vt:lpstr>
      <vt:lpstr>Figure 21.14</vt:lpstr>
      <vt:lpstr>Figure 21.15</vt:lpstr>
      <vt:lpstr>Figure 21.16</vt:lpstr>
      <vt:lpstr>Figure 21.17</vt:lpstr>
      <vt:lpstr>Figure 21.18</vt:lpstr>
      <vt:lpstr>Figure 21.19</vt:lpstr>
      <vt:lpstr>Figure 21.20</vt:lpstr>
      <vt:lpstr>Figure 21.21</vt:lpstr>
      <vt:lpstr>Figure 21.22</vt:lpstr>
      <vt:lpstr>Figure 21.23</vt:lpstr>
      <vt:lpstr>Learning Objectives</vt:lpstr>
      <vt:lpstr>Figure 21.24</vt:lpstr>
      <vt:lpstr>Figure 21.25</vt:lpstr>
      <vt:lpstr>Figure 21.26</vt:lpstr>
      <vt:lpstr>Figure 21.27</vt:lpstr>
      <vt:lpstr>Figure 21.28</vt:lpstr>
      <vt:lpstr>Figure 21.29</vt:lpstr>
      <vt:lpstr>Learning Objectives</vt:lpstr>
      <vt:lpstr>Figure 21.30</vt:lpstr>
      <vt:lpstr>Figure 21.31</vt:lpstr>
      <vt:lpstr>Figure 21.32</vt:lpstr>
      <vt:lpstr>Figure 21.33</vt:lpstr>
      <vt:lpstr>Figure 21.34</vt:lpstr>
      <vt:lpstr>Figure 21.35</vt:lpstr>
      <vt:lpstr>Figure 21.36</vt:lpstr>
      <vt:lpstr>Figure 21.37</vt:lpstr>
      <vt:lpstr>License</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21 - Nuclear Chemistry</dc:title>
  <dc:creator>Spuddy McSpare</dc:creator>
  <cp:lastModifiedBy>Ryan Stickney</cp:lastModifiedBy>
  <cp:revision>272</cp:revision>
  <dcterms:created xsi:type="dcterms:W3CDTF">2012-06-04T02:13:36Z</dcterms:created>
  <dcterms:modified xsi:type="dcterms:W3CDTF">2025-12-22T04:22:14Z</dcterms:modified>
</cp:coreProperties>
</file>