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drawings/vmlDrawing1.vml" ContentType="application/vnd.openxmlformats-officedocument.vmlDrawing"/>
  <Override PartName="/ppt/drawings/vmlDrawing10.vml" ContentType="application/vnd.openxmlformats-officedocument.vmlDrawing"/>
  <Override PartName="/ppt/drawings/vmlDrawing11.vml" ContentType="application/vnd.openxmlformats-officedocument.vmlDrawing"/>
  <Override PartName="/ppt/drawings/vmlDrawing2.vml" ContentType="application/vnd.openxmlformats-officedocument.vmlDrawing"/>
  <Override PartName="/ppt/drawings/vmlDrawing3.vml" ContentType="application/vnd.openxmlformats-officedocument.vmlDrawing"/>
  <Override PartName="/ppt/drawings/vmlDrawing4.vml" ContentType="application/vnd.openxmlformats-officedocument.vmlDrawing"/>
  <Override PartName="/ppt/drawings/vmlDrawing5.vml" ContentType="application/vnd.openxmlformats-officedocument.vmlDrawing"/>
  <Override PartName="/ppt/drawings/vmlDrawing6.vml" ContentType="application/vnd.openxmlformats-officedocument.vmlDrawing"/>
  <Override PartName="/ppt/drawings/vmlDrawing7.vml" ContentType="application/vnd.openxmlformats-officedocument.vmlDrawing"/>
  <Override PartName="/ppt/drawings/vmlDrawing8.vml" ContentType="application/vnd.openxmlformats-officedocument.vmlDrawing"/>
  <Override PartName="/ppt/drawings/vmlDrawing9.vml" ContentType="application/vnd.openxmlformats-officedocument.vmlDrawing"/>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bin" ContentType="application/vnd.openxmlformats-officedocument.oleObject"/>
  <Override PartName="/ppt/embeddings/oleObject20.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89"/>
  </p:notesMasterIdLst>
  <p:handoutMasterIdLst>
    <p:handoutMasterId r:id="rId90"/>
  </p:handoutMasterIdLst>
  <p:sldIdLst>
    <p:sldId id="256" r:id="rId2"/>
    <p:sldId id="335" r:id="rId3"/>
    <p:sldId id="277" r:id="rId4"/>
    <p:sldId id="336" r:id="rId5"/>
    <p:sldId id="337" r:id="rId6"/>
    <p:sldId id="338" r:id="rId7"/>
    <p:sldId id="283" r:id="rId8"/>
    <p:sldId id="339" r:id="rId9"/>
    <p:sldId id="282" r:id="rId10"/>
    <p:sldId id="343" r:id="rId11"/>
    <p:sldId id="344" r:id="rId12"/>
    <p:sldId id="340" r:id="rId13"/>
    <p:sldId id="333" r:id="rId14"/>
    <p:sldId id="341" r:id="rId15"/>
    <p:sldId id="342" r:id="rId16"/>
    <p:sldId id="294" r:id="rId17"/>
    <p:sldId id="293" r:id="rId18"/>
    <p:sldId id="280" r:id="rId19"/>
    <p:sldId id="292" r:id="rId20"/>
    <p:sldId id="291" r:id="rId21"/>
    <p:sldId id="290" r:id="rId22"/>
    <p:sldId id="289" r:id="rId23"/>
    <p:sldId id="288" r:id="rId24"/>
    <p:sldId id="345" r:id="rId25"/>
    <p:sldId id="350" r:id="rId26"/>
    <p:sldId id="346" r:id="rId27"/>
    <p:sldId id="287" r:id="rId28"/>
    <p:sldId id="286" r:id="rId29"/>
    <p:sldId id="347" r:id="rId30"/>
    <p:sldId id="285" r:id="rId31"/>
    <p:sldId id="348" r:id="rId32"/>
    <p:sldId id="284" r:id="rId33"/>
    <p:sldId id="303" r:id="rId34"/>
    <p:sldId id="349" r:id="rId35"/>
    <p:sldId id="302" r:id="rId36"/>
    <p:sldId id="301" r:id="rId37"/>
    <p:sldId id="351" r:id="rId38"/>
    <p:sldId id="352" r:id="rId39"/>
    <p:sldId id="353" r:id="rId40"/>
    <p:sldId id="354" r:id="rId41"/>
    <p:sldId id="300" r:id="rId42"/>
    <p:sldId id="299" r:id="rId43"/>
    <p:sldId id="355" r:id="rId44"/>
    <p:sldId id="356" r:id="rId45"/>
    <p:sldId id="298" r:id="rId46"/>
    <p:sldId id="357" r:id="rId47"/>
    <p:sldId id="359" r:id="rId48"/>
    <p:sldId id="360" r:id="rId49"/>
    <p:sldId id="365" r:id="rId50"/>
    <p:sldId id="297" r:id="rId51"/>
    <p:sldId id="368" r:id="rId52"/>
    <p:sldId id="369" r:id="rId53"/>
    <p:sldId id="296" r:id="rId54"/>
    <p:sldId id="370" r:id="rId55"/>
    <p:sldId id="371" r:id="rId56"/>
    <p:sldId id="295" r:id="rId57"/>
    <p:sldId id="372" r:id="rId58"/>
    <p:sldId id="373" r:id="rId59"/>
    <p:sldId id="279" r:id="rId60"/>
    <p:sldId id="374" r:id="rId61"/>
    <p:sldId id="367" r:id="rId62"/>
    <p:sldId id="306" r:id="rId63"/>
    <p:sldId id="305" r:id="rId64"/>
    <p:sldId id="312" r:id="rId65"/>
    <p:sldId id="311" r:id="rId66"/>
    <p:sldId id="361" r:id="rId67"/>
    <p:sldId id="310" r:id="rId68"/>
    <p:sldId id="309" r:id="rId69"/>
    <p:sldId id="316" r:id="rId70"/>
    <p:sldId id="315" r:id="rId71"/>
    <p:sldId id="363" r:id="rId72"/>
    <p:sldId id="314" r:id="rId73"/>
    <p:sldId id="308" r:id="rId74"/>
    <p:sldId id="307" r:id="rId75"/>
    <p:sldId id="320" r:id="rId76"/>
    <p:sldId id="364" r:id="rId77"/>
    <p:sldId id="319" r:id="rId78"/>
    <p:sldId id="323" r:id="rId79"/>
    <p:sldId id="322" r:id="rId80"/>
    <p:sldId id="321" r:id="rId81"/>
    <p:sldId id="318" r:id="rId82"/>
    <p:sldId id="329" r:id="rId83"/>
    <p:sldId id="330" r:id="rId84"/>
    <p:sldId id="331" r:id="rId85"/>
    <p:sldId id="317" r:id="rId86"/>
    <p:sldId id="328" r:id="rId87"/>
    <p:sldId id="334"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Evans" initials="SE" lastIdx="4"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78" autoAdjust="0"/>
    <p:restoredTop sz="94574" autoAdjust="0"/>
  </p:normalViewPr>
  <p:slideViewPr>
    <p:cSldViewPr snapToGrid="0" snapToObjects="1">
      <p:cViewPr varScale="1">
        <p:scale>
          <a:sx n="120" d="100"/>
          <a:sy n="120" d="100"/>
        </p:scale>
        <p:origin x="157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notesMaster" Target="notesMasters/notesMaster1.xml"/><Relationship Id="rId90" Type="http://schemas.openxmlformats.org/officeDocument/2006/relationships/handoutMaster" Target="handoutMasters/handoutMaster1.xml"/><Relationship Id="rId91" Type="http://schemas.openxmlformats.org/officeDocument/2006/relationships/commentAuthors" Target="commentAuthors.xml"/><Relationship Id="rId92" Type="http://schemas.openxmlformats.org/officeDocument/2006/relationships/presProps" Target="presProps.xml"/><Relationship Id="rId93" Type="http://schemas.openxmlformats.org/officeDocument/2006/relationships/viewProps" Target="viewProps.xml"/><Relationship Id="rId94" Type="http://schemas.openxmlformats.org/officeDocument/2006/relationships/theme" Target="theme/theme1.xml"/><Relationship Id="rId9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emf"/><Relationship Id="rId2" Type="http://schemas.openxmlformats.org/officeDocument/2006/relationships/image" Target="../media/image20.emf"/><Relationship Id="rId3" Type="http://schemas.openxmlformats.org/officeDocument/2006/relationships/image" Target="../media/image23.emf"/><Relationship Id="rId4" Type="http://schemas.openxmlformats.org/officeDocument/2006/relationships/image" Target="../media/image2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7.vml.rels><?xml version='1.0' encoding='utf-8'?>
<ns0:Relationships xmlns:ns0="http://schemas.openxmlformats.org/package/2006/relationships"><ns0:Relationship Id="rId1" Type="http://schemas.openxmlformats.org/officeDocument/2006/relationships/image" Target="../media/image31.wmf" /><ns0:Relationship Id="rId2" Type="http://schemas.openxmlformats.org/officeDocument/2006/relationships/image" Target="../media/v3_image32_3400c4cdc2e6.png" /><ns0:Relationship Id="rId3" Type="http://schemas.openxmlformats.org/officeDocument/2006/relationships/image" Target="../media/image33.wmf" /></ns0: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9.vml.rels><?xml version='1.0' encoding='utf-8'?>
<ns0:Relationships xmlns:ns0="http://schemas.openxmlformats.org/package/2006/relationships"><ns0:Relationship Id="rId1" Type="http://schemas.openxmlformats.org/officeDocument/2006/relationships/image" Target="../media/image35.wmf" /><ns0:Relationship Id="rId2" Type="http://schemas.openxmlformats.org/officeDocument/2006/relationships/image" Target="../media/v3_image36_3af173f0d005.png" /><ns0:Relationship Id="rId3" Type="http://schemas.openxmlformats.org/officeDocument/2006/relationships/image" Target="../media/image37.wmf" /><ns0:Relationship Id="rId4" Type="http://schemas.openxmlformats.org/officeDocument/2006/relationships/image" Target="../media/image38.wmf" /></ns0: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1.emf"/><Relationship Id="rId2" Type="http://schemas.openxmlformats.org/officeDocument/2006/relationships/image" Target="../media/image4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C185ED-E5C0-4CAD-9C06-84BB72704BFA}" type="datetimeFigureOut">
              <a:rPr lang="en-US" smtClean="0"/>
              <a:t>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B0B6C3-6D93-4FB3-82A2-C406A8FB62A9}" type="slidenum">
              <a:rPr lang="en-US" smtClean="0"/>
              <a:t>‹#›</a:t>
            </a:fld>
            <a:endParaRPr lang="en-US"/>
          </a:p>
        </p:txBody>
      </p:sp>
    </p:spTree>
    <p:extLst>
      <p:ext uri="{BB962C8B-B14F-4D97-AF65-F5344CB8AC3E}">
        <p14:creationId xmlns:p14="http://schemas.microsoft.com/office/powerpoint/2010/main" val="3881279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1223393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617057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2222301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3876183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FD7612C7-023E-41C6-9D64-4025973D0045}" type="datetime4">
              <a:rPr lang="en-US" smtClean="0"/>
              <a:t>August 20, 2019</a:t>
            </a:fld>
            <a:endParaRPr lang="en-US" dirty="0"/>
          </a:p>
        </p:txBody>
      </p:sp>
      <p:sp>
        <p:nvSpPr>
          <p:cNvPr id="5" name="Footer Placeholder 4"/>
          <p:cNvSpPr>
            <a:spLocks noGrp="1"/>
          </p:cNvSpPr>
          <p:nvPr>
            <p:ph type="ftr" sz="quarter" idx="11"/>
          </p:nvPr>
        </p:nvSpPr>
        <p:spPr>
          <a:xfrm>
            <a:off x="457198" y="6492875"/>
            <a:ext cx="7704035" cy="283845"/>
          </a:xfrm>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2E8D44F4-D230-4A79-B857-3950E84FAE5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717948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B90A80EA-ABEB-46E8-B712-318D23906B96}" type="datetime4">
              <a:rPr lang="en-US" smtClean="0"/>
              <a:t>August 20, 2019</a:t>
            </a:fld>
            <a:endParaRPr lang="en-US"/>
          </a:p>
        </p:txBody>
      </p:sp>
      <p:sp>
        <p:nvSpPr>
          <p:cNvPr id="6" name="Footer Placeholder 5"/>
          <p:cNvSpPr>
            <a:spLocks noGrp="1"/>
          </p:cNvSpPr>
          <p:nvPr>
            <p:ph type="ftr" sz="quarter" idx="11"/>
          </p:nvPr>
        </p:nvSpPr>
        <p:spPr>
          <a:xfrm>
            <a:off x="457199" y="6492875"/>
            <a:ext cx="8062914" cy="283845"/>
          </a:xfrm>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955C6CA8-52F6-4312-B88F-DFE05A75945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5F52DB2C-5380-4724-9AD9-11CFBFFA24DF}" type="datetime4">
              <a:rPr lang="en-US" smtClean="0"/>
              <a:t>August 20, 2019</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8E4DA5F3-092F-4000-96D3-CD9BEB35E99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26729480-0D07-4CDA-9215-5A18DB5E2AE9}"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E5987078-B36E-455D-AB3B-C635358A4CB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2D98CBC6-0920-4AC4-A3EF-16298622F834}"/>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2616043547"/>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6" Type="http://schemas.openxmlformats.org/officeDocument/2006/relationships/image" Target="../media/image111.png" /><ns0:Relationship Id="rId7" Type="http://schemas.openxmlformats.org/officeDocument/2006/relationships/image" Target="../media/v3_image112_ea1baeb989b3.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ns0:Relationships xmlns:ns0="http://schemas.openxmlformats.org/package/2006/relationships"><ns0:Relationship Id="rId1" Type="http://schemas.openxmlformats.org/officeDocument/2006/relationships/slideLayout" Target="../slideLayouts/slideLayout3.xml" /><ns0:Relationship Id="rId4" Type="http://schemas.openxmlformats.org/officeDocument/2006/relationships/image" Target="../media/v3_image115_1e5bbddadf83.png" /></ns0: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16_d97613a1e095.png" /></ns0: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2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oleObject" Target="../embeddings/oleObject1.bin"/><Relationship Id="rId4" Type="http://schemas.openxmlformats.org/officeDocument/2006/relationships/image" Target="../media/image18.emf"/></Relationships>
</file>

<file path=ppt/slides/_rels/slide30.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26_3933fea5655a.png" /></ns0:Relationships>
</file>

<file path=ppt/slides/_rels/slide31.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embeddings/oleObject2.bin"/><Relationship Id="rId4" Type="http://schemas.openxmlformats.org/officeDocument/2006/relationships/image" Target="../media/image20.emf"/></Relationships>
</file>

<file path=ppt/slides/_rels/slide32.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27_597e8c33e82a.png" /></ns0:Relationships>
</file>

<file path=ppt/slides/_rels/slide3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2_16ae23499330.png" /><ns0:Relationship Id="rId5" Type="http://schemas.openxmlformats.org/officeDocument/2006/relationships/image" Target="../media/image128.jpg" /></ns0:Relationships>
</file>

<file path=ppt/slides/_rels/slide34.xml.rels><?xml version='1.0' encoding='UTF-8' standalone='yes'?>
<Relationships xmlns="http://schemas.openxmlformats.org/package/2006/relationships"><Relationship Id="rId1" Type="http://schemas.openxmlformats.org/officeDocument/2006/relationships/vmlDrawing" Target="../drawings/vmlDrawing3.vml"/><Relationship Id="rId2" Type="http://schemas.openxmlformats.org/officeDocument/2006/relationships/slideLayout" Target="../slideLayouts/slideLayout2.xml"/><Relationship Id="rId3" Type="http://schemas.openxmlformats.org/officeDocument/2006/relationships/oleObject" Target="../embeddings/oleObject3.bin"/><Relationship Id="rId4" Type="http://schemas.openxmlformats.org/officeDocument/2006/relationships/image" Target="../media/image23.emf"/></Relationships>
</file>

<file path=ppt/slides/_rels/slide3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5_df6882afd672.png" /><ns0:Relationship Id="rId5" Type="http://schemas.openxmlformats.org/officeDocument/2006/relationships/image" Target="../media/v3_image129_b1e9faa24736.png" /></ns0: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oleObject" Target="../embeddings/oleObject4.bin"/><Relationship Id="rId4" Type="http://schemas.openxmlformats.org/officeDocument/2006/relationships/image" Target="../media/image26.emf"/></Relationships>
</file>

<file path=ppt/slides/_rels/slide38.xml.rels><?xml version='1.0' encoding='UTF-8' standalone='yes'?>
<Relationships xmlns="http://schemas.openxmlformats.org/package/2006/relationships"><Relationship Id="rId1" Type="http://schemas.openxmlformats.org/officeDocument/2006/relationships/vmlDrawing" Target="../drawings/vmlDrawing5.vml"/><Relationship Id="rId2" Type="http://schemas.openxmlformats.org/officeDocument/2006/relationships/slideLayout" Target="../slideLayouts/slideLayout2.xml"/><Relationship Id="rId3" Type="http://schemas.openxmlformats.org/officeDocument/2006/relationships/oleObject" Target="../embeddings/oleObject5.bin"/><Relationship Id="rId4" Type="http://schemas.openxmlformats.org/officeDocument/2006/relationships/image" Target="../media/image18.emf"/><Relationship Id="rId5" Type="http://schemas.openxmlformats.org/officeDocument/2006/relationships/oleObject" Target="../embeddings/oleObject6.bin"/><Relationship Id="rId6" Type="http://schemas.openxmlformats.org/officeDocument/2006/relationships/image" Target="../media/image20.emf"/><Relationship Id="rId7" Type="http://schemas.openxmlformats.org/officeDocument/2006/relationships/oleObject" Target="../embeddings/oleObject7.bin"/><Relationship Id="rId8" Type="http://schemas.openxmlformats.org/officeDocument/2006/relationships/image" Target="../media/image23.emf"/><Relationship Id="rId9" Type="http://schemas.openxmlformats.org/officeDocument/2006/relationships/oleObject" Target="../embeddings/oleObject8.bin"/><Relationship Id="rId10" Type="http://schemas.openxmlformats.org/officeDocument/2006/relationships/image" Target="../media/image26.emf"/></Relationships>
</file>

<file path=ppt/slides/_rels/slide39.xml.rels><?xml version='1.0' encoding='UTF-8' standalone='yes'?>
<Relationships xmlns="http://schemas.openxmlformats.org/package/2006/relationships"><Relationship Id="rId1" Type="http://schemas.openxmlformats.org/officeDocument/2006/relationships/vmlDrawing" Target="../drawings/vmlDrawing6.vml"/><Relationship Id="rId2" Type="http://schemas.openxmlformats.org/officeDocument/2006/relationships/slideLayout" Target="../slideLayouts/slideLayout2.xml"/><Relationship Id="rId3" Type="http://schemas.openxmlformats.org/officeDocument/2006/relationships/oleObject" Target="../embeddings/oleObject9.bin"/><Relationship Id="rId4" Type="http://schemas.openxmlformats.org/officeDocument/2006/relationships/image" Target="../media/image27.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32.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13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ns0:Relationships xmlns:ns0="http://schemas.openxmlformats.org/package/2006/relationships"><ns0:Relationship Id="rId1" Type="http://schemas.openxmlformats.org/officeDocument/2006/relationships/vmlDrawing" Target="../drawings/vmlDrawing7.vml" /><ns0:Relationship Id="rId2" Type="http://schemas.openxmlformats.org/officeDocument/2006/relationships/slideLayout" Target="../slideLayouts/slideLayout2.xml" /><ns0:Relationship Id="rId3" Type="http://schemas.openxmlformats.org/officeDocument/2006/relationships/oleObject" Target="../embeddings/oleObject10.bin" /><ns0:Relationship Id="rId4" Type="http://schemas.openxmlformats.org/officeDocument/2006/relationships/image" Target="../media/image31.wmf" /><ns0:Relationship Id="rId5" Type="http://schemas.openxmlformats.org/officeDocument/2006/relationships/oleObject" Target="../embeddings/oleObject11.bin" /><ns0:Relationship Id="rId6" Type="http://schemas.openxmlformats.org/officeDocument/2006/relationships/image" Target="../media/v3_image32_3400c4cdc2e6.png" /><ns0:Relationship Id="rId7" Type="http://schemas.openxmlformats.org/officeDocument/2006/relationships/oleObject" Target="../embeddings/oleObject12.bin" /><ns0:Relationship Id="rId8" Type="http://schemas.openxmlformats.org/officeDocument/2006/relationships/image" Target="../media/image33.wmf" /></ns0:Relationships>
</file>

<file path=ppt/slides/_rels/slide48.xml.rels><?xml version='1.0' encoding='UTF-8' standalone='yes'?>
<Relationships xmlns="http://schemas.openxmlformats.org/package/2006/relationships"><Relationship Id="rId1" Type="http://schemas.openxmlformats.org/officeDocument/2006/relationships/vmlDrawing" Target="../drawings/vmlDrawing8.vml"/><Relationship Id="rId2" Type="http://schemas.openxmlformats.org/officeDocument/2006/relationships/slideLayout" Target="../slideLayouts/slideLayout2.xml"/><Relationship Id="rId3" Type="http://schemas.openxmlformats.org/officeDocument/2006/relationships/oleObject" Target="../embeddings/oleObject13.bin"/><Relationship Id="rId4" Type="http://schemas.openxmlformats.org/officeDocument/2006/relationships/image" Target="../media/image34.wmf"/></Relationships>
</file>

<file path=ppt/slides/_rels/slide49.xml.rels><?xml version='1.0' encoding='utf-8'?>
<ns0:Relationships xmlns:ns0="http://schemas.openxmlformats.org/package/2006/relationships"><ns0:Relationship Id="rId1" Type="http://schemas.openxmlformats.org/officeDocument/2006/relationships/vmlDrawing" Target="../drawings/vmlDrawing9.vml" /><ns0:Relationship Id="rId2" Type="http://schemas.openxmlformats.org/officeDocument/2006/relationships/slideLayout" Target="../slideLayouts/slideLayout2.xml" /><ns0:Relationship Id="rId3" Type="http://schemas.openxmlformats.org/officeDocument/2006/relationships/oleObject" Target="../embeddings/oleObject14.bin" /><ns0:Relationship Id="rId4" Type="http://schemas.openxmlformats.org/officeDocument/2006/relationships/image" Target="../media/image35.wmf" /><ns0:Relationship Id="rId5" Type="http://schemas.openxmlformats.org/officeDocument/2006/relationships/oleObject" Target="../embeddings/oleObject15.bin" /><ns0:Relationship Id="rId6" Type="http://schemas.openxmlformats.org/officeDocument/2006/relationships/image" Target="../media/v3_image36_3af173f0d005.png" /><ns0:Relationship Id="rId7" Type="http://schemas.openxmlformats.org/officeDocument/2006/relationships/oleObject" Target="../embeddings/oleObject16.bin" /><ns0:Relationship Id="rId8" Type="http://schemas.openxmlformats.org/officeDocument/2006/relationships/image" Target="../media/image37.wmf" /><ns0:Relationship Id="rId9" Type="http://schemas.openxmlformats.org/officeDocument/2006/relationships/oleObject" Target="../embeddings/oleObject17.bin" /><ns0:Relationship Id="rId10" Type="http://schemas.openxmlformats.org/officeDocument/2006/relationships/image" Target="../media/image38.wmf" /></ns0: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34.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vmlDrawing" Target="../drawings/vmlDrawing10.vml"/><Relationship Id="rId2" Type="http://schemas.openxmlformats.org/officeDocument/2006/relationships/slideLayout" Target="../slideLayouts/slideLayout2.xml"/><Relationship Id="rId3" Type="http://schemas.openxmlformats.org/officeDocument/2006/relationships/oleObject" Target="../embeddings/oleObject18.bin"/><Relationship Id="rId4" Type="http://schemas.openxmlformats.org/officeDocument/2006/relationships/image" Target="../media/image41.emf"/><Relationship Id="rId5" Type="http://schemas.openxmlformats.org/officeDocument/2006/relationships/oleObject" Target="../embeddings/oleObject19.bin"/><Relationship Id="rId6" Type="http://schemas.openxmlformats.org/officeDocument/2006/relationships/image" Target="../media/image42.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vmlDrawing" Target="../drawings/vmlDrawing11.vml"/><Relationship Id="rId2" Type="http://schemas.openxmlformats.org/officeDocument/2006/relationships/slideLayout" Target="../slideLayouts/slideLayout2.xml"/><Relationship Id="rId3" Type="http://schemas.openxmlformats.org/officeDocument/2006/relationships/oleObject" Target="../embeddings/oleObject20.bin"/><Relationship Id="rId4" Type="http://schemas.openxmlformats.org/officeDocument/2006/relationships/image" Target="../media/image44.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37_f34ad4e914b8.png" /></ns0: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38.jpg"/></Relationships>
</file>

<file path=ppt/slides/_rels/slide6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39_2d9a02e5e935.png" /></ns0:Relationships>
</file>

<file path=ppt/slides/_rels/slide6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40_d947099295b3.png" /></ns0: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41.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44.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47_ef1ae2b47a1f.png" /></ns0:Relationships>
</file>

<file path=ppt/slides/_rels/slide7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48_8097229a3456.png" /></ns0:Relationships>
</file>

<file path=ppt/slides/_rels/slide75.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49_0c46a65db2af.png" /></ns0: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50_8f5eca814775.png" /></ns0:Relationships>
</file>

<file path=ppt/slides/_rels/slide78.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51_b753344fbe5d.png" /></ns0: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54_89771b6bf687.png" /></ns0:Relationships>
</file>

<file path=ppt/slides/_rels/slide82.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55_cd2297af15be.png" /></ns0:Relationships>
</file>

<file path=ppt/slides/_rels/slide8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56_d2c04c154c40.png" /></ns0: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157.jpg"/></Relationships>
</file>

<file path=ppt/slides/_rels/slide85.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58_46c16de3e308.png" /></ns0:Relationships>
</file>

<file path=ppt/slides/_rels/slide8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59_c908163c2ab3.png" /></ns0: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612002"/>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9 GAS</a:t>
            </a:r>
          </a:p>
        </p:txBody>
      </p:sp>
      <p:pic>
        <p:nvPicPr>
          <p:cNvPr id="10" name="Picture 6" descr="slide_0001_img_001.png"/>
          <p:cNvPicPr>
            <a:picLocks noChangeAspect="1"/>
          </p:cNvPicPr>
          <p:nvPr/>
        </p:nvPicPr>
        <p:blipFill>
          <a:blip r:embed="rId6"/>
          <a:srcRect/>
          <a:stretch>
            <a:fillRect/>
          </a:stretch>
        </p:blipFill>
        <p:spPr>
          <a:xfrm>
            <a:off x="7017183" y="365986"/>
            <a:ext cx="1829055" cy="447737"/>
          </a:xfrm>
          <a:prstGeom prst="rect">
            <a:avLst/>
          </a:prstGeom>
        </p:spPr>
      </p:pic>
      <p:pic>
        <p:nvPicPr>
          <p:cNvPr id="11" name="Picture 3" descr="slide_0001_img_002.png"/>
          <p:cNvPicPr>
            <a:picLocks noChangeAspect="1"/>
          </p:cNvPicPr>
          <p:nvPr/>
        </p:nvPicPr>
        <p:blipFill>
          <a:blip r:embed="rId7"/>
          <a:srcRect/>
          <a:stretch>
            <a:fillRect/>
          </a:stretch>
        </p:blipFill>
        <p:spPr>
          <a:xfrm>
            <a:off x="3407965" y="2504061"/>
            <a:ext cx="2320268" cy="3002699"/>
          </a:xfrm>
          <a:prstGeom prst="rect">
            <a:avLst/>
          </a:prstGeom>
        </p:spPr>
      </p:pic>
      <p:sp>
        <p:nvSpPr>
          <p:cNvPr id="9"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sp>
        <p:nvSpPr>
          <p:cNvPr id="12"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4"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9 GAS</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Efnisyfirlit kafla</a:t>
            </a:r>
          </a:p>
        </p:txBody>
      </p:sp>
      <p:sp>
        <p:nvSpPr>
          <p:cNvPr id="3" name="Content Placeholder 2"/>
          <p:cNvSpPr>
            <a:spLocks noGrp="1"/>
          </p:cNvSpPr>
          <p:nvPr>
            <p:ph idx="1"/>
          </p:nvPr>
        </p:nvSpPr>
        <p:spPr/>
        <p:txBody>
          <a:bodyPr/>
          <a:lstStyle/>
          <a:p>
            <a:r>
              <a:rPr/>
              <a:t>9.1 Gasþrýstingur</a:t>
            </a:r>
          </a:p>
          <a:p>
            <a:r>
              <a:rPr/>
              <a:t>9.2 Tengsl þrýstings, rúmmáls, magns og hitastigs: Kjörgaslögmálið</a:t>
            </a:r>
          </a:p>
          <a:p>
            <a:r>
              <a:rPr/>
              <a:t>9.3 Efnamælifræði gastegunda, blandna og efnahvarfa</a:t>
            </a:r>
          </a:p>
          <a:p>
            <a:r>
              <a:rPr/>
              <a:t>9.4 Útflæði og sveim lofttegunda</a:t>
            </a:r>
          </a:p>
          <a:p>
            <a:r>
              <a:rPr/>
              <a:t>9.5 Hreyfifræðikenning sameinda</a:t>
            </a:r>
          </a:p>
          <a:p>
            <a:r>
              <a:rPr/>
              <a:t>9.6 Hegðun raungasa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96729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9.1</a:t>
            </a:r>
          </a:p>
        </p:txBody>
      </p:sp>
      <p:pic>
        <p:nvPicPr>
          <p:cNvPr id="2" name="Figure" descr="A photograph shows about twenty colorful hot air balloons at varying stages of inflation. Some are deflated, while others are inflated. Three of the balloons are off the ground and are visible against a bright blue sky.&#10;"/>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785812" y="1105694"/>
            <a:ext cx="7572375" cy="3495675"/>
          </a:xfrm>
        </p:spPr>
      </p:pic>
      <p:sp>
        <p:nvSpPr>
          <p:cNvPr id="7" name="Figure Legend"/>
          <p:cNvSpPr>
            <a:spLocks noGrp="1"/>
          </p:cNvSpPr>
          <p:nvPr>
            <p:ph idx="13"/>
          </p:nvPr>
        </p:nvSpPr>
        <p:spPr/>
        <p:txBody>
          <a:bodyPr wrap="square">
            <a:normAutofit/>
          </a:bodyPr>
          <a:lstStyle/>
          <a:p>
            <a:pPr>
              <a:spcBef>
                <a:spcPts val="0"/>
              </a:spcBef>
              <a:spcAft>
                <a:spcPts val="0"/>
              </a:spcAft>
            </a:pPr>
            <a:r>
              <a:rPr sz="1500"/>
              <a:t>Heita loftið inni í þessum loftbelgjum er eðlisléttara en kalda loftið umhverfis. Þetta skapar uppdrifskraft sem veldur því að loftbelgirnir stíga upp þegar festingar þeirra eru leystar. (inneign: breyting á verki eftir Anthony Quintano)</a:t>
            </a:r>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Gasþrýstingur</a:t>
            </a:r>
          </a:p>
          <a:p>
            <a:pPr lvl="1"/>
            <a:r>
              <a:rPr/>
              <a:t>Skilgreina eiginleikann þrýsting</a:t>
            </a:r>
          </a:p>
          <a:p>
            <a:pPr lvl="1"/>
            <a:r>
              <a:rPr/>
              <a:t>Skilgreina og umbreyta á milli mælieininga fyrir þrýsting</a:t>
            </a:r>
          </a:p>
          <a:p>
            <a:pPr lvl="1"/>
            <a:r>
              <a:rPr/>
              <a:t>Lýsa virkni algengra tækja til að mæla gasþrýsting</a:t>
            </a:r>
          </a:p>
          <a:p>
            <a:pPr lvl="1"/>
            <a:r>
              <a:rPr/>
              <a:t>Reikna þrýsting út frá gögnum úr þrýstimæli</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69692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Loft — okkar þekktasta gas</a:t>
            </a:r>
          </a:p>
        </p:txBody>
      </p:sp>
      <p:sp>
        <p:nvSpPr>
          <p:cNvPr id="3" name="Content Placeholder 2"/>
          <p:cNvSpPr>
            <a:spLocks noGrp="1"/>
          </p:cNvSpPr>
          <p:nvPr>
            <p:ph idx="1"/>
          </p:nvPr>
        </p:nvSpPr>
        <p:spPr/>
        <p:txBody>
          <a:bodyPr/>
          <a:lstStyle/>
          <a:p>
            <a:r>
              <a:rPr/>
              <a:t>Vitað hefur verið um tilvist lofts frá örófi alda.</a:t>
            </a:r>
          </a:p>
          <a:p>
            <a:pPr lvl="1"/>
            <a:r>
              <a:rPr/>
              <a:t>Grikkir töldu loft vera eitt af fjórum frumefnum náttúrunnar ásamt jörð, vatni og eldi.</a:t>
            </a:r>
          </a:p>
          <a:p>
            <a:endParaRPr lang="en-US" dirty="0"/>
          </a:p>
          <a:p>
            <a:r>
              <a:rPr/>
              <a:t>18. öld — Lavoisier, Cavendish og Priestley:</a:t>
            </a:r>
          </a:p>
          <a:p>
            <a:pPr lvl="1"/>
            <a:r>
              <a:rPr/>
              <a:t>Ákváðu að loft væri í raun blanda af gösum.</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44229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Loft og málefni líðandi stundar</a:t>
            </a:r>
          </a:p>
        </p:txBody>
      </p:sp>
      <p:sp>
        <p:nvSpPr>
          <p:cNvPr id="3" name="Content Placeholder 2"/>
          <p:cNvSpPr>
            <a:spLocks noGrp="1"/>
          </p:cNvSpPr>
          <p:nvPr>
            <p:ph idx="1"/>
          </p:nvPr>
        </p:nvSpPr>
        <p:spPr/>
        <p:txBody>
          <a:bodyPr/>
          <a:lstStyle/>
          <a:p>
            <a:r>
              <a:rPr/>
              <a:t>Loft í fréttum:</a:t>
            </a:r>
          </a:p>
          <a:p>
            <a:pPr lvl="1"/>
            <a:r>
              <a:rPr/>
              <a:t>Eyðing ósonlagsins í heiðhvolfinu.</a:t>
            </a:r>
          </a:p>
          <a:p>
            <a:pPr lvl="1"/>
            <a:r>
              <a:rPr/>
              <a:t>Koldíoxíð og hlýnun jarðar.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37763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9.2</a:t>
            </a:r>
          </a:p>
        </p:txBody>
      </p:sp>
      <p:sp>
        <p:nvSpPr>
          <p:cNvPr id="7" name="Figure Legend"/>
          <p:cNvSpPr>
            <a:spLocks noGrp="1"/>
          </p:cNvSpPr>
          <p:nvPr>
            <p:ph idx="13"/>
          </p:nvPr>
        </p:nvSpPr>
        <p:spPr/>
        <p:txBody>
          <a:bodyPr>
            <a:normAutofit/>
          </a:bodyPr>
          <a:lstStyle/>
          <a:p>
            <a:r>
              <a:rPr/>
              <a:t>Lofthjúpurinn yfir okkur beitir miklum þrýstingi á hluti á yfirborði jarðar, sem er um það bil jafn þyngd keilukúlu sem þrýstir á svæði á stærð við þumalfingursnögl manns.</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39583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Gasþrýstingur</a:t>
            </a:r>
          </a:p>
        </p:txBody>
      </p:sp>
      <p:sp>
        <p:nvSpPr>
          <p:cNvPr id="3" name="Content Placeholder 2"/>
          <p:cNvSpPr>
            <a:spLocks noGrp="1"/>
          </p:cNvSpPr>
          <p:nvPr>
            <p:ph idx="1"/>
          </p:nvPr>
        </p:nvSpPr>
        <p:spPr>
          <a:xfrm>
            <a:off x="628650" y="955965"/>
            <a:ext cx="7886700" cy="4554186"/>
          </a:xfrm>
        </p:spPr>
        <p:txBody>
          <a:bodyPr/>
          <a:lstStyle/>
          <a:p>
            <a:r>
              <a:rPr/>
              <a:t>Þrýstingur er skilgreindur sem kraftur sem verkar á tiltekið flatarmál.</a:t>
            </a:r>
          </a:p>
          <a:p>
            <a:endParaRPr lang="en-US" dirty="0"/>
          </a:p>
          <a:p>
            <a:r>
              <a:rPr/>
              <a:t>Gasþrýstingur er afleiðing af krafti sem gassameindir beita þegar þær rekast á yfirborð hluta.</a:t>
            </a:r>
          </a:p>
          <a:p>
            <a:endParaRPr lang="en-US" dirty="0"/>
          </a:p>
          <a:p>
            <a:r>
              <a:rPr/>
              <a:t>Enskar mælieiningar fyrir þrýsting: pund á fertommu (psi)</a:t>
            </a:r>
          </a:p>
          <a:p>
            <a:endParaRPr lang="en-US" dirty="0"/>
          </a:p>
          <a:p>
            <a:r>
              <a:rPr/>
              <a:t>Kvikasilfursloftvog er tæki sem notað er til að mæla loftþrýsting.</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51324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9.3</a:t>
            </a:r>
          </a:p>
        </p:txBody>
      </p:sp>
      <p:sp>
        <p:nvSpPr>
          <p:cNvPr id="7" name="Figure Legend"/>
          <p:cNvSpPr>
            <a:spLocks noGrp="1"/>
          </p:cNvSpPr>
          <p:nvPr>
            <p:ph idx="13"/>
          </p:nvPr>
        </p:nvSpPr>
        <p:spPr/>
        <p:txBody>
          <a:bodyPr wrap="square">
            <a:normAutofit/>
          </a:bodyPr>
          <a:lstStyle/>
          <a:p>
            <a:pPr>
              <a:spcBef>
                <a:spcPts val="0"/>
              </a:spcBef>
              <a:spcAft>
                <a:spcPts val="0"/>
              </a:spcAft>
            </a:pPr>
            <a:r>
              <a:rPr sz="1400"/>
              <a:t>Þó að (a) þyngd fíls sé mikil og skapi mjög mikinn kraft á jörðina, (b) beitir listskautarinn mun meiri þrýstingi á ísinn vegna þess hve yfirborðsflatarmál skauta hennar er lítið. (inneign a: breyting á verki eftir Guido da Rozze; inneign b: breyting á verki eftir Ryosuke Yagi)</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53490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Einingar þrýstings</a:t>
            </a:r>
          </a:p>
        </p:txBody>
      </p:sp>
      <p:sp>
        <p:nvSpPr>
          <p:cNvPr id="3" name="Content Placeholder 2"/>
          <p:cNvSpPr>
            <a:spLocks noGrp="1"/>
          </p:cNvSpPr>
          <p:nvPr>
            <p:ph idx="1"/>
          </p:nvPr>
        </p:nvSpPr>
        <p:spPr/>
        <p:txBody>
          <a:bodyPr/>
          <a:lstStyle/>
          <a:p>
            <a:r>
              <a:rPr/>
              <a:t>Vegna þess hvernig gasþrýstingur er mældur eru millimetrar kvikasilfurs (mm Hg) algeng þrýstieining.</a:t>
            </a:r>
          </a:p>
          <a:p>
            <a:endParaRPr lang="en-US" dirty="0"/>
          </a:p>
          <a:p>
            <a:endParaRPr lang="en-US" dirty="0"/>
          </a:p>
          <a:p>
            <a:r>
              <a:rPr/>
              <a:t>Líklega er algengasta eining gasþrýstings loftþyngd (atm).</a:t>
            </a:r>
          </a:p>
          <a:p>
            <a:pPr lvl="1"/>
            <a:r>
              <a:rPr/>
              <a:t>1 atm er „venjulegur loftþrýstingur“</a:t>
            </a:r>
          </a:p>
          <a:p>
            <a:pPr lvl="1"/>
            <a:r>
              <a:rPr/>
              <a:t>1 atm = 760 mm Hg</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80110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Einingar þrýstings</a:t>
            </a:r>
          </a:p>
        </p:txBody>
      </p:sp>
      <p:sp>
        <p:nvSpPr>
          <p:cNvPr id="3" name="Content Placeholder 2"/>
          <p:cNvSpPr>
            <a:spLocks noGrp="1"/>
          </p:cNvSpPr>
          <p:nvPr>
            <p:ph idx="1"/>
          </p:nvPr>
        </p:nvSpPr>
        <p:spPr>
          <a:xfrm>
            <a:off x="628650" y="955965"/>
            <a:ext cx="7886700" cy="4839193"/>
          </a:xfrm>
        </p:spPr>
        <p:txBody>
          <a:bodyPr>
            <a:normAutofit/>
          </a:bodyPr>
          <a:lstStyle/>
          <a:p>
            <a:r>
              <a:rPr/>
              <a:t>SI-eining fyrir þrýsting er paskal (Pa).</a:t>
            </a:r>
          </a:p>
          <a:p>
            <a:pPr lvl="1"/>
            <a:r>
              <a:rPr/>
              <a:t>1 Pa er skilgreint sem þrýstingurinn sem 0.1 mm þykk vatnsfilma beitir á yfirborðið undir henni.</a:t>
            </a:r>
          </a:p>
          <a:p>
            <a:pPr lvl="1"/>
            <a:r>
              <a:rPr/>
              <a:t>Kílópaskal (kPa)</a:t>
            </a:r>
          </a:p>
          <a:p>
            <a:endParaRPr lang="en-US" dirty="0"/>
          </a:p>
          <a:p>
            <a:r>
              <a:rPr/>
              <a:t>Tengd eining fyrir þrýsting er bar.</a:t>
            </a:r>
          </a:p>
          <a:p>
            <a:pPr lvl="1"/>
            <a:r>
              <a:rPr/>
              <a:t>1 bar = 105 Pa</a:t>
            </a:r>
          </a:p>
          <a:p>
            <a:endParaRPr lang="en-US" dirty="0"/>
          </a:p>
          <a:p>
            <a:r>
              <a:rPr/>
              <a:t>Umreikningur þrýstings:</a:t>
            </a:r>
          </a:p>
          <a:p>
            <a:pPr lvl="1"/>
            <a:r>
              <a:rPr/>
              <a:t>1.013 bar = 1 atm = 760 mm Hg = 760 torr</a:t>
            </a:r>
          </a:p>
          <a:p>
            <a:pPr lvl="1"/>
            <a:r>
              <a:rPr/>
              <a:t>= 14.7 psi = 101.3 kPa</a:t>
            </a:r>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18007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Mæling á loftþrýstingi</a:t>
            </a:r>
          </a:p>
        </p:txBody>
      </p:sp>
      <p:sp>
        <p:nvSpPr>
          <p:cNvPr id="3" name="Content Placeholder 2"/>
          <p:cNvSpPr>
            <a:spLocks noGrp="1"/>
          </p:cNvSpPr>
          <p:nvPr>
            <p:ph idx="1"/>
          </p:nvPr>
        </p:nvSpPr>
        <p:spPr/>
        <p:txBody>
          <a:bodyPr/>
          <a:lstStyle/>
          <a:p>
            <a:r>
              <a:rPr/>
              <a:t>Loftvogin mælir þrýsting út frá hæð kvikasilfursúlu.</a:t>
            </a:r>
          </a:p>
          <a:p>
            <a:endParaRPr lang="en-US" dirty="0"/>
          </a:p>
          <a:p>
            <a:r>
              <a:rPr/>
              <a:t>Andrúmsloftið beitir krafti á fljótandi kvikasilfrið sem veldur því að það rís.</a:t>
            </a:r>
          </a:p>
          <a:p>
            <a:endParaRPr lang="en-US" dirty="0"/>
          </a:p>
          <a:p>
            <a:r>
              <a:rPr/>
              <a:t>Venjulega þrýstir andrúmsloftið við sjávarmál kvikasilfursúlunni upp í ~760 mm hæð.</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50486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9.4</a:t>
            </a:r>
          </a:p>
        </p:txBody>
      </p:sp>
      <p:sp>
        <p:nvSpPr>
          <p:cNvPr id="14" name="Figure Legend"/>
          <p:cNvSpPr>
            <a:spLocks noGrp="1"/>
          </p:cNvSpPr>
          <p:nvPr>
            <p:ph sz="half" idx="1"/>
          </p:nvPr>
        </p:nvSpPr>
        <p:spPr>
          <a:xfrm>
            <a:off x="4606925" y="1107617"/>
            <a:ext cx="3913188" cy="5256973"/>
          </a:xfrm>
        </p:spPr>
        <p:txBody>
          <a:bodyPr>
            <a:noAutofit/>
          </a:bodyPr>
          <a:lstStyle/>
          <a:p>
            <a:pPr marL="0" indent="0">
              <a:buNone/>
            </a:pPr>
            <a:r>
              <a:rPr/>
              <a:t>Í loftvog er hæðin, h, á vökvastólpanum notuð sem mælikvarði á loftþrýsting. Notkun á mjög eðlisþungu fljótandi kvikasilfri (til vinstri) gerir kleift að smíða loftvogir af hæfilegri stærð, en notkun vatns (til hægri) myndi krefjast loftvogar sem væri meira en 30 feta há.</a:t>
            </a:r>
          </a:p>
        </p:txBody>
      </p:sp>
      <p:pic>
        <p:nvPicPr>
          <p:cNvPr id="2051" name="Picture 2" descr="slide_0013_img_002.png"/>
          <p:cNvPicPr>
            <a:picLocks noChangeAspect="1"/>
          </p:cNvPicPr>
          <p:nvPr/>
        </p:nvPicPr>
        <p:blipFill>
          <a:blip r:embed="rId4"/>
          <a:srcRect/>
          <a:stretch>
            <a:fillRect/>
          </a:stretch>
        </p:blipFill>
        <p:spPr>
          <a:xfrm>
            <a:off x="457200" y="1747775"/>
            <a:ext cx="4032250" cy="4012864"/>
          </a:xfrm>
          <a:prstGeom prst="rect">
            <a:avLst/>
          </a:prstGeom>
        </p:spPr>
      </p:pic>
      <p:sp>
        <p:nvSpPr>
          <p:cNvPr id="205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05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70654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Loftþrýstingur og hæð</a:t>
            </a:r>
          </a:p>
        </p:txBody>
      </p:sp>
      <p:sp>
        <p:nvSpPr>
          <p:cNvPr id="3" name="Content Placeholder 2"/>
          <p:cNvSpPr>
            <a:spLocks noGrp="1"/>
          </p:cNvSpPr>
          <p:nvPr>
            <p:ph idx="1"/>
          </p:nvPr>
        </p:nvSpPr>
        <p:spPr/>
        <p:txBody>
          <a:bodyPr/>
          <a:lstStyle/>
          <a:p>
            <a:r>
              <a:rPr/>
              <a:t>Þrýstingur er breytilegur eftir hæð loftúlunnar fyrir ofan.</a:t>
            </a:r>
          </a:p>
          <a:p>
            <a:endParaRPr lang="en-US" dirty="0"/>
          </a:p>
          <a:p>
            <a:r>
              <a:rPr/>
              <a:t>Við tökum ekki eftir loftþrýstingi en tökum þó eftir breytingum á loftþrýstingi.</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36580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514" y="365127"/>
            <a:ext cx="5715000" cy="424583"/>
          </a:xfrm>
        </p:spPr>
        <p:txBody>
          <a:bodyPr wrap="square">
            <a:normAutofit/>
          </a:bodyPr>
          <a:lstStyle/>
          <a:p>
            <a:r>
              <a:rPr sz="2000"/>
              <a:t>Að mæla þrýsting innilokaðs gass — Manómetirinn</a:t>
            </a:r>
          </a:p>
        </p:txBody>
      </p:sp>
      <p:sp>
        <p:nvSpPr>
          <p:cNvPr id="3" name="Content Placeholder 2"/>
          <p:cNvSpPr>
            <a:spLocks noGrp="1"/>
          </p:cNvSpPr>
          <p:nvPr>
            <p:ph idx="1"/>
          </p:nvPr>
        </p:nvSpPr>
        <p:spPr/>
        <p:txBody>
          <a:bodyPr/>
          <a:lstStyle/>
          <a:p>
            <a:r>
              <a:rPr/>
              <a:t>Kraftur gassins í flöskunni er mældur miðað við kraft andrúmsloftsins (loftþrýsting).</a:t>
            </a:r>
          </a:p>
          <a:p>
            <a:endParaRPr lang="en-US" dirty="0"/>
          </a:p>
          <a:p>
            <a:r>
              <a:rPr/>
              <a:t>Fjarlægðin og stefnan sem Hg færist tengist þrýstingi gassins.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95599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9.5</a:t>
            </a:r>
          </a:p>
        </p:txBody>
      </p:sp>
      <p:sp>
        <p:nvSpPr>
          <p:cNvPr id="7" name="Figure Legend"/>
          <p:cNvSpPr>
            <a:spLocks noGrp="1"/>
          </p:cNvSpPr>
          <p:nvPr>
            <p:ph idx="13"/>
          </p:nvPr>
        </p:nvSpPr>
        <p:spPr/>
        <p:txBody>
          <a:bodyPr wrap="square">
            <a:normAutofit/>
          </a:bodyPr>
          <a:lstStyle/>
          <a:p>
            <a:pPr>
              <a:spcBef>
                <a:spcPts val="0"/>
              </a:spcBef>
              <a:spcAft>
                <a:spcPts val="0"/>
              </a:spcAft>
            </a:pPr>
            <a:r>
              <a:rPr sz="1500"/>
              <a:t>Hægt er að nota þrýstimæli til að mæla þrýsting gass. Hæðarmunurinn á yfirborði vökvans (h) er mælikvarði á þrýstinginn. Kvikasilfur er venjulega notað vegna mikils eðlismassa þess.</a:t>
            </a:r>
          </a:p>
        </p:txBody>
      </p:sp>
      <p:pic>
        <p:nvPicPr>
          <p:cNvPr id="13315" name="Picture 2" descr="slide_0016_img_002.png"/>
          <p:cNvPicPr>
            <a:picLocks noChangeAspect="1"/>
          </p:cNvPicPr>
          <p:nvPr/>
        </p:nvPicPr>
        <p:blipFill>
          <a:blip r:embed="rId4"/>
          <a:srcRect/>
          <a:stretch>
            <a:fillRect/>
          </a:stretch>
        </p:blipFill>
        <p:spPr>
          <a:xfrm>
            <a:off x="628650" y="1474452"/>
            <a:ext cx="7660499" cy="2769631"/>
          </a:xfrm>
          <a:prstGeom prst="rect">
            <a:avLst/>
          </a:prstGeom>
        </p:spPr>
      </p:pic>
      <p:sp>
        <p:nvSpPr>
          <p:cNvPr id="133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3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95401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9.3</a:t>
            </a:r>
          </a:p>
        </p:txBody>
      </p:sp>
      <p:sp>
        <p:nvSpPr>
          <p:cNvPr id="7" name="Figure Legend" hidden="1"/>
          <p:cNvSpPr>
            <a:spLocks noGrp="1"/>
          </p:cNvSpPr>
          <p:nvPr>
            <p:ph idx="13"/>
          </p:nvPr>
        </p:nvSpPr>
        <p:spPr/>
        <p:txBody>
          <a:bodyPr>
            <a:normAutofit/>
          </a:bodyPr>
          <a:lstStyle/>
          <a:p>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02202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9.3</a:t>
            </a:r>
          </a:p>
        </p:txBody>
      </p:sp>
      <p:sp>
        <p:nvSpPr>
          <p:cNvPr id="7" name="Figure Legend" hidden="1"/>
          <p:cNvSpPr>
            <a:spLocks noGrp="1"/>
          </p:cNvSpPr>
          <p:nvPr>
            <p:ph idx="13"/>
          </p:nvPr>
        </p:nvSpPr>
        <p:spPr/>
        <p:txBody>
          <a:bodyPr>
            <a:normAutofit/>
          </a:bodyPr>
          <a:lstStyle/>
          <a:p>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55020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Sýnidæmi 9.4</a:t>
            </a:r>
          </a:p>
        </p:txBody>
      </p:sp>
      <p:sp>
        <p:nvSpPr>
          <p:cNvPr id="7" name="Figure Legend" hidden="1"/>
          <p:cNvSpPr>
            <a:spLocks noGrp="1"/>
          </p:cNvSpPr>
          <p:nvPr>
            <p:ph idx="13"/>
          </p:nvPr>
        </p:nvSpPr>
        <p:spPr/>
        <p:txBody>
          <a:bodyPr>
            <a:normAutofit/>
          </a:bodyPr>
          <a:lstStyle/>
          <a:p>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42383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9.4</a:t>
            </a:r>
          </a:p>
        </p:txBody>
      </p:sp>
      <p:sp>
        <p:nvSpPr>
          <p:cNvPr id="7" name="Figure Legend" hidden="1"/>
          <p:cNvSpPr>
            <a:spLocks noGrp="1"/>
          </p:cNvSpPr>
          <p:nvPr>
            <p:ph idx="13"/>
          </p:nvPr>
        </p:nvSpPr>
        <p:spPr/>
        <p:txBody>
          <a:bodyPr>
            <a:normAutofit/>
          </a:bodyPr>
          <a:lstStyle/>
          <a:p>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00860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9.6</a:t>
            </a:r>
          </a:p>
        </p:txBody>
      </p:sp>
      <p:pic>
        <p:nvPicPr>
          <p:cNvPr id="2" name="Figure" descr="This figure includes two photographs. The first photo shows a young adult male placing a blood pressure cuff on the upper arm of a young adult female. The second image shows a typical sphygmomanometer, which includes a black blood pressure cuff, tubing, pump, and pressure gauge."/>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585859"/>
            <a:ext cx="7886700" cy="2535344"/>
          </a:xfrm>
        </p:spPr>
      </p:pic>
      <p:sp>
        <p:nvSpPr>
          <p:cNvPr id="7" name="Figure Legend"/>
          <p:cNvSpPr>
            <a:spLocks noGrp="1"/>
          </p:cNvSpPr>
          <p:nvPr>
            <p:ph idx="13"/>
          </p:nvPr>
        </p:nvSpPr>
        <p:spPr/>
        <p:txBody>
          <a:bodyPr wrap="square">
            <a:normAutofit/>
          </a:bodyPr>
          <a:lstStyle/>
          <a:p>
            <a:pPr>
              <a:spcBef>
                <a:spcPts val="0"/>
              </a:spcBef>
              <a:spcAft>
                <a:spcPts val="0"/>
              </a:spcAft>
              <a:buClr>
                <a:srgbClr val="6CB255"/>
              </a:buClr>
            </a:pPr>
            <a:r>
              <a:rPr sz="1400"/>
              <a:t>(a) Heilbrigðisstarfsmaður undirbýr blóðþrýstingsmælingu á sjúklingi með blóðþrýstingsmæli. (b) Dæmigerður blóðþrýstingsmælir notar gúmmíblöðru með loka til að blása upp belginn og þindarmæli til að mæla þrýstinginn. (mynd a: breytt verk eftir Master Sgt. Jeffrey Allen)</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24683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9.7</a:t>
            </a:r>
          </a:p>
        </p:txBody>
      </p:sp>
      <p:pic>
        <p:nvPicPr>
          <p:cNvPr id="2" name="Figure" descr="A weather map of the United States is shown which points out areas of high and low pressure with the letters H in blue and L in red. Curved lines in grey, orange, blue, and red are shown. The orange lines are segmented. The red and blue lines have small red or blue semi-circles and triangles attached along their lengths. In dashed white lines, latitude and longitude are indicated. Underlined three and four digit numbers also appear across the map."/>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743075" y="1100931"/>
            <a:ext cx="5657850" cy="3505200"/>
          </a:xfrm>
        </p:spPr>
      </p:pic>
      <p:sp>
        <p:nvSpPr>
          <p:cNvPr id="7" name="Figure Legend"/>
          <p:cNvSpPr>
            <a:spLocks noGrp="1"/>
          </p:cNvSpPr>
          <p:nvPr>
            <p:ph idx="13"/>
          </p:nvPr>
        </p:nvSpPr>
        <p:spPr/>
        <p:txBody>
          <a:bodyPr wrap="square">
            <a:normAutofit/>
          </a:bodyPr>
          <a:lstStyle/>
          <a:p>
            <a:pPr>
              <a:spcBef>
                <a:spcPts val="0"/>
              </a:spcBef>
              <a:spcAft>
                <a:spcPts val="0"/>
              </a:spcAft>
            </a:pPr>
            <a:r>
              <a:rPr sz="1400"/>
              <a:t>Veðurfræðingar nota veðurkort til að lýsa og spá fyrir um veður. Svæði með háþrýstingi (H) og lágþrýstingi (L) hafa mikil áhrif á veðurskilyrði. Gráu línurnar sýna staði með jöfnum þrýstingi, sem kallast jafnþrýstilínur. (heimild: breytt verk frá National Oceanic and Atmospheric Administration)</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56708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9.8</a:t>
            </a:r>
          </a:p>
        </p:txBody>
      </p:sp>
      <p:sp>
        <p:nvSpPr>
          <p:cNvPr id="7" name="Figure Legend"/>
          <p:cNvSpPr>
            <a:spLocks noGrp="1"/>
          </p:cNvSpPr>
          <p:nvPr>
            <p:ph idx="13"/>
          </p:nvPr>
        </p:nvSpPr>
        <p:spPr/>
        <p:txBody>
          <a:bodyPr>
            <a:normAutofit/>
          </a:bodyPr>
          <a:lstStyle/>
          <a:p>
            <a:r>
              <a:rPr/>
              <a:t>Lofthjúpur jarðar hefur fimm lög: veðrahvolf, heiðhvolf, miðhvolf, hitahvolf og úthvolf.</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40400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Námsefnismarkmið</a:t>
            </a:r>
          </a:p>
        </p:txBody>
      </p:sp>
      <p:sp>
        <p:nvSpPr>
          <p:cNvPr id="3" name="Content Placeholder 2"/>
          <p:cNvSpPr>
            <a:spLocks noGrp="1"/>
          </p:cNvSpPr>
          <p:nvPr>
            <p:ph idx="1"/>
          </p:nvPr>
        </p:nvSpPr>
        <p:spPr/>
        <p:txBody>
          <a:bodyPr/>
          <a:lstStyle/>
          <a:p>
            <a:r>
              <a:rPr/>
              <a:t>9.2 Tengsl þrýstings, rúmmáls, magns og hitastigs: Kjörgaslögmálið</a:t>
            </a:r>
          </a:p>
          <a:p>
            <a:pPr lvl="1"/>
            <a:r>
              <a:rPr/>
              <a:t>Bera kennsl á stærðfræðileg tengsl milli ýmissa eiginleika lofttegunda</a:t>
            </a:r>
          </a:p>
          <a:p>
            <a:pPr lvl="1"/>
            <a:r>
              <a:rPr/>
              <a:t>Nota kjörgaslögmálið og tengd gaslögmál til að reikna út gildi ýmissa eiginleika lofttegunda við tiltekin skilyrði</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00478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Rúmmál gass</a:t>
            </a:r>
          </a:p>
        </p:txBody>
      </p:sp>
      <p:sp>
        <p:nvSpPr>
          <p:cNvPr id="3" name="Content Placeholder 2"/>
          <p:cNvSpPr>
            <a:spLocks noGrp="1"/>
          </p:cNvSpPr>
          <p:nvPr>
            <p:ph idx="1"/>
          </p:nvPr>
        </p:nvSpPr>
        <p:spPr/>
        <p:txBody>
          <a:bodyPr/>
          <a:lstStyle/>
          <a:p>
            <a:r>
              <a:rPr/>
              <a:t>Við stöðugt hitastig og þrýsting þenst gas jafnt út og fyllir ílátið sem það er í.</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44164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Tengsl þrýstings, rúmmáls, magns og hitastigs: Kjörgaslögmálið</a:t>
            </a:r>
          </a:p>
        </p:txBody>
      </p:sp>
      <p:sp>
        <p:nvSpPr>
          <p:cNvPr id="3" name="Content Placeholder 2"/>
          <p:cNvSpPr>
            <a:spLocks noGrp="1"/>
          </p:cNvSpPr>
          <p:nvPr>
            <p:ph idx="1"/>
          </p:nvPr>
        </p:nvSpPr>
        <p:spPr>
          <a:xfrm>
            <a:off x="628650" y="955965"/>
            <a:ext cx="7886700" cy="4316679"/>
          </a:xfrm>
        </p:spPr>
        <p:txBody>
          <a:bodyPr wrap="square">
            <a:normAutofit/>
          </a:bodyPr>
          <a:lstStyle/>
          <a:p>
            <a:pPr>
              <a:spcBef>
                <a:spcPts val="0"/>
              </a:spcBef>
              <a:spcAft>
                <a:spcPts val="0"/>
              </a:spcAft>
            </a:pPr>
            <a:r>
              <a:rPr sz="1700"/>
              <a:t>Það eru til margar mismunandi tegundir lofttegunda.</a:t>
            </a:r>
          </a:p>
          <a:p>
            <a:pPr lvl="1">
              <a:spcBef>
                <a:spcPts val="0"/>
              </a:spcBef>
              <a:spcAft>
                <a:spcPts val="0"/>
              </a:spcAft>
            </a:pPr>
            <a:r>
              <a:rPr sz="1700"/>
              <a:t>Frumefni: Ar, He, H2, N2, O2</a:t>
            </a:r>
            <a:endParaRPr lang="en-US" dirty="0"/>
          </a:p>
          <a:p>
            <a:pPr lvl="1">
              <a:spcBef>
                <a:spcPts val="0"/>
              </a:spcBef>
              <a:spcAft>
                <a:spcPts val="0"/>
              </a:spcAft>
            </a:pPr>
            <a:r>
              <a:rPr sz="1700"/>
              <a:t>Efnasambönd: CO2, CO, H2O, NH3</a:t>
            </a:r>
            <a:endParaRPr lang="en-US" dirty="0"/>
          </a:p>
          <a:p>
            <a:pPr>
              <a:spcBef>
                <a:spcPts val="0"/>
              </a:spcBef>
              <a:spcAft>
                <a:spcPts val="0"/>
              </a:spcAft>
            </a:pPr>
            <a:endParaRPr lang="en-US" dirty="0"/>
          </a:p>
          <a:p>
            <a:pPr>
              <a:spcBef>
                <a:spcPts val="0"/>
              </a:spcBef>
              <a:spcAft>
                <a:spcPts val="0"/>
              </a:spcAft>
            </a:pPr>
            <a:r>
              <a:rPr sz="1700"/>
              <a:t>Allar lofttegundir eru háðar þessum fjórum eiginleikum á sama hátt.</a:t>
            </a:r>
          </a:p>
          <a:p>
            <a:pPr lvl="1">
              <a:spcBef>
                <a:spcPts val="0"/>
              </a:spcBef>
              <a:spcAft>
                <a:spcPts val="0"/>
              </a:spcAft>
            </a:pPr>
            <a:r>
              <a:rPr sz="1700"/>
              <a:t>Rúmmál</a:t>
            </a:r>
          </a:p>
          <a:p>
            <a:pPr lvl="1">
              <a:spcBef>
                <a:spcPts val="0"/>
              </a:spcBef>
              <a:spcAft>
                <a:spcPts val="0"/>
              </a:spcAft>
            </a:pPr>
            <a:r>
              <a:rPr sz="1700"/>
              <a:t>Magn</a:t>
            </a:r>
          </a:p>
          <a:p>
            <a:pPr lvl="1">
              <a:spcBef>
                <a:spcPts val="0"/>
              </a:spcBef>
              <a:spcAft>
                <a:spcPts val="0"/>
              </a:spcAft>
            </a:pPr>
            <a:r>
              <a:rPr sz="1700"/>
              <a:t>Hitastig</a:t>
            </a:r>
          </a:p>
          <a:p>
            <a:pPr lvl="1">
              <a:spcBef>
                <a:spcPts val="0"/>
              </a:spcBef>
              <a:spcAft>
                <a:spcPts val="0"/>
              </a:spcAft>
            </a:pPr>
            <a:r>
              <a:rPr sz="1700"/>
              <a:t>Þrýstingur</a:t>
            </a:r>
          </a:p>
          <a:p>
            <a:pPr>
              <a:spcBef>
                <a:spcPts val="0"/>
              </a:spcBef>
              <a:spcAft>
                <a:spcPts val="0"/>
              </a:spcAft>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097644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9.9</a:t>
            </a:r>
          </a:p>
        </p:txBody>
      </p:sp>
      <p:pic>
        <p:nvPicPr>
          <p:cNvPr id="2" name="Figure" descr="This figure includes three images. Image a is a black and white image of a hydrogen balloon apparently being deflated by a mob of people. In image b, a blue, gold, and red balloon is being held to the ground with ropes while positioned above a platform from which smoke is rising beneath the balloon. In c, an image is shown in grey on a peach-colored background of an inflated balloon with vertical striping in the air. It appears to have a basket attached to its lower side. A large stately building appears in the background."/>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785251"/>
            <a:ext cx="7886700" cy="2136561"/>
          </a:xfrm>
        </p:spPr>
      </p:pic>
      <p:sp>
        <p:nvSpPr>
          <p:cNvPr id="7" name="Figure Legend"/>
          <p:cNvSpPr>
            <a:spLocks noGrp="1"/>
          </p:cNvSpPr>
          <p:nvPr>
            <p:ph idx="13"/>
          </p:nvPr>
        </p:nvSpPr>
        <p:spPr/>
        <p:txBody>
          <a:bodyPr wrap="square">
            <a:normAutofit/>
          </a:bodyPr>
          <a:lstStyle/>
          <a:p>
            <a:pPr>
              <a:spcBef>
                <a:spcPts val="0"/>
              </a:spcBef>
              <a:spcAft>
                <a:spcPts val="0"/>
              </a:spcAft>
            </a:pPr>
            <a:r>
              <a:rPr sz="1400"/>
              <a:t>Árið 1783 átti sér stað fyrsta (a) flug vetnisfyllts loftbelgs, (b) mannaða flug hitabelgs og (c) mannaða flug vetnisfyllts loftbelgs. Þegar vetnisfyllti loftbelgurinn sem sýndur er í (a) lenti, er sagt að hræddir þorpsbúar í Gonesse hafi eyðilagt hann með heykvíslum og hnífum. Sagt er að 400,000 manns hafi fylgst með geimskoti þess síðarnefnda í París.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94001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9.10</a:t>
            </a:r>
          </a:p>
        </p:txBody>
      </p:sp>
      <p:sp>
        <p:nvSpPr>
          <p:cNvPr id="7" name="Figure Legend"/>
          <p:cNvSpPr>
            <a:spLocks noGrp="1"/>
          </p:cNvSpPr>
          <p:nvPr>
            <p:ph idx="13"/>
          </p:nvPr>
        </p:nvSpPr>
        <p:spPr/>
        <p:txBody>
          <a:bodyPr>
            <a:normAutofit/>
          </a:bodyPr>
          <a:lstStyle/>
          <a:p>
            <a:r>
              <a:rPr/>
              <a:t>Áhrif hitastigs á gasþrýsting: Þegar slökkt er á hitaplötunni er þrýstingur gassins í kúlunni tiltölulega lágur. Þegar gasið er hitað eykst þrýstingur gassins í kúlunni.</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79991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Þrýstingur og hitastig</a:t>
            </a:r>
          </a:p>
        </p:txBody>
      </p:sp>
      <p:sp>
        <p:nvSpPr>
          <p:cNvPr id="3" name="Content Placeholder 2"/>
          <p:cNvSpPr>
            <a:spLocks noGrp="1"/>
          </p:cNvSpPr>
          <p:nvPr>
            <p:ph idx="1"/>
          </p:nvPr>
        </p:nvSpPr>
        <p:spPr/>
        <p:txBody>
          <a:bodyPr/>
          <a:lstStyle/>
          <a:p>
            <a:r>
              <a:rPr/>
              <a:t>Þrýstingur gass er í beinu hlutfalli við hitastig þess í K.</a:t>
            </a:r>
          </a:p>
          <a:p>
            <a:r>
              <a:rPr/>
              <a:t>Við fast V og n</a:t>
            </a:r>
          </a:p>
          <a:p>
            <a:endParaRPr lang="en-US" dirty="0"/>
          </a:p>
          <a:p>
            <a:endParaRPr lang="en-US" dirty="0"/>
          </a:p>
          <a:p>
            <a:endParaRPr lang="en-US" dirty="0"/>
          </a:p>
          <a:p>
            <a:r>
              <a:rPr/>
              <a:t>Þetta er lögmál Amontons eða lögmál Gay-Lussacs.</a:t>
            </a:r>
            <a:endParaRPr lang="en-US" altLang="en-US" dirty="0"/>
          </a:p>
          <a:p>
            <a:endParaRPr lang="en-US" dirty="0"/>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228731774"/>
              </p:ext>
            </p:extLst>
          </p:nvPr>
        </p:nvGraphicFramePr>
        <p:xfrm>
          <a:off x="3764478" y="2001422"/>
          <a:ext cx="1328738" cy="406608"/>
        </p:xfrm>
        <a:graphic>
          <a:graphicData uri="http://schemas.openxmlformats.org/presentationml/2006/ole">
            <mc:AlternateContent xmlns:mc="http://schemas.openxmlformats.org/markup-compatibility/2006">
              <mc:Choice xmlns:v="urn:schemas-microsoft-com:vml" Requires="v">
                <p:oleObj spid="_x0000_s2082" name="Equation" r:id="rId3" imgW="447840" imgH="127800" progId="Equation.3">
                  <p:embed/>
                </p:oleObj>
              </mc:Choice>
              <mc:Fallback>
                <p:oleObj name="Equation" r:id="rId3" imgW="447840" imgH="127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4478" y="2001422"/>
                        <a:ext cx="1328738" cy="406608"/>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058936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9.11</a:t>
            </a:r>
          </a:p>
        </p:txBody>
      </p:sp>
      <p:sp>
        <p:nvSpPr>
          <p:cNvPr id="7" name="Figure Legend"/>
          <p:cNvSpPr>
            <a:spLocks noGrp="1"/>
          </p:cNvSpPr>
          <p:nvPr>
            <p:ph idx="13"/>
          </p:nvPr>
        </p:nvSpPr>
        <p:spPr/>
        <p:txBody>
          <a:bodyPr wrap="square">
            <a:normAutofit/>
          </a:bodyPr>
          <a:lstStyle/>
          <a:p>
            <a:pPr>
              <a:spcBef>
                <a:spcPts val="0"/>
              </a:spcBef>
              <a:spcAft>
                <a:spcPts val="0"/>
              </a:spcAft>
            </a:pPr>
            <a:r>
              <a:rPr sz="1400"/>
              <a:t>Fyrir fast rúmmál og efnismagn lofts eru þrýstingur og hitastig í beinu hlutfalli, að því tilskildu að hitastigið sé í kelvin. (Ekki er hægt að gera mælingar við lægra hitastig vegna þéttingar gassins.) Þegar þessi lína er framlengd að lægri þrýstingi nær hún þrýstingnum 0 við –273 °C, sem er 0 á kelvinkvarða og lægsta mögulega hitastigið, kallað alkul.</a:t>
            </a:r>
          </a:p>
        </p:txBody>
      </p:sp>
      <p:pic>
        <p:nvPicPr>
          <p:cNvPr id="14339" name="Picture 2" descr="slide_0030_img_002.png"/>
          <p:cNvPicPr>
            <a:picLocks noChangeAspect="1"/>
          </p:cNvPicPr>
          <p:nvPr/>
        </p:nvPicPr>
        <p:blipFill>
          <a:blip r:embed="rId4"/>
          <a:srcRect/>
          <a:stretch>
            <a:fillRect/>
          </a:stretch>
        </p:blipFill>
        <p:spPr>
          <a:xfrm>
            <a:off x="558731" y="1692665"/>
            <a:ext cx="7956619" cy="2558699"/>
          </a:xfrm>
          <a:prstGeom prst="rect">
            <a:avLst/>
          </a:prstGeom>
        </p:spPr>
      </p:pic>
      <p:sp>
        <p:nvSpPr>
          <p:cNvPr id="1434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4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34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72329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Rúmmál og hitastig</a:t>
            </a:r>
          </a:p>
        </p:txBody>
      </p:sp>
      <p:sp>
        <p:nvSpPr>
          <p:cNvPr id="3" name="Content Placeholder 2"/>
          <p:cNvSpPr>
            <a:spLocks noGrp="1"/>
          </p:cNvSpPr>
          <p:nvPr>
            <p:ph idx="1"/>
          </p:nvPr>
        </p:nvSpPr>
        <p:spPr/>
        <p:txBody>
          <a:bodyPr/>
          <a:lstStyle/>
          <a:p>
            <a:r>
              <a:rPr/>
              <a:t>Rúmmál gass er í beinu hlutfalli við hitastig þess í K.</a:t>
            </a:r>
          </a:p>
          <a:p>
            <a:r>
              <a:rPr/>
              <a:t>Við fast P og n</a:t>
            </a:r>
          </a:p>
          <a:p>
            <a:endParaRPr lang="en-US" i="1" dirty="0"/>
          </a:p>
          <a:p>
            <a:endParaRPr lang="en-US" i="1" dirty="0"/>
          </a:p>
          <a:p>
            <a:endParaRPr lang="en-US" i="1" dirty="0"/>
          </a:p>
          <a:p>
            <a:r>
              <a:rPr/>
              <a:t>Þetta er lögmál Charles.</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350985847"/>
              </p:ext>
            </p:extLst>
          </p:nvPr>
        </p:nvGraphicFramePr>
        <p:xfrm>
          <a:off x="3723902" y="2023839"/>
          <a:ext cx="1156855" cy="353081"/>
        </p:xfrm>
        <a:graphic>
          <a:graphicData uri="http://schemas.openxmlformats.org/presentationml/2006/ole">
            <mc:AlternateContent xmlns:mc="http://schemas.openxmlformats.org/markup-compatibility/2006">
              <mc:Choice xmlns:v="urn:schemas-microsoft-com:vml" Requires="v">
                <p:oleObj spid="_x0000_s3107" name="Equation" r:id="rId3" imgW="447840" imgH="127800" progId="Equation.3">
                  <p:embed/>
                </p:oleObj>
              </mc:Choice>
              <mc:Fallback>
                <p:oleObj name="Equation" r:id="rId3" imgW="447840" imgH="127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3902" y="2023839"/>
                        <a:ext cx="1156855" cy="353081"/>
                      </a:xfrm>
                      <a:prstGeom prst="rect">
                        <a:avLst/>
                      </a:prstGeom>
                      <a:noFill/>
                      <a:ln>
                        <a:noFill/>
                      </a:ln>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581599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9.12</a:t>
            </a:r>
          </a:p>
        </p:txBody>
      </p:sp>
      <p:sp>
        <p:nvSpPr>
          <p:cNvPr id="7" name="Figure Legend"/>
          <p:cNvSpPr>
            <a:spLocks noGrp="1"/>
          </p:cNvSpPr>
          <p:nvPr>
            <p:ph idx="13"/>
          </p:nvPr>
        </p:nvSpPr>
        <p:spPr/>
        <p:txBody>
          <a:bodyPr wrap="square">
            <a:normAutofit/>
          </a:bodyPr>
          <a:lstStyle/>
          <a:p>
            <a:pPr>
              <a:spcBef>
                <a:spcPts val="0"/>
              </a:spcBef>
              <a:spcAft>
                <a:spcPts val="0"/>
              </a:spcAft>
            </a:pPr>
            <a:r>
              <a:rPr sz="1400"/>
              <a:t>Rúmmál og hitastig eru í línulegu sambandi fyrir 1 mól af metangasi við fastan þrýsting sem er 1 atm. Ef hitastigið er í kelvin eru rúmmál og hitastig í beinu hlutfalli. Línan stoppar við 111 K vegna þess að metan þéttist í vökva við þetta hitastig; þegar hún er framlengd sker hún upphafspunkt línuritsins, sem táknar alkul.</a:t>
            </a:r>
          </a:p>
        </p:txBody>
      </p:sp>
      <p:pic>
        <p:nvPicPr>
          <p:cNvPr id="21507" name="Picture 2" descr="slide_0032_img_002.png"/>
          <p:cNvPicPr>
            <a:picLocks noChangeAspect="1"/>
          </p:cNvPicPr>
          <p:nvPr/>
        </p:nvPicPr>
        <p:blipFill>
          <a:blip r:embed="rId4"/>
          <a:srcRect/>
          <a:stretch>
            <a:fillRect/>
          </a:stretch>
        </p:blipFill>
        <p:spPr>
          <a:xfrm>
            <a:off x="612370" y="1547153"/>
            <a:ext cx="7902980" cy="2929844"/>
          </a:xfrm>
          <a:prstGeom prst="rect">
            <a:avLst/>
          </a:prstGeom>
        </p:spPr>
      </p:pic>
      <p:sp>
        <p:nvSpPr>
          <p:cNvPr id="2150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0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15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74787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9.13</a:t>
            </a:r>
          </a:p>
        </p:txBody>
      </p:sp>
      <mc:AlternateContent xmlns:mc="http://schemas.openxmlformats.org/markup-compatibility/2006" xmlns:a14="http://schemas.microsoft.com/office/drawing/2010/main">
        <mc:Choice Requires="a14">
          <p:sp>
            <p:nvSpPr>
              <p:cNvPr id="7" name="Figure Legend"/>
              <p:cNvSpPr>
                <a:spLocks noGrp="1"/>
              </p:cNvSpPr>
              <p:nvPr>
                <p:ph idx="13"/>
              </p:nvPr>
            </p:nvSpPr>
            <p:spPr>
              <a:xfrm>
                <a:off x="628650" y="5343896"/>
                <a:ext cx="7886700" cy="846200"/>
              </a:xfrm>
            </p:spPr>
            <p:txBody>
              <a:bodyPr wrap="square">
                <a:normAutofit/>
              </a:bodyPr>
              <a:lstStyle/>
              <a:p>
                <a:pPr>
                  <a:spcBef>
                    <a:spcPts val="0"/>
                  </a:spcBef>
                  <a:spcAft>
                    <a:spcPts val="0"/>
                  </a:spcAft>
                </a:pPr>
                <a:r>
                  <a:rPr lang="en-US" sz="1400" dirty="0"/>
                  <a:t>Þegar gas tekur minna rúmmál veldur það hærri þrýstingi; þegar það tekur meira rúmmál veldur það lægri þrýstingi (að því gefnu að magn gassins og hitastigið breytist ekki). Þar sem </a:t>
                </a:r>
                <a:r>
                  <a:rPr lang="en-US" sz="1400" i="1" dirty="0"/>
                  <a:t>P</a:t>
                </a:r>
                <a:r>
                  <a:rPr lang="en-US" sz="1400" dirty="0"/>
                  <a:t> og </a:t>
                </a:r>
                <a:r>
                  <a:rPr lang="en-US" sz="1400" i="1" dirty="0"/>
                  <a:t>V</a:t>
                </a:r>
                <a:r>
                  <a:rPr lang="en-US" sz="1400" dirty="0"/>
                  <a:t> eru í öfugu hlutfalli er línurit af  </a:t>
                </a:r>
                <a14:m>
                  <m:oMath xmlns:m="http://schemas.openxmlformats.org/officeDocument/2006/math">
                    <m:f>
                      <m:fPr>
                        <m:ctrlPr>
                          <a:rPr lang="en-US" sz="160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𝑷</m:t>
                        </m:r>
                      </m:den>
                    </m:f>
                  </m:oMath>
                </a14:m>
                <a:r>
                  <a:rPr lang="en-US" sz="1400" dirty="0"/>
                  <a:t> sem fall af </a:t>
                </a:r>
                <a:r>
                  <a:rPr lang="en-US" sz="1400" i="1" dirty="0"/>
                  <a:t>V</a:t>
                </a:r>
                <a:r>
                  <a:rPr lang="en-US" sz="1400" dirty="0"/>
                  <a:t> er línulegt.</a:t>
                </a:r>
              </a:p>
            </p:txBody>
          </p:sp>
        </mc:Choice>
        <mc:Fallback xmlns="">
          <p:sp>
            <p:nvSpPr>
              <p:cNvPr id="7" name="Figure Legend"/>
              <p:cNvSpPr>
                <a:spLocks noGrp="1" noRot="1" noChangeAspect="1" noMove="1" noResize="1" noEditPoints="1" noAdjustHandles="1" noChangeArrowheads="1" noChangeShapeType="1" noTextEdit="1"/>
              </p:cNvSpPr>
              <p:nvPr>
                <p:ph idx="13"/>
              </p:nvPr>
            </p:nvSpPr>
            <p:spPr>
              <a:xfrm>
                <a:off x="628650" y="5343896"/>
                <a:ext cx="7886700" cy="846200"/>
              </a:xfrm>
              <a:blipFill>
                <a:blip r:embed="rId2"/>
                <a:stretch>
                  <a:fillRect l="-322" t="-5970"/>
                </a:stretch>
              </a:blipFill>
            </p:spPr>
            <p:txBody>
              <a:bodyPr/>
              <a:lstStyle/>
              <a:p>
                <a:r>
                  <a:rPr lang="en-US">
                    <a:noFill/>
                  </a:rPr>
                  <a:t> </a:t>
                </a:r>
              </a:p>
            </p:txBody>
          </p:sp>
        </mc:Fallback>
      </mc:AlternateContent>
      <p:pic>
        <p:nvPicPr>
          <p:cNvPr id="22531" name="Picture 2" descr="slide_0033_img_001.png"/>
          <p:cNvPicPr>
            <a:picLocks noChangeAspect="1"/>
          </p:cNvPicPr>
          <p:nvPr/>
        </p:nvPicPr>
        <p:blipFill>
          <a:blip r:embed="rId5"/>
          <a:srcRect/>
          <a:stretch>
            <a:fillRect/>
          </a:stretch>
        </p:blipFill>
        <p:spPr>
          <a:xfrm>
            <a:off x="2071806" y="899668"/>
            <a:ext cx="4780256" cy="4254223"/>
          </a:xfrm>
          <a:prstGeom prst="rect">
            <a:avLst/>
          </a:prstGeom>
        </p:spPr>
      </p:pic>
      <p:sp>
        <p:nvSpPr>
          <p:cNvPr id="2253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53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253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18280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Rúmmál og þrýstingur</a:t>
            </a:r>
          </a:p>
        </p:txBody>
      </p:sp>
      <p:sp>
        <p:nvSpPr>
          <p:cNvPr id="3" name="Content Placeholder 2"/>
          <p:cNvSpPr>
            <a:spLocks noGrp="1"/>
          </p:cNvSpPr>
          <p:nvPr>
            <p:ph idx="1"/>
          </p:nvPr>
        </p:nvSpPr>
        <p:spPr/>
        <p:txBody>
          <a:bodyPr/>
          <a:lstStyle/>
          <a:p>
            <a:r>
              <a:rPr/>
              <a:t>Rúmmál gass er í öfugu hlutfalli við þrýsting þess.</a:t>
            </a:r>
          </a:p>
          <a:p>
            <a:r>
              <a:rPr/>
              <a:t>Við fast T og n</a:t>
            </a:r>
          </a:p>
          <a:p>
            <a:endParaRPr lang="en-US" dirty="0"/>
          </a:p>
          <a:p>
            <a:endParaRPr lang="en-US" dirty="0"/>
          </a:p>
          <a:p>
            <a:endParaRPr lang="en-US" dirty="0"/>
          </a:p>
          <a:p>
            <a:r>
              <a:rPr/>
              <a:t>Þetta er lögmál Boyles.</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620668004"/>
              </p:ext>
            </p:extLst>
          </p:nvPr>
        </p:nvGraphicFramePr>
        <p:xfrm>
          <a:off x="3883325" y="1900052"/>
          <a:ext cx="849981" cy="798038"/>
        </p:xfrm>
        <a:graphic>
          <a:graphicData uri="http://schemas.openxmlformats.org/presentationml/2006/ole">
            <mc:AlternateContent xmlns:mc="http://schemas.openxmlformats.org/markup-compatibility/2006">
              <mc:Choice xmlns:v="urn:schemas-microsoft-com:vml" Requires="v">
                <p:oleObj spid="_x0000_s4130" name="Equation" r:id="rId3" imgW="411120" imgH="383760" progId="Equation.3">
                  <p:embed/>
                </p:oleObj>
              </mc:Choice>
              <mc:Fallback>
                <p:oleObj name="Equation" r:id="rId3" imgW="411120" imgH="38376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3325" y="1900052"/>
                        <a:ext cx="849981" cy="798038"/>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824291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9.14</a:t>
            </a:r>
          </a:p>
        </p:txBody>
      </p:sp>
      <mc:AlternateContent xmlns:mc="http://schemas.openxmlformats.org/markup-compatibility/2006" xmlns:a14="http://schemas.microsoft.com/office/drawing/2010/main">
        <mc:Choice Requires="a14">
          <p:sp>
            <p:nvSpPr>
              <p:cNvPr id="7" name="Figure Legend"/>
              <p:cNvSpPr>
                <a:spLocks noGrp="1"/>
              </p:cNvSpPr>
              <p:nvPr>
                <p:ph idx="13"/>
              </p:nvPr>
            </p:nvSpPr>
            <p:spPr/>
            <p:txBody>
              <a:bodyPr>
                <a:normAutofit/>
              </a:bodyPr>
              <a:lstStyle/>
              <a:p>
                <a:r>
                  <a:rPr lang="en-US" sz="1600" dirty="0"/>
                  <a:t>Þrýstingur og rúmmál eru í öfugu hlutfalli. (a) Línuritið af </a:t>
                </a:r>
                <a:r>
                  <a:rPr lang="en-US" sz="1600" i="1" dirty="0"/>
                  <a:t>P</a:t>
                </a:r>
                <a:r>
                  <a:rPr lang="en-US" sz="1600" dirty="0"/>
                  <a:t> sem fall af </a:t>
                </a:r>
                <a:r>
                  <a:rPr lang="en-US" sz="1600" i="1" dirty="0"/>
                  <a:t>V</a:t>
                </a:r>
                <a:r>
                  <a:rPr lang="en-US" sz="1600" dirty="0"/>
                  <a:t> er fleygbogi, en (b) línuritið af  </a:t>
                </a:r>
                <a14:m>
                  <m:oMath xmlns:m="http://schemas.openxmlformats.org/officeDocument/2006/math">
                    <m:f>
                      <m:fPr>
                        <m:ctrlPr>
                          <a:rPr lang="en-US" sz="1600" i="1" dirty="0" smtClean="0">
                            <a:latin typeface="Cambria Math" panose="02040503050406030204" pitchFamily="18" charset="0"/>
                          </a:rPr>
                        </m:ctrlPr>
                      </m:fPr>
                      <m:num>
                        <m:r>
                          <a:rPr lang="en-US" sz="1600" b="0" i="1" dirty="0" smtClean="0">
                            <a:latin typeface="Cambria Math"/>
                          </a:rPr>
                          <m:t>1</m:t>
                        </m:r>
                      </m:num>
                      <m:den>
                        <m:r>
                          <a:rPr lang="en-US" sz="1600" b="0" i="1" dirty="0" smtClean="0">
                            <a:latin typeface="Cambria Math"/>
                          </a:rPr>
                          <m:t>𝑷</m:t>
                        </m:r>
                      </m:den>
                    </m:f>
                  </m:oMath>
                </a14:m>
                <a:r>
                  <a:rPr lang="en-US" sz="1600" dirty="0"/>
                  <a:t> sem fall af </a:t>
                </a:r>
                <a:r>
                  <a:rPr lang="en-US" sz="1600" i="1" dirty="0"/>
                  <a:t>V</a:t>
                </a:r>
                <a:r>
                  <a:rPr lang="en-US" sz="1600" dirty="0"/>
                  <a:t> er línulegt.</a:t>
                </a:r>
              </a:p>
            </p:txBody>
          </p:sp>
        </mc:Choice>
        <mc:Fallback xmlns="">
          <p:sp>
            <p:nvSpPr>
              <p:cNvPr id="7" name="Figure Legend"/>
              <p:cNvSpPr>
                <a:spLocks noGrp="1" noRot="1" noChangeAspect="1" noMove="1" noResize="1" noEditPoints="1" noAdjustHandles="1" noChangeArrowheads="1" noChangeShapeType="1" noTextEdit="1"/>
              </p:cNvSpPr>
              <p:nvPr>
                <p:ph idx="13"/>
              </p:nvPr>
            </p:nvSpPr>
            <p:spPr>
              <a:blipFill rotWithShape="1">
                <a:blip r:embed="rId2"/>
                <a:stretch>
                  <a:fillRect l="-386" t="-3365"/>
                </a:stretch>
              </a:blipFill>
            </p:spPr>
            <p:txBody>
              <a:bodyPr/>
              <a:lstStyle/>
              <a:p>
                <a:r>
                  <a:rPr lang="en-US">
                    <a:noFill/>
                  </a:rPr>
                  <a:t> </a:t>
                </a:r>
              </a:p>
            </p:txBody>
          </p:sp>
        </mc:Fallback>
      </mc:AlternateContent>
      <p:pic>
        <p:nvPicPr>
          <p:cNvPr id="20483" name="Picture 2" descr="slide_0035_img_001.png"/>
          <p:cNvPicPr>
            <a:picLocks noChangeAspect="1"/>
          </p:cNvPicPr>
          <p:nvPr/>
        </p:nvPicPr>
        <p:blipFill>
          <a:blip r:embed="rId5"/>
          <a:srcRect/>
          <a:stretch>
            <a:fillRect/>
          </a:stretch>
        </p:blipFill>
        <p:spPr>
          <a:xfrm>
            <a:off x="1250206" y="1199407"/>
            <a:ext cx="6516255" cy="3317304"/>
          </a:xfrm>
          <a:prstGeom prst="rect">
            <a:avLst/>
          </a:prstGeom>
        </p:spPr>
      </p:pic>
      <p:sp>
        <p:nvSpPr>
          <p:cNvPr id="2048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48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048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75822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9.15</a:t>
            </a:r>
          </a:p>
        </p:txBody>
      </p:sp>
      <p:sp>
        <p:nvSpPr>
          <p:cNvPr id="7" name="Figure Legend"/>
          <p:cNvSpPr>
            <a:spLocks noGrp="1"/>
          </p:cNvSpPr>
          <p:nvPr>
            <p:ph idx="13"/>
          </p:nvPr>
        </p:nvSpPr>
        <p:spPr/>
        <p:txBody>
          <a:bodyPr wrap="square">
            <a:normAutofit/>
          </a:bodyPr>
          <a:lstStyle/>
          <a:p>
            <a:pPr>
              <a:spcBef>
                <a:spcPts val="0"/>
              </a:spcBef>
              <a:spcAft>
                <a:spcPts val="0"/>
              </a:spcAft>
            </a:pPr>
            <a:r>
              <a:rPr sz="1500"/>
              <a:t>Öndun á sér stað vegna þess að stækkandi og minnkandi rúmmál lungna skapar lítinn þrýstingsmun milli lungnanna og umhverfisins, sem veldur því að loft dregst inn í og þrýstist út úr lungunum.</a:t>
            </a:r>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28464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Rúmmál og efnismagn (mól)</a:t>
            </a:r>
          </a:p>
        </p:txBody>
      </p:sp>
      <p:sp>
        <p:nvSpPr>
          <p:cNvPr id="3" name="Content Placeholder 2"/>
          <p:cNvSpPr>
            <a:spLocks noGrp="1"/>
          </p:cNvSpPr>
          <p:nvPr>
            <p:ph idx="1"/>
          </p:nvPr>
        </p:nvSpPr>
        <p:spPr/>
        <p:txBody>
          <a:bodyPr/>
          <a:lstStyle/>
          <a:p>
            <a:r>
              <a:rPr/>
              <a:t>Rúmmál gass er í beinu hlutfalli við efnismagn þess (mól gass).</a:t>
            </a:r>
          </a:p>
          <a:p>
            <a:endParaRPr lang="en-US" dirty="0"/>
          </a:p>
          <a:p>
            <a:r>
              <a:rPr/>
              <a:t>Við fast T og P</a:t>
            </a:r>
          </a:p>
          <a:p>
            <a:endParaRPr lang="en-US" dirty="0"/>
          </a:p>
          <a:p>
            <a:pPr marL="0" indent="0">
              <a:buNone/>
            </a:pPr>
            <a:r>
              <a:rPr lang="en-US" dirty="0"/>
              <a:t>  </a:t>
            </a:r>
          </a:p>
          <a:p>
            <a:endParaRPr lang="en-US" dirty="0"/>
          </a:p>
          <a:p>
            <a:r>
              <a:rPr/>
              <a:t>Þetta er lögmál Avogadros.</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273512085"/>
              </p:ext>
            </p:extLst>
          </p:nvPr>
        </p:nvGraphicFramePr>
        <p:xfrm>
          <a:off x="3776354" y="2544484"/>
          <a:ext cx="1163781" cy="464598"/>
        </p:xfrm>
        <a:graphic>
          <a:graphicData uri="http://schemas.openxmlformats.org/presentationml/2006/ole">
            <mc:AlternateContent xmlns:mc="http://schemas.openxmlformats.org/markup-compatibility/2006">
              <mc:Choice xmlns:v="urn:schemas-microsoft-com:vml" Requires="v">
                <p:oleObj spid="_x0000_s5154" name="Equation" r:id="rId3" imgW="429480" imgH="164520" progId="Equation.3">
                  <p:embed/>
                </p:oleObj>
              </mc:Choice>
              <mc:Fallback>
                <p:oleObj name="Equation" r:id="rId3" imgW="429480" imgH="16452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6354" y="2544484"/>
                        <a:ext cx="1163781" cy="464598"/>
                      </a:xfrm>
                      <a:prstGeom prst="rect">
                        <a:avLst/>
                      </a:prstGeom>
                      <a:noFill/>
                      <a:ln>
                        <a:noFill/>
                      </a:ln>
                      <a:effectLst/>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705688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Kjörgaslögmálið</a:t>
            </a:r>
          </a:p>
        </p:txBody>
      </p:sp>
      <p:sp>
        <p:nvSpPr>
          <p:cNvPr id="3" name="Content Placeholder 2"/>
          <p:cNvSpPr>
            <a:spLocks noGrp="1"/>
          </p:cNvSpPr>
          <p:nvPr>
            <p:ph idx="1"/>
          </p:nvPr>
        </p:nvSpPr>
        <p:spPr>
          <a:xfrm>
            <a:off x="628650" y="955965"/>
            <a:ext cx="7886700" cy="4672939"/>
          </a:xfrm>
        </p:spPr>
        <p:txBody>
          <a:bodyPr>
            <a:normAutofit/>
          </a:bodyPr>
          <a:lstStyle/>
          <a:p>
            <a:endParaRPr lang="en-US" dirty="0"/>
          </a:p>
          <a:p>
            <a:endParaRPr lang="en-US" dirty="0"/>
          </a:p>
          <a:p>
            <a:endParaRPr lang="en-US" dirty="0"/>
          </a:p>
          <a:p>
            <a:endParaRPr lang="en-US" dirty="0"/>
          </a:p>
          <a:p>
            <a:r>
              <a:rPr/>
              <a:t>Þessar fjórar jöfnur má sameina í eitt lögmál sem tekur til allra fjögurra eiginleikanna.</a:t>
            </a:r>
          </a:p>
          <a:p>
            <a:endParaRPr lang="en-US" dirty="0"/>
          </a:p>
          <a:p>
            <a:r>
              <a:rPr/>
              <a:t>Kjörgaslögmálið: PV = nRT</a:t>
            </a:r>
            <a:endParaRPr lang="en-US" i="1" dirty="0"/>
          </a:p>
          <a:p>
            <a:endParaRPr lang="en-US" dirty="0"/>
          </a:p>
          <a:p>
            <a:r>
              <a:rPr/>
              <a:t>Föstunum fjórum (k) var steypt saman í nýjan fasta, R, sem kallast kjörgasfastinn.</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500362045"/>
              </p:ext>
            </p:extLst>
          </p:nvPr>
        </p:nvGraphicFramePr>
        <p:xfrm>
          <a:off x="902525" y="1295400"/>
          <a:ext cx="1284659" cy="392159"/>
        </p:xfrm>
        <a:graphic>
          <a:graphicData uri="http://schemas.openxmlformats.org/presentationml/2006/ole">
            <mc:AlternateContent xmlns:mc="http://schemas.openxmlformats.org/markup-compatibility/2006">
              <mc:Choice xmlns:v="urn:schemas-microsoft-com:vml" Requires="v">
                <p:oleObj spid="_x0000_s6270" name="Equation" r:id="rId3" imgW="447840" imgH="127800" progId="Equation.3">
                  <p:embed/>
                </p:oleObj>
              </mc:Choice>
              <mc:Fallback>
                <p:oleObj name="Equation" r:id="rId3" imgW="447840" imgH="127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525" y="1295400"/>
                        <a:ext cx="1284659" cy="392159"/>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652149457"/>
              </p:ext>
            </p:extLst>
          </p:nvPr>
        </p:nvGraphicFramePr>
        <p:xfrm>
          <a:off x="2695699" y="1319212"/>
          <a:ext cx="1290597" cy="393971"/>
        </p:xfrm>
        <a:graphic>
          <a:graphicData uri="http://schemas.openxmlformats.org/presentationml/2006/ole">
            <mc:AlternateContent xmlns:mc="http://schemas.openxmlformats.org/markup-compatibility/2006">
              <mc:Choice xmlns:v="urn:schemas-microsoft-com:vml" Requires="v">
                <p:oleObj spid="_x0000_s6271" name="Equation" r:id="rId5" imgW="447840" imgH="127800" progId="Equation.3">
                  <p:embed/>
                </p:oleObj>
              </mc:Choice>
              <mc:Fallback>
                <p:oleObj name="Equation" r:id="rId5" imgW="447840" imgH="1278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5699" y="1319212"/>
                        <a:ext cx="1290597" cy="393971"/>
                      </a:xfrm>
                      <a:prstGeom prst="rect">
                        <a:avLst/>
                      </a:prstGeom>
                      <a:noFill/>
                      <a:ln>
                        <a:noFill/>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190195861"/>
              </p:ext>
            </p:extLst>
          </p:nvPr>
        </p:nvGraphicFramePr>
        <p:xfrm>
          <a:off x="4688561" y="955965"/>
          <a:ext cx="1248440" cy="1172522"/>
        </p:xfrm>
        <a:graphic>
          <a:graphicData uri="http://schemas.openxmlformats.org/presentationml/2006/ole">
            <mc:AlternateContent xmlns:mc="http://schemas.openxmlformats.org/markup-compatibility/2006">
              <mc:Choice xmlns:v="urn:schemas-microsoft-com:vml" Requires="v">
                <p:oleObj spid="_x0000_s6272" name="Equation" r:id="rId7" imgW="411120" imgH="383760" progId="Equation.3">
                  <p:embed/>
                </p:oleObj>
              </mc:Choice>
              <mc:Fallback>
                <p:oleObj name="Equation" r:id="rId7" imgW="411120" imgH="38376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8561" y="955965"/>
                        <a:ext cx="1248440" cy="1172522"/>
                      </a:xfrm>
                      <a:prstGeom prst="rect">
                        <a:avLst/>
                      </a:prstGeom>
                      <a:noFill/>
                      <a:ln>
                        <a:noFill/>
                      </a:ln>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45216223"/>
              </p:ext>
            </p:extLst>
          </p:nvPr>
        </p:nvGraphicFramePr>
        <p:xfrm>
          <a:off x="6442153" y="1295400"/>
          <a:ext cx="1264933" cy="504919"/>
        </p:xfrm>
        <a:graphic>
          <a:graphicData uri="http://schemas.openxmlformats.org/presentationml/2006/ole">
            <mc:AlternateContent xmlns:mc="http://schemas.openxmlformats.org/markup-compatibility/2006">
              <mc:Choice xmlns:v="urn:schemas-microsoft-com:vml" Requires="v">
                <p:oleObj spid="_x0000_s6273" name="Equation" r:id="rId9" imgW="429480" imgH="164520" progId="Equation.3">
                  <p:embed/>
                </p:oleObj>
              </mc:Choice>
              <mc:Fallback>
                <p:oleObj name="Equation" r:id="rId9" imgW="429480" imgH="164520"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42153" y="1295400"/>
                        <a:ext cx="1264933" cy="504919"/>
                      </a:xfrm>
                      <a:prstGeom prst="rect">
                        <a:avLst/>
                      </a:prstGeom>
                      <a:noFill/>
                      <a:ln>
                        <a:noFill/>
                      </a:ln>
                    </p:spPr>
                  </p:pic>
                </p:oleObj>
              </mc:Fallback>
            </mc:AlternateContent>
          </a:graphicData>
        </a:graphic>
      </p:graphicFrame>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537886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Kjörgaslögmálið</a:t>
            </a:r>
          </a:p>
        </p:txBody>
      </p:sp>
      <p:sp>
        <p:nvSpPr>
          <p:cNvPr id="3" name="Content Placeholder 2"/>
          <p:cNvSpPr>
            <a:spLocks noGrp="1"/>
          </p:cNvSpPr>
          <p:nvPr>
            <p:ph idx="1"/>
          </p:nvPr>
        </p:nvSpPr>
        <p:spPr/>
        <p:txBody>
          <a:bodyPr/>
          <a:lstStyle/>
          <a:p>
            <a:pPr marL="0" indent="0" algn="ctr">
              <a:buNone/>
            </a:pPr>
            <a:r>
              <a:rPr lang="en-US" i="1" dirty="0"/>
              <a:t>PV</a:t>
            </a:r>
            <a:r>
              <a:rPr lang="en-US" dirty="0"/>
              <a:t> = </a:t>
            </a:r>
            <a:r>
              <a:rPr lang="en-US" i="1" dirty="0" err="1"/>
              <a:t>nRT</a:t>
            </a:r>
            <a:endParaRPr lang="en-US" i="1" dirty="0"/>
          </a:p>
          <a:p>
            <a:pPr marL="0" indent="0" algn="ctr">
              <a:buNone/>
            </a:pPr>
            <a:endParaRPr lang="en-US" dirty="0"/>
          </a:p>
          <a:p>
            <a:r>
              <a:rPr/>
              <a:t>P er þrýstingurinn í atm.</a:t>
            </a:r>
          </a:p>
          <a:p>
            <a:r>
              <a:rPr/>
              <a:t>V er rúmmálið í L.</a:t>
            </a:r>
          </a:p>
          <a:p>
            <a:r>
              <a:rPr/>
              <a:t>n er mólfjöldi gassins.</a:t>
            </a:r>
          </a:p>
          <a:p>
            <a:r>
              <a:rPr/>
              <a:t>T er hitastigið í K.</a:t>
            </a:r>
          </a:p>
          <a:p>
            <a:r>
              <a:rPr/>
              <a:t>R er kjörgasfastinn.</a:t>
            </a:r>
          </a:p>
          <a:p>
            <a:endParaRPr lang="en-US" i="1" dirty="0"/>
          </a:p>
        </p:txBody>
      </p:sp>
      <p:graphicFrame>
        <p:nvGraphicFramePr>
          <p:cNvPr id="5" name="Object 4"/>
          <p:cNvGraphicFramePr>
            <a:graphicFrameLocks noGrp="1" noChangeAspect="1"/>
          </p:cNvGraphicFramePr>
          <p:nvPr>
            <p:extLst>
              <p:ext uri="{D42A27DB-BD31-4B8C-83A1-F6EECF244321}">
                <p14:modId xmlns:p14="http://schemas.microsoft.com/office/powerpoint/2010/main" val="3491235762"/>
              </p:ext>
            </p:extLst>
          </p:nvPr>
        </p:nvGraphicFramePr>
        <p:xfrm>
          <a:off x="2921640" y="4294910"/>
          <a:ext cx="3225800" cy="914400"/>
        </p:xfrm>
        <a:graphic>
          <a:graphicData uri="http://schemas.openxmlformats.org/presentationml/2006/ole">
            <mc:AlternateContent xmlns:mc="http://schemas.openxmlformats.org/markup-compatibility/2006">
              <mc:Choice xmlns:v="urn:schemas-microsoft-com:vml" Requires="v">
                <p:oleObj spid="_x0000_s7200" name="Equation" r:id="rId3" imgW="1409400" imgH="393480" progId="Equation.DSMT4">
                  <p:embed/>
                </p:oleObj>
              </mc:Choice>
              <mc:Fallback>
                <p:oleObj name="Equation" r:id="rId3" imgW="1409400" imgH="393480" progId="Equation.DSMT4">
                  <p:embed/>
                  <p:pic>
                    <p:nvPicPr>
                      <p:cNvPr id="0" name="Object 4"/>
                      <p:cNvPicPr>
                        <a:picLocks noGrp="1" noChangeAspect="1" noChangeArrowheads="1"/>
                      </p:cNvPicPr>
                      <p:nvPr/>
                    </p:nvPicPr>
                    <p:blipFill>
                      <a:blip r:embed="rId4"/>
                      <a:srcRect/>
                      <a:stretch>
                        <a:fillRect/>
                      </a:stretch>
                    </p:blipFill>
                    <p:spPr bwMode="auto">
                      <a:xfrm>
                        <a:off x="2921640" y="4294910"/>
                        <a:ext cx="3225800" cy="914400"/>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5780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Kjörgaslögmálið</a:t>
            </a:r>
          </a:p>
        </p:txBody>
      </p:sp>
      <p:sp>
        <p:nvSpPr>
          <p:cNvPr id="3" name="Content Placeholder 2"/>
          <p:cNvSpPr>
            <a:spLocks noGrp="1"/>
          </p:cNvSpPr>
          <p:nvPr>
            <p:ph idx="1"/>
          </p:nvPr>
        </p:nvSpPr>
        <p:spPr/>
        <p:txBody>
          <a:bodyPr/>
          <a:lstStyle/>
          <a:p>
            <a:pPr marL="0" indent="0" algn="ctr">
              <a:buNone/>
            </a:pPr>
            <a:r>
              <a:rPr lang="en-US" i="1" dirty="0"/>
              <a:t>PV</a:t>
            </a:r>
            <a:r>
              <a:rPr lang="en-US" dirty="0"/>
              <a:t> = </a:t>
            </a:r>
            <a:r>
              <a:rPr lang="en-US" i="1" dirty="0" err="1"/>
              <a:t>nRT</a:t>
            </a:r>
            <a:endParaRPr lang="en-US" i="1" dirty="0"/>
          </a:p>
          <a:p>
            <a:endParaRPr lang="en-US" dirty="0"/>
          </a:p>
          <a:p>
            <a:r>
              <a:rPr/>
              <a:t>Kjörgaslögmálið lýsir eiginleikum kjörgass nákvæmlega.</a:t>
            </a:r>
          </a:p>
          <a:p>
            <a:endParaRPr lang="en-US" dirty="0"/>
          </a:p>
          <a:p>
            <a:r>
              <a:rPr/>
              <a:t>Hvað er kjörgas? Hvaða forsendur eru gefnar?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682123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9.16</a:t>
            </a:r>
          </a:p>
        </p:txBody>
      </p:sp>
      <p:sp>
        <p:nvSpPr>
          <p:cNvPr id="7" name="Figure Legend"/>
          <p:cNvSpPr>
            <a:spLocks noGrp="1"/>
          </p:cNvSpPr>
          <p:nvPr>
            <p:ph idx="13"/>
          </p:nvPr>
        </p:nvSpPr>
        <p:spPr/>
        <p:txBody>
          <a:bodyPr>
            <a:normAutofit/>
          </a:bodyPr>
          <a:lstStyle/>
          <a:p>
            <a:r>
              <a:rPr/>
              <a:t>Kafarar nota þjappað loft til að anda neðansjávar. (inneign: breyting á verki eftir Mark Goodchild)</a:t>
            </a:r>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606980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9.17</a:t>
            </a:r>
          </a:p>
        </p:txBody>
      </p:sp>
      <p:pic>
        <p:nvPicPr>
          <p:cNvPr id="2" name="Figure" descr="This picture shows colorful underwater corals and anemones in hues of yellow, orange, green, and brown, surrounded by water that appears blue in color."/>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233612" y="1100931"/>
            <a:ext cx="4676775" cy="3505200"/>
          </a:xfrm>
        </p:spPr>
      </p:pic>
      <p:sp>
        <p:nvSpPr>
          <p:cNvPr id="7" name="Figure Legend"/>
          <p:cNvSpPr>
            <a:spLocks noGrp="1"/>
          </p:cNvSpPr>
          <p:nvPr>
            <p:ph idx="13"/>
          </p:nvPr>
        </p:nvSpPr>
        <p:spPr/>
        <p:txBody>
          <a:bodyPr wrap="square">
            <a:normAutofit/>
          </a:bodyPr>
          <a:lstStyle/>
          <a:p>
            <a:pPr>
              <a:spcBef>
                <a:spcPts val="0"/>
              </a:spcBef>
              <a:spcAft>
                <a:spcPts val="0"/>
              </a:spcAft>
            </a:pPr>
            <a:r>
              <a:rPr sz="1500"/>
              <a:t>Kafarar, hvort sem er við Kóralrifið mikla eða í Karíbahafinu, verða að vera meðvitaðir um flot, þrýstijöfnun og þann tíma sem þeir verja neðansjávar, til að forðast áhættuna sem fylgir lofttegundum undir þrýstingi í líkamanum. (mynd: Kyle Taylor)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423317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Staðalhitastig og staðalþrýstingur</a:t>
            </a:r>
          </a:p>
        </p:txBody>
      </p:sp>
      <p:sp>
        <p:nvSpPr>
          <p:cNvPr id="3" name="Content Placeholder 2"/>
          <p:cNvSpPr>
            <a:spLocks noGrp="1"/>
          </p:cNvSpPr>
          <p:nvPr>
            <p:ph idx="1"/>
          </p:nvPr>
        </p:nvSpPr>
        <p:spPr>
          <a:xfrm>
            <a:off x="628650" y="955965"/>
            <a:ext cx="7886700" cy="4625438"/>
          </a:xfrm>
        </p:spPr>
        <p:txBody>
          <a:bodyPr>
            <a:normAutofit/>
          </a:bodyPr>
          <a:lstStyle/>
          <a:p>
            <a:r>
              <a:rPr/>
              <a:t>Stundum er mikilvægt að skilgreina staðalaðstæður.</a:t>
            </a:r>
          </a:p>
          <a:p>
            <a:endParaRPr lang="en-US" dirty="0"/>
          </a:p>
          <a:p>
            <a:r>
              <a:rPr/>
              <a:t>Staðalhitastig og staðalþrýstingur (STP)</a:t>
            </a:r>
          </a:p>
          <a:p>
            <a:pPr lvl="1"/>
            <a:r>
              <a:rPr lang="en-US" dirty="0"/>
              <a:t>0 </a:t>
            </a:r>
            <a:r>
              <a:rPr lang="en-US" altLang="en-US" baseline="30000" dirty="0" err="1"/>
              <a:t>o</a:t>
            </a:r>
            <a:r>
              <a:rPr lang="en-US" dirty="0" err="1"/>
              <a:t>C</a:t>
            </a:r>
            <a:r>
              <a:rPr lang="en-US" dirty="0"/>
              <a:t> = 273 K</a:t>
            </a:r>
          </a:p>
          <a:p>
            <a:pPr lvl="1"/>
            <a:r>
              <a:rPr/>
              <a:t>1 atm Athugið: Ráðlagt gildi IUPAC fyrir staðalþrýsting var breytt í 1 bar árið 1982, en margar kennslubækur halda áfram að nota gildið 1 atm.</a:t>
            </a:r>
          </a:p>
          <a:p>
            <a:endParaRPr lang="en-US" dirty="0"/>
          </a:p>
          <a:p>
            <a:r>
              <a:rPr/>
              <a:t>Við STP er hægt að reikna út rúmmál eins móls af hvaða gasi sem er.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275256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Breytt kjörgaslögmál</a:t>
            </a:r>
          </a:p>
        </p:txBody>
      </p:sp>
      <p:sp>
        <p:nvSpPr>
          <p:cNvPr id="3" name="Content Placeholder 2"/>
          <p:cNvSpPr>
            <a:spLocks noGrp="1"/>
          </p:cNvSpPr>
          <p:nvPr>
            <p:ph idx="1"/>
          </p:nvPr>
        </p:nvSpPr>
        <p:spPr/>
        <p:txBody>
          <a:bodyPr/>
          <a:lstStyle/>
          <a:p>
            <a:pPr marL="0" indent="0" algn="ctr">
              <a:buNone/>
            </a:pPr>
            <a:r>
              <a:rPr lang="en-US" i="1" dirty="0"/>
              <a:t>PV</a:t>
            </a:r>
            <a:r>
              <a:rPr lang="en-US" dirty="0"/>
              <a:t> = </a:t>
            </a:r>
            <a:r>
              <a:rPr lang="en-US" i="1" dirty="0" err="1"/>
              <a:t>nRT</a:t>
            </a:r>
            <a:endParaRPr lang="en-US" i="1" dirty="0"/>
          </a:p>
          <a:p>
            <a:endParaRPr lang="en-US" dirty="0"/>
          </a:p>
          <a:p>
            <a:r>
              <a:rPr/>
              <a:t>Breytt útgáfa af kjörgaslögmálinu:</a:t>
            </a:r>
          </a:p>
          <a:p>
            <a:pPr lvl="1"/>
            <a:r>
              <a:rPr/>
              <a:t>Mólfjölda haldið stöðugum</a:t>
            </a:r>
          </a:p>
          <a:p>
            <a:pPr lvl="1"/>
            <a:r>
              <a:rPr/>
              <a:t>En aðrir eiginleikar breytast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205542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9.18</a:t>
            </a:r>
          </a:p>
        </p:txBody>
      </p:sp>
      <p:sp>
        <p:nvSpPr>
          <p:cNvPr id="7" name="Figure Legend"/>
          <p:cNvSpPr>
            <a:spLocks noGrp="1"/>
          </p:cNvSpPr>
          <p:nvPr>
            <p:ph idx="13"/>
          </p:nvPr>
        </p:nvSpPr>
        <p:spPr>
          <a:xfrm>
            <a:off x="628650" y="5130140"/>
            <a:ext cx="7886700" cy="1059956"/>
          </a:xfrm>
        </p:spPr>
        <p:txBody>
          <a:bodyPr>
            <a:normAutofit/>
          </a:bodyPr>
          <a:lstStyle/>
          <a:p>
            <a:r>
              <a:rPr/>
              <a:t>Óháð efnafræðilegri gerð þess, tekur eitt mól af gasi sem hegðar sér eins og kjörgas rúmmálið ~22.4 L við staðalaðstæður (STP).</a:t>
            </a:r>
          </a:p>
        </p:txBody>
      </p:sp>
      <p:pic>
        <p:nvPicPr>
          <p:cNvPr id="15363" name="Picture 2" descr="slide_0045_img_002.png"/>
          <p:cNvPicPr>
            <a:picLocks noChangeAspect="1"/>
          </p:cNvPicPr>
          <p:nvPr/>
        </p:nvPicPr>
        <p:blipFill>
          <a:blip r:embed="rId4"/>
          <a:srcRect/>
          <a:stretch>
            <a:fillRect/>
          </a:stretch>
        </p:blipFill>
        <p:spPr>
          <a:xfrm>
            <a:off x="1208377" y="1100302"/>
            <a:ext cx="6439332" cy="3714999"/>
          </a:xfrm>
          <a:prstGeom prst="rect">
            <a:avLst/>
          </a:prstGeom>
        </p:spPr>
      </p:pic>
      <p:sp>
        <p:nvSpPr>
          <p:cNvPr id="1536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36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36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839823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9.3 Efnamagnfræði loftkenndra efna, blandna og efnahvarfa</a:t>
            </a:r>
          </a:p>
          <a:p>
            <a:pPr lvl="1"/>
            <a:r>
              <a:rPr/>
              <a:t>Nota kjörgasjöfnuna til að reikna út eðlismassa og mólmassa lofttegunda</a:t>
            </a:r>
          </a:p>
          <a:p>
            <a:pPr lvl="1"/>
            <a:r>
              <a:rPr/>
              <a:t>Framkvæma efnamagnfræðilega útreikninga sem fela í sér loftkennd efni</a:t>
            </a:r>
          </a:p>
          <a:p>
            <a:pPr lvl="1"/>
            <a:r>
              <a:rPr/>
              <a:t>Setja fram lögmál Daltons um hlutþrýsting og nota það í útreikningum sem fela í sér gasblöndur</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757605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Að reikna eðlismassa gass</a:t>
            </a:r>
          </a:p>
        </p:txBody>
      </p:sp>
      <p:sp>
        <p:nvSpPr>
          <p:cNvPr id="3" name="Content Placeholder 2"/>
          <p:cNvSpPr>
            <a:spLocks noGrp="1"/>
          </p:cNvSpPr>
          <p:nvPr>
            <p:ph idx="1"/>
          </p:nvPr>
        </p:nvSpPr>
        <p:spPr/>
        <p:txBody>
          <a:bodyPr>
            <a:normAutofit lnSpcReduction="10000"/>
          </a:bodyPr>
          <a:lstStyle/>
          <a:p>
            <a:r>
              <a:rPr/>
              <a:t>Rifjum upp, eðlismassi efnis</a:t>
            </a:r>
          </a:p>
          <a:p>
            <a:endParaRPr lang="en-US" dirty="0"/>
          </a:p>
          <a:p>
            <a:endParaRPr lang="en-US" dirty="0"/>
          </a:p>
          <a:p>
            <a:endParaRPr lang="en-US" dirty="0"/>
          </a:p>
          <a:p>
            <a:r>
              <a:rPr/>
              <a:t>Við getum umraðað eftirfarandi jöfnu</a:t>
            </a:r>
          </a:p>
          <a:p>
            <a:endParaRPr lang="en-US" dirty="0"/>
          </a:p>
          <a:p>
            <a:endParaRPr lang="en-US" dirty="0"/>
          </a:p>
          <a:p>
            <a:endParaRPr lang="en-US" dirty="0"/>
          </a:p>
          <a:p>
            <a:endParaRPr lang="en-US" dirty="0"/>
          </a:p>
          <a:p>
            <a:r>
              <a:rPr/>
              <a:t>Setjum inn í eðlismassajöfnuna til að fá</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019743706"/>
              </p:ext>
            </p:extLst>
          </p:nvPr>
        </p:nvGraphicFramePr>
        <p:xfrm>
          <a:off x="3756025" y="1338263"/>
          <a:ext cx="1395413" cy="881062"/>
        </p:xfrm>
        <a:graphic>
          <a:graphicData uri="http://schemas.openxmlformats.org/presentationml/2006/ole">
            <mc:AlternateContent xmlns:mc="http://schemas.openxmlformats.org/markup-compatibility/2006">
              <mc:Choice xmlns:v="urn:schemas-microsoft-com:vml" Requires="v">
                <p:oleObj spid="_x0000_s8278" name="Equation" r:id="rId3" imgW="622080" imgH="393480" progId="Equation.DSMT4">
                  <p:embed/>
                </p:oleObj>
              </mc:Choice>
              <mc:Fallback>
                <p:oleObj name="Equation" r:id="rId3" imgW="622080" imgH="393480" progId="Equation.DSMT4">
                  <p:embed/>
                  <p:pic>
                    <p:nvPicPr>
                      <p:cNvPr id="0" name="Object 2"/>
                      <p:cNvPicPr>
                        <a:picLocks noChangeAspect="1" noChangeArrowheads="1"/>
                      </p:cNvPicPr>
                      <p:nvPr/>
                    </p:nvPicPr>
                    <p:blipFill>
                      <a:blip r:embed="rId4"/>
                      <a:srcRect/>
                      <a:stretch>
                        <a:fillRect/>
                      </a:stretch>
                    </p:blipFill>
                    <p:spPr bwMode="auto">
                      <a:xfrm>
                        <a:off x="3756025" y="1338263"/>
                        <a:ext cx="1395413" cy="881062"/>
                      </a:xfrm>
                      <a:prstGeom prst="rect">
                        <a:avLst/>
                      </a:prstGeom>
                      <a:noFill/>
                      <a:ln>
                        <a:noFill/>
                      </a:ln>
                      <a:effec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377323251"/>
              </p:ext>
            </p:extLst>
          </p:nvPr>
        </p:nvGraphicFramePr>
        <p:xfrm>
          <a:off x="3554413" y="3041650"/>
          <a:ext cx="2230437" cy="831850"/>
        </p:xfrm>
        <a:graphic>
          <a:graphicData uri="http://schemas.openxmlformats.org/presentationml/2006/ole">
            <mc:AlternateContent xmlns:mc="http://schemas.openxmlformats.org/markup-compatibility/2006">
              <mc:Choice xmlns:v="urn:schemas-microsoft-com:vml" Requires="v">
                <p:oleObj spid="_x0000_s8279" name="Equation" r:id="rId5" imgW="1054080" imgH="393480" progId="Equation.DSMT4">
                  <p:embed/>
                </p:oleObj>
              </mc:Choice>
              <mc:Fallback>
                <p:oleObj name="Equation" r:id="rId5" imgW="1054080" imgH="393480" progId="Equation.DSMT4">
                  <p:embed/>
                  <p:pic>
                    <p:nvPicPr>
                      <p:cNvPr id="0" name="Object 3"/>
                      <p:cNvPicPr>
                        <a:picLocks noChangeAspect="1" noChangeArrowheads="1"/>
                      </p:cNvPicPr>
                      <p:nvPr/>
                    </p:nvPicPr>
                    <p:blipFill>
                      <a:blip r:embed="rId6"/>
                      <a:srcRect/>
                      <a:stretch>
                        <a:fillRect/>
                      </a:stretch>
                    </p:blipFill>
                    <p:spPr bwMode="auto">
                      <a:xfrm>
                        <a:off x="3554413" y="3041650"/>
                        <a:ext cx="2230437" cy="831850"/>
                      </a:xfrm>
                      <a:prstGeom prst="rect">
                        <a:avLst/>
                      </a:prstGeom>
                      <a:noFill/>
                      <a:ln>
                        <a:noFill/>
                      </a:ln>
                      <a:effec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301421471"/>
              </p:ext>
            </p:extLst>
          </p:nvPr>
        </p:nvGraphicFramePr>
        <p:xfrm>
          <a:off x="3787910" y="4873148"/>
          <a:ext cx="1726439" cy="922752"/>
        </p:xfrm>
        <a:graphic>
          <a:graphicData uri="http://schemas.openxmlformats.org/presentationml/2006/ole">
            <mc:AlternateContent xmlns:mc="http://schemas.openxmlformats.org/markup-compatibility/2006">
              <mc:Choice xmlns:v="urn:schemas-microsoft-com:vml" Requires="v">
                <p:oleObj spid="_x0000_s8280" name="Equation" r:id="rId7" imgW="736560" imgH="393480" progId="Equation.DSMT4">
                  <p:embed/>
                </p:oleObj>
              </mc:Choice>
              <mc:Fallback>
                <p:oleObj name="Equation" r:id="rId7" imgW="736560" imgH="393480" progId="Equation.DSMT4">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87910" y="4873148"/>
                        <a:ext cx="1726439" cy="922752"/>
                      </a:xfrm>
                      <a:prstGeom prst="rect">
                        <a:avLst/>
                      </a:prstGeom>
                      <a:noFill/>
                      <a:ln>
                        <a:noFill/>
                      </a:ln>
                      <a:effectLst/>
                    </p:spPr>
                  </p:pic>
                </p:oleObj>
              </mc:Fallback>
            </mc:AlternateContent>
          </a:graphicData>
        </a:graphic>
      </p:graphicFrame>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569429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Eðlismassi lofttegunda</a:t>
            </a:r>
          </a:p>
        </p:txBody>
      </p:sp>
      <p:sp>
        <p:nvSpPr>
          <p:cNvPr id="3" name="Content Placeholder 2"/>
          <p:cNvSpPr>
            <a:spLocks noGrp="1"/>
          </p:cNvSpPr>
          <p:nvPr>
            <p:ph idx="1"/>
          </p:nvPr>
        </p:nvSpPr>
        <p:spPr>
          <a:xfrm>
            <a:off x="628650" y="955965"/>
            <a:ext cx="7886700" cy="5064825"/>
          </a:xfrm>
        </p:spPr>
        <p:txBody>
          <a:bodyPr/>
          <a:lstStyle/>
          <a:p>
            <a:endParaRPr lang="en-US" dirty="0"/>
          </a:p>
          <a:p>
            <a:endParaRPr lang="en-US" dirty="0"/>
          </a:p>
          <a:p>
            <a:endParaRPr lang="en-US" dirty="0"/>
          </a:p>
          <a:p>
            <a:r>
              <a:rPr/>
              <a:t>Munið að eðlismassi er stærðaróháður eiginleiki.</a:t>
            </a:r>
          </a:p>
          <a:p>
            <a:pPr lvl="1"/>
            <a:r>
              <a:rPr/>
              <a:t>Er óháður efnismagni</a:t>
            </a:r>
          </a:p>
          <a:p>
            <a:endParaRPr lang="en-US" dirty="0"/>
          </a:p>
          <a:p>
            <a:r>
              <a:rPr/>
              <a:t>En eðlismassi lofttegundar er þó háður</a:t>
            </a:r>
          </a:p>
          <a:p>
            <a:pPr lvl="1"/>
            <a:r>
              <a:rPr/>
              <a:t>Þrýstingi</a:t>
            </a:r>
          </a:p>
          <a:p>
            <a:pPr lvl="1"/>
            <a:r>
              <a:rPr/>
              <a:t>Hitastigi</a:t>
            </a:r>
          </a:p>
          <a:p>
            <a:pPr lvl="1"/>
            <a:r>
              <a:rPr/>
              <a:t>Mólmassa</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070440040"/>
              </p:ext>
            </p:extLst>
          </p:nvPr>
        </p:nvGraphicFramePr>
        <p:xfrm>
          <a:off x="3642923" y="955965"/>
          <a:ext cx="1598796" cy="854529"/>
        </p:xfrm>
        <a:graphic>
          <a:graphicData uri="http://schemas.openxmlformats.org/presentationml/2006/ole">
            <mc:AlternateContent xmlns:mc="http://schemas.openxmlformats.org/markup-compatibility/2006">
              <mc:Choice xmlns:v="urn:schemas-microsoft-com:vml" Requires="v">
                <p:oleObj spid="_x0000_s9245" name="Equation" r:id="rId3" imgW="736560" imgH="393480" progId="Equation.DSMT4">
                  <p:embed/>
                </p:oleObj>
              </mc:Choice>
              <mc:Fallback>
                <p:oleObj name="Equation" r:id="rId3" imgW="736560" imgH="39348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2923" y="955965"/>
                        <a:ext cx="1598796" cy="854529"/>
                      </a:xfrm>
                      <a:prstGeom prst="rect">
                        <a:avLst/>
                      </a:prstGeom>
                      <a:noFill/>
                      <a:ln>
                        <a:noFill/>
                      </a:ln>
                      <a:effectLst/>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222032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Að reikna mólmassa gass</a:t>
            </a:r>
          </a:p>
        </p:txBody>
      </p:sp>
      <p:sp>
        <p:nvSpPr>
          <p:cNvPr id="3" name="Content Placeholder 2"/>
          <p:cNvSpPr>
            <a:spLocks noGrp="1"/>
          </p:cNvSpPr>
          <p:nvPr>
            <p:ph idx="1"/>
          </p:nvPr>
        </p:nvSpPr>
        <p:spPr>
          <a:xfrm>
            <a:off x="628650" y="955965"/>
            <a:ext cx="7886700" cy="4625438"/>
          </a:xfrm>
        </p:spPr>
        <p:txBody>
          <a:bodyPr/>
          <a:lstStyle/>
          <a:p>
            <a:r>
              <a:rPr/>
              <a:t>Rifjum upp mólmassa ( ) efnis.</a:t>
            </a:r>
          </a:p>
          <a:p>
            <a:endParaRPr lang="en-US" dirty="0"/>
          </a:p>
          <a:p>
            <a:endParaRPr lang="en-US" dirty="0"/>
          </a:p>
          <a:p>
            <a:endParaRPr lang="en-US" dirty="0"/>
          </a:p>
          <a:p>
            <a:r>
              <a:rPr/>
              <a:t>Þessari stæðu má umraða.</a:t>
            </a:r>
          </a:p>
          <a:p>
            <a:endParaRPr lang="en-US" dirty="0"/>
          </a:p>
          <a:p>
            <a:endParaRPr lang="en-US" dirty="0"/>
          </a:p>
          <a:p>
            <a:endParaRPr lang="en-US" dirty="0"/>
          </a:p>
          <a:p>
            <a:r>
              <a:rPr/>
              <a:t>Og síðan setja inn í kjörgasjöfnuna.</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88328657"/>
              </p:ext>
            </p:extLst>
          </p:nvPr>
        </p:nvGraphicFramePr>
        <p:xfrm>
          <a:off x="3403543" y="927106"/>
          <a:ext cx="444062" cy="345212"/>
        </p:xfrm>
        <a:graphic>
          <a:graphicData uri="http://schemas.openxmlformats.org/presentationml/2006/ole">
            <mc:AlternateContent xmlns:mc="http://schemas.openxmlformats.org/markup-compatibility/2006">
              <mc:Choice xmlns:v="urn:schemas-microsoft-com:vml" Requires="v">
                <p:oleObj spid="_x0000_s10350" name="Equation" r:id="rId3" imgW="228600" imgH="177480" progId="Equation.DSMT4">
                  <p:embed/>
                </p:oleObj>
              </mc:Choice>
              <mc:Fallback>
                <p:oleObj name="Equation" r:id="rId3" imgW="228600" imgH="17748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543" y="927106"/>
                        <a:ext cx="444062" cy="345212"/>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766435852"/>
              </p:ext>
            </p:extLst>
          </p:nvPr>
        </p:nvGraphicFramePr>
        <p:xfrm>
          <a:off x="3265713" y="1490973"/>
          <a:ext cx="2452255" cy="854156"/>
        </p:xfrm>
        <a:graphic>
          <a:graphicData uri="http://schemas.openxmlformats.org/presentationml/2006/ole">
            <mc:AlternateContent xmlns:mc="http://schemas.openxmlformats.org/markup-compatibility/2006">
              <mc:Choice xmlns:v="urn:schemas-microsoft-com:vml" Requires="v">
                <p:oleObj spid="_x0000_s10351" name="Equation" r:id="rId5" imgW="1130040" imgH="393480" progId="Equation.DSMT4">
                  <p:embed/>
                </p:oleObj>
              </mc:Choice>
              <mc:Fallback>
                <p:oleObj name="Equation" r:id="rId5" imgW="1130040" imgH="393480" progId="Equation.DSMT4">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65713" y="1490973"/>
                        <a:ext cx="2452255" cy="854156"/>
                      </a:xfrm>
                      <a:prstGeom prst="rect">
                        <a:avLst/>
                      </a:prstGeom>
                      <a:noFill/>
                      <a:ln>
                        <a:noFill/>
                      </a:ln>
                      <a:effec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830065818"/>
              </p:ext>
            </p:extLst>
          </p:nvPr>
        </p:nvGraphicFramePr>
        <p:xfrm>
          <a:off x="3983621" y="3004456"/>
          <a:ext cx="1153694" cy="894113"/>
        </p:xfrm>
        <a:graphic>
          <a:graphicData uri="http://schemas.openxmlformats.org/presentationml/2006/ole">
            <mc:AlternateContent xmlns:mc="http://schemas.openxmlformats.org/markup-compatibility/2006">
              <mc:Choice xmlns:v="urn:schemas-microsoft-com:vml" Requires="v">
                <p:oleObj spid="_x0000_s10352" name="Equation" r:id="rId7" imgW="507960" imgH="393480" progId="Equation.DSMT4">
                  <p:embed/>
                </p:oleObj>
              </mc:Choice>
              <mc:Fallback>
                <p:oleObj name="Equation" r:id="rId7" imgW="507960" imgH="393480" progId="Equation.DSMT4">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83621" y="3004456"/>
                        <a:ext cx="1153694" cy="894113"/>
                      </a:xfrm>
                      <a:prstGeom prst="rect">
                        <a:avLst/>
                      </a:prstGeom>
                      <a:noFill/>
                      <a:ln>
                        <a:noFill/>
                      </a:ln>
                      <a:effec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647448254"/>
              </p:ext>
            </p:extLst>
          </p:nvPr>
        </p:nvGraphicFramePr>
        <p:xfrm>
          <a:off x="3686137" y="4655127"/>
          <a:ext cx="2031831" cy="926276"/>
        </p:xfrm>
        <a:graphic>
          <a:graphicData uri="http://schemas.openxmlformats.org/presentationml/2006/ole">
            <mc:AlternateContent xmlns:mc="http://schemas.openxmlformats.org/markup-compatibility/2006">
              <mc:Choice xmlns:v="urn:schemas-microsoft-com:vml" Requires="v">
                <p:oleObj spid="_x0000_s10353" name="Equation" r:id="rId9" imgW="863280" imgH="393480" progId="Equation.DSMT4">
                  <p:embed/>
                </p:oleObj>
              </mc:Choice>
              <mc:Fallback>
                <p:oleObj name="Equation" r:id="rId9" imgW="863280" imgH="393480" progId="Equation.DSMT4">
                  <p:embed/>
                  <p:pic>
                    <p:nvPicPr>
                      <p:cNvPr id="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86137" y="4655127"/>
                        <a:ext cx="2031831" cy="926276"/>
                      </a:xfrm>
                      <a:prstGeom prst="rect">
                        <a:avLst/>
                      </a:prstGeom>
                      <a:noFill/>
                      <a:ln>
                        <a:noFill/>
                      </a:ln>
                      <a:effectLst/>
                    </p:spPr>
                  </p:pic>
                </p:oleObj>
              </mc:Fallback>
            </mc:AlternateContent>
          </a:graphicData>
        </a:graphic>
      </p:graphicFrame>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305587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9.19</a:t>
            </a:r>
          </a:p>
        </p:txBody>
      </p:sp>
      <p:pic>
        <p:nvPicPr>
          <p:cNvPr id="2" name="Figure" descr="This figure shows four photos each connected by a right-facing arrow. The first photo shows a glass flask with aluminum foil covering the top sitting on a scale. The scale reads 89.516. The second photo shows a syringe being inserted into the flask through the aluminum foil covering. The third photo shows the glass flask being inserted into a beaker of water. The water appears to be heated at 100. The fourth photo shows the glass flask being weighed again. This time the scale reads 89.512."/>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907127"/>
            <a:ext cx="7886700" cy="1892808"/>
          </a:xfrm>
        </p:spPr>
      </p:pic>
      <p:sp>
        <p:nvSpPr>
          <p:cNvPr id="7" name="Figure Legend"/>
          <p:cNvSpPr>
            <a:spLocks noGrp="1"/>
          </p:cNvSpPr>
          <p:nvPr>
            <p:ph idx="13"/>
          </p:nvPr>
        </p:nvSpPr>
        <p:spPr/>
        <p:txBody>
          <a:bodyPr wrap="square">
            <a:normAutofit/>
          </a:bodyPr>
          <a:lstStyle/>
          <a:p>
            <a:pPr>
              <a:spcBef>
                <a:spcPts val="0"/>
              </a:spcBef>
              <a:spcAft>
                <a:spcPts val="0"/>
              </a:spcAft>
            </a:pPr>
            <a:r>
              <a:rPr sz="1400"/>
              <a:t>Þegar rokgjarni vökvinn í kolbunni er hitaður upp fyrir suðumark sitt breytist hann í gas og þrýstir lofti út úr kolbunni. Við tl ⟶ g er kolban fyllt gasi rokgjarna vökvans við sama þrýsting og andrúmsloftið. Ef kolban er síðan kæld niður í stofuhita þéttist gasið og hægt er að mæla massa gassins sem fyllti kolbuna og er nú orðið að vökva. (heimild: breytt verk eftir Mark Ott)</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163981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Lögmál Daltons</a:t>
            </a:r>
          </a:p>
        </p:txBody>
      </p:sp>
      <p:sp>
        <p:nvSpPr>
          <p:cNvPr id="3" name="Content Placeholder 2"/>
          <p:cNvSpPr>
            <a:spLocks noGrp="1"/>
          </p:cNvSpPr>
          <p:nvPr>
            <p:ph idx="1"/>
          </p:nvPr>
        </p:nvSpPr>
        <p:spPr/>
        <p:txBody>
          <a:bodyPr/>
          <a:lstStyle/>
          <a:p>
            <a:r>
              <a:rPr/>
              <a:t>Kjörgaslögmálið gildir einnig um gasblöndur ef gastegundirnar hvarfast ekki hver við aðra.</a:t>
            </a:r>
          </a:p>
          <a:p>
            <a:endParaRPr lang="en-US" dirty="0"/>
          </a:p>
          <a:p>
            <a:r>
              <a:rPr/>
              <a:t>Lögmál Daltons um hlutþrýsting: Heildarþrýstingur blöndu kjörgasa er jafn summu hlutþrýstings þeirra gastegunda sem mynda blönduna.</a:t>
            </a:r>
          </a:p>
          <a:p>
            <a:endParaRPr lang="en-US" dirty="0"/>
          </a:p>
          <a:p>
            <a:pPr marL="0" indent="0" algn="ctr">
              <a:buNone/>
            </a:pPr>
            <a:r>
              <a:rPr lang="en-US" i="1" dirty="0"/>
              <a:t>P</a:t>
            </a:r>
            <a:r>
              <a:rPr lang="en-US" i="1" baseline="-25000" dirty="0"/>
              <a:t>T</a:t>
            </a:r>
            <a:r>
              <a:rPr lang="en-US" dirty="0"/>
              <a:t> = </a:t>
            </a:r>
            <a:r>
              <a:rPr lang="en-US" i="1" dirty="0"/>
              <a:t>P</a:t>
            </a:r>
            <a:r>
              <a:rPr lang="en-US" i="1" baseline="-25000" dirty="0"/>
              <a:t>A</a:t>
            </a:r>
            <a:r>
              <a:rPr lang="en-US" dirty="0"/>
              <a:t> + </a:t>
            </a:r>
            <a:r>
              <a:rPr lang="en-US" i="1" dirty="0"/>
              <a:t>P</a:t>
            </a:r>
            <a:r>
              <a:rPr lang="en-US" i="1" baseline="-25000" dirty="0"/>
              <a:t>B</a:t>
            </a:r>
            <a:r>
              <a:rPr lang="en-US" dirty="0"/>
              <a:t> + </a:t>
            </a:r>
            <a:r>
              <a:rPr lang="en-US" i="1" dirty="0"/>
              <a:t>P</a:t>
            </a:r>
            <a:r>
              <a:rPr lang="en-US" i="1" baseline="-25000" dirty="0"/>
              <a:t>C</a:t>
            </a:r>
            <a:r>
              <a:rPr lang="en-US" dirty="0"/>
              <a:t>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16325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Lögmál Daltons um hlutþrýsting</a:t>
            </a:r>
          </a:p>
        </p:txBody>
      </p:sp>
      <p:sp>
        <p:nvSpPr>
          <p:cNvPr id="3" name="Content Placeholder 2"/>
          <p:cNvSpPr>
            <a:spLocks noGrp="1"/>
          </p:cNvSpPr>
          <p:nvPr>
            <p:ph idx="1"/>
          </p:nvPr>
        </p:nvSpPr>
        <p:spPr>
          <a:xfrm>
            <a:off x="628650" y="955965"/>
            <a:ext cx="7886700" cy="4447308"/>
          </a:xfrm>
        </p:spPr>
        <p:txBody>
          <a:bodyPr>
            <a:normAutofit/>
          </a:bodyPr>
          <a:lstStyle/>
          <a:p>
            <a:pPr marL="0" indent="0" algn="ctr">
              <a:buNone/>
            </a:pPr>
            <a:r>
              <a:rPr lang="en-US" i="1" dirty="0"/>
              <a:t>P</a:t>
            </a:r>
            <a:r>
              <a:rPr lang="en-US" i="1" baseline="-25000" dirty="0"/>
              <a:t>T</a:t>
            </a:r>
            <a:r>
              <a:rPr lang="en-US" dirty="0"/>
              <a:t> = </a:t>
            </a:r>
            <a:r>
              <a:rPr lang="en-US" i="1" dirty="0"/>
              <a:t>P</a:t>
            </a:r>
            <a:r>
              <a:rPr lang="en-US" i="1" baseline="-25000" dirty="0"/>
              <a:t>A</a:t>
            </a:r>
            <a:r>
              <a:rPr lang="en-US" dirty="0"/>
              <a:t> + </a:t>
            </a:r>
            <a:r>
              <a:rPr lang="en-US" i="1" dirty="0"/>
              <a:t>P</a:t>
            </a:r>
            <a:r>
              <a:rPr lang="en-US" i="1" baseline="-25000" dirty="0"/>
              <a:t>B</a:t>
            </a:r>
            <a:r>
              <a:rPr lang="en-US" dirty="0"/>
              <a:t> + </a:t>
            </a:r>
            <a:r>
              <a:rPr lang="en-US" i="1" dirty="0"/>
              <a:t>P</a:t>
            </a:r>
            <a:r>
              <a:rPr lang="en-US" i="1" baseline="-25000" dirty="0"/>
              <a:t>C</a:t>
            </a:r>
            <a:r>
              <a:rPr lang="en-US" dirty="0"/>
              <a:t> …</a:t>
            </a:r>
          </a:p>
          <a:p>
            <a:endParaRPr lang="en-US" dirty="0"/>
          </a:p>
          <a:p>
            <a:r>
              <a:rPr/>
              <a:t>Fyrir blöndu af lofttegundum A, B, C, …</a:t>
            </a:r>
          </a:p>
          <a:p>
            <a:r>
              <a:rPr/>
              <a:t>PT er heildarþrýstingur gasblöndunnar</a:t>
            </a:r>
          </a:p>
          <a:p>
            <a:r>
              <a:rPr/>
              <a:t>PA er hlutþrýstingur lofttegundar A</a:t>
            </a:r>
          </a:p>
          <a:p>
            <a:r>
              <a:rPr/>
              <a:t>PB er hlutþrýstingur lofttegundar B</a:t>
            </a:r>
          </a:p>
          <a:p>
            <a:r>
              <a:rPr/>
              <a:t>PC er hlutþrýstingur lofttegundar C</a:t>
            </a:r>
          </a:p>
          <a:p>
            <a:endParaRPr lang="en-US" dirty="0"/>
          </a:p>
          <a:p>
            <a:r>
              <a:rPr/>
              <a:t>Þrýstingurinn sem hver einstök lofttegund í blöndu veldur kallast hlutþrýstingur hennar.</a:t>
            </a:r>
          </a:p>
          <a:p>
            <a:pPr lvl="1"/>
            <a:r>
              <a:rPr/>
              <a:t>Hlutþrýstingurinn er jafn þeim þrýstingi sem lofttegundin myndi valda ef hún væri ein og sér.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277360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9.20</a:t>
            </a:r>
          </a:p>
        </p:txBody>
      </p:sp>
      <p:sp>
        <p:nvSpPr>
          <p:cNvPr id="7" name="Figure Legend"/>
          <p:cNvSpPr>
            <a:spLocks noGrp="1"/>
          </p:cNvSpPr>
          <p:nvPr>
            <p:ph idx="13"/>
          </p:nvPr>
        </p:nvSpPr>
        <p:spPr/>
        <p:txBody>
          <a:bodyPr wrap="square">
            <a:normAutofit/>
          </a:bodyPr>
          <a:lstStyle/>
          <a:p>
            <a:pPr>
              <a:spcBef>
                <a:spcPts val="0"/>
              </a:spcBef>
              <a:spcAft>
                <a:spcPts val="0"/>
              </a:spcAft>
            </a:pPr>
            <a:r>
              <a:rPr sz="1500"/>
              <a:t>Ef innihaldi gashylkja með sama rúmmáli, sem innihalda gas A við þrýstinginn 300 kPa, gas B við þrýstinginn 600 kPa og gas C við þrýstinginn 450 kPa, er öllu blandað saman í gashylki af sömu stærð, er heildarþrýstingur blöndunnar 1350 kPa.</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665583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Hlutþrýstingur og mólhlutfall</a:t>
            </a:r>
          </a:p>
        </p:txBody>
      </p:sp>
      <p:sp>
        <p:nvSpPr>
          <p:cNvPr id="3" name="Content Placeholder 2"/>
          <p:cNvSpPr>
            <a:spLocks noGrp="1"/>
          </p:cNvSpPr>
          <p:nvPr>
            <p:ph idx="1"/>
          </p:nvPr>
        </p:nvSpPr>
        <p:spPr>
          <a:xfrm>
            <a:off x="628650" y="955965"/>
            <a:ext cx="7886700" cy="4851069"/>
          </a:xfrm>
        </p:spPr>
        <p:txBody>
          <a:bodyPr/>
          <a:lstStyle/>
          <a:p>
            <a:r>
              <a:rPr/>
              <a:t>Við getum tjáð hlutþrýsting gass í blöndu út frá mólhlutfalli þess.</a:t>
            </a:r>
          </a:p>
          <a:p>
            <a:endParaRPr lang="en-US" dirty="0"/>
          </a:p>
          <a:p>
            <a:r>
              <a:rPr/>
              <a:t>Skoðum blöndu af gösum A og B.</a:t>
            </a:r>
          </a:p>
          <a:p>
            <a:endParaRPr lang="en-US" dirty="0"/>
          </a:p>
          <a:p>
            <a:endParaRPr lang="en-US" dirty="0"/>
          </a:p>
          <a:p>
            <a:endParaRPr lang="en-US" dirty="0"/>
          </a:p>
          <a:p>
            <a:r>
              <a:rPr/>
              <a:t>Mólhlutfall gass A (ΧA) er fjöldi móla af A deilt með heildarfjölda móla af gasi í blöndunni.</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140760684"/>
              </p:ext>
            </p:extLst>
          </p:nvPr>
        </p:nvGraphicFramePr>
        <p:xfrm>
          <a:off x="1995055" y="2629560"/>
          <a:ext cx="1888177" cy="498134"/>
        </p:xfrm>
        <a:graphic>
          <a:graphicData uri="http://schemas.openxmlformats.org/presentationml/2006/ole">
            <mc:AlternateContent xmlns:mc="http://schemas.openxmlformats.org/markup-compatibility/2006">
              <mc:Choice xmlns:v="urn:schemas-microsoft-com:vml" Requires="v">
                <p:oleObj spid="_x0000_s11318" name="Equation" r:id="rId3" imgW="658080" imgH="164520" progId="Equation.3">
                  <p:embed/>
                </p:oleObj>
              </mc:Choice>
              <mc:Fallback>
                <p:oleObj name="Equation" r:id="rId3" imgW="658080" imgH="16452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5055" y="2629560"/>
                        <a:ext cx="1888177" cy="498134"/>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197075972"/>
              </p:ext>
            </p:extLst>
          </p:nvPr>
        </p:nvGraphicFramePr>
        <p:xfrm>
          <a:off x="4879150" y="2629560"/>
          <a:ext cx="1866034" cy="492494"/>
        </p:xfrm>
        <a:graphic>
          <a:graphicData uri="http://schemas.openxmlformats.org/presentationml/2006/ole">
            <mc:AlternateContent xmlns:mc="http://schemas.openxmlformats.org/markup-compatibility/2006">
              <mc:Choice xmlns:v="urn:schemas-microsoft-com:vml" Requires="v">
                <p:oleObj spid="_x0000_s11319" name="Equation" r:id="rId5" imgW="658080" imgH="164520" progId="Equation.3">
                  <p:embed/>
                </p:oleObj>
              </mc:Choice>
              <mc:Fallback>
                <p:oleObj name="Equation" r:id="rId5" imgW="658080" imgH="164520" progId="Equation.3">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9150" y="2629560"/>
                        <a:ext cx="1866034" cy="492494"/>
                      </a:xfrm>
                      <a:prstGeom prst="rect">
                        <a:avLst/>
                      </a:prstGeom>
                      <a:noFill/>
                      <a:ln>
                        <a:noFill/>
                      </a:ln>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014837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Söfnun gass yfir vatni</a:t>
            </a:r>
          </a:p>
        </p:txBody>
      </p:sp>
      <p:sp>
        <p:nvSpPr>
          <p:cNvPr id="3" name="Content Placeholder 2"/>
          <p:cNvSpPr>
            <a:spLocks noGrp="1"/>
          </p:cNvSpPr>
          <p:nvPr>
            <p:ph idx="1"/>
          </p:nvPr>
        </p:nvSpPr>
        <p:spPr>
          <a:xfrm>
            <a:off x="628650" y="955965"/>
            <a:ext cx="7886700" cy="4661064"/>
          </a:xfrm>
        </p:spPr>
        <p:txBody>
          <a:bodyPr/>
          <a:lstStyle/>
          <a:p>
            <a:r>
              <a:rPr/>
              <a:t>Algeng leið til að safna og mæla gas sem myndast í efnahvarfi er að fanga gasið í hvolfdri flösku sem hefur verið fyllt með vatni.</a:t>
            </a:r>
          </a:p>
          <a:p>
            <a:endParaRPr lang="en-US" dirty="0"/>
          </a:p>
          <a:p>
            <a:r>
              <a:rPr/>
              <a:t>Rúmmál vatnsins sem ryðst burt má síðan tengja við magn gassins sem myndaðist.</a:t>
            </a:r>
          </a:p>
          <a:p>
            <a:endParaRPr lang="en-US" dirty="0"/>
          </a:p>
          <a:p>
            <a:r>
              <a:rPr/>
              <a:t>Þegar gasið ferðast í gegnum vatnið tekur það upp vatnsgufu, H2O (g).</a:t>
            </a:r>
          </a:p>
          <a:p>
            <a:endParaRPr lang="en-US" dirty="0"/>
          </a:p>
          <a:p>
            <a:r>
              <a:rPr/>
              <a:t>Söfnuð gasblandan hefur PT sem er jafn loftþrýstingnum.</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388342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9.21</a:t>
            </a:r>
          </a:p>
        </p:txBody>
      </p:sp>
      <p:sp>
        <p:nvSpPr>
          <p:cNvPr id="7" name="Figure Legend"/>
          <p:cNvSpPr>
            <a:spLocks noGrp="1"/>
          </p:cNvSpPr>
          <p:nvPr>
            <p:ph idx="13"/>
          </p:nvPr>
        </p:nvSpPr>
        <p:spPr/>
        <p:txBody>
          <a:bodyPr wrap="square">
            <a:normAutofit/>
          </a:bodyPr>
          <a:lstStyle/>
          <a:p>
            <a:pPr>
              <a:spcBef>
                <a:spcPts val="0"/>
              </a:spcBef>
              <a:spcAft>
                <a:spcPts val="0"/>
              </a:spcAft>
            </a:pPr>
            <a:r>
              <a:rPr sz="1400"/>
              <a:t>Þegar efnahvarf myndar gas sem er safnað yfir vatni, er gasið sem safnast blanda af gasinu sem myndaðist í hvarfinu og vatnsgufu. Ef söfnunarflöskunni er komið þannig fyrir að vatnsyfirborðið sé jafnt innan og utan flöskunnar, verður þrýstingur gasblöndunnar jafn loftþrýstingnum utan flöskunnar (sjá fyrri umfjöllun um þrýstimæla).</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012994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Rakar lofttegundir</a:t>
            </a:r>
          </a:p>
        </p:txBody>
      </p:sp>
      <p:sp>
        <p:nvSpPr>
          <p:cNvPr id="3" name="Content Placeholder 2"/>
          <p:cNvSpPr>
            <a:spLocks noGrp="1"/>
          </p:cNvSpPr>
          <p:nvPr>
            <p:ph idx="1"/>
          </p:nvPr>
        </p:nvSpPr>
        <p:spPr>
          <a:xfrm>
            <a:off x="628650" y="955965"/>
            <a:ext cx="7886700" cy="4506684"/>
          </a:xfrm>
        </p:spPr>
        <p:txBody>
          <a:bodyPr>
            <a:normAutofit/>
          </a:bodyPr>
          <a:lstStyle/>
          <a:p>
            <a:r>
              <a:rPr/>
              <a:t>Við köllum lofttegund sem safnað er yfir vatni raka gasblöndu.</a:t>
            </a:r>
          </a:p>
          <a:p>
            <a:endParaRPr lang="en-US" altLang="en-US" sz="2000" b="1" dirty="0">
              <a:latin typeface="Arial" panose="020B0604020202020204" pitchFamily="34" charset="0"/>
              <a:ea typeface="Osaka" charset="-128"/>
            </a:endParaRPr>
          </a:p>
          <a:p>
            <a:r>
              <a:rPr/>
              <a:t>Gerum til dæmis ráð fyrir að lofttegundin sem safnað var sé H2.</a:t>
            </a:r>
          </a:p>
          <a:p>
            <a:endParaRPr lang="en-US" altLang="en-US" sz="2000" dirty="0">
              <a:latin typeface="Arial" panose="020B0604020202020204" pitchFamily="34" charset="0"/>
              <a:ea typeface="Osaka" charset="-128"/>
            </a:endParaRPr>
          </a:p>
          <a:p>
            <a:endParaRPr lang="en-US" altLang="en-US" sz="2000" dirty="0">
              <a:latin typeface="Arial" panose="020B0604020202020204" pitchFamily="34" charset="0"/>
              <a:ea typeface="Osaka" charset="-128"/>
            </a:endParaRPr>
          </a:p>
          <a:p>
            <a:endParaRPr lang="en-US" altLang="en-US" sz="2000" dirty="0">
              <a:latin typeface="Arial" panose="020B0604020202020204" pitchFamily="34" charset="0"/>
              <a:ea typeface="Osaka" charset="-128"/>
            </a:endParaRPr>
          </a:p>
          <a:p>
            <a:pPr>
              <a:buNone/>
            </a:pPr>
            <a:endParaRPr lang="en-US" altLang="en-US" sz="2000" dirty="0">
              <a:latin typeface="Arial" panose="020B0604020202020204" pitchFamily="34" charset="0"/>
              <a:ea typeface="Osaka" charset="-128"/>
            </a:endParaRPr>
          </a:p>
          <a:p>
            <a:r>
              <a:rPr/>
              <a:t>PT er loftþrýstingurinn.</a:t>
            </a:r>
          </a:p>
          <a:p>
            <a:pPr>
              <a:buNone/>
            </a:pPr>
            <a:endParaRPr lang="en-US" altLang="en-US" sz="2000" dirty="0">
              <a:latin typeface="Arial" panose="020B0604020202020204" pitchFamily="34" charset="0"/>
              <a:ea typeface="Osaka" charset="-128"/>
            </a:endParaRPr>
          </a:p>
          <a:p>
            <a:r>
              <a:rPr/>
              <a:t>PH2 er hlutþrýstingur H2 (g) sem safnað var.</a:t>
            </a:r>
          </a:p>
          <a:p>
            <a:pPr>
              <a:buNone/>
            </a:pPr>
            <a:endParaRPr lang="en-US" altLang="en-US" sz="2000" dirty="0">
              <a:latin typeface="Arial" panose="020B0604020202020204" pitchFamily="34" charset="0"/>
              <a:ea typeface="Osaka" charset="-128"/>
            </a:endParaRPr>
          </a:p>
          <a:p>
            <a:r>
              <a:rPr/>
              <a:t>PH2O er gufuþrýstingur vatns.</a:t>
            </a:r>
          </a:p>
          <a:p>
            <a:endParaRPr lang="en-US" dirty="0"/>
          </a:p>
        </p:txBody>
      </p:sp>
      <p:graphicFrame>
        <p:nvGraphicFramePr>
          <p:cNvPr id="5" name="Object 4"/>
          <p:cNvGraphicFramePr>
            <a:graphicFrameLocks noGrp="1" noChangeAspect="1"/>
          </p:cNvGraphicFramePr>
          <p:nvPr>
            <p:extLst>
              <p:ext uri="{D42A27DB-BD31-4B8C-83A1-F6EECF244321}">
                <p14:modId xmlns:p14="http://schemas.microsoft.com/office/powerpoint/2010/main" val="2125494060"/>
              </p:ext>
            </p:extLst>
          </p:nvPr>
        </p:nvGraphicFramePr>
        <p:xfrm>
          <a:off x="3277589" y="2504300"/>
          <a:ext cx="2862428" cy="602616"/>
        </p:xfrm>
        <a:graphic>
          <a:graphicData uri="http://schemas.openxmlformats.org/presentationml/2006/ole">
            <mc:AlternateContent xmlns:mc="http://schemas.openxmlformats.org/markup-compatibility/2006">
              <mc:Choice xmlns:v="urn:schemas-microsoft-com:vml" Requires="v">
                <p:oleObj spid="_x0000_s12315" name="Equation" r:id="rId3" imgW="950760" imgH="191880" progId="Equation.3">
                  <p:embed/>
                </p:oleObj>
              </mc:Choice>
              <mc:Fallback>
                <p:oleObj name="Equation" r:id="rId3" imgW="950760" imgH="191880" progId="Equation.3">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7589" y="2504300"/>
                        <a:ext cx="2862428" cy="602616"/>
                      </a:xfrm>
                      <a:prstGeom prst="rect">
                        <a:avLst/>
                      </a:prstGeom>
                      <a:noFill/>
                      <a:ln>
                        <a:noFill/>
                      </a:ln>
                      <a:effectLst/>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277373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Gufuþrýstingur</a:t>
            </a:r>
          </a:p>
        </p:txBody>
      </p:sp>
      <p:sp>
        <p:nvSpPr>
          <p:cNvPr id="3" name="Content Placeholder 2"/>
          <p:cNvSpPr>
            <a:spLocks noGrp="1"/>
          </p:cNvSpPr>
          <p:nvPr>
            <p:ph idx="1"/>
          </p:nvPr>
        </p:nvSpPr>
        <p:spPr/>
        <p:txBody>
          <a:bodyPr/>
          <a:lstStyle/>
          <a:p>
            <a:r>
              <a:rPr/>
              <a:t>Gufuþrýstingur vatns: Þrýstingurinn sem vatnsgufa veldur þegar hún er í jafnvægi við fljótandi vatn í lokuðu íláti.</a:t>
            </a:r>
          </a:p>
          <a:p>
            <a:endParaRPr lang="en-US" dirty="0"/>
          </a:p>
          <a:p>
            <a:pPr lvl="1"/>
            <a:r>
              <a:rPr/>
              <a:t>Stærðaróháður eiginleiki — er ekki háður magni vatns</a:t>
            </a:r>
          </a:p>
          <a:p>
            <a:pPr lvl="1"/>
            <a:r>
              <a:rPr/>
              <a:t>Háður hitastigi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378939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9.22</a:t>
            </a:r>
          </a:p>
        </p:txBody>
      </p:sp>
      <p:sp>
        <p:nvSpPr>
          <p:cNvPr id="7" name="Figure Legend"/>
          <p:cNvSpPr>
            <a:spLocks noGrp="1"/>
          </p:cNvSpPr>
          <p:nvPr>
            <p:ph idx="13"/>
          </p:nvPr>
        </p:nvSpPr>
        <p:spPr>
          <a:xfrm>
            <a:off x="628650" y="5403273"/>
            <a:ext cx="7886700" cy="786823"/>
          </a:xfrm>
        </p:spPr>
        <p:txBody>
          <a:bodyPr>
            <a:normAutofit/>
          </a:bodyPr>
          <a:lstStyle/>
          <a:p>
            <a:r>
              <a:rPr/>
              <a:t>Þetta línurit sýnir gufuþrýsting vatns við sjávarmál sem fall af hitastigi.</a:t>
            </a:r>
          </a:p>
        </p:txBody>
      </p:sp>
      <p:pic>
        <p:nvPicPr>
          <p:cNvPr id="23555" name="Picture 2" descr="slide_0059_img_002.png"/>
          <p:cNvPicPr>
            <a:picLocks noChangeAspect="1"/>
          </p:cNvPicPr>
          <p:nvPr/>
        </p:nvPicPr>
        <p:blipFill>
          <a:blip r:embed="rId4"/>
          <a:srcRect/>
          <a:stretch>
            <a:fillRect/>
          </a:stretch>
        </p:blipFill>
        <p:spPr>
          <a:xfrm>
            <a:off x="1887373" y="1172626"/>
            <a:ext cx="4857811" cy="3780891"/>
          </a:xfrm>
          <a:prstGeom prst="rect">
            <a:avLst/>
          </a:prstGeom>
        </p:spPr>
      </p:pic>
      <p:sp>
        <p:nvSpPr>
          <p:cNvPr id="2355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55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355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558576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Efnamælifræði í gashvörfum</a:t>
            </a:r>
          </a:p>
        </p:txBody>
      </p:sp>
      <p:sp>
        <p:nvSpPr>
          <p:cNvPr id="3" name="Content Placeholder 2"/>
          <p:cNvSpPr>
            <a:spLocks noGrp="1"/>
          </p:cNvSpPr>
          <p:nvPr>
            <p:ph idx="1"/>
          </p:nvPr>
        </p:nvSpPr>
        <p:spPr>
          <a:xfrm>
            <a:off x="628650" y="955965"/>
            <a:ext cx="7886700" cy="4851069"/>
          </a:xfrm>
        </p:spPr>
        <p:txBody>
          <a:bodyPr/>
          <a:lstStyle/>
          <a:p>
            <a:r>
              <a:rPr/>
              <a:t>Gastegundir geta verið hvarfefni eða myndefni í efnahvarfi.</a:t>
            </a:r>
          </a:p>
          <a:p>
            <a:endParaRPr lang="en-US" dirty="0"/>
          </a:p>
          <a:p>
            <a:r>
              <a:rPr/>
              <a:t>Kjörgasjöfnuna og stillta efnajöfnu má nota til að tengja saman P, V, T, n og grömm af gasi sem tekur þátt í efnahvarfi.</a:t>
            </a:r>
          </a:p>
          <a:p>
            <a:endParaRPr lang="en-US" dirty="0"/>
          </a:p>
          <a:p>
            <a:r>
              <a:rPr/>
              <a:t>Efnamælifræðilega stuðla má nota til að tengja mól eins efnis við mól hvers annars efnis í stilltri efnajöfnu.</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579509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Efnamagnfræði með rúmmáli lofttegunda</a:t>
            </a:r>
          </a:p>
        </p:txBody>
      </p:sp>
      <p:sp>
        <p:nvSpPr>
          <p:cNvPr id="3" name="Content Placeholder 2"/>
          <p:cNvSpPr>
            <a:spLocks noGrp="1"/>
          </p:cNvSpPr>
          <p:nvPr>
            <p:ph idx="1"/>
          </p:nvPr>
        </p:nvSpPr>
        <p:spPr>
          <a:xfrm>
            <a:off x="628650" y="955965"/>
            <a:ext cx="7886700" cy="4518560"/>
          </a:xfrm>
        </p:spPr>
        <p:txBody>
          <a:bodyPr/>
          <a:lstStyle/>
          <a:p>
            <a:r>
              <a:rPr/>
              <a:t>Rúmmálshlutfall tveggja lofttegunda í efnahvarfi við fast hitastig og þrýsting er það sama og efnamagnshlutfallið (mólhlutfallið) í stilltu efnajöfnunni.</a:t>
            </a:r>
          </a:p>
          <a:p>
            <a:endParaRPr lang="en-US" dirty="0"/>
          </a:p>
          <a:p>
            <a:r>
              <a:rPr/>
              <a:t>Munið að V = kn (fast T, P). Rúmmál lofttegundar er í beinu hlutfalli við mólfjölda lofttegundarinnar.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674127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9.23</a:t>
            </a:r>
          </a:p>
        </p:txBody>
      </p:sp>
      <p:sp>
        <p:nvSpPr>
          <p:cNvPr id="7" name="Figure Legend"/>
          <p:cNvSpPr>
            <a:spLocks noGrp="1"/>
          </p:cNvSpPr>
          <p:nvPr>
            <p:ph idx="13"/>
          </p:nvPr>
        </p:nvSpPr>
        <p:spPr/>
        <p:txBody>
          <a:bodyPr>
            <a:normAutofit/>
          </a:bodyPr>
          <a:lstStyle/>
          <a:p>
            <a:r>
              <a:rPr/>
              <a:t>Eitt rúmmál af N2 sameinast þremur rúmmálum af H2 til að mynda tvö rúmmál af NH3.</a:t>
            </a:r>
          </a:p>
        </p:txBody>
      </p:sp>
      <p:pic>
        <p:nvPicPr>
          <p:cNvPr id="16386" name="Picture 2" descr="This diagram provided models the chemical reaction written with formulas across the bottom of the figure. The reaction is written; N subscript 2 plus 3 H subscript 2 followed by an arrow pointing right to 2 N H subscript 3. Just above the formulas, space-filling models are provided. Above N subscript 2, two blue spheres are bonded. Above 3 H subscript 2, three pairs of two slightly smaller white spheres are bonded. Above 2 N H subscript 3, two molecules are shown composed each of a central blue sphere to which three slightly smaller white spheres are bonded. Across the top of the diagram, the reaction is illustrated with balloons. To the left is a light blue balloon which is labeled “N subscript 2”. This balloon contains a single space-filling model composed of two bonded blue spheres. This balloon is followed by a plus sign, then three grey balloons which are each labeled “H subscript 2.” Each of these balloons similarly contain a single space-filling model composed of two bonded white spheres. These white spheres are slightly smaller than the blue spheres. An arrow follows which points right to two light green balloons which are each labeled “2 N H subscript 3.” Each light green balloon contains a space-filling model composed of a single central blue sphere to which three slightly smaller white spheres are bonde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54203" y="1205489"/>
            <a:ext cx="6961641" cy="3464085"/>
          </a:xfrm>
          <a:prstGeom prst="rect">
            <a:avLst/>
          </a:prstGeom>
          <a:noFill/>
          <a:extLst>
            <a:ext uri="{909E8E84-426E-40DD-AFC4-6F175D3DCCD1}">
              <a14:hiddenFill xmlns:a14="http://schemas.microsoft.com/office/drawing/2010/main">
                <a:solidFill>
                  <a:srgbClr val="FFFFFF"/>
                </a:solidFill>
              </a14:hiddenFill>
            </a:ext>
          </a:extLst>
        </p:spPr>
      </p:pic>
      <p:sp>
        <p:nvSpPr>
          <p:cNvPr id="1638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8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638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061098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9.24</a:t>
            </a:r>
          </a:p>
        </p:txBody>
      </p:sp>
      <p:sp>
        <p:nvSpPr>
          <p:cNvPr id="7" name="Figure Legend"/>
          <p:cNvSpPr>
            <a:spLocks noGrp="1"/>
          </p:cNvSpPr>
          <p:nvPr>
            <p:ph idx="13"/>
          </p:nvPr>
        </p:nvSpPr>
        <p:spPr/>
        <p:txBody>
          <a:bodyPr wrap="square">
            <a:normAutofit/>
          </a:bodyPr>
          <a:lstStyle/>
          <a:p>
            <a:pPr>
              <a:spcBef>
                <a:spcPts val="0"/>
              </a:spcBef>
              <a:spcAft>
                <a:spcPts val="0"/>
              </a:spcAft>
            </a:pPr>
            <a:r>
              <a:rPr sz="1500"/>
              <a:t>Gróðurhúsalofttegundir fanga nægilega mikla orku sólarinnar til að gera plánetuna byggilega — þetta er þekkt sem gróðurhúsaáhrifin. Athafnir manna auka magn gróðurhúsalofttegunda, sem hlýjar plánetuna og veldur öfgakenndari veðuratburðum.</a:t>
            </a:r>
          </a:p>
        </p:txBody>
      </p:sp>
      <p:pic>
        <p:nvPicPr>
          <p:cNvPr id="19459" name="Picture 2" descr="slide_0063_img_002.png"/>
          <p:cNvPicPr>
            <a:picLocks noChangeAspect="1"/>
          </p:cNvPicPr>
          <p:nvPr/>
        </p:nvPicPr>
        <p:blipFill>
          <a:blip r:embed="rId4"/>
          <a:srcRect/>
          <a:stretch>
            <a:fillRect/>
          </a:stretch>
        </p:blipFill>
        <p:spPr>
          <a:xfrm>
            <a:off x="1746208" y="1079809"/>
            <a:ext cx="5462113" cy="3650105"/>
          </a:xfrm>
          <a:prstGeom prst="rect">
            <a:avLst/>
          </a:prstGeom>
        </p:spPr>
      </p:pic>
      <p:sp>
        <p:nvSpPr>
          <p:cNvPr id="1946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46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946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757872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9.25</a:t>
            </a:r>
          </a:p>
        </p:txBody>
      </p:sp>
      <p:sp>
        <p:nvSpPr>
          <p:cNvPr id="7" name="Figure Legend"/>
          <p:cNvSpPr>
            <a:spLocks noGrp="1"/>
          </p:cNvSpPr>
          <p:nvPr>
            <p:ph idx="13"/>
          </p:nvPr>
        </p:nvSpPr>
        <p:spPr/>
        <p:txBody>
          <a:bodyPr>
            <a:normAutofit/>
          </a:bodyPr>
          <a:lstStyle/>
          <a:p>
            <a:r>
              <a:rPr/>
              <a:t>Styrkur CO2 síðastliðin 700,000 ár var venjulega á bilinu 200–300 ppm, með brattri, fordæmalausri aukningu síðastliðin 50 ár.</a:t>
            </a:r>
          </a:p>
        </p:txBody>
      </p:sp>
      <p:pic>
        <p:nvPicPr>
          <p:cNvPr id="25603" name="Picture 2" descr="slide_0064_img_002.png"/>
          <p:cNvPicPr>
            <a:picLocks noChangeAspect="1"/>
          </p:cNvPicPr>
          <p:nvPr/>
        </p:nvPicPr>
        <p:blipFill>
          <a:blip r:embed="rId4"/>
          <a:srcRect/>
          <a:stretch>
            <a:fillRect/>
          </a:stretch>
        </p:blipFill>
        <p:spPr>
          <a:xfrm>
            <a:off x="628650" y="1516475"/>
            <a:ext cx="7886700" cy="2950665"/>
          </a:xfrm>
          <a:prstGeom prst="rect">
            <a:avLst/>
          </a:prstGeom>
        </p:spPr>
      </p:pic>
      <p:sp>
        <p:nvSpPr>
          <p:cNvPr id="2560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60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560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775635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9.26</a:t>
            </a:r>
          </a:p>
        </p:txBody>
      </p:sp>
      <p:sp>
        <p:nvSpPr>
          <p:cNvPr id="7" name="Figure Legend"/>
          <p:cNvSpPr>
            <a:spLocks noGrp="1"/>
          </p:cNvSpPr>
          <p:nvPr>
            <p:ph idx="13"/>
          </p:nvPr>
        </p:nvSpPr>
        <p:spPr/>
        <p:txBody>
          <a:bodyPr wrap="square">
            <a:normAutofit/>
          </a:bodyPr>
          <a:lstStyle/>
          <a:p>
            <a:pPr>
              <a:spcBef>
                <a:spcPts val="0"/>
              </a:spcBef>
              <a:spcAft>
                <a:spcPts val="0"/>
              </a:spcAft>
            </a:pPr>
            <a:r>
              <a:rPr sz="1500"/>
              <a:t>Rannsóknir Susan Solomon beinast að loftslagsbreytingum og hafa skipt sköpum við að ákvarða orsök ósoneyðingarinnar yfir Suðurskautslandinu. (mynd: National Oceanic and Atmospheric Administration)</a:t>
            </a:r>
          </a:p>
        </p:txBody>
      </p:sp>
      <p:pic>
        <p:nvPicPr>
          <p:cNvPr id="9" name="Figure" descr="A photograph is shown of Susan Solomon sitting next to a globe."/>
          <p:cNvPicPr>
            <a:picLocks noChangeAspect="1"/>
          </p:cNvPicPr>
          <p:nvPr/>
        </p:nvPicPr>
        <p:blipFill>
          <a:blip r:embed="rId3">
            <a:extLst>
              <a:ext uri="{28A0092B-C50C-407E-A947-70E740481C1C}">
                <a14:useLocalDpi xmlns:a14="http://schemas.microsoft.com/office/drawing/2010/main" val="0"/>
              </a:ext>
            </a:extLst>
          </a:blip>
          <a:srcRect l="-47107" r="-47107"/>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990628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9.4 Útflæði og sveim lofttegunda</a:t>
            </a:r>
          </a:p>
          <a:p>
            <a:pPr lvl="1"/>
            <a:r>
              <a:rPr/>
              <a:t>Skilgreina og útskýra útflæði og sveim</a:t>
            </a:r>
          </a:p>
          <a:p>
            <a:pPr lvl="1"/>
            <a:r>
              <a:rPr/>
              <a:t>Setja fram lögmál Grahams og nota það til að reikna viðeigandi eiginleika lofttegunda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164129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9.27</a:t>
            </a:r>
          </a:p>
        </p:txBody>
      </p:sp>
      <p:sp>
        <p:nvSpPr>
          <p:cNvPr id="7" name="Figure Legend"/>
          <p:cNvSpPr>
            <a:spLocks noGrp="1"/>
          </p:cNvSpPr>
          <p:nvPr>
            <p:ph idx="13"/>
          </p:nvPr>
        </p:nvSpPr>
        <p:spPr/>
        <p:txBody>
          <a:bodyPr wrap="square">
            <a:normAutofit/>
          </a:bodyPr>
          <a:lstStyle/>
          <a:p>
            <a:pPr>
              <a:spcBef>
                <a:spcPts val="0"/>
              </a:spcBef>
              <a:spcAft>
                <a:spcPts val="0"/>
              </a:spcAft>
            </a:pPr>
            <a:r>
              <a:rPr sz="1400"/>
              <a:t>(a) Tvær lofttegundir, H2 og O2, eru upphaflega aðskildar. (b) Þegar kraninn er opnaður blandast þær saman. Léttari lofttegundin, H2, fer hraðar í gegnum opið en O2, þannig að rétt eftir að kraninn er opnaður færast fleiri H2 sameindir yfir á O2 hliðina en O2 sameindir færast yfir á H2 hliðina. (c) Eftir stutta stund hafa bæði hægfara O2 sameindirnar og hraðfara H2 sameindirnar dreift sér jafnt á báðar hliðar ílátsins.</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904790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9.28</a:t>
            </a:r>
          </a:p>
        </p:txBody>
      </p:sp>
      <p:sp>
        <p:nvSpPr>
          <p:cNvPr id="7" name="Figure Legend"/>
          <p:cNvSpPr>
            <a:spLocks noGrp="1"/>
          </p:cNvSpPr>
          <p:nvPr>
            <p:ph idx="13"/>
          </p:nvPr>
        </p:nvSpPr>
        <p:spPr/>
        <p:txBody>
          <a:bodyPr wrap="square">
            <a:normAutofit/>
          </a:bodyPr>
          <a:lstStyle/>
          <a:p>
            <a:pPr>
              <a:spcBef>
                <a:spcPts val="0"/>
              </a:spcBef>
              <a:spcAft>
                <a:spcPts val="0"/>
              </a:spcAft>
            </a:pPr>
            <a:r>
              <a:rPr sz="1400"/>
              <a:t>Sveim á sér stað þegar gassameindir dreifast um ílát. Útflæði á sér stað þegar gas fer í gegnum op sem er minna en meðalfrjálsleið agnanna, það er að segja meðalfjarlægðin sem þær ferðast á milli árekstra. Í raun þýðir þetta að aðeins ein ögn fer í gegn í einu.</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975994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628650" y="375066"/>
            <a:ext cx="5715000" cy="424583"/>
          </a:xfrm>
        </p:spPr>
        <p:txBody>
          <a:bodyPr wrap="none">
            <a:normAutofit/>
          </a:bodyPr>
          <a:lstStyle/>
          <a:p>
            <a:r>
              <a:rPr sz="2300"/>
              <a:t>Mynd 9.29</a:t>
            </a:r>
          </a:p>
        </p:txBody>
      </p:sp>
      <p:sp>
        <p:nvSpPr>
          <p:cNvPr id="7" name="Figure Legend"/>
          <p:cNvSpPr>
            <a:spLocks noGrp="1"/>
          </p:cNvSpPr>
          <p:nvPr>
            <p:ph idx="13"/>
          </p:nvPr>
        </p:nvSpPr>
        <p:spPr/>
        <p:txBody>
          <a:bodyPr wrap="square">
            <a:normAutofit/>
          </a:bodyPr>
          <a:lstStyle/>
          <a:p>
            <a:pPr>
              <a:spcBef>
                <a:spcPts val="0"/>
              </a:spcBef>
              <a:spcAft>
                <a:spcPts val="0"/>
              </a:spcAft>
            </a:pPr>
            <a:r>
              <a:rPr sz="1400"/>
              <a:t>Vinstri ljósmyndin sýnir tvær blöðrur fylltar með mismunandi lofttegundum, helíum (appelsínugul) og argon (blá). Hægri ljósmyndin sýnir blöðrurnar um það bil 12 klukkustundum eftir að þær voru fylltar, en þá hefur helíumblaðran hjaðnað mun meira en argonblaðran, vegna meiri útflæðishraða léttari helíumlofttegundarinnar. (inneign: breyting á verki eftir Paul Flowers)</a:t>
            </a:r>
          </a:p>
        </p:txBody>
      </p:sp>
      <p:pic>
        <p:nvPicPr>
          <p:cNvPr id="17410" name="Picture 2" descr="This figure shows two photos. The first photo shows an orange balloon next to a blue balloon. Both balloons are about the same size. The second photo shows the same two balloons, but the orange one is now smaller than the blue on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17409" y="1872199"/>
            <a:ext cx="7270613" cy="2260414"/>
          </a:xfrm>
          <a:prstGeom prst="rect">
            <a:avLst/>
          </a:prstGeom>
          <a:noFill/>
          <a:extLst>
            <a:ext uri="{909E8E84-426E-40DD-AFC4-6F175D3DCCD1}">
              <a14:hiddenFill xmlns:a14="http://schemas.microsoft.com/office/drawing/2010/main">
                <a:solidFill>
                  <a:srgbClr val="FFFFFF"/>
                </a:solidFill>
              </a14:hiddenFill>
            </a:ext>
          </a:extLst>
        </p:spPr>
      </p:pic>
      <p:sp>
        <p:nvSpPr>
          <p:cNvPr id="174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4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4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500952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9.30</a:t>
            </a:r>
          </a:p>
        </p:txBody>
      </p:sp>
      <p:sp>
        <p:nvSpPr>
          <p:cNvPr id="7" name="Figure Legend"/>
          <p:cNvSpPr>
            <a:spLocks noGrp="1"/>
          </p:cNvSpPr>
          <p:nvPr>
            <p:ph idx="13"/>
          </p:nvPr>
        </p:nvSpPr>
        <p:spPr/>
        <p:txBody>
          <a:bodyPr wrap="square">
            <a:normAutofit/>
          </a:bodyPr>
          <a:lstStyle/>
          <a:p>
            <a:pPr>
              <a:spcBef>
                <a:spcPts val="0"/>
              </a:spcBef>
              <a:spcAft>
                <a:spcPts val="0"/>
              </a:spcAft>
            </a:pPr>
            <a:r>
              <a:rPr sz="1500"/>
              <a:t>Í dreifi er loftkenndu UF6 dælt í gegnum gljúpa hindrun, sem aðskilur að hluta 235UF6 frá 238UF6. UF6 verður að fara í gegnum margar stórar dreifieiningar til að ná nægilegri auðgun á 235U.</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822082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9.5 Hreyfifræðikenning sameinda</a:t>
            </a:r>
          </a:p>
          <a:p>
            <a:pPr lvl="1"/>
            <a:r>
              <a:rPr/>
              <a:t>Tilgreina frumforsendur hreyfifræðikenningar sameinda</a:t>
            </a:r>
          </a:p>
          <a:p>
            <a:pPr lvl="1"/>
            <a:r>
              <a:rPr/>
              <a:t>Nota frumforsendur þessarar kenningar til að útskýra gaslögin</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377937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628650" y="365127"/>
            <a:ext cx="5715000" cy="424583"/>
          </a:xfrm>
        </p:spPr>
        <p:txBody>
          <a:bodyPr wrap="none">
            <a:normAutofit/>
          </a:bodyPr>
          <a:lstStyle/>
          <a:p>
            <a:r>
              <a:rPr sz="2300"/>
              <a:t>Mynd 9.31</a:t>
            </a:r>
          </a:p>
        </p:txBody>
      </p:sp>
      <p:sp>
        <p:nvSpPr>
          <p:cNvPr id="7" name="Figure Legend"/>
          <p:cNvSpPr>
            <a:spLocks noGrp="1"/>
          </p:cNvSpPr>
          <p:nvPr>
            <p:ph idx="13"/>
          </p:nvPr>
        </p:nvSpPr>
        <p:spPr/>
        <p:txBody>
          <a:bodyPr wrap="square">
            <a:normAutofit/>
          </a:bodyPr>
          <a:lstStyle/>
          <a:p>
            <a:pPr>
              <a:spcBef>
                <a:spcPts val="0"/>
              </a:spcBef>
              <a:spcAft>
                <a:spcPts val="0"/>
              </a:spcAft>
              <a:buClr>
                <a:srgbClr val="6CB255"/>
              </a:buClr>
            </a:pPr>
            <a:r>
              <a:rPr sz="1400"/>
              <a:t>(a) Þegar hitastig gass hækkar, eykst gasþrýstingur vegna aukins krafts og tíðni árekstra sameinda. (b) Þegar rúmmál minnkar, eykst gasþrýstingur vegna aukinnar tíðni árekstra sameinda. (c) Þegar magn gass eykst við fastan þrýsting, eykst rúmmál til að halda fjölda árekstra á flatarmálseiningu veggjar stöðugum.</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439610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9.32</a:t>
            </a:r>
          </a:p>
        </p:txBody>
      </p:sp>
      <p:sp>
        <p:nvSpPr>
          <p:cNvPr id="7" name="Figure Legend"/>
          <p:cNvSpPr>
            <a:spLocks noGrp="1"/>
          </p:cNvSpPr>
          <p:nvPr>
            <p:ph idx="13"/>
          </p:nvPr>
        </p:nvSpPr>
        <p:spPr>
          <a:xfrm>
            <a:off x="628650" y="5070764"/>
            <a:ext cx="7886700" cy="1294410"/>
          </a:xfrm>
        </p:spPr>
        <p:txBody>
          <a:bodyPr wrap="square">
            <a:normAutofit/>
          </a:bodyPr>
          <a:lstStyle/>
          <a:p>
            <a:pPr>
              <a:spcBef>
                <a:spcPts val="0"/>
              </a:spcBef>
              <a:spcAft>
                <a:spcPts val="0"/>
              </a:spcAft>
            </a:pPr>
            <a:r>
              <a:rPr sz="1400"/>
              <a:t>Hér er sýnd dreifing sameindahraða fyrir súrefnisgas við 300 K. Mjög fáar sameindir hreyfast á mjög lágum eða mjög miklum hraða. Fjöldi sameinda með millihraða eykst hratt upp í hámark, sem er líklegasti hraðinn, og fellur síðan hratt niður. Takið eftir að líklegasti hraðinn, νp, er aðeins minni en 400 m/s, en kvaðratrótarmeðalhraðinn, urms, er nær 500 m/s.</a:t>
            </a:r>
          </a:p>
        </p:txBody>
      </p:sp>
      <p:pic>
        <p:nvPicPr>
          <p:cNvPr id="13315" name="Picture 2" descr="slide_0073_img_002.png"/>
          <p:cNvPicPr>
            <a:picLocks noChangeAspect="1"/>
          </p:cNvPicPr>
          <p:nvPr/>
        </p:nvPicPr>
        <p:blipFill>
          <a:blip r:embed="rId4"/>
          <a:srcRect/>
          <a:stretch>
            <a:fillRect/>
          </a:stretch>
        </p:blipFill>
        <p:spPr>
          <a:xfrm>
            <a:off x="1870951" y="974725"/>
            <a:ext cx="5048463" cy="3969732"/>
          </a:xfrm>
          <a:prstGeom prst="rect">
            <a:avLst/>
          </a:prstGeom>
        </p:spPr>
      </p:pic>
      <p:sp>
        <p:nvSpPr>
          <p:cNvPr id="133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3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178925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9.33</a:t>
            </a:r>
          </a:p>
        </p:txBody>
      </p:sp>
      <p:sp>
        <p:nvSpPr>
          <p:cNvPr id="7" name="Figure Legend"/>
          <p:cNvSpPr>
            <a:spLocks noGrp="1"/>
          </p:cNvSpPr>
          <p:nvPr>
            <p:ph idx="13"/>
          </p:nvPr>
        </p:nvSpPr>
        <p:spPr>
          <a:xfrm>
            <a:off x="628650" y="5320145"/>
            <a:ext cx="7886700" cy="869951"/>
          </a:xfrm>
        </p:spPr>
        <p:txBody>
          <a:bodyPr>
            <a:normAutofit/>
          </a:bodyPr>
          <a:lstStyle/>
          <a:p>
            <a:r>
              <a:rPr/>
              <a:t>Hraðadreifing sameinda fyrir köfnunarefnisgas (N2) færist til hægri og fletist út þegar hitastig hækkar; hún færist til vinstri og hækkar þegar hitastig lækkar.</a:t>
            </a:r>
          </a:p>
        </p:txBody>
      </p:sp>
      <p:pic>
        <p:nvPicPr>
          <p:cNvPr id="14339" name="Picture 2" descr="slide_0074_img_002.png"/>
          <p:cNvPicPr>
            <a:picLocks noChangeAspect="1"/>
          </p:cNvPicPr>
          <p:nvPr/>
        </p:nvPicPr>
        <p:blipFill>
          <a:blip r:embed="rId4"/>
          <a:srcRect/>
          <a:stretch>
            <a:fillRect/>
          </a:stretch>
        </p:blipFill>
        <p:spPr>
          <a:xfrm>
            <a:off x="1937983" y="1048705"/>
            <a:ext cx="4954136" cy="3895560"/>
          </a:xfrm>
          <a:prstGeom prst="rect">
            <a:avLst/>
          </a:prstGeom>
        </p:spPr>
      </p:pic>
      <p:sp>
        <p:nvSpPr>
          <p:cNvPr id="1434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4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34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553344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9.34</a:t>
            </a:r>
          </a:p>
        </p:txBody>
      </p:sp>
      <p:sp>
        <p:nvSpPr>
          <p:cNvPr id="7" name="Figure Legend"/>
          <p:cNvSpPr>
            <a:spLocks noGrp="1"/>
          </p:cNvSpPr>
          <p:nvPr>
            <p:ph idx="13"/>
          </p:nvPr>
        </p:nvSpPr>
        <p:spPr>
          <a:xfrm>
            <a:off x="628650" y="5272644"/>
            <a:ext cx="7886700" cy="917452"/>
          </a:xfrm>
        </p:spPr>
        <p:txBody>
          <a:bodyPr>
            <a:normAutofit/>
          </a:bodyPr>
          <a:lstStyle/>
          <a:p>
            <a:r>
              <a:rPr/>
              <a:t>Hraði sameinda tengist beint massa þeirra. Við tiltekið hitastig hreyfast léttari sameindir að meðaltali hraðar en þyngri sameindir.</a:t>
            </a:r>
          </a:p>
        </p:txBody>
      </p:sp>
      <p:pic>
        <p:nvPicPr>
          <p:cNvPr id="15363" name="Picture 2" descr="slide_0075_img_002.png"/>
          <p:cNvPicPr>
            <a:picLocks noChangeAspect="1"/>
          </p:cNvPicPr>
          <p:nvPr/>
        </p:nvPicPr>
        <p:blipFill>
          <a:blip r:embed="rId4"/>
          <a:srcRect/>
          <a:stretch>
            <a:fillRect/>
          </a:stretch>
        </p:blipFill>
        <p:spPr>
          <a:xfrm>
            <a:off x="1292621" y="1269242"/>
            <a:ext cx="6090817" cy="3618050"/>
          </a:xfrm>
          <a:prstGeom prst="rect">
            <a:avLst/>
          </a:prstGeom>
        </p:spPr>
      </p:pic>
      <p:sp>
        <p:nvSpPr>
          <p:cNvPr id="1536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36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36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857316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9.6 Ókjörin hegðun lofttegunda</a:t>
            </a:r>
          </a:p>
          <a:p>
            <a:pPr lvl="1"/>
            <a:r>
              <a:rPr/>
              <a:t>Lýsa eðlisfræðilegum þáttum sem leiða til frávika frá kjörhegðun lofttegunda</a:t>
            </a:r>
          </a:p>
          <a:p>
            <a:pPr lvl="1"/>
            <a:r>
              <a:rPr/>
              <a:t>Útskýra hvernig þessir þættir eru settir fram í jöfnu van der Waals</a:t>
            </a:r>
          </a:p>
          <a:p>
            <a:pPr lvl="1"/>
            <a:r>
              <a:rPr/>
              <a:t>Skilgreina þjöppunarstuðul (Z) og lýsa hvernig breytileiki hans með þrýstingi endurspeglar ókjörna hegðun</a:t>
            </a:r>
          </a:p>
          <a:p>
            <a:pPr lvl="1"/>
            <a:r>
              <a:rPr/>
              <a:t>Mæla ókjörna hegðun með því að bera saman útreikninga á eiginleikum lofttegunda með því að nota kjörgasjöfnuna og jöfnu van der Waals</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047121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9.35</a:t>
            </a:r>
          </a:p>
        </p:txBody>
      </p:sp>
      <p:sp>
        <p:nvSpPr>
          <p:cNvPr id="7" name="Figure Legend"/>
          <p:cNvSpPr>
            <a:spLocks noGrp="1"/>
          </p:cNvSpPr>
          <p:nvPr>
            <p:ph idx="13"/>
          </p:nvPr>
        </p:nvSpPr>
        <p:spPr>
          <a:xfrm>
            <a:off x="628650" y="5308270"/>
            <a:ext cx="7886700" cy="881826"/>
          </a:xfrm>
        </p:spPr>
        <p:txBody>
          <a:bodyPr>
            <a:normAutofit/>
          </a:bodyPr>
          <a:lstStyle/>
          <a:p>
            <a:r>
              <a:rPr/>
              <a:t>Línurit af þjöppunarstuðli (Z) gagnvart þrýstingi sýnir að lofttegundir geta sýnt veruleg frávik frá þeirri hegðun sem kjörgaslögmálið spáir fyrir um.</a:t>
            </a:r>
          </a:p>
        </p:txBody>
      </p:sp>
      <p:pic>
        <p:nvPicPr>
          <p:cNvPr id="30723" name="Picture 2" descr="slide_0077_img_002.png"/>
          <p:cNvPicPr>
            <a:picLocks noChangeAspect="1"/>
          </p:cNvPicPr>
          <p:nvPr/>
        </p:nvPicPr>
        <p:blipFill>
          <a:blip r:embed="rId4"/>
          <a:srcRect/>
          <a:stretch>
            <a:fillRect/>
          </a:stretch>
        </p:blipFill>
        <p:spPr>
          <a:xfrm>
            <a:off x="1261734" y="898496"/>
            <a:ext cx="6457228" cy="4291021"/>
          </a:xfrm>
          <a:prstGeom prst="rect">
            <a:avLst/>
          </a:prstGeom>
        </p:spPr>
      </p:pic>
      <p:sp>
        <p:nvSpPr>
          <p:cNvPr id="3072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72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3072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759845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9.36</a:t>
            </a:r>
          </a:p>
        </p:txBody>
      </p:sp>
      <p:sp>
        <p:nvSpPr>
          <p:cNvPr id="7" name="Figure Legend" descr="This figure includes two diagrams. Each involves two lavender shaded boxes that contain 14 relatively evenly distributed, purple spheres. The first box in a on the left is labeled “ideal.” In the second slightly smaller box, on the right, a nearly centrally located purple sphere has 6 double-headed arrows extending outward from it to nearby spheres. This box is labeled “real.” In b, in the first box on the left, a single arrow points to a purple sphere at the right side that appears to be moving and impacting the right side of the box. There are no other spheres positioned near the right edge. This box is labeled “ideal.” The second box, on the right, shows the same image but has 5 double-headed arrows radiating out to the top, bottom, and left to other spheres. This box is labeled “real.” "/>
          <p:cNvSpPr>
            <a:spLocks noGrp="1"/>
          </p:cNvSpPr>
          <p:nvPr>
            <p:ph idx="13"/>
          </p:nvPr>
        </p:nvSpPr>
        <p:spPr/>
        <p:txBody>
          <a:bodyPr wrap="square">
            <a:normAutofit/>
          </a:bodyPr>
          <a:lstStyle/>
          <a:p>
            <a:pPr>
              <a:spcBef>
                <a:spcPts val="0"/>
              </a:spcBef>
              <a:spcAft>
                <a:spcPts val="0"/>
              </a:spcAft>
              <a:buClr>
                <a:srgbClr val="6CB255"/>
              </a:buClr>
            </a:pPr>
            <a:r>
              <a:rPr sz="1400"/>
              <a:t>(a) Aðdráttarkraftar milli gassameinda verða til þess að minnka rúmmál gassins við fastan þrýsting miðað við kjörgas þar sem sameindirnar verða ekki fyrir neinum aðdráttarkröftum. (b) Þessir aðdráttarkraftar draga úr krafti árekstra milli sameindanna og veggja ílátsins og minnka þar með þrýstinginn sem verkar miðað við kjörgas.</a:t>
            </a:r>
          </a:p>
        </p:txBody>
      </p:sp>
      <p:pic>
        <p:nvPicPr>
          <p:cNvPr id="18435" name="Picture 2" descr="slide_0078_img_002.png"/>
          <p:cNvPicPr>
            <a:picLocks noChangeAspect="1"/>
          </p:cNvPicPr>
          <p:nvPr/>
        </p:nvPicPr>
        <p:blipFill>
          <a:blip r:embed="rId4"/>
          <a:srcRect/>
          <a:stretch>
            <a:fillRect/>
          </a:stretch>
        </p:blipFill>
        <p:spPr>
          <a:xfrm>
            <a:off x="669924" y="1681306"/>
            <a:ext cx="7781505" cy="2570059"/>
          </a:xfrm>
          <a:prstGeom prst="rect">
            <a:avLst/>
          </a:prstGeom>
        </p:spPr>
      </p:pic>
      <p:sp>
        <p:nvSpPr>
          <p:cNvPr id="1843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43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43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071506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9.1</a:t>
            </a:r>
          </a:p>
        </p:txBody>
      </p:sp>
      <p:sp>
        <p:nvSpPr>
          <p:cNvPr id="7" name="Figure Legend" hidden="1"/>
          <p:cNvSpPr>
            <a:spLocks noGrp="1"/>
          </p:cNvSpPr>
          <p:nvPr>
            <p:ph idx="13"/>
          </p:nvPr>
        </p:nvSpPr>
        <p:spPr/>
        <p:txBody>
          <a:bodyPr>
            <a:normAutofit/>
          </a:bodyPr>
          <a:lstStyle/>
          <a:p>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975561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13</a:t>
            </a:r>
          </a:p>
        </p:txBody>
      </p:sp>
      <p:sp>
        <p:nvSpPr>
          <p:cNvPr id="7" name="Figure Legend" hidden="1"/>
          <p:cNvSpPr>
            <a:spLocks noGrp="1"/>
          </p:cNvSpPr>
          <p:nvPr>
            <p:ph idx="13"/>
          </p:nvPr>
        </p:nvSpPr>
        <p:spPr/>
        <p:txBody>
          <a:bodyPr>
            <a:normAutofit/>
          </a:bodyPr>
          <a:lstStyle/>
          <a:p>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394361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14</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81_img_002.png"/>
          <p:cNvPicPr>
            <a:picLocks noChangeAspect="1"/>
          </p:cNvPicPr>
          <p:nvPr/>
        </p:nvPicPr>
        <p:blipFill>
          <a:blip r:embed="rId4"/>
          <a:srcRect l="-76169" r="-76169"/>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674591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ercise Number"/>
          <p:cNvSpPr>
            <a:spLocks noGrp="1"/>
          </p:cNvSpPr>
          <p:nvPr>
            <p:ph type="title"/>
          </p:nvPr>
        </p:nvSpPr>
        <p:spPr>
          <a:xfrm>
            <a:ext cx="5715000" cy="420624"/>
          </a:xfrm>
        </p:spPr>
        <p:txBody>
          <a:bodyPr wrap="none">
            <a:normAutofit/>
          </a:bodyPr>
          <a:lstStyle/>
          <a:p>
            <a:r>
              <a:rPr sz="2300"/>
              <a:t>Dæmi 15</a:t>
            </a:r>
          </a:p>
        </p:txBody>
      </p:sp>
      <p:sp>
        <p:nvSpPr>
          <p:cNvPr id="4" name="Figure Legend" hidden="1"/>
          <p:cNvSpPr>
            <a:spLocks noGrp="1"/>
          </p:cNvSpPr>
          <p:nvPr>
            <p:ph idx="13"/>
          </p:nvPr>
        </p:nvSpPr>
        <p:spPr/>
        <p:txBody>
          <a:bodyPr/>
          <a:lstStyle/>
          <a:p>
            <a:endParaRPr lang="en-US"/>
          </a:p>
        </p:txBody>
      </p:sp>
      <p:pic>
        <p:nvPicPr>
          <p:cNvPr id="9" name="Figure" descr="slide_0082_img_002.png"/>
          <p:cNvPicPr>
            <a:picLocks noChangeAspect="1"/>
          </p:cNvPicPr>
          <p:nvPr/>
        </p:nvPicPr>
        <p:blipFill>
          <a:blip r:embed="rId4"/>
          <a:srcRect l="-76169" r="-76169"/>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577986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ercise Number"/>
          <p:cNvSpPr>
            <a:spLocks noGrp="1"/>
          </p:cNvSpPr>
          <p:nvPr>
            <p:ph type="title"/>
          </p:nvPr>
        </p:nvSpPr>
        <p:spPr>
          <a:xfrm>
            <a:ext cx="5715000" cy="420624"/>
          </a:xfrm>
        </p:spPr>
        <p:txBody>
          <a:bodyPr wrap="none">
            <a:normAutofit/>
          </a:bodyPr>
          <a:lstStyle/>
          <a:p>
            <a:r>
              <a:rPr sz="2300"/>
              <a:t>Dæmi 16</a:t>
            </a:r>
          </a:p>
        </p:txBody>
      </p:sp>
      <p:sp>
        <p:nvSpPr>
          <p:cNvPr id="4" name="Figure Legend" hidden="1"/>
          <p:cNvSpPr>
            <a:spLocks noGrp="1"/>
          </p:cNvSpPr>
          <p:nvPr>
            <p:ph idx="13"/>
          </p:nvPr>
        </p:nvSpPr>
        <p:spPr/>
        <p:txBody>
          <a:bodyPr/>
          <a:lstStyle/>
          <a:p>
            <a:endParaRPr lang="en-US"/>
          </a:p>
        </p:txBody>
      </p:sp>
      <p:pic>
        <p:nvPicPr>
          <p:cNvPr id="9" name="Figure" descr="slide_0083_img_002.png"/>
          <p:cNvPicPr>
            <a:picLocks noChangeAspect="1"/>
          </p:cNvPicPr>
          <p:nvPr/>
        </p:nvPicPr>
        <p:blipFill>
          <a:blip r:embed="rId4"/>
          <a:srcRect l="-76169" r="-76169"/>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966042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ercise Number"/>
          <p:cNvSpPr>
            <a:spLocks noGrp="1"/>
          </p:cNvSpPr>
          <p:nvPr>
            <p:ph type="title"/>
          </p:nvPr>
        </p:nvSpPr>
        <p:spPr>
          <a:xfrm>
            <a:ext cx="5715000" cy="420624"/>
          </a:xfrm>
        </p:spPr>
        <p:txBody>
          <a:bodyPr wrap="none">
            <a:normAutofit/>
          </a:bodyPr>
          <a:lstStyle/>
          <a:p>
            <a:r>
              <a:rPr sz="2300"/>
              <a:t>Dæmi 31</a:t>
            </a:r>
          </a:p>
        </p:txBody>
      </p:sp>
      <p:sp>
        <p:nvSpPr>
          <p:cNvPr id="4" name="Figure Legend" hidden="1"/>
          <p:cNvSpPr>
            <a:spLocks noGrp="1"/>
          </p:cNvSpPr>
          <p:nvPr>
            <p:ph idx="13"/>
          </p:nvPr>
        </p:nvSpPr>
        <p:spPr/>
        <p:txBody>
          <a:bodyPr/>
          <a:lstStyle/>
          <a:p>
            <a:endParaRPr lang="en-US" dirty="0"/>
          </a:p>
        </p:txBody>
      </p:sp>
      <p:pic>
        <p:nvPicPr>
          <p:cNvPr id="9" name="Figure" descr="slide_0084_img_002.png"/>
          <p:cNvPicPr>
            <a:picLocks noChangeAspect="1"/>
          </p:cNvPicPr>
          <p:nvPr/>
        </p:nvPicPr>
        <p:blipFill>
          <a:blip r:embed="rId4"/>
          <a:srcRect l="-36475" r="-36475"/>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416349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99</a:t>
            </a:r>
          </a:p>
        </p:txBody>
      </p:sp>
      <p:sp>
        <p:nvSpPr>
          <p:cNvPr id="7" name="Exercise Legend" hidden="1"/>
          <p:cNvSpPr>
            <a:spLocks noGrp="1"/>
          </p:cNvSpPr>
          <p:nvPr>
            <p:ph idx="13"/>
          </p:nvPr>
        </p:nvSpPr>
        <p:spPr/>
        <p:txBody>
          <a:bodyPr>
            <a:normAutofit/>
          </a:bodyPr>
          <a:lstStyle/>
          <a:p>
            <a:endParaRPr lang="en-US" sz="1600" dirty="0"/>
          </a:p>
        </p:txBody>
      </p:sp>
      <p:pic>
        <p:nvPicPr>
          <p:cNvPr id="28675" name="Picture 2" descr="slide_0085_img_002.png"/>
          <p:cNvPicPr>
            <a:picLocks noChangeAspect="1"/>
          </p:cNvPicPr>
          <p:nvPr/>
        </p:nvPicPr>
        <p:blipFill>
          <a:blip r:embed="rId4"/>
          <a:srcRect/>
          <a:stretch>
            <a:fillRect/>
          </a:stretch>
        </p:blipFill>
        <p:spPr>
          <a:xfrm>
            <a:off x="2288873" y="920339"/>
            <a:ext cx="4678085" cy="5400386"/>
          </a:xfrm>
          <a:prstGeom prst="rect">
            <a:avLst/>
          </a:prstGeom>
        </p:spPr>
      </p:pic>
      <p:sp>
        <p:nvSpPr>
          <p:cNvPr id="2867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67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867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143530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100</a:t>
            </a:r>
          </a:p>
        </p:txBody>
      </p:sp>
      <p:sp>
        <p:nvSpPr>
          <p:cNvPr id="7" name="Figure Legend" hidden="1"/>
          <p:cNvSpPr>
            <a:spLocks noGrp="1"/>
          </p:cNvSpPr>
          <p:nvPr>
            <p:ph idx="13"/>
          </p:nvPr>
        </p:nvSpPr>
        <p:spPr/>
        <p:txBody>
          <a:bodyPr>
            <a:normAutofit/>
          </a:bodyPr>
          <a:lstStyle/>
          <a:p>
            <a:endParaRPr lang="en-US" sz="1600" dirty="0"/>
          </a:p>
        </p:txBody>
      </p:sp>
      <p:pic>
        <p:nvPicPr>
          <p:cNvPr id="29699" name="Picture 2" descr="slide_0086_img_002.png"/>
          <p:cNvPicPr>
            <a:picLocks noChangeAspect="1"/>
          </p:cNvPicPr>
          <p:nvPr/>
        </p:nvPicPr>
        <p:blipFill>
          <a:blip r:embed="rId4"/>
          <a:srcRect/>
          <a:stretch>
            <a:fillRect/>
          </a:stretch>
        </p:blipFill>
        <p:spPr>
          <a:xfrm>
            <a:off x="1957800" y="1179905"/>
            <a:ext cx="5298023" cy="4434831"/>
          </a:xfrm>
          <a:prstGeom prst="rect">
            <a:avLst/>
          </a:prstGeom>
        </p:spPr>
      </p:pic>
      <p:sp>
        <p:nvSpPr>
          <p:cNvPr id="2970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70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970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51846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a:noAutofit/>
          </a:bodyPr>
          <a:lstStyle/>
          <a:p>
            <a:pPr marL="0" indent="0">
              <a:buNone/>
            </a:pPr>
            <a:r>
              <a:rPr/>
              <a:t>Þetta viðbótarefni frá OpenStax er © Rice University samkvæmt CC-BY 4.0 alþjóðlegu leyfi; heimilt er að afrita það eða breyta því en geta skal uppruna frá OpenStax, Rice University og taka skal fram allar breytingar.</a:t>
            </a:r>
          </a:p>
          <a:p>
            <a:endParaRPr lang="en-US" sz="1600"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29374656"/>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1182</TotalTime>
  <Words>3513</Words>
  <Application>Microsoft Macintosh PowerPoint</Application>
  <PresentationFormat>On-screen Show (4:3)</PresentationFormat>
  <Paragraphs>346</Paragraphs>
  <Slides>87</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87</vt:i4>
      </vt:variant>
    </vt:vector>
  </HeadingPairs>
  <TitlesOfParts>
    <vt:vector size="93" baseType="lpstr">
      <vt:lpstr>Arial</vt:lpstr>
      <vt:lpstr>Calibri</vt:lpstr>
      <vt:lpstr>Calibri Light</vt:lpstr>
      <vt:lpstr>Cambria Math</vt:lpstr>
      <vt:lpstr>Office Theme</vt:lpstr>
      <vt:lpstr>Equation</vt:lpstr>
      <vt:lpstr>PowerPoint Presentation</vt:lpstr>
      <vt:lpstr>Chapter Outline</vt:lpstr>
      <vt:lpstr>Figure 9.1</vt:lpstr>
      <vt:lpstr>Learning Objectives</vt:lpstr>
      <vt:lpstr>Air—Our Most Familiar Gas</vt:lpstr>
      <vt:lpstr>Air and Contemporary Issues</vt:lpstr>
      <vt:lpstr>Figure 9.2</vt:lpstr>
      <vt:lpstr>Gas Pressure</vt:lpstr>
      <vt:lpstr>Figure 9.3</vt:lpstr>
      <vt:lpstr>Units of Pressure</vt:lpstr>
      <vt:lpstr>Units of Pressure</vt:lpstr>
      <vt:lpstr>Measuring Atmospheric Pressure</vt:lpstr>
      <vt:lpstr>Figure 9.4</vt:lpstr>
      <vt:lpstr>Atmospheric Pressure and Altitude</vt:lpstr>
      <vt:lpstr>Measuring the Pressure of a Confined Gas—The Manometer</vt:lpstr>
      <vt:lpstr>Figure 9.5</vt:lpstr>
      <vt:lpstr>Example 9.3</vt:lpstr>
      <vt:lpstr>Example 9.3</vt:lpstr>
      <vt:lpstr>Example 9.4</vt:lpstr>
      <vt:lpstr>Example 9.4</vt:lpstr>
      <vt:lpstr>Figure 9.6</vt:lpstr>
      <vt:lpstr>Figure 9.7</vt:lpstr>
      <vt:lpstr>Figure 9.8</vt:lpstr>
      <vt:lpstr>Learning Objectives</vt:lpstr>
      <vt:lpstr>Volume of a Gas</vt:lpstr>
      <vt:lpstr>Relating Pressure, Volume, Amount, Temperature:  The Ideal Gas Law</vt:lpstr>
      <vt:lpstr>Figure 9.9</vt:lpstr>
      <vt:lpstr>Figure 9.10</vt:lpstr>
      <vt:lpstr>Pressure and Temperature</vt:lpstr>
      <vt:lpstr>Figure 9.11</vt:lpstr>
      <vt:lpstr>Volume and Temperature</vt:lpstr>
      <vt:lpstr>Figure 9.12</vt:lpstr>
      <vt:lpstr>Figure 9.13</vt:lpstr>
      <vt:lpstr>Volume and Pressure</vt:lpstr>
      <vt:lpstr>Figure 9.14</vt:lpstr>
      <vt:lpstr>Figure 9.15</vt:lpstr>
      <vt:lpstr>Volume and Amount (Moles)</vt:lpstr>
      <vt:lpstr>The Ideal Gas Law</vt:lpstr>
      <vt:lpstr>The Ideal Gas Law</vt:lpstr>
      <vt:lpstr>The Ideal Gas Law</vt:lpstr>
      <vt:lpstr>Figure 9.16</vt:lpstr>
      <vt:lpstr>Figure 9.17</vt:lpstr>
      <vt:lpstr>Standard Temperature and Pressure</vt:lpstr>
      <vt:lpstr>Modified Ideal Gas Law</vt:lpstr>
      <vt:lpstr>Figure 9.18</vt:lpstr>
      <vt:lpstr>Learning Objectives</vt:lpstr>
      <vt:lpstr>Calculating the Density of a Gas</vt:lpstr>
      <vt:lpstr>Density of Gases</vt:lpstr>
      <vt:lpstr>Calculating the Molar Mass of a Gas</vt:lpstr>
      <vt:lpstr>Figure 9.19</vt:lpstr>
      <vt:lpstr>Dalton’s Law</vt:lpstr>
      <vt:lpstr>Dalton’s Law of Partial Pressure</vt:lpstr>
      <vt:lpstr>Figure 9.20</vt:lpstr>
      <vt:lpstr>Partial Pressure and Mole Fraction</vt:lpstr>
      <vt:lpstr>Collecting a Gas Over Water</vt:lpstr>
      <vt:lpstr>Figure 9.21</vt:lpstr>
      <vt:lpstr>Wet Gases</vt:lpstr>
      <vt:lpstr>Vapor Pressure</vt:lpstr>
      <vt:lpstr>Figure 9.22</vt:lpstr>
      <vt:lpstr>Stoichiometry in Gaseous Reactions</vt:lpstr>
      <vt:lpstr>Stoichiometry with Gas Volumes</vt:lpstr>
      <vt:lpstr>Figure 9.23</vt:lpstr>
      <vt:lpstr>Figure 9.24</vt:lpstr>
      <vt:lpstr>Figure 9.25</vt:lpstr>
      <vt:lpstr>Figure 9.26</vt:lpstr>
      <vt:lpstr>Learning Objectives</vt:lpstr>
      <vt:lpstr>Figure 9.27</vt:lpstr>
      <vt:lpstr>Figure 9.28</vt:lpstr>
      <vt:lpstr>Figure 9.29</vt:lpstr>
      <vt:lpstr>Figure 9.30</vt:lpstr>
      <vt:lpstr>Learning Objectives</vt:lpstr>
      <vt:lpstr>Figure 9.31</vt:lpstr>
      <vt:lpstr>Figure 9.32</vt:lpstr>
      <vt:lpstr>Figure 9.33</vt:lpstr>
      <vt:lpstr>Figure 9.34</vt:lpstr>
      <vt:lpstr>Learning Objectives</vt:lpstr>
      <vt:lpstr>Figure 9.35</vt:lpstr>
      <vt:lpstr>Figure 9.36</vt:lpstr>
      <vt:lpstr>UNIFIGURE 9.1</vt:lpstr>
      <vt:lpstr>Exercise 13</vt:lpstr>
      <vt:lpstr>Exercise 14</vt:lpstr>
      <vt:lpstr>Exercise 15</vt:lpstr>
      <vt:lpstr>Exercise 16</vt:lpstr>
      <vt:lpstr>Exercise 31</vt:lpstr>
      <vt:lpstr>Exercise 99</vt:lpstr>
      <vt:lpstr>Exercise 100</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9 - Gases</dc:title>
  <dc:creator>Spuddy McSpare</dc:creator>
  <cp:lastModifiedBy>Microsoft Office User</cp:lastModifiedBy>
  <cp:revision>157</cp:revision>
  <cp:lastPrinted>2015-06-12T04:54:07Z</cp:lastPrinted>
  <dcterms:created xsi:type="dcterms:W3CDTF">2012-06-04T02:13:36Z</dcterms:created>
  <dcterms:modified xsi:type="dcterms:W3CDTF">2019-08-20T15:58:28Z</dcterms:modified>
</cp:coreProperties>
</file>