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drawings/vmlDrawing1.vml" ContentType="application/vnd.openxmlformats-officedocument.vmlDrawing"/>
  <Override PartName="/ppt/drawings/vmlDrawing2.vml" ContentType="application/vnd.openxmlformats-officedocument.vmlDrawing"/>
  <Override PartName="/ppt/drawings/vmlDrawing3.vml" ContentType="application/vnd.openxmlformats-officedocument.vmlDrawing"/>
  <Override PartName="/ppt/drawings/vmlDrawing4.vml" ContentType="application/vnd.openxmlformats-officedocument.vmlDrawing"/>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handoutMasters/handoutMaster1.xml" ContentType="application/vnd.openxmlformats-officedocument.presentationml.handout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1" r:id="rId1"/>
  </p:sldMasterIdLst>
  <p:handoutMasterIdLst>
    <p:handoutMasterId r:id="rId113"/>
  </p:handoutMasterIdLst>
  <p:sldIdLst>
    <p:sldId id="256" r:id="rId2"/>
    <p:sldId id="321" r:id="rId3"/>
    <p:sldId id="280" r:id="rId4"/>
    <p:sldId id="322" r:id="rId5"/>
    <p:sldId id="323" r:id="rId6"/>
    <p:sldId id="324" r:id="rId7"/>
    <p:sldId id="325" r:id="rId8"/>
    <p:sldId id="326" r:id="rId9"/>
    <p:sldId id="327" r:id="rId10"/>
    <p:sldId id="292" r:id="rId11"/>
    <p:sldId id="328" r:id="rId12"/>
    <p:sldId id="291" r:id="rId13"/>
    <p:sldId id="329" r:id="rId14"/>
    <p:sldId id="297" r:id="rId15"/>
    <p:sldId id="330" r:id="rId16"/>
    <p:sldId id="296" r:id="rId17"/>
    <p:sldId id="331" r:id="rId18"/>
    <p:sldId id="332" r:id="rId19"/>
    <p:sldId id="333" r:id="rId20"/>
    <p:sldId id="334" r:id="rId21"/>
    <p:sldId id="335" r:id="rId22"/>
    <p:sldId id="336" r:id="rId23"/>
    <p:sldId id="337" r:id="rId24"/>
    <p:sldId id="338" r:id="rId25"/>
    <p:sldId id="398" r:id="rId26"/>
    <p:sldId id="295" r:id="rId27"/>
    <p:sldId id="339" r:id="rId28"/>
    <p:sldId id="340" r:id="rId29"/>
    <p:sldId id="294" r:id="rId30"/>
    <p:sldId id="293" r:id="rId31"/>
    <p:sldId id="290" r:id="rId32"/>
    <p:sldId id="341" r:id="rId33"/>
    <p:sldId id="342" r:id="rId34"/>
    <p:sldId id="318" r:id="rId35"/>
    <p:sldId id="343" r:id="rId36"/>
    <p:sldId id="344" r:id="rId37"/>
    <p:sldId id="345" r:id="rId38"/>
    <p:sldId id="346" r:id="rId39"/>
    <p:sldId id="347" r:id="rId40"/>
    <p:sldId id="348" r:id="rId41"/>
    <p:sldId id="349" r:id="rId42"/>
    <p:sldId id="351" r:id="rId43"/>
    <p:sldId id="289" r:id="rId44"/>
    <p:sldId id="288" r:id="rId45"/>
    <p:sldId id="352" r:id="rId46"/>
    <p:sldId id="353" r:id="rId47"/>
    <p:sldId id="354" r:id="rId48"/>
    <p:sldId id="355" r:id="rId49"/>
    <p:sldId id="356" r:id="rId50"/>
    <p:sldId id="357" r:id="rId51"/>
    <p:sldId id="358" r:id="rId52"/>
    <p:sldId id="359" r:id="rId53"/>
    <p:sldId id="287" r:id="rId54"/>
    <p:sldId id="286" r:id="rId55"/>
    <p:sldId id="285" r:id="rId56"/>
    <p:sldId id="399" r:id="rId57"/>
    <p:sldId id="283" r:id="rId58"/>
    <p:sldId id="400" r:id="rId59"/>
    <p:sldId id="401" r:id="rId60"/>
    <p:sldId id="402" r:id="rId61"/>
    <p:sldId id="300" r:id="rId62"/>
    <p:sldId id="360" r:id="rId63"/>
    <p:sldId id="361" r:id="rId64"/>
    <p:sldId id="362" r:id="rId65"/>
    <p:sldId id="302" r:id="rId66"/>
    <p:sldId id="363" r:id="rId67"/>
    <p:sldId id="364" r:id="rId68"/>
    <p:sldId id="365" r:id="rId69"/>
    <p:sldId id="366" r:id="rId70"/>
    <p:sldId id="367" r:id="rId71"/>
    <p:sldId id="368" r:id="rId72"/>
    <p:sldId id="369" r:id="rId73"/>
    <p:sldId id="370" r:id="rId74"/>
    <p:sldId id="371" r:id="rId75"/>
    <p:sldId id="372" r:id="rId76"/>
    <p:sldId id="373" r:id="rId77"/>
    <p:sldId id="307" r:id="rId78"/>
    <p:sldId id="305" r:id="rId79"/>
    <p:sldId id="374" r:id="rId80"/>
    <p:sldId id="375" r:id="rId81"/>
    <p:sldId id="376" r:id="rId82"/>
    <p:sldId id="304" r:id="rId83"/>
    <p:sldId id="377" r:id="rId84"/>
    <p:sldId id="378" r:id="rId85"/>
    <p:sldId id="379" r:id="rId86"/>
    <p:sldId id="309" r:id="rId87"/>
    <p:sldId id="380" r:id="rId88"/>
    <p:sldId id="381" r:id="rId89"/>
    <p:sldId id="312" r:id="rId90"/>
    <p:sldId id="382" r:id="rId91"/>
    <p:sldId id="383" r:id="rId92"/>
    <p:sldId id="384" r:id="rId93"/>
    <p:sldId id="314" r:id="rId94"/>
    <p:sldId id="385" r:id="rId95"/>
    <p:sldId id="386" r:id="rId96"/>
    <p:sldId id="387" r:id="rId97"/>
    <p:sldId id="303" r:id="rId98"/>
    <p:sldId id="388" r:id="rId99"/>
    <p:sldId id="389" r:id="rId100"/>
    <p:sldId id="390" r:id="rId101"/>
    <p:sldId id="391" r:id="rId102"/>
    <p:sldId id="392" r:id="rId103"/>
    <p:sldId id="393" r:id="rId104"/>
    <p:sldId id="394" r:id="rId105"/>
    <p:sldId id="317" r:id="rId106"/>
    <p:sldId id="395" r:id="rId107"/>
    <p:sldId id="396" r:id="rId108"/>
    <p:sldId id="316" r:id="rId109"/>
    <p:sldId id="315" r:id="rId110"/>
    <p:sldId id="397" r:id="rId111"/>
    <p:sldId id="320" r:id="rId1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28" autoAdjust="0"/>
    <p:restoredTop sz="94574" autoAdjust="0"/>
  </p:normalViewPr>
  <p:slideViewPr>
    <p:cSldViewPr snapToGrid="0" snapToObjects="1">
      <p:cViewPr varScale="1">
        <p:scale>
          <a:sx n="120" d="100"/>
          <a:sy n="120" d="100"/>
        </p:scale>
        <p:origin x="1512" y="176"/>
      </p:cViewPr>
      <p:guideLst>
        <p:guide orient="horz" pos="2160"/>
        <p:guide pos="2880"/>
      </p:guideLst>
    </p:cSldViewPr>
  </p:slideViewPr>
  <p:outlineViewPr>
    <p:cViewPr>
      <p:scale>
        <a:sx n="33" d="100"/>
        <a:sy n="33" d="100"/>
      </p:scale>
      <p:origin x="0" y="-1101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handoutMaster" Target="handoutMasters/handoutMaster1.xml"/><Relationship Id="rId114" Type="http://schemas.openxmlformats.org/officeDocument/2006/relationships/presProps" Target="presProps.xml"/><Relationship Id="rId115" Type="http://schemas.openxmlformats.org/officeDocument/2006/relationships/viewProps" Target="viewProps.xml"/><Relationship Id="rId116" Type="http://schemas.openxmlformats.org/officeDocument/2006/relationships/theme" Target="theme/theme1.xml"/><Relationship Id="rId117" Type="http://schemas.openxmlformats.org/officeDocument/2006/relationships/tableStyles" Target="tableStyles.xml"/></Relationships>
</file>

<file path=ppt/drawings/_rels/vmlDrawing1.vml.rels><?xml version='1.0' encoding='utf-8'?>
<ns0:Relationships xmlns:ns0="http://schemas.openxmlformats.org/package/2006/relationships"><ns0:Relationship Id="rId1" Type="http://schemas.openxmlformats.org/officeDocument/2006/relationships/image" Target="../media/v3_image14_8f299cf6119f.png" /></ns0: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3.vml.rels><?xml version='1.0' encoding='utf-8'?>
<ns0:Relationships xmlns:ns0="http://schemas.openxmlformats.org/package/2006/relationships"><ns0:Relationship Id="rId1" Type="http://schemas.openxmlformats.org/officeDocument/2006/relationships/image" Target="../media/v3_image18_e8b2622cde1e.png" /></ns0: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8/20/19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image" Target="../media/v3_image2_f566d904c5bc.png" /><ns0:Relationship Id="rId3" Type="http://schemas.openxmlformats.org/officeDocument/2006/relationships/image" Target="../media/image1.png" /></ns0: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3780290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2607437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4099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2884345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451DEABC-D766-4322-8E78-B830FAE35C72}" type="datetime4">
              <a:rPr lang="en-US" smtClean="0"/>
              <a:pPr/>
              <a:t>August 20, 2019</a:t>
            </a:fld>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61CA3F7A-A206-4B26-AB74-F119457DF0EC}"/>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545078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79B19C71-EC74-44AF-B27E-FC7DC3C3A61D}" type="datetime4">
              <a:rPr lang="en-US" smtClean="0"/>
              <a:pPr/>
              <a:t>August 20, 2019</a:t>
            </a:fld>
            <a:endParaRPr lang="en-US"/>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06CFE9D5-CF84-40AC-8A81-BD032503CE7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93333F43-3E86-47E4-BFBB-2476D384E1C6}" type="datetime4">
              <a:rPr lang="en-US" smtClean="0"/>
              <a:pPr/>
              <a:t>August 20, 2019</a:t>
            </a:fld>
            <a:endParaRPr lang="en-US"/>
          </a:p>
        </p:txBody>
      </p:sp>
      <p:sp>
        <p:nvSpPr>
          <p:cNvPr id="6" name="Slide Number Placeholder 5"/>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B5626A83-2DE8-468E-A933-5B1E5F3DCEFC}"/>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6EAD5615-7F4F-4584-84D5-CC95918C321F}" type="datetime4">
              <a:rPr lang="en-US" smtClean="0"/>
              <a:pPr/>
              <a:t>August 20, 2019</a:t>
            </a:fld>
            <a:endParaRPr lang="en-US"/>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id="{5A74B23F-498D-4586-B49A-25B7E4D22D3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36B7E20B-7457-41B0-BF84-2FB9CE11A56C}"/>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819027408"/>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16" r:id="rId6"/>
    <p:sldLayoutId id="2147483914"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2" Type="http://schemas.openxmlformats.org/officeDocument/2006/relationships/image" Target="../media/image1.png" /><ns0:Relationship Id="rId3" Type="http://schemas.openxmlformats.org/officeDocument/2006/relationships/image" Target="../media/v3_image3_0846e0706e81.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81_8f7b88aef066.png" /></ns0: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82_61cfecbe2793.png" /></ns0: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7_11a7c3194e1f.png" /></ns0: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83_ba7bfa720a01.png" /></ns0: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84_ee99987f3a98.png" /></ns0: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3_18b362226185.png" /></ns0: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ns0:Relationships xmlns:ns0="http://schemas.openxmlformats.org/package/2006/relationships"><ns0:Relationship Id="rId1" Type="http://schemas.openxmlformats.org/officeDocument/2006/relationships/vmlDrawing" Target="../drawings/vmlDrawing1.vml" /><ns0:Relationship Id="rId2" Type="http://schemas.openxmlformats.org/officeDocument/2006/relationships/slideLayout" Target="../slideLayouts/slideLayout2.xml" /><ns0:Relationship Id="rId3" Type="http://schemas.openxmlformats.org/officeDocument/2006/relationships/oleObject" Target="../embeddings/oleObject1.bin" /><ns0:Relationship Id="rId4" Type="http://schemas.openxmlformats.org/officeDocument/2006/relationships/image" Target="../media/v3_image14_8f299cf6119f.png" /></ns0: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5_cdb42b3e57f8.png" /></ns0:Relationships>
</file>

<file path=ppt/slides/_rels/slide44.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85_b8289100beb6.png" /></ns0:Relationships>
</file>

<file path=ppt/slides/_rels/slide45.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oleObject" Target="../embeddings/oleObject2.bin"/><Relationship Id="rId4" Type="http://schemas.openxmlformats.org/officeDocument/2006/relationships/image" Target="../media/image17.w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ns0:Relationships xmlns:ns0="http://schemas.openxmlformats.org/package/2006/relationships"><ns0:Relationship Id="rId1" Type="http://schemas.openxmlformats.org/officeDocument/2006/relationships/vmlDrawing" Target="../drawings/vmlDrawing3.vml" /><ns0:Relationship Id="rId2" Type="http://schemas.openxmlformats.org/officeDocument/2006/relationships/slideLayout" Target="../slideLayouts/slideLayout2.xml" /><ns0:Relationship Id="rId3" Type="http://schemas.openxmlformats.org/officeDocument/2006/relationships/oleObject" Target="../embeddings/oleObject3.bin" /><ns0:Relationship Id="rId4" Type="http://schemas.openxmlformats.org/officeDocument/2006/relationships/image" Target="../media/v3_image18_e8b2622cde1e.png" /></ns0: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5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2_cf355befdee1.png" /></ns0: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g"/></Relationships>
</file>

<file path=ppt/slides/_rels/slide5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4_2d2059659152.png" /></ns0:Relationships>
</file>

<file path=ppt/slides/_rels/slide5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5_2451e3ab191c.png" /></ns0:Relationships>
</file>

<file path=ppt/slides/_rels/slide6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6_c73a7872a1a6.png" /></ns0:Relationships>
</file>

<file path=ppt/slides/_rels/slide61.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7_95115f2096f6.png" /></ns0:Relationships>
</file>

<file path=ppt/slides/_rels/slide62.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86_7df1fa7e756a.png" /></ns0:Relationships>
</file>

<file path=ppt/slides/_rels/slide63.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86_7df1fa7e756a.png" /></ns0:Relationships>
</file>

<file path=ppt/slides/_rels/slide64.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86_7df1fa7e756a.png" /></ns0:Relationships>
</file>

<file path=ppt/slides/_rels/slide6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9_782013bd024e.png" /></ns0:Relationships>
</file>

<file path=ppt/slides/_rels/slide6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86_7df1fa7e756a.png" /></ns0: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30_c30266c20ba4.png" /></ns0: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7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32_071ebbc5d183.png" /></ns0: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8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34_61d31c2a43c1.png" /></ns0: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87_28adfa974e9f.png" /></ns0: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88_51225ae1a66a.png" /></ns0:Relationships>
</file>

<file path=ppt/slides/_rels/slide9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37_5b5bcbb6b1f2.png" /></ns0: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vmlDrawing" Target="../drawings/vmlDrawing4.vml"/><Relationship Id="rId2" Type="http://schemas.openxmlformats.org/officeDocument/2006/relationships/slideLayout" Target="../slideLayouts/slideLayout2.xml"/><Relationship Id="rId3" Type="http://schemas.openxmlformats.org/officeDocument/2006/relationships/oleObject" Target="../embeddings/oleObject4.bin"/><Relationship Id="rId4" Type="http://schemas.openxmlformats.org/officeDocument/2006/relationships/image" Target="../media/image39.wmf"/></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89_31a4dc3a2dbf.png" /></ns0: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90_75711e6f226c.png" /></ns0: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91_729f57d2c134.png" /></ns0:Relationships>
</file>

<file path=ppt/slides/_rels/slide109.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92_8462a82128f7.png" /></ns0:Relationships>
</file>

<file path=ppt/slides/_rels/slide110.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92_8462a82128f7.png" /></ns0: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0" y="1341487"/>
            <a:ext cx="9144000" cy="709154"/>
          </a:xfrm>
          <a:prstGeom prst="rect">
            <a:avLst/>
          </a:prstGeom>
        </p:spPr>
        <p:txBody>
          <a:bodyPr wrap="square">
            <a:normAutofit/>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spcBef>
                <a:spcPts val="0"/>
              </a:spcBef>
              <a:spcAft>
                <a:spcPts val="0"/>
              </a:spcAft>
            </a:pPr>
            <a:r>
              <a:rPr sz="3000"/>
              <a:t>Kafli 14 Sýru-basa jafnvægi</a:t>
            </a:r>
          </a:p>
        </p:txBody>
      </p:sp>
      <p:pic>
        <p:nvPicPr>
          <p:cNvPr id="9" name="Picture 5" descr="slide_0001_img_001.png"/>
          <p:cNvPicPr>
            <a:picLocks noChangeAspect="1"/>
          </p:cNvPicPr>
          <p:nvPr/>
        </p:nvPicPr>
        <p:blipFill>
          <a:blip r:embed="rId2"/>
          <a:srcRect/>
          <a:stretch>
            <a:fillRect/>
          </a:stretch>
        </p:blipFill>
        <p:spPr>
          <a:xfrm>
            <a:off x="7017183" y="365986"/>
            <a:ext cx="1829055" cy="447737"/>
          </a:xfrm>
          <a:prstGeom prst="rect">
            <a:avLst/>
          </a:prstGeom>
        </p:spPr>
      </p:pic>
      <p:sp>
        <p:nvSpPr>
          <p:cNvPr id="7" name="Title">
            <a:extLst>
              <a:ext uri="{FF2B5EF4-FFF2-40B4-BE49-F238E27FC236}">
                <a16:creationId xmlns:a16="http://schemas.microsoft.com/office/drawing/2014/main"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a:lstStyle>
          <a:p/>
        </p:txBody>
      </p:sp>
      <p:pic>
        <p:nvPicPr>
          <p:cNvPr id="10" name="Picture 3" descr="slide_0001_img_003.png"/>
          <p:cNvPicPr>
            <a:picLocks noChangeAspect="1"/>
          </p:cNvPicPr>
          <p:nvPr/>
        </p:nvPicPr>
        <p:blipFill>
          <a:blip r:embed="rId3"/>
          <a:srcRect/>
          <a:stretch>
            <a:fillRect/>
          </a:stretch>
        </p:blipFill>
        <p:spPr>
          <a:xfrm>
            <a:off x="3407965" y="2504061"/>
            <a:ext cx="2320268" cy="3002699"/>
          </a:xfrm>
          <a:prstGeom prst="rect">
            <a:avLst/>
          </a:prstGeom>
        </p:spPr>
      </p:pic>
      <p:sp>
        <p:nvSpPr>
          <p:cNvPr id="11" name="codex-title-cleanup-cover"/>
          <p:cNvSpPr/>
          <p:nvPr/>
        </p:nvSpPr>
        <p:spPr>
          <a:xfrm>
            <a:off x="0" y="250000"/>
            <a:ext cx="9144000" cy="2200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title-cleanup-brand"/>
          <p:cNvSpPr txBox="1"/>
          <p:nvPr/>
        </p:nvSpPr>
        <p:spPr>
          <a:xfrm>
            <a:off x="600000" y="650000"/>
            <a:ext cx="7944000" cy="360000"/>
          </a:xfrm>
          <a:prstGeom prst="rect">
            <a:avLst/>
          </a:prstGeom>
          <a:noFill/>
        </p:spPr>
        <p:txBody>
          <a:bodyPr wrap="none">
            <a:spAutoFit/>
          </a:bodyPr>
          <a:lstStyle/>
          <a:p>
            <a:pPr algn="ctr"/>
            <a:r>
              <a:rPr sz="3000">
                <a:solidFill>
                  <a:srgbClr val="63AC4F"/>
                </a:solidFill>
                <a:latin typeface="Arial"/>
              </a:rPr>
              <a:t>Efnafræði 2e</a:t>
            </a:r>
          </a:p>
        </p:txBody>
      </p:sp>
      <p:sp>
        <p:nvSpPr>
          <p:cNvPr id="13" name="codex-title-cleanup-text"/>
          <p:cNvSpPr txBox="1"/>
          <p:nvPr/>
        </p:nvSpPr>
        <p:spPr>
          <a:xfrm>
            <a:off x="600000" y="1120000"/>
            <a:ext cx="7944000" cy="650000"/>
          </a:xfrm>
          <a:prstGeom prst="rect">
            <a:avLst/>
          </a:prstGeom>
          <a:noFill/>
        </p:spPr>
        <p:txBody>
          <a:bodyPr wrap="none">
            <a:spAutoFit/>
          </a:bodyPr>
          <a:lstStyle/>
          <a:p>
            <a:pPr algn="ctr"/>
            <a:r>
              <a:rPr sz="3000">
                <a:solidFill>
                  <a:srgbClr val="63AC4F"/>
                </a:solidFill>
                <a:latin typeface="Arial"/>
              </a:rPr>
              <a:t>Kafli 14 Sýru-basa jafnvægi</a:t>
            </a:r>
          </a:p>
        </p:txBody>
      </p:sp>
      <p:sp>
        <p:nvSpPr>
          <p:cNvPr id="1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Efnisyfirlit kafla</a:t>
            </a:r>
          </a:p>
        </p:txBody>
      </p:sp>
      <p:sp>
        <p:nvSpPr>
          <p:cNvPr id="3" name="Content Placeholder 2"/>
          <p:cNvSpPr>
            <a:spLocks noGrp="1"/>
          </p:cNvSpPr>
          <p:nvPr>
            <p:ph idx="1"/>
          </p:nvPr>
        </p:nvSpPr>
        <p:spPr/>
        <p:txBody>
          <a:bodyPr/>
          <a:lstStyle/>
          <a:p>
            <a:r>
              <a:rPr/>
              <a:t>14.1 Brønsted-Lowry sýrur og basar</a:t>
            </a:r>
          </a:p>
          <a:p>
            <a:r>
              <a:rPr/>
              <a:t>14.2 pH og pOH</a:t>
            </a:r>
          </a:p>
          <a:p>
            <a:r>
              <a:rPr/>
              <a:t>14.3 Hlutfallslegur styrkur sýra og basa</a:t>
            </a:r>
          </a:p>
          <a:p>
            <a:r>
              <a:rPr/>
              <a:t>14.4 Vatnsrof salta</a:t>
            </a:r>
          </a:p>
          <a:p>
            <a:r>
              <a:rPr/>
              <a:t>14.5 Fjölróteindasýrur</a:t>
            </a:r>
          </a:p>
          <a:p>
            <a:r>
              <a:rPr/>
              <a:t>14.6 Jafnalausnir</a:t>
            </a:r>
          </a:p>
          <a:p>
            <a:r>
              <a:rPr/>
              <a:t>14.7 Sýru-basa títranir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94079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32619" y="365127"/>
            <a:ext cx="5715000" cy="424583"/>
          </a:xfrm>
        </p:spPr>
        <p:txBody>
          <a:bodyPr wrap="none">
            <a:normAutofit/>
          </a:bodyPr>
          <a:lstStyle/>
          <a:p>
            <a:r>
              <a:rPr sz="2300"/>
              <a:t>Mynd 14.1</a:t>
            </a:r>
          </a:p>
        </p:txBody>
      </p:sp>
      <p:sp>
        <p:nvSpPr>
          <p:cNvPr id="7" name="Figure Legend"/>
          <p:cNvSpPr>
            <a:spLocks noGrp="1"/>
          </p:cNvSpPr>
          <p:nvPr>
            <p:ph idx="13"/>
          </p:nvPr>
        </p:nvSpPr>
        <p:spPr>
          <a:xfrm>
            <a:off x="457199" y="4918365"/>
            <a:ext cx="8058151" cy="1271731"/>
          </a:xfrm>
        </p:spPr>
        <p:txBody>
          <a:bodyPr>
            <a:normAutofit/>
          </a:bodyPr>
          <a:lstStyle/>
          <a:p>
            <a:r>
              <a:rPr/>
              <a:t>Svelgir sem þessi eru afleiðing efnahvarfa milli súrs grunnvatns og basískra bergmyndana, eins og kalksteins. (inneign: breyting á verki eftir Emil Kehnel)</a:t>
            </a:r>
          </a:p>
        </p:txBody>
      </p:sp>
      <p:pic>
        <p:nvPicPr>
          <p:cNvPr id="9" name="Figure" descr="A photograph is shown of a pond formed in a sinkhole. Layers of limestone with trees and shrubs surround the murky green water of the pond."/>
          <p:cNvPicPr>
            <a:picLocks noChangeAspect="1"/>
          </p:cNvPicPr>
          <p:nvPr/>
        </p:nvPicPr>
        <p:blipFill>
          <a:blip r:embed="rId2" cstate="email">
            <a:extLst>
              <a:ext uri="{28A0092B-C50C-407E-A947-70E740481C1C}">
                <a14:useLocalDpi xmlns:a14="http://schemas.microsoft.com/office/drawing/2010/main" val="0"/>
              </a:ext>
            </a:extLst>
          </a:blip>
          <a:srcRect t="-2446" b="-2446"/>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13966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14.1 Brønsted-Lowry sýrur og basar</a:t>
            </a:r>
          </a:p>
          <a:p>
            <a:pPr lvl="1"/>
            <a:r>
              <a:rPr/>
              <a:t>Bera kennsl á sýrur, basa og samokapar sýru og basa samkvæmt skilgreiningu Brønsted-Lowry</a:t>
            </a:r>
          </a:p>
          <a:p>
            <a:pPr lvl="1"/>
            <a:r>
              <a:rPr/>
              <a:t>Skrifa jöfnur fyrir jónunarhvörf sýru og basa</a:t>
            </a:r>
          </a:p>
          <a:p>
            <a:pPr lvl="1"/>
            <a:r>
              <a:rPr/>
              <a:t>Nota jónamargfeldi vatns til að reikna út styrk oxóníum- og hýdroxíðjóna</a:t>
            </a:r>
          </a:p>
          <a:p>
            <a:pPr lvl="1"/>
            <a:r>
              <a:rPr/>
              <a:t>Lýsa sýru-basa hegðun tvíeðla efna</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98622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Skilgreiningar á sýrum og bösum</a:t>
            </a:r>
          </a:p>
        </p:txBody>
      </p:sp>
      <p:sp>
        <p:nvSpPr>
          <p:cNvPr id="3" name="Content Placeholder 2"/>
          <p:cNvSpPr>
            <a:spLocks noGrp="1"/>
          </p:cNvSpPr>
          <p:nvPr>
            <p:ph idx="1"/>
          </p:nvPr>
        </p:nvSpPr>
        <p:spPr/>
        <p:txBody>
          <a:bodyPr/>
          <a:lstStyle/>
          <a:p>
            <a:r>
              <a:rPr/>
              <a:t>Skilgreining Johannesar Brønsted og Thomasar Lowry (1923):</a:t>
            </a:r>
          </a:p>
          <a:p>
            <a:endParaRPr lang="en-US" dirty="0"/>
          </a:p>
          <a:p>
            <a:pPr lvl="1"/>
            <a:r>
              <a:rPr/>
              <a:t>Beindist að efnahvörfum sem eiga sér stað milli sýra og basa.</a:t>
            </a:r>
          </a:p>
          <a:p>
            <a:pPr lvl="1"/>
            <a:endParaRPr lang="en-US" dirty="0"/>
          </a:p>
          <a:p>
            <a:pPr lvl="1"/>
            <a:r>
              <a:rPr/>
              <a:t>Brønsted-Lowry sýra: Efnasamband sem gefur öðru efnasambandi róteind.</a:t>
            </a:r>
          </a:p>
          <a:p>
            <a:pPr lvl="1"/>
            <a:endParaRPr lang="en-US" dirty="0"/>
          </a:p>
          <a:p>
            <a:pPr lvl="1"/>
            <a:r>
              <a:rPr/>
              <a:t>Brønsted-Lowry basi: Efnasamband sem þiggur róteind frá öðru efnasambandi.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16042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square">
            <a:normAutofit/>
          </a:bodyPr>
          <a:lstStyle/>
          <a:p>
            <a:r>
              <a:rPr sz="2000"/>
              <a:t>Hvaða tegundir efnasambanda eru sýrur og basar?</a:t>
            </a:r>
          </a:p>
        </p:txBody>
      </p:sp>
      <p:sp>
        <p:nvSpPr>
          <p:cNvPr id="3" name="Content Placeholder 2"/>
          <p:cNvSpPr>
            <a:spLocks noGrp="1"/>
          </p:cNvSpPr>
          <p:nvPr>
            <p:ph idx="1"/>
          </p:nvPr>
        </p:nvSpPr>
        <p:spPr/>
        <p:txBody>
          <a:bodyPr/>
          <a:lstStyle/>
          <a:p>
            <a:r>
              <a:rPr/>
              <a:t>Sýrur:</a:t>
            </a:r>
          </a:p>
          <a:p>
            <a:endParaRPr lang="en-US" dirty="0"/>
          </a:p>
          <a:p>
            <a:pPr marL="457200" indent="-457200">
              <a:buFont typeface="+mj-lt"/>
              <a:buAutoNum type="arabicParenR"/>
            </a:pPr>
            <a:r>
              <a:rPr/>
              <a:t>Sameindir: Bæði lífrænar og ólífrænar</a:t>
            </a:r>
          </a:p>
          <a:p>
            <a:pPr marL="457200" indent="-457200">
              <a:buFont typeface="+mj-lt"/>
              <a:buAutoNum type="arabicParenR"/>
            </a:pPr>
            <a:r>
              <a:rPr/>
              <a:t>Katjónir sem innihalda H</a:t>
            </a:r>
          </a:p>
          <a:p>
            <a:pPr marL="457200" indent="-457200">
              <a:buFont typeface="+mj-lt"/>
              <a:buAutoNum type="arabicParenR"/>
            </a:pPr>
            <a:r>
              <a:rPr/>
              <a:t>Anjónir sem innihalda H</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29372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square">
            <a:normAutofit/>
          </a:bodyPr>
          <a:lstStyle/>
          <a:p>
            <a:r>
              <a:rPr sz="2000"/>
              <a:t>Hvaða tegundir efnasambanda eru sýrur og basar?</a:t>
            </a:r>
          </a:p>
        </p:txBody>
      </p:sp>
      <p:sp>
        <p:nvSpPr>
          <p:cNvPr id="3" name="Content Placeholder 2"/>
          <p:cNvSpPr>
            <a:spLocks noGrp="1"/>
          </p:cNvSpPr>
          <p:nvPr>
            <p:ph idx="1"/>
          </p:nvPr>
        </p:nvSpPr>
        <p:spPr>
          <a:xfrm>
            <a:off x="628650" y="955965"/>
            <a:ext cx="7886700" cy="4785078"/>
          </a:xfrm>
        </p:spPr>
        <p:txBody>
          <a:bodyPr>
            <a:normAutofit/>
          </a:bodyPr>
          <a:lstStyle/>
          <a:p>
            <a:r>
              <a:rPr/>
              <a:t>Basar:</a:t>
            </a:r>
          </a:p>
          <a:p>
            <a:endParaRPr lang="en-US" dirty="0"/>
          </a:p>
          <a:p>
            <a:pPr marL="457200" indent="-457200">
              <a:buFont typeface="+mj-lt"/>
              <a:buAutoNum type="arabicParenR"/>
            </a:pPr>
            <a:r>
              <a:rPr/>
              <a:t>Jónaefni sem innihalda OH-</a:t>
            </a:r>
          </a:p>
          <a:p>
            <a:pPr marL="457200" indent="-457200">
              <a:buFont typeface="+mj-lt"/>
              <a:buAutoNum type="arabicParenR"/>
            </a:pPr>
            <a:r>
              <a:rPr/>
              <a:t>Sameindir - Aðallega amín</a:t>
            </a:r>
          </a:p>
          <a:p>
            <a:pPr marL="457200" indent="-457200">
              <a:buFont typeface="+mj-lt"/>
              <a:buAutoNum type="arabicParenR"/>
            </a:pPr>
            <a:r>
              <a:rPr/>
              <a:t>Anjónir – Með og án H</a:t>
            </a:r>
          </a:p>
          <a:p>
            <a:pPr marL="457200" indent="-457200">
              <a:buFont typeface="+mj-lt"/>
              <a:buAutoNum type="arabicParenR"/>
            </a:pPr>
            <a:r>
              <a:rPr/>
              <a:t>Katjónir – Fá dæmi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46055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Brønsted–Lowry-kenningin um sýrur og basa</a:t>
            </a:r>
          </a:p>
        </p:txBody>
      </p:sp>
      <p:sp>
        <p:nvSpPr>
          <p:cNvPr id="3" name="Content Placeholder 2"/>
          <p:cNvSpPr>
            <a:spLocks noGrp="1"/>
          </p:cNvSpPr>
          <p:nvPr>
            <p:ph idx="1"/>
          </p:nvPr>
        </p:nvSpPr>
        <p:spPr/>
        <p:txBody>
          <a:bodyPr/>
          <a:lstStyle/>
          <a:p>
            <a:r>
              <a:rPr/>
              <a:t>Efnategundin sem myndast þegar róteind er fjarlægð úr sýru er samokabasi þeirrar sýru.</a:t>
            </a:r>
          </a:p>
          <a:p>
            <a:endParaRPr lang="en-US" dirty="0"/>
          </a:p>
          <a:p>
            <a:r>
              <a:rPr/>
              <a:t>Efnategundin sem myndast þegar róteind er bætt við basa er samokasýra þess basa.</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95700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Tvíeðla efnategundir</a:t>
            </a:r>
          </a:p>
        </p:txBody>
      </p:sp>
      <p:sp>
        <p:nvSpPr>
          <p:cNvPr id="3" name="Content Placeholder 2"/>
          <p:cNvSpPr>
            <a:spLocks noGrp="1"/>
          </p:cNvSpPr>
          <p:nvPr>
            <p:ph idx="1"/>
          </p:nvPr>
        </p:nvSpPr>
        <p:spPr/>
        <p:txBody>
          <a:bodyPr/>
          <a:lstStyle/>
          <a:p>
            <a:r>
              <a:rPr/>
              <a:t>Efnategund sem getur annaðhvort tekið við eða gefið róteind kallast tvíeðla.</a:t>
            </a:r>
          </a:p>
          <a:p>
            <a:endParaRPr lang="en-US" dirty="0"/>
          </a:p>
          <a:p>
            <a:r>
              <a:rPr/>
              <a:t>Tvíeðla efnategund getur verkað sem sýra eða basi.</a:t>
            </a:r>
          </a:p>
          <a:p>
            <a:pPr lvl="1"/>
            <a:r>
              <a:rPr/>
              <a:t>Dæmi: Vatn</a:t>
            </a:r>
          </a:p>
          <a:p>
            <a:pPr lvl="1"/>
            <a:r>
              <a:rPr/>
              <a:t>Í viðurvist sýru verkar vatn sem basi.</a:t>
            </a:r>
          </a:p>
          <a:p>
            <a:pPr lvl="1"/>
            <a:r>
              <a:rPr/>
              <a:t>Í viðurvist basa verkar vatn sem sýra.</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21294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14.1</a:t>
            </a:r>
          </a:p>
        </p:txBody>
      </p:sp>
      <p:sp>
        <p:nvSpPr>
          <p:cNvPr id="7" name="Figure Legend" hidden="1"/>
          <p:cNvSpPr>
            <a:spLocks noGrp="1"/>
          </p:cNvSpPr>
          <p:nvPr>
            <p:ph idx="13"/>
          </p:nvPr>
        </p:nvSpPr>
        <p:spPr/>
        <p:txBody>
          <a:bodyPr>
            <a:normAutofit/>
          </a:bodyPr>
          <a:lstStyle/>
          <a:p>
            <a:endParaRPr lang="en-US" sz="1600" dirty="0"/>
          </a:p>
        </p:txBody>
      </p:sp>
      <p:pic>
        <p:nvPicPr>
          <p:cNvPr id="11" name="Figure" descr="slide_0010_img_002.png"/>
          <p:cNvPicPr>
            <a:picLocks noChangeAspect="1"/>
          </p:cNvPicPr>
          <p:nvPr/>
        </p:nvPicPr>
        <p:blipFill>
          <a:blip r:embed="rId4"/>
          <a:srcRect t="-506" b="-506"/>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08531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Vatn sem basi</a:t>
            </a:r>
          </a:p>
        </p:txBody>
      </p:sp>
      <p:sp>
        <p:nvSpPr>
          <p:cNvPr id="3" name="Content Placeholder 2"/>
          <p:cNvSpPr>
            <a:spLocks noGrp="1"/>
          </p:cNvSpPr>
          <p:nvPr>
            <p:ph idx="1"/>
          </p:nvPr>
        </p:nvSpPr>
        <p:spPr/>
        <p:txBody>
          <a:bodyPr/>
          <a:lstStyle/>
          <a:p>
            <a:r>
              <a:rPr/>
              <a:t>Hvarf milli Brønsted-Lowry sýru og vatns kallast sýrujónun.</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06889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14.2</a:t>
            </a:r>
          </a:p>
        </p:txBody>
      </p:sp>
      <p:sp>
        <p:nvSpPr>
          <p:cNvPr id="7" name="Figure Legend" hidden="1"/>
          <p:cNvSpPr>
            <a:spLocks noGrp="1"/>
          </p:cNvSpPr>
          <p:nvPr>
            <p:ph idx="13"/>
          </p:nvPr>
        </p:nvSpPr>
        <p:spPr/>
        <p:txBody>
          <a:bodyPr>
            <a:normAutofit/>
          </a:bodyPr>
          <a:lstStyle/>
          <a:p>
            <a:endParaRPr lang="en-US" sz="1600" dirty="0"/>
          </a:p>
        </p:txBody>
      </p:sp>
      <p:pic>
        <p:nvPicPr>
          <p:cNvPr id="5123" name="Picture 2" descr="slide_0012_img_002.png"/>
          <p:cNvPicPr>
            <a:picLocks noChangeAspect="1"/>
          </p:cNvPicPr>
          <p:nvPr/>
        </p:nvPicPr>
        <p:blipFill>
          <a:blip r:embed="rId4"/>
          <a:srcRect/>
          <a:stretch>
            <a:fillRect/>
          </a:stretch>
        </p:blipFill>
        <p:spPr>
          <a:xfrm>
            <a:off x="1285626" y="1896833"/>
            <a:ext cx="6747786" cy="2157374"/>
          </a:xfrm>
          <a:prstGeom prst="rect">
            <a:avLst/>
          </a:prstGeom>
        </p:spPr>
      </p:pic>
      <p:sp>
        <p:nvSpPr>
          <p:cNvPr id="512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2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512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45966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Vatn sem sýra</a:t>
            </a:r>
          </a:p>
        </p:txBody>
      </p:sp>
      <p:sp>
        <p:nvSpPr>
          <p:cNvPr id="3" name="Content Placeholder 2"/>
          <p:cNvSpPr>
            <a:spLocks noGrp="1"/>
          </p:cNvSpPr>
          <p:nvPr>
            <p:ph idx="1"/>
          </p:nvPr>
        </p:nvSpPr>
        <p:spPr/>
        <p:txBody>
          <a:bodyPr/>
          <a:lstStyle/>
          <a:p>
            <a:r>
              <a:rPr/>
              <a:t>Hvarf milli Brønsted-Lowry basa og vatns kallast basajónun.</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24535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14.3</a:t>
            </a:r>
          </a:p>
        </p:txBody>
      </p:sp>
      <p:sp>
        <p:nvSpPr>
          <p:cNvPr id="7" name="Figure Legend" hidden="1"/>
          <p:cNvSpPr>
            <a:spLocks noGrp="1"/>
          </p:cNvSpPr>
          <p:nvPr>
            <p:ph idx="13"/>
          </p:nvPr>
        </p:nvSpPr>
        <p:spPr/>
        <p:txBody>
          <a:bodyPr>
            <a:normAutofit/>
          </a:bodyPr>
          <a:lstStyle/>
          <a:p>
            <a:endParaRPr lang="en-US" sz="1600" dirty="0"/>
          </a:p>
        </p:txBody>
      </p:sp>
      <p:pic>
        <p:nvPicPr>
          <p:cNvPr id="6147" name="Picture 2" descr="slide_0014_img_002.png"/>
          <p:cNvPicPr>
            <a:picLocks noChangeAspect="1"/>
          </p:cNvPicPr>
          <p:nvPr/>
        </p:nvPicPr>
        <p:blipFill>
          <a:blip r:embed="rId2"/>
          <a:srcRect/>
          <a:stretch>
            <a:fillRect/>
          </a:stretch>
        </p:blipFill>
        <p:spPr>
          <a:xfrm>
            <a:off x="1051632" y="1768073"/>
            <a:ext cx="7155453" cy="2462403"/>
          </a:xfrm>
          <a:prstGeom prst="rect">
            <a:avLst/>
          </a:prstGeom>
        </p:spPr>
      </p:pic>
      <p:sp>
        <p:nvSpPr>
          <p:cNvPr id="614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4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15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76572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Sjálfjónun vatns</a:t>
            </a:r>
          </a:p>
        </p:txBody>
      </p:sp>
      <p:sp>
        <p:nvSpPr>
          <p:cNvPr id="3" name="Content Placeholder 2"/>
          <p:cNvSpPr>
            <a:spLocks noGrp="1"/>
          </p:cNvSpPr>
          <p:nvPr>
            <p:ph idx="1"/>
          </p:nvPr>
        </p:nvSpPr>
        <p:spPr/>
        <p:txBody>
          <a:bodyPr>
            <a:normAutofit/>
          </a:bodyPr>
          <a:lstStyle/>
          <a:p>
            <a:r>
              <a:rPr/>
              <a:t>Í hreinu vatni virkar vatn bæði sem sýra og basi.</a:t>
            </a:r>
          </a:p>
          <a:p>
            <a:pPr marL="109728" indent="0">
              <a:buNone/>
            </a:pPr>
            <a:endParaRPr lang="en-US" dirty="0"/>
          </a:p>
          <a:p>
            <a:r>
              <a:rPr/>
              <a:t>Sjálfjónun vatns:</a:t>
            </a:r>
          </a:p>
          <a:p>
            <a:pPr lvl="1"/>
            <a:r>
              <a:rPr/>
              <a:t>Jafnvægisfastinn fyrir þetta hvarf kallast jónamargfeldi vatns, Kw.</a:t>
            </a:r>
            <a:endParaRPr lang="en-US" dirty="0">
              <a:solidFill>
                <a:schemeClr val="accent3"/>
              </a:solidFill>
              <a:sym typeface="Wingdings" pitchFamily="2" charset="2"/>
            </a:endParaRPr>
          </a:p>
          <a:p>
            <a:pPr lvl="1"/>
            <a:r>
              <a:rPr/>
              <a:t>Við 25 °C, Kw = 1.0 × 10–14</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87162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14.4</a:t>
            </a:r>
          </a:p>
        </p:txBody>
      </p:sp>
      <p:sp>
        <p:nvSpPr>
          <p:cNvPr id="7" name="Figure Legend" hidden="1"/>
          <p:cNvSpPr>
            <a:spLocks noGrp="1"/>
          </p:cNvSpPr>
          <p:nvPr>
            <p:ph idx="13"/>
          </p:nvPr>
        </p:nvSpPr>
        <p:spPr/>
        <p:txBody>
          <a:bodyPr>
            <a:normAutofit/>
          </a:bodyPr>
          <a:lstStyle/>
          <a:p>
            <a:endParaRPr lang="en-US" sz="1600" dirty="0"/>
          </a:p>
        </p:txBody>
      </p:sp>
      <p:pic>
        <p:nvPicPr>
          <p:cNvPr id="11" name="Figure" descr="slide_0016_img_002.png"/>
          <p:cNvPicPr>
            <a:picLocks noChangeAspect="1"/>
          </p:cNvPicPr>
          <p:nvPr/>
        </p:nvPicPr>
        <p:blipFill>
          <a:blip r:embed="rId4"/>
          <a:srcRect t="-33645" b="-33645"/>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49346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14.2 pH og pOH</a:t>
            </a:r>
          </a:p>
          <a:p>
            <a:pPr lvl="1"/>
            <a:r>
              <a:rPr/>
              <a:t>Útskýra flokkun vatnslausna sem súrra, basískra eða hlutlausra</a:t>
            </a:r>
          </a:p>
          <a:p>
            <a:pPr lvl="1"/>
            <a:r>
              <a:rPr/>
              <a:t>Tjá styrk oxóníum- og hýdroxíðjóna á pH og pOH kvörðum</a:t>
            </a:r>
          </a:p>
          <a:p>
            <a:pPr lvl="1"/>
            <a:r>
              <a:rPr/>
              <a:t>Framkvæma útreikninga sem tengja pH og pOH</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80666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pH og pOH</a:t>
            </a:r>
          </a:p>
        </p:txBody>
      </p:sp>
      <p:sp>
        <p:nvSpPr>
          <p:cNvPr id="5" name="Content Placeholder 4"/>
          <p:cNvSpPr>
            <a:spLocks noGrp="1"/>
          </p:cNvSpPr>
          <p:nvPr>
            <p:ph idx="1"/>
          </p:nvPr>
        </p:nvSpPr>
        <p:spPr/>
        <p:txBody>
          <a:bodyPr>
            <a:normAutofit/>
          </a:bodyPr>
          <a:lstStyle/>
          <a:p>
            <a:r>
              <a:rPr lang="en-US" i="1" dirty="0">
                <a:sym typeface="Wingdings" pitchFamily="2" charset="2"/>
              </a:rPr>
              <a:t>K</a:t>
            </a:r>
            <a:r>
              <a:rPr lang="en-US" baseline="-25000" dirty="0">
                <a:sym typeface="Wingdings" pitchFamily="2" charset="2"/>
              </a:rPr>
              <a:t>w </a:t>
            </a:r>
            <a:r>
              <a:rPr lang="en-US" dirty="0"/>
              <a:t>= </a:t>
            </a:r>
            <a:r>
              <a:rPr lang="en-US" dirty="0">
                <a:sym typeface="Wingdings" pitchFamily="2" charset="2"/>
              </a:rPr>
              <a:t>[H</a:t>
            </a:r>
            <a:r>
              <a:rPr lang="en-US" baseline="-25000" dirty="0">
                <a:sym typeface="Wingdings" pitchFamily="2" charset="2"/>
              </a:rPr>
              <a:t>3</a:t>
            </a:r>
            <a:r>
              <a:rPr lang="en-US" dirty="0">
                <a:sym typeface="Wingdings" pitchFamily="2" charset="2"/>
              </a:rPr>
              <a:t>O</a:t>
            </a:r>
            <a:r>
              <a:rPr lang="en-US" baseline="30000" dirty="0">
                <a:sym typeface="Wingdings" pitchFamily="2" charset="2"/>
              </a:rPr>
              <a:t>+</a:t>
            </a:r>
            <a:r>
              <a:rPr lang="en-US" dirty="0">
                <a:sym typeface="Wingdings" pitchFamily="2" charset="2"/>
              </a:rPr>
              <a:t>][OH</a:t>
            </a:r>
            <a:r>
              <a:rPr lang="en-US" baseline="30000" dirty="0">
                <a:sym typeface="Wingdings" pitchFamily="2" charset="2"/>
              </a:rPr>
              <a:t>–</a:t>
            </a:r>
            <a:r>
              <a:rPr lang="en-US" dirty="0">
                <a:sym typeface="Wingdings" pitchFamily="2" charset="2"/>
              </a:rPr>
              <a:t>] </a:t>
            </a:r>
          </a:p>
          <a:p>
            <a:r>
              <a:rPr/>
              <a:t>Í hreinu vatni,</a:t>
            </a:r>
          </a:p>
          <a:p>
            <a:endParaRPr lang="en-US" dirty="0">
              <a:sym typeface="Wingdings" pitchFamily="2" charset="2"/>
            </a:endParaRPr>
          </a:p>
          <a:p>
            <a:endParaRPr lang="en-US" dirty="0">
              <a:sym typeface="Wingdings" pitchFamily="2" charset="2"/>
            </a:endParaRPr>
          </a:p>
          <a:p>
            <a:endParaRPr lang="en-US" dirty="0">
              <a:sym typeface="Wingdings" pitchFamily="2" charset="2"/>
            </a:endParaRPr>
          </a:p>
          <a:p>
            <a:r>
              <a:rPr/>
              <a:t>Þegar styrkur [H3O+] og [OH–] er jafn er lausnin sögð vera hlutlaus</a:t>
            </a:r>
          </a:p>
          <a:p>
            <a:endParaRPr lang="en-US"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49233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Styrkur H3O+ og OH–</a:t>
            </a:r>
            <a:endParaRPr lang="en-US" dirty="0"/>
          </a:p>
        </p:txBody>
      </p:sp>
      <p:sp>
        <p:nvSpPr>
          <p:cNvPr id="3" name="Content Placeholder 2"/>
          <p:cNvSpPr>
            <a:spLocks noGrp="1"/>
          </p:cNvSpPr>
          <p:nvPr>
            <p:ph idx="1"/>
          </p:nvPr>
        </p:nvSpPr>
        <p:spPr>
          <a:xfrm>
            <a:off x="628650" y="955965"/>
            <a:ext cx="7886700" cy="4831377"/>
          </a:xfrm>
        </p:spPr>
        <p:txBody>
          <a:bodyPr>
            <a:normAutofit lnSpcReduction="10000"/>
          </a:bodyPr>
          <a:lstStyle/>
          <a:p>
            <a:r>
              <a:rPr/>
              <a:t>Í hreinu vatni eru [H3O+] og [OH–] jöfn.</a:t>
            </a:r>
          </a:p>
          <a:p>
            <a:endParaRPr lang="en-US" dirty="0">
              <a:sym typeface="Wingdings" pitchFamily="2" charset="2"/>
            </a:endParaRPr>
          </a:p>
          <a:p>
            <a:r>
              <a:rPr/>
              <a:t>Þegar sýra eða basi er leyst upp í vatni eru [H3O+] og [OH–] ekki jöfn.</a:t>
            </a:r>
          </a:p>
          <a:p>
            <a:pPr marL="109728" indent="0">
              <a:buNone/>
            </a:pPr>
            <a:endParaRPr lang="en-US" dirty="0">
              <a:sym typeface="Wingdings" pitchFamily="2" charset="2"/>
            </a:endParaRPr>
          </a:p>
          <a:p>
            <a:pPr marL="365760" lvl="2" indent="-256032">
              <a:buClr>
                <a:schemeClr val="accent3"/>
              </a:buClr>
              <a:buFont typeface="Georgia"/>
              <a:buChar char="•"/>
            </a:pPr>
            <a:r>
              <a:rPr lang="en-US" sz="2100" i="1" dirty="0">
                <a:solidFill>
                  <a:schemeClr val="accent3"/>
                </a:solidFill>
                <a:sym typeface="Wingdings" pitchFamily="2" charset="2"/>
              </a:rPr>
              <a:t>K</a:t>
            </a:r>
            <a:r>
              <a:rPr lang="en-US" sz="2100" i="1" baseline="-25000" dirty="0">
                <a:solidFill>
                  <a:schemeClr val="accent3"/>
                </a:solidFill>
                <a:sym typeface="Wingdings" pitchFamily="2" charset="2"/>
              </a:rPr>
              <a:t>w</a:t>
            </a:r>
            <a:r>
              <a:rPr lang="en-US" sz="2100" baseline="-25000" dirty="0">
                <a:solidFill>
                  <a:schemeClr val="accent3"/>
                </a:solidFill>
                <a:sym typeface="Wingdings" pitchFamily="2" charset="2"/>
              </a:rPr>
              <a:t> </a:t>
            </a:r>
            <a:r>
              <a:rPr lang="en-US" sz="2100" dirty="0">
                <a:solidFill>
                  <a:schemeClr val="accent3"/>
                </a:solidFill>
                <a:sym typeface="Wingdings" pitchFamily="2" charset="2"/>
              </a:rPr>
              <a:t>= [H</a:t>
            </a:r>
            <a:r>
              <a:rPr lang="en-US" sz="2100" baseline="-25000" dirty="0">
                <a:solidFill>
                  <a:schemeClr val="accent3"/>
                </a:solidFill>
                <a:sym typeface="Wingdings" pitchFamily="2" charset="2"/>
              </a:rPr>
              <a:t>3</a:t>
            </a:r>
            <a:r>
              <a:rPr lang="en-US" sz="2100" dirty="0">
                <a:solidFill>
                  <a:schemeClr val="accent3"/>
                </a:solidFill>
                <a:sym typeface="Wingdings" pitchFamily="2" charset="2"/>
              </a:rPr>
              <a:t>O</a:t>
            </a:r>
            <a:r>
              <a:rPr lang="en-US" sz="2100" baseline="30000" dirty="0">
                <a:solidFill>
                  <a:schemeClr val="accent3"/>
                </a:solidFill>
                <a:sym typeface="Wingdings" pitchFamily="2" charset="2"/>
              </a:rPr>
              <a:t>+</a:t>
            </a:r>
            <a:r>
              <a:rPr lang="en-US" sz="2100" dirty="0">
                <a:solidFill>
                  <a:schemeClr val="accent3"/>
                </a:solidFill>
                <a:sym typeface="Wingdings" pitchFamily="2" charset="2"/>
              </a:rPr>
              <a:t>] [OH</a:t>
            </a:r>
            <a:r>
              <a:rPr lang="en-US" sz="2100" baseline="30000" dirty="0">
                <a:solidFill>
                  <a:schemeClr val="accent3"/>
                </a:solidFill>
                <a:sym typeface="Wingdings" pitchFamily="2" charset="2"/>
              </a:rPr>
              <a:t>–</a:t>
            </a:r>
            <a:r>
              <a:rPr lang="en-US" sz="2100" dirty="0">
                <a:solidFill>
                  <a:schemeClr val="accent3"/>
                </a:solidFill>
                <a:sym typeface="Wingdings" pitchFamily="2" charset="2"/>
              </a:rPr>
              <a:t>] </a:t>
            </a:r>
            <a:r>
              <a:rPr lang="en-US" sz="2100" dirty="0">
                <a:solidFill>
                  <a:schemeClr val="accent3"/>
                </a:solidFill>
              </a:rPr>
              <a:t>= </a:t>
            </a:r>
            <a:r>
              <a:rPr lang="en-US" sz="2100" dirty="0">
                <a:solidFill>
                  <a:schemeClr val="accent3"/>
                </a:solidFill>
                <a:sym typeface="Wingdings" pitchFamily="2" charset="2"/>
              </a:rPr>
              <a:t>1.0 × 10</a:t>
            </a:r>
            <a:r>
              <a:rPr lang="en-US" sz="2100" baseline="30000" dirty="0">
                <a:solidFill>
                  <a:schemeClr val="accent3"/>
                </a:solidFill>
                <a:sym typeface="Wingdings" pitchFamily="2" charset="2"/>
              </a:rPr>
              <a:t>–14</a:t>
            </a:r>
            <a:r>
              <a:rPr lang="en-US" sz="2100" dirty="0">
                <a:solidFill>
                  <a:schemeClr val="accent3"/>
                </a:solidFill>
                <a:sym typeface="Wingdings" pitchFamily="2" charset="2"/>
              </a:rPr>
              <a:t> </a:t>
            </a:r>
          </a:p>
          <a:p>
            <a:pPr marL="365760" lvl="2" indent="-256032">
              <a:buClr>
                <a:schemeClr val="accent3"/>
              </a:buClr>
              <a:buFont typeface="Georgia"/>
              <a:buChar char="•"/>
            </a:pPr>
            <a:endParaRPr lang="en-US" sz="2100" dirty="0">
              <a:solidFill>
                <a:schemeClr val="accent3"/>
              </a:solidFill>
              <a:sym typeface="Wingdings" pitchFamily="2" charset="2"/>
            </a:endParaRPr>
          </a:p>
          <a:p>
            <a:pPr marL="365760" lvl="2" indent="-256032">
              <a:buClr>
                <a:schemeClr val="accent3"/>
              </a:buClr>
              <a:buFont typeface="Georgia"/>
              <a:buChar char="•"/>
            </a:pPr>
            <a:r>
              <a:rPr/>
              <a:t>[H3O+] og [OH–] eru í öfugu hlutfalli við hvort annað.</a:t>
            </a:r>
          </a:p>
          <a:p>
            <a:endParaRPr lang="en-US" dirty="0">
              <a:sym typeface="Wingdings" pitchFamily="2" charset="2"/>
            </a:endParaRPr>
          </a:p>
          <a:p>
            <a:pPr lvl="1"/>
            <a:r>
              <a:rPr/>
              <a:t>Ef [H3O+] &gt; 1.0 × 10–7, þá er [OH–] &lt; 1.0 × 10–7 og lausnin er kölluð súr.</a:t>
            </a:r>
          </a:p>
          <a:p>
            <a:pPr lvl="1"/>
            <a:endParaRPr lang="en-US" sz="2100" dirty="0">
              <a:solidFill>
                <a:schemeClr val="accent3"/>
              </a:solidFill>
              <a:sym typeface="Wingdings" pitchFamily="2" charset="2"/>
            </a:endParaRPr>
          </a:p>
          <a:p>
            <a:pPr lvl="1"/>
            <a:r>
              <a:rPr/>
              <a:t>Ef [OH–] &gt; 1.0 × 10-7, þá er [H3O+] &lt; 1.0 × 10–7 og</a:t>
            </a:r>
          </a:p>
          <a:p>
            <a:pPr marL="411480" lvl="1" indent="0">
              <a:buNone/>
            </a:pPr>
            <a:r>
              <a:rPr/>
              <a:t>lausnin er kölluð basísk.</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71081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pH</a:t>
            </a:r>
          </a:p>
        </p:txBody>
      </p:sp>
      <p:sp>
        <p:nvSpPr>
          <p:cNvPr id="3" name="Content Placeholder 2"/>
          <p:cNvSpPr>
            <a:spLocks noGrp="1"/>
          </p:cNvSpPr>
          <p:nvPr>
            <p:ph idx="1"/>
          </p:nvPr>
        </p:nvSpPr>
        <p:spPr>
          <a:xfrm>
            <a:off x="628650" y="955965"/>
            <a:ext cx="7886700" cy="4773503"/>
          </a:xfrm>
        </p:spPr>
        <p:txBody>
          <a:bodyPr/>
          <a:lstStyle/>
          <a:p>
            <a:r>
              <a:rPr/>
              <a:t>Hægt er að tjá sýrustig og basastig lausnar út frá [H3O+] eða [OH–].</a:t>
            </a:r>
          </a:p>
          <a:p>
            <a:endParaRPr lang="en-US" dirty="0">
              <a:sym typeface="Wingdings" pitchFamily="2" charset="2"/>
            </a:endParaRPr>
          </a:p>
          <a:p>
            <a:r>
              <a:rPr/>
              <a:t>Þessi styrkur getur spannað margar stærðargráður og því eru logragildi almennt notuð.</a:t>
            </a:r>
          </a:p>
          <a:p>
            <a:endParaRPr lang="en-US" dirty="0">
              <a:sym typeface="Wingdings" pitchFamily="2" charset="2"/>
            </a:endParaRPr>
          </a:p>
          <a:p>
            <a:r>
              <a:rPr/>
              <a:t>pH</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23692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pOH</a:t>
            </a:r>
          </a:p>
        </p:txBody>
      </p:sp>
      <p:sp>
        <p:nvSpPr>
          <p:cNvPr id="3" name="Content Placeholder 2"/>
          <p:cNvSpPr>
            <a:spLocks noGrp="1"/>
          </p:cNvSpPr>
          <p:nvPr>
            <p:ph idx="1"/>
          </p:nvPr>
        </p:nvSpPr>
        <p:spPr/>
        <p:txBody>
          <a:bodyPr>
            <a:normAutofit/>
          </a:bodyPr>
          <a:lstStyle/>
          <a:p>
            <a:r>
              <a:rPr lang="en-US" dirty="0">
                <a:solidFill>
                  <a:schemeClr val="tx1"/>
                </a:solidFill>
              </a:rPr>
              <a:t>pH + pOH = 14.00</a:t>
            </a:r>
            <a:endParaRPr lang="en-US" baseline="30000" dirty="0">
              <a:solidFill>
                <a:schemeClr val="tx1"/>
              </a:solidFill>
            </a:endParaRP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54069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pH og pOH í hlutlausri lausn</a:t>
            </a:r>
          </a:p>
        </p:txBody>
      </p:sp>
      <p:sp>
        <p:nvSpPr>
          <p:cNvPr id="3" name="Content Placeholder 2"/>
          <p:cNvSpPr>
            <a:spLocks noGrp="1"/>
          </p:cNvSpPr>
          <p:nvPr>
            <p:ph idx="1"/>
          </p:nvPr>
        </p:nvSpPr>
        <p:spPr/>
        <p:txBody>
          <a:bodyPr/>
          <a:lstStyle/>
          <a:p>
            <a:pPr marL="171450" lvl="1">
              <a:spcBef>
                <a:spcPts val="750"/>
              </a:spcBef>
            </a:pPr>
            <a:r>
              <a:rPr/>
              <a:t>Ef [H3O+] = [OH–] = 1.0 × 10–7 þá telst lausnin hlutlaus.</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48594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pH og pOH í súrri lausn</a:t>
            </a:r>
          </a:p>
        </p:txBody>
      </p:sp>
      <p:sp>
        <p:nvSpPr>
          <p:cNvPr id="3" name="Content Placeholder 2"/>
          <p:cNvSpPr>
            <a:spLocks noGrp="1"/>
          </p:cNvSpPr>
          <p:nvPr>
            <p:ph idx="1"/>
          </p:nvPr>
        </p:nvSpPr>
        <p:spPr/>
        <p:txBody>
          <a:bodyPr/>
          <a:lstStyle/>
          <a:p>
            <a:pPr marL="171450" lvl="1">
              <a:spcBef>
                <a:spcPts val="750"/>
              </a:spcBef>
            </a:pPr>
            <a:r>
              <a:rPr/>
              <a:t>Ef [H3O+] &gt; 1.0 × 10–7, þá er [OH–] &lt; 1.0 × 10–7 og lausnin telst súr.</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15822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pH og pOH í basískri lausn</a:t>
            </a:r>
          </a:p>
        </p:txBody>
      </p:sp>
      <p:sp>
        <p:nvSpPr>
          <p:cNvPr id="3" name="Content Placeholder 2"/>
          <p:cNvSpPr>
            <a:spLocks noGrp="1"/>
          </p:cNvSpPr>
          <p:nvPr>
            <p:ph idx="1"/>
          </p:nvPr>
        </p:nvSpPr>
        <p:spPr/>
        <p:txBody>
          <a:bodyPr/>
          <a:lstStyle/>
          <a:p>
            <a:pPr marL="171450" lvl="1">
              <a:spcBef>
                <a:spcPts val="750"/>
              </a:spcBef>
            </a:pPr>
            <a:r>
              <a:rPr/>
              <a:t>Ef [OH–] &gt; 1.0 × 10–7, þá er [H3O+] &lt; 1.0 × 10–7 og lausnin telst basísk.</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4050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841248"/>
          </a:xfrm>
        </p:spPr>
        <p:txBody>
          <a:bodyPr wrap="square">
            <a:normAutofit/>
          </a:bodyPr>
          <a:lstStyle/>
          <a:p>
            <a:r>
              <a:rPr sz="1500"/>
              <a:t>Tafla 14.1 Samantekt á venslum fyrir súrar, basískar og hlutlausar lausnir</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9401850"/>
              </p:ext>
            </p:extLst>
          </p:nvPr>
        </p:nvGraphicFramePr>
        <p:xfrm>
          <a:off x="628650" y="955675"/>
          <a:ext cx="7886700" cy="1879600"/>
        </p:xfrm>
        <a:graphic>
          <a:graphicData uri="http://schemas.openxmlformats.org/drawingml/2006/table">
            <a:tbl>
              <a:tblPr firstRow="1" bandRow="1">
                <a:tableStyleId>{5940675A-B579-460E-94D1-54222C63F5DA}</a:tableStyleId>
              </a:tblPr>
              <a:tblGrid>
                <a:gridCol w="26289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628900">
                  <a:extLst>
                    <a:ext uri="{9D8B030D-6E8A-4147-A177-3AD203B41FA5}">
                      <a16:colId xmlns:a16="http://schemas.microsoft.com/office/drawing/2014/main" val="20002"/>
                    </a:ext>
                  </a:extLst>
                </a:gridCol>
              </a:tblGrid>
              <a:tr h="370840">
                <a:tc>
                  <a:txBody>
                    <a:bodyPr/>
                    <a:lstStyle/>
                    <a:p>
                      <a:pPr algn="ctr"/>
                      <a:r>
                        <a:t>Flokkun</a:t>
                      </a:r>
                    </a:p>
                  </a:txBody>
                  <a:tcPr/>
                </a:tc>
                <a:tc>
                  <a:txBody>
                    <a:bodyPr/>
                    <a:lstStyle/>
                    <a:p>
                      <a:pPr algn="ctr"/>
                      <a:r>
                        <a:t>Hlutfallslegur jónastyrkur</a:t>
                      </a:r>
                      <a:endParaRPr lang="en-US" b="1"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pH við 25 °C</a:t>
                      </a:r>
                    </a:p>
                  </a:txBody>
                  <a:tcPr/>
                </a:tc>
                <a:extLst>
                  <a:ext uri="{0D108BD9-81ED-4DB2-BD59-A6C34878D82A}">
                    <a16:rowId xmlns:a16="http://schemas.microsoft.com/office/drawing/2014/main" val="10000"/>
                  </a:ext>
                </a:extLst>
              </a:tr>
              <a:tr h="370840">
                <a:tc>
                  <a:txBody>
                    <a:bodyPr/>
                    <a:lstStyle/>
                    <a:p>
                      <a:pPr algn="ctr"/>
                      <a:r>
                        <a:t>súr</a:t>
                      </a:r>
                    </a:p>
                  </a:txBody>
                  <a:tcPr/>
                </a:tc>
                <a:tc>
                  <a:txBody>
                    <a:bodyPr/>
                    <a:lstStyle/>
                    <a:p>
                      <a:pPr algn="ctr"/>
                      <a:r>
                        <a:t>[H3O+] &gt; [OH–]</a:t>
                      </a:r>
                    </a:p>
                    <a:p>
                      <a:pPr algn="ctr"/>
                      <a:endParaRPr lang="en-US" dirty="0"/>
                    </a:p>
                  </a:txBody>
                  <a:tcPr/>
                </a:tc>
                <a:tc>
                  <a:txBody>
                    <a:bodyPr/>
                    <a:lstStyle/>
                    <a:p>
                      <a:pPr algn="ctr"/>
                      <a:r>
                        <a:rPr lang="en-US" dirty="0"/>
                        <a:t>pH &lt; 7</a:t>
                      </a:r>
                    </a:p>
                  </a:txBody>
                  <a:tcPr/>
                </a:tc>
                <a:extLst>
                  <a:ext uri="{0D108BD9-81ED-4DB2-BD59-A6C34878D82A}">
                    <a16:rowId xmlns:a16="http://schemas.microsoft.com/office/drawing/2014/main" val="10001"/>
                  </a:ext>
                </a:extLst>
              </a:tr>
              <a:tr h="370840">
                <a:tc>
                  <a:txBody>
                    <a:bodyPr/>
                    <a:lstStyle/>
                    <a:p>
                      <a:pPr algn="ctr"/>
                      <a:r>
                        <a:t>hlutlaus</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dirty="0"/>
                        <a:t>[H</a:t>
                      </a:r>
                      <a:r>
                        <a:rPr lang="en-US" sz="1400" baseline="-25000" dirty="0">
                          <a:solidFill>
                            <a:schemeClr val="accent3"/>
                          </a:solidFill>
                          <a:sym typeface="Wingdings" pitchFamily="2" charset="2"/>
                        </a:rPr>
                        <a:t>3</a:t>
                      </a:r>
                      <a:r>
                        <a:rPr lang="en-US" dirty="0"/>
                        <a:t>O</a:t>
                      </a:r>
                      <a:r>
                        <a:rPr lang="en-US" sz="1400" baseline="30000" dirty="0">
                          <a:solidFill>
                            <a:schemeClr val="accent3"/>
                          </a:solidFill>
                          <a:sym typeface="Wingdings" pitchFamily="2" charset="2"/>
                        </a:rPr>
                        <a:t>+</a:t>
                      </a:r>
                      <a:r>
                        <a:rPr lang="en-US" dirty="0"/>
                        <a:t>] = [OH</a:t>
                      </a:r>
                      <a:r>
                        <a:rPr lang="en-US" sz="1400" baseline="30000" dirty="0">
                          <a:solidFill>
                            <a:schemeClr val="accent3"/>
                          </a:solidFill>
                          <a:sym typeface="Wingdings" pitchFamily="2" charset="2"/>
                        </a:rPr>
                        <a:t>–</a:t>
                      </a:r>
                      <a:r>
                        <a:rPr lang="en-US" dirty="0"/>
                        <a:t>] </a:t>
                      </a:r>
                    </a:p>
                    <a:p>
                      <a:pPr algn="ctr"/>
                      <a:endParaRPr lang="en-US" dirty="0"/>
                    </a:p>
                  </a:txBody>
                  <a:tcPr/>
                </a:tc>
                <a:tc>
                  <a:txBody>
                    <a:bodyPr/>
                    <a:lstStyle/>
                    <a:p>
                      <a:pPr algn="ctr"/>
                      <a:r>
                        <a:rPr lang="en-US" dirty="0"/>
                        <a:t>pH = 7</a:t>
                      </a:r>
                    </a:p>
                  </a:txBody>
                  <a:tcPr/>
                </a:tc>
                <a:extLst>
                  <a:ext uri="{0D108BD9-81ED-4DB2-BD59-A6C34878D82A}">
                    <a16:rowId xmlns:a16="http://schemas.microsoft.com/office/drawing/2014/main" val="10002"/>
                  </a:ext>
                </a:extLst>
              </a:tr>
              <a:tr h="370840">
                <a:tc>
                  <a:txBody>
                    <a:bodyPr/>
                    <a:lstStyle/>
                    <a:p>
                      <a:pPr algn="ctr"/>
                      <a:r>
                        <a:t>basísk</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[H3O+] &lt; [OH–]</a:t>
                      </a:r>
                    </a:p>
                    <a:p>
                      <a:pPr algn="ctr"/>
                      <a:endParaRPr lang="en-US" dirty="0"/>
                    </a:p>
                  </a:txBody>
                  <a:tcPr/>
                </a:tc>
                <a:tc>
                  <a:txBody>
                    <a:bodyPr/>
                    <a:lstStyle/>
                    <a:p>
                      <a:pPr algn="ctr"/>
                      <a:r>
                        <a:rPr lang="en-US" dirty="0"/>
                        <a:t>pH &gt; 7</a:t>
                      </a:r>
                    </a:p>
                  </a:txBody>
                  <a:tcPr/>
                </a:tc>
                <a:extLst>
                  <a:ext uri="{0D108BD9-81ED-4DB2-BD59-A6C34878D82A}">
                    <a16:rowId xmlns:a16="http://schemas.microsoft.com/office/drawing/2014/main" val="10003"/>
                  </a:ext>
                </a:extLst>
              </a:tr>
            </a:tbl>
          </a:graphicData>
        </a:graphic>
      </p:graphicFrame>
      <p:sp>
        <p:nvSpPr>
          <p:cNvPr id="4" name="Content Placeholder 3"/>
          <p:cNvSpPr>
            <a:spLocks noGrp="1"/>
          </p:cNvSpPr>
          <p:nvPr>
            <p:ph idx="13"/>
          </p:nvPr>
        </p:nvSpPr>
        <p:spPr/>
        <p:txBody>
          <a:bodyPr/>
          <a:lstStyle/>
          <a:p>
            <a:endParaRPr lang="en-US"/>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324517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22787" y="365127"/>
            <a:ext cx="5715000" cy="424583"/>
          </a:xfrm>
        </p:spPr>
        <p:txBody>
          <a:bodyPr wrap="none">
            <a:normAutofit/>
          </a:bodyPr>
          <a:lstStyle/>
          <a:p>
            <a:r>
              <a:rPr sz="2300"/>
              <a:t>Mynd 14.2</a:t>
            </a:r>
          </a:p>
        </p:txBody>
      </p:sp>
      <p:sp>
        <p:nvSpPr>
          <p:cNvPr id="7" name="Figure Legend"/>
          <p:cNvSpPr>
            <a:spLocks noGrp="1"/>
          </p:cNvSpPr>
          <p:nvPr>
            <p:ph idx="1"/>
          </p:nvPr>
        </p:nvSpPr>
        <p:spPr>
          <a:xfrm>
            <a:off x="502912" y="5042191"/>
            <a:ext cx="8012438" cy="1130010"/>
          </a:xfrm>
        </p:spPr>
        <p:txBody>
          <a:bodyPr>
            <a:normAutofit/>
          </a:bodyPr>
          <a:lstStyle/>
          <a:p>
            <a:pPr marL="0" indent="0">
              <a:buNone/>
            </a:pPr>
            <a:r>
              <a:rPr/>
              <a:t>pH og pOH kvarðarnir sýna styrk H3O+ og OH−, í sömu röð. pH og pOH gildi nokkurra algengra efna við 25 °C eru sýnd á þessari mynd.</a:t>
            </a:r>
          </a:p>
        </p:txBody>
      </p:sp>
      <p:pic>
        <p:nvPicPr>
          <p:cNvPr id="11" name="Picture 2" descr="slide_0026_img_002.png"/>
          <p:cNvPicPr>
            <a:picLocks noChangeAspect="1"/>
          </p:cNvPicPr>
          <p:nvPr/>
        </p:nvPicPr>
        <p:blipFill>
          <a:blip r:embed="rId4"/>
          <a:srcRect/>
          <a:stretch>
            <a:fillRect/>
          </a:stretch>
        </p:blipFill>
        <p:spPr>
          <a:xfrm>
            <a:off x="2398259" y="858291"/>
            <a:ext cx="4394427" cy="3937847"/>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065295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pH-gildi lausna sterkra sýra</a:t>
            </a:r>
          </a:p>
        </p:txBody>
      </p:sp>
      <p:sp>
        <p:nvSpPr>
          <p:cNvPr id="3" name="Content Placeholder 2"/>
          <p:cNvSpPr>
            <a:spLocks noGrp="1"/>
          </p:cNvSpPr>
          <p:nvPr>
            <p:ph idx="1"/>
          </p:nvPr>
        </p:nvSpPr>
        <p:spPr/>
        <p:txBody>
          <a:bodyPr/>
          <a:lstStyle/>
          <a:p>
            <a:r>
              <a:rPr/>
              <a:t>Rifjið upp úr kafla 4 að sumar sýrur eru sterkar.</a:t>
            </a:r>
          </a:p>
          <a:p>
            <a:endParaRPr lang="en-US" dirty="0"/>
          </a:p>
          <a:p>
            <a:pPr lvl="1"/>
            <a:r>
              <a:rPr/>
              <a:t>HCl, HBr, HI, HClO4, HNO3, H2SO4</a:t>
            </a:r>
          </a:p>
          <a:p>
            <a:pPr lvl="1"/>
            <a:endParaRPr lang="en-US" sz="1800" baseline="-25000" dirty="0">
              <a:solidFill>
                <a:schemeClr val="accent3"/>
              </a:solidFill>
            </a:endParaRPr>
          </a:p>
          <a:p>
            <a:pPr lvl="2"/>
            <a:r>
              <a:rPr/>
              <a:t>Þessar sýrur hvarfast nánast að fullu við vatn.</a:t>
            </a:r>
          </a:p>
          <a:p>
            <a:pPr lvl="2"/>
            <a:r>
              <a:rPr/>
              <a:t>Dæmi: HCl</a:t>
            </a:r>
            <a:endParaRPr lang="en-US" sz="1500" dirty="0">
              <a:solidFill>
                <a:schemeClr val="accent3"/>
              </a:solidFill>
            </a:endParaRP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16304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pH sterkra basa</a:t>
            </a:r>
          </a:p>
        </p:txBody>
      </p:sp>
      <p:sp>
        <p:nvSpPr>
          <p:cNvPr id="3" name="Content Placeholder 2"/>
          <p:cNvSpPr>
            <a:spLocks noGrp="1"/>
          </p:cNvSpPr>
          <p:nvPr>
            <p:ph idx="1"/>
          </p:nvPr>
        </p:nvSpPr>
        <p:spPr/>
        <p:txBody>
          <a:bodyPr/>
          <a:lstStyle/>
          <a:p>
            <a:r>
              <a:rPr/>
              <a:t>Munið einnig að sumir basar eru sterkir:</a:t>
            </a:r>
          </a:p>
          <a:p>
            <a:endParaRPr lang="en-US" dirty="0"/>
          </a:p>
          <a:p>
            <a:pPr lvl="1"/>
            <a:r>
              <a:rPr/>
              <a:t>LiOH, NaOH, KOH, Ca(OH)2, Sr(OH)2, Ba(OH)2</a:t>
            </a:r>
          </a:p>
          <a:p>
            <a:pPr lvl="1"/>
            <a:endParaRPr lang="en-US" sz="1800" b="1" baseline="-25000" dirty="0">
              <a:solidFill>
                <a:schemeClr val="accent3"/>
              </a:solidFill>
            </a:endParaRPr>
          </a:p>
          <a:p>
            <a:pPr lvl="2"/>
            <a:r>
              <a:rPr/>
              <a:t>Þessir basar klofna að fullu í OH–.</a:t>
            </a:r>
          </a:p>
          <a:p>
            <a:pPr lvl="2"/>
            <a:endParaRPr lang="en-US" sz="1500" baseline="30000" dirty="0">
              <a:solidFill>
                <a:schemeClr val="accent3"/>
              </a:solidFill>
            </a:endParaRPr>
          </a:p>
          <a:p>
            <a:endParaRPr lang="en-US" dirty="0"/>
          </a:p>
        </p:txBody>
      </p:sp>
      <p:sp>
        <p:nvSpPr>
          <p:cNvPr id="4" name="Content Placeholder 3"/>
          <p:cNvSpPr>
            <a:spLocks noGrp="1"/>
          </p:cNvSpPr>
          <p:nvPr>
            <p:ph idx="13"/>
          </p:nvPr>
        </p:nvSpPr>
        <p:spPr/>
        <p:txBody>
          <a:bodyPr/>
          <a:lstStyle/>
          <a:p>
            <a:endParaRPr lang="en-US" dirty="0"/>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869325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idx="13"/>
          </p:nvPr>
        </p:nvSpPr>
        <p:spPr>
          <a:xfrm>
            <a:off x="383459" y="4918365"/>
            <a:ext cx="8131891" cy="1271731"/>
          </a:xfrm>
        </p:spPr>
        <p:txBody>
          <a:bodyPr wrap="square">
            <a:normAutofit/>
          </a:bodyPr>
          <a:lstStyle/>
          <a:p>
            <a:pPr>
              <a:spcBef>
                <a:spcPts val="0"/>
              </a:spcBef>
              <a:spcAft>
                <a:spcPts val="0"/>
              </a:spcAft>
              <a:buClr>
                <a:srgbClr val="6CB255"/>
              </a:buClr>
            </a:pPr>
            <a:r>
              <a:rPr sz="1400"/>
              <a:t>(a) Súrt regn gerir tré viðkvæmari fyrir þurrkum og skordýraplágum og eyðir næringarefnum í jarðveginum. (b) Það tærir einnig styttur sem eru höggnar úr marmara eða kalksteini. (mynd a: breytt verk eftir Chris M Morris; mynd b: breytt verk eftir „Eden, Janine and Jim“/Flickr)</a:t>
            </a:r>
          </a:p>
        </p:txBody>
      </p:sp>
      <p:pic>
        <p:nvPicPr>
          <p:cNvPr id="10" name="Figure" descr="Two photos are shown. Photograph a on the left shows the upper portion of trees against a bright blue sky. The tops of several trees at the center of the photograph have bare branches and appear to be dead. Image b shows a statue of a man that appears to from the revolutionary war era in either marble or limestone."/>
          <p:cNvPicPr>
            <a:picLocks noChangeAspect="1"/>
          </p:cNvPicPr>
          <p:nvPr/>
        </p:nvPicPr>
        <p:blipFill>
          <a:blip r:embed="rId2" cstate="email">
            <a:extLst>
              <a:ext uri="{28A0092B-C50C-407E-A947-70E740481C1C}">
                <a14:useLocalDpi xmlns:a14="http://schemas.microsoft.com/office/drawing/2010/main" val="0"/>
              </a:ext>
            </a:extLst>
          </a:blip>
          <a:srcRect t="-3440" b="-3440"/>
          <a:stretch>
            <a:fillRect/>
          </a:stretch>
        </p:blipFill>
        <p:spPr>
          <a:xfrm>
            <a:off x="457199" y="1122386"/>
            <a:ext cx="8062913" cy="3500071"/>
          </a:xfrm>
          <a:prstGeom prst="rect">
            <a:avLst/>
          </a:prstGeom>
        </p:spPr>
      </p:pic>
      <p:sp>
        <p:nvSpPr>
          <p:cNvPr id="8" name="Figure Number">
            <a:extLst>
              <a:ext uri="{FF2B5EF4-FFF2-40B4-BE49-F238E27FC236}">
                <a16:creationId xmlns:a16="http://schemas.microsoft.com/office/drawing/2014/main" id="{DDD21562-A537-4EAD-ADF4-0FA420FA2D79}"/>
              </a:ext>
            </a:extLst>
          </p:cNvPr>
          <p:cNvSpPr>
            <a:spLocks noGrp="1"/>
          </p:cNvSpPr>
          <p:nvPr>
            <p:ph type="title"/>
          </p:nvPr>
        </p:nvSpPr>
        <p:spPr>
          <a:xfrm>
            <a:off x="457199" y="365127"/>
            <a:ext cx="8058151" cy="424583"/>
          </a:xfrm>
        </p:spPr>
        <p:txBody>
          <a:bodyPr/>
          <a:lstStyle/>
          <a:p>
            <a:r>
              <a:rPr/>
              <a:t>Mynd 14.3</a:t>
            </a:r>
          </a:p>
        </p:txBody>
      </p:sp>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30334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14.4</a:t>
            </a:r>
          </a:p>
        </p:txBody>
      </p:sp>
      <p:sp>
        <p:nvSpPr>
          <p:cNvPr id="7" name="Figure Legend"/>
          <p:cNvSpPr>
            <a:spLocks noGrp="1"/>
          </p:cNvSpPr>
          <p:nvPr>
            <p:ph idx="13"/>
          </p:nvPr>
        </p:nvSpPr>
        <p:spPr>
          <a:xfrm>
            <a:off x="457199" y="4918365"/>
            <a:ext cx="8058151" cy="1271731"/>
          </a:xfrm>
        </p:spPr>
        <p:txBody>
          <a:bodyPr wrap="square">
            <a:normAutofit/>
          </a:bodyPr>
          <a:lstStyle/>
          <a:p>
            <a:pPr>
              <a:spcBef>
                <a:spcPts val="0"/>
              </a:spcBef>
              <a:spcAft>
                <a:spcPts val="0"/>
              </a:spcAft>
              <a:buClr>
                <a:srgbClr val="6CB255"/>
              </a:buClr>
            </a:pPr>
            <a:r>
              <a:rPr sz="1400"/>
              <a:t>(a) pH-mælir í rannsóknaflokki sem notaður er á rannsóknarstofu getur haft upplausnina 0.001 pH-einingar, nákvæmnina ± 0.002 pH-einingar og getur kostað meira en $1000. (b) Færanlegur pH-mælir hefur minni upplausn (0.01 pH-einingar), minni nákvæmni (± 0.2 pH-einingar) og mun lægra verð. (mynd b: breytt verk eftir Jacopo Werther)</a:t>
            </a:r>
          </a:p>
        </p:txBody>
      </p:sp>
      <p:pic>
        <p:nvPicPr>
          <p:cNvPr id="11" name="Figure" descr="slide_0030_img_002.png"/>
          <p:cNvPicPr>
            <a:picLocks noChangeAspect="1"/>
          </p:cNvPicPr>
          <p:nvPr/>
        </p:nvPicPr>
        <p:blipFill>
          <a:blip r:embed="rId2"/>
          <a:srcRect l="-16008" r="-16008"/>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609620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14.5</a:t>
            </a:r>
          </a:p>
        </p:txBody>
      </p:sp>
      <p:sp>
        <p:nvSpPr>
          <p:cNvPr id="7" name="Figure Legend"/>
          <p:cNvSpPr>
            <a:spLocks noGrp="1"/>
          </p:cNvSpPr>
          <p:nvPr>
            <p:ph idx="13"/>
          </p:nvPr>
        </p:nvSpPr>
        <p:spPr>
          <a:xfrm>
            <a:off x="457199" y="4918365"/>
            <a:ext cx="8058151" cy="1271731"/>
          </a:xfrm>
        </p:spPr>
        <p:txBody>
          <a:bodyPr wrap="square">
            <a:normAutofit/>
          </a:bodyPr>
          <a:lstStyle/>
          <a:p>
            <a:pPr>
              <a:spcBef>
                <a:spcPts val="0"/>
              </a:spcBef>
              <a:spcAft>
                <a:spcPts val="0"/>
              </a:spcAft>
              <a:buClr>
                <a:srgbClr val="6CB255"/>
              </a:buClr>
            </a:pPr>
            <a:r>
              <a:rPr sz="1400"/>
              <a:t>(a) Lausn sem inniheldur litarefnablöndu, kölluð algildisvísir, tekur á sig mismunandi liti eftir sýrustigi (pH). (b) Handhægir prófunarstrimlar, kallaðir pH-pappír, innihalda innbyggð vísilitarefni sem gefa litabreytingar háðar sýrustigi við snertingu við vatnslausnir. (inneign: breyting á verki eftir Sahar Atwa)</a:t>
            </a:r>
          </a:p>
        </p:txBody>
      </p:sp>
      <p:pic>
        <p:nvPicPr>
          <p:cNvPr id="11" name="Figure" descr="slide_0031_img_002.png"/>
          <p:cNvPicPr>
            <a:picLocks noChangeAspect="1"/>
          </p:cNvPicPr>
          <p:nvPr/>
        </p:nvPicPr>
        <p:blipFill>
          <a:blip r:embed="rId2"/>
          <a:srcRect t="-16080" b="-16080"/>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452003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14.3 Hlutfallslegur styrkur sýra og basa</a:t>
            </a:r>
          </a:p>
          <a:p>
            <a:pPr lvl="1"/>
            <a:r>
              <a:rPr/>
              <a:t>Meta hlutfallslegan styrk sýra og basa út frá jónunarföstum þeirra</a:t>
            </a:r>
          </a:p>
          <a:p>
            <a:pPr lvl="1"/>
            <a:r>
              <a:rPr/>
              <a:t>Útskýra tilhneigingar í styrk sýru og basa í tengslum við sameindabyggingu</a:t>
            </a:r>
          </a:p>
          <a:p>
            <a:pPr lvl="1"/>
            <a:r>
              <a:rPr/>
              <a:t>Framkvæma jafnvægisútreikninga fyrir veik sýru-basa kerfi</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186695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Hlutfallslegur styrkur sýra og basa</a:t>
            </a:r>
          </a:p>
        </p:txBody>
      </p:sp>
      <p:sp>
        <p:nvSpPr>
          <p:cNvPr id="3" name="Content Placeholder 2"/>
          <p:cNvSpPr>
            <a:spLocks noGrp="1"/>
          </p:cNvSpPr>
          <p:nvPr>
            <p:ph idx="1"/>
          </p:nvPr>
        </p:nvSpPr>
        <p:spPr>
          <a:xfrm>
            <a:off x="628650" y="955965"/>
            <a:ext cx="7886700" cy="4860941"/>
          </a:xfrm>
        </p:spPr>
        <p:txBody>
          <a:bodyPr>
            <a:normAutofit/>
          </a:bodyPr>
          <a:lstStyle/>
          <a:p>
            <a:pPr marL="452628" lvl="1" indent="-342900">
              <a:buClr>
                <a:schemeClr val="accent3"/>
              </a:buClr>
            </a:pPr>
            <a:r>
              <a:rPr/>
              <a:t>Brønsted-Lowry sýrur eru H+ róteindagjafar.</a:t>
            </a:r>
          </a:p>
          <a:p>
            <a:pPr marL="452628" lvl="1" indent="-342900">
              <a:buClr>
                <a:schemeClr val="accent3"/>
              </a:buClr>
            </a:pPr>
            <a:endParaRPr lang="en-US" sz="2100" dirty="0">
              <a:solidFill>
                <a:schemeClr val="accent3"/>
              </a:solidFill>
            </a:endParaRPr>
          </a:p>
          <a:p>
            <a:pPr marL="452628" lvl="1" indent="-342900">
              <a:buClr>
                <a:schemeClr val="accent3"/>
              </a:buClr>
            </a:pPr>
            <a:r>
              <a:rPr/>
              <a:t>Styrkur sýru er mældur eftir því að hve miklu leyti hún myndar H3O+ í vatni.</a:t>
            </a:r>
          </a:p>
          <a:p>
            <a:pPr marL="452628" lvl="1" indent="-342900">
              <a:buClr>
                <a:schemeClr val="accent3"/>
              </a:buClr>
            </a:pPr>
            <a:endParaRPr lang="en-US" sz="2100" dirty="0"/>
          </a:p>
          <a:p>
            <a:pPr marL="109728" lvl="1" indent="0" algn="ctr">
              <a:buClr>
                <a:schemeClr val="accent3"/>
              </a:buClr>
              <a:buNone/>
            </a:pPr>
            <a:r>
              <a:rPr/>
              <a:t>HA(aq) + H2O(l) ⇌ H3O+(aq) + A– (aq)</a:t>
            </a:r>
            <a:endParaRPr lang="en-US" baseline="-25000" dirty="0"/>
          </a:p>
          <a:p>
            <a:pPr>
              <a:buNone/>
            </a:pPr>
            <a:endParaRPr lang="en-US" dirty="0"/>
          </a:p>
          <a:p>
            <a:r>
              <a:rPr/>
              <a:t>Rammbakar sýrur gefa af sér næstum 100% H3O+.</a:t>
            </a:r>
          </a:p>
          <a:p>
            <a:endParaRPr lang="en-US" dirty="0"/>
          </a:p>
          <a:p>
            <a:r>
              <a:rPr/>
              <a:t>Veikar sýrur gefa af sér mun minna en 100% H3O+.</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351218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14.6</a:t>
            </a:r>
          </a:p>
        </p:txBody>
      </p:sp>
      <p:sp>
        <p:nvSpPr>
          <p:cNvPr id="7" name="Figure Legend"/>
          <p:cNvSpPr>
            <a:spLocks noGrp="1"/>
          </p:cNvSpPr>
          <p:nvPr>
            <p:ph idx="13"/>
          </p:nvPr>
        </p:nvSpPr>
        <p:spPr>
          <a:xfrm>
            <a:off x="457199" y="4918365"/>
            <a:ext cx="8058151" cy="1271731"/>
          </a:xfrm>
        </p:spPr>
        <p:txBody>
          <a:bodyPr>
            <a:normAutofit/>
          </a:bodyPr>
          <a:lstStyle/>
          <a:p>
            <a:r>
              <a:rPr/>
              <a:t>Nokkrar af algengustu sterku sýrunum og bösunum eru taldar upp hér.</a:t>
            </a:r>
          </a:p>
        </p:txBody>
      </p:sp>
      <p:pic>
        <p:nvPicPr>
          <p:cNvPr id="11" name="Figure" descr="slide_0034_img_002.png"/>
          <p:cNvPicPr>
            <a:picLocks noChangeAspect="1"/>
          </p:cNvPicPr>
          <p:nvPr/>
        </p:nvPicPr>
        <p:blipFill>
          <a:blip r:embed="rId2"/>
          <a:srcRect l="-3279" r="-3279"/>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779665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Jónunarfasti sýru, Ka</a:t>
            </a:r>
            <a:endParaRPr lang="en-US" baseline="-25000" dirty="0"/>
          </a:p>
        </p:txBody>
      </p:sp>
      <p:sp>
        <p:nvSpPr>
          <p:cNvPr id="3" name="Content Placeholder 2"/>
          <p:cNvSpPr>
            <a:spLocks noGrp="1"/>
          </p:cNvSpPr>
          <p:nvPr>
            <p:ph idx="1"/>
          </p:nvPr>
        </p:nvSpPr>
        <p:spPr/>
        <p:txBody>
          <a:bodyPr/>
          <a:lstStyle/>
          <a:p>
            <a:r>
              <a:rPr/>
              <a:t>Hægt er að ákvarða hlutfallslegan styrk veikra sýra með því að mæla jafnvægisfasta þeirra.</a:t>
            </a:r>
          </a:p>
          <a:p>
            <a:endParaRPr lang="en-US" sz="2000" dirty="0"/>
          </a:p>
          <a:p>
            <a:r>
              <a:rPr/>
              <a:t>Jafnvægisfasti sýru er kallaður jónunarfasti sýru (Ka).</a:t>
            </a:r>
          </a:p>
          <a:p>
            <a:endParaRPr lang="en-US" sz="2000" b="1" dirty="0"/>
          </a:p>
          <a:p>
            <a:pPr algn="ctr">
              <a:buNone/>
            </a:pPr>
            <a:r>
              <a:rPr/>
              <a:t>HA(aq) + H2O(l) ⇌ H3O+(aq) + A –(aq)</a:t>
            </a:r>
            <a:endParaRPr lang="en-US" dirty="0"/>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55786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Sýrufasti, Ka</a:t>
            </a:r>
            <a:endParaRPr lang="en-US" dirty="0"/>
          </a:p>
        </p:txBody>
      </p:sp>
      <p:sp>
        <p:nvSpPr>
          <p:cNvPr id="3" name="Content Placeholder 2"/>
          <p:cNvSpPr>
            <a:spLocks noGrp="1"/>
          </p:cNvSpPr>
          <p:nvPr>
            <p:ph idx="1"/>
          </p:nvPr>
        </p:nvSpPr>
        <p:spPr/>
        <p:txBody>
          <a:bodyPr/>
          <a:lstStyle/>
          <a:p>
            <a:pPr marL="0" indent="0" algn="ctr">
              <a:buNone/>
            </a:pPr>
            <a:r>
              <a:rPr/>
              <a:t>HA(aq) + H2O(l) ⇌ H3O+(aq) + A –(aq)</a:t>
            </a:r>
          </a:p>
          <a:p>
            <a:pPr marL="0" indent="0">
              <a:buNone/>
            </a:pPr>
            <a:endParaRPr lang="en-US" baseline="-25000" dirty="0">
              <a:ea typeface="ヒラギノ角ゴ Pro W3" pitchFamily="1" charset="-128"/>
            </a:endParaRPr>
          </a:p>
          <a:p>
            <a:pPr>
              <a:buFont typeface="Arial" pitchFamily="34" charset="0"/>
              <a:buChar char="•"/>
            </a:pPr>
            <a:r>
              <a:rPr/>
              <a:t>Gildi Ka tengjast styrk sýrunnar.</a:t>
            </a:r>
          </a:p>
          <a:p>
            <a:pPr lvl="1">
              <a:buFont typeface="Arial" pitchFamily="34" charset="0"/>
              <a:buChar char="•"/>
            </a:pPr>
            <a:r>
              <a:rPr/>
              <a:t>Því stærra sem Ka sýru er</a:t>
            </a:r>
            <a:endParaRPr lang="en-US" dirty="0">
              <a:sym typeface="Wingdings" pitchFamily="2" charset="2"/>
            </a:endParaRPr>
          </a:p>
          <a:p>
            <a:pPr lvl="1">
              <a:buFont typeface="Arial" pitchFamily="34" charset="0"/>
              <a:buChar char="•"/>
            </a:pPr>
            <a:r>
              <a:rPr/>
              <a:t>Því minna sem Ka sýru er</a:t>
            </a:r>
          </a:p>
          <a:p>
            <a:pPr marL="0" indent="0">
              <a:buNone/>
            </a:pPr>
            <a:endParaRPr lang="en-US" dirty="0"/>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166973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Hlutfallslegur styrkur basa</a:t>
            </a:r>
          </a:p>
        </p:txBody>
      </p:sp>
      <p:sp>
        <p:nvSpPr>
          <p:cNvPr id="3" name="Content Placeholder 2"/>
          <p:cNvSpPr>
            <a:spLocks noGrp="1"/>
          </p:cNvSpPr>
          <p:nvPr>
            <p:ph idx="1"/>
          </p:nvPr>
        </p:nvSpPr>
        <p:spPr>
          <a:xfrm>
            <a:off x="628650" y="955965"/>
            <a:ext cx="7886700" cy="4464334"/>
          </a:xfrm>
        </p:spPr>
        <p:txBody>
          <a:bodyPr>
            <a:normAutofit/>
          </a:bodyPr>
          <a:lstStyle/>
          <a:p>
            <a:pPr marL="173736" lvl="1" indent="-173736">
              <a:buClr>
                <a:schemeClr val="accent3"/>
              </a:buClr>
            </a:pPr>
            <a:r>
              <a:rPr/>
              <a:t>Brønsted-Lowry basar eru H+ róteindaþegar.</a:t>
            </a:r>
          </a:p>
          <a:p>
            <a:pPr marL="173736" lvl="1" indent="-173736">
              <a:buClr>
                <a:schemeClr val="accent3"/>
              </a:buClr>
            </a:pPr>
            <a:endParaRPr lang="en-US" sz="2100" dirty="0">
              <a:solidFill>
                <a:schemeClr val="accent3"/>
              </a:solidFill>
            </a:endParaRPr>
          </a:p>
          <a:p>
            <a:pPr marL="173736" lvl="1" indent="-173736">
              <a:buClr>
                <a:schemeClr val="accent3"/>
              </a:buClr>
            </a:pPr>
            <a:r>
              <a:rPr/>
              <a:t>Styrkur basa er mældur eftir því að hve miklu leyti hann myndar hýdroxíðjónir í vatni.</a:t>
            </a:r>
          </a:p>
          <a:p>
            <a:endParaRPr lang="en-US" dirty="0"/>
          </a:p>
          <a:p>
            <a:pPr algn="ctr">
              <a:buNone/>
            </a:pPr>
            <a:r>
              <a:rPr/>
              <a:t>B(aq) + H2O(l) ⇌ HB+(aq) + OH–(aq)</a:t>
            </a:r>
            <a:endParaRPr lang="en-US" baseline="-25000" dirty="0"/>
          </a:p>
          <a:p>
            <a:pPr>
              <a:buNone/>
            </a:pPr>
            <a:endParaRPr lang="en-US" dirty="0"/>
          </a:p>
          <a:p>
            <a:pPr marL="171450" lvl="1">
              <a:spcBef>
                <a:spcPts val="750"/>
              </a:spcBef>
            </a:pPr>
            <a:r>
              <a:rPr/>
              <a:t>Sterkir basar gefa af sér næstum 100% OH–.</a:t>
            </a:r>
          </a:p>
          <a:p>
            <a:endParaRPr lang="en-US" dirty="0"/>
          </a:p>
          <a:p>
            <a:pPr marL="171450" lvl="1">
              <a:spcBef>
                <a:spcPts val="750"/>
              </a:spcBef>
            </a:pPr>
            <a:r>
              <a:rPr/>
              <a:t>Veikir basar gefa af sér mun minna en 100% OH–.</a:t>
            </a:r>
          </a:p>
          <a:p>
            <a:endParaRPr lang="en-US" dirty="0">
              <a:ea typeface="ヒラギノ角ゴ Pro W3" pitchFamily="1" charset="-128"/>
            </a:endParaRP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327919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Jónunarfasti basa, Kb</a:t>
            </a:r>
            <a:endParaRPr lang="en-US" i="1" baseline="-25000" dirty="0"/>
          </a:p>
        </p:txBody>
      </p:sp>
      <p:sp>
        <p:nvSpPr>
          <p:cNvPr id="3" name="Content Placeholder 2"/>
          <p:cNvSpPr>
            <a:spLocks noGrp="1"/>
          </p:cNvSpPr>
          <p:nvPr>
            <p:ph idx="1"/>
          </p:nvPr>
        </p:nvSpPr>
        <p:spPr/>
        <p:txBody>
          <a:bodyPr/>
          <a:lstStyle/>
          <a:p>
            <a:r>
              <a:rPr/>
              <a:t>Hægt er að ákvarða hlutfallslegan styrk veikra basa með því að mæla jafnvægisfasta þeirra.</a:t>
            </a:r>
          </a:p>
          <a:p>
            <a:endParaRPr lang="en-US" dirty="0"/>
          </a:p>
          <a:p>
            <a:r>
              <a:rPr/>
              <a:t>Jafnvægisfasti fyrir basa er kallaður jónunarfasti basa (Kb).</a:t>
            </a:r>
          </a:p>
          <a:p>
            <a:endParaRPr lang="en-US" dirty="0"/>
          </a:p>
          <a:p>
            <a:pPr algn="ctr">
              <a:buNone/>
            </a:pPr>
            <a:r>
              <a:rPr/>
              <a:t>B(aq) + H2O(l) ⇌ HB+(aq) + OH–(aq)</a:t>
            </a:r>
            <a:endParaRPr lang="en-US" baseline="-25000" dirty="0"/>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329880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Jónunarfasti basa, Kb</a:t>
            </a:r>
            <a:endParaRPr lang="en-US" dirty="0"/>
          </a:p>
        </p:txBody>
      </p:sp>
      <p:sp>
        <p:nvSpPr>
          <p:cNvPr id="3" name="Content Placeholder 2"/>
          <p:cNvSpPr>
            <a:spLocks noGrp="1"/>
          </p:cNvSpPr>
          <p:nvPr>
            <p:ph idx="1"/>
          </p:nvPr>
        </p:nvSpPr>
        <p:spPr/>
        <p:txBody>
          <a:bodyPr/>
          <a:lstStyle/>
          <a:p>
            <a:pPr marL="0" indent="0" algn="ctr">
              <a:buNone/>
            </a:pPr>
            <a:r>
              <a:rPr/>
              <a:t>B(aq) + H2O(l) ⇌ HB+(aq) + OH–(aq)</a:t>
            </a:r>
            <a:endParaRPr lang="en-US" baseline="-25000" dirty="0"/>
          </a:p>
          <a:p>
            <a:pPr>
              <a:buFont typeface="Arial" pitchFamily="34" charset="0"/>
              <a:buChar char="•"/>
            </a:pPr>
            <a:endParaRPr lang="en-US" sz="2800" b="1" dirty="0">
              <a:sym typeface="Wingdings" pitchFamily="2" charset="2"/>
            </a:endParaRPr>
          </a:p>
          <a:p>
            <a:pPr>
              <a:buFont typeface="Arial" pitchFamily="34" charset="0"/>
              <a:buChar char="•"/>
            </a:pPr>
            <a:r>
              <a:rPr/>
              <a:t>Gildi Kb tengjast styrk basans.</a:t>
            </a:r>
          </a:p>
          <a:p>
            <a:pPr lvl="1">
              <a:buFont typeface="Arial" pitchFamily="34" charset="0"/>
              <a:buChar char="•"/>
            </a:pPr>
            <a:r>
              <a:rPr/>
              <a:t>Því stærra sem Kb basans er</a:t>
            </a:r>
          </a:p>
          <a:p>
            <a:pPr lvl="1">
              <a:buFont typeface="Arial" pitchFamily="34" charset="0"/>
              <a:buChar char="•"/>
            </a:pPr>
            <a:r>
              <a:rPr/>
              <a:t>Því minna sem Kb basans er</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876526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Minnispunktar um styrkleika sýra og basa</a:t>
            </a:r>
          </a:p>
        </p:txBody>
      </p:sp>
      <p:sp>
        <p:nvSpPr>
          <p:cNvPr id="3" name="Content Placeholder 2"/>
          <p:cNvSpPr>
            <a:spLocks noGrp="1"/>
          </p:cNvSpPr>
          <p:nvPr>
            <p:ph idx="1"/>
          </p:nvPr>
        </p:nvSpPr>
        <p:spPr/>
        <p:txBody>
          <a:bodyPr/>
          <a:lstStyle/>
          <a:p>
            <a:endParaRPr lang="en-US" i="1" dirty="0"/>
          </a:p>
          <a:p>
            <a:endParaRPr lang="en-US" i="1" dirty="0"/>
          </a:p>
          <a:p>
            <a:endParaRPr lang="en-US" i="1" dirty="0"/>
          </a:p>
          <a:p>
            <a:r>
              <a:rPr/>
              <a:t>Ka og Kb eru í öfugu hlutfalli.</a:t>
            </a:r>
          </a:p>
          <a:p>
            <a:pPr lvl="1"/>
            <a:r>
              <a:rPr/>
              <a:t>Því stærra sem Ka sýru er, því minna er Kb samokabasa hennar.</a:t>
            </a:r>
          </a:p>
          <a:p>
            <a:pPr lvl="1"/>
            <a:r>
              <a:rPr/>
              <a:t>Því stærra sem Kb basa er, því minna er Ka samokasýru hans.</a:t>
            </a:r>
          </a:p>
          <a:p>
            <a:endParaRPr lang="en-US" dirty="0"/>
          </a:p>
        </p:txBody>
      </p:sp>
      <p:sp>
        <p:nvSpPr>
          <p:cNvPr id="4" name="Content Placeholder 3"/>
          <p:cNvSpPr>
            <a:spLocks noGrp="1"/>
          </p:cNvSpPr>
          <p:nvPr>
            <p:ph idx="13"/>
          </p:nvPr>
        </p:nvSpPr>
        <p:spPr/>
        <p:txBody>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4288214035"/>
              </p:ext>
            </p:extLst>
          </p:nvPr>
        </p:nvGraphicFramePr>
        <p:xfrm>
          <a:off x="1876425" y="1166813"/>
          <a:ext cx="5470525" cy="563562"/>
        </p:xfrm>
        <a:graphic>
          <a:graphicData uri="http://schemas.openxmlformats.org/presentationml/2006/ole">
            <mc:AlternateContent xmlns:mc="http://schemas.openxmlformats.org/markup-compatibility/2006">
              <mc:Choice xmlns:v="urn:schemas-microsoft-com:vml" Requires="v">
                <p:oleObj spid="_x0000_s1055" name="Equation" r:id="rId3" imgW="2705040" imgH="279360" progId="Equation.DSMT4">
                  <p:embed/>
                </p:oleObj>
              </mc:Choice>
              <mc:Fallback>
                <p:oleObj name="Equation" r:id="rId3" imgW="2705040" imgH="279360" progId="Equation.DSMT4">
                  <p:embed/>
                  <p:pic>
                    <p:nvPicPr>
                      <p:cNvPr id="0" name="Object 4"/>
                      <p:cNvPicPr>
                        <a:picLocks noChangeAspect="1" noChangeArrowheads="1"/>
                      </p:cNvPicPr>
                      <p:nvPr/>
                    </p:nvPicPr>
                    <p:blipFill>
                      <a:blip r:embed="rId4"/>
                      <a:srcRect/>
                      <a:stretch>
                        <a:fillRect/>
                      </a:stretch>
                    </p:blipFill>
                    <p:spPr bwMode="auto">
                      <a:xfrm>
                        <a:off x="1876425" y="1166813"/>
                        <a:ext cx="5470525" cy="563562"/>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722064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Athugasemdir um styrkleika sýra og basa</a:t>
            </a:r>
          </a:p>
        </p:txBody>
      </p:sp>
      <p:sp>
        <p:nvSpPr>
          <p:cNvPr id="3" name="Content Placeholder 2"/>
          <p:cNvSpPr>
            <a:spLocks noGrp="1"/>
          </p:cNvSpPr>
          <p:nvPr>
            <p:ph idx="1"/>
          </p:nvPr>
        </p:nvSpPr>
        <p:spPr/>
        <p:txBody>
          <a:bodyPr>
            <a:normAutofit/>
          </a:bodyPr>
          <a:lstStyle/>
          <a:p>
            <a:pPr marL="0" indent="0" algn="ctr">
              <a:buNone/>
            </a:pPr>
            <a:r>
              <a:rPr/>
              <a:t>HA(aq) + H2O(l) ⇌ H3O+(aq) + A–(aq)</a:t>
            </a:r>
            <a:endParaRPr lang="en-US" baseline="-25000" dirty="0"/>
          </a:p>
          <a:p>
            <a:endParaRPr lang="en-US" dirty="0">
              <a:solidFill>
                <a:srgbClr val="000000"/>
              </a:solidFill>
            </a:endParaRPr>
          </a:p>
          <a:p>
            <a:r>
              <a:rPr/>
              <a:t>Að hvaða marki sýra, HA, gefur vatnssameind róteind fer eftir styrkleika samokabasa hennar, A–.</a:t>
            </a:r>
          </a:p>
          <a:p>
            <a:endParaRPr lang="en-US" dirty="0">
              <a:solidFill>
                <a:srgbClr val="000000"/>
              </a:solidFill>
            </a:endParaRPr>
          </a:p>
          <a:p>
            <a:r>
              <a:rPr/>
              <a:t>Ef A– er sterkur basi, þá er sérhver róteind sem gefin er vatnssameind fanguð aftur af A–.</a:t>
            </a:r>
          </a:p>
          <a:p>
            <a:pPr lvl="1"/>
            <a:r>
              <a:rPr/>
              <a:t>Lítið af H3O+ væri til staðar í lausninni.</a:t>
            </a:r>
          </a:p>
          <a:p>
            <a:pPr lvl="1"/>
            <a:r>
              <a:rPr/>
              <a:t>HA er því veik sýra.</a:t>
            </a:r>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376658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Athugasemdir um styrkleika sýra og basa</a:t>
            </a:r>
          </a:p>
        </p:txBody>
      </p:sp>
      <p:sp>
        <p:nvSpPr>
          <p:cNvPr id="3" name="Content Placeholder 2"/>
          <p:cNvSpPr>
            <a:spLocks noGrp="1"/>
          </p:cNvSpPr>
          <p:nvPr>
            <p:ph idx="1"/>
          </p:nvPr>
        </p:nvSpPr>
        <p:spPr/>
        <p:txBody>
          <a:bodyPr/>
          <a:lstStyle/>
          <a:p>
            <a:pPr marL="0" indent="0" algn="ctr">
              <a:buNone/>
            </a:pPr>
            <a:r>
              <a:rPr/>
              <a:t>HA(aq) + H2O(l) ⇌ H3O+(aq) + A–(aq)</a:t>
            </a:r>
            <a:endParaRPr lang="en-US" baseline="-25000" dirty="0"/>
          </a:p>
          <a:p>
            <a:endParaRPr lang="en-US" sz="2600" dirty="0">
              <a:solidFill>
                <a:srgbClr val="000000"/>
              </a:solidFill>
            </a:endParaRPr>
          </a:p>
          <a:p>
            <a:r>
              <a:rPr/>
              <a:t>Ef A– er veikur basi er ólíklegt að A– fangi aftur róteind sem gefin hefur verið vatnssameind.</a:t>
            </a:r>
          </a:p>
          <a:p>
            <a:pPr lvl="1"/>
            <a:r>
              <a:rPr/>
              <a:t>Mikið magn af H3O+ væri til staðar í lausninni.</a:t>
            </a:r>
          </a:p>
          <a:p>
            <a:pPr lvl="1"/>
            <a:r>
              <a:rPr/>
              <a:t>HA er því sterk sýra.</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838994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14.7</a:t>
            </a:r>
          </a:p>
        </p:txBody>
      </p:sp>
      <p:sp>
        <p:nvSpPr>
          <p:cNvPr id="7" name="Figure Legend"/>
          <p:cNvSpPr>
            <a:spLocks noGrp="1"/>
          </p:cNvSpPr>
          <p:nvPr>
            <p:ph idx="13"/>
          </p:nvPr>
        </p:nvSpPr>
        <p:spPr>
          <a:xfrm>
            <a:off x="457199" y="4918365"/>
            <a:ext cx="8058151" cy="1271731"/>
          </a:xfrm>
        </p:spPr>
        <p:txBody>
          <a:bodyPr>
            <a:normAutofit/>
          </a:bodyPr>
          <a:lstStyle/>
          <a:p>
            <a:r>
              <a:rPr/>
              <a:t>Hlutfallslegur styrkur nokkurra samoka sýru-basa para er sýndur.</a:t>
            </a:r>
          </a:p>
        </p:txBody>
      </p:sp>
      <p:pic>
        <p:nvPicPr>
          <p:cNvPr id="11" name="Figure" descr="slide_0043_img_002.png"/>
          <p:cNvPicPr>
            <a:picLocks noChangeAspect="1"/>
          </p:cNvPicPr>
          <p:nvPr/>
        </p:nvPicPr>
        <p:blipFill>
          <a:blip r:embed="rId2"/>
          <a:srcRect t="-12703" b="-12703"/>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304869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14.8</a:t>
            </a:r>
          </a:p>
        </p:txBody>
      </p:sp>
      <p:sp>
        <p:nvSpPr>
          <p:cNvPr id="7" name="Figure Legend"/>
          <p:cNvSpPr>
            <a:spLocks noGrp="1"/>
          </p:cNvSpPr>
          <p:nvPr>
            <p:ph idx="13"/>
          </p:nvPr>
        </p:nvSpPr>
        <p:spPr>
          <a:xfrm>
            <a:off x="457199" y="4918365"/>
            <a:ext cx="8058151" cy="1271731"/>
          </a:xfrm>
        </p:spPr>
        <p:txBody>
          <a:bodyPr>
            <a:normAutofit/>
          </a:bodyPr>
          <a:lstStyle/>
          <a:p>
            <a:r>
              <a:rPr/>
              <a:t>Þessi mynd sýnir styrk samoka sýru-basa para miðað við styrk vatns sem viðmiðunarefnis.</a:t>
            </a:r>
          </a:p>
        </p:txBody>
      </p:sp>
      <p:pic>
        <p:nvPicPr>
          <p:cNvPr id="11" name="Figure" descr="slide_0044_img_002.png"/>
          <p:cNvPicPr>
            <a:picLocks noChangeAspect="1"/>
          </p:cNvPicPr>
          <p:nvPr/>
        </p:nvPicPr>
        <p:blipFill>
          <a:blip r:embed="rId4"/>
          <a:srcRect l="-53221" r="-53221"/>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325496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Minnispunktar um styrkleika sýra og basa</a:t>
            </a:r>
          </a:p>
        </p:txBody>
      </p:sp>
      <p:sp>
        <p:nvSpPr>
          <p:cNvPr id="3" name="Content Placeholder 2"/>
          <p:cNvSpPr>
            <a:spLocks noGrp="1"/>
          </p:cNvSpPr>
          <p:nvPr>
            <p:ph idx="1"/>
          </p:nvPr>
        </p:nvSpPr>
        <p:spPr/>
        <p:txBody>
          <a:bodyPr/>
          <a:lstStyle/>
          <a:p>
            <a:r>
              <a:rPr/>
              <a:t>Samsvarandi basar veikra sýra eru veikir basar og samsvarandi sýrur veikra basa eru veikar sýrur.</a:t>
            </a:r>
          </a:p>
          <a:p>
            <a:endParaRPr lang="en-US" dirty="0"/>
          </a:p>
          <a:p>
            <a:r>
              <a:rPr/>
              <a:t>Þessi samsvarandi efni keppa við vatn.</a:t>
            </a:r>
          </a:p>
          <a:p>
            <a:endParaRPr lang="en-US" dirty="0"/>
          </a:p>
          <a:p>
            <a:r>
              <a:rPr/>
              <a:t>Lausnir þessara veikra sýra og veikra basa mynda jafnvægisblöndu hvarfefna og myndefna.</a:t>
            </a:r>
          </a:p>
          <a:p>
            <a:endParaRPr lang="en-US" dirty="0"/>
          </a:p>
          <a:p>
            <a:r>
              <a:rPr/>
              <a:t>Hafið í huga að fyrir samoka sýru-basa pör gildir eftirfarandi jafna alltaf.</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32528980"/>
              </p:ext>
            </p:extLst>
          </p:nvPr>
        </p:nvGraphicFramePr>
        <p:xfrm>
          <a:off x="1942526" y="4857464"/>
          <a:ext cx="5470525" cy="563562"/>
        </p:xfrm>
        <a:graphic>
          <a:graphicData uri="http://schemas.openxmlformats.org/presentationml/2006/ole">
            <mc:AlternateContent xmlns:mc="http://schemas.openxmlformats.org/markup-compatibility/2006">
              <mc:Choice xmlns:v="urn:schemas-microsoft-com:vml" Requires="v">
                <p:oleObj spid="_x0000_s2077" name="Equation" r:id="rId3" imgW="2705040" imgH="279360" progId="Equation.DSMT4">
                  <p:embed/>
                </p:oleObj>
              </mc:Choice>
              <mc:Fallback>
                <p:oleObj name="Equation" r:id="rId3" imgW="2705040" imgH="27936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2526" y="4857464"/>
                        <a:ext cx="5470525"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347114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Að ákvarða Ka eða Kb</a:t>
            </a:r>
          </a:p>
        </p:txBody>
      </p:sp>
      <p:sp>
        <p:nvSpPr>
          <p:cNvPr id="3" name="Content Placeholder 2"/>
          <p:cNvSpPr>
            <a:spLocks noGrp="1"/>
          </p:cNvSpPr>
          <p:nvPr>
            <p:ph idx="1"/>
          </p:nvPr>
        </p:nvSpPr>
        <p:spPr/>
        <p:txBody>
          <a:bodyPr/>
          <a:lstStyle/>
          <a:p>
            <a:r>
              <a:rPr/>
              <a:t>Það eru nokkrar leiðir til að ákvarða Ka eða Kb gildi veikrar sýru eða veiks basa.</a:t>
            </a:r>
          </a:p>
          <a:p>
            <a:endParaRPr lang="en-US" dirty="0"/>
          </a:p>
          <a:p>
            <a:r>
              <a:rPr/>
              <a:t>Ein nálgun er að mæla sýrustig (pH) lausnar sem búin er til með því að leysa upp þekkt magn af veiku sýrunni eða basanum. Í þessum dæmum…</a:t>
            </a:r>
          </a:p>
          <a:p>
            <a:pPr lvl="1"/>
            <a:r>
              <a:rPr/>
              <a:t>Gefið pH</a:t>
            </a:r>
          </a:p>
          <a:p>
            <a:pPr lvl="1"/>
            <a:r>
              <a:rPr/>
              <a:t>Gefnar eru upplýsingar sem hægt er að nota til að finna upphafsstyrk sýrunnar eða basans.</a:t>
            </a:r>
          </a:p>
          <a:p>
            <a:pPr lvl="1"/>
            <a:r>
              <a:rPr/>
              <a:t>Reikna Ka eða Kb</a:t>
            </a:r>
            <a:endParaRPr lang="en-US" sz="1800" dirty="0">
              <a:solidFill>
                <a:schemeClr val="accent3"/>
              </a:solidFill>
            </a:endParaRPr>
          </a:p>
          <a:p>
            <a:endParaRPr lang="en-US" dirty="0"/>
          </a:p>
        </p:txBody>
      </p:sp>
      <p:sp>
        <p:nvSpPr>
          <p:cNvPr id="4" name="Content Placeholder 3"/>
          <p:cNvSpPr>
            <a:spLocks noGrp="1"/>
          </p:cNvSpPr>
          <p:nvPr>
            <p:ph idx="13"/>
          </p:nvPr>
        </p:nvSpPr>
        <p:spPr/>
        <p:txBody>
          <a:bodyPr/>
          <a:lstStyle/>
          <a:p>
            <a:endParaRPr lang="en-US" dirty="0"/>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974092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Jónunarprósenta</a:t>
            </a:r>
          </a:p>
        </p:txBody>
      </p:sp>
      <p:sp>
        <p:nvSpPr>
          <p:cNvPr id="3" name="Content Placeholder 2"/>
          <p:cNvSpPr>
            <a:spLocks noGrp="1"/>
          </p:cNvSpPr>
          <p:nvPr>
            <p:ph idx="1"/>
          </p:nvPr>
        </p:nvSpPr>
        <p:spPr>
          <a:xfrm>
            <a:off x="628650" y="955965"/>
            <a:ext cx="7886700" cy="5092295"/>
          </a:xfrm>
        </p:spPr>
        <p:txBody>
          <a:bodyPr/>
          <a:lstStyle/>
          <a:p>
            <a:r>
              <a:rPr/>
              <a:t>Fyrir, HA(aq) + H2O(l) ⇌ H3O+(aq) + A–(aq)</a:t>
            </a:r>
            <a:endParaRPr lang="en-US" dirty="0"/>
          </a:p>
          <a:p>
            <a:pPr>
              <a:buNone/>
            </a:pPr>
            <a:endParaRPr lang="en-US" dirty="0"/>
          </a:p>
          <a:p>
            <a:r>
              <a:rPr/>
              <a:t>Jónunarprósenta veikrar sýru er skilgreind sem</a:t>
            </a:r>
          </a:p>
          <a:p>
            <a:endParaRPr lang="en-US" dirty="0"/>
          </a:p>
          <a:p>
            <a:endParaRPr lang="en-US" dirty="0"/>
          </a:p>
          <a:p>
            <a:endParaRPr lang="en-US" dirty="0"/>
          </a:p>
          <a:p>
            <a:r>
              <a:rPr/>
              <a:t>Reiknið jónunarprósentuna úr fyrra dæmi:</a:t>
            </a:r>
          </a:p>
          <a:p>
            <a:endParaRPr lang="en-US" dirty="0"/>
          </a:p>
          <a:p>
            <a:pPr marL="342900" lvl="1" indent="0">
              <a:buNone/>
            </a:pPr>
            <a:r>
              <a:rPr/>
              <a:t>% jónun =</a:t>
            </a:r>
          </a:p>
          <a:p>
            <a:endParaRPr lang="en-US" dirty="0"/>
          </a:p>
        </p:txBody>
      </p:sp>
      <p:graphicFrame>
        <p:nvGraphicFramePr>
          <p:cNvPr id="5" name="Object 4"/>
          <p:cNvGraphicFramePr>
            <a:graphicFrameLocks noGrp="1" noChangeAspect="1"/>
          </p:cNvGraphicFramePr>
          <p:nvPr>
            <p:extLst>
              <p:ext uri="{D42A27DB-BD31-4B8C-83A1-F6EECF244321}">
                <p14:modId xmlns:p14="http://schemas.microsoft.com/office/powerpoint/2010/main" val="143623416"/>
              </p:ext>
            </p:extLst>
          </p:nvPr>
        </p:nvGraphicFramePr>
        <p:xfrm>
          <a:off x="2765234" y="2284268"/>
          <a:ext cx="3504225" cy="854220"/>
        </p:xfrm>
        <a:graphic>
          <a:graphicData uri="http://schemas.openxmlformats.org/presentationml/2006/ole">
            <mc:AlternateContent xmlns:mc="http://schemas.openxmlformats.org/markup-compatibility/2006">
              <mc:Choice xmlns:v="urn:schemas-microsoft-com:vml" Requires="v">
                <p:oleObj spid="_x0000_s3098" name="Equation" r:id="rId3" imgW="1968480" imgH="469800" progId="Equation.DSMT4">
                  <p:embed/>
                </p:oleObj>
              </mc:Choice>
              <mc:Fallback>
                <p:oleObj name="Equation" r:id="rId3" imgW="1968480" imgH="469800" progId="Equation.DSMT4">
                  <p:embed/>
                  <p:pic>
                    <p:nvPicPr>
                      <p:cNvPr id="0" name="Object 4"/>
                      <p:cNvPicPr>
                        <a:picLocks noGrp="1" noChangeAspect="1" noChangeArrowheads="1"/>
                      </p:cNvPicPr>
                      <p:nvPr/>
                    </p:nvPicPr>
                    <p:blipFill>
                      <a:blip r:embed="rId4"/>
                      <a:srcRect/>
                      <a:stretch>
                        <a:fillRect/>
                      </a:stretch>
                    </p:blipFill>
                    <p:spPr bwMode="auto">
                      <a:xfrm>
                        <a:off x="2765234" y="2284268"/>
                        <a:ext cx="3504225" cy="854220"/>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185657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Jónunarhlutfall veikra basa</a:t>
            </a:r>
          </a:p>
        </p:txBody>
      </p:sp>
      <p:sp>
        <p:nvSpPr>
          <p:cNvPr id="3" name="Content Placeholder 2"/>
          <p:cNvSpPr>
            <a:spLocks noGrp="1"/>
          </p:cNvSpPr>
          <p:nvPr>
            <p:ph idx="1"/>
          </p:nvPr>
        </p:nvSpPr>
        <p:spPr/>
        <p:txBody>
          <a:bodyPr/>
          <a:lstStyle/>
          <a:p>
            <a:pPr marL="0" indent="0" algn="ctr">
              <a:buNone/>
            </a:pPr>
            <a:r>
              <a:rPr/>
              <a:t>B(aq) + H2O(l) ⇌ HB+(aq) + OH–(aq)</a:t>
            </a:r>
            <a:endParaRPr lang="en-US" dirty="0">
              <a:sym typeface="Wingdings" pitchFamily="2" charset="2"/>
            </a:endParaRP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782568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841248"/>
          </a:xfrm>
        </p:spPr>
        <p:txBody>
          <a:bodyPr wrap="square">
            <a:normAutofit/>
          </a:bodyPr>
          <a:lstStyle/>
          <a:p>
            <a:r>
              <a:rPr sz="1500"/>
              <a:t>Útreikningur á pH-gildi lausnar með veikri sýru eða veikum basa</a:t>
            </a:r>
          </a:p>
        </p:txBody>
      </p:sp>
      <p:sp>
        <p:nvSpPr>
          <p:cNvPr id="3" name="Content Placeholder 2"/>
          <p:cNvSpPr>
            <a:spLocks noGrp="1"/>
          </p:cNvSpPr>
          <p:nvPr>
            <p:ph idx="1"/>
          </p:nvPr>
        </p:nvSpPr>
        <p:spPr/>
        <p:txBody>
          <a:bodyPr>
            <a:normAutofit/>
          </a:bodyPr>
          <a:lstStyle/>
          <a:p>
            <a:r>
              <a:rPr/>
              <a:t>Ferlið er svipað því sem notað er til að reikna út jafnvægisstyrk eða jafnvægisþrýsting.</a:t>
            </a:r>
          </a:p>
          <a:p>
            <a:endParaRPr lang="en-US" dirty="0"/>
          </a:p>
          <a:p>
            <a:r>
              <a:rPr/>
              <a:t>Í þessum dæmum…</a:t>
            </a:r>
          </a:p>
          <a:p>
            <a:pPr lvl="1"/>
            <a:r>
              <a:rPr/>
              <a:t>Gefið er Ka eða Kb</a:t>
            </a:r>
          </a:p>
          <a:p>
            <a:pPr lvl="1"/>
            <a:endParaRPr lang="en-US" dirty="0"/>
          </a:p>
          <a:p>
            <a:pPr lvl="1"/>
            <a:r>
              <a:rPr/>
              <a:t>Gefnar eru upplýsingar sem hægt er að nota til að finna upphafsstyrk sýrunnar eða basans.</a:t>
            </a:r>
          </a:p>
          <a:p>
            <a:pPr lvl="1"/>
            <a:endParaRPr lang="en-US" dirty="0"/>
          </a:p>
          <a:p>
            <a:pPr lvl="1"/>
            <a:r>
              <a:rPr/>
              <a:t>Reiknið [H3O+]eq eða [OH–]eq</a:t>
            </a:r>
          </a:p>
          <a:p>
            <a:pPr lvl="1"/>
            <a:endParaRPr lang="en-US" dirty="0"/>
          </a:p>
          <a:p>
            <a:pPr lvl="1"/>
            <a:r>
              <a:rPr/>
              <a:t>Reiknið pH</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633922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Sameindabygging og styrkur sýru</a:t>
            </a:r>
          </a:p>
        </p:txBody>
      </p:sp>
      <p:sp>
        <p:nvSpPr>
          <p:cNvPr id="3" name="Content Placeholder 2"/>
          <p:cNvSpPr>
            <a:spLocks noGrp="1"/>
          </p:cNvSpPr>
          <p:nvPr>
            <p:ph idx="1"/>
          </p:nvPr>
        </p:nvSpPr>
        <p:spPr>
          <a:xfrm>
            <a:off x="628650" y="955965"/>
            <a:ext cx="7886700" cy="4497384"/>
          </a:xfrm>
        </p:spPr>
        <p:txBody>
          <a:bodyPr>
            <a:normAutofit/>
          </a:bodyPr>
          <a:lstStyle/>
          <a:p>
            <a:r>
              <a:rPr/>
              <a:t>Eins og þú getur farið að sjá eru sumar sýrur sterkari en aðrar.</a:t>
            </a:r>
          </a:p>
          <a:p>
            <a:endParaRPr lang="en-US" dirty="0"/>
          </a:p>
          <a:p>
            <a:r>
              <a:rPr/>
              <a:t>Brønsted-Lowry sýrur eru róteindagjafar.</a:t>
            </a:r>
          </a:p>
          <a:p>
            <a:endParaRPr lang="en-US" dirty="0"/>
          </a:p>
          <a:p>
            <a:r>
              <a:rPr/>
              <a:t>Lítum á tvíundarsambönd vetnis (H–A).</a:t>
            </a:r>
          </a:p>
          <a:p>
            <a:pPr lvl="1"/>
            <a:r>
              <a:rPr/>
              <a:t>Styrkur sýrunnar fer eftir því hversu auðveldlega tengið milli vetnisins og málmleysingjans (A) rofnar.</a:t>
            </a:r>
          </a:p>
          <a:p>
            <a:pPr lvl="1"/>
            <a:r>
              <a:rPr/>
              <a:t>Styrkur sýru eykst eftir því sem styrkur tengisins minnkar.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850630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Sýrustyrkur tvíundarsambanda vetnis</a:t>
            </a:r>
          </a:p>
        </p:txBody>
      </p:sp>
      <p:sp>
        <p:nvSpPr>
          <p:cNvPr id="3" name="Content Placeholder 2"/>
          <p:cNvSpPr>
            <a:spLocks noGrp="1"/>
          </p:cNvSpPr>
          <p:nvPr>
            <p:ph idx="1"/>
          </p:nvPr>
        </p:nvSpPr>
        <p:spPr>
          <a:xfrm>
            <a:off x="628650" y="955965"/>
            <a:ext cx="7886700" cy="4938059"/>
          </a:xfrm>
        </p:spPr>
        <p:txBody>
          <a:bodyPr>
            <a:normAutofit/>
          </a:bodyPr>
          <a:lstStyle/>
          <a:p>
            <a:r>
              <a:rPr/>
              <a:t>Þetta er lotubundinn eiginleiki með tilliti til málmleysingjans, A.</a:t>
            </a:r>
          </a:p>
          <a:p>
            <a:endParaRPr lang="en-US" dirty="0"/>
          </a:p>
          <a:p>
            <a:r>
              <a:rPr/>
              <a:t>Niður flokk (ofan frá og niður) eykst sýrustyrkur.</a:t>
            </a:r>
          </a:p>
          <a:p>
            <a:pPr lvl="1"/>
            <a:r>
              <a:rPr/>
              <a:t>Svigrúm af svipaðri stærð mynda sterk tengi — Góð skörun svigrúma.</a:t>
            </a:r>
          </a:p>
          <a:p>
            <a:pPr lvl="1"/>
            <a:r>
              <a:rPr/>
              <a:t>Svigrúm af mismunandi stærð mynda veik tengi — Léleg skörun svigrúma.</a:t>
            </a:r>
          </a:p>
          <a:p>
            <a:pPr lvl="1"/>
            <a:r>
              <a:rPr/>
              <a:t>Vetni er minnsta frumefnið.</a:t>
            </a:r>
          </a:p>
          <a:p>
            <a:pPr lvl="1"/>
            <a:r>
              <a:rPr/>
              <a:t>Frumeindir stækka niður flokk.</a:t>
            </a:r>
          </a:p>
          <a:p>
            <a:pPr lvl="1"/>
            <a:r>
              <a:rPr/>
              <a:t>H–A tengið veikist eftir því sem A breytist niður flokk.</a:t>
            </a:r>
          </a:p>
          <a:p>
            <a:pPr lvl="1"/>
            <a:r>
              <a:rPr/>
              <a:t>Sýrustyrkur eykst.</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341171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Sýrustyrkur tvíundarsambanda vetnis</a:t>
            </a:r>
          </a:p>
        </p:txBody>
      </p:sp>
      <p:sp>
        <p:nvSpPr>
          <p:cNvPr id="3" name="Content Placeholder 2"/>
          <p:cNvSpPr>
            <a:spLocks noGrp="1"/>
          </p:cNvSpPr>
          <p:nvPr>
            <p:ph idx="1"/>
          </p:nvPr>
        </p:nvSpPr>
        <p:spPr>
          <a:xfrm>
            <a:off x="628650" y="955965"/>
            <a:ext cx="7886700" cy="4585519"/>
          </a:xfrm>
        </p:spPr>
        <p:txBody>
          <a:bodyPr/>
          <a:lstStyle/>
          <a:p>
            <a:r>
              <a:rPr/>
              <a:t>Þetta er lotubundinn eiginleiki með tilliti til málmleysingjans, A.</a:t>
            </a:r>
          </a:p>
          <a:p>
            <a:endParaRPr lang="en-US" dirty="0"/>
          </a:p>
          <a:p>
            <a:r>
              <a:rPr/>
              <a:t>Eftir lotu (frá vinstri til hægri) eykst sýrustyrkur.</a:t>
            </a:r>
          </a:p>
          <a:p>
            <a:pPr lvl="1"/>
            <a:r>
              <a:rPr/>
              <a:t>Því skautaðra sem tengið er, því auðveldar myndast H+ jón.</a:t>
            </a:r>
          </a:p>
          <a:p>
            <a:pPr lvl="1"/>
            <a:r>
              <a:rPr/>
              <a:t>Rafneikvæðni eykst eftir lotu.</a:t>
            </a:r>
          </a:p>
          <a:p>
            <a:pPr lvl="1"/>
            <a:r>
              <a:rPr/>
              <a:t>H–A tengið verður skautaðra eftir því sem A breytist eftir lotu.</a:t>
            </a:r>
          </a:p>
          <a:p>
            <a:pPr lvl="1"/>
            <a:r>
              <a:rPr/>
              <a:t>H–A tengið veikist eftir lotu.</a:t>
            </a:r>
          </a:p>
          <a:p>
            <a:pPr lvl="1"/>
            <a:r>
              <a:rPr/>
              <a:t>Sýrustyrkur eykst.</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500196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Figure" descr="slide_0053_img_000.png"/>
          <p:cNvPicPr>
            <a:picLocks noChangeAspect="1"/>
          </p:cNvPicPr>
          <p:nvPr/>
        </p:nvPicPr>
        <p:blipFill>
          <a:blip r:embed="rId2"/>
          <a:srcRect l="-37538" r="-37538"/>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969357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Figure" descr="slide_0054_img_000.png"/>
          <p:cNvPicPr>
            <a:picLocks noChangeAspect="1"/>
          </p:cNvPicPr>
          <p:nvPr/>
        </p:nvPicPr>
        <p:blipFill>
          <a:blip r:embed="rId2"/>
          <a:srcRect l="-15920" r="-15920"/>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264550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14.9</a:t>
            </a:r>
          </a:p>
        </p:txBody>
      </p:sp>
      <p:sp>
        <p:nvSpPr>
          <p:cNvPr id="7" name="Figure Legend"/>
          <p:cNvSpPr>
            <a:spLocks noGrp="1"/>
          </p:cNvSpPr>
          <p:nvPr>
            <p:ph idx="13"/>
          </p:nvPr>
        </p:nvSpPr>
        <p:spPr>
          <a:xfrm>
            <a:off x="457199" y="4918365"/>
            <a:ext cx="8058151" cy="1271731"/>
          </a:xfrm>
        </p:spPr>
        <p:txBody>
          <a:bodyPr>
            <a:normAutofit/>
          </a:bodyPr>
          <a:lstStyle/>
          <a:p>
            <a:r>
              <a:rPr/>
              <a:t>Edik inniheldur ediksýru, sem er veik sýra. (inneign: breyting á verki eftir „HomeSpot HQ“/Flickr)</a:t>
            </a:r>
            <a:endParaRPr lang="en-US" sz="1600" dirty="0"/>
          </a:p>
        </p:txBody>
      </p:sp>
      <p:pic>
        <p:nvPicPr>
          <p:cNvPr id="11" name="Figure" descr="slide_0055_img_002.png"/>
          <p:cNvPicPr>
            <a:picLocks noChangeAspect="1"/>
          </p:cNvPicPr>
          <p:nvPr/>
        </p:nvPicPr>
        <p:blipFill>
          <a:blip r:embed="rId2"/>
          <a:srcRect l="-59689" r="-59689"/>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030044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Dæmi 14.11</a:t>
            </a:r>
          </a:p>
        </p:txBody>
      </p:sp>
      <p:sp>
        <p:nvSpPr>
          <p:cNvPr id="3" name="Content Placeholder 2"/>
          <p:cNvSpPr>
            <a:spLocks noGrp="1"/>
          </p:cNvSpPr>
          <p:nvPr>
            <p:ph idx="1"/>
          </p:nvPr>
        </p:nvSpPr>
        <p:spPr/>
        <p:txBody>
          <a:bodyPr/>
          <a:lstStyle/>
          <a:p>
            <a:endParaRPr lang="en-US"/>
          </a:p>
        </p:txBody>
      </p:sp>
      <p:sp>
        <p:nvSpPr>
          <p:cNvPr id="4" name="Content Placeholder 3"/>
          <p:cNvSpPr>
            <a:spLocks noGrp="1"/>
          </p:cNvSpPr>
          <p:nvPr>
            <p:ph idx="13"/>
          </p:nvPr>
        </p:nvSpPr>
        <p:spPr/>
        <p:txBody>
          <a:bodyPr/>
          <a:lstStyle/>
          <a:p>
            <a:endParaRPr lang="en-US"/>
          </a:p>
        </p:txBody>
      </p:sp>
      <p:pic>
        <p:nvPicPr>
          <p:cNvPr id="7171" name="Picture 2" descr="slide_0056_img_003.png"/>
          <p:cNvPicPr>
            <a:picLocks noChangeAspect="1"/>
          </p:cNvPicPr>
          <p:nvPr/>
        </p:nvPicPr>
        <p:blipFill>
          <a:blip r:embed="rId2"/>
          <a:srcRect/>
          <a:stretch>
            <a:fillRect/>
          </a:stretch>
        </p:blipFill>
        <p:spPr>
          <a:xfrm>
            <a:off x="488649" y="1531345"/>
            <a:ext cx="8104507" cy="2124618"/>
          </a:xfrm>
          <a:prstGeom prst="rect">
            <a:avLst/>
          </a:prstGeom>
        </p:spPr>
      </p:pic>
      <p:sp>
        <p:nvSpPr>
          <p:cNvPr id="717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7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17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347391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14.10</a:t>
            </a:r>
          </a:p>
        </p:txBody>
      </p:sp>
      <p:sp>
        <p:nvSpPr>
          <p:cNvPr id="7" name="Figure Legend"/>
          <p:cNvSpPr>
            <a:spLocks noGrp="1"/>
          </p:cNvSpPr>
          <p:nvPr>
            <p:ph idx="13"/>
          </p:nvPr>
        </p:nvSpPr>
        <p:spPr>
          <a:xfrm>
            <a:off x="457199" y="4918365"/>
            <a:ext cx="8058151" cy="1271731"/>
          </a:xfrm>
        </p:spPr>
        <p:txBody>
          <a:bodyPr>
            <a:normAutofit/>
          </a:bodyPr>
          <a:lstStyle/>
          <a:p>
            <a:r>
              <a:rPr/>
              <a:t>Sársaukinn af maurabiti orsakast af maurasýru. (mynd: John Tann)</a:t>
            </a:r>
          </a:p>
        </p:txBody>
      </p:sp>
      <p:pic>
        <p:nvPicPr>
          <p:cNvPr id="11" name="Figure" descr="slide_0057_img_002.png"/>
          <p:cNvPicPr>
            <a:picLocks noChangeAspect="1"/>
          </p:cNvPicPr>
          <p:nvPr/>
        </p:nvPicPr>
        <p:blipFill>
          <a:blip r:embed="rId2"/>
          <a:srcRect l="-14856" r="-14856"/>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11821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Sýnidæmi 14.12</a:t>
            </a:r>
          </a:p>
        </p:txBody>
      </p:sp>
      <p:sp>
        <p:nvSpPr>
          <p:cNvPr id="3" name="Content Placeholder 2"/>
          <p:cNvSpPr>
            <a:spLocks noGrp="1"/>
          </p:cNvSpPr>
          <p:nvPr>
            <p:ph idx="1"/>
          </p:nvPr>
        </p:nvSpPr>
        <p:spPr/>
        <p:txBody>
          <a:bodyPr/>
          <a:lstStyle/>
          <a:p>
            <a:endParaRPr lang="en-US"/>
          </a:p>
        </p:txBody>
      </p:sp>
      <p:sp>
        <p:nvSpPr>
          <p:cNvPr id="4" name="Content Placeholder 3"/>
          <p:cNvSpPr>
            <a:spLocks noGrp="1"/>
          </p:cNvSpPr>
          <p:nvPr>
            <p:ph idx="13"/>
          </p:nvPr>
        </p:nvSpPr>
        <p:spPr/>
        <p:txBody>
          <a:bodyPr/>
          <a:lstStyle/>
          <a:p>
            <a:endParaRPr lang="en-US"/>
          </a:p>
        </p:txBody>
      </p:sp>
      <p:pic>
        <p:nvPicPr>
          <p:cNvPr id="8195" name="Picture 2" descr="slide_0058_img_003.png"/>
          <p:cNvPicPr>
            <a:picLocks noChangeAspect="1"/>
          </p:cNvPicPr>
          <p:nvPr/>
        </p:nvPicPr>
        <p:blipFill>
          <a:blip r:embed="rId2"/>
          <a:srcRect/>
          <a:stretch>
            <a:fillRect/>
          </a:stretch>
        </p:blipFill>
        <p:spPr>
          <a:xfrm>
            <a:off x="531410" y="1857604"/>
            <a:ext cx="8081261" cy="1844063"/>
          </a:xfrm>
          <a:prstGeom prst="rect">
            <a:avLst/>
          </a:prstGeom>
        </p:spPr>
      </p:pic>
      <p:sp>
        <p:nvSpPr>
          <p:cNvPr id="819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9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19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137471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Dæmi 14.13</a:t>
            </a:r>
          </a:p>
        </p:txBody>
      </p:sp>
      <p:sp>
        <p:nvSpPr>
          <p:cNvPr id="3" name="Content Placeholder 2"/>
          <p:cNvSpPr>
            <a:spLocks noGrp="1"/>
          </p:cNvSpPr>
          <p:nvPr>
            <p:ph idx="1"/>
          </p:nvPr>
        </p:nvSpPr>
        <p:spPr/>
        <p:txBody>
          <a:bodyPr/>
          <a:lstStyle/>
          <a:p>
            <a:endParaRPr lang="en-US" dirty="0"/>
          </a:p>
        </p:txBody>
      </p:sp>
      <p:sp>
        <p:nvSpPr>
          <p:cNvPr id="4" name="Content Placeholder 3"/>
          <p:cNvSpPr>
            <a:spLocks noGrp="1"/>
          </p:cNvSpPr>
          <p:nvPr>
            <p:ph idx="13"/>
          </p:nvPr>
        </p:nvSpPr>
        <p:spPr/>
        <p:txBody>
          <a:bodyPr/>
          <a:lstStyle/>
          <a:p>
            <a:endParaRPr lang="en-US"/>
          </a:p>
        </p:txBody>
      </p:sp>
      <p:pic>
        <p:nvPicPr>
          <p:cNvPr id="19459" name="Picture 2" descr="slide_0059_img_003.png"/>
          <p:cNvPicPr>
            <a:picLocks noChangeAspect="1"/>
          </p:cNvPicPr>
          <p:nvPr/>
        </p:nvPicPr>
        <p:blipFill>
          <a:blip r:embed="rId2"/>
          <a:srcRect/>
          <a:stretch>
            <a:fillRect/>
          </a:stretch>
        </p:blipFill>
        <p:spPr>
          <a:xfrm>
            <a:off x="623696" y="1765988"/>
            <a:ext cx="7891654" cy="2135918"/>
          </a:xfrm>
          <a:prstGeom prst="rect">
            <a:avLst/>
          </a:prstGeom>
        </p:spPr>
      </p:pic>
      <p:sp>
        <p:nvSpPr>
          <p:cNvPr id="1946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46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946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527964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Sýnidæmi 14.14</a:t>
            </a:r>
          </a:p>
        </p:txBody>
      </p:sp>
      <p:sp>
        <p:nvSpPr>
          <p:cNvPr id="3" name="Content Placeholder 2"/>
          <p:cNvSpPr>
            <a:spLocks noGrp="1"/>
          </p:cNvSpPr>
          <p:nvPr>
            <p:ph idx="1"/>
          </p:nvPr>
        </p:nvSpPr>
        <p:spPr/>
        <p:txBody>
          <a:bodyPr/>
          <a:lstStyle/>
          <a:p>
            <a:endParaRPr lang="en-US"/>
          </a:p>
        </p:txBody>
      </p:sp>
      <p:sp>
        <p:nvSpPr>
          <p:cNvPr id="4" name="Content Placeholder 3"/>
          <p:cNvSpPr>
            <a:spLocks noGrp="1"/>
          </p:cNvSpPr>
          <p:nvPr>
            <p:ph idx="13"/>
          </p:nvPr>
        </p:nvSpPr>
        <p:spPr/>
        <p:txBody>
          <a:bodyPr/>
          <a:lstStyle/>
          <a:p>
            <a:endParaRPr lang="en-US"/>
          </a:p>
        </p:txBody>
      </p:sp>
      <p:pic>
        <p:nvPicPr>
          <p:cNvPr id="9219" name="Picture 2" descr="slide_0060_img_003.png"/>
          <p:cNvPicPr>
            <a:picLocks noChangeAspect="1"/>
          </p:cNvPicPr>
          <p:nvPr/>
        </p:nvPicPr>
        <p:blipFill>
          <a:blip r:embed="rId2"/>
          <a:srcRect/>
          <a:stretch>
            <a:fillRect/>
          </a:stretch>
        </p:blipFill>
        <p:spPr>
          <a:xfrm>
            <a:off x="633546" y="1405721"/>
            <a:ext cx="7881804" cy="2550957"/>
          </a:xfrm>
          <a:prstGeom prst="rect">
            <a:avLst/>
          </a:prstGeom>
        </p:spPr>
      </p:pic>
      <p:sp>
        <p:nvSpPr>
          <p:cNvPr id="922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2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22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142535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14.11</a:t>
            </a:r>
          </a:p>
        </p:txBody>
      </p:sp>
      <p:sp>
        <p:nvSpPr>
          <p:cNvPr id="7" name="Figure Legend"/>
          <p:cNvSpPr>
            <a:spLocks noGrp="1"/>
          </p:cNvSpPr>
          <p:nvPr>
            <p:ph idx="13"/>
          </p:nvPr>
        </p:nvSpPr>
        <p:spPr>
          <a:xfrm>
            <a:off x="457199" y="4918365"/>
            <a:ext cx="8058151" cy="1271731"/>
          </a:xfrm>
        </p:spPr>
        <p:txBody>
          <a:bodyPr>
            <a:normAutofit/>
          </a:bodyPr>
          <a:lstStyle/>
          <a:p>
            <a:r>
              <a:rPr/>
              <a:t>Myndin sýnir tilhneigingar í styrk tvíundarsýra og -basa.</a:t>
            </a:r>
          </a:p>
        </p:txBody>
      </p:sp>
      <p:pic>
        <p:nvPicPr>
          <p:cNvPr id="11" name="Figure" descr="slide_0061_img_002.png"/>
          <p:cNvPicPr>
            <a:picLocks noChangeAspect="1"/>
          </p:cNvPicPr>
          <p:nvPr/>
        </p:nvPicPr>
        <p:blipFill>
          <a:blip r:embed="rId2"/>
          <a:srcRect l="-23008" r="-23008"/>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821106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841248"/>
          </a:xfrm>
        </p:spPr>
        <p:txBody>
          <a:bodyPr wrap="square">
            <a:normAutofit/>
          </a:bodyPr>
          <a:lstStyle/>
          <a:p>
            <a:r>
              <a:rPr sz="1500"/>
              <a:t>Efnasambönd sem innihalda súrefni og einn eða fleiri hýdroxýlhópa (OH)</a:t>
            </a:r>
          </a:p>
        </p:txBody>
      </p:sp>
      <p:sp>
        <p:nvSpPr>
          <p:cNvPr id="4" name="Content Placeholder 3"/>
          <p:cNvSpPr>
            <a:spLocks noGrp="1"/>
          </p:cNvSpPr>
          <p:nvPr>
            <p:ph idx="13"/>
          </p:nvPr>
        </p:nvSpPr>
        <p:spPr>
          <a:xfrm>
            <a:off x="628650" y="4629873"/>
            <a:ext cx="7886700" cy="1560223"/>
          </a:xfrm>
        </p:spPr>
        <p:txBody>
          <a:bodyPr/>
          <a:lstStyle/>
          <a:p>
            <a:pPr marL="171450" indent="-171450">
              <a:buFont typeface="Arial" panose="020B0604020202020204" pitchFamily="34" charset="0"/>
              <a:buChar char="•"/>
            </a:pPr>
            <a:r>
              <a:rPr/>
              <a:t>Þessi efnasambönd geta verið súr, basísk eða amfóterísk eftir rafneikvæðni frumefnisins, E.</a:t>
            </a:r>
          </a:p>
          <a:p>
            <a:endParaRPr lang="en-US" dirty="0"/>
          </a:p>
        </p:txBody>
      </p:sp>
      <p:pic>
        <p:nvPicPr>
          <p:cNvPr id="6" name="Figure" descr="slide_0062_img_002.png"/>
          <p:cNvPicPr>
            <a:picLocks noChangeAspect="1"/>
          </p:cNvPicPr>
          <p:nvPr/>
        </p:nvPicPr>
        <p:blipFill>
          <a:blip r:embed="rId4"/>
          <a:srcRect t="-1868" b="-1868"/>
          <a:stretch>
            <a:fillRect/>
          </a:stretch>
        </p:blipFill>
        <p:spPr>
          <a:xfrm>
            <a:off x="1544451" y="1412111"/>
            <a:ext cx="6142283" cy="2666335"/>
          </a:xfrm>
          <a:prstGeom prst="rect">
            <a:avLst/>
          </a:prstGeom>
        </p:spPr>
      </p:pic>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806421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841248"/>
          </a:xfrm>
        </p:spPr>
        <p:txBody>
          <a:bodyPr wrap="square">
            <a:normAutofit/>
          </a:bodyPr>
          <a:lstStyle/>
          <a:p>
            <a:r>
              <a:rPr sz="1500"/>
              <a:t>Efnasambönd sem innihalda súrefni og einn eða fleiri hýdroxýlhópa (OH)</a:t>
            </a:r>
          </a:p>
        </p:txBody>
      </p:sp>
      <p:sp>
        <p:nvSpPr>
          <p:cNvPr id="3" name="Content Placeholder 2"/>
          <p:cNvSpPr>
            <a:spLocks noGrp="1"/>
          </p:cNvSpPr>
          <p:nvPr>
            <p:ph idx="1"/>
          </p:nvPr>
        </p:nvSpPr>
        <p:spPr>
          <a:xfrm>
            <a:off x="628650" y="3159889"/>
            <a:ext cx="7886700" cy="2384384"/>
          </a:xfrm>
        </p:spPr>
        <p:txBody>
          <a:bodyPr wrap="square">
            <a:normAutofit/>
          </a:bodyPr>
          <a:lstStyle/>
          <a:p>
            <a:pPr>
              <a:spcBef>
                <a:spcPts val="0"/>
              </a:spcBef>
              <a:spcAft>
                <a:spcPts val="0"/>
              </a:spcAft>
            </a:pPr>
            <a:r>
              <a:rPr sz="1700"/>
              <a:t>Ef rafneikvæðni (EN) E er lág þá er „Tengi a“ skautað eða jónískt.</a:t>
            </a:r>
          </a:p>
          <a:p>
            <a:pPr>
              <a:spcBef>
                <a:spcPts val="0"/>
              </a:spcBef>
              <a:spcAft>
                <a:spcPts val="0"/>
              </a:spcAft>
            </a:pPr>
            <a:r>
              <a:rPr sz="1700"/>
              <a:t>OH– jónir losna auðveldlega.</a:t>
            </a:r>
          </a:p>
          <a:p>
            <a:pPr>
              <a:spcBef>
                <a:spcPts val="0"/>
              </a:spcBef>
              <a:spcAft>
                <a:spcPts val="0"/>
              </a:spcAft>
            </a:pPr>
            <a:r>
              <a:rPr sz="1700"/>
              <a:t>Efnasambandið er basískt.</a:t>
            </a:r>
          </a:p>
          <a:p>
            <a:pPr>
              <a:spcBef>
                <a:spcPts val="0"/>
              </a:spcBef>
              <a:spcAft>
                <a:spcPts val="0"/>
              </a:spcAft>
            </a:pPr>
            <a:r>
              <a:rPr sz="1700"/>
              <a:t>Málmar hafa lága rafneikvæðni (EN).</a:t>
            </a:r>
          </a:p>
          <a:p>
            <a:pPr>
              <a:spcBef>
                <a:spcPts val="0"/>
              </a:spcBef>
              <a:spcAft>
                <a:spcPts val="0"/>
              </a:spcAft>
            </a:pPr>
            <a:r>
              <a:rPr sz="1700"/>
              <a:t>Málmhýdroxíð eru gjarnan basísk.</a:t>
            </a:r>
          </a:p>
          <a:p>
            <a:pPr>
              <a:spcBef>
                <a:spcPts val="0"/>
              </a:spcBef>
              <a:spcAft>
                <a:spcPts val="0"/>
              </a:spcAft>
            </a:pPr>
            <a:endParaRPr lang="en-US" dirty="0"/>
          </a:p>
        </p:txBody>
      </p:sp>
      <p:pic>
        <p:nvPicPr>
          <p:cNvPr id="6" name="Figure" descr="slide_0062_img_002.png"/>
          <p:cNvPicPr>
            <a:picLocks noChangeAspect="1"/>
          </p:cNvPicPr>
          <p:nvPr/>
        </p:nvPicPr>
        <p:blipFill>
          <a:blip r:embed="rId4"/>
          <a:srcRect t="-1868" b="-1868"/>
          <a:stretch>
            <a:fillRect/>
          </a:stretch>
        </p:blipFill>
        <p:spPr>
          <a:xfrm>
            <a:off x="2387388" y="937550"/>
            <a:ext cx="4489118" cy="1948704"/>
          </a:xfrm>
          <a:prstGeom prst="rect">
            <a:avLst/>
          </a:prstGeom>
        </p:spPr>
      </p:pic>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345354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841248"/>
          </a:xfrm>
        </p:spPr>
        <p:txBody>
          <a:bodyPr wrap="square">
            <a:normAutofit/>
          </a:bodyPr>
          <a:lstStyle/>
          <a:p>
            <a:r>
              <a:rPr sz="1500"/>
              <a:t>Efnasambönd sem innihalda súrefni og einn eða fleiri hýdroxýlhópa (OH)</a:t>
            </a:r>
          </a:p>
        </p:txBody>
      </p:sp>
      <p:sp>
        <p:nvSpPr>
          <p:cNvPr id="3" name="Content Placeholder 2"/>
          <p:cNvSpPr>
            <a:spLocks noGrp="1"/>
          </p:cNvSpPr>
          <p:nvPr>
            <p:ph idx="1"/>
          </p:nvPr>
        </p:nvSpPr>
        <p:spPr>
          <a:xfrm>
            <a:off x="628650" y="3117773"/>
            <a:ext cx="7886700" cy="2907552"/>
          </a:xfrm>
        </p:spPr>
        <p:txBody>
          <a:bodyPr wrap="square">
            <a:normAutofit/>
          </a:bodyPr>
          <a:lstStyle/>
          <a:p>
            <a:pPr>
              <a:spcBef>
                <a:spcPts val="0"/>
              </a:spcBef>
              <a:spcAft>
                <a:spcPts val="0"/>
              </a:spcAft>
            </a:pPr>
            <a:r>
              <a:rPr sz="1700"/>
              <a:t>Ef rafneikvæðni (EN) E er há þá er „Tengi a“ samgilt.</a:t>
            </a:r>
          </a:p>
          <a:p>
            <a:pPr>
              <a:spcBef>
                <a:spcPts val="0"/>
              </a:spcBef>
              <a:spcAft>
                <a:spcPts val="0"/>
              </a:spcAft>
            </a:pPr>
            <a:r>
              <a:rPr sz="1700"/>
              <a:t>Rafeindir í „Tengi b“ dragast að E.</a:t>
            </a:r>
          </a:p>
          <a:p>
            <a:pPr>
              <a:spcBef>
                <a:spcPts val="0"/>
              </a:spcBef>
              <a:spcAft>
                <a:spcPts val="0"/>
              </a:spcAft>
            </a:pPr>
            <a:r>
              <a:rPr sz="1700"/>
              <a:t>„Tengi b“ er skautað og veikt.</a:t>
            </a:r>
          </a:p>
          <a:p>
            <a:pPr>
              <a:spcBef>
                <a:spcPts val="0"/>
              </a:spcBef>
              <a:spcAft>
                <a:spcPts val="0"/>
              </a:spcAft>
            </a:pPr>
            <a:r>
              <a:rPr sz="1700"/>
              <a:t>H+ jónir losna auðveldlega.</a:t>
            </a:r>
          </a:p>
          <a:p>
            <a:pPr>
              <a:spcBef>
                <a:spcPts val="0"/>
              </a:spcBef>
              <a:spcAft>
                <a:spcPts val="0"/>
              </a:spcAft>
            </a:pPr>
            <a:r>
              <a:rPr sz="1700"/>
              <a:t>Efnasambandið er súrt.</a:t>
            </a:r>
          </a:p>
          <a:p>
            <a:pPr>
              <a:spcBef>
                <a:spcPts val="0"/>
              </a:spcBef>
              <a:spcAft>
                <a:spcPts val="0"/>
              </a:spcAft>
            </a:pPr>
            <a:r>
              <a:rPr sz="1700"/>
              <a:t>Málmleysingjar hafa háa rafneikvæðni (EN).</a:t>
            </a:r>
          </a:p>
          <a:p>
            <a:pPr>
              <a:spcBef>
                <a:spcPts val="0"/>
              </a:spcBef>
              <a:spcAft>
                <a:spcPts val="0"/>
              </a:spcAft>
            </a:pPr>
            <a:endParaRPr lang="en-US" dirty="0"/>
          </a:p>
        </p:txBody>
      </p:sp>
      <p:pic>
        <p:nvPicPr>
          <p:cNvPr id="6" name="Figure" descr="slide_0062_img_002.png"/>
          <p:cNvPicPr>
            <a:picLocks noChangeAspect="1"/>
          </p:cNvPicPr>
          <p:nvPr/>
        </p:nvPicPr>
        <p:blipFill>
          <a:blip r:embed="rId4"/>
          <a:srcRect t="-1868" b="-1868"/>
          <a:stretch>
            <a:fillRect/>
          </a:stretch>
        </p:blipFill>
        <p:spPr>
          <a:xfrm>
            <a:off x="2387388" y="937550"/>
            <a:ext cx="4489118" cy="1948704"/>
          </a:xfrm>
          <a:prstGeom prst="rect">
            <a:avLst/>
          </a:prstGeom>
        </p:spPr>
      </p:pic>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489450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14.12</a:t>
            </a:r>
          </a:p>
        </p:txBody>
      </p:sp>
      <p:sp>
        <p:nvSpPr>
          <p:cNvPr id="7" name="Figure Legend"/>
          <p:cNvSpPr>
            <a:spLocks noGrp="1"/>
          </p:cNvSpPr>
          <p:nvPr>
            <p:ph idx="13"/>
          </p:nvPr>
        </p:nvSpPr>
        <p:spPr>
          <a:xfrm>
            <a:off x="457199" y="4918365"/>
            <a:ext cx="8058151" cy="1271731"/>
          </a:xfrm>
        </p:spPr>
        <p:txBody>
          <a:bodyPr>
            <a:normAutofit/>
          </a:bodyPr>
          <a:lstStyle/>
          <a:p>
            <a:r>
              <a:rPr/>
              <a:t>Eftir því sem oxunarstig miðjufrumeindarinnar E hækkar, eykst sýrustigið einnig.</a:t>
            </a:r>
          </a:p>
        </p:txBody>
      </p:sp>
      <p:pic>
        <p:nvPicPr>
          <p:cNvPr id="11" name="Figure" descr="slide_0065_img_002.png"/>
          <p:cNvPicPr>
            <a:picLocks noChangeAspect="1"/>
          </p:cNvPicPr>
          <p:nvPr/>
        </p:nvPicPr>
        <p:blipFill>
          <a:blip r:embed="rId2"/>
          <a:srcRect l="-15447" r="-15447"/>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746753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841248"/>
          </a:xfrm>
        </p:spPr>
        <p:txBody>
          <a:bodyPr wrap="square">
            <a:normAutofit/>
          </a:bodyPr>
          <a:lstStyle/>
          <a:p>
            <a:r>
              <a:rPr sz="1500"/>
              <a:t>Efnasambönd sem innihalda súrefni og einn eða fleiri hýdroxýlhópa (OH)</a:t>
            </a:r>
          </a:p>
        </p:txBody>
      </p:sp>
      <p:pic>
        <p:nvPicPr>
          <p:cNvPr id="7" name="Figure" descr="slide_0062_img_002.png"/>
          <p:cNvPicPr>
            <a:picLocks noChangeAspect="1"/>
          </p:cNvPicPr>
          <p:nvPr/>
        </p:nvPicPr>
        <p:blipFill>
          <a:blip r:embed="rId4"/>
          <a:srcRect t="-1868" b="-1868"/>
          <a:stretch>
            <a:fillRect/>
          </a:stretch>
        </p:blipFill>
        <p:spPr>
          <a:xfrm>
            <a:off x="2387388" y="937550"/>
            <a:ext cx="4489118" cy="1948704"/>
          </a:xfrm>
          <a:prstGeom prst="rect">
            <a:avLst/>
          </a:prstGeom>
        </p:spPr>
      </p:pic>
      <p:sp>
        <p:nvSpPr>
          <p:cNvPr id="6" name="Content Placeholder 2"/>
          <p:cNvSpPr>
            <a:spLocks noGrp="1"/>
          </p:cNvSpPr>
          <p:nvPr>
            <p:ph idx="1"/>
          </p:nvPr>
        </p:nvSpPr>
        <p:spPr>
          <a:xfrm>
            <a:off x="628650" y="3117773"/>
            <a:ext cx="7886700" cy="2907552"/>
          </a:xfrm>
        </p:spPr>
        <p:txBody>
          <a:bodyPr/>
          <a:lstStyle/>
          <a:p>
            <a:r>
              <a:rPr/>
              <a:t>Ef rafneikvæðni (EN) E er í meðallagi er sameindin venjulega tvíætt.</a:t>
            </a:r>
          </a:p>
          <a:p>
            <a:r>
              <a:rPr/>
              <a:t>Í návist sterkrar sýru virkar efnasambandið sem basi.</a:t>
            </a:r>
          </a:p>
          <a:p>
            <a:r>
              <a:rPr/>
              <a:t>Í návist sterks basa virkar efnasambandið sem sýra.</a:t>
            </a:r>
          </a:p>
          <a:p>
            <a:endParaRPr lang="en-US"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760606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841248"/>
          </a:xfrm>
        </p:spPr>
        <p:txBody>
          <a:bodyPr wrap="square">
            <a:normAutofit/>
          </a:bodyPr>
          <a:lstStyle/>
          <a:p>
            <a:r>
              <a:rPr sz="1500"/>
              <a:t>Efnasambönd sem innihalda súrefni og einn eða fleiri hýdroxýlhópa (OH)</a:t>
            </a:r>
          </a:p>
        </p:txBody>
      </p:sp>
      <p:sp>
        <p:nvSpPr>
          <p:cNvPr id="3" name="Content Placeholder 2"/>
          <p:cNvSpPr>
            <a:spLocks noGrp="1"/>
          </p:cNvSpPr>
          <p:nvPr>
            <p:ph idx="1"/>
          </p:nvPr>
        </p:nvSpPr>
        <p:spPr>
          <a:xfrm>
            <a:off x="628650" y="955965"/>
            <a:ext cx="7886700" cy="4519418"/>
          </a:xfrm>
        </p:spPr>
        <p:txBody>
          <a:bodyPr>
            <a:normAutofit/>
          </a:bodyPr>
          <a:lstStyle/>
          <a:p>
            <a:r>
              <a:rPr/>
              <a:t>Málmungar og frumefni nálægt málmungum hafa miðlungs rafneikvæðni (EN).</a:t>
            </a:r>
          </a:p>
          <a:p>
            <a:endParaRPr lang="en-US" dirty="0"/>
          </a:p>
          <a:p>
            <a:r>
              <a:rPr/>
              <a:t>Dæmi: Al(H2O)3 (OH)3</a:t>
            </a:r>
          </a:p>
          <a:p>
            <a:endParaRPr lang="en-US" baseline="-25000" dirty="0"/>
          </a:p>
          <a:p>
            <a:r>
              <a:rPr/>
              <a:t>Í basa:</a:t>
            </a:r>
          </a:p>
          <a:p>
            <a:endParaRPr lang="en-US" dirty="0"/>
          </a:p>
          <a:p>
            <a:pPr algn="ctr">
              <a:buNone/>
            </a:pPr>
            <a:r>
              <a:rPr/>
              <a:t>Al(H2O)3 (OH)3(aq) + OH–(aq) ⇌</a:t>
            </a:r>
            <a:endParaRPr lang="en-US" dirty="0"/>
          </a:p>
          <a:p>
            <a:endParaRPr lang="en-US" dirty="0"/>
          </a:p>
          <a:p>
            <a:r>
              <a:rPr/>
              <a:t>Í sýru:</a:t>
            </a:r>
          </a:p>
          <a:p>
            <a:endParaRPr lang="en-US" dirty="0"/>
          </a:p>
          <a:p>
            <a:pPr algn="ctr">
              <a:buNone/>
            </a:pPr>
            <a:r>
              <a:rPr/>
              <a:t>Al(H2O)3 (OH)3(aq) + H3O+(aq) ⇌</a:t>
            </a:r>
            <a:endParaRPr lang="en-US"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928858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14.4 Vatnsrof salta</a:t>
            </a:r>
          </a:p>
          <a:p>
            <a:pPr lvl="1"/>
            <a:r>
              <a:rPr/>
              <a:t>Spá fyrir um hvort saltlausn verði súr, basísk eða hlutlaus</a:t>
            </a:r>
          </a:p>
          <a:p>
            <a:pPr lvl="1"/>
            <a:r>
              <a:rPr/>
              <a:t>Reikna styrk ýmissa efnategunda í saltlausn</a:t>
            </a:r>
          </a:p>
          <a:p>
            <a:pPr lvl="1"/>
            <a:r>
              <a:rPr/>
              <a:t>Lýsa sýrujónun vatnaðra málmjóna</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955070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Vatnsrof sölta</a:t>
            </a:r>
          </a:p>
        </p:txBody>
      </p:sp>
      <p:sp>
        <p:nvSpPr>
          <p:cNvPr id="3" name="Content Placeholder 2"/>
          <p:cNvSpPr>
            <a:spLocks noGrp="1"/>
          </p:cNvSpPr>
          <p:nvPr>
            <p:ph idx="1"/>
          </p:nvPr>
        </p:nvSpPr>
        <p:spPr/>
        <p:txBody>
          <a:bodyPr/>
          <a:lstStyle/>
          <a:p>
            <a:r>
              <a:rPr/>
              <a:t>Hlutlaus lausn inniheldur jafnan styrk oxóníum- og hýdroxíðjóna.</a:t>
            </a:r>
          </a:p>
          <a:p>
            <a:endParaRPr lang="en-US" dirty="0"/>
          </a:p>
          <a:p>
            <a:r>
              <a:rPr/>
              <a:t>Hvarf milli sýru og basa kallast sýru-basa hlutleysingarhvarf.</a:t>
            </a:r>
          </a:p>
          <a:p>
            <a:endParaRPr lang="en-US" dirty="0"/>
          </a:p>
          <a:p>
            <a:r>
              <a:rPr/>
              <a:t>Hver eru alltaf myndefni slíks hvarfs?</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117859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Vatnsrof salta</a:t>
            </a:r>
          </a:p>
        </p:txBody>
      </p:sp>
      <p:sp>
        <p:nvSpPr>
          <p:cNvPr id="3" name="Content Placeholder 2"/>
          <p:cNvSpPr>
            <a:spLocks noGrp="1"/>
          </p:cNvSpPr>
          <p:nvPr>
            <p:ph idx="1"/>
          </p:nvPr>
        </p:nvSpPr>
        <p:spPr/>
        <p:txBody>
          <a:bodyPr/>
          <a:lstStyle/>
          <a:p>
            <a:r>
              <a:rPr/>
              <a:t>Lausnin sem myndast er ekki endilega hlutlaus, jafnvel þótt notað sé jafngilt magn af sýru og basa samkvæmt efnajöfnu.</a:t>
            </a:r>
          </a:p>
          <a:p>
            <a:endParaRPr lang="en-US" dirty="0"/>
          </a:p>
          <a:p>
            <a:r>
              <a:rPr/>
              <a:t>Eðli saltsins sem myndast ræður því hvort lausnin er súr, basísk eða hlutlaus.</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305191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Fjórar gerðir sýru-basa hlutleysinga</a:t>
            </a:r>
          </a:p>
        </p:txBody>
      </p:sp>
      <p:sp>
        <p:nvSpPr>
          <p:cNvPr id="3" name="Content Placeholder 2"/>
          <p:cNvSpPr>
            <a:spLocks noGrp="1"/>
          </p:cNvSpPr>
          <p:nvPr>
            <p:ph idx="1"/>
          </p:nvPr>
        </p:nvSpPr>
        <p:spPr>
          <a:xfrm>
            <a:off x="628650" y="955965"/>
            <a:ext cx="7886700" cy="4464334"/>
          </a:xfrm>
        </p:spPr>
        <p:txBody>
          <a:bodyPr>
            <a:normAutofit/>
          </a:bodyPr>
          <a:lstStyle/>
          <a:p>
            <a:r>
              <a:rPr/>
              <a:t>Sterk sýra - Sterkur basi</a:t>
            </a:r>
          </a:p>
          <a:p>
            <a:pPr lvl="1"/>
            <a:r>
              <a:rPr/>
              <a:t>Hlutlaus lausn myndast.</a:t>
            </a:r>
          </a:p>
          <a:p>
            <a:endParaRPr lang="en-US" dirty="0"/>
          </a:p>
          <a:p>
            <a:r>
              <a:rPr/>
              <a:t>Sterk sýra - Veikur basi</a:t>
            </a:r>
          </a:p>
          <a:p>
            <a:pPr lvl="1"/>
            <a:r>
              <a:rPr/>
              <a:t>Veikt súr lausn myndast.</a:t>
            </a:r>
          </a:p>
          <a:p>
            <a:endParaRPr lang="en-US" dirty="0"/>
          </a:p>
          <a:p>
            <a:r>
              <a:rPr/>
              <a:t>Veik sýra - Sterkur basi</a:t>
            </a:r>
          </a:p>
          <a:p>
            <a:pPr lvl="1"/>
            <a:r>
              <a:rPr/>
              <a:t>Veikt basísk lausn myndast.</a:t>
            </a:r>
          </a:p>
          <a:p>
            <a:endParaRPr lang="en-US" dirty="0"/>
          </a:p>
          <a:p>
            <a:r>
              <a:rPr/>
              <a:t>Veik sýra - Veikur basi</a:t>
            </a:r>
          </a:p>
          <a:p>
            <a:pPr lvl="1"/>
            <a:r>
              <a:rPr/>
              <a:t>Lausnin sem myndast getur verið súr eða basísk.</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811465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Hvarf sterkrar sýru og sterks basa</a:t>
            </a:r>
          </a:p>
        </p:txBody>
      </p:sp>
      <p:sp>
        <p:nvSpPr>
          <p:cNvPr id="3" name="Content Placeholder 2"/>
          <p:cNvSpPr>
            <a:spLocks noGrp="1"/>
          </p:cNvSpPr>
          <p:nvPr>
            <p:ph idx="1"/>
          </p:nvPr>
        </p:nvSpPr>
        <p:spPr/>
        <p:txBody>
          <a:bodyPr/>
          <a:lstStyle/>
          <a:p>
            <a:r>
              <a:rPr/>
              <a:t>Dæmi:</a:t>
            </a:r>
          </a:p>
          <a:p>
            <a:endParaRPr lang="en-US" dirty="0"/>
          </a:p>
          <a:p>
            <a:r>
              <a:rPr/>
              <a:t>Skoðum saltið sem myndast:</a:t>
            </a:r>
          </a:p>
          <a:p>
            <a:endParaRPr lang="en-US" dirty="0"/>
          </a:p>
          <a:p>
            <a:r>
              <a:rPr/>
              <a:t>Ákvarðið hvaða áhrif katjónin og anjónin munu hafa á vatn.</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071076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Hvarf sterkrar sýru og veiks basa</a:t>
            </a:r>
          </a:p>
        </p:txBody>
      </p:sp>
      <p:sp>
        <p:nvSpPr>
          <p:cNvPr id="3" name="Content Placeholder 2"/>
          <p:cNvSpPr>
            <a:spLocks noGrp="1"/>
          </p:cNvSpPr>
          <p:nvPr>
            <p:ph idx="1"/>
          </p:nvPr>
        </p:nvSpPr>
        <p:spPr/>
        <p:txBody>
          <a:bodyPr/>
          <a:lstStyle/>
          <a:p>
            <a:r>
              <a:rPr/>
              <a:t>Dæmi:</a:t>
            </a:r>
          </a:p>
          <a:p>
            <a:endParaRPr lang="en-US" dirty="0"/>
          </a:p>
          <a:p>
            <a:r>
              <a:rPr/>
              <a:t>Skoðum saltið sem myndast:</a:t>
            </a:r>
          </a:p>
          <a:p>
            <a:endParaRPr lang="en-US" dirty="0"/>
          </a:p>
          <a:p>
            <a:r>
              <a:rPr/>
              <a:t>Ákvarðið hvaða áhrif katjónin og anjónin munu hafa á vatn.</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870059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Hvarf veikrar sýru og sterks basa</a:t>
            </a:r>
          </a:p>
        </p:txBody>
      </p:sp>
      <p:sp>
        <p:nvSpPr>
          <p:cNvPr id="3" name="Content Placeholder 2"/>
          <p:cNvSpPr>
            <a:spLocks noGrp="1"/>
          </p:cNvSpPr>
          <p:nvPr>
            <p:ph idx="1"/>
          </p:nvPr>
        </p:nvSpPr>
        <p:spPr/>
        <p:txBody>
          <a:bodyPr/>
          <a:lstStyle/>
          <a:p>
            <a:r>
              <a:rPr/>
              <a:t>Dæmi:</a:t>
            </a:r>
          </a:p>
          <a:p>
            <a:endParaRPr lang="en-US" dirty="0"/>
          </a:p>
          <a:p>
            <a:r>
              <a:rPr/>
              <a:t>Skoðum saltið sem myndast:</a:t>
            </a:r>
          </a:p>
          <a:p>
            <a:endParaRPr lang="en-US" dirty="0"/>
          </a:p>
          <a:p>
            <a:r>
              <a:rPr/>
              <a:t>Ákvarðið hvaða áhrif katjónin og anjónin munu hafa á vatn.</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210595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Hvarf veikrar sýru og veiks basa</a:t>
            </a:r>
          </a:p>
        </p:txBody>
      </p:sp>
      <p:sp>
        <p:nvSpPr>
          <p:cNvPr id="3" name="Content Placeholder 2"/>
          <p:cNvSpPr>
            <a:spLocks noGrp="1"/>
          </p:cNvSpPr>
          <p:nvPr>
            <p:ph idx="1"/>
          </p:nvPr>
        </p:nvSpPr>
        <p:spPr/>
        <p:txBody>
          <a:bodyPr/>
          <a:lstStyle/>
          <a:p>
            <a:r>
              <a:rPr/>
              <a:t>Dæmi:</a:t>
            </a:r>
          </a:p>
          <a:p>
            <a:endParaRPr lang="en-US" dirty="0"/>
          </a:p>
          <a:p>
            <a:r>
              <a:rPr/>
              <a:t>Skoðum saltið sem myndast:</a:t>
            </a:r>
          </a:p>
          <a:p>
            <a:endParaRPr lang="en-US" dirty="0"/>
          </a:p>
          <a:p>
            <a:r>
              <a:rPr/>
              <a:t>Ákvarðið hvaða áhrif katjónin og anjónin munu hafa á vatn.</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275876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Dæmi 14.15</a:t>
            </a:r>
          </a:p>
        </p:txBody>
      </p:sp>
      <p:sp>
        <p:nvSpPr>
          <p:cNvPr id="3" name="Content Placeholder 2"/>
          <p:cNvSpPr>
            <a:spLocks noGrp="1"/>
          </p:cNvSpPr>
          <p:nvPr>
            <p:ph idx="1"/>
          </p:nvPr>
        </p:nvSpPr>
        <p:spPr/>
        <p:txBody>
          <a:bodyPr/>
          <a:lstStyle/>
          <a:p>
            <a:endParaRPr lang="en-US"/>
          </a:p>
        </p:txBody>
      </p:sp>
      <p:sp>
        <p:nvSpPr>
          <p:cNvPr id="4" name="Content Placeholder 3"/>
          <p:cNvSpPr>
            <a:spLocks noGrp="1"/>
          </p:cNvSpPr>
          <p:nvPr>
            <p:ph idx="13"/>
          </p:nvPr>
        </p:nvSpPr>
        <p:spPr/>
        <p:txBody>
          <a:bodyPr/>
          <a:lstStyle/>
          <a:p>
            <a:endParaRPr lang="en-US"/>
          </a:p>
        </p:txBody>
      </p:sp>
      <p:pic>
        <p:nvPicPr>
          <p:cNvPr id="10243" name="Picture 2" descr="slide_0076_img_003.png"/>
          <p:cNvPicPr>
            <a:picLocks noChangeAspect="1"/>
          </p:cNvPicPr>
          <p:nvPr/>
        </p:nvPicPr>
        <p:blipFill>
          <a:blip r:embed="rId2"/>
          <a:srcRect/>
          <a:stretch>
            <a:fillRect/>
          </a:stretch>
        </p:blipFill>
        <p:spPr>
          <a:xfrm>
            <a:off x="432048" y="1693345"/>
            <a:ext cx="8270026" cy="1887137"/>
          </a:xfrm>
          <a:prstGeom prst="rect">
            <a:avLst/>
          </a:prstGeom>
        </p:spPr>
      </p:pic>
      <p:sp>
        <p:nvSpPr>
          <p:cNvPr id="1024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4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24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878337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14.13</a:t>
            </a:r>
          </a:p>
        </p:txBody>
      </p:sp>
      <p:sp>
        <p:nvSpPr>
          <p:cNvPr id="7" name="Figure Legend"/>
          <p:cNvSpPr>
            <a:spLocks noGrp="1"/>
          </p:cNvSpPr>
          <p:nvPr>
            <p:ph idx="13"/>
          </p:nvPr>
        </p:nvSpPr>
        <p:spPr>
          <a:xfrm>
            <a:off x="457199" y="4918365"/>
            <a:ext cx="8058151" cy="1271731"/>
          </a:xfrm>
        </p:spPr>
        <p:txBody>
          <a:bodyPr>
            <a:normAutofit/>
          </a:bodyPr>
          <a:lstStyle/>
          <a:p>
            <a:r>
              <a:rPr/>
              <a:t>Þegar áljón hvarfast við vatn verður vötnuð áljónin að veikri sýru.</a:t>
            </a:r>
          </a:p>
        </p:txBody>
      </p:sp>
      <p:pic>
        <p:nvPicPr>
          <p:cNvPr id="11" name="Figure" descr="slide_0077_img_002.png"/>
          <p:cNvPicPr>
            <a:picLocks noChangeAspect="1"/>
          </p:cNvPicPr>
          <p:nvPr/>
        </p:nvPicPr>
        <p:blipFill>
          <a:blip r:embed="rId2"/>
          <a:srcRect t="-13741" b="-13741"/>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961499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14.18</a:t>
            </a:r>
            <a:endParaRPr lang="en-US" dirty="0"/>
          </a:p>
        </p:txBody>
      </p:sp>
      <p:sp>
        <p:nvSpPr>
          <p:cNvPr id="7" name="Figure Legend" hidden="1"/>
          <p:cNvSpPr>
            <a:spLocks noGrp="1"/>
          </p:cNvSpPr>
          <p:nvPr>
            <p:ph idx="13"/>
          </p:nvPr>
        </p:nvSpPr>
        <p:spPr/>
        <p:txBody>
          <a:bodyPr>
            <a:normAutofit/>
          </a:bodyPr>
          <a:lstStyle/>
          <a:p>
            <a:endParaRPr lang="en-US" sz="1600" dirty="0"/>
          </a:p>
        </p:txBody>
      </p:sp>
      <p:pic>
        <p:nvPicPr>
          <p:cNvPr id="11267" name="Picture 2" descr="slide_0078_img_002.png"/>
          <p:cNvPicPr>
            <a:picLocks noChangeAspect="1"/>
          </p:cNvPicPr>
          <p:nvPr/>
        </p:nvPicPr>
        <p:blipFill>
          <a:blip r:embed="rId2"/>
          <a:srcRect/>
          <a:stretch>
            <a:fillRect/>
          </a:stretch>
        </p:blipFill>
        <p:spPr>
          <a:xfrm>
            <a:off x="800157" y="2007536"/>
            <a:ext cx="7439798" cy="2013620"/>
          </a:xfrm>
          <a:prstGeom prst="rect">
            <a:avLst/>
          </a:prstGeom>
        </p:spPr>
      </p:pic>
      <p:sp>
        <p:nvSpPr>
          <p:cNvPr id="1126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26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27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635675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Námsefnismarkmið</a:t>
            </a:r>
          </a:p>
        </p:txBody>
      </p:sp>
      <p:sp>
        <p:nvSpPr>
          <p:cNvPr id="3" name="Content Placeholder 2"/>
          <p:cNvSpPr>
            <a:spLocks noGrp="1"/>
          </p:cNvSpPr>
          <p:nvPr>
            <p:ph idx="1"/>
          </p:nvPr>
        </p:nvSpPr>
        <p:spPr/>
        <p:txBody>
          <a:bodyPr/>
          <a:lstStyle/>
          <a:p>
            <a:r>
              <a:rPr/>
              <a:t>14.5 Fjölróteinda sýrur</a:t>
            </a:r>
          </a:p>
          <a:p>
            <a:pPr lvl="1"/>
            <a:r>
              <a:rPr/>
              <a:t>Útvíkka áður kynnt jafnvægishugtök yfir á sýrur og basa sem geta gefið eða þegið fleiri en eina róteind</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904076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Fjölróteinda sýrur</a:t>
            </a:r>
          </a:p>
        </p:txBody>
      </p:sp>
      <p:sp>
        <p:nvSpPr>
          <p:cNvPr id="3" name="Content Placeholder 2"/>
          <p:cNvSpPr>
            <a:spLocks noGrp="1"/>
          </p:cNvSpPr>
          <p:nvPr>
            <p:ph idx="1"/>
          </p:nvPr>
        </p:nvSpPr>
        <p:spPr>
          <a:xfrm>
            <a:off x="628650" y="955965"/>
            <a:ext cx="7886700" cy="4530435"/>
          </a:xfrm>
        </p:spPr>
        <p:txBody>
          <a:bodyPr>
            <a:normAutofit/>
          </a:bodyPr>
          <a:lstStyle/>
          <a:p>
            <a:r>
              <a:rPr/>
              <a:t>Sýrur sem innihalda eitt jónanlegt vetnisatóm kallast einróteinda.</a:t>
            </a:r>
          </a:p>
          <a:p>
            <a:pPr marL="109728" indent="0">
              <a:buNone/>
            </a:pPr>
            <a:endParaRPr lang="en-US" b="1" i="1" dirty="0"/>
          </a:p>
          <a:p>
            <a:r>
              <a:rPr/>
              <a:t>Sýrur sem innihalda fleiri en eitt jónanlegt vetnisatóm kallast fjölróteinda.</a:t>
            </a:r>
          </a:p>
          <a:p>
            <a:endParaRPr lang="en-US" dirty="0"/>
          </a:p>
          <a:p>
            <a:r>
              <a:rPr/>
              <a:t>Fjölróteinda sýrur jónast í skrefum.</a:t>
            </a:r>
          </a:p>
          <a:p>
            <a:pPr>
              <a:buNone/>
            </a:pPr>
            <a:endParaRPr lang="en-US" dirty="0"/>
          </a:p>
          <a:p>
            <a:r>
              <a:rPr/>
              <a:t>Sýrufastinn (Ka) verður minni með hverju skrefi.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551860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Tegundir fjölróteinda sýra</a:t>
            </a:r>
          </a:p>
        </p:txBody>
      </p:sp>
      <p:sp>
        <p:nvSpPr>
          <p:cNvPr id="3" name="Content Placeholder 2"/>
          <p:cNvSpPr>
            <a:spLocks noGrp="1"/>
          </p:cNvSpPr>
          <p:nvPr>
            <p:ph idx="1"/>
          </p:nvPr>
        </p:nvSpPr>
        <p:spPr/>
        <p:txBody>
          <a:bodyPr/>
          <a:lstStyle/>
          <a:p>
            <a:r>
              <a:rPr/>
              <a:t>Tvíróteinda sýrur</a:t>
            </a:r>
          </a:p>
          <a:p>
            <a:endParaRPr lang="en-US" dirty="0"/>
          </a:p>
          <a:p>
            <a:r>
              <a:rPr/>
              <a:t>Þríróteinda sýrur</a:t>
            </a:r>
          </a:p>
          <a:p>
            <a:endParaRPr lang="en-US" dirty="0"/>
          </a:p>
        </p:txBody>
      </p:sp>
      <p:sp>
        <p:nvSpPr>
          <p:cNvPr id="4" name="Content Placeholder 3"/>
          <p:cNvSpPr>
            <a:spLocks noGrp="1"/>
          </p:cNvSpPr>
          <p:nvPr>
            <p:ph idx="13"/>
          </p:nvPr>
        </p:nvSpPr>
        <p:spPr/>
        <p:txBody>
          <a:bodyPr/>
          <a:lstStyle/>
          <a:p>
            <a:endParaRPr lang="en-US" dirty="0"/>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337825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14.6</a:t>
            </a:r>
          </a:p>
        </p:txBody>
      </p:sp>
      <p:sp>
        <p:nvSpPr>
          <p:cNvPr id="7" name="Figure Legend" hidden="1"/>
          <p:cNvSpPr>
            <a:spLocks noGrp="1"/>
          </p:cNvSpPr>
          <p:nvPr>
            <p:ph idx="13"/>
          </p:nvPr>
        </p:nvSpPr>
        <p:spPr/>
        <p:txBody>
          <a:bodyPr>
            <a:normAutofit/>
          </a:bodyPr>
          <a:lstStyle/>
          <a:p>
            <a:endParaRPr lang="en-US" sz="1600" dirty="0"/>
          </a:p>
        </p:txBody>
      </p:sp>
      <p:pic>
        <p:nvPicPr>
          <p:cNvPr id="11" name="Figure" descr="slide_0082_img_002.png"/>
          <p:cNvPicPr>
            <a:picLocks noChangeAspect="1"/>
          </p:cNvPicPr>
          <p:nvPr/>
        </p:nvPicPr>
        <p:blipFill>
          <a:blip r:embed="rId2"/>
          <a:srcRect t="-72148" b="-72148"/>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940251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Dæmi 14.19</a:t>
            </a:r>
          </a:p>
        </p:txBody>
      </p:sp>
      <p:sp>
        <p:nvSpPr>
          <p:cNvPr id="3" name="Content Placeholder 2"/>
          <p:cNvSpPr>
            <a:spLocks noGrp="1"/>
          </p:cNvSpPr>
          <p:nvPr>
            <p:ph idx="1"/>
          </p:nvPr>
        </p:nvSpPr>
        <p:spPr/>
        <p:txBody>
          <a:bodyPr/>
          <a:lstStyle/>
          <a:p>
            <a:endParaRPr lang="en-US"/>
          </a:p>
        </p:txBody>
      </p:sp>
      <p:sp>
        <p:nvSpPr>
          <p:cNvPr id="4" name="Content Placeholder 3"/>
          <p:cNvSpPr>
            <a:spLocks noGrp="1"/>
          </p:cNvSpPr>
          <p:nvPr>
            <p:ph idx="13"/>
          </p:nvPr>
        </p:nvSpPr>
        <p:spPr/>
        <p:txBody>
          <a:bodyPr/>
          <a:lstStyle/>
          <a:p>
            <a:endParaRPr lang="en-US"/>
          </a:p>
        </p:txBody>
      </p:sp>
      <p:pic>
        <p:nvPicPr>
          <p:cNvPr id="12291" name="Picture 2" descr="slide_0083_img_003.png"/>
          <p:cNvPicPr>
            <a:picLocks noChangeAspect="1"/>
          </p:cNvPicPr>
          <p:nvPr/>
        </p:nvPicPr>
        <p:blipFill>
          <a:blip r:embed="rId2"/>
          <a:srcRect/>
          <a:stretch>
            <a:fillRect/>
          </a:stretch>
        </p:blipFill>
        <p:spPr>
          <a:xfrm>
            <a:off x="477950" y="1671178"/>
            <a:ext cx="8269251" cy="1843203"/>
          </a:xfrm>
          <a:prstGeom prst="rect">
            <a:avLst/>
          </a:prstGeom>
        </p:spPr>
      </p:pic>
      <p:sp>
        <p:nvSpPr>
          <p:cNvPr id="1229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29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29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810747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14.6 Jafnalausnir</a:t>
            </a:r>
          </a:p>
          <a:p>
            <a:pPr lvl="1"/>
            <a:r>
              <a:rPr/>
              <a:t>Lýsa samsetningu og hlutverki sýru-basa jafnalausna</a:t>
            </a:r>
          </a:p>
          <a:p>
            <a:pPr lvl="1"/>
            <a:r>
              <a:rPr/>
              <a:t>Reikna pH jafnalausnar fyrir og eftir viðbót sýru eða basa</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121299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Jafnalausnir</a:t>
            </a:r>
          </a:p>
        </p:txBody>
      </p:sp>
      <p:sp>
        <p:nvSpPr>
          <p:cNvPr id="3" name="Content Placeholder 2"/>
          <p:cNvSpPr>
            <a:spLocks noGrp="1"/>
          </p:cNvSpPr>
          <p:nvPr>
            <p:ph idx="1"/>
          </p:nvPr>
        </p:nvSpPr>
        <p:spPr/>
        <p:txBody>
          <a:bodyPr/>
          <a:lstStyle/>
          <a:p>
            <a:r>
              <a:rPr/>
              <a:t>Jafnalausn: Lausn sem inniheldur umtalsvert magn af bæði veikri sýru og samokabasa hennar (eða veikum basa og samokasýru hans).</a:t>
            </a:r>
          </a:p>
          <a:p>
            <a:endParaRPr lang="en-US" dirty="0"/>
          </a:p>
          <a:p>
            <a:pPr lvl="1"/>
            <a:r>
              <a:rPr/>
              <a:t>Jafnalausnir sporna gegn breytingum á pH-gildi þegar litlu magni af sterkri sýru eða basa er bætt við.</a:t>
            </a:r>
          </a:p>
          <a:p>
            <a:pPr lvl="1"/>
            <a:endParaRPr lang="en-US" dirty="0"/>
          </a:p>
          <a:p>
            <a:pPr lvl="1"/>
            <a:r>
              <a:rPr/>
              <a:t>Dæmi:</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823275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14.14</a:t>
            </a:r>
          </a:p>
        </p:txBody>
      </p:sp>
      <p:sp>
        <p:nvSpPr>
          <p:cNvPr id="7" name="Figure Legend"/>
          <p:cNvSpPr>
            <a:spLocks noGrp="1"/>
          </p:cNvSpPr>
          <p:nvPr>
            <p:ph idx="13"/>
          </p:nvPr>
        </p:nvSpPr>
        <p:spPr>
          <a:xfrm>
            <a:off x="457199" y="4918365"/>
            <a:ext cx="8058151" cy="1271731"/>
          </a:xfrm>
        </p:spPr>
        <p:txBody>
          <a:bodyPr wrap="square">
            <a:normAutofit/>
          </a:bodyPr>
          <a:lstStyle/>
          <a:p>
            <a:pPr>
              <a:spcBef>
                <a:spcPts val="0"/>
              </a:spcBef>
              <a:spcAft>
                <a:spcPts val="0"/>
              </a:spcAft>
              <a:buClr>
                <a:srgbClr val="6CB255"/>
              </a:buClr>
            </a:pPr>
            <a:r>
              <a:rPr sz="1400"/>
              <a:t>(a) Jafnalausnin til vinstri og lausnin án jafna til hægri hafa sama sýrustig (pH 8); þær eru basískar og sýna gula litinn frá litvísinum metýlappelsínugulu við þetta sýrustig. (b) Eftir viðbót á 1 mL af 0.01-M HCl lausn hefur sýrustig jafnalausnarinnar ekki breyst merkjanlega en lausnin án jafna er orðin súr, eins og litabreyting metýlappelsínugula litvísisins gefur til kynna, en hann verður rauður við sýrustig um það bil 4. (framlag: breyting á verki eftir Mark Ott)</a:t>
            </a:r>
          </a:p>
        </p:txBody>
      </p:sp>
      <p:pic>
        <p:nvPicPr>
          <p:cNvPr id="11" name="Figure" descr="slide_0086_img_002.png"/>
          <p:cNvPicPr>
            <a:picLocks noChangeAspect="1"/>
          </p:cNvPicPr>
          <p:nvPr/>
        </p:nvPicPr>
        <p:blipFill>
          <a:blip r:embed="rId4"/>
          <a:srcRect t="-10986" b="-10986"/>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135138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Hvernig jafnalausnir virka</a:t>
            </a:r>
          </a:p>
        </p:txBody>
      </p:sp>
      <p:sp>
        <p:nvSpPr>
          <p:cNvPr id="3" name="Content Placeholder 2"/>
          <p:cNvSpPr>
            <a:spLocks noGrp="1"/>
          </p:cNvSpPr>
          <p:nvPr>
            <p:ph idx="1"/>
          </p:nvPr>
        </p:nvSpPr>
        <p:spPr>
          <a:xfrm>
            <a:off x="628650" y="955965"/>
            <a:ext cx="7886700" cy="4871958"/>
          </a:xfrm>
        </p:spPr>
        <p:txBody>
          <a:bodyPr>
            <a:normAutofit/>
          </a:bodyPr>
          <a:lstStyle/>
          <a:p>
            <a:r>
              <a:rPr/>
              <a:t>Skoðum jafnalausnina: HA/A–</a:t>
            </a:r>
          </a:p>
          <a:p>
            <a:endParaRPr lang="en-US" dirty="0"/>
          </a:p>
          <a:p>
            <a:r>
              <a:rPr/>
              <a:t>Jafnalausnir eru góðar í að eyða sterkum sýrum og bösum.</a:t>
            </a:r>
          </a:p>
          <a:p>
            <a:pPr lvl="1"/>
            <a:r>
              <a:rPr/>
              <a:t>Viðbætt OH– eða H3O+ er neytt og hefur því ekki bein áhrif á sýrustigið (pH).</a:t>
            </a:r>
          </a:p>
          <a:p>
            <a:pPr lvl="1"/>
            <a:r>
              <a:rPr/>
              <a:t>Allt viðbætt OH– breytist í veika basann, A–</a:t>
            </a:r>
            <a:endParaRPr lang="en-US" sz="1800" dirty="0">
              <a:solidFill>
                <a:schemeClr val="tx1"/>
              </a:solidFill>
            </a:endParaRPr>
          </a:p>
          <a:p>
            <a:pPr marL="274320" lvl="1" indent="0">
              <a:buNone/>
            </a:pPr>
            <a:r>
              <a:rPr lang="en-US" sz="2100" dirty="0">
                <a:solidFill>
                  <a:schemeClr val="tx1"/>
                </a:solidFill>
              </a:rPr>
              <a:t> 	</a:t>
            </a:r>
            <a:endParaRPr lang="en-US" dirty="0">
              <a:solidFill>
                <a:schemeClr val="tx1"/>
              </a:solidFill>
            </a:endParaRPr>
          </a:p>
          <a:p>
            <a:pPr marL="0" indent="-68580" algn="ctr">
              <a:buNone/>
            </a:pPr>
            <a:r>
              <a:rPr/>
              <a:t>HA (aq) + OH– (aq) → A– (aq) + H2O</a:t>
            </a:r>
          </a:p>
          <a:p>
            <a:pPr marL="274320" lvl="1" indent="0">
              <a:buNone/>
            </a:pPr>
            <a:endParaRPr lang="en-US" sz="2100" dirty="0">
              <a:solidFill>
                <a:schemeClr val="tx1"/>
              </a:solidFill>
              <a:sym typeface="Wingdings" pitchFamily="2" charset="2"/>
            </a:endParaRPr>
          </a:p>
          <a:p>
            <a:pPr marL="617220" lvl="1" indent="-342900"/>
            <a:r>
              <a:rPr/>
              <a:t>Allt viðbætt H3O+ breytist í veiku sýruna, HA</a:t>
            </a:r>
          </a:p>
          <a:p>
            <a:pPr marL="274320" lvl="1" indent="0">
              <a:buNone/>
            </a:pPr>
            <a:r>
              <a:rPr lang="en-US" sz="2100" dirty="0">
                <a:solidFill>
                  <a:schemeClr val="tx1"/>
                </a:solidFill>
              </a:rPr>
              <a:t>	</a:t>
            </a:r>
            <a:r>
              <a:rPr lang="en-US" dirty="0">
                <a:solidFill>
                  <a:schemeClr val="tx1"/>
                </a:solidFill>
              </a:rPr>
              <a:t>	</a:t>
            </a:r>
          </a:p>
          <a:p>
            <a:pPr marL="0" indent="-68580" algn="ctr">
              <a:buNone/>
            </a:pPr>
            <a:r>
              <a:rPr/>
              <a:t>A– (aq) + H3O+ (aq) → HA (aq) + H2O</a:t>
            </a:r>
          </a:p>
          <a:p>
            <a:endParaRPr lang="en-US" sz="2000" b="1" i="1" dirty="0">
              <a:solidFill>
                <a:srgbClr val="0000FF"/>
              </a:solidFill>
            </a:endParaRPr>
          </a:p>
          <a:p>
            <a:r>
              <a:rPr/>
              <a:t>Þess vegna er hægt að nota jafnalausnir til að viðhalda næstum stöðugu sýrustigi (pH)!</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618530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Hvernig jafnalausnir virka</a:t>
            </a:r>
          </a:p>
        </p:txBody>
      </p:sp>
      <p:sp>
        <p:nvSpPr>
          <p:cNvPr id="3" name="Content Placeholder 2"/>
          <p:cNvSpPr>
            <a:spLocks noGrp="1"/>
          </p:cNvSpPr>
          <p:nvPr>
            <p:ph idx="1"/>
          </p:nvPr>
        </p:nvSpPr>
        <p:spPr/>
        <p:txBody>
          <a:bodyPr/>
          <a:lstStyle/>
          <a:p>
            <a:r>
              <a:rPr/>
              <a:t>CH3COOH/ NaCH3CO2 jafnalausn</a:t>
            </a:r>
          </a:p>
          <a:p>
            <a:endParaRPr lang="en-US" baseline="30000" dirty="0"/>
          </a:p>
          <a:p>
            <a:r>
              <a:rPr/>
              <a:t>Breytingin á magni CH3COOH og CH3CO2– hefur í för með sér smávægilega breytingu á pH-gildi.</a:t>
            </a:r>
            <a:endParaRPr lang="en-US" sz="2000" baseline="-25000" dirty="0"/>
          </a:p>
          <a:p>
            <a:endParaRPr lang="en-US" baseline="30000"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581444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14.15</a:t>
            </a:r>
          </a:p>
        </p:txBody>
      </p:sp>
      <p:sp>
        <p:nvSpPr>
          <p:cNvPr id="7" name="Figure Legend"/>
          <p:cNvSpPr>
            <a:spLocks noGrp="1"/>
          </p:cNvSpPr>
          <p:nvPr>
            <p:ph idx="13"/>
          </p:nvPr>
        </p:nvSpPr>
        <p:spPr>
          <a:xfrm>
            <a:off x="457199" y="5398265"/>
            <a:ext cx="8058151" cy="791831"/>
          </a:xfrm>
        </p:spPr>
        <p:txBody>
          <a:bodyPr>
            <a:normAutofit/>
          </a:bodyPr>
          <a:lstStyle/>
          <a:p>
            <a:r>
              <a:rPr/>
              <a:t>Jafnavirkni í blöndu af edikssýru og asetatsalti.</a:t>
            </a:r>
          </a:p>
        </p:txBody>
      </p:sp>
      <p:pic>
        <p:nvPicPr>
          <p:cNvPr id="15363" name="Picture 2" descr="slide_0089_img_002.png"/>
          <p:cNvPicPr>
            <a:picLocks noChangeAspect="1"/>
          </p:cNvPicPr>
          <p:nvPr/>
        </p:nvPicPr>
        <p:blipFill>
          <a:blip r:embed="rId4"/>
          <a:srcRect/>
          <a:stretch>
            <a:fillRect/>
          </a:stretch>
        </p:blipFill>
        <p:spPr>
          <a:xfrm>
            <a:off x="952958" y="1222050"/>
            <a:ext cx="7122406" cy="3939770"/>
          </a:xfrm>
          <a:prstGeom prst="rect">
            <a:avLst/>
          </a:prstGeom>
        </p:spPr>
      </p:pic>
      <p:sp>
        <p:nvSpPr>
          <p:cNvPr id="1536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36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536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505330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Dæmi 14.20</a:t>
            </a:r>
          </a:p>
        </p:txBody>
      </p:sp>
      <p:sp>
        <p:nvSpPr>
          <p:cNvPr id="3" name="Content Placeholder 2"/>
          <p:cNvSpPr>
            <a:spLocks noGrp="1"/>
          </p:cNvSpPr>
          <p:nvPr>
            <p:ph idx="1"/>
          </p:nvPr>
        </p:nvSpPr>
        <p:spPr/>
        <p:txBody>
          <a:bodyPr/>
          <a:lstStyle/>
          <a:p>
            <a:endParaRPr lang="en-US" dirty="0"/>
          </a:p>
        </p:txBody>
      </p:sp>
      <p:sp>
        <p:nvSpPr>
          <p:cNvPr id="4" name="Content Placeholder 3"/>
          <p:cNvSpPr>
            <a:spLocks noGrp="1"/>
          </p:cNvSpPr>
          <p:nvPr>
            <p:ph idx="13"/>
          </p:nvPr>
        </p:nvSpPr>
        <p:spPr/>
        <p:txBody>
          <a:bodyPr/>
          <a:lstStyle/>
          <a:p>
            <a:endParaRPr lang="en-US"/>
          </a:p>
        </p:txBody>
      </p:sp>
      <p:pic>
        <p:nvPicPr>
          <p:cNvPr id="13315" name="Picture 2" descr="slide_0090_img_003.png"/>
          <p:cNvPicPr>
            <a:picLocks noChangeAspect="1"/>
          </p:cNvPicPr>
          <p:nvPr/>
        </p:nvPicPr>
        <p:blipFill>
          <a:blip r:embed="rId2"/>
          <a:srcRect/>
          <a:stretch>
            <a:fillRect/>
          </a:stretch>
        </p:blipFill>
        <p:spPr>
          <a:xfrm>
            <a:off x="433636" y="1795376"/>
            <a:ext cx="8271645" cy="1843737"/>
          </a:xfrm>
          <a:prstGeom prst="rect">
            <a:avLst/>
          </a:prstGeom>
        </p:spPr>
      </p:pic>
      <p:sp>
        <p:nvSpPr>
          <p:cNvPr id="1331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1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31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613828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Rýmd jafnalausnar</a:t>
            </a:r>
          </a:p>
        </p:txBody>
      </p:sp>
      <p:sp>
        <p:nvSpPr>
          <p:cNvPr id="3" name="Content Placeholder 2"/>
          <p:cNvSpPr>
            <a:spLocks noGrp="1"/>
          </p:cNvSpPr>
          <p:nvPr>
            <p:ph idx="1"/>
          </p:nvPr>
        </p:nvSpPr>
        <p:spPr>
          <a:xfrm>
            <a:off x="628650" y="955965"/>
            <a:ext cx="7886700" cy="4519418"/>
          </a:xfrm>
        </p:spPr>
        <p:txBody>
          <a:bodyPr/>
          <a:lstStyle/>
          <a:p>
            <a:r>
              <a:rPr/>
              <a:t>Rýmd jafnalausnar: Magn af sterkri sýru eða basa sem hægt er að bæta við tiltekið rúmmál jafnalausnar áður en pH-gildið breytist verulega.</a:t>
            </a:r>
          </a:p>
          <a:p>
            <a:pPr marL="0" indent="0">
              <a:buNone/>
            </a:pPr>
            <a:endParaRPr lang="en-US" dirty="0"/>
          </a:p>
          <a:p>
            <a:r>
              <a:rPr/>
              <a:t>Allar jafnalausnir hafa takmarkaða rýmd fyrir því hversu mikið af H3O+ eða OH– þær geta „gleypt“.</a:t>
            </a:r>
          </a:p>
          <a:p>
            <a:pPr lvl="1"/>
            <a:r>
              <a:rPr/>
              <a:t>Að lokum hvarfast allt HA við viðbætt OH–</a:t>
            </a:r>
          </a:p>
          <a:p>
            <a:pPr lvl="1"/>
            <a:r>
              <a:rPr/>
              <a:t>Að lokum hvarfast allt A– við viðbætt H3O+</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504062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Rýmd jafnalausnar</a:t>
            </a:r>
          </a:p>
        </p:txBody>
      </p:sp>
      <p:sp>
        <p:nvSpPr>
          <p:cNvPr id="3" name="Content Placeholder 2"/>
          <p:cNvSpPr>
            <a:spLocks noGrp="1"/>
          </p:cNvSpPr>
          <p:nvPr>
            <p:ph idx="1"/>
          </p:nvPr>
        </p:nvSpPr>
        <p:spPr/>
        <p:txBody>
          <a:bodyPr/>
          <a:lstStyle/>
          <a:p>
            <a:r>
              <a:rPr/>
              <a:t>Rýmd jafnalausnar er háð fjölda móla af veiku sýrunni og samokabasa hennar sem eru í blöndunni.</a:t>
            </a:r>
          </a:p>
          <a:p>
            <a:endParaRPr lang="en-US" dirty="0"/>
          </a:p>
          <a:p>
            <a:r>
              <a:rPr/>
              <a:t>Fleiri mól af efnum jafnalausnarinnar leiða til meiri rýmdar.</a:t>
            </a:r>
          </a:p>
          <a:p>
            <a:endParaRPr lang="en-US" dirty="0"/>
          </a:p>
          <a:p>
            <a:r>
              <a:rPr/>
              <a:t>Þegar efnin í jafnalausninni eru að verða uppiskroppa verða miklar breytingar á pH-gildi.</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056570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14.16</a:t>
            </a:r>
          </a:p>
        </p:txBody>
      </p:sp>
      <p:sp>
        <p:nvSpPr>
          <p:cNvPr id="7" name="Figure Legend"/>
          <p:cNvSpPr>
            <a:spLocks noGrp="1"/>
          </p:cNvSpPr>
          <p:nvPr>
            <p:ph idx="13"/>
          </p:nvPr>
        </p:nvSpPr>
        <p:spPr>
          <a:xfrm>
            <a:off x="457199" y="4918365"/>
            <a:ext cx="8058151" cy="1271731"/>
          </a:xfrm>
        </p:spPr>
        <p:txBody>
          <a:bodyPr wrap="square">
            <a:normAutofit/>
          </a:bodyPr>
          <a:lstStyle/>
          <a:p>
            <a:pPr>
              <a:spcBef>
                <a:spcPts val="0"/>
              </a:spcBef>
              <a:spcAft>
                <a:spcPts val="0"/>
              </a:spcAft>
            </a:pPr>
            <a:r>
              <a:rPr sz="1400"/>
              <a:t>Litur litvísisins (metýlappelsínugult) sýnir að lítið magn af sýru sem bætt er í jafnalausn með sýrustigið pH 8 (bikarglas til vinstri) hefur lítil áhrif á jafnakerfið (miðjubikarglas). Hins vegar fullnýtir mikið magn af sýru jafnarýmd lausnarinnar og sýrustigið (pH) breytist verulega (bikarglas til hægri). (framlag: breytt verk eftir Mark Ott)</a:t>
            </a:r>
          </a:p>
        </p:txBody>
      </p:sp>
      <p:pic>
        <p:nvPicPr>
          <p:cNvPr id="11" name="Figure" descr="slide_0093_img_002.png"/>
          <p:cNvPicPr>
            <a:picLocks noChangeAspect="1"/>
          </p:cNvPicPr>
          <p:nvPr/>
        </p:nvPicPr>
        <p:blipFill>
          <a:blip r:embed="rId2"/>
          <a:srcRect t="-27945" b="-27945"/>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1497710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Ákvörðun [H3O+] og pH-gildis jafnalausnar</a:t>
            </a:r>
          </a:p>
        </p:txBody>
      </p:sp>
      <p:sp>
        <p:nvSpPr>
          <p:cNvPr id="3" name="Content Placeholder 2"/>
          <p:cNvSpPr>
            <a:spLocks noGrp="1"/>
          </p:cNvSpPr>
          <p:nvPr>
            <p:ph idx="1"/>
          </p:nvPr>
        </p:nvSpPr>
        <p:spPr/>
        <p:txBody>
          <a:bodyPr/>
          <a:lstStyle/>
          <a:p>
            <a:r>
              <a:rPr/>
              <a:t>Hægt er að reikna pH-gildi jafnakerfis ef við þekkjum styrk veiku sýrunnar [HA] og samokabasa hennar [A–].</a:t>
            </a:r>
          </a:p>
          <a:p>
            <a:pPr marL="109728" indent="0">
              <a:buNone/>
            </a:pPr>
            <a:endParaRPr lang="en-US" dirty="0"/>
          </a:p>
          <a:p>
            <a:pPr marL="0" indent="0" algn="ctr">
              <a:buNone/>
            </a:pPr>
            <a:r>
              <a:rPr/>
              <a:t>HA(aq) + H2O(l) ⇌ H3O+(aq) + A–(aq)</a:t>
            </a:r>
            <a:endParaRPr lang="en-US" dirty="0"/>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468913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Henderson-Hasselbalch jafnan</a:t>
            </a:r>
          </a:p>
        </p:txBody>
      </p:sp>
      <p:sp>
        <p:nvSpPr>
          <p:cNvPr id="3" name="Content Placeholder 2"/>
          <p:cNvSpPr>
            <a:spLocks noGrp="1"/>
          </p:cNvSpPr>
          <p:nvPr>
            <p:ph idx="1"/>
          </p:nvPr>
        </p:nvSpPr>
        <p:spPr/>
        <p:txBody>
          <a:bodyPr/>
          <a:lstStyle/>
          <a:p>
            <a:r>
              <a:rPr/>
              <a:t>Hægt er að nota Henderson-Hasselbalch jöfnuna til að reikna út pH-gildi jafnalausnar.</a:t>
            </a:r>
          </a:p>
          <a:p>
            <a:endParaRPr lang="en-US" dirty="0"/>
          </a:p>
        </p:txBody>
      </p:sp>
      <p:sp>
        <p:nvSpPr>
          <p:cNvPr id="4" name="Content Placeholder 3"/>
          <p:cNvSpPr>
            <a:spLocks noGrp="1"/>
          </p:cNvSpPr>
          <p:nvPr>
            <p:ph idx="13"/>
          </p:nvPr>
        </p:nvSpPr>
        <p:spPr/>
        <p:txBody>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1120095909"/>
              </p:ext>
            </p:extLst>
          </p:nvPr>
        </p:nvGraphicFramePr>
        <p:xfrm>
          <a:off x="3411539" y="2030413"/>
          <a:ext cx="2339975" cy="838200"/>
        </p:xfrm>
        <a:graphic>
          <a:graphicData uri="http://schemas.openxmlformats.org/presentationml/2006/ole">
            <mc:AlternateContent xmlns:mc="http://schemas.openxmlformats.org/markup-compatibility/2006">
              <mc:Choice xmlns:v="urn:schemas-microsoft-com:vml" Requires="v">
                <p:oleObj spid="_x0000_s4116" name="Equation" r:id="rId3" imgW="1269720" imgH="444240" progId="Equation.DSMT4">
                  <p:embed/>
                </p:oleObj>
              </mc:Choice>
              <mc:Fallback>
                <p:oleObj name="Equation" r:id="rId3" imgW="1269720" imgH="444240" progId="Equation.DSMT4">
                  <p:embed/>
                  <p:pic>
                    <p:nvPicPr>
                      <p:cNvPr id="0" name="Object 2"/>
                      <p:cNvPicPr>
                        <a:picLocks noChangeAspect="1" noChangeArrowheads="1"/>
                      </p:cNvPicPr>
                      <p:nvPr/>
                    </p:nvPicPr>
                    <p:blipFill>
                      <a:blip r:embed="rId4"/>
                      <a:srcRect/>
                      <a:stretch>
                        <a:fillRect/>
                      </a:stretch>
                    </p:blipFill>
                    <p:spPr bwMode="auto">
                      <a:xfrm>
                        <a:off x="3411539" y="2030413"/>
                        <a:ext cx="2339975" cy="838200"/>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422467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Samanburður á tveimur jafnalausnum</a:t>
            </a:r>
          </a:p>
        </p:txBody>
      </p:sp>
      <p:sp>
        <p:nvSpPr>
          <p:cNvPr id="3" name="Content Placeholder 2"/>
          <p:cNvSpPr>
            <a:spLocks noGrp="1"/>
          </p:cNvSpPr>
          <p:nvPr>
            <p:ph idx="1"/>
          </p:nvPr>
        </p:nvSpPr>
        <p:spPr/>
        <p:txBody>
          <a:bodyPr/>
          <a:lstStyle/>
          <a:p>
            <a:r>
              <a:rPr/>
              <a:t>Jafnalausn 1:</a:t>
            </a:r>
          </a:p>
          <a:p>
            <a:pPr lvl="1"/>
            <a:r>
              <a:rPr/>
              <a:t>1 L jafnalausn með 1.0 M CH3CO2H og 1.0 M NaCH3CO2</a:t>
            </a:r>
            <a:endParaRPr lang="en-US" sz="1800" dirty="0">
              <a:solidFill>
                <a:schemeClr val="accent3"/>
              </a:solidFill>
            </a:endParaRPr>
          </a:p>
          <a:p>
            <a:endParaRPr lang="en-US" dirty="0">
              <a:latin typeface="Arial"/>
            </a:endParaRPr>
          </a:p>
          <a:p>
            <a:r>
              <a:rPr/>
              <a:t>Jafnalausn 2:</a:t>
            </a:r>
          </a:p>
          <a:p>
            <a:pPr marL="630936" lvl="2" indent="-256032">
              <a:buClr>
                <a:schemeClr val="accent3"/>
              </a:buClr>
              <a:buFont typeface="Georgia"/>
              <a:buChar char="•"/>
            </a:pPr>
            <a:r>
              <a:rPr/>
              <a:t>1 L jafnalausn með 0.1 M CH3CO2H og 0.1 M NaCH3CO2</a:t>
            </a:r>
            <a:endParaRPr lang="en-US" sz="1800" dirty="0">
              <a:solidFill>
                <a:schemeClr val="accent3"/>
              </a:solidFill>
            </a:endParaRP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208055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14.17</a:t>
            </a:r>
          </a:p>
        </p:txBody>
      </p:sp>
      <p:sp>
        <p:nvSpPr>
          <p:cNvPr id="7" name="Figure Legend"/>
          <p:cNvSpPr>
            <a:spLocks noGrp="1"/>
          </p:cNvSpPr>
          <p:nvPr>
            <p:ph idx="13"/>
          </p:nvPr>
        </p:nvSpPr>
        <p:spPr>
          <a:xfrm>
            <a:off x="457199" y="5244029"/>
            <a:ext cx="8058151" cy="946067"/>
          </a:xfrm>
        </p:spPr>
        <p:txBody>
          <a:bodyPr wrap="square">
            <a:normAutofit/>
          </a:bodyPr>
          <a:lstStyle/>
          <a:p>
            <a:pPr>
              <a:spcBef>
                <a:spcPts val="0"/>
              </a:spcBef>
              <a:spcAft>
                <a:spcPts val="0"/>
              </a:spcAft>
            </a:pPr>
            <a:r>
              <a:rPr sz="1400"/>
              <a:t>Breyting á pH þegar vaxandi magni af 0.10-MNaOH lausn er bætt við 100 mL af jafnalausn þar sem upphaflega [CH3CO2H] = 0.10 M og [CH3CO2−]=0.10M. Takið eftir mjög minnkandi jöfnunarvirkni sem á sér stað eftir að jöfnunargetu hefur verið náð, sem leiðir til mikillar hækkunar á pH þegar meira af sterkum basa er bætt við.</a:t>
            </a:r>
          </a:p>
        </p:txBody>
      </p:sp>
      <p:sp>
        <p:nvSpPr>
          <p:cNvPr id="6" name="Content Placeholder 2"/>
          <p:cNvSpPr>
            <a:spLocks noGrp="1"/>
          </p:cNvSpPr>
          <p:nvPr>
            <p:ph idx="1"/>
          </p:nvPr>
        </p:nvSpPr>
        <p:spPr>
          <a:xfrm>
            <a:off x="628650" y="955966"/>
            <a:ext cx="7886700" cy="1566898"/>
          </a:xfrm>
        </p:spPr>
        <p:txBody>
          <a:bodyPr>
            <a:normAutofit/>
          </a:bodyPr>
          <a:lstStyle/>
          <a:p>
            <a:r>
              <a:rPr lang="en-US" dirty="0"/>
              <a:t>Í upphafi [CH</a:t>
            </a:r>
            <a:r>
              <a:rPr lang="en-US" baseline="-25000" dirty="0"/>
              <a:t>3</a:t>
            </a:r>
            <a:r>
              <a:rPr lang="en-US" dirty="0"/>
              <a:t>CO</a:t>
            </a:r>
            <a:r>
              <a:rPr lang="en-US" baseline="-25000" dirty="0"/>
              <a:t>2</a:t>
            </a:r>
            <a:r>
              <a:rPr lang="en-US" dirty="0"/>
              <a:t>H] = [NaCH</a:t>
            </a:r>
            <a:r>
              <a:rPr lang="en-US" baseline="-25000" dirty="0"/>
              <a:t>3</a:t>
            </a:r>
            <a:r>
              <a:rPr lang="en-US" dirty="0"/>
              <a:t>CO</a:t>
            </a:r>
            <a:r>
              <a:rPr lang="en-US" baseline="-25000" dirty="0"/>
              <a:t>2</a:t>
            </a:r>
            <a:r>
              <a:rPr lang="en-US" dirty="0"/>
              <a:t> ] </a:t>
            </a:r>
          </a:p>
        </p:txBody>
      </p:sp>
      <p:pic>
        <p:nvPicPr>
          <p:cNvPr id="14339" name="Picture 2" descr="slide_0097_img_003.png"/>
          <p:cNvPicPr>
            <a:picLocks noChangeAspect="1"/>
          </p:cNvPicPr>
          <p:nvPr/>
        </p:nvPicPr>
        <p:blipFill>
          <a:blip r:embed="rId4"/>
          <a:srcRect/>
          <a:stretch>
            <a:fillRect/>
          </a:stretch>
        </p:blipFill>
        <p:spPr>
          <a:xfrm>
            <a:off x="2109712" y="1529557"/>
            <a:ext cx="4930066" cy="3524654"/>
          </a:xfrm>
          <a:prstGeom prst="rect">
            <a:avLst/>
          </a:prstGeom>
        </p:spPr>
      </p:pic>
      <p:sp>
        <p:nvSpPr>
          <p:cNvPr id="1434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34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34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439652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14.7 Sýru-basa títranir</a:t>
            </a:r>
          </a:p>
          <a:p>
            <a:pPr lvl="1"/>
            <a:r>
              <a:rPr/>
              <a:t>Túlka títrunarferla fyrir sterk og veik sýru-basa kerfi</a:t>
            </a:r>
          </a:p>
          <a:p>
            <a:pPr lvl="1"/>
            <a:r>
              <a:rPr/>
              <a:t>Reikna pH sýnis á mikilvægum stigum títrunar</a:t>
            </a:r>
          </a:p>
          <a:p>
            <a:pPr lvl="1"/>
            <a:r>
              <a:rPr/>
              <a:t>Útskýra hlutverk sýru-basa vísa</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882303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Sýru-basa títranir</a:t>
            </a:r>
          </a:p>
        </p:txBody>
      </p:sp>
      <p:sp>
        <p:nvSpPr>
          <p:cNvPr id="3" name="Content Placeholder 2"/>
          <p:cNvSpPr>
            <a:spLocks noGrp="1"/>
          </p:cNvSpPr>
          <p:nvPr>
            <p:ph idx="1"/>
          </p:nvPr>
        </p:nvSpPr>
        <p:spPr/>
        <p:txBody>
          <a:bodyPr/>
          <a:lstStyle/>
          <a:p>
            <a:r>
              <a:rPr/>
              <a:t>Munið að við getum greint sýru eða basa með því að láta það hvarfast við þekktan styrk af hinu.</a:t>
            </a:r>
          </a:p>
          <a:p>
            <a:endParaRPr lang="en-US" dirty="0"/>
          </a:p>
          <a:p>
            <a:r>
              <a:rPr/>
              <a:t>Tvær tegundir títrana</a:t>
            </a:r>
          </a:p>
          <a:p>
            <a:pPr marL="457200" indent="-457200">
              <a:buFont typeface="+mj-lt"/>
              <a:buAutoNum type="arabicParenR"/>
            </a:pPr>
            <a:r>
              <a:rPr/>
              <a:t>Ramm sýra - rammur basi</a:t>
            </a:r>
          </a:p>
          <a:p>
            <a:pPr marL="457200" indent="-457200">
              <a:buFont typeface="+mj-lt"/>
              <a:buAutoNum type="arabicParenR"/>
            </a:pPr>
            <a:r>
              <a:rPr/>
              <a:t>Veik sýra - rammur basi</a:t>
            </a:r>
          </a:p>
          <a:p>
            <a:endParaRPr lang="en-US" dirty="0"/>
          </a:p>
          <a:p>
            <a:r>
              <a:rPr/>
              <a:t>Jafngildispunktur:</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197059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Títrun sterkrar sýru og sterks basa</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Sýrustigið (pH) er upphaflega mjög lágt (aðeins sterk sýra til staðar).</a:t>
            </a:r>
          </a:p>
          <a:p>
            <a:pPr>
              <a:spcBef>
                <a:spcPts val="0"/>
              </a:spcBef>
              <a:spcAft>
                <a:spcPts val="0"/>
              </a:spcAft>
            </a:pPr>
            <a:endParaRPr lang="en-US" dirty="0"/>
          </a:p>
          <a:p>
            <a:pPr>
              <a:spcBef>
                <a:spcPts val="0"/>
              </a:spcBef>
              <a:spcAft>
                <a:spcPts val="0"/>
              </a:spcAft>
            </a:pPr>
            <a:r>
              <a:rPr sz="1700"/>
              <a:t>Sýrustigið (pH) hækkar smám saman þegar basa er bætt við.</a:t>
            </a:r>
          </a:p>
          <a:p>
            <a:pPr>
              <a:spcBef>
                <a:spcPts val="0"/>
              </a:spcBef>
              <a:spcAft>
                <a:spcPts val="0"/>
              </a:spcAft>
            </a:pPr>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7639498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Títrun sterkrar sýru og sterks basa</a:t>
            </a:r>
          </a:p>
        </p:txBody>
      </p:sp>
      <p:sp>
        <p:nvSpPr>
          <p:cNvPr id="3" name="Content Placeholder 2"/>
          <p:cNvSpPr>
            <a:spLocks noGrp="1"/>
          </p:cNvSpPr>
          <p:nvPr>
            <p:ph idx="1"/>
          </p:nvPr>
        </p:nvSpPr>
        <p:spPr>
          <a:xfrm>
            <a:off x="628650" y="955965"/>
            <a:ext cx="7886700" cy="4486368"/>
          </a:xfrm>
        </p:spPr>
        <p:txBody>
          <a:bodyPr>
            <a:normAutofit/>
          </a:bodyPr>
          <a:lstStyle/>
          <a:p>
            <a:pPr marL="0" indent="0" algn="ctr">
              <a:buNone/>
            </a:pPr>
            <a:r>
              <a:rPr lang="en-US" dirty="0" err="1"/>
              <a:t>HCl</a:t>
            </a:r>
            <a:r>
              <a:rPr lang="en-US" dirty="0"/>
              <a:t> + </a:t>
            </a:r>
            <a:r>
              <a:rPr lang="en-US" dirty="0" err="1"/>
              <a:t>NaOH</a:t>
            </a:r>
            <a:r>
              <a:rPr lang="en-US" dirty="0"/>
              <a:t> </a:t>
            </a:r>
            <a:r>
              <a:rPr lang="en-US" dirty="0">
                <a:sym typeface="Wingdings" panose="05000000000000000000" pitchFamily="2" charset="2"/>
              </a:rPr>
              <a:t></a:t>
            </a:r>
            <a:r>
              <a:rPr lang="en-US" dirty="0"/>
              <a:t> H</a:t>
            </a:r>
            <a:r>
              <a:rPr lang="en-US" baseline="-25000" dirty="0"/>
              <a:t>2</a:t>
            </a:r>
            <a:r>
              <a:rPr lang="en-US" dirty="0"/>
              <a:t>O  +  </a:t>
            </a:r>
            <a:r>
              <a:rPr lang="en-US" dirty="0" err="1"/>
              <a:t>NaCl</a:t>
            </a:r>
            <a:endParaRPr lang="en-US" dirty="0"/>
          </a:p>
          <a:p>
            <a:endParaRPr lang="en-US" dirty="0"/>
          </a:p>
          <a:p>
            <a:r>
              <a:rPr/>
              <a:t>Að lokum hækkar pH-gildið hratt.</a:t>
            </a:r>
          </a:p>
          <a:p>
            <a:endParaRPr lang="en-US" dirty="0"/>
          </a:p>
          <a:p>
            <a:r>
              <a:rPr/>
              <a:t>Miðpunktur lóðrétta hluta ferilsins er jafngildispunkturinn.</a:t>
            </a:r>
          </a:p>
          <a:p>
            <a:endParaRPr lang="en-US" dirty="0"/>
          </a:p>
          <a:p>
            <a:r>
              <a:rPr/>
              <a:t>pH-gildið við jafngildispunktinn er 7.</a:t>
            </a:r>
          </a:p>
          <a:p>
            <a:endParaRPr lang="en-US" dirty="0"/>
          </a:p>
          <a:p>
            <a:r>
              <a:rPr/>
              <a:t>Umfram NaOH stjórnar pH-gildinu eftir jafngildispunktinn.</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4319751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Títrun veikrar sýru og sterks basa</a:t>
            </a:r>
          </a:p>
        </p:txBody>
      </p:sp>
      <p:sp>
        <p:nvSpPr>
          <p:cNvPr id="3" name="Content Placeholder 2"/>
          <p:cNvSpPr>
            <a:spLocks noGrp="1"/>
          </p:cNvSpPr>
          <p:nvPr>
            <p:ph idx="1"/>
          </p:nvPr>
        </p:nvSpPr>
        <p:spPr/>
        <p:txBody>
          <a:bodyPr/>
          <a:lstStyle/>
          <a:p>
            <a:pPr marL="0" indent="0" algn="ctr">
              <a:buNone/>
            </a:pPr>
            <a:r>
              <a:rPr lang="en-US" dirty="0"/>
              <a:t>CH</a:t>
            </a:r>
            <a:r>
              <a:rPr lang="en-US" baseline="-25000" dirty="0"/>
              <a:t>3</a:t>
            </a:r>
            <a:r>
              <a:rPr lang="en-US" dirty="0"/>
              <a:t>CO</a:t>
            </a:r>
            <a:r>
              <a:rPr lang="en-US" baseline="-25000" dirty="0"/>
              <a:t>2</a:t>
            </a:r>
            <a:r>
              <a:rPr lang="en-US" dirty="0"/>
              <a:t>H  +  </a:t>
            </a:r>
            <a:r>
              <a:rPr lang="en-US" dirty="0" err="1"/>
              <a:t>NaOH</a:t>
            </a:r>
            <a:r>
              <a:rPr lang="en-US" dirty="0"/>
              <a:t>  </a:t>
            </a:r>
            <a:r>
              <a:rPr lang="en-US" dirty="0">
                <a:sym typeface="Wingdings" panose="05000000000000000000" pitchFamily="2" charset="2"/>
              </a:rPr>
              <a:t></a:t>
            </a:r>
            <a:r>
              <a:rPr lang="en-US" dirty="0"/>
              <a:t>  H</a:t>
            </a:r>
            <a:r>
              <a:rPr lang="en-US" baseline="-25000" dirty="0"/>
              <a:t>2</a:t>
            </a:r>
            <a:r>
              <a:rPr lang="en-US" dirty="0"/>
              <a:t>O  +  NaCH</a:t>
            </a:r>
            <a:r>
              <a:rPr lang="en-US" baseline="-25000" dirty="0"/>
              <a:t>3</a:t>
            </a:r>
            <a:r>
              <a:rPr lang="en-US" dirty="0"/>
              <a:t>CO</a:t>
            </a:r>
            <a:r>
              <a:rPr lang="en-US" baseline="-25000" dirty="0"/>
              <a:t>2</a:t>
            </a:r>
            <a:endParaRPr lang="en-US" dirty="0"/>
          </a:p>
          <a:p>
            <a:endParaRPr lang="en-US" dirty="0"/>
          </a:p>
          <a:p>
            <a:r>
              <a:rPr/>
              <a:t>Mörg einkenni þessa títrunarferils eru svipuð og í títrun sterkrar sýru og sterks basa.</a:t>
            </a:r>
          </a:p>
          <a:p>
            <a:endParaRPr lang="en-US" dirty="0"/>
          </a:p>
          <a:p>
            <a:r>
              <a:rPr/>
              <a:t>En þessi títrunarferill er nokkuð flóknari.</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9799583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Títrun veikrar sýru og sterks basa</a:t>
            </a:r>
          </a:p>
        </p:txBody>
      </p:sp>
      <p:sp>
        <p:nvSpPr>
          <p:cNvPr id="3" name="Content Placeholder 2"/>
          <p:cNvSpPr>
            <a:spLocks noGrp="1"/>
          </p:cNvSpPr>
          <p:nvPr>
            <p:ph idx="1"/>
          </p:nvPr>
        </p:nvSpPr>
        <p:spPr/>
        <p:txBody>
          <a:bodyPr/>
          <a:lstStyle/>
          <a:p>
            <a:pPr marL="0" indent="0" algn="ctr">
              <a:buNone/>
            </a:pPr>
            <a:r>
              <a:rPr lang="en-US" dirty="0"/>
              <a:t>CH</a:t>
            </a:r>
            <a:r>
              <a:rPr lang="en-US" baseline="-25000" dirty="0"/>
              <a:t>3</a:t>
            </a:r>
            <a:r>
              <a:rPr lang="en-US" dirty="0"/>
              <a:t>CO</a:t>
            </a:r>
            <a:r>
              <a:rPr lang="en-US" baseline="-25000" dirty="0"/>
              <a:t>2</a:t>
            </a:r>
            <a:r>
              <a:rPr lang="en-US" dirty="0"/>
              <a:t>H  +  </a:t>
            </a:r>
            <a:r>
              <a:rPr lang="en-US" dirty="0" err="1"/>
              <a:t>NaOH</a:t>
            </a:r>
            <a:r>
              <a:rPr lang="en-US" dirty="0"/>
              <a:t>  </a:t>
            </a:r>
            <a:r>
              <a:rPr lang="en-US" dirty="0">
                <a:sym typeface="Wingdings" panose="05000000000000000000" pitchFamily="2" charset="2"/>
              </a:rPr>
              <a:t></a:t>
            </a:r>
            <a:r>
              <a:rPr lang="en-US" dirty="0"/>
              <a:t>  H</a:t>
            </a:r>
            <a:r>
              <a:rPr lang="en-US" baseline="-25000" dirty="0"/>
              <a:t>2</a:t>
            </a:r>
            <a:r>
              <a:rPr lang="en-US" dirty="0"/>
              <a:t>O  +  NaCH</a:t>
            </a:r>
            <a:r>
              <a:rPr lang="en-US" baseline="-25000" dirty="0"/>
              <a:t>3</a:t>
            </a:r>
            <a:r>
              <a:rPr lang="en-US" dirty="0"/>
              <a:t>CO</a:t>
            </a:r>
            <a:r>
              <a:rPr lang="en-US" baseline="-25000" dirty="0"/>
              <a:t>2</a:t>
            </a:r>
          </a:p>
          <a:p>
            <a:pPr marL="0" indent="0" algn="ctr">
              <a:buNone/>
            </a:pPr>
            <a:endParaRPr lang="en-US" dirty="0"/>
          </a:p>
          <a:p>
            <a:r>
              <a:rPr/>
              <a:t>Sýrustigið (pH) er lágt í upphafi, en þó ekki jafn lágt og við títrun sterkrar sýru.</a:t>
            </a:r>
          </a:p>
          <a:p>
            <a:pPr marL="109728" indent="0">
              <a:buNone/>
            </a:pPr>
            <a:endParaRPr lang="en-US" dirty="0"/>
          </a:p>
          <a:p>
            <a:r>
              <a:rPr/>
              <a:t>Sýrustigið (pH) hækkar smám saman þegar basa er bætt við.</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7704579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Títrun veikrar sýru og sterks basa</a:t>
            </a:r>
          </a:p>
        </p:txBody>
      </p:sp>
      <p:sp>
        <p:nvSpPr>
          <p:cNvPr id="3" name="Content Placeholder 2"/>
          <p:cNvSpPr>
            <a:spLocks noGrp="1"/>
          </p:cNvSpPr>
          <p:nvPr>
            <p:ph idx="1"/>
          </p:nvPr>
        </p:nvSpPr>
        <p:spPr/>
        <p:txBody>
          <a:bodyPr/>
          <a:lstStyle/>
          <a:p>
            <a:pPr marL="0" indent="0" algn="ctr">
              <a:buNone/>
            </a:pPr>
            <a:r>
              <a:rPr lang="en-US" dirty="0"/>
              <a:t>CH</a:t>
            </a:r>
            <a:r>
              <a:rPr lang="en-US" baseline="-25000" dirty="0"/>
              <a:t>3</a:t>
            </a:r>
            <a:r>
              <a:rPr lang="en-US" dirty="0"/>
              <a:t>CO</a:t>
            </a:r>
            <a:r>
              <a:rPr lang="en-US" baseline="-25000" dirty="0"/>
              <a:t>2</a:t>
            </a:r>
            <a:r>
              <a:rPr lang="en-US" dirty="0"/>
              <a:t>H  +  </a:t>
            </a:r>
            <a:r>
              <a:rPr lang="en-US" dirty="0" err="1"/>
              <a:t>NaOH</a:t>
            </a:r>
            <a:r>
              <a:rPr lang="en-US" dirty="0"/>
              <a:t>  </a:t>
            </a:r>
            <a:r>
              <a:rPr lang="en-US" dirty="0">
                <a:sym typeface="Wingdings" panose="05000000000000000000" pitchFamily="2" charset="2"/>
              </a:rPr>
              <a:t></a:t>
            </a:r>
            <a:r>
              <a:rPr lang="en-US" dirty="0"/>
              <a:t>  H</a:t>
            </a:r>
            <a:r>
              <a:rPr lang="en-US" baseline="-25000" dirty="0"/>
              <a:t>2</a:t>
            </a:r>
            <a:r>
              <a:rPr lang="en-US" dirty="0"/>
              <a:t>O  +  NaCH</a:t>
            </a:r>
            <a:r>
              <a:rPr lang="en-US" baseline="-25000" dirty="0"/>
              <a:t>3</a:t>
            </a:r>
            <a:r>
              <a:rPr lang="en-US" dirty="0"/>
              <a:t>CO</a:t>
            </a:r>
            <a:r>
              <a:rPr lang="en-US" baseline="-25000" dirty="0"/>
              <a:t>2</a:t>
            </a:r>
          </a:p>
          <a:p>
            <a:endParaRPr lang="en-US" dirty="0"/>
          </a:p>
          <a:p>
            <a:r>
              <a:rPr/>
              <a:t>Að lokum hækkar pH-gildið hratt.</a:t>
            </a:r>
          </a:p>
          <a:p>
            <a:endParaRPr lang="en-US" dirty="0"/>
          </a:p>
          <a:p>
            <a:r>
              <a:rPr/>
              <a:t>Miðpunktur lóðrétta hluta ferilsins er jafngildispunkturinn.</a:t>
            </a:r>
          </a:p>
          <a:p>
            <a:endParaRPr lang="en-US" dirty="0"/>
          </a:p>
          <a:p>
            <a:r>
              <a:rPr/>
              <a:t>pH-gildið við jafngildispunktinn er 8.72</a:t>
            </a:r>
          </a:p>
          <a:p>
            <a:endParaRPr lang="en-US" dirty="0"/>
          </a:p>
          <a:p>
            <a:r>
              <a:rPr/>
              <a:t>Umframmagn af NaOH stjórnar pH-gildinu eftir jafngildispunktinn.</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857895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14.18</a:t>
            </a:r>
          </a:p>
        </p:txBody>
      </p:sp>
      <p:sp>
        <p:nvSpPr>
          <p:cNvPr id="7" name="Figure Legend"/>
          <p:cNvSpPr>
            <a:spLocks noGrp="1"/>
          </p:cNvSpPr>
          <p:nvPr>
            <p:ph idx="13"/>
          </p:nvPr>
        </p:nvSpPr>
        <p:spPr>
          <a:xfrm>
            <a:off x="457199" y="5133860"/>
            <a:ext cx="8058151" cy="1056236"/>
          </a:xfrm>
        </p:spPr>
        <p:txBody>
          <a:bodyPr wrap="square">
            <a:normAutofit/>
          </a:bodyPr>
          <a:lstStyle/>
          <a:p>
            <a:pPr>
              <a:spcBef>
                <a:spcPts val="0"/>
              </a:spcBef>
              <a:spcAft>
                <a:spcPts val="0"/>
              </a:spcAft>
              <a:buClr>
                <a:srgbClr val="6CB255"/>
              </a:buClr>
            </a:pPr>
            <a:r>
              <a:rPr sz="1400"/>
              <a:t>(a) Títrunarferillinn fyrir títrun á 25.00 mL af 0.100 M CH3CO2H (veik sýra) með 0.100 M NaOH (sterkur basi) hefur jafngildispunkt við pH 7.00. (b) Títrunarferillinn fyrir títrun á 25.00 mL af 0.100 M ediksýru (veik sýra) með 0.100 M NaOH (sterkur basi) hefur jafngildispunkt við pH 8.72.</a:t>
            </a:r>
            <a:endParaRPr lang="en-US" sz="1600" dirty="0"/>
          </a:p>
        </p:txBody>
      </p:sp>
      <p:pic>
        <p:nvPicPr>
          <p:cNvPr id="17411" name="Picture 2" descr="slide_0105_img_002.png"/>
          <p:cNvPicPr>
            <a:picLocks noChangeAspect="1"/>
          </p:cNvPicPr>
          <p:nvPr/>
        </p:nvPicPr>
        <p:blipFill>
          <a:blip r:embed="rId4"/>
          <a:srcRect/>
          <a:stretch>
            <a:fillRect/>
          </a:stretch>
        </p:blipFill>
        <p:spPr>
          <a:xfrm>
            <a:off x="1303261" y="1226773"/>
            <a:ext cx="6243293" cy="3510185"/>
          </a:xfrm>
          <a:prstGeom prst="rect">
            <a:avLst/>
          </a:prstGeom>
        </p:spPr>
      </p:pic>
      <p:sp>
        <p:nvSpPr>
          <p:cNvPr id="174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4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4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418943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Sýru-basa vísar</a:t>
            </a:r>
          </a:p>
        </p:txBody>
      </p:sp>
      <p:sp>
        <p:nvSpPr>
          <p:cNvPr id="3" name="Content Placeholder 2"/>
          <p:cNvSpPr>
            <a:spLocks noGrp="1"/>
          </p:cNvSpPr>
          <p:nvPr>
            <p:ph idx="1"/>
          </p:nvPr>
        </p:nvSpPr>
        <p:spPr>
          <a:xfrm>
            <a:off x="628650" y="955965"/>
            <a:ext cx="7886700" cy="4177895"/>
          </a:xfrm>
        </p:spPr>
        <p:txBody>
          <a:bodyPr/>
          <a:lstStyle/>
          <a:p>
            <a:r>
              <a:rPr/>
              <a:t>Einum eða tveimur dropum af vísi er oft bætt við sýnið sem verið er að títtra.</a:t>
            </a:r>
          </a:p>
          <a:p>
            <a:endParaRPr lang="en-US" dirty="0"/>
          </a:p>
          <a:p>
            <a:r>
              <a:rPr/>
              <a:t>Sýru-basa vísir er gagnlegur til að ákvarða jafngildispunkt í títrun.</a:t>
            </a:r>
          </a:p>
          <a:p>
            <a:pPr lvl="1"/>
            <a:r>
              <a:rPr/>
              <a:t>Sýrustigið (pH) þar sem vísirinn skiptir um lit kallast lokapunktur.</a:t>
            </a:r>
          </a:p>
          <a:p>
            <a:pPr lvl="1"/>
            <a:r>
              <a:rPr/>
              <a:t>Velja þarf vísi sem hefur lokapunkt sem fellur saman við sýrustigið (pH) á jafngildispunktinum.</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4216305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Sýru-basa vísar</a:t>
            </a:r>
          </a:p>
        </p:txBody>
      </p:sp>
      <p:sp>
        <p:nvSpPr>
          <p:cNvPr id="3" name="Content Placeholder 2"/>
          <p:cNvSpPr>
            <a:spLocks noGrp="1"/>
          </p:cNvSpPr>
          <p:nvPr>
            <p:ph idx="1"/>
          </p:nvPr>
        </p:nvSpPr>
        <p:spPr/>
        <p:txBody>
          <a:bodyPr/>
          <a:lstStyle/>
          <a:p>
            <a:r>
              <a:rPr/>
              <a:t>Vísar eru veikar sýrur.</a:t>
            </a:r>
          </a:p>
          <a:p>
            <a:pPr lvl="1"/>
            <a:r>
              <a:rPr/>
              <a:t>Veika sýran hefur annan lit en samokabasi hennar.</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0605421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14.19</a:t>
            </a:r>
          </a:p>
        </p:txBody>
      </p:sp>
      <p:sp>
        <p:nvSpPr>
          <p:cNvPr id="7" name="Figure Legend"/>
          <p:cNvSpPr>
            <a:spLocks noGrp="1"/>
          </p:cNvSpPr>
          <p:nvPr>
            <p:ph idx="13"/>
          </p:nvPr>
        </p:nvSpPr>
        <p:spPr>
          <a:xfrm>
            <a:off x="457199" y="5871990"/>
            <a:ext cx="8058151" cy="473726"/>
          </a:xfrm>
        </p:spPr>
        <p:txBody>
          <a:bodyPr>
            <a:normAutofit/>
          </a:bodyPr>
          <a:lstStyle/>
          <a:p>
            <a:r>
              <a:rPr/>
              <a:t>Þetta línurit sýnir litabreytingarsvið nokkurra sýru-basa vísa.</a:t>
            </a:r>
          </a:p>
        </p:txBody>
      </p:sp>
      <p:pic>
        <p:nvPicPr>
          <p:cNvPr id="16387" name="Picture 2" descr="slide_0108_img_002.png"/>
          <p:cNvPicPr>
            <a:picLocks noChangeAspect="1"/>
          </p:cNvPicPr>
          <p:nvPr/>
        </p:nvPicPr>
        <p:blipFill>
          <a:blip r:embed="rId4"/>
          <a:srcRect/>
          <a:stretch>
            <a:fillRect/>
          </a:stretch>
        </p:blipFill>
        <p:spPr>
          <a:xfrm>
            <a:off x="1777420" y="976324"/>
            <a:ext cx="5458214" cy="4774480"/>
          </a:xfrm>
          <a:prstGeom prst="rect">
            <a:avLst/>
          </a:prstGeom>
        </p:spPr>
      </p:pic>
      <p:sp>
        <p:nvSpPr>
          <p:cNvPr id="1638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38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639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9969925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14.20</a:t>
            </a:r>
          </a:p>
        </p:txBody>
      </p:sp>
      <p:sp>
        <p:nvSpPr>
          <p:cNvPr id="7" name="Figure Legend"/>
          <p:cNvSpPr>
            <a:spLocks noGrp="1"/>
          </p:cNvSpPr>
          <p:nvPr>
            <p:ph idx="13"/>
          </p:nvPr>
        </p:nvSpPr>
        <p:spPr>
          <a:xfrm>
            <a:off x="457199" y="5056742"/>
            <a:ext cx="8058151" cy="1133354"/>
          </a:xfrm>
        </p:spPr>
        <p:txBody>
          <a:bodyPr wrap="square">
            <a:normAutofit/>
          </a:bodyPr>
          <a:lstStyle/>
          <a:p>
            <a:pPr>
              <a:spcBef>
                <a:spcPts val="0"/>
              </a:spcBef>
              <a:spcAft>
                <a:spcPts val="0"/>
              </a:spcAft>
            </a:pPr>
            <a:r>
              <a:rPr sz="1400"/>
              <a:t>Títrunarferlar fyrir sterkar og veikar sýrur sem sýna rétt val á sýru-basa vísi. Hver sem er af þessum þremur vísum mun sýna nokkuð skörp litaskipti við jafngildispunkt títrunar sterku sýrunnar, en aðeins fenólftaleín hentar til notkunar í títrun veiku sýrunnar.</a:t>
            </a:r>
          </a:p>
        </p:txBody>
      </p:sp>
      <p:pic>
        <p:nvPicPr>
          <p:cNvPr id="18435" name="Picture 2" descr="slide_0109_img_002.png"/>
          <p:cNvPicPr>
            <a:picLocks noChangeAspect="1"/>
          </p:cNvPicPr>
          <p:nvPr/>
        </p:nvPicPr>
        <p:blipFill>
          <a:blip r:embed="rId4"/>
          <a:srcRect/>
          <a:stretch>
            <a:fillRect/>
          </a:stretch>
        </p:blipFill>
        <p:spPr>
          <a:xfrm>
            <a:off x="1533697" y="921911"/>
            <a:ext cx="5943600" cy="3986213"/>
          </a:xfrm>
          <a:prstGeom prst="rect">
            <a:avLst/>
          </a:prstGeom>
        </p:spPr>
      </p:pic>
      <p:sp>
        <p:nvSpPr>
          <p:cNvPr id="1843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43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843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8973304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Val á litvísi</a:t>
            </a:r>
          </a:p>
        </p:txBody>
      </p:sp>
      <p:sp>
        <p:nvSpPr>
          <p:cNvPr id="3" name="Content Placeholder 2"/>
          <p:cNvSpPr>
            <a:spLocks noGrp="1"/>
          </p:cNvSpPr>
          <p:nvPr>
            <p:ph idx="1"/>
          </p:nvPr>
        </p:nvSpPr>
        <p:spPr/>
        <p:txBody>
          <a:bodyPr/>
          <a:lstStyle/>
          <a:p>
            <a:r>
              <a:rPr/>
              <a:t>Þörf er á litvísi sem skiptir um lit við pH-gildi nálægt jafngildispunkti.</a:t>
            </a:r>
          </a:p>
        </p:txBody>
      </p:sp>
      <p:pic>
        <p:nvPicPr>
          <p:cNvPr id="7" name="Picture 2" descr="slide_0110_img_002.png"/>
          <p:cNvPicPr>
            <a:picLocks noChangeAspect="1"/>
          </p:cNvPicPr>
          <p:nvPr/>
        </p:nvPicPr>
        <p:blipFill>
          <a:blip r:embed="rId4"/>
          <a:srcRect/>
          <a:stretch>
            <a:fillRect/>
          </a:stretch>
        </p:blipFill>
        <p:spPr>
          <a:xfrm>
            <a:off x="1566747" y="1814277"/>
            <a:ext cx="5943600" cy="3986213"/>
          </a:xfrm>
          <a:prstGeom prst="rect">
            <a:avLst/>
          </a:prstGeom>
        </p:spPr>
      </p:pic>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8492524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pyright"/>
          <p:cNvSpPr>
            <a:spLocks noGrp="1"/>
          </p:cNvSpPr>
          <p:nvPr>
            <p:ph sz="half" idx="1"/>
          </p:nvPr>
        </p:nvSpPr>
        <p:spPr>
          <a:xfrm>
            <a:off x="457200" y="1107617"/>
            <a:ext cx="8062912" cy="5256973"/>
          </a:xfrm>
        </p:spPr>
        <p:txBody>
          <a:bodyPr anchor="ctr" wrap="square">
            <a:normAutofit/>
          </a:bodyPr>
          <a:lstStyle/>
          <a:p>
            <a:pPr marL="0" indent="0">
              <a:spcBef>
                <a:spcPts val="0"/>
              </a:spcBef>
              <a:spcAft>
                <a:spcPts val="0"/>
              </a:spcAft>
              <a:buNone/>
            </a:pPr>
            <a:r>
              <a:rPr sz="1700"/>
              <a:t>Þetta viðbótarefni frá OpenStax er © Rice University samkvæmt CC-BY 4.0 alþjóðlegu leyfi; heimilt er að afrita það eða breyta því en geta verður uppruna frá OpenStax, Rice University og taka verður fram ef breytingar hafa verið gerðar.</a:t>
            </a:r>
          </a:p>
          <a:p>
            <a:pPr>
              <a:spcBef>
                <a:spcPts val="0"/>
              </a:spcBef>
              <a:spcAft>
                <a:spcPts val="0"/>
              </a:spcAft>
            </a:pPr>
            <a:endParaRPr lang="en-US" sz="1600"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77512857"/>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1523</TotalTime>
  <Words>3812</Words>
  <Application>Microsoft Macintosh PowerPoint</Application>
  <PresentationFormat>On-screen Show (4:3)</PresentationFormat>
  <Paragraphs>524</Paragraphs>
  <Slides>111</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111</vt:i4>
      </vt:variant>
    </vt:vector>
  </HeadingPairs>
  <TitlesOfParts>
    <vt:vector size="119" baseType="lpstr">
      <vt:lpstr>Arial</vt:lpstr>
      <vt:lpstr>Calibri</vt:lpstr>
      <vt:lpstr>Calibri Light</vt:lpstr>
      <vt:lpstr>Georgia</vt:lpstr>
      <vt:lpstr>Times New Roman</vt:lpstr>
      <vt:lpstr>Wingdings</vt:lpstr>
      <vt:lpstr>Office Theme</vt:lpstr>
      <vt:lpstr>Equation</vt:lpstr>
      <vt:lpstr>PowerPoint Presentation</vt:lpstr>
      <vt:lpstr>Chapter Outline</vt:lpstr>
      <vt:lpstr>Figure 14.1</vt:lpstr>
      <vt:lpstr>Learning Objectives</vt:lpstr>
      <vt:lpstr>Acid and Base Definitions</vt:lpstr>
      <vt:lpstr>What Types of Compounds are Acids and Bases?</vt:lpstr>
      <vt:lpstr>What Types of Compounds are Acids and Bases?</vt:lpstr>
      <vt:lpstr>Brønsted-Lowry Acid/Base Theory</vt:lpstr>
      <vt:lpstr>Amphiprotic Species </vt:lpstr>
      <vt:lpstr>UNFIGURE 14.1</vt:lpstr>
      <vt:lpstr>Water as a Base</vt:lpstr>
      <vt:lpstr>UNFIGURE 14.2</vt:lpstr>
      <vt:lpstr>Water as an Acid</vt:lpstr>
      <vt:lpstr>UNFIGURE 14.3</vt:lpstr>
      <vt:lpstr>The Autoionization of Water</vt:lpstr>
      <vt:lpstr>UNFIGURE 14.4</vt:lpstr>
      <vt:lpstr>Learning Objectives</vt:lpstr>
      <vt:lpstr>pH and pOH</vt:lpstr>
      <vt:lpstr>H3O+ and OH– Concentration</vt:lpstr>
      <vt:lpstr>pH</vt:lpstr>
      <vt:lpstr>pOH</vt:lpstr>
      <vt:lpstr>pH and pOH in a Neutral Solution</vt:lpstr>
      <vt:lpstr>pH and pOH in an Acidic Solution</vt:lpstr>
      <vt:lpstr>pH and pOH in a Basic Solution</vt:lpstr>
      <vt:lpstr>Table 14.1 Summary of Relations for Acidic, Basic, and  Neutral Solutions</vt:lpstr>
      <vt:lpstr>Figure 14.2</vt:lpstr>
      <vt:lpstr>pH of Strong Acid Solutions </vt:lpstr>
      <vt:lpstr>pH of Strong Bases</vt:lpstr>
      <vt:lpstr>Figure 14.3</vt:lpstr>
      <vt:lpstr>Figure 14.4</vt:lpstr>
      <vt:lpstr>Figure 14.5</vt:lpstr>
      <vt:lpstr>Learning Objectives</vt:lpstr>
      <vt:lpstr>Relative Strengths of Acids and Bases</vt:lpstr>
      <vt:lpstr>Figure 14.6</vt:lpstr>
      <vt:lpstr>Acid-Ionization Constant, Ka</vt:lpstr>
      <vt:lpstr>Acid-Ionization Constant, Ka</vt:lpstr>
      <vt:lpstr>Relative Strength of Bases</vt:lpstr>
      <vt:lpstr>Base-Ionization Constant, Kb</vt:lpstr>
      <vt:lpstr>Base-Ionization Constant, Kb</vt:lpstr>
      <vt:lpstr>Acid/Base Strength Notes</vt:lpstr>
      <vt:lpstr>Acid/Base Strength Notes</vt:lpstr>
      <vt:lpstr>Acid/Base Strength Notes</vt:lpstr>
      <vt:lpstr>Figure 14.7</vt:lpstr>
      <vt:lpstr>Figure 14.8</vt:lpstr>
      <vt:lpstr>Acid/Base Strength Notes</vt:lpstr>
      <vt:lpstr>Determining Ka or Kb </vt:lpstr>
      <vt:lpstr>Percent Ionization</vt:lpstr>
      <vt:lpstr>Percent Ionization of Weak Bases</vt:lpstr>
      <vt:lpstr>Calculating the pH of a Weak Acid or Weak Base Solution </vt:lpstr>
      <vt:lpstr>Molecular Structure and Acid Strength</vt:lpstr>
      <vt:lpstr>Acid Strength of Binary Hydrogen Compounds</vt:lpstr>
      <vt:lpstr>Acid Strength of Binary Hydrogen Compounds</vt:lpstr>
      <vt:lpstr>PowerPoint Presentation</vt:lpstr>
      <vt:lpstr>PowerPoint Presentation</vt:lpstr>
      <vt:lpstr>Figure 14.9</vt:lpstr>
      <vt:lpstr>Example 14.11</vt:lpstr>
      <vt:lpstr>Figure 14.10</vt:lpstr>
      <vt:lpstr>Example 14.12</vt:lpstr>
      <vt:lpstr>Example 14.13</vt:lpstr>
      <vt:lpstr>Example 14.14</vt:lpstr>
      <vt:lpstr>Figure 14.11</vt:lpstr>
      <vt:lpstr>Compounds Containing Oxygen and One or More Hydroxyl  Group (OH)</vt:lpstr>
      <vt:lpstr>Compounds Containing Oxygen and One or More Hydroxyl  Group (OH)</vt:lpstr>
      <vt:lpstr>Compounds Containing Oxygen and One or More Hydroxyl  Group (OH)</vt:lpstr>
      <vt:lpstr>Figure 14.12</vt:lpstr>
      <vt:lpstr>Compounds Containing Oxygen and One or More Hydroxyl  Group (OH)</vt:lpstr>
      <vt:lpstr>Compounds Containing Oxygen and One or More Hydroxyl  Group (OH)</vt:lpstr>
      <vt:lpstr>Learning Objectives</vt:lpstr>
      <vt:lpstr>Hydrolysis of Salts</vt:lpstr>
      <vt:lpstr>Hydrolysis of Salts</vt:lpstr>
      <vt:lpstr>Four Types of Acid-Base Neutralizations</vt:lpstr>
      <vt:lpstr>Strong Acid–Strong Base Reaction</vt:lpstr>
      <vt:lpstr>Strong Acid–Weak Base Reaction</vt:lpstr>
      <vt:lpstr>Weak Acid–Strong Base Reaction</vt:lpstr>
      <vt:lpstr>Weak Acid–Weak Base Reaction</vt:lpstr>
      <vt:lpstr>Example 14.15</vt:lpstr>
      <vt:lpstr>Figure 14.13</vt:lpstr>
      <vt:lpstr>Example 14.18</vt:lpstr>
      <vt:lpstr>Learning Objectives</vt:lpstr>
      <vt:lpstr>Polyprotic Acids</vt:lpstr>
      <vt:lpstr>Types of Polyprotic Acids</vt:lpstr>
      <vt:lpstr>UNFIGURE 14.6</vt:lpstr>
      <vt:lpstr>Example 14.19</vt:lpstr>
      <vt:lpstr>Learning Objectives</vt:lpstr>
      <vt:lpstr>Buffers</vt:lpstr>
      <vt:lpstr>Figure 14.14</vt:lpstr>
      <vt:lpstr>How Buffers Work</vt:lpstr>
      <vt:lpstr>How Buffers Work</vt:lpstr>
      <vt:lpstr>Figure 14.15</vt:lpstr>
      <vt:lpstr>Example 14.20</vt:lpstr>
      <vt:lpstr>Buffer Capacity</vt:lpstr>
      <vt:lpstr>Buffer Capacity</vt:lpstr>
      <vt:lpstr>Figure 14.16</vt:lpstr>
      <vt:lpstr>Determining the [H3O+] and pH of a Buffer Solution</vt:lpstr>
      <vt:lpstr>Henderson-Hasselbalch Equation</vt:lpstr>
      <vt:lpstr>Compare Two Buffer Solutions</vt:lpstr>
      <vt:lpstr>Figure 14.17</vt:lpstr>
      <vt:lpstr>Learning Objectives</vt:lpstr>
      <vt:lpstr>Acid-Base Titrations</vt:lpstr>
      <vt:lpstr>Strong Acid-Strong Base Titration</vt:lpstr>
      <vt:lpstr>Strong Acid-Strong Base Titration</vt:lpstr>
      <vt:lpstr>Weak Acid-Strong Base Titration</vt:lpstr>
      <vt:lpstr>Weak Acid-Strong Base Titration</vt:lpstr>
      <vt:lpstr>Weak Acid-Strong Base Titration</vt:lpstr>
      <vt:lpstr>Figure 14.18</vt:lpstr>
      <vt:lpstr>Acid-Base Indicators</vt:lpstr>
      <vt:lpstr>Acid-Base Indicators</vt:lpstr>
      <vt:lpstr>Figure 14.19</vt:lpstr>
      <vt:lpstr>Figure 14.20</vt:lpstr>
      <vt:lpstr>Indicator Section</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14 - Acid-Base Equilibria</dc:title>
  <dc:creator>Spuddy McSpare</dc:creator>
  <cp:lastModifiedBy>Microsoft Office User</cp:lastModifiedBy>
  <cp:revision>146</cp:revision>
  <dcterms:created xsi:type="dcterms:W3CDTF">2012-06-04T02:13:36Z</dcterms:created>
  <dcterms:modified xsi:type="dcterms:W3CDTF">2019-08-20T15:57:55Z</dcterms:modified>
</cp:coreProperties>
</file>