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drawings/vmlDrawing1.vml" ContentType="application/vnd.openxmlformats-officedocument.vmlDrawing"/>
  <Override PartName="/ppt/embeddings/oleObject1.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108"/>
  </p:notesMasterIdLst>
  <p:handoutMasterIdLst>
    <p:handoutMasterId r:id="rId109"/>
  </p:handoutMasterIdLst>
  <p:sldIdLst>
    <p:sldId id="256" r:id="rId2"/>
    <p:sldId id="366" r:id="rId3"/>
    <p:sldId id="279" r:id="rId4"/>
    <p:sldId id="367" r:id="rId5"/>
    <p:sldId id="368" r:id="rId6"/>
    <p:sldId id="369" r:id="rId7"/>
    <p:sldId id="294" r:id="rId8"/>
    <p:sldId id="293" r:id="rId9"/>
    <p:sldId id="273" r:id="rId10"/>
    <p:sldId id="371" r:id="rId11"/>
    <p:sldId id="291" r:id="rId12"/>
    <p:sldId id="372" r:id="rId13"/>
    <p:sldId id="290" r:id="rId14"/>
    <p:sldId id="373" r:id="rId15"/>
    <p:sldId id="374" r:id="rId16"/>
    <p:sldId id="289" r:id="rId17"/>
    <p:sldId id="288" r:id="rId18"/>
    <p:sldId id="287" r:id="rId19"/>
    <p:sldId id="375" r:id="rId20"/>
    <p:sldId id="286" r:id="rId21"/>
    <p:sldId id="376" r:id="rId22"/>
    <p:sldId id="377" r:id="rId23"/>
    <p:sldId id="285" r:id="rId24"/>
    <p:sldId id="378" r:id="rId25"/>
    <p:sldId id="284" r:id="rId26"/>
    <p:sldId id="283" r:id="rId27"/>
    <p:sldId id="300" r:id="rId28"/>
    <p:sldId id="299" r:id="rId29"/>
    <p:sldId id="379" r:id="rId30"/>
    <p:sldId id="298" r:id="rId31"/>
    <p:sldId id="297" r:id="rId32"/>
    <p:sldId id="296" r:id="rId33"/>
    <p:sldId id="295" r:id="rId34"/>
    <p:sldId id="282" r:id="rId35"/>
    <p:sldId id="281" r:id="rId36"/>
    <p:sldId id="280" r:id="rId37"/>
    <p:sldId id="380" r:id="rId38"/>
    <p:sldId id="381" r:id="rId39"/>
    <p:sldId id="382" r:id="rId40"/>
    <p:sldId id="383" r:id="rId41"/>
    <p:sldId id="384" r:id="rId42"/>
    <p:sldId id="277" r:id="rId43"/>
    <p:sldId id="386" r:id="rId44"/>
    <p:sldId id="363" r:id="rId45"/>
    <p:sldId id="387" r:id="rId46"/>
    <p:sldId id="308" r:id="rId47"/>
    <p:sldId id="388" r:id="rId48"/>
    <p:sldId id="389" r:id="rId49"/>
    <p:sldId id="307" r:id="rId50"/>
    <p:sldId id="390" r:id="rId51"/>
    <p:sldId id="306" r:id="rId52"/>
    <p:sldId id="305" r:id="rId53"/>
    <p:sldId id="309" r:id="rId54"/>
    <p:sldId id="304" r:id="rId55"/>
    <p:sldId id="303" r:id="rId56"/>
    <p:sldId id="391" r:id="rId57"/>
    <p:sldId id="392" r:id="rId58"/>
    <p:sldId id="302" r:id="rId59"/>
    <p:sldId id="315" r:id="rId60"/>
    <p:sldId id="314" r:id="rId61"/>
    <p:sldId id="316" r:id="rId62"/>
    <p:sldId id="313" r:id="rId63"/>
    <p:sldId id="312" r:id="rId64"/>
    <p:sldId id="319" r:id="rId65"/>
    <p:sldId id="393" r:id="rId66"/>
    <p:sldId id="318" r:id="rId67"/>
    <p:sldId id="394" r:id="rId68"/>
    <p:sldId id="317" r:id="rId69"/>
    <p:sldId id="311" r:id="rId70"/>
    <p:sldId id="310" r:id="rId71"/>
    <p:sldId id="326" r:id="rId72"/>
    <p:sldId id="325" r:id="rId73"/>
    <p:sldId id="324" r:id="rId74"/>
    <p:sldId id="323" r:id="rId75"/>
    <p:sldId id="322" r:id="rId76"/>
    <p:sldId id="321" r:id="rId77"/>
    <p:sldId id="320" r:id="rId78"/>
    <p:sldId id="301" r:id="rId79"/>
    <p:sldId id="328" r:id="rId80"/>
    <p:sldId id="330" r:id="rId81"/>
    <p:sldId id="341" r:id="rId82"/>
    <p:sldId id="340" r:id="rId83"/>
    <p:sldId id="339" r:id="rId84"/>
    <p:sldId id="338" r:id="rId85"/>
    <p:sldId id="337" r:id="rId86"/>
    <p:sldId id="336" r:id="rId87"/>
    <p:sldId id="344" r:id="rId88"/>
    <p:sldId id="345" r:id="rId89"/>
    <p:sldId id="335" r:id="rId90"/>
    <p:sldId id="343" r:id="rId91"/>
    <p:sldId id="342" r:id="rId92"/>
    <p:sldId id="334" r:id="rId93"/>
    <p:sldId id="333" r:id="rId94"/>
    <p:sldId id="358" r:id="rId95"/>
    <p:sldId id="356" r:id="rId96"/>
    <p:sldId id="357" r:id="rId97"/>
    <p:sldId id="364" r:id="rId98"/>
    <p:sldId id="354" r:id="rId99"/>
    <p:sldId id="353" r:id="rId100"/>
    <p:sldId id="360" r:id="rId101"/>
    <p:sldId id="361" r:id="rId102"/>
    <p:sldId id="359" r:id="rId103"/>
    <p:sldId id="352" r:id="rId104"/>
    <p:sldId id="351" r:id="rId105"/>
    <p:sldId id="350" r:id="rId106"/>
    <p:sldId id="365"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62" autoAdjust="0"/>
    <p:restoredTop sz="94545" autoAdjust="0"/>
  </p:normalViewPr>
  <p:slideViewPr>
    <p:cSldViewPr snapToGrid="0" snapToObjects="1">
      <p:cViewPr varScale="1">
        <p:scale>
          <a:sx n="127" d="100"/>
          <a:sy n="127" d="100"/>
        </p:scale>
        <p:origin x="1040" y="184"/>
      </p:cViewPr>
      <p:guideLst>
        <p:guide orient="horz" pos="2160"/>
        <p:guide pos="2880"/>
      </p:guideLst>
    </p:cSldViewPr>
  </p:slideViewPr>
  <p:outlineViewPr>
    <p:cViewPr>
      <p:scale>
        <a:sx n="33" d="100"/>
        <a:sy n="33" d="100"/>
      </p:scale>
      <p:origin x="0" y="2544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6" d="100"/>
          <a:sy n="86" d="100"/>
        </p:scale>
        <p:origin x="-262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notesMaster" Target="notesMasters/notesMaster1.xml"/><Relationship Id="rId109" Type="http://schemas.openxmlformats.org/officeDocument/2006/relationships/handoutMaster" Target="handoutMasters/handoutMaster1.xml"/><Relationship Id="rId110" Type="http://schemas.openxmlformats.org/officeDocument/2006/relationships/presProps" Target="presProps.xml"/><Relationship Id="rId111" Type="http://schemas.openxmlformats.org/officeDocument/2006/relationships/viewProps" Target="viewProps.xml"/><Relationship Id="rId112" Type="http://schemas.openxmlformats.org/officeDocument/2006/relationships/theme" Target="theme/theme1.xml"/><Relationship Id="rId11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E4B14B-02B9-40A8-A850-58EF7D6C3427}" type="datetimeFigureOut">
              <a:rPr lang="en-US" smtClean="0"/>
              <a:t>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76B51F-CA06-443C-B65B-5AAEC5114EEC}" type="slidenum">
              <a:rPr lang="en-US" smtClean="0"/>
              <a:t>‹#›</a:t>
            </a:fld>
            <a:endParaRPr lang="en-US"/>
          </a:p>
        </p:txBody>
      </p:sp>
    </p:spTree>
    <p:extLst>
      <p:ext uri="{BB962C8B-B14F-4D97-AF65-F5344CB8AC3E}">
        <p14:creationId xmlns:p14="http://schemas.microsoft.com/office/powerpoint/2010/main" val="200086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76B51F-CA06-443C-B65B-5AAEC5114EEC}" type="slidenum">
              <a:rPr lang="en-US" smtClean="0"/>
              <a:t>1</a:t>
            </a:fld>
            <a:endParaRPr lang="en-US"/>
          </a:p>
        </p:txBody>
      </p:sp>
    </p:spTree>
    <p:extLst>
      <p:ext uri="{BB962C8B-B14F-4D97-AF65-F5344CB8AC3E}">
        <p14:creationId xmlns:p14="http://schemas.microsoft.com/office/powerpoint/2010/main" val="1971518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76B51F-CA06-443C-B65B-5AAEC5114EEC}" type="slidenum">
              <a:rPr lang="en-US" smtClean="0"/>
              <a:t>3</a:t>
            </a:fld>
            <a:endParaRPr lang="en-US"/>
          </a:p>
        </p:txBody>
      </p:sp>
    </p:spTree>
    <p:extLst>
      <p:ext uri="{BB962C8B-B14F-4D97-AF65-F5344CB8AC3E}">
        <p14:creationId xmlns:p14="http://schemas.microsoft.com/office/powerpoint/2010/main" val="2680004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1f77ab9f03e3.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175567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863360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4222867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010062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1AC74DEE-0819-4909-9481-9FE8226A36C0}" type="datetime4">
              <a:rPr lang="en-US" smtClean="0"/>
              <a:t>August 20, 2019</a:t>
            </a:fld>
            <a:endParaRPr lang="en-US" dirty="0"/>
          </a:p>
        </p:txBody>
      </p:sp>
      <p:sp>
        <p:nvSpPr>
          <p:cNvPr id="5" name="Footer Placeholder 4"/>
          <p:cNvSpPr>
            <a:spLocks noGrp="1"/>
          </p:cNvSpPr>
          <p:nvPr>
            <p:ph type="ftr" sz="quarter" idx="11"/>
          </p:nvPr>
        </p:nvSpPr>
        <p:spPr>
          <a:xfrm>
            <a:off x="457200" y="6492875"/>
            <a:ext cx="8080050" cy="283845"/>
          </a:xfrm>
        </p:spPr>
        <p:txBody>
          <a:bodyPr/>
          <a:lstStyle>
            <a:lvl1pPr>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8B6A1510-255D-417B-98B1-8FC1577FFAF5}"/>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910524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623F60C1-7290-47A1-92E7-16BB31F405A3}" type="datetime4">
              <a:rPr lang="en-US" smtClean="0"/>
              <a:t>August 20, 2019</a:t>
            </a:fld>
            <a:endParaRPr lang="en-US"/>
          </a:p>
        </p:txBody>
      </p:sp>
      <p:sp>
        <p:nvSpPr>
          <p:cNvPr id="6" name="Footer Placeholder 5"/>
          <p:cNvSpPr>
            <a:spLocks noGrp="1"/>
          </p:cNvSpPr>
          <p:nvPr>
            <p:ph type="ftr" sz="quarter" idx="11"/>
          </p:nvPr>
        </p:nvSpPr>
        <p:spPr>
          <a:xfrm>
            <a:off x="457200" y="6492875"/>
            <a:ext cx="8062912" cy="283845"/>
          </a:xfrm>
        </p:spPr>
        <p:txBody>
          <a:bodyPr/>
          <a:lstStyle>
            <a:lvl1pPr>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2FE73974-9BB4-453C-9FEA-FE154E391BA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814BB262-08CD-4C56-AEC5-EA617FD6031D}" type="datetime4">
              <a:rPr lang="en-US" smtClean="0"/>
              <a:t>August 20, 2019</a:t>
            </a:fld>
            <a:endParaRPr lang="en-US"/>
          </a:p>
        </p:txBody>
      </p:sp>
      <p:sp>
        <p:nvSpPr>
          <p:cNvPr id="5" name="Footer Placeholder 4"/>
          <p:cNvSpPr>
            <a:spLocks noGrp="1"/>
          </p:cNvSpPr>
          <p:nvPr>
            <p:ph type="ftr" sz="quarter" idx="11"/>
          </p:nvPr>
        </p:nvSpPr>
        <p:spPr>
          <a:xfrm>
            <a:off x="457200" y="6492875"/>
            <a:ext cx="806291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12CCD25D-B917-4B22-B92F-CB25E992E70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FAA920E0-59D2-4E69-9B11-48965563494D}" type="datetime4">
              <a:rPr lang="en-US" smtClean="0"/>
              <a:t>August 20, 2019</a:t>
            </a:fld>
            <a:endParaRPr lang="en-US"/>
          </a:p>
        </p:txBody>
      </p:sp>
      <p:sp>
        <p:nvSpPr>
          <p:cNvPr id="6" name="Footer Placeholder 5"/>
          <p:cNvSpPr>
            <a:spLocks noGrp="1"/>
          </p:cNvSpPr>
          <p:nvPr>
            <p:ph type="ftr" sz="quarter" idx="11"/>
          </p:nvPr>
        </p:nvSpPr>
        <p:spPr>
          <a:xfrm>
            <a:off x="457200" y="6492875"/>
            <a:ext cx="8229600" cy="283845"/>
          </a:xfrm>
        </p:spPr>
        <p:txBody>
          <a:bodyPr/>
          <a:lstStyle>
            <a:lvl1pPr>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8E2E405B-C559-4497-A50E-97DE252FFE2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D713CE2A-DD0C-47DA-AAC2-EC6BDBE11E4A}"/>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156475804"/>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image135.png" /><ns0:Relationship Id="rId8" Type="http://schemas.openxmlformats.org/officeDocument/2006/relationships/image" Target="../media/v3_image136_bcafaf87af17.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4" Type="http://schemas.openxmlformats.org/officeDocument/2006/relationships/image" Target="../media/image13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6" Type="http://schemas.openxmlformats.org/officeDocument/2006/relationships/image" Target="../media/image13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40_accbe3965fea.png" /></ns0: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4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4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5_56c961db700f.png" /></ns0: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47_5b246844f9e4.png" /></ns0: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3.xml" /><ns0:Relationship Id="rId6" Type="http://schemas.openxmlformats.org/officeDocument/2006/relationships/image" Target="../media/v3_image148_a1affb55686b.png" /><ns0:Relationship Id="rId7" Type="http://schemas.openxmlformats.org/officeDocument/2006/relationships/image" Target="../media/image135.png" /></ns0: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5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5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5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5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4_fbea77b86cc4.png" /></ns0: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5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6_abba4b714e54.png" /></ns0: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8_be539ae63b3f.png" /></ns0: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59_7039614ba983.png" /></ns0:Relationships>
</file>

<file path=ppt/slides/_rels/slide50.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30.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6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3" Type="http://schemas.openxmlformats.org/officeDocument/2006/relationships/image" Target="../media/image16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image" Target="../media/image162.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64_8ca04a5b4194.png" /></ns0: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68.jpg"/></Relationships>
</file>

<file path=ppt/slides/_rels/slide6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69_518cde9ee6b6.png" /></ns0: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70.jpg"/></Relationships>
</file>

<file path=ppt/slides/_rels/slide64.xml.rels><?xml version='1.0' encoding='utf-8'?>
<ns0:Relationships xmlns:ns0="http://schemas.openxmlformats.org/package/2006/relationships"><ns0:Relationship Id="rId1" Type="http://schemas.openxmlformats.org/officeDocument/2006/relationships/slideLayout" Target="../slideLayouts/slideLayout7.xml" /><ns0:Relationship Id="rId4" Type="http://schemas.openxmlformats.org/officeDocument/2006/relationships/image" Target="../media/v3_image171_c9328c61358f.png" /></ns0: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72_3376cb7363ae.png" /></ns0: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3" Type="http://schemas.openxmlformats.org/officeDocument/2006/relationships/image" Target="../media/image173.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74.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75.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77_1600f4180d34.png" /></ns0: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0_7c405d743242.png" /></ns0:Relationships>
</file>

<file path=ppt/slides/_rels/slide7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1_80c6d4ae341b.png" /></ns0: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83.jpg"/></Relationships>
</file>

<file path=ppt/slides/_rels/slide7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4_14d8c649af83.png" /></ns0: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85.jpg"/></Relationships>
</file>

<file path=ppt/slides/_rels/slide8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6_c8e80197fd9f.png" /></ns0: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9_d7fc92e8b62a.png" /></ns0: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91.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92.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6" Type="http://schemas.openxmlformats.org/officeDocument/2006/relationships/image" Target="../media/image193.jpg"/><Relationship Id="rId7" Type="http://schemas.openxmlformats.org/officeDocument/2006/relationships/image" Target="../media/image135.png"/></Relationships>
</file>

<file path=ppt/slides/_rels/slide8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94_2285025cdb08.png" /></ns0: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6_eeb67c3b0ae6.png" /></ns0:Relationships>
</file>

<file path=ppt/slides/_rels/slide9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7_81c55ba13ad2.png" /></ns0:Relationships>
</file>

<file path=ppt/slides/_rels/slide9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8_33dc9caf2fe4.png" /></ns0:Relationships>
</file>

<file path=ppt/slides/_rels/slide9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9_fa99921114b8.png" /></ns0: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200.jpg"/></Relationships>
</file>

<file path=ppt/slides/_rels/slide9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201_d48c3379301a.png" /></ns0:Relationships>
</file>

<file path=ppt/slides/_rels/slide97.xml.rels><?xml version='1.0' encoding='utf-8'?>
<ns0:Relationships xmlns:ns0="http://schemas.openxmlformats.org/package/2006/relationships"><ns0:Relationship Id="rId1" Type="http://schemas.openxmlformats.org/officeDocument/2006/relationships/slideLayout" Target="../slideLayouts/slideLayout3.xml" /><ns0:Relationship Id="rId4" Type="http://schemas.openxmlformats.org/officeDocument/2006/relationships/image" Target="../media/v3_image202_48c45bba20d8.png" /></ns0: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204.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205.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207.jpg"/></Relationships>
</file>

<file path=ppt/slides/_rels/slide10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208_544c68ca7512.png" /></ns0: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05017"/>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10 VÖKVAR OG FÖST EFNI</a:t>
            </a:r>
          </a:p>
        </p:txBody>
      </p:sp>
      <p:pic>
        <p:nvPicPr>
          <p:cNvPr id="9" name="Picture 5" descr="slide_0001_img_001.png"/>
          <p:cNvPicPr>
            <a:picLocks noChangeAspect="1"/>
          </p:cNvPicPr>
          <p:nvPr/>
        </p:nvPicPr>
        <p:blipFill>
          <a:blip r:embed="rId7"/>
          <a:srcRect/>
          <a:stretch>
            <a:fillRect/>
          </a:stretch>
        </p:blipFill>
        <p:spPr>
          <a:xfrm>
            <a:off x="7017183" y="365986"/>
            <a:ext cx="1829055" cy="447737"/>
          </a:xfrm>
          <a:prstGeom prst="rect">
            <a:avLst/>
          </a:prstGeom>
        </p:spPr>
      </p:pic>
      <p:pic>
        <p:nvPicPr>
          <p:cNvPr id="10" name="Picture 3" descr="slide_0001_img_002.png"/>
          <p:cNvPicPr>
            <a:picLocks noChangeAspect="1"/>
          </p:cNvPicPr>
          <p:nvPr/>
        </p:nvPicPr>
        <p:blipFill>
          <a:blip r:embed="rId8"/>
          <a:srcRect/>
          <a:stretch>
            <a:fillRect/>
          </a:stretch>
        </p:blipFill>
        <p:spPr>
          <a:xfrm>
            <a:off x="3407965" y="2504061"/>
            <a:ext cx="2320268" cy="3002699"/>
          </a:xfrm>
          <a:prstGeom prst="rect">
            <a:avLst/>
          </a:prstGeom>
        </p:spPr>
      </p:pic>
      <p:sp>
        <p:nvSpPr>
          <p:cNvPr id="8"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11"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3"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10 VÖKVAR OG FÖST EFNI</a:t>
            </a:r>
          </a:p>
        </p:txBody>
      </p:sp>
      <p:sp>
        <p:nvSpPr>
          <p:cNvPr id="1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10.1 Millisameindakraftar</a:t>
            </a:r>
          </a:p>
          <a:p>
            <a:r>
              <a:rPr/>
              <a:t>10.2 Eiginleikar vökva</a:t>
            </a:r>
          </a:p>
          <a:p>
            <a:r>
              <a:rPr/>
              <a:t>10.3 Fasaskipti</a:t>
            </a:r>
          </a:p>
          <a:p>
            <a:r>
              <a:rPr/>
              <a:t>10.4 Fasarit</a:t>
            </a:r>
          </a:p>
          <a:p>
            <a:r>
              <a:rPr/>
              <a:t>10.5 Fast efnisástand</a:t>
            </a:r>
          </a:p>
          <a:p>
            <a:r>
              <a:rPr/>
              <a:t>10.6 Grindarbygging í kristölluðum föstum efnum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52804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a:t>
            </a:r>
          </a:p>
        </p:txBody>
      </p:sp>
      <p:pic>
        <p:nvPicPr>
          <p:cNvPr id="2" name="Figure" descr="This figure shows pieces of a white substance which appear to be sublimating. To the right of these pieces are three graduated cylinders. Each cylinder holds a different color liquid, and above the liquid, the cylinders are filled with a fog-like substance. This fog-like substance swirls out of the top and around the outside of the cylinders."/>
          <p:cNvPicPr>
            <a:picLocks noGrp="1" noChangeAspect="1"/>
          </p:cNvPicPr>
          <p:nvPr>
            <p:ph idx="1"/>
          </p:nvPr>
        </p:nvPicPr>
        <p:blipFill>
          <a:blip r:embed="rId4" cstate="email">
            <a:extLst>
              <a:ext uri="{28A0092B-C50C-407E-A947-70E740481C1C}">
                <a14:useLocalDpi xmlns:a14="http://schemas.microsoft.com/office/drawing/2010/main" val="0"/>
              </a:ext>
            </a:extLst>
          </a:blip>
          <a:stretch>
            <a:fillRect/>
          </a:stretch>
        </p:blipFill>
        <p:spPr>
          <a:xfrm>
            <a:off x="785812" y="1105694"/>
            <a:ext cx="7572375" cy="3495675"/>
          </a:xfrm>
        </p:spPr>
      </p:pic>
      <p:sp>
        <p:nvSpPr>
          <p:cNvPr id="7" name="Figure Legend"/>
          <p:cNvSpPr>
            <a:spLocks noGrp="1"/>
          </p:cNvSpPr>
          <p:nvPr>
            <p:ph idx="13"/>
          </p:nvPr>
        </p:nvSpPr>
        <p:spPr/>
        <p:txBody>
          <a:bodyPr wrap="square">
            <a:normAutofit/>
          </a:bodyPr>
          <a:lstStyle/>
          <a:p>
            <a:pPr>
              <a:spcBef>
                <a:spcPts val="0"/>
              </a:spcBef>
              <a:spcAft>
                <a:spcPts val="0"/>
              </a:spcAft>
            </a:pPr>
            <a:r>
              <a:rPr sz="1500"/>
              <a:t>Koldíoxíð á föstu formi („þurrís“, til vinstri) þurrgufar kröftuglega þegar það er sett í vökva (til hægri), kælir vökvann og myndar þoku úr þéttri vatnsgufu ofan við mæliglasið. (mynd: breytt verk eftir Paul Flowers)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70829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10.1 Millisameindakraftar</a:t>
            </a:r>
          </a:p>
          <a:p>
            <a:pPr lvl="1"/>
            <a:r>
              <a:rPr/>
              <a:t>Lýsa þeim tegundum millisameindakrafta sem geta verið á milli frumeinda eða sameinda í þéttum fösum (dreifikraftar, tvískauts-tvískauts kraftar og vetnistengi)</a:t>
            </a:r>
          </a:p>
          <a:p>
            <a:pPr lvl="1"/>
            <a:r>
              <a:rPr/>
              <a:t>Bera kennsl á þær tegundir millisameindakrafta sem verka á tilteknar sameindir út frá byggingu þeirra</a:t>
            </a:r>
          </a:p>
          <a:p>
            <a:pPr lvl="1"/>
            <a:r>
              <a:rPr/>
              <a:t>Útskýra sambandið milli millisameindakrafta í efni og hitastigs sem tengist breytingum á ham þess</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4099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Vökvar og föst efni</a:t>
            </a:r>
          </a:p>
        </p:txBody>
      </p:sp>
      <p:sp>
        <p:nvSpPr>
          <p:cNvPr id="3" name="Content Placeholder 2"/>
          <p:cNvSpPr>
            <a:spLocks noGrp="1"/>
          </p:cNvSpPr>
          <p:nvPr>
            <p:ph idx="1"/>
          </p:nvPr>
        </p:nvSpPr>
        <p:spPr/>
        <p:txBody>
          <a:bodyPr/>
          <a:lstStyle/>
          <a:p>
            <a:r>
              <a:rPr/>
              <a:t>Munið að eiginleikar allra þynntra lofttegunda eru þeir sömu, óháð efnafræðilegu eðli efnisins.</a:t>
            </a:r>
          </a:p>
          <a:p>
            <a:endParaRPr lang="en-US" dirty="0"/>
          </a:p>
          <a:p>
            <a:r>
              <a:rPr/>
              <a:t>Eiginleikar vökva og fastra efna eru háðir efnafræðilegu eðli efnisins.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49610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Milli sameindakraftar</a:t>
            </a:r>
          </a:p>
        </p:txBody>
      </p:sp>
      <p:sp>
        <p:nvSpPr>
          <p:cNvPr id="3" name="Content Placeholder 2"/>
          <p:cNvSpPr>
            <a:spLocks noGrp="1"/>
          </p:cNvSpPr>
          <p:nvPr>
            <p:ph idx="1"/>
          </p:nvPr>
        </p:nvSpPr>
        <p:spPr>
          <a:xfrm>
            <a:off x="628650" y="955965"/>
            <a:ext cx="7886700" cy="4622799"/>
          </a:xfrm>
        </p:spPr>
        <p:txBody>
          <a:bodyPr>
            <a:normAutofit/>
          </a:bodyPr>
          <a:lstStyle/>
          <a:p>
            <a:r>
              <a:rPr/>
              <a:t>Milli sameindakraftar (IMFs): Hinir ýmsu aðdráttarkraftar sem geta verið til staðar milli frumeinda og sameinda efnis.</a:t>
            </a:r>
          </a:p>
          <a:p>
            <a:pPr lvl="1"/>
            <a:r>
              <a:rPr/>
              <a:t>IMFs eru afleiðing rafstöðueiginleika.</a:t>
            </a:r>
          </a:p>
          <a:p>
            <a:pPr lvl="1"/>
            <a:r>
              <a:rPr/>
              <a:t>IMFs eru ósamgildir kraftar.</a:t>
            </a:r>
          </a:p>
          <a:p>
            <a:endParaRPr lang="en-US" dirty="0"/>
          </a:p>
          <a:p>
            <a:r>
              <a:rPr/>
              <a:t>Hreyfiorka (KE) veitir þá orku sem þarf til að yfirstíga IMFs.</a:t>
            </a:r>
          </a:p>
          <a:p>
            <a:endParaRPr lang="en-US" dirty="0"/>
          </a:p>
          <a:p>
            <a:r>
              <a:rPr/>
              <a:t>Innan sameindakraftar: Kraftarnir sem halda frumeindum saman í sameind.</a:t>
            </a:r>
          </a:p>
          <a:p>
            <a:endParaRPr lang="en-US" dirty="0"/>
          </a:p>
          <a:p>
            <a:r>
              <a:rPr/>
              <a:t>Munurinn á eiginleikum fasts efnis, vökva eða gass er afleiðing af mun á styrk IMFs sem mynda hvert efni.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18405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a:t>
            </a:r>
          </a:p>
        </p:txBody>
      </p:sp>
      <p:sp>
        <p:nvSpPr>
          <p:cNvPr id="7" name="Figure Legend"/>
          <p:cNvSpPr>
            <a:spLocks noGrp="1"/>
          </p:cNvSpPr>
          <p:nvPr>
            <p:ph idx="13"/>
          </p:nvPr>
        </p:nvSpPr>
        <p:spPr/>
        <p:txBody>
          <a:bodyPr wrap="square">
            <a:normAutofit/>
          </a:bodyPr>
          <a:lstStyle/>
          <a:p>
            <a:pPr>
              <a:spcBef>
                <a:spcPts val="0"/>
              </a:spcBef>
              <a:spcAft>
                <a:spcPts val="0"/>
              </a:spcAft>
            </a:pPr>
            <a:r>
              <a:rPr sz="1500"/>
              <a:t>Fasaskipti milli fasts, fljótandi og gaskennds ástands efnis eiga sér stað þegar hita- eða þrýstingsskilyrði styðja við tilheyrandi breytingar á millisameindakröftum. (Athugið: Bilið milli agna í gasfasa er mun meira en sýnt er.)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87782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a:t>
            </a:r>
          </a:p>
        </p:txBody>
      </p:sp>
      <p:sp>
        <p:nvSpPr>
          <p:cNvPr id="7" name="Figure Legend"/>
          <p:cNvSpPr>
            <a:spLocks noGrp="1"/>
          </p:cNvSpPr>
          <p:nvPr>
            <p:ph idx="13"/>
          </p:nvPr>
        </p:nvSpPr>
        <p:spPr/>
        <p:txBody>
          <a:bodyPr wrap="square">
            <a:normAutofit/>
          </a:bodyPr>
          <a:lstStyle/>
          <a:p>
            <a:pPr>
              <a:spcBef>
                <a:spcPts val="0"/>
              </a:spcBef>
              <a:spcAft>
                <a:spcPts val="0"/>
              </a:spcAft>
            </a:pPr>
            <a:r>
              <a:rPr sz="1500"/>
              <a:t>Þétting á sér stað þegar vatnsgufa í loftinu kólnar nægilega mikið til að mynda fljótandi vatn, eins og (a) utan á köldu drykkjarglasi eða (b) í formi þoku. (mynd a: breytt verk eftir Jenny Downing; mynd b: breytt verk eftir Cory Zanker)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25279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igure Legend"/>
          <p:cNvSpPr>
            <a:spLocks noGrp="1"/>
          </p:cNvSpPr>
          <p:nvPr>
            <p:ph sz="half" idx="2"/>
          </p:nvPr>
        </p:nvSpPr>
        <p:spPr>
          <a:xfrm>
            <a:off x="4606925" y="1107617"/>
            <a:ext cx="3913188" cy="5256973"/>
          </a:xfrm>
        </p:spPr>
        <p:txBody>
          <a:bodyPr>
            <a:noAutofit/>
          </a:bodyPr>
          <a:lstStyle/>
          <a:p>
            <a:pPr marL="0" indent="0">
              <a:buNone/>
            </a:pPr>
            <a:r>
              <a:rPr/>
              <a:t>Bútan á gasformi er þjappað í geymsluhólfi einnota kveikjara, sem leiðir til þéttingar þess yfir á vökvaform. (myndinneign: breytt verk eftir „Sam-Cat“/Flickr)</a:t>
            </a:r>
          </a:p>
        </p:txBody>
      </p:sp>
      <p:pic>
        <p:nvPicPr>
          <p:cNvPr id="16" name="Picture 6" descr="slide_0001_img_001.png"/>
          <p:cNvPicPr>
            <a:picLocks noChangeAspect="1"/>
          </p:cNvPicPr>
          <p:nvPr/>
        </p:nvPicPr>
        <p:blipFill>
          <a:blip r:embed="rId6"/>
          <a:srcRect/>
          <a:stretch>
            <a:fillRect/>
          </a:stretch>
        </p:blipFill>
        <p:spPr>
          <a:xfrm>
            <a:off x="7017183" y="365986"/>
            <a:ext cx="1829055" cy="447737"/>
          </a:xfrm>
          <a:prstGeom prst="rect">
            <a:avLst/>
          </a:prstGeom>
        </p:spPr>
      </p:pic>
      <p:sp>
        <p:nvSpPr>
          <p:cNvPr id="9" name="Figure Number">
            <a:extLst>
              <a:ext uri="{FF2B5EF4-FFF2-40B4-BE49-F238E27FC236}">
                <a16:creationId xmlns:a16="http://schemas.microsoft.com/office/drawing/2014/main" id="{35BB60E1-F6AD-4B12-966D-95EBE791DD31}"/>
              </a:ext>
            </a:extLst>
          </p:cNvPr>
          <p:cNvSpPr>
            <a:spLocks noGrp="1"/>
          </p:cNvSpPr>
          <p:nvPr>
            <p:ph type="title"/>
          </p:nvPr>
        </p:nvSpPr>
        <p:spPr>
          <a:xfrm>
            <a:off x="628650" y="365127"/>
            <a:ext cx="7886700" cy="424583"/>
          </a:xfrm>
        </p:spPr>
        <p:txBody>
          <a:bodyPr/>
          <a:lstStyle/>
          <a:p>
            <a:r>
              <a:rPr/>
              <a:t>Mynd 10.4</a:t>
            </a:r>
          </a:p>
        </p:txBody>
      </p:sp>
      <p:sp>
        <p:nvSpPr>
          <p:cNvPr id="1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509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IMFs—Kraftar milli sameinda</a:t>
            </a:r>
          </a:p>
        </p:txBody>
      </p:sp>
      <p:sp>
        <p:nvSpPr>
          <p:cNvPr id="3" name="Content Placeholder 2"/>
          <p:cNvSpPr>
            <a:spLocks noGrp="1"/>
          </p:cNvSpPr>
          <p:nvPr>
            <p:ph idx="1"/>
          </p:nvPr>
        </p:nvSpPr>
        <p:spPr>
          <a:xfrm>
            <a:off x="628650" y="955965"/>
            <a:ext cx="7886700" cy="4779817"/>
          </a:xfrm>
        </p:spPr>
        <p:txBody>
          <a:bodyPr>
            <a:normAutofit/>
          </a:bodyPr>
          <a:lstStyle/>
          <a:p>
            <a:r>
              <a:rPr/>
              <a:t>Styrkur IMFs er breytilegur eftir efnum.</a:t>
            </a:r>
          </a:p>
          <a:p>
            <a:endParaRPr lang="en-US" dirty="0"/>
          </a:p>
          <a:p>
            <a:r>
              <a:rPr/>
              <a:t>Allir IMFs eru mun veikari en innansameindakraftar (samgild tengi).</a:t>
            </a:r>
          </a:p>
          <a:p>
            <a:endParaRPr lang="en-US" dirty="0"/>
          </a:p>
          <a:p>
            <a:r>
              <a:rPr/>
              <a:t>Þrjár gerðir af IMFs:</a:t>
            </a:r>
          </a:p>
          <a:p>
            <a:pPr lvl="1"/>
            <a:r>
              <a:rPr/>
              <a:t>Dreifnikraftar</a:t>
            </a:r>
          </a:p>
          <a:p>
            <a:pPr lvl="1"/>
            <a:r>
              <a:rPr/>
              <a:t>Tvískauts-tvískauts aðdráttarkraftar</a:t>
            </a:r>
          </a:p>
          <a:p>
            <a:pPr lvl="1"/>
            <a:r>
              <a:rPr/>
              <a:t>Vetnistengi</a:t>
            </a:r>
          </a:p>
          <a:p>
            <a:endParaRPr lang="en-US" dirty="0"/>
          </a:p>
          <a:p>
            <a:r>
              <a:rPr/>
              <a:t>Milli sameindakraftarnir hér að ofan eru stundum sameiginlega kallaðir van der Waals kraftar.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94674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a:t>
            </a:r>
          </a:p>
        </p:txBody>
      </p:sp>
      <p:sp>
        <p:nvSpPr>
          <p:cNvPr id="7" name="Figure Legend"/>
          <p:cNvSpPr>
            <a:spLocks noGrp="1"/>
          </p:cNvSpPr>
          <p:nvPr>
            <p:ph idx="13"/>
          </p:nvPr>
        </p:nvSpPr>
        <p:spPr>
          <a:xfrm>
            <a:off x="457200" y="4834838"/>
            <a:ext cx="8062912" cy="1166382"/>
          </a:xfrm>
        </p:spPr>
        <p:txBody>
          <a:bodyPr>
            <a:normAutofit/>
          </a:bodyPr>
          <a:lstStyle/>
          <a:p>
            <a:r>
              <a:rPr/>
              <a:t>Innsameindakraftar halda sameind heilli. Millisameindakraftar halda mörgum sameindum saman og ákvarða marga eiginleika efnis.</a:t>
            </a:r>
          </a:p>
        </p:txBody>
      </p:sp>
      <p:pic>
        <p:nvPicPr>
          <p:cNvPr id="10" name="Figure" descr="slide_0011_img_002.png"/>
          <p:cNvPicPr>
            <a:picLocks noChangeAspect="1"/>
          </p:cNvPicPr>
          <p:nvPr/>
        </p:nvPicPr>
        <p:blipFill>
          <a:blip r:embed="rId4"/>
          <a:srcRect t="-5326" b="-532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20399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Dreifnikraftar</a:t>
            </a:r>
          </a:p>
        </p:txBody>
      </p:sp>
      <p:sp>
        <p:nvSpPr>
          <p:cNvPr id="3" name="Content Placeholder 2"/>
          <p:cNvSpPr>
            <a:spLocks noGrp="1"/>
          </p:cNvSpPr>
          <p:nvPr>
            <p:ph idx="1"/>
          </p:nvPr>
        </p:nvSpPr>
        <p:spPr>
          <a:xfrm>
            <a:off x="628650" y="955965"/>
            <a:ext cx="7886700" cy="4687453"/>
          </a:xfrm>
        </p:spPr>
        <p:txBody>
          <a:bodyPr>
            <a:normAutofit/>
          </a:bodyPr>
          <a:lstStyle/>
          <a:p>
            <a:r>
              <a:rPr/>
              <a:t>Öll efni (skautuð og óskautuð) hafa dreifnikrafta.</a:t>
            </a:r>
          </a:p>
          <a:p>
            <a:endParaRPr lang="en-US" dirty="0"/>
          </a:p>
          <a:p>
            <a:r>
              <a:rPr/>
              <a:t>Einnig kallaðir London-dreifnikraftar.</a:t>
            </a:r>
          </a:p>
          <a:p>
            <a:endParaRPr lang="en-US" dirty="0"/>
          </a:p>
          <a:p>
            <a:r>
              <a:rPr/>
              <a:t>Stöðug hreyfing rafeinda í sameindum og frumeindum veldur augnablikstvískautum.</a:t>
            </a:r>
          </a:p>
          <a:p>
            <a:endParaRPr lang="en-US" dirty="0"/>
          </a:p>
          <a:p>
            <a:r>
              <a:rPr/>
              <a:t>Augnablikstvískaut í einni sameind eða frumeind getur þá raskað rafeindum í nálægri frumeind eða sameindum og myndað span-tvískaut.</a:t>
            </a:r>
          </a:p>
          <a:p>
            <a:endParaRPr lang="en-US" dirty="0"/>
          </a:p>
          <a:p>
            <a:r>
              <a:rPr/>
              <a:t>Bæði þessi skammvinnu, tímabundnu tvískaut leiða til veikra rafstöðukrafta sem kallast dreifnikraftar.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34766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10.6</a:t>
            </a:r>
          </a:p>
        </p:txBody>
      </p:sp>
      <p:sp>
        <p:nvSpPr>
          <p:cNvPr id="7" name="Figure Legend"/>
          <p:cNvSpPr>
            <a:spLocks noGrp="1"/>
          </p:cNvSpPr>
          <p:nvPr>
            <p:ph idx="13"/>
          </p:nvPr>
        </p:nvSpPr>
        <p:spPr/>
        <p:txBody>
          <a:bodyPr>
            <a:normAutofit/>
          </a:bodyPr>
          <a:lstStyle/>
          <a:p>
            <a:r>
              <a:rPr/>
              <a:t>Dreifnikraftar verða til vegna myndunar tímabundinna tvískauta, eins og sýnt er hér fyrir tvær óskautaðar tvíatóma sameindir.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60433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Dreifingarkraftar og mólmassi</a:t>
            </a:r>
          </a:p>
        </p:txBody>
      </p:sp>
      <p:sp>
        <p:nvSpPr>
          <p:cNvPr id="3" name="Content Placeholder 2"/>
          <p:cNvSpPr>
            <a:spLocks noGrp="1"/>
          </p:cNvSpPr>
          <p:nvPr>
            <p:ph idx="1"/>
          </p:nvPr>
        </p:nvSpPr>
        <p:spPr/>
        <p:txBody>
          <a:bodyPr/>
          <a:lstStyle/>
          <a:p>
            <a:r>
              <a:rPr/>
              <a:t>Þyngri sameindir og frumeindir sýna sterkari dreifingarkrafta en léttari sameindir og frumeindir.</a:t>
            </a:r>
          </a:p>
          <a:p>
            <a:endParaRPr lang="en-US" dirty="0"/>
          </a:p>
          <a:p>
            <a:r>
              <a:rPr/>
              <a:t>Þetta er vegna þess að stærri frumeindir hafa meiri skautunarhæfni þar sem gildisrafeindirnar eru lengra frá kjarnanum.</a:t>
            </a:r>
          </a:p>
          <a:p>
            <a:endParaRPr lang="en-US" dirty="0"/>
          </a:p>
          <a:p>
            <a:r>
              <a:rPr/>
              <a:t>Skautunarhæfni: Mælikvarði á hversu auðvelt eða erfitt það er fyrir aðra rafstöðueiginleika að afmynda hleðsludreifingu sameindar.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8608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10.1 Bræðslu- og suðumörk halógena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01125782"/>
              </p:ext>
            </p:extLst>
          </p:nvPr>
        </p:nvGraphicFramePr>
        <p:xfrm>
          <a:off x="628650" y="955675"/>
          <a:ext cx="7886700" cy="2225040"/>
        </p:xfrm>
        <a:graphic>
          <a:graphicData uri="http://schemas.openxmlformats.org/drawingml/2006/table">
            <a:tbl>
              <a:tblPr firstRow="1" bandRow="1">
                <a:tableStyleId>{5940675A-B579-460E-94D1-54222C63F5DA}</a:tableStyleId>
              </a:tblPr>
              <a:tblGrid>
                <a:gridCol w="1577340">
                  <a:extLst>
                    <a:ext uri="{9D8B030D-6E8A-4147-A177-3AD203B41FA5}">
                      <a16:colId xmlns:a16="http://schemas.microsoft.com/office/drawing/2014/main" val="20000"/>
                    </a:ext>
                  </a:extLst>
                </a:gridCol>
                <a:gridCol w="1577340">
                  <a:extLst>
                    <a:ext uri="{9D8B030D-6E8A-4147-A177-3AD203B41FA5}">
                      <a16:colId xmlns:a16="http://schemas.microsoft.com/office/drawing/2014/main" val="20001"/>
                    </a:ext>
                  </a:extLst>
                </a:gridCol>
                <a:gridCol w="1577340">
                  <a:extLst>
                    <a:ext uri="{9D8B030D-6E8A-4147-A177-3AD203B41FA5}">
                      <a16:colId xmlns:a16="http://schemas.microsoft.com/office/drawing/2014/main" val="20002"/>
                    </a:ext>
                  </a:extLst>
                </a:gridCol>
                <a:gridCol w="1577340">
                  <a:extLst>
                    <a:ext uri="{9D8B030D-6E8A-4147-A177-3AD203B41FA5}">
                      <a16:colId xmlns:a16="http://schemas.microsoft.com/office/drawing/2014/main" val="20003"/>
                    </a:ext>
                  </a:extLst>
                </a:gridCol>
                <a:gridCol w="1577340">
                  <a:extLst>
                    <a:ext uri="{9D8B030D-6E8A-4147-A177-3AD203B41FA5}">
                      <a16:colId xmlns:a16="http://schemas.microsoft.com/office/drawing/2014/main" val="20004"/>
                    </a:ext>
                  </a:extLst>
                </a:gridCol>
              </a:tblGrid>
              <a:tr h="370840">
                <a:tc>
                  <a:txBody>
                    <a:bodyPr/>
                    <a:lstStyle/>
                    <a:p>
                      <a:pPr algn="ctr"/>
                      <a:r>
                        <a:t>Halógen</a:t>
                      </a:r>
                    </a:p>
                  </a:txBody>
                  <a:tcPr/>
                </a:tc>
                <a:tc>
                  <a:txBody>
                    <a:bodyPr/>
                    <a:lstStyle/>
                    <a:p>
                      <a:pPr algn="ctr"/>
                      <a:r>
                        <a:t>Mólmassi</a:t>
                      </a:r>
                    </a:p>
                  </a:txBody>
                  <a:tcPr/>
                </a:tc>
                <a:tc>
                  <a:txBody>
                    <a:bodyPr/>
                    <a:lstStyle/>
                    <a:p>
                      <a:pPr algn="ctr"/>
                      <a:r>
                        <a:t>Atómradíus</a:t>
                      </a:r>
                    </a:p>
                  </a:txBody>
                  <a:tcPr/>
                </a:tc>
                <a:tc>
                  <a:txBody>
                    <a:bodyPr/>
                    <a:lstStyle/>
                    <a:p>
                      <a:pPr algn="ctr"/>
                      <a:r>
                        <a:t>Bræðslumark</a:t>
                      </a:r>
                    </a:p>
                  </a:txBody>
                  <a:tcPr/>
                </a:tc>
                <a:tc>
                  <a:txBody>
                    <a:bodyPr/>
                    <a:lstStyle/>
                    <a:p>
                      <a:pPr algn="ctr"/>
                      <a:r>
                        <a:t>Suðumark</a:t>
                      </a:r>
                      <a:endParaRPr lang="en-US" b="1" dirty="0"/>
                    </a:p>
                  </a:txBody>
                  <a:tcPr/>
                </a:tc>
                <a:extLst>
                  <a:ext uri="{0D108BD9-81ED-4DB2-BD59-A6C34878D82A}">
                    <a16:rowId xmlns:a16="http://schemas.microsoft.com/office/drawing/2014/main" val="10000"/>
                  </a:ext>
                </a:extLst>
              </a:tr>
              <a:tr h="370840">
                <a:tc>
                  <a:txBody>
                    <a:bodyPr/>
                    <a:lstStyle/>
                    <a:p>
                      <a:pPr algn="ctr"/>
                      <a:r>
                        <a:t>flúor, F2</a:t>
                      </a:r>
                    </a:p>
                  </a:txBody>
                  <a:tcPr/>
                </a:tc>
                <a:tc>
                  <a:txBody>
                    <a:bodyPr/>
                    <a:lstStyle/>
                    <a:p>
                      <a:pPr algn="ctr"/>
                      <a:r>
                        <a:rPr lang="en-US" dirty="0"/>
                        <a:t>38 g/</a:t>
                      </a:r>
                      <a:r>
                        <a:rPr lang="en-US" dirty="0" err="1"/>
                        <a:t>mol</a:t>
                      </a:r>
                      <a:endParaRPr lang="en-US" dirty="0"/>
                    </a:p>
                  </a:txBody>
                  <a:tcPr/>
                </a:tc>
                <a:tc>
                  <a:txBody>
                    <a:bodyPr/>
                    <a:lstStyle/>
                    <a:p>
                      <a:pPr algn="ctr"/>
                      <a:r>
                        <a:t>72 pm</a:t>
                      </a:r>
                    </a:p>
                  </a:txBody>
                  <a:tcPr/>
                </a:tc>
                <a:tc>
                  <a:txBody>
                    <a:bodyPr/>
                    <a:lstStyle/>
                    <a:p>
                      <a:pPr algn="ctr"/>
                      <a:r>
                        <a:rPr lang="en-US" dirty="0"/>
                        <a:t>53 K</a:t>
                      </a:r>
                    </a:p>
                  </a:txBody>
                  <a:tcPr/>
                </a:tc>
                <a:tc>
                  <a:txBody>
                    <a:bodyPr/>
                    <a:lstStyle/>
                    <a:p>
                      <a:pPr algn="ctr"/>
                      <a:r>
                        <a:rPr lang="en-US" dirty="0"/>
                        <a:t>85 K</a:t>
                      </a:r>
                    </a:p>
                  </a:txBody>
                  <a:tcPr/>
                </a:tc>
                <a:extLst>
                  <a:ext uri="{0D108BD9-81ED-4DB2-BD59-A6C34878D82A}">
                    <a16:rowId xmlns:a16="http://schemas.microsoft.com/office/drawing/2014/main" val="10001"/>
                  </a:ext>
                </a:extLst>
              </a:tr>
              <a:tr h="370840">
                <a:tc>
                  <a:txBody>
                    <a:bodyPr/>
                    <a:lstStyle/>
                    <a:p>
                      <a:pPr algn="ctr"/>
                      <a:r>
                        <a:t>klór, Cl2</a:t>
                      </a:r>
                    </a:p>
                  </a:txBody>
                  <a:tcPr/>
                </a:tc>
                <a:tc>
                  <a:txBody>
                    <a:bodyPr/>
                    <a:lstStyle/>
                    <a:p>
                      <a:pPr algn="ctr"/>
                      <a:r>
                        <a:rPr lang="en-US" dirty="0"/>
                        <a:t>71 g/</a:t>
                      </a:r>
                      <a:r>
                        <a:rPr lang="en-US" dirty="0" err="1"/>
                        <a:t>mol</a:t>
                      </a:r>
                      <a:endParaRPr lang="en-US" dirty="0"/>
                    </a:p>
                  </a:txBody>
                  <a:tcPr/>
                </a:tc>
                <a:tc>
                  <a:txBody>
                    <a:bodyPr/>
                    <a:lstStyle/>
                    <a:p>
                      <a:pPr algn="ctr"/>
                      <a:r>
                        <a:t>99 pm</a:t>
                      </a:r>
                    </a:p>
                  </a:txBody>
                  <a:tcPr/>
                </a:tc>
                <a:tc>
                  <a:txBody>
                    <a:bodyPr/>
                    <a:lstStyle/>
                    <a:p>
                      <a:pPr algn="ctr"/>
                      <a:r>
                        <a:rPr lang="en-US" dirty="0"/>
                        <a:t>172 K</a:t>
                      </a:r>
                    </a:p>
                  </a:txBody>
                  <a:tcPr/>
                </a:tc>
                <a:tc>
                  <a:txBody>
                    <a:bodyPr/>
                    <a:lstStyle/>
                    <a:p>
                      <a:pPr algn="ctr"/>
                      <a:r>
                        <a:rPr lang="en-US" dirty="0"/>
                        <a:t>238 K</a:t>
                      </a:r>
                    </a:p>
                  </a:txBody>
                  <a:tcPr/>
                </a:tc>
                <a:extLst>
                  <a:ext uri="{0D108BD9-81ED-4DB2-BD59-A6C34878D82A}">
                    <a16:rowId xmlns:a16="http://schemas.microsoft.com/office/drawing/2014/main" val="10002"/>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bróm, Br2</a:t>
                      </a:r>
                    </a:p>
                  </a:txBody>
                  <a:tcPr/>
                </a:tc>
                <a:tc>
                  <a:txBody>
                    <a:bodyPr/>
                    <a:lstStyle/>
                    <a:p>
                      <a:pPr algn="ctr"/>
                      <a:r>
                        <a:rPr lang="en-US" dirty="0"/>
                        <a:t>160 g/</a:t>
                      </a:r>
                      <a:r>
                        <a:rPr lang="en-US" dirty="0" err="1"/>
                        <a:t>mol</a:t>
                      </a:r>
                      <a:endParaRPr lang="en-US" dirty="0"/>
                    </a:p>
                  </a:txBody>
                  <a:tcPr/>
                </a:tc>
                <a:tc>
                  <a:txBody>
                    <a:bodyPr/>
                    <a:lstStyle/>
                    <a:p>
                      <a:pPr algn="ctr"/>
                      <a:r>
                        <a:t>114 pm</a:t>
                      </a:r>
                    </a:p>
                  </a:txBody>
                  <a:tcPr/>
                </a:tc>
                <a:tc>
                  <a:txBody>
                    <a:bodyPr/>
                    <a:lstStyle/>
                    <a:p>
                      <a:pPr algn="ctr"/>
                      <a:r>
                        <a:rPr lang="en-US" dirty="0"/>
                        <a:t>266 K</a:t>
                      </a:r>
                    </a:p>
                  </a:txBody>
                  <a:tcPr/>
                </a:tc>
                <a:tc>
                  <a:txBody>
                    <a:bodyPr/>
                    <a:lstStyle/>
                    <a:p>
                      <a:pPr algn="ctr"/>
                      <a:r>
                        <a:rPr lang="en-US" dirty="0"/>
                        <a:t>332 K</a:t>
                      </a:r>
                    </a:p>
                  </a:txBody>
                  <a:tcPr/>
                </a:tc>
                <a:extLst>
                  <a:ext uri="{0D108BD9-81ED-4DB2-BD59-A6C34878D82A}">
                    <a16:rowId xmlns:a16="http://schemas.microsoft.com/office/drawing/2014/main" val="10003"/>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joð, I2</a:t>
                      </a:r>
                    </a:p>
                  </a:txBody>
                  <a:tcPr/>
                </a:tc>
                <a:tc>
                  <a:txBody>
                    <a:bodyPr/>
                    <a:lstStyle/>
                    <a:p>
                      <a:pPr algn="ctr"/>
                      <a:r>
                        <a:rPr lang="en-US" dirty="0"/>
                        <a:t>254 g/</a:t>
                      </a:r>
                      <a:r>
                        <a:rPr lang="en-US" dirty="0" err="1"/>
                        <a:t>mol</a:t>
                      </a:r>
                      <a:endParaRPr lang="en-US" dirty="0"/>
                    </a:p>
                  </a:txBody>
                  <a:tcPr/>
                </a:tc>
                <a:tc>
                  <a:txBody>
                    <a:bodyPr/>
                    <a:lstStyle/>
                    <a:p>
                      <a:pPr algn="ctr"/>
                      <a:r>
                        <a:t>133 pm</a:t>
                      </a:r>
                    </a:p>
                  </a:txBody>
                  <a:tcPr/>
                </a:tc>
                <a:tc>
                  <a:txBody>
                    <a:bodyPr/>
                    <a:lstStyle/>
                    <a:p>
                      <a:pPr algn="ctr"/>
                      <a:r>
                        <a:rPr lang="en-US" dirty="0"/>
                        <a:t>387 K</a:t>
                      </a:r>
                    </a:p>
                  </a:txBody>
                  <a:tcPr/>
                </a:tc>
                <a:tc>
                  <a:txBody>
                    <a:bodyPr/>
                    <a:lstStyle/>
                    <a:p>
                      <a:pPr algn="ctr"/>
                      <a:r>
                        <a:rPr lang="en-US" dirty="0"/>
                        <a:t>457 K</a:t>
                      </a:r>
                    </a:p>
                  </a:txBody>
                  <a:tcPr/>
                </a:tc>
                <a:extLst>
                  <a:ext uri="{0D108BD9-81ED-4DB2-BD59-A6C34878D82A}">
                    <a16:rowId xmlns:a16="http://schemas.microsoft.com/office/drawing/2014/main" val="10004"/>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astat, At2</a:t>
                      </a:r>
                    </a:p>
                  </a:txBody>
                  <a:tcPr/>
                </a:tc>
                <a:tc>
                  <a:txBody>
                    <a:bodyPr/>
                    <a:lstStyle/>
                    <a:p>
                      <a:pPr algn="ctr"/>
                      <a:r>
                        <a:rPr lang="en-US" dirty="0"/>
                        <a:t>420 g/</a:t>
                      </a:r>
                      <a:r>
                        <a:rPr lang="en-US" dirty="0" err="1"/>
                        <a:t>mol</a:t>
                      </a:r>
                      <a:endParaRPr lang="en-US" dirty="0"/>
                    </a:p>
                  </a:txBody>
                  <a:tcPr/>
                </a:tc>
                <a:tc>
                  <a:txBody>
                    <a:bodyPr/>
                    <a:lstStyle/>
                    <a:p>
                      <a:pPr algn="ctr"/>
                      <a:r>
                        <a:t>150 pm</a:t>
                      </a:r>
                    </a:p>
                  </a:txBody>
                  <a:tcPr/>
                </a:tc>
                <a:tc>
                  <a:txBody>
                    <a:bodyPr/>
                    <a:lstStyle/>
                    <a:p>
                      <a:pPr algn="ctr"/>
                      <a:r>
                        <a:rPr lang="en-US" dirty="0"/>
                        <a:t>575 K</a:t>
                      </a:r>
                    </a:p>
                  </a:txBody>
                  <a:tcPr/>
                </a:tc>
                <a:tc>
                  <a:txBody>
                    <a:bodyPr/>
                    <a:lstStyle/>
                    <a:p>
                      <a:pPr algn="ctr"/>
                      <a:r>
                        <a:rPr lang="en-US" dirty="0"/>
                        <a:t>610 K</a:t>
                      </a:r>
                    </a:p>
                  </a:txBody>
                  <a:tcPr/>
                </a:tc>
                <a:extLst>
                  <a:ext uri="{0D108BD9-81ED-4DB2-BD59-A6C34878D82A}">
                    <a16:rowId xmlns:a16="http://schemas.microsoft.com/office/drawing/2014/main" val="10005"/>
                  </a:ext>
                </a:extLst>
              </a:tr>
            </a:tbl>
          </a:graphicData>
        </a:graphic>
      </p:graphicFrame>
      <p:sp>
        <p:nvSpPr>
          <p:cNvPr id="5" name="Content Placeholder 2"/>
          <p:cNvSpPr>
            <a:spLocks noGrp="1"/>
          </p:cNvSpPr>
          <p:nvPr>
            <p:ph idx="1"/>
          </p:nvPr>
        </p:nvSpPr>
        <p:spPr>
          <a:xfrm>
            <a:off x="628650" y="877455"/>
            <a:ext cx="7886700" cy="5107709"/>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r>
              <a:rPr/>
              <a:t>Sterkari dreifikraftar leiða til hærri bræðslu- og suðumarka.</a:t>
            </a:r>
          </a:p>
          <a:p>
            <a:pPr lvl="1"/>
            <a:r>
              <a:rPr/>
              <a:t>Hærra hitastig og þar með meiri hreyfiorka (KE) er nauðsynleg til að yfirvinna IMFs.</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2104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10.1</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37723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10.7</a:t>
            </a:r>
          </a:p>
        </p:txBody>
      </p:sp>
      <p:sp>
        <p:nvSpPr>
          <p:cNvPr id="7" name="Figure Legend"/>
          <p:cNvSpPr>
            <a:spLocks noGrp="1"/>
          </p:cNvSpPr>
          <p:nvPr>
            <p:ph idx="13"/>
          </p:nvPr>
        </p:nvSpPr>
        <p:spPr/>
        <p:txBody>
          <a:bodyPr>
            <a:normAutofit/>
          </a:bodyPr>
          <a:lstStyle/>
          <a:p>
            <a:r>
              <a:rPr/>
              <a:t>Styrkur dreifikrafta eykst með snertifleti milli sameinda, eins og suðumörk þessara pentanísómera sýna.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47185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10.8</a:t>
            </a:r>
          </a:p>
        </p:txBody>
      </p:sp>
      <p:sp>
        <p:nvSpPr>
          <p:cNvPr id="7" name="Figure Legend"/>
          <p:cNvSpPr>
            <a:spLocks noGrp="1"/>
          </p:cNvSpPr>
          <p:nvPr>
            <p:ph idx="13"/>
          </p:nvPr>
        </p:nvSpPr>
        <p:spPr/>
        <p:txBody>
          <a:bodyPr wrap="square">
            <a:normAutofit/>
          </a:bodyPr>
          <a:lstStyle/>
          <a:p>
            <a:pPr>
              <a:spcBef>
                <a:spcPts val="0"/>
              </a:spcBef>
              <a:spcAft>
                <a:spcPts val="0"/>
              </a:spcAft>
            </a:pPr>
            <a:r>
              <a:rPr sz="1400"/>
              <a:t>Tær gekkóa innihalda mikinn fjölda örsmárra hára (setae), sem greinast í marga þríhyrningslaga enda (spatulae). Gekkóar tolla við yfirborð vegna van der Waals-krafta milli yfirborðsins og milljóna slíkra enda á fótum gekkósins. Með því að breyta því hvernig endarnir snerta yfirborðið geta gekkóar kveikt og slökkt á viðloðun sinni. (ljósmynd: breytt verk eftir „JC*+A!“/Flickr)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30753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Tvískauts-tvískauts aðdráttarkraftar</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Sameindir með varanleg tvískaut sýna tvískauts-tvískauts aðdráttarkrafta.</a:t>
            </a:r>
          </a:p>
          <a:p>
            <a:pPr lvl="1">
              <a:spcBef>
                <a:spcPts val="0"/>
              </a:spcBef>
              <a:spcAft>
                <a:spcPts val="0"/>
              </a:spcAft>
            </a:pPr>
            <a:r>
              <a:rPr sz="1700"/>
              <a:t>Eingöngu til staðar í skautuðum sameindum.</a:t>
            </a:r>
          </a:p>
          <a:p>
            <a:pPr>
              <a:spcBef>
                <a:spcPts val="0"/>
              </a:spcBef>
              <a:spcAft>
                <a:spcPts val="0"/>
              </a:spcAft>
            </a:pPr>
            <a:endParaRPr lang="en-US" dirty="0"/>
          </a:p>
          <a:p>
            <a:pPr>
              <a:spcBef>
                <a:spcPts val="0"/>
              </a:spcBef>
              <a:spcAft>
                <a:spcPts val="0"/>
              </a:spcAft>
            </a:pPr>
            <a:r>
              <a:rPr sz="1700"/>
              <a:t>Tvískauts-tvískauts aðdráttarkraftar eru sterkari en dreifikraftar.</a:t>
            </a:r>
          </a:p>
          <a:p>
            <a:pPr>
              <a:spcBef>
                <a:spcPts val="0"/>
              </a:spcBef>
              <a:spcAft>
                <a:spcPts val="0"/>
              </a:spcAft>
            </a:pPr>
            <a:endParaRPr lang="en-US" dirty="0"/>
          </a:p>
          <a:p>
            <a:pPr>
              <a:spcBef>
                <a:spcPts val="0"/>
              </a:spcBef>
              <a:spcAft>
                <a:spcPts val="0"/>
              </a:spcAft>
            </a:pPr>
            <a:r>
              <a:rPr sz="1700"/>
              <a:t>Skautaðar sameindir hafa tvískauts-tvískauts aðdráttarkrafta og dreifikrafta.</a:t>
            </a:r>
          </a:p>
          <a:p>
            <a:pPr>
              <a:spcBef>
                <a:spcPts val="0"/>
              </a:spcBef>
              <a:spcAft>
                <a:spcPts val="0"/>
              </a:spcAft>
            </a:pPr>
            <a:endParaRPr lang="en-US" dirty="0"/>
          </a:p>
          <a:p>
            <a:pPr>
              <a:spcBef>
                <a:spcPts val="0"/>
              </a:spcBef>
              <a:spcAft>
                <a:spcPts val="0"/>
              </a:spcAft>
            </a:pPr>
            <a:r>
              <a:rPr sz="1700"/>
              <a:t>Aðliggjandi sameindir raða sér þannig að hluthlaðna neikvæða skautið á einni sameind er eins nálægt og mögulegt er hluthlaðna jákvæða skautinu á annarri sameind.</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75822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10.9</a:t>
            </a:r>
          </a:p>
        </p:txBody>
      </p:sp>
      <p:pic>
        <p:nvPicPr>
          <p:cNvPr id="2" name="Figure" descr="Two pairs of molecules are shown where each molecule has one larger blue side labeled “delta sign, negative sign” and a smaller red side labeled “delta sign, positive sign. In the first pair, the red sides of the two molecules both face to the left and the blue side to the right. A horizontal dotted line lies in between the two. In the second pair, the molecules face up and down, with the red and blue ends aligning. A horizontal dotted line lies between the red and blue ends facing upward and another lies between the red and blue ends facing downwar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908624"/>
            <a:ext cx="7886700" cy="1889814"/>
          </a:xfrm>
        </p:spPr>
      </p:pic>
      <p:sp>
        <p:nvSpPr>
          <p:cNvPr id="7" name="Figure Legend"/>
          <p:cNvSpPr>
            <a:spLocks noGrp="1"/>
          </p:cNvSpPr>
          <p:nvPr>
            <p:ph idx="13"/>
          </p:nvPr>
        </p:nvSpPr>
        <p:spPr/>
        <p:txBody>
          <a:bodyPr wrap="square">
            <a:normAutofit/>
          </a:bodyPr>
          <a:lstStyle/>
          <a:p>
            <a:pPr>
              <a:spcBef>
                <a:spcPts val="0"/>
              </a:spcBef>
              <a:spcAft>
                <a:spcPts val="0"/>
              </a:spcAft>
            </a:pPr>
            <a:r>
              <a:rPr sz="1500"/>
              <a:t>Þessi mynd sýnir tvær uppraðanir skautaðra sameinda, eins og HCl, sem gera kleift að aðdráttarkraftar myndist milli hlutneikvæða enda einnar sameindar og hlutjákvæða enda annarrar.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81158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Tvískauts-tvískauts aðdráttarkraftar</a:t>
            </a:r>
          </a:p>
        </p:txBody>
      </p:sp>
      <p:sp>
        <p:nvSpPr>
          <p:cNvPr id="3" name="Content Placeholder 2"/>
          <p:cNvSpPr>
            <a:spLocks noGrp="1"/>
          </p:cNvSpPr>
          <p:nvPr>
            <p:ph idx="1"/>
          </p:nvPr>
        </p:nvSpPr>
        <p:spPr/>
        <p:txBody>
          <a:bodyPr/>
          <a:lstStyle/>
          <a:p>
            <a:r>
              <a:rPr/>
              <a:t>Samanburður á skautuðum og óskautuðum sameindum með svipaðan mólmassa.</a:t>
            </a:r>
          </a:p>
          <a:p>
            <a:endParaRPr lang="en-US" dirty="0"/>
          </a:p>
          <a:p>
            <a:r>
              <a:rPr/>
              <a:t>Tilvist sterkari tvískautskrafta í skautuðum sameindum leiðir til lítillar eða miðlungs hækkunar á suðumarki.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87492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Vetnistengi</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Vetnistengi eru aðeins til staðar í ákveðnum skautuðum sameindum.</a:t>
            </a:r>
          </a:p>
          <a:p>
            <a:pPr>
              <a:spcBef>
                <a:spcPts val="0"/>
              </a:spcBef>
              <a:spcAft>
                <a:spcPts val="0"/>
              </a:spcAft>
            </a:pPr>
            <a:endParaRPr lang="en-US" dirty="0"/>
          </a:p>
          <a:p>
            <a:pPr>
              <a:spcBef>
                <a:spcPts val="0"/>
              </a:spcBef>
              <a:spcAft>
                <a:spcPts val="0"/>
              </a:spcAft>
            </a:pPr>
            <a:r>
              <a:rPr sz="1700"/>
              <a:t>Óvenju sterk tegund af tvískauts-tvískauts aðdráttarafli.</a:t>
            </a:r>
          </a:p>
          <a:p>
            <a:pPr>
              <a:spcBef>
                <a:spcPts val="0"/>
              </a:spcBef>
              <a:spcAft>
                <a:spcPts val="0"/>
              </a:spcAft>
            </a:pPr>
            <a:endParaRPr lang="en-US" dirty="0"/>
          </a:p>
          <a:p>
            <a:pPr>
              <a:spcBef>
                <a:spcPts val="0"/>
              </a:spcBef>
              <a:spcAft>
                <a:spcPts val="0"/>
              </a:spcAft>
            </a:pPr>
            <a:r>
              <a:rPr sz="1700"/>
              <a:t>Vetnistengi eru sterkustu van der Waals kraftarnir.</a:t>
            </a:r>
          </a:p>
          <a:p>
            <a:pPr>
              <a:spcBef>
                <a:spcPts val="0"/>
              </a:spcBef>
              <a:spcAft>
                <a:spcPts val="0"/>
              </a:spcAft>
            </a:pPr>
            <a:endParaRPr lang="en-US" dirty="0"/>
          </a:p>
          <a:p>
            <a:pPr>
              <a:spcBef>
                <a:spcPts val="0"/>
              </a:spcBef>
              <a:spcAft>
                <a:spcPts val="0"/>
              </a:spcAft>
            </a:pPr>
            <a:r>
              <a:rPr sz="1700"/>
              <a:t>Þarfnast H sem er samgilt tengt við eitt af þessum mjög rafneikvæðu frumefnum: N, O eða F.</a:t>
            </a:r>
          </a:p>
          <a:p>
            <a:pPr>
              <a:spcBef>
                <a:spcPts val="0"/>
              </a:spcBef>
              <a:spcAft>
                <a:spcPts val="0"/>
              </a:spcAft>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44520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10.10</a:t>
            </a:r>
          </a:p>
        </p:txBody>
      </p:sp>
      <p:pic>
        <p:nvPicPr>
          <p:cNvPr id="2" name="Figure" descr="Five water molecules are shown near one another, but not touching. A dotted line lies between many of the hydrogen atoms on one molecule and the oxygen atom on another molecul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014412" y="1105694"/>
            <a:ext cx="7115175" cy="3495675"/>
          </a:xfrm>
        </p:spPr>
      </p:pic>
      <p:sp>
        <p:nvSpPr>
          <p:cNvPr id="7" name="Figure Legend"/>
          <p:cNvSpPr>
            <a:spLocks noGrp="1"/>
          </p:cNvSpPr>
          <p:nvPr>
            <p:ph idx="13"/>
          </p:nvPr>
        </p:nvSpPr>
        <p:spPr/>
        <p:txBody>
          <a:bodyPr>
            <a:normAutofit/>
          </a:bodyPr>
          <a:lstStyle/>
          <a:p>
            <a:r>
              <a:rPr/>
              <a:t>Vatnssameindir taka þátt í mörgum vetnistengjum við nálægar vatnssameindir.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41115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Vetnistengi</a:t>
            </a:r>
          </a:p>
        </p:txBody>
      </p:sp>
      <p:sp>
        <p:nvSpPr>
          <p:cNvPr id="3" name="Content Placeholder 2"/>
          <p:cNvSpPr>
            <a:spLocks noGrp="1"/>
          </p:cNvSpPr>
          <p:nvPr>
            <p:ph idx="1"/>
          </p:nvPr>
        </p:nvSpPr>
        <p:spPr/>
        <p:txBody>
          <a:bodyPr/>
          <a:lstStyle/>
          <a:p>
            <a:r>
              <a:rPr/>
              <a:t>Vetnistengi eru sterk IMFs vegna mjög samþjappaðra hlutahleðslna.</a:t>
            </a:r>
          </a:p>
          <a:p>
            <a:endParaRPr lang="en-US" dirty="0"/>
          </a:p>
          <a:p>
            <a:pPr marL="457200" indent="-457200">
              <a:buFont typeface="+mj-lt"/>
              <a:buAutoNum type="arabicParenR"/>
            </a:pPr>
            <a:r>
              <a:rPr/>
              <a:t>Mikill munur á rafneikvæðni milli H og atómsins sem það er tengt við skapar mikið tvískautsvægi.</a:t>
            </a:r>
          </a:p>
          <a:p>
            <a:pPr marL="457200" indent="-457200">
              <a:buFont typeface="+mj-lt"/>
              <a:buAutoNum type="arabicParenR"/>
            </a:pPr>
            <a:r>
              <a:rPr/>
              <a:t>Mjög lítil stærð H og tiltölulega lítil stærð F, O og 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52042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10.11</a:t>
            </a:r>
          </a:p>
        </p:txBody>
      </p:sp>
      <p:sp>
        <p:nvSpPr>
          <p:cNvPr id="7" name="Figure Legend"/>
          <p:cNvSpPr>
            <a:spLocks noGrp="1"/>
          </p:cNvSpPr>
          <p:nvPr>
            <p:ph idx="13"/>
          </p:nvPr>
        </p:nvSpPr>
        <p:spPr/>
        <p:txBody>
          <a:bodyPr>
            <a:normAutofit/>
          </a:bodyPr>
          <a:lstStyle/>
          <a:p>
            <a:r>
              <a:rPr/>
              <a:t>Fyrir vetnissambönd í flokkum 15, 16 og 17 hækkar suðumark hvers flokks efnasambanda með auknum sameindamassa fyrir frumefni í lotum 3, 4 og 5.</a:t>
            </a:r>
          </a:p>
        </p:txBody>
      </p:sp>
      <p:pic>
        <p:nvPicPr>
          <p:cNvPr id="15363" name="Picture 2" descr="slide_0025_img_002.png"/>
          <p:cNvPicPr>
            <a:picLocks noChangeAspect="1"/>
          </p:cNvPicPr>
          <p:nvPr/>
        </p:nvPicPr>
        <p:blipFill>
          <a:blip r:embed="rId2"/>
          <a:srcRect/>
          <a:stretch>
            <a:fillRect/>
          </a:stretch>
        </p:blipFill>
        <p:spPr>
          <a:xfrm>
            <a:off x="2075295" y="931718"/>
            <a:ext cx="4457700" cy="3827463"/>
          </a:xfrm>
          <a:prstGeom prst="rect">
            <a:avLst/>
          </a:prstGeom>
        </p:spPr>
      </p:pic>
      <p:sp>
        <p:nvSpPr>
          <p:cNvPr id="1536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6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36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05278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10.12</a:t>
            </a:r>
          </a:p>
        </p:txBody>
      </p:sp>
      <p:sp>
        <p:nvSpPr>
          <p:cNvPr id="7" name="Figure Legend"/>
          <p:cNvSpPr>
            <a:spLocks noGrp="1"/>
          </p:cNvSpPr>
          <p:nvPr>
            <p:ph idx="13"/>
          </p:nvPr>
        </p:nvSpPr>
        <p:spPr/>
        <p:txBody>
          <a:bodyPr>
            <a:normAutofit/>
          </a:bodyPr>
          <a:lstStyle/>
          <a:p>
            <a:r>
              <a:rPr/>
              <a:t>Í samanburði við lotur 3−5 hafa tvíefnisvetnissambönd frumefna í lotu 2 í flokkum 17, 16 og 15 (F, O og N, í þessari röð) óvenju há suðumörk vegna vetnistengja.</a:t>
            </a:r>
          </a:p>
        </p:txBody>
      </p:sp>
      <p:pic>
        <p:nvPicPr>
          <p:cNvPr id="16387" name="Picture 2" descr="slide_0026_img_002.png"/>
          <p:cNvPicPr>
            <a:picLocks noChangeAspect="1"/>
          </p:cNvPicPr>
          <p:nvPr/>
        </p:nvPicPr>
        <p:blipFill>
          <a:blip r:embed="rId4"/>
          <a:srcRect/>
          <a:stretch>
            <a:fillRect/>
          </a:stretch>
        </p:blipFill>
        <p:spPr>
          <a:xfrm>
            <a:off x="2167081" y="960149"/>
            <a:ext cx="4457700" cy="3808412"/>
          </a:xfrm>
          <a:prstGeom prst="rect">
            <a:avLst/>
          </a:prstGeom>
        </p:spPr>
      </p:pic>
      <p:sp>
        <p:nvSpPr>
          <p:cNvPr id="1638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8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39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34292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6"/>
            <a:ext cx="5715000" cy="466148"/>
          </a:xfrm>
        </p:spPr>
        <p:txBody>
          <a:bodyPr wrap="none">
            <a:normAutofit/>
          </a:bodyPr>
          <a:lstStyle/>
          <a:p>
            <a:r>
              <a:rPr sz="2300"/>
              <a:t>Mynd 10.13</a:t>
            </a:r>
          </a:p>
        </p:txBody>
      </p:sp>
      <p:sp>
        <p:nvSpPr>
          <p:cNvPr id="14" name="Figure Legend"/>
          <p:cNvSpPr>
            <a:spLocks noGrp="1"/>
          </p:cNvSpPr>
          <p:nvPr>
            <p:ph sz="half" idx="2"/>
          </p:nvPr>
        </p:nvSpPr>
        <p:spPr>
          <a:xfrm>
            <a:off x="4724400" y="1107617"/>
            <a:ext cx="3913188" cy="5256973"/>
          </a:xfrm>
        </p:spPr>
        <p:txBody>
          <a:bodyPr>
            <a:noAutofit/>
          </a:bodyPr>
          <a:lstStyle/>
          <a:p>
            <a:pPr marL="0" indent="0">
              <a:buNone/>
            </a:pPr>
            <a:r>
              <a:rPr/>
              <a:t>Tvær aðskildar DNA-sameindir mynda tvíþátta gorm þar sem sameindunum er haldið saman með vetnistengjum. (inneign: breyting á verki eftir Jerome Walker, Dennis Myts)</a:t>
            </a:r>
          </a:p>
        </p:txBody>
      </p:sp>
      <p:pic>
        <p:nvPicPr>
          <p:cNvPr id="15" name="Figure" descr="slide_0027_img_002.png"/>
          <p:cNvPicPr>
            <a:picLocks noChangeAspect="1"/>
          </p:cNvPicPr>
          <p:nvPr/>
        </p:nvPicPr>
        <p:blipFill>
          <a:blip r:embed="rId6"/>
          <a:srcRect l="-9341" r="-9341"/>
          <a:stretch>
            <a:fillRect/>
          </a:stretch>
        </p:blipFill>
        <p:spPr>
          <a:xfrm>
            <a:off x="384175" y="1108075"/>
            <a:ext cx="4030663" cy="5256213"/>
          </a:xfrm>
          <a:prstGeom prst="rect">
            <a:avLst/>
          </a:prstGeom>
        </p:spPr>
      </p:pic>
      <p:pic>
        <p:nvPicPr>
          <p:cNvPr id="16"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sp>
        <p:nvSpPr>
          <p:cNvPr id="1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49548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10.14</a:t>
            </a:r>
          </a:p>
        </p:txBody>
      </p:sp>
      <p:sp>
        <p:nvSpPr>
          <p:cNvPr id="7" name="Figure Legend"/>
          <p:cNvSpPr>
            <a:spLocks noGrp="1"/>
          </p:cNvSpPr>
          <p:nvPr>
            <p:ph idx="13"/>
          </p:nvPr>
        </p:nvSpPr>
        <p:spPr/>
        <p:txBody>
          <a:bodyPr>
            <a:normAutofit/>
          </a:bodyPr>
          <a:lstStyle/>
          <a:p>
            <a:r>
              <a:rPr/>
              <a:t>Rúmfræði basasameindanna leiðir til hámarks vetnistengja milli adeníns og týmíns (AT) og milli gúaníns og sýtósíns (GC), sem kallast „samsvarandi basapör“.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4095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10.2 Eiginleikar vökva</a:t>
            </a:r>
          </a:p>
          <a:p>
            <a:pPr lvl="1"/>
            <a:r>
              <a:rPr/>
              <a:t>Gera grein fyrir muninum á viðloðunarkröftum og samloðunarkröftum</a:t>
            </a:r>
          </a:p>
          <a:p>
            <a:pPr lvl="1"/>
            <a:r>
              <a:rPr/>
              <a:t>Skilgreina seigju, yfirborðsspennu og hárpípukraft</a:t>
            </a:r>
          </a:p>
          <a:p>
            <a:pPr lvl="1"/>
            <a:r>
              <a:rPr/>
              <a:t>Lýsa hlutverki millisameindakrafta í eftirfarandi eiginleikum/fyrirbærum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05499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10.15</a:t>
            </a:r>
          </a:p>
        </p:txBody>
      </p:sp>
      <p:pic>
        <p:nvPicPr>
          <p:cNvPr id="2" name="Figure" descr="Two photographs are shown and labeled “a” and “b.” Photo a shows a jar of honey with a dipper drizzling it onto a biscuit. More biscuits are shown in a basket in the background. Photo b shows the engine of a car and a person adding motor oil to the engin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66812" y="1105694"/>
            <a:ext cx="6810375" cy="3495675"/>
          </a:xfrm>
        </p:spPr>
      </p:pic>
      <p:sp>
        <p:nvSpPr>
          <p:cNvPr id="7" name="Figure Legend"/>
          <p:cNvSpPr>
            <a:spLocks noGrp="1"/>
          </p:cNvSpPr>
          <p:nvPr>
            <p:ph idx="13"/>
          </p:nvPr>
        </p:nvSpPr>
        <p:spPr/>
        <p:txBody>
          <a:bodyPr>
            <a:normAutofit/>
          </a:bodyPr>
          <a:lstStyle/>
          <a:p>
            <a:r>
              <a:rPr/>
              <a:t>(a) Hunang og (b) mótorolía eru dæmi um vökva með mikla seigju; þeir flæða hægt. (mynd a: breytt verk eftir Scott Bauer; mynd b: breytt verk eftir David Nagy)</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15199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10.16</a:t>
            </a:r>
          </a:p>
        </p:txBody>
      </p:sp>
      <p:pic>
        <p:nvPicPr>
          <p:cNvPr id="2" name="Figure" descr="A photo of a spider’s web with droplets of water attached to it is shown. Two images are shown the right of the photo and arrows lead from the photo to the images. The upper image shows twenty eight blue spheres stacked one atop the other in the bottom of a circular background. Five arrows are drawn pointing to the sides and downward from the sphere in the top middle of the drawing. The lower image shows another circular background of the same size as the first, but this time the blue spheres fill the image and are packed closely together. A sphere in the middle has six arrows pointing in all directions away from i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823912" y="1110456"/>
            <a:ext cx="7496175" cy="3486150"/>
          </a:xfrm>
        </p:spPr>
      </p:pic>
      <p:sp>
        <p:nvSpPr>
          <p:cNvPr id="7" name="Figure Legend"/>
          <p:cNvSpPr>
            <a:spLocks noGrp="1"/>
          </p:cNvSpPr>
          <p:nvPr>
            <p:ph idx="13"/>
          </p:nvPr>
        </p:nvSpPr>
        <p:spPr/>
        <p:txBody>
          <a:bodyPr wrap="square">
            <a:normAutofit/>
          </a:bodyPr>
          <a:lstStyle/>
          <a:p>
            <a:pPr>
              <a:spcBef>
                <a:spcPts val="0"/>
              </a:spcBef>
              <a:spcAft>
                <a:spcPts val="0"/>
              </a:spcAft>
            </a:pPr>
            <a:r>
              <a:rPr sz="1500"/>
              <a:t>Aðdráttarkraftar leiða til kúlulaga vatnsdropa sem lágmarkar yfirborðsflatarmál; samloðunarkraftar halda kúlunni saman; viðloðunarkraftar halda dropanum föstum við vefinn. (ljósmynd: breytt verk eftir „OliBac“/Flickr)</a:t>
            </a:r>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38797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10.17</a:t>
            </a:r>
          </a:p>
        </p:txBody>
      </p:sp>
      <p:pic>
        <p:nvPicPr>
          <p:cNvPr id="2" name="Figure" descr="A photo and a diagram as shown and a right-facing arrow leads from the photo to the image. The photo shows an insect standing on the surface of a sample of water. The image shows a square background that is two thirds covered in blue spheres that are closely packet together. A brown line starts at the upper left corner of the background and rests on top of the first row of spheres. The sphere directly under this low point of the line has four arrows drawn on it that face to both sides and downward. A sphere in the bottom center of the image has six arrows drawn on it that all face outward in different direction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908624"/>
            <a:ext cx="7886700" cy="1889814"/>
          </a:xfrm>
        </p:spPr>
      </p:pic>
      <p:sp>
        <p:nvSpPr>
          <p:cNvPr id="7" name="Figure Legend"/>
          <p:cNvSpPr>
            <a:spLocks noGrp="1"/>
          </p:cNvSpPr>
          <p:nvPr>
            <p:ph idx="13"/>
          </p:nvPr>
        </p:nvSpPr>
        <p:spPr/>
        <p:txBody>
          <a:bodyPr>
            <a:normAutofit/>
          </a:bodyPr>
          <a:lstStyle/>
          <a:p>
            <a:r>
              <a:rPr/>
              <a:t>Yfirborðsspenna (til hægri) kemur í veg fyrir að þetta skordýr, „vatnahlaupari“, sökkvi í vatnið.</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32004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10.18</a:t>
            </a:r>
          </a:p>
        </p:txBody>
      </p:sp>
      <p:pic>
        <p:nvPicPr>
          <p:cNvPr id="2" name="Figure" descr="This figure shows two test tubes. The test tube on the left contains mercury with a meniscus that rounds up. The test tube on the right contains water with a meniscus that rounds dow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943100" y="1100931"/>
            <a:ext cx="5257800" cy="3505200"/>
          </a:xfrm>
        </p:spPr>
      </p:pic>
      <p:sp>
        <p:nvSpPr>
          <p:cNvPr id="7" name="Figure Legend"/>
          <p:cNvSpPr>
            <a:spLocks noGrp="1"/>
          </p:cNvSpPr>
          <p:nvPr>
            <p:ph idx="13"/>
          </p:nvPr>
        </p:nvSpPr>
        <p:spPr/>
        <p:txBody>
          <a:bodyPr>
            <a:normAutofit/>
          </a:bodyPr>
          <a:lstStyle/>
          <a:p>
            <a:r>
              <a:rPr/>
              <a:t>Munur á hlutfallslegum styrk samloðunar- og viðloðunarkrafta veldur mismunandi lögun yfirborðsboga hjá kvikasilfri (til vinstri) og vatni (til hægri) í glerrörum. (mynd: Mark Ott)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7890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10.19</a:t>
            </a:r>
          </a:p>
        </p:txBody>
      </p:sp>
      <p:sp>
        <p:nvSpPr>
          <p:cNvPr id="7" name="Figure Legend"/>
          <p:cNvSpPr>
            <a:spLocks noGrp="1"/>
          </p:cNvSpPr>
          <p:nvPr>
            <p:ph idx="13"/>
          </p:nvPr>
        </p:nvSpPr>
        <p:spPr/>
        <p:txBody>
          <a:bodyPr wrap="square">
            <a:normAutofit/>
          </a:bodyPr>
          <a:lstStyle/>
          <a:p>
            <a:pPr>
              <a:spcBef>
                <a:spcPts val="0"/>
              </a:spcBef>
              <a:spcAft>
                <a:spcPts val="0"/>
              </a:spcAft>
            </a:pPr>
            <a:r>
              <a:rPr sz="1400"/>
              <a:t>Vín dregst upp í pappírsþurrku (vinstri) vegna sterkra aðdráttarkrafta vatns- (og etanól-) sameinda að −OH hópunum á sellulósaþráðum þurrkunnar og sterkra aðdráttarkrafta vatnssameinda að öðrum vatns- (og etanól-) sameindum (hægri). (ljósmynd: breytt verk eftir Mark Blaser)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81584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10.20</a:t>
            </a:r>
          </a:p>
        </p:txBody>
      </p:sp>
      <p:sp>
        <p:nvSpPr>
          <p:cNvPr id="7" name="Figure Legend"/>
          <p:cNvSpPr>
            <a:spLocks noGrp="1"/>
          </p:cNvSpPr>
          <p:nvPr>
            <p:ph idx="13"/>
          </p:nvPr>
        </p:nvSpPr>
        <p:spPr/>
        <p:txBody>
          <a:bodyPr wrap="square">
            <a:normAutofit/>
          </a:bodyPr>
          <a:lstStyle/>
          <a:p>
            <a:pPr>
              <a:spcBef>
                <a:spcPts val="0"/>
              </a:spcBef>
              <a:spcAft>
                <a:spcPts val="0"/>
              </a:spcAft>
            </a:pPr>
            <a:r>
              <a:rPr sz="1400"/>
              <a:t>Allt eftir hlutfallslegum styrk viðloðunar- og samloðunarkrafta getur vökvi risið (eins og vatn) eða fallið (eins og kvikasilfur) í hárpípu úr gleri. Umfang rissins (eða fallsins) er í beinu hlutfalli við yfirborðsspennu vökvans og í öfugu hlutfalli við eðlismassa vökvans og radíus pípunnar.</a:t>
            </a:r>
          </a:p>
        </p:txBody>
      </p:sp>
      <p:pic>
        <p:nvPicPr>
          <p:cNvPr id="3075" name="Picture 2" descr="slide_0035_img_002.png"/>
          <p:cNvPicPr>
            <a:picLocks noChangeAspect="1"/>
          </p:cNvPicPr>
          <p:nvPr/>
        </p:nvPicPr>
        <p:blipFill>
          <a:blip r:embed="rId4"/>
          <a:srcRect/>
          <a:stretch>
            <a:fillRect/>
          </a:stretch>
        </p:blipFill>
        <p:spPr>
          <a:xfrm>
            <a:off x="1213340" y="1459345"/>
            <a:ext cx="6677700" cy="3103419"/>
          </a:xfrm>
          <a:prstGeom prst="rect">
            <a:avLst/>
          </a:prstGeom>
        </p:spPr>
      </p:pic>
      <p:sp>
        <p:nvSpPr>
          <p:cNvPr id="307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07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69758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10.21</a:t>
            </a:r>
          </a:p>
        </p:txBody>
      </p:sp>
      <p:sp>
        <p:nvSpPr>
          <p:cNvPr id="7" name="Figure Legend"/>
          <p:cNvSpPr>
            <a:spLocks noGrp="1"/>
          </p:cNvSpPr>
          <p:nvPr>
            <p:ph idx="13"/>
          </p:nvPr>
        </p:nvSpPr>
        <p:spPr/>
        <p:txBody>
          <a:bodyPr wrap="square">
            <a:normAutofit/>
          </a:bodyPr>
          <a:lstStyle/>
          <a:p>
            <a:pPr>
              <a:spcBef>
                <a:spcPts val="0"/>
              </a:spcBef>
              <a:spcAft>
                <a:spcPts val="0"/>
              </a:spcAft>
            </a:pPr>
            <a:r>
              <a:rPr sz="1500"/>
              <a:t>Blóði er safnað til læknisfræðilegrar greiningar með hárpípuverkun, sem dregur blóð inn í glerpípu með litlu þvermáli. (mynd: breytt verk frá Centers for Disease Control and Prevention)</a:t>
            </a:r>
          </a:p>
        </p:txBody>
      </p:sp>
      <p:pic>
        <p:nvPicPr>
          <p:cNvPr id="10" name="Figure" descr="A photograph shows a person’s hand being held by a person wearing medical gloves. A thin glass tube is pressed against the persons finger and blood is moving up the tube."/>
          <p:cNvPicPr>
            <a:picLocks noChangeAspect="1"/>
          </p:cNvPicPr>
          <p:nvPr/>
        </p:nvPicPr>
        <p:blipFill>
          <a:blip r:embed="rId3">
            <a:extLst>
              <a:ext uri="{28A0092B-C50C-407E-A947-70E740481C1C}">
                <a14:useLocalDpi xmlns:a14="http://schemas.microsoft.com/office/drawing/2010/main" val="0"/>
              </a:ext>
            </a:extLst>
          </a:blip>
          <a:srcRect l="-36830" r="-3683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18738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Námshæfni</a:t>
            </a:r>
          </a:p>
        </p:txBody>
      </p:sp>
      <p:sp>
        <p:nvSpPr>
          <p:cNvPr id="3" name="Content Placeholder 2"/>
          <p:cNvSpPr>
            <a:spLocks noGrp="1"/>
          </p:cNvSpPr>
          <p:nvPr>
            <p:ph idx="1"/>
          </p:nvPr>
        </p:nvSpPr>
        <p:spPr/>
        <p:txBody>
          <a:bodyPr/>
          <a:lstStyle/>
          <a:p>
            <a:r>
              <a:rPr/>
              <a:t>10.3 Fasaskipti</a:t>
            </a:r>
          </a:p>
          <a:p>
            <a:pPr lvl="1"/>
            <a:r>
              <a:rPr/>
              <a:t>Skilgreina fasaskipti og hitastig fasaskipta</a:t>
            </a:r>
          </a:p>
          <a:p>
            <a:pPr lvl="1"/>
            <a:r>
              <a:rPr/>
              <a:t>Útskýra sambandið milli hitastigs fasaskipta og aðdráttarkrafta milli sameinda</a:t>
            </a:r>
          </a:p>
          <a:p>
            <a:pPr lvl="1"/>
            <a:r>
              <a:rPr/>
              <a:t>Lýsa ferlunum sem dæmigerðar hitunar- og kólnunarkúrfur sýna, og reikna varmaflæði og vermisbreytingar sem fylgja þessum ferlum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3433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Fasaskipti</a:t>
            </a:r>
          </a:p>
        </p:txBody>
      </p:sp>
      <p:sp>
        <p:nvSpPr>
          <p:cNvPr id="3" name="Content Placeholder 2"/>
          <p:cNvSpPr>
            <a:spLocks noGrp="1"/>
          </p:cNvSpPr>
          <p:nvPr>
            <p:ph idx="1"/>
          </p:nvPr>
        </p:nvSpPr>
        <p:spPr/>
        <p:txBody>
          <a:bodyPr/>
          <a:lstStyle/>
          <a:p>
            <a:r>
              <a:rPr/>
              <a:t>Uppgufun og þétting</a:t>
            </a:r>
          </a:p>
          <a:p>
            <a:endParaRPr lang="en-US" dirty="0"/>
          </a:p>
          <a:p>
            <a:r>
              <a:rPr/>
              <a:t>Bráðnun og frysting</a:t>
            </a:r>
          </a:p>
          <a:p>
            <a:endParaRPr lang="en-US" dirty="0"/>
          </a:p>
          <a:p>
            <a:r>
              <a:rPr/>
              <a:t>Þurrgufun og hélun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32225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Jafnvægi vökva og gufu</a:t>
            </a:r>
          </a:p>
        </p:txBody>
      </p:sp>
      <p:sp>
        <p:nvSpPr>
          <p:cNvPr id="3" name="Content Placeholder 2"/>
          <p:cNvSpPr>
            <a:spLocks noGrp="1"/>
          </p:cNvSpPr>
          <p:nvPr>
            <p:ph idx="1"/>
          </p:nvPr>
        </p:nvSpPr>
        <p:spPr>
          <a:xfrm>
            <a:off x="628650" y="955964"/>
            <a:ext cx="7886700" cy="5186217"/>
          </a:xfrm>
        </p:spPr>
        <p:txBody>
          <a:bodyPr>
            <a:normAutofit/>
          </a:bodyPr>
          <a:lstStyle/>
          <a:p>
            <a:r>
              <a:rPr/>
              <a:t>Uppgufun: Vökvi breytist í gas (gufu).</a:t>
            </a:r>
          </a:p>
          <a:p>
            <a:endParaRPr lang="en-US" altLang="en-US" dirty="0">
              <a:ea typeface="Osaka" pitchFamily="14" charset="-128"/>
            </a:endParaRPr>
          </a:p>
          <a:p>
            <a:r>
              <a:rPr/>
              <a:t>Í opnu íláti heldur uppgufun áfram þar til allur vökvinn hefur breyst í gufu.</a:t>
            </a:r>
          </a:p>
          <a:p>
            <a:endParaRPr lang="en-US" altLang="en-US" sz="2400" dirty="0">
              <a:ea typeface="Osaka" pitchFamily="14" charset="-128"/>
            </a:endParaRPr>
          </a:p>
          <a:p>
            <a:pPr marL="0" indent="0" algn="ctr">
              <a:buNone/>
            </a:pPr>
            <a:r>
              <a:rPr/>
              <a:t>Vökvi  Gufa</a:t>
            </a:r>
          </a:p>
          <a:p>
            <a:pPr lvl="1">
              <a:buNone/>
            </a:pPr>
            <a:endParaRPr lang="en-US" altLang="en-US" sz="2100" dirty="0">
              <a:ea typeface="Osaka" pitchFamily="14" charset="-128"/>
            </a:endParaRPr>
          </a:p>
          <a:p>
            <a:r>
              <a:rPr/>
              <a:t>Í lokuðu íláti vinnur þétting á móti uppgufun:</a:t>
            </a:r>
          </a:p>
          <a:p>
            <a:endParaRPr lang="en-US" altLang="en-US" sz="2400" dirty="0">
              <a:ea typeface="Osaka" pitchFamily="14" charset="-128"/>
            </a:endParaRPr>
          </a:p>
          <a:p>
            <a:pPr marL="0" indent="0" algn="ctr">
              <a:buNone/>
            </a:pPr>
            <a:r>
              <a:rPr/>
              <a:t>Vökvi ⇌ Gufa</a:t>
            </a:r>
          </a:p>
          <a:p>
            <a:pPr marL="0" indent="0" algn="ctr">
              <a:buNone/>
            </a:pPr>
            <a:endParaRPr lang="en-US" altLang="en-US" sz="2100" b="1" dirty="0">
              <a:solidFill>
                <a:schemeClr val="accent3"/>
              </a:solidFill>
              <a:ea typeface="Osaka" pitchFamily="14" charset="-128"/>
            </a:endParaRPr>
          </a:p>
          <a:p>
            <a:pPr lvl="1"/>
            <a:r>
              <a:rPr/>
              <a:t>Tvöfalda örin gefur til kynna kvikt jafnvægi.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09631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Jafnvægi</a:t>
            </a:r>
          </a:p>
        </p:txBody>
      </p:sp>
      <p:sp>
        <p:nvSpPr>
          <p:cNvPr id="3" name="Content Placeholder 2"/>
          <p:cNvSpPr>
            <a:spLocks noGrp="1"/>
          </p:cNvSpPr>
          <p:nvPr>
            <p:ph idx="1"/>
          </p:nvPr>
        </p:nvSpPr>
        <p:spPr>
          <a:xfrm>
            <a:off x="628650" y="955965"/>
            <a:ext cx="7886700" cy="4696690"/>
          </a:xfrm>
        </p:spPr>
        <p:txBody>
          <a:bodyPr/>
          <a:lstStyle/>
          <a:p>
            <a:pPr marL="0" indent="0" algn="ctr">
              <a:buNone/>
            </a:pPr>
            <a:r>
              <a:rPr/>
              <a:t>Vökvi ⇌ Gufa</a:t>
            </a:r>
          </a:p>
          <a:p>
            <a:endParaRPr lang="en-US" dirty="0"/>
          </a:p>
          <a:p>
            <a:r>
              <a:rPr/>
              <a:t>Þegar hraðinn sem vökvinn gufar upp á er jafn hraðanum sem gufan þéttist á, kemst á kvikt jafnvægi.</a:t>
            </a:r>
          </a:p>
          <a:p>
            <a:endParaRPr lang="en-US" dirty="0"/>
          </a:p>
          <a:p>
            <a:r>
              <a:rPr/>
              <a:t>Vökvayfirborðið í ílátinu breytist ekki eftir að jafnvægi er náð.</a:t>
            </a:r>
          </a:p>
          <a:p>
            <a:endParaRPr lang="en-US" dirty="0"/>
          </a:p>
          <a:p>
            <a:r>
              <a:rPr/>
              <a:t>Brómvökvi og gufa í jafnvægi</a:t>
            </a:r>
          </a:p>
          <a:p>
            <a:endParaRPr lang="en-US" dirty="0">
              <a:ea typeface="Osaka" charset="0"/>
              <a:cs typeface="Osaka" charset="0"/>
            </a:endParaRPr>
          </a:p>
          <a:p>
            <a:pPr marL="0" indent="0" algn="ctr">
              <a:buNone/>
            </a:pPr>
            <a:r>
              <a:rPr/>
              <a:t>Br2 (l) ⇌ Br2 (g)</a:t>
            </a:r>
            <a:endParaRPr lang="en-US" altLang="en-US" dirty="0"/>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05409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Gufuþrýstingur</a:t>
            </a:r>
          </a:p>
        </p:txBody>
      </p:sp>
      <p:sp>
        <p:nvSpPr>
          <p:cNvPr id="3" name="Content Placeholder 2"/>
          <p:cNvSpPr>
            <a:spLocks noGrp="1"/>
          </p:cNvSpPr>
          <p:nvPr>
            <p:ph idx="1"/>
          </p:nvPr>
        </p:nvSpPr>
        <p:spPr/>
        <p:txBody>
          <a:bodyPr>
            <a:normAutofit/>
          </a:bodyPr>
          <a:lstStyle/>
          <a:p>
            <a:r>
              <a:rPr/>
              <a:t>Eftir að jafnvægi hefur verið náð breytist fjöldi sameinda í gasham ekki með tíma.</a:t>
            </a:r>
          </a:p>
          <a:p>
            <a:endParaRPr lang="en-US" dirty="0"/>
          </a:p>
          <a:p>
            <a:r>
              <a:rPr/>
              <a:t>Þess vegna helst þrýstingurinn sem gufan yfir vökvanum veldur stöðugur.</a:t>
            </a:r>
          </a:p>
          <a:p>
            <a:endParaRPr lang="en-US" dirty="0"/>
          </a:p>
          <a:p>
            <a:r>
              <a:rPr/>
              <a:t>Þrýstingur gufu í jafnvægi við vökva kallast gufuþrýstingur.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43152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10.22</a:t>
            </a:r>
          </a:p>
        </p:txBody>
      </p:sp>
      <p:sp>
        <p:nvSpPr>
          <p:cNvPr id="7" name="Figure Legend"/>
          <p:cNvSpPr>
            <a:spLocks noGrp="1"/>
          </p:cNvSpPr>
          <p:nvPr>
            <p:ph idx="1"/>
          </p:nvPr>
        </p:nvSpPr>
        <p:spPr>
          <a:xfrm>
            <a:off x="457200" y="4508058"/>
            <a:ext cx="7886700" cy="1072128"/>
          </a:xfrm>
        </p:spPr>
        <p:txBody>
          <a:bodyPr wrap="square">
            <a:normAutofit/>
          </a:bodyPr>
          <a:lstStyle/>
          <a:p>
            <a:pPr marL="0" indent="0">
              <a:spcBef>
                <a:spcPts val="0"/>
              </a:spcBef>
              <a:spcAft>
                <a:spcPts val="0"/>
              </a:spcAft>
              <a:buNone/>
            </a:pPr>
            <a:r>
              <a:rPr sz="1400"/>
              <a:t>Í lokuðu íláti næst kvikt jafnvægi þegar (a) hraði sameinda sem sleppa úr vökvanum og verða að gasi (b) eykst og verður að lokum (c) jafn hraða gassameinda sem fara ofan í vökvann. Þegar þessu jafnvægi er náð er gufuþrýstingur gassins stöðugur, þótt uppgufunar- og þéttingarferlin haldi áfram.</a:t>
            </a:r>
            <a:endParaRPr lang="en-US" sz="1600" dirty="0"/>
          </a:p>
        </p:txBody>
      </p:sp>
      <p:pic>
        <p:nvPicPr>
          <p:cNvPr id="4099" name="Picture 2" descr="slide_0042_img_002.png"/>
          <p:cNvPicPr>
            <a:picLocks noChangeAspect="1"/>
          </p:cNvPicPr>
          <p:nvPr/>
        </p:nvPicPr>
        <p:blipFill>
          <a:blip r:embed="rId4"/>
          <a:srcRect/>
          <a:stretch>
            <a:fillRect/>
          </a:stretch>
        </p:blipFill>
        <p:spPr>
          <a:xfrm>
            <a:off x="575178" y="1636594"/>
            <a:ext cx="7944934" cy="2542278"/>
          </a:xfrm>
          <a:prstGeom prst="rect">
            <a:avLst/>
          </a:prstGeom>
        </p:spPr>
      </p:pic>
      <p:sp>
        <p:nvSpPr>
          <p:cNvPr id="410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0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410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Gufuþrýstingur</a:t>
            </a:r>
          </a:p>
        </p:txBody>
      </p:sp>
      <p:sp>
        <p:nvSpPr>
          <p:cNvPr id="3" name="Content Placeholder 2"/>
          <p:cNvSpPr>
            <a:spLocks noGrp="1"/>
          </p:cNvSpPr>
          <p:nvPr>
            <p:ph idx="1"/>
          </p:nvPr>
        </p:nvSpPr>
        <p:spPr/>
        <p:txBody>
          <a:bodyPr/>
          <a:lstStyle/>
          <a:p>
            <a:r>
              <a:rPr/>
              <a:t>Gufuþrýstingur efnis er óháður rúmmáli ílátsins.</a:t>
            </a:r>
          </a:p>
          <a:p>
            <a:endParaRPr lang="en-US" dirty="0"/>
          </a:p>
          <a:p>
            <a:r>
              <a:rPr/>
              <a:t>Gufuþrýstingur er hins vegar háður IMFs efnisins.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39420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10.5</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11835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Gufuþrýstingur og hitastig</a:t>
            </a:r>
          </a:p>
        </p:txBody>
      </p:sp>
      <p:sp>
        <p:nvSpPr>
          <p:cNvPr id="3" name="Content Placeholder 2"/>
          <p:cNvSpPr>
            <a:spLocks noGrp="1"/>
          </p:cNvSpPr>
          <p:nvPr>
            <p:ph idx="1"/>
          </p:nvPr>
        </p:nvSpPr>
        <p:spPr/>
        <p:txBody>
          <a:bodyPr/>
          <a:lstStyle/>
          <a:p>
            <a:r>
              <a:rPr/>
              <a:t>Gufuþrýstingur vökva eykst alltaf með hækkandi hitastigi.</a:t>
            </a:r>
          </a:p>
          <a:p>
            <a:endParaRPr lang="en-US" dirty="0"/>
          </a:p>
          <a:p>
            <a:r>
              <a:rPr/>
              <a:t>Dæmi: Vatn</a:t>
            </a:r>
          </a:p>
          <a:p>
            <a:pPr lvl="1"/>
            <a:r>
              <a:rPr/>
              <a:t>P er 24 mm Hg við 25 °C</a:t>
            </a:r>
          </a:p>
          <a:p>
            <a:pPr lvl="1"/>
            <a:r>
              <a:rPr/>
              <a:t>P er 92 mm Hg við 50 °</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263859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10.23</a:t>
            </a:r>
          </a:p>
        </p:txBody>
      </p:sp>
      <p:sp>
        <p:nvSpPr>
          <p:cNvPr id="7" name="Figure Legend"/>
          <p:cNvSpPr>
            <a:spLocks noGrp="1"/>
          </p:cNvSpPr>
          <p:nvPr>
            <p:ph idx="13"/>
          </p:nvPr>
        </p:nvSpPr>
        <p:spPr/>
        <p:txBody>
          <a:bodyPr>
            <a:normAutofit/>
          </a:bodyPr>
          <a:lstStyle/>
          <a:p>
            <a:r>
              <a:rPr/>
              <a:t>Hitastig hefur áhrif á dreifingu hreyfiorku sameinda í vökva. Við hærra hitastig hafa fleiri sameindir þá hreyfiorku, KE, sem þarf til að sleppa úr vökvanum yfir í gasham.</a:t>
            </a:r>
          </a:p>
        </p:txBody>
      </p:sp>
      <p:pic>
        <p:nvPicPr>
          <p:cNvPr id="12291" name="Picture 2" descr="slide_0046_img_002.png"/>
          <p:cNvPicPr>
            <a:picLocks noChangeAspect="1"/>
          </p:cNvPicPr>
          <p:nvPr/>
        </p:nvPicPr>
        <p:blipFill>
          <a:blip r:embed="rId4"/>
          <a:srcRect/>
          <a:stretch>
            <a:fillRect/>
          </a:stretch>
        </p:blipFill>
        <p:spPr>
          <a:xfrm>
            <a:off x="1737879" y="1466271"/>
            <a:ext cx="5189393" cy="3104765"/>
          </a:xfrm>
          <a:prstGeom prst="rect">
            <a:avLst/>
          </a:prstGeom>
        </p:spPr>
      </p:pic>
      <p:sp>
        <p:nvSpPr>
          <p:cNvPr id="1229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9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29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55603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Suðumörk</a:t>
            </a:r>
          </a:p>
        </p:txBody>
      </p:sp>
      <p:sp>
        <p:nvSpPr>
          <p:cNvPr id="3" name="Content Placeholder 2"/>
          <p:cNvSpPr>
            <a:spLocks noGrp="1"/>
          </p:cNvSpPr>
          <p:nvPr>
            <p:ph idx="1"/>
          </p:nvPr>
        </p:nvSpPr>
        <p:spPr/>
        <p:txBody>
          <a:bodyPr>
            <a:normAutofit/>
          </a:bodyPr>
          <a:lstStyle/>
          <a:p>
            <a:r>
              <a:rPr/>
              <a:t>Þegar gufuþrýstingur vökva eykst nægilega mikið til að jafnast á við ytri loftþrýsting, nær vökvinn suðumarki sínu.</a:t>
            </a:r>
          </a:p>
          <a:p>
            <a:endParaRPr lang="en-US" dirty="0"/>
          </a:p>
          <a:p>
            <a:r>
              <a:rPr/>
              <a:t>Hitastigið sem vökvi sýður við fer eftir þrýstingnum fyrir ofan hann.</a:t>
            </a:r>
          </a:p>
          <a:p>
            <a:endParaRPr lang="en-US" dirty="0"/>
          </a:p>
          <a:p>
            <a:r>
              <a:rPr/>
              <a:t>Eðlilegt suðumark vökva er það hitastig sem vökvinn sýður við þegar þrýstingurinn fyrir ofan vökvann er 1 atm.</a:t>
            </a:r>
          </a:p>
          <a:p>
            <a:endParaRPr lang="en-US" dirty="0"/>
          </a:p>
          <a:p>
            <a:r>
              <a:rPr/>
              <a:t>Meðan á suðu stendur helst hitastigið stöðugt.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35888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Suðumark og ytri þrýstingur</a:t>
            </a:r>
          </a:p>
        </p:txBody>
      </p:sp>
      <p:sp>
        <p:nvSpPr>
          <p:cNvPr id="3" name="Content Placeholder 2"/>
          <p:cNvSpPr>
            <a:spLocks noGrp="1"/>
          </p:cNvSpPr>
          <p:nvPr>
            <p:ph idx="1"/>
          </p:nvPr>
        </p:nvSpPr>
        <p:spPr/>
        <p:txBody>
          <a:bodyPr/>
          <a:lstStyle/>
          <a:p>
            <a:r>
              <a:rPr/>
              <a:t>Breytingar á loftþrýstingi breyta suðumarkinu.</a:t>
            </a:r>
          </a:p>
          <a:p>
            <a:endParaRPr lang="en-US" dirty="0"/>
          </a:p>
          <a:p>
            <a:r>
              <a:rPr/>
              <a:t>Í mikilli hæð er loftþrýstingur lægri og því er suðumarkið lægra.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01790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10.24</a:t>
            </a:r>
          </a:p>
        </p:txBody>
      </p:sp>
      <p:sp>
        <p:nvSpPr>
          <p:cNvPr id="7" name="Figure Legend"/>
          <p:cNvSpPr>
            <a:spLocks noGrp="1"/>
          </p:cNvSpPr>
          <p:nvPr>
            <p:ph idx="13"/>
          </p:nvPr>
        </p:nvSpPr>
        <p:spPr/>
        <p:txBody>
          <a:bodyPr>
            <a:normAutofit/>
          </a:bodyPr>
          <a:lstStyle/>
          <a:p>
            <a:r>
              <a:rPr/>
              <a:t>Suðumark vökva er það hitastig þar sem jafnvægisgufuþrýstingur þeirra er jafn þrýstingi umhverfisins. Staðalsuðumark er það sem samsvarar 1 atm (101.3 kPa) þrýstingi.</a:t>
            </a:r>
          </a:p>
        </p:txBody>
      </p:sp>
      <p:pic>
        <p:nvPicPr>
          <p:cNvPr id="17411" name="Picture 2" descr="slide_0049_img_002.png"/>
          <p:cNvPicPr>
            <a:picLocks noChangeAspect="1"/>
          </p:cNvPicPr>
          <p:nvPr/>
        </p:nvPicPr>
        <p:blipFill>
          <a:blip r:embed="rId4"/>
          <a:srcRect/>
          <a:stretch>
            <a:fillRect/>
          </a:stretch>
        </p:blipFill>
        <p:spPr>
          <a:xfrm>
            <a:off x="1705841" y="993485"/>
            <a:ext cx="5309314" cy="3707823"/>
          </a:xfrm>
          <a:prstGeom prst="rect">
            <a:avLst/>
          </a:prstGeom>
        </p:spPr>
      </p:pic>
      <p:sp>
        <p:nvSpPr>
          <p:cNvPr id="174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4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057410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Clausius-Clapeyron jafnan</a:t>
            </a:r>
          </a:p>
        </p:txBody>
      </p:sp>
      <p:sp>
        <p:nvSpPr>
          <p:cNvPr id="3" name="Content Placeholder 2"/>
          <p:cNvSpPr>
            <a:spLocks noGrp="1"/>
          </p:cNvSpPr>
          <p:nvPr>
            <p:ph idx="1"/>
          </p:nvPr>
        </p:nvSpPr>
        <p:spPr>
          <a:xfrm>
            <a:off x="628650" y="955965"/>
            <a:ext cx="7886700" cy="4964544"/>
          </a:xfrm>
        </p:spPr>
        <p:txBody>
          <a:bodyPr/>
          <a:lstStyle/>
          <a:p>
            <a:endParaRPr lang="en-US" dirty="0"/>
          </a:p>
          <a:p>
            <a:endParaRPr lang="en-US" dirty="0"/>
          </a:p>
          <a:p>
            <a:endParaRPr lang="en-US" dirty="0"/>
          </a:p>
          <a:p>
            <a:endParaRPr lang="en-US" dirty="0"/>
          </a:p>
          <a:p>
            <a:r>
              <a:rPr/>
              <a:t>Tengir saman hitastig og gufuþrýsting efnis.</a:t>
            </a:r>
          </a:p>
          <a:p>
            <a:pPr lvl="1"/>
            <a:r>
              <a:rPr/>
              <a:t>Tveir þrýstingar</a:t>
            </a:r>
          </a:p>
          <a:p>
            <a:pPr lvl="1"/>
            <a:r>
              <a:rPr/>
              <a:t>Tvö hitastig</a:t>
            </a:r>
          </a:p>
          <a:p>
            <a:endParaRPr lang="en-US" dirty="0"/>
          </a:p>
          <a:p>
            <a:r>
              <a:rPr/>
              <a:t>Athugasemdir:</a:t>
            </a:r>
          </a:p>
          <a:p>
            <a:pPr lvl="1"/>
            <a:r>
              <a:rPr/>
              <a:t>Hitastig verður að vera í Kelvin.</a:t>
            </a:r>
          </a:p>
          <a:p>
            <a:pPr lvl="1"/>
            <a:r>
              <a:rPr lang="en-US" dirty="0"/>
              <a:t> </a:t>
            </a:r>
            <a:r>
              <a:rPr lang="en-US" i="1" dirty="0"/>
              <a:t>R</a:t>
            </a:r>
            <a:r>
              <a:rPr lang="en-US" dirty="0"/>
              <a:t> = 8.31 J/</a:t>
            </a:r>
            <a:r>
              <a:rPr lang="en-US" dirty="0" err="1"/>
              <a:t>mol·K</a:t>
            </a:r>
            <a:endParaRPr lang="en-US" dirty="0"/>
          </a:p>
          <a:p>
            <a:pPr lvl="1"/>
            <a:r>
              <a:rPr/>
              <a:t>ΔHvap verður að vera í J til að nota með þessu gildi á R.</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069632021"/>
              </p:ext>
            </p:extLst>
          </p:nvPr>
        </p:nvGraphicFramePr>
        <p:xfrm>
          <a:off x="2724727" y="1266515"/>
          <a:ext cx="3258126" cy="959448"/>
        </p:xfrm>
        <a:graphic>
          <a:graphicData uri="http://schemas.openxmlformats.org/presentationml/2006/ole">
            <mc:AlternateContent xmlns:mc="http://schemas.openxmlformats.org/markup-compatibility/2006">
              <mc:Choice xmlns:v="urn:schemas-microsoft-com:vml" Requires="v">
                <p:oleObj spid="_x0000_s1047" name="Equation" r:id="rId3" imgW="1638000" imgH="482400" progId="Equation.DSMT4">
                  <p:embed/>
                </p:oleObj>
              </mc:Choice>
              <mc:Fallback>
                <p:oleObj name="Equation" r:id="rId3" imgW="1638000" imgH="4824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4727" y="1266515"/>
                        <a:ext cx="3258126" cy="959448"/>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43052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7"/>
            <a:ext cx="5715000" cy="424583"/>
          </a:xfrm>
        </p:spPr>
        <p:txBody>
          <a:bodyPr wrap="none">
            <a:normAutofit/>
          </a:bodyPr>
          <a:lstStyle/>
          <a:p>
            <a:r>
              <a:rPr sz="2300"/>
              <a:t>Mynd 10.25</a:t>
            </a:r>
          </a:p>
        </p:txBody>
      </p:sp>
      <p:pic>
        <p:nvPicPr>
          <p:cNvPr id="2" name="Figure" descr="A person’s shoulder and neck are shown and their skin is covered in beads of liqui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943100" y="1105694"/>
            <a:ext cx="5257800" cy="3495675"/>
          </a:xfrm>
        </p:spPr>
      </p:pic>
      <p:sp>
        <p:nvSpPr>
          <p:cNvPr id="7" name="Figure Legend"/>
          <p:cNvSpPr>
            <a:spLocks noGrp="1"/>
          </p:cNvSpPr>
          <p:nvPr>
            <p:ph idx="13"/>
          </p:nvPr>
        </p:nvSpPr>
        <p:spPr/>
        <p:txBody>
          <a:bodyPr>
            <a:normAutofit/>
          </a:bodyPr>
          <a:lstStyle/>
          <a:p>
            <a:r>
              <a:rPr/>
              <a:t>Uppgufun svita hjálpar til við að kæla líkamann. (mynd: „Kullez“/Flickr)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0073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Þetta bikarglas með ís hefur hitastigið −12.0 °C. (b) Eftir 10 mínútur hefur ísinn tekið í sig nægan varma úr loftinu til að hitna í 0 °C. Lítið magn hefur bráðnað. (c) Þrjátíu mínútum síðar hefur ísinn tekið í sig meiri varma, en hitastig hans er enn 0 °C. Ísinn bráðnar án þess að hitastig hans breytist. (d) Aðeins eftir að allur ísinn hefur bráðnað veldur upptekinn varmi því að hitastigið hækkar í 22.2 °C. (heimild: breytt verk eftir Mark Ott)</a:t>
            </a:r>
          </a:p>
        </p:txBody>
      </p:sp>
      <p:pic>
        <p:nvPicPr>
          <p:cNvPr id="8" name="Figure" descr="This figure shows four photos each labeled, “a,” “b,” “c,” and, “d.” Each photo shows a beaker with ice and a digital thermometer. The first photo shows ice cubes in the beaker, and the thermometer reads negative 12.0 degrees C. The second photo shows slightly melted ice, and the thermometer reads 0.0 degrees C. The third photo shows more water than ice in the beaker. The thermometer reads 0.0 degrees C. The fourth photo shows the ice completely melted, and the thermometer reads 22.2 degrees C.">
            <a:extLst>
              <a:ext uri="{FF2B5EF4-FFF2-40B4-BE49-F238E27FC236}">
                <a16:creationId xmlns:a16="http://schemas.microsoft.com/office/drawing/2014/main" id="{D31430F0-52BC-4108-8A71-FC39D51A3744}"/>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28650" y="1980328"/>
            <a:ext cx="7886700" cy="1746407"/>
          </a:xfrm>
          <a:prstGeom prst="rect">
            <a:avLst/>
          </a:prstGeom>
        </p:spPr>
      </p:pic>
      <p:sp>
        <p:nvSpPr>
          <p:cNvPr id="10" name="Figure Number">
            <a:extLst>
              <a:ext uri="{FF2B5EF4-FFF2-40B4-BE49-F238E27FC236}">
                <a16:creationId xmlns:a16="http://schemas.microsoft.com/office/drawing/2014/main" id="{8C0C5380-B93F-4002-BA23-975E64806605}"/>
              </a:ext>
            </a:extLst>
          </p:cNvPr>
          <p:cNvSpPr>
            <a:spLocks noGrp="1"/>
          </p:cNvSpPr>
          <p:nvPr>
            <p:ph type="title"/>
          </p:nvPr>
        </p:nvSpPr>
        <p:spPr>
          <a:xfrm>
            <a:off x="628650" y="365127"/>
            <a:ext cx="7886700" cy="424583"/>
          </a:xfrm>
        </p:spPr>
        <p:txBody>
          <a:bodyPr/>
          <a:lstStyle/>
          <a:p>
            <a:r>
              <a:rPr/>
              <a:t>Mynd 10.26</a:t>
            </a:r>
          </a:p>
        </p:txBody>
      </p:sp>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3574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This figure shows a test tube. In the bottom is a dark substance which breaks up into a purple gas at the top."/>
          <p:cNvPicPr>
            <a:picLocks noGrp="1" noChangeAspect="1"/>
          </p:cNvPicPr>
          <p:nvPr>
            <p:ph sz="half" idx="1"/>
          </p:nvPr>
        </p:nvPicPr>
        <p:blipFill>
          <a:blip r:embed="rId3" cstate="email">
            <a:extLst>
              <a:ext uri="{28A0092B-C50C-407E-A947-70E740481C1C}">
                <a14:useLocalDpi xmlns:a14="http://schemas.microsoft.com/office/drawing/2010/main" val="0"/>
              </a:ext>
            </a:extLst>
          </a:blip>
          <a:stretch>
            <a:fillRect/>
          </a:stretch>
        </p:blipFill>
        <p:spPr>
          <a:xfrm>
            <a:off x="1024845" y="1011238"/>
            <a:ext cx="3093809" cy="5165725"/>
          </a:xfrm>
        </p:spPr>
      </p:pic>
      <p:sp>
        <p:nvSpPr>
          <p:cNvPr id="14" name="Figure Legend"/>
          <p:cNvSpPr>
            <a:spLocks noGrp="1"/>
          </p:cNvSpPr>
          <p:nvPr>
            <p:ph sz="half" idx="2"/>
          </p:nvPr>
        </p:nvSpPr>
        <p:spPr>
          <a:xfrm>
            <a:off x="4606925" y="1107617"/>
            <a:ext cx="3913188" cy="5256973"/>
          </a:xfrm>
        </p:spPr>
        <p:txBody>
          <a:bodyPr>
            <a:noAutofit/>
          </a:bodyPr>
          <a:lstStyle/>
          <a:p>
            <a:pPr marL="0" indent="0">
              <a:buNone/>
            </a:pPr>
            <a:r>
              <a:rPr/>
              <a:t>Þurrgufun fasts joðs í botni rörsins myndar fjólublátt gas sem síðan sest sem fast joð á kaldari hluta rörsins fyrir ofan. (inneign: breyting á verki eftir Mark Ott)</a:t>
            </a:r>
          </a:p>
        </p:txBody>
      </p:sp>
      <p:sp>
        <p:nvSpPr>
          <p:cNvPr id="8" name="Figure Number">
            <a:extLst>
              <a:ext uri="{FF2B5EF4-FFF2-40B4-BE49-F238E27FC236}">
                <a16:creationId xmlns:a16="http://schemas.microsoft.com/office/drawing/2014/main" id="{C23EFF44-A067-4A2E-966D-02C624174D9F}"/>
              </a:ext>
            </a:extLst>
          </p:cNvPr>
          <p:cNvSpPr>
            <a:spLocks noGrp="1"/>
          </p:cNvSpPr>
          <p:nvPr>
            <p:ph type="title"/>
          </p:nvPr>
        </p:nvSpPr>
        <p:spPr>
          <a:xfrm>
            <a:off x="628650" y="365127"/>
            <a:ext cx="7886700" cy="424583"/>
          </a:xfrm>
        </p:spPr>
        <p:txBody>
          <a:bodyPr/>
          <a:lstStyle/>
          <a:p>
            <a:r>
              <a:rPr/>
              <a:t>Mynd 10.27</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050227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10.28</a:t>
            </a:r>
          </a:p>
        </p:txBody>
      </p:sp>
      <p:sp>
        <p:nvSpPr>
          <p:cNvPr id="7" name="Figure Legend"/>
          <p:cNvSpPr>
            <a:spLocks noGrp="1"/>
          </p:cNvSpPr>
          <p:nvPr>
            <p:ph idx="13"/>
          </p:nvPr>
        </p:nvSpPr>
        <p:spPr/>
        <p:txBody>
          <a:bodyPr>
            <a:normAutofit/>
          </a:bodyPr>
          <a:lstStyle/>
          <a:p>
            <a:r>
              <a:rPr/>
              <a:t>Fyrir tiltekið efni er summa bræðsluvermis þess og uppgufunarvermis um það bil jöfn þurrgufunarvermi þess.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846115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10.29</a:t>
            </a:r>
          </a:p>
        </p:txBody>
      </p:sp>
      <p:sp>
        <p:nvSpPr>
          <p:cNvPr id="7" name="Figure Legend"/>
          <p:cNvSpPr>
            <a:spLocks noGrp="1"/>
          </p:cNvSpPr>
          <p:nvPr>
            <p:ph idx="13"/>
          </p:nvPr>
        </p:nvSpPr>
        <p:spPr/>
        <p:txBody>
          <a:bodyPr wrap="square">
            <a:normAutofit/>
          </a:bodyPr>
          <a:lstStyle/>
          <a:p>
            <a:pPr>
              <a:spcBef>
                <a:spcPts val="0"/>
              </a:spcBef>
              <a:spcAft>
                <a:spcPts val="0"/>
              </a:spcAft>
            </a:pPr>
            <a:r>
              <a:rPr sz="1500"/>
              <a:t>Dæmigerð hitunarferill fyrir efni sýnir hitabreytingar sem verða þegar efnið dregur í sig aukinn varma. Sléttir kaflar á ferlinum (svæði með stöðugum hita) koma fram þegar efnið gengur í gegnum fasaskipti.</a:t>
            </a:r>
          </a:p>
        </p:txBody>
      </p:sp>
      <p:pic>
        <p:nvPicPr>
          <p:cNvPr id="11267" name="Picture 2" descr="slide_0055_img_002.png"/>
          <p:cNvPicPr>
            <a:picLocks noChangeAspect="1"/>
          </p:cNvPicPr>
          <p:nvPr/>
        </p:nvPicPr>
        <p:blipFill>
          <a:blip r:embed="rId4"/>
          <a:srcRect/>
          <a:stretch>
            <a:fillRect/>
          </a:stretch>
        </p:blipFill>
        <p:spPr>
          <a:xfrm>
            <a:off x="1800612" y="1154545"/>
            <a:ext cx="4948140" cy="3403168"/>
          </a:xfrm>
          <a:prstGeom prst="rect">
            <a:avLst/>
          </a:prstGeom>
        </p:spPr>
      </p:pic>
      <p:sp>
        <p:nvSpPr>
          <p:cNvPr id="1126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6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27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26457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10.4 Fasurit</a:t>
            </a:r>
          </a:p>
          <a:p>
            <a:pPr lvl="1"/>
            <a:r>
              <a:rPr/>
              <a:t>Útskýra uppbyggingu og notkun dæmigerðs fasurits</a:t>
            </a:r>
          </a:p>
          <a:p>
            <a:pPr lvl="1"/>
            <a:r>
              <a:rPr/>
              <a:t>Nota fasurit til að bera kennsl á stöðuga fasa við tiltekið hitastig og þrýsting, og til að lýsa fasaskiptum sem stafa af breytingum á þessum eiginleikum</a:t>
            </a:r>
          </a:p>
          <a:p>
            <a:pPr lvl="1"/>
            <a:r>
              <a:rPr/>
              <a:t>Lýsa yfirkritískum vökvafasa efnis</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157774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Fasabreytingar og hitastig</a:t>
            </a:r>
          </a:p>
        </p:txBody>
      </p:sp>
      <p:sp>
        <p:nvSpPr>
          <p:cNvPr id="3" name="Content Placeholder 2"/>
          <p:cNvSpPr>
            <a:spLocks noGrp="1"/>
          </p:cNvSpPr>
          <p:nvPr>
            <p:ph idx="1"/>
          </p:nvPr>
        </p:nvSpPr>
        <p:spPr>
          <a:xfrm>
            <a:off x="628650" y="955965"/>
            <a:ext cx="7886700" cy="4558144"/>
          </a:xfrm>
        </p:spPr>
        <p:txBody>
          <a:bodyPr>
            <a:normAutofit/>
          </a:bodyPr>
          <a:lstStyle/>
          <a:p>
            <a:r>
              <a:rPr/>
              <a:t>Ímyndaðu þér að hita eða kæla efni.</a:t>
            </a:r>
          </a:p>
          <a:p>
            <a:endParaRPr lang="en-US" dirty="0"/>
          </a:p>
          <a:p>
            <a:r>
              <a:rPr/>
              <a:t>Meðan á fasabreytingum stendur helst hitastigið stöðugt.</a:t>
            </a:r>
          </a:p>
          <a:p>
            <a:endParaRPr lang="en-US" dirty="0"/>
          </a:p>
          <a:p>
            <a:r>
              <a:rPr/>
              <a:t>Ef orka er gleypt við fasabreytinguna er öll þessi orka notuð til að rjúfa millisameindakrafta, en ekki til að hækka hitastig efnisins.</a:t>
            </a:r>
          </a:p>
          <a:p>
            <a:endParaRPr lang="en-US" dirty="0"/>
          </a:p>
          <a:p>
            <a:r>
              <a:rPr/>
              <a:t>Ef orka losnar við fasabreytinguna kemur öll þessi losaða orka frá myndun millisameindakrafta, en ekki frá lækkun á hitastigi efnisins.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738728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10.30</a:t>
            </a:r>
          </a:p>
        </p:txBody>
      </p:sp>
      <p:sp>
        <p:nvSpPr>
          <p:cNvPr id="7" name="Figure Legend"/>
          <p:cNvSpPr>
            <a:spLocks noGrp="1"/>
          </p:cNvSpPr>
          <p:nvPr>
            <p:ph idx="13"/>
          </p:nvPr>
        </p:nvSpPr>
        <p:spPr/>
        <p:txBody>
          <a:bodyPr>
            <a:normAutofit/>
          </a:bodyPr>
          <a:lstStyle/>
          <a:p>
            <a:r>
              <a:rPr/>
              <a:t>Hamur efnis og hitastig fasaskipta þess eru sýnd myndrænt í fasariti.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741301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10.31</a:t>
            </a:r>
          </a:p>
        </p:txBody>
      </p:sp>
      <p:sp>
        <p:nvSpPr>
          <p:cNvPr id="7" name="Figure Legend"/>
          <p:cNvSpPr>
            <a:spLocks noGrp="1"/>
          </p:cNvSpPr>
          <p:nvPr>
            <p:ph idx="13"/>
          </p:nvPr>
        </p:nvSpPr>
        <p:spPr/>
        <p:txBody>
          <a:bodyPr>
            <a:normAutofit/>
          </a:bodyPr>
          <a:lstStyle/>
          <a:p>
            <a:r>
              <a:rPr/>
              <a:t>Þrýstings- og hitaásarnir á þessu fasariti vatns eru ekki teiknaðir í föstum kvarða til að sýna nokkra mikilvæga eiginleika.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594414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10.32</a:t>
            </a:r>
          </a:p>
        </p:txBody>
      </p:sp>
      <p:sp>
        <p:nvSpPr>
          <p:cNvPr id="7" name="Figure Legend"/>
          <p:cNvSpPr>
            <a:spLocks noGrp="1"/>
          </p:cNvSpPr>
          <p:nvPr>
            <p:ph idx="13"/>
          </p:nvPr>
        </p:nvSpPr>
        <p:spPr/>
        <p:txBody>
          <a:bodyPr>
            <a:normAutofit/>
          </a:bodyPr>
          <a:lstStyle/>
          <a:p>
            <a:r>
              <a:rPr/>
              <a:t>Frostþurrkuð matvæli, eins og þessi ís, eru þurrkuð með þurrgufun við þrýsting undir þrípunkti vatns. (inneign: „lwao“/Flickr)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41910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10.33</a:t>
            </a:r>
          </a:p>
        </p:txBody>
      </p:sp>
      <p:pic>
        <p:nvPicPr>
          <p:cNvPr id="2" name="Figure" descr="A photograph shows an aerial view of a land mass. The white mass of a glacier is shown near the top left quadrant of the photo and leads to two branching blue rivers. The open land is shown in brow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943100" y="1105694"/>
            <a:ext cx="5257800" cy="3495675"/>
          </a:xfrm>
        </p:spPr>
      </p:pic>
      <p:sp>
        <p:nvSpPr>
          <p:cNvPr id="7" name="Figure Legend"/>
          <p:cNvSpPr>
            <a:spLocks noGrp="1"/>
          </p:cNvSpPr>
          <p:nvPr>
            <p:ph idx="13"/>
          </p:nvPr>
        </p:nvSpPr>
        <p:spPr/>
        <p:txBody>
          <a:bodyPr wrap="square">
            <a:normAutofit/>
          </a:bodyPr>
          <a:lstStyle/>
          <a:p>
            <a:pPr>
              <a:spcBef>
                <a:spcPts val="0"/>
              </a:spcBef>
              <a:spcAft>
                <a:spcPts val="0"/>
              </a:spcAft>
            </a:pPr>
            <a:r>
              <a:rPr sz="1500"/>
              <a:t>Gífurlegur þrýstingur undir jöklum leiðir til þess að ísinn bráðnar að hluta og myndar vatnslag sem virkar sem smurning til að auðvelda skrið jökulsins. Þessi gervihnattamynd sýnir framskríðandi jaðar Perito Moreno jökulsins í Argentínu. (mynd: NASA)</a:t>
            </a:r>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885623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10.34</a:t>
            </a:r>
          </a:p>
        </p:txBody>
      </p:sp>
      <p:sp>
        <p:nvSpPr>
          <p:cNvPr id="7" name="Figure Legend"/>
          <p:cNvSpPr>
            <a:spLocks noGrp="1"/>
          </p:cNvSpPr>
          <p:nvPr>
            <p:ph idx="1"/>
          </p:nvPr>
        </p:nvSpPr>
        <p:spPr>
          <a:xfrm>
            <a:off x="628650" y="5079732"/>
            <a:ext cx="7886700" cy="1025503"/>
          </a:xfrm>
        </p:spPr>
        <p:txBody>
          <a:bodyPr>
            <a:normAutofit/>
          </a:bodyPr>
          <a:lstStyle/>
          <a:p>
            <a:pPr marL="0" indent="0">
              <a:buNone/>
            </a:pPr>
            <a:r>
              <a:rPr/>
              <a:t>Sýnt er fasarit fyrir koldíoxíð. Þrýstingsásinn er teiknaður á lograkvarða til að rúma hið mikla svið gilda.</a:t>
            </a:r>
          </a:p>
        </p:txBody>
      </p:sp>
      <p:pic>
        <p:nvPicPr>
          <p:cNvPr id="1027" name="Picture 2" descr="slide_0062_img_002.png"/>
          <p:cNvPicPr>
            <a:picLocks noChangeAspect="1"/>
          </p:cNvPicPr>
          <p:nvPr/>
        </p:nvPicPr>
        <p:blipFill>
          <a:blip r:embed="rId4"/>
          <a:srcRect/>
          <a:stretch>
            <a:fillRect/>
          </a:stretch>
        </p:blipFill>
        <p:spPr>
          <a:xfrm>
            <a:off x="1232377" y="900861"/>
            <a:ext cx="6390185" cy="3899675"/>
          </a:xfrm>
          <a:prstGeom prst="rect">
            <a:avLst/>
          </a:prstGeom>
        </p:spPr>
      </p:pic>
      <p:sp>
        <p:nvSpPr>
          <p:cNvPr id="102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3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557952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10.35</a:t>
            </a:r>
          </a:p>
        </p:txBody>
      </p:sp>
      <p:pic>
        <p:nvPicPr>
          <p:cNvPr id="2" name="Figure" descr="Four photographs are shown where each shows a circular container with a green and red float in each. In the left diagram, the container is half filled with a colorless liquid and the floats sit on the surface of the liquid. In the second photo, the green float is near the top and the red float lies near the bottom of the container. In the third photo, the fluid is darker and the green float sits halfway up the container while the red is sitting at the bottom. In the right photo, the liquid is colorless again and the two floats sit on the surfac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924592"/>
            <a:ext cx="7886700" cy="1857879"/>
          </a:xfrm>
        </p:spPr>
      </p:pic>
      <p:sp>
        <p:nvSpPr>
          <p:cNvPr id="7" name="Figure Legend"/>
          <p:cNvSpPr>
            <a:spLocks noGrp="1"/>
          </p:cNvSpPr>
          <p:nvPr>
            <p:ph idx="13"/>
          </p:nvPr>
        </p:nvSpPr>
        <p:spPr/>
        <p:txBody>
          <a:bodyPr wrap="square">
            <a:normAutofit/>
          </a:bodyPr>
          <a:lstStyle/>
          <a:p>
            <a:pPr>
              <a:spcBef>
                <a:spcPts val="0"/>
              </a:spcBef>
              <a:spcAft>
                <a:spcPts val="0"/>
              </a:spcAft>
            </a:pPr>
            <a:r>
              <a:rPr sz="1400"/>
              <a:t>(a) Lokað ílát með fljótandi koldíoxíði rétt undir gagnrýna punktinum er hitað, sem leiðir til (b) myndunar yfirgagnrýns vökvafasa. Kæling yfirgagnrýna vökvans lækkar hitastig hans og þrýsting niður fyrir gagnrýna punktinn, sem leiðir til þess að aðskildir vökva- og gasfasar myndast á ný (c og d). Lituð flotholt sýna mun á eðlismassa milli vökva-, gas- og yfirgagnrýnna vökvaástanda. (inneign: breyting á verki eftir „mrmrobin“/YouTube)</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008302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Koffínsameindir hafa bæði skautuð og óskautuð svæði, sem gerir þær leysanlegar í leysum með mismunandi skautun. (b) Skýringarmyndin sýnir dæmigert ferli við koffínhreinsun sem felur í sér yfirmarkskoldíoxíð.</a:t>
            </a:r>
          </a:p>
        </p:txBody>
      </p:sp>
      <p:pic>
        <p:nvPicPr>
          <p:cNvPr id="10" name="Figure" descr="slide_0064_img_001.png"/>
          <p:cNvPicPr>
            <a:picLocks noChangeAspect="1"/>
          </p:cNvPicPr>
          <p:nvPr/>
        </p:nvPicPr>
        <p:blipFill>
          <a:blip r:embed="rId4"/>
          <a:srcRect/>
          <a:stretch>
            <a:fillRect/>
          </a:stretch>
        </p:blipFill>
        <p:spPr>
          <a:xfrm>
            <a:off x="1985962" y="1105694"/>
            <a:ext cx="5172075" cy="3495675"/>
          </a:xfrm>
          <a:prstGeom prst="rect">
            <a:avLst/>
          </a:prstGeom>
        </p:spPr>
      </p:pic>
      <p:sp>
        <p:nvSpPr>
          <p:cNvPr id="9" name="Figure Number">
            <a:extLst>
              <a:ext uri="{FF2B5EF4-FFF2-40B4-BE49-F238E27FC236}">
                <a16:creationId xmlns:a16="http://schemas.microsoft.com/office/drawing/2014/main" id="{C8653C07-E990-4E7D-8B3B-1576EF405079}"/>
              </a:ext>
            </a:extLst>
          </p:cNvPr>
          <p:cNvSpPr>
            <a:spLocks noGrp="1"/>
          </p:cNvSpPr>
          <p:nvPr>
            <p:ph type="title"/>
          </p:nvPr>
        </p:nvSpPr>
        <p:spPr>
          <a:xfrm>
            <a:off x="628650" y="365127"/>
            <a:ext cx="7886700" cy="424583"/>
          </a:xfrm>
        </p:spPr>
        <p:txBody>
          <a:bodyPr/>
          <a:lstStyle/>
          <a:p>
            <a:r>
              <a:rPr/>
              <a:t>Mynd 10.36</a:t>
            </a:r>
          </a:p>
        </p:txBody>
      </p:sp>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004093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10.5 Fast efnisástand</a:t>
            </a:r>
          </a:p>
          <a:p>
            <a:pPr lvl="1"/>
            <a:r>
              <a:rPr/>
              <a:t>Skilgreina og lýsa tengjum og eiginleikum jónískra, sameinda-, málm- og samgildra netkristallaðra fastra efna</a:t>
            </a:r>
          </a:p>
          <a:p>
            <a:pPr lvl="1"/>
            <a:r>
              <a:rPr/>
              <a:t>Lýsa helstu gerðum kristallaðra fastra efna: jónískum, málmkenndum, samgildum netkristöllum og sameindakristöllum</a:t>
            </a:r>
          </a:p>
          <a:p>
            <a:pPr lvl="1"/>
            <a:r>
              <a:rPr/>
              <a:t>Útskýra hvernig kristallagallar geta myndast í föstu efni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919900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10.37</a:t>
            </a:r>
          </a:p>
        </p:txBody>
      </p:sp>
      <p:sp>
        <p:nvSpPr>
          <p:cNvPr id="7" name="Figure Legend"/>
          <p:cNvSpPr>
            <a:spLocks noGrp="1"/>
          </p:cNvSpPr>
          <p:nvPr>
            <p:ph idx="13"/>
          </p:nvPr>
        </p:nvSpPr>
        <p:spPr/>
        <p:txBody>
          <a:bodyPr>
            <a:normAutofit/>
          </a:bodyPr>
          <a:lstStyle/>
          <a:p>
            <a:r>
              <a:rPr/>
              <a:t>Einingum í föstum fasa getur verið raðað í reglulegt, endurtekið mynstur (kristölluð föst efni) eða af handahófi (formlaus).</a:t>
            </a:r>
          </a:p>
        </p:txBody>
      </p:sp>
      <p:pic>
        <p:nvPicPr>
          <p:cNvPr id="10" name="Figure" descr="slide_0066_img_002.png"/>
          <p:cNvPicPr>
            <a:picLocks noChangeAspect="1"/>
          </p:cNvPicPr>
          <p:nvPr/>
        </p:nvPicPr>
        <p:blipFill>
          <a:blip r:embed="rId4"/>
          <a:srcRect l="-4292" r="-4292"/>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432290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10.6 Grindarbyggingar í kristölluðum föstum efnum</a:t>
            </a:r>
          </a:p>
          <a:p>
            <a:pPr lvl="1"/>
            <a:r>
              <a:rPr/>
              <a:t>Lýsa uppröðun frumeinda og jóna í kristalbyggingum</a:t>
            </a:r>
          </a:p>
          <a:p>
            <a:pPr lvl="1"/>
            <a:r>
              <a:rPr/>
              <a:t>Reikna jónageisla með því að nota stærðir einingarsellu</a:t>
            </a:r>
          </a:p>
          <a:p>
            <a:pPr lvl="1"/>
            <a:r>
              <a:rPr/>
              <a:t>Útskýra notkun röntgenbrotmælinga við ákvörðun kristalbygginga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305543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Kísildíoxíð, SiO2, er algengt í náttúrunni sem eitt af nokkrum kristalformum steindarinnar kvars. (b) Hröð kæling á bráðnu SiO2 gefur af sér myndlaust fast efni sem þekkt er sem „bræddur kísill“.</a:t>
            </a:r>
          </a:p>
        </p:txBody>
      </p:sp>
      <p:sp>
        <p:nvSpPr>
          <p:cNvPr id="9" name="Figure Number">
            <a:extLst>
              <a:ext uri="{FF2B5EF4-FFF2-40B4-BE49-F238E27FC236}">
                <a16:creationId xmlns:a16="http://schemas.microsoft.com/office/drawing/2014/main" id="{13D9E2C8-497F-48F5-913E-E08E2814D40B}"/>
              </a:ext>
            </a:extLst>
          </p:cNvPr>
          <p:cNvSpPr>
            <a:spLocks noGrp="1"/>
          </p:cNvSpPr>
          <p:nvPr>
            <p:ph type="title"/>
          </p:nvPr>
        </p:nvSpPr>
        <p:spPr>
          <a:xfrm>
            <a:off x="628650" y="365127"/>
            <a:ext cx="7886700" cy="424583"/>
          </a:xfrm>
        </p:spPr>
        <p:txBody>
          <a:bodyPr/>
          <a:lstStyle/>
          <a:p>
            <a:r>
              <a:rPr/>
              <a:t>Mynd 10.38</a:t>
            </a:r>
          </a:p>
        </p:txBody>
      </p:sp>
      <p:pic>
        <p:nvPicPr>
          <p:cNvPr id="7170" name="Picture 2" descr="Two sets of molecules are shown. The first set of molecules contains five identical, hexagonal rings composed of alternating red and tan spheres single bonded together and with a red spheres extending outward from each tan sphere. The second set of molecules shows four rings with twelve sides each that are joined together. Each ring is composed of alternating red and tan spheres single bonded together and with a red spheres extending outward from each tan spher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0304" y="1598466"/>
            <a:ext cx="7387493" cy="2825751"/>
          </a:xfrm>
          <a:prstGeom prst="rect">
            <a:avLst/>
          </a:prstGeom>
          <a:noFill/>
          <a:extLst>
            <a:ext uri="{909E8E84-426E-40DD-AFC4-6F175D3DCCD1}">
              <a14:hiddenFill xmlns:a14="http://schemas.microsoft.com/office/drawing/2010/main">
                <a:solidFill>
                  <a:srgbClr val="FFFFFF"/>
                </a:solidFill>
              </a14:hiddenFill>
            </a:ext>
          </a:extLst>
        </p:spPr>
      </p:pic>
      <p:sp>
        <p:nvSpPr>
          <p:cNvPr id="717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7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17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871697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10.39</a:t>
            </a:r>
          </a:p>
        </p:txBody>
      </p:sp>
      <p:sp>
        <p:nvSpPr>
          <p:cNvPr id="7" name="Figure Legend"/>
          <p:cNvSpPr>
            <a:spLocks noGrp="1"/>
          </p:cNvSpPr>
          <p:nvPr>
            <p:ph idx="13"/>
          </p:nvPr>
        </p:nvSpPr>
        <p:spPr/>
        <p:txBody>
          <a:bodyPr>
            <a:normAutofit/>
          </a:bodyPr>
          <a:lstStyle/>
          <a:p>
            <a:r>
              <a:rPr/>
              <a:t>Natríumklóríð er jónískt fast efni.</a:t>
            </a:r>
          </a:p>
        </p:txBody>
      </p:sp>
      <p:pic>
        <p:nvPicPr>
          <p:cNvPr id="9" name="Figure" descr="This figure shows large purple spheres bonded to smaller green spheres in an alternating pattern. The spheres are arranged in a cube."/>
          <p:cNvPicPr>
            <a:picLocks noChangeAspect="1"/>
          </p:cNvPicPr>
          <p:nvPr/>
        </p:nvPicPr>
        <p:blipFill>
          <a:blip r:embed="rId3">
            <a:extLst>
              <a:ext uri="{28A0092B-C50C-407E-A947-70E740481C1C}">
                <a14:useLocalDpi xmlns:a14="http://schemas.microsoft.com/office/drawing/2010/main" val="0"/>
              </a:ext>
            </a:extLst>
          </a:blip>
          <a:srcRect l="-62400" r="-6240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342207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10.40</a:t>
            </a:r>
          </a:p>
        </p:txBody>
      </p:sp>
      <p:sp>
        <p:nvSpPr>
          <p:cNvPr id="7" name="Figure Legend"/>
          <p:cNvSpPr>
            <a:spLocks noGrp="1"/>
          </p:cNvSpPr>
          <p:nvPr>
            <p:ph idx="13"/>
          </p:nvPr>
        </p:nvSpPr>
        <p:spPr/>
        <p:txBody>
          <a:bodyPr>
            <a:normAutofit/>
          </a:bodyPr>
          <a:lstStyle/>
          <a:p>
            <a:r>
              <a:rPr/>
              <a:t>Kopar er málmkennt fast efni.</a:t>
            </a:r>
          </a:p>
        </p:txBody>
      </p:sp>
      <p:pic>
        <p:nvPicPr>
          <p:cNvPr id="9" name="Figure" descr="This figure shows large brown spheres arranged in a cube."/>
          <p:cNvPicPr>
            <a:picLocks noChangeAspect="1"/>
          </p:cNvPicPr>
          <p:nvPr/>
        </p:nvPicPr>
        <p:blipFill>
          <a:blip r:embed="rId3">
            <a:extLst>
              <a:ext uri="{28A0092B-C50C-407E-A947-70E740481C1C}">
                <a14:useLocalDpi xmlns:a14="http://schemas.microsoft.com/office/drawing/2010/main" val="0"/>
              </a:ext>
            </a:extLst>
          </a:blip>
          <a:srcRect l="-65182" r="-65182"/>
          <a:stretch>
            <a:fillRect/>
          </a:stretch>
        </p:blipFill>
        <p:spPr>
          <a:xfrm>
            <a:off x="457200"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113538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10.41</a:t>
            </a:r>
          </a:p>
        </p:txBody>
      </p:sp>
      <p:sp>
        <p:nvSpPr>
          <p:cNvPr id="7" name="Figure Legend"/>
          <p:cNvSpPr>
            <a:spLocks noGrp="1"/>
          </p:cNvSpPr>
          <p:nvPr>
            <p:ph idx="13"/>
          </p:nvPr>
        </p:nvSpPr>
        <p:spPr/>
        <p:txBody>
          <a:bodyPr wrap="square">
            <a:normAutofit/>
          </a:bodyPr>
          <a:lstStyle/>
          <a:p>
            <a:pPr>
              <a:spcBef>
                <a:spcPts val="0"/>
              </a:spcBef>
              <a:spcAft>
                <a:spcPts val="0"/>
              </a:spcAft>
            </a:pPr>
            <a:r>
              <a:rPr sz="1400"/>
              <a:t>Samgildur kristall inniheldur þrívítt net samgildra tengja, eins og bygging demants, kísildíoxíðs, kísilkarbíðs og grafíts sýnir. Grafít er sérstakt dæmi, samsett úr flötum lögum samgildra kristalla sem haldið er saman af ósamgildum kröftum. Ólíkt dæmigerðum samgildum föstum efnum er grafít mjög mjúkt og rafleiðandi.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671416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10.42</a:t>
            </a:r>
          </a:p>
        </p:txBody>
      </p:sp>
      <p:sp>
        <p:nvSpPr>
          <p:cNvPr id="7" name="Figure Legend"/>
          <p:cNvSpPr>
            <a:spLocks noGrp="1"/>
          </p:cNvSpPr>
          <p:nvPr>
            <p:ph idx="13"/>
          </p:nvPr>
        </p:nvSpPr>
        <p:spPr/>
        <p:txBody>
          <a:bodyPr wrap="square">
            <a:normAutofit/>
          </a:bodyPr>
          <a:lstStyle/>
          <a:p>
            <a:pPr>
              <a:spcBef>
                <a:spcPts val="0"/>
              </a:spcBef>
              <a:spcAft>
                <a:spcPts val="0"/>
              </a:spcAft>
            </a:pPr>
            <a:r>
              <a:rPr sz="1500"/>
              <a:t>Koldíoxíð (CO2) samanstendur af litlum, óskautuðum sameindum og myndar sameindafastefni með bræðslumark við −78 °C. Joð (I2) samanstendur af stærri, óskautuðum sameindum og myndar sameindafastefni sem bráðnar við 114 °C.</a:t>
            </a:r>
          </a:p>
        </p:txBody>
      </p:sp>
      <p:pic>
        <p:nvPicPr>
          <p:cNvPr id="10" name="Figure" descr="slide_0072_img_002.png"/>
          <p:cNvPicPr>
            <a:picLocks noChangeAspect="1"/>
          </p:cNvPicPr>
          <p:nvPr/>
        </p:nvPicPr>
        <p:blipFill>
          <a:blip r:embed="rId4"/>
          <a:srcRect l="-9009" r="-900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385360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10.43</a:t>
            </a:r>
          </a:p>
        </p:txBody>
      </p:sp>
      <p:sp>
        <p:nvSpPr>
          <p:cNvPr id="7" name="Figure Legend"/>
          <p:cNvSpPr>
            <a:spLocks noGrp="1"/>
          </p:cNvSpPr>
          <p:nvPr>
            <p:ph idx="13"/>
          </p:nvPr>
        </p:nvSpPr>
        <p:spPr/>
        <p:txBody>
          <a:bodyPr wrap="square">
            <a:normAutofit/>
          </a:bodyPr>
          <a:lstStyle/>
          <a:p>
            <a:pPr>
              <a:spcBef>
                <a:spcPts val="0"/>
              </a:spcBef>
              <a:spcAft>
                <a:spcPts val="0"/>
              </a:spcAft>
            </a:pPr>
            <a:r>
              <a:rPr sz="1400"/>
              <a:t>Demantur er afar harður vegna sterkra efnatengja milli kolefnisfrumeinda í allar áttir. Grafít (í blýantsblýi) nuddast af á pappír vegna veikra aðdráttarkrafta milli kolefnislaganna. Mynd af yfirborði grafíts sýnir fjarlægðina milli miðja samliggjandi kolefnisfrumeinda. (ljósmynd til vinstri: breytt verk eftir Steve Jurvetson; ljósmynd í miðju: breytt verk eftir United States Geological Survey)</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445481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10.44</a:t>
            </a:r>
          </a:p>
        </p:txBody>
      </p:sp>
      <p:sp>
        <p:nvSpPr>
          <p:cNvPr id="7" name="Figure Legend"/>
          <p:cNvSpPr>
            <a:spLocks noGrp="1"/>
          </p:cNvSpPr>
          <p:nvPr>
            <p:ph idx="13"/>
          </p:nvPr>
        </p:nvSpPr>
        <p:spPr/>
        <p:txBody>
          <a:bodyPr>
            <a:normAutofit/>
          </a:bodyPr>
          <a:lstStyle/>
          <a:p>
            <a:r>
              <a:rPr/>
              <a:t>Hægt er að móta grafenþynnur í bakkíkúlur, nanórör og staflað lög.</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1033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10.45</a:t>
            </a:r>
          </a:p>
        </p:txBody>
      </p:sp>
      <p:sp>
        <p:nvSpPr>
          <p:cNvPr id="7" name="Figure Legend"/>
          <p:cNvSpPr>
            <a:spLocks noGrp="1"/>
          </p:cNvSpPr>
          <p:nvPr>
            <p:ph idx="13"/>
          </p:nvPr>
        </p:nvSpPr>
        <p:spPr/>
        <p:txBody>
          <a:bodyPr>
            <a:normAutofit/>
          </a:bodyPr>
          <a:lstStyle/>
          <a:p>
            <a:r>
              <a:rPr/>
              <a:t>Tegundir kristalgalla eru meðal annars eyður, millirúmsfrumeindir og skiptióhreinindi.</a:t>
            </a:r>
          </a:p>
        </p:txBody>
      </p:sp>
      <p:pic>
        <p:nvPicPr>
          <p:cNvPr id="8195" name="Picture 2" descr="slide_0075_img_002.png"/>
          <p:cNvPicPr>
            <a:picLocks noChangeAspect="1"/>
          </p:cNvPicPr>
          <p:nvPr/>
        </p:nvPicPr>
        <p:blipFill>
          <a:blip r:embed="rId4"/>
          <a:srcRect/>
          <a:stretch>
            <a:fillRect/>
          </a:stretch>
        </p:blipFill>
        <p:spPr>
          <a:xfrm>
            <a:off x="2061035" y="1191491"/>
            <a:ext cx="4644563" cy="3408990"/>
          </a:xfrm>
          <a:prstGeom prst="rect">
            <a:avLst/>
          </a:prstGeom>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017769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10.46</a:t>
            </a:r>
          </a:p>
        </p:txBody>
      </p:sp>
      <p:sp>
        <p:nvSpPr>
          <p:cNvPr id="7" name="Figure Legend"/>
          <p:cNvSpPr>
            <a:spLocks noGrp="1"/>
          </p:cNvSpPr>
          <p:nvPr>
            <p:ph idx="13"/>
          </p:nvPr>
        </p:nvSpPr>
        <p:spPr/>
        <p:txBody>
          <a:bodyPr>
            <a:normAutofit/>
          </a:bodyPr>
          <a:lstStyle/>
          <a:p>
            <a:r>
              <a:rPr/>
              <a:t>Einingarsella sýnir staðsetningar grindarpunkta sem endurtaka sig í allar áttir.</a:t>
            </a:r>
          </a:p>
        </p:txBody>
      </p:sp>
      <p:pic>
        <p:nvPicPr>
          <p:cNvPr id="10" name="Figure" descr="slide_0076_img_002.png"/>
          <p:cNvPicPr>
            <a:picLocks noChangeAspect="1"/>
          </p:cNvPicPr>
          <p:nvPr/>
        </p:nvPicPr>
        <p:blipFill>
          <a:blip r:embed="rId4"/>
          <a:srcRect l="-5642" r="-5642"/>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89966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10.47</a:t>
            </a:r>
          </a:p>
        </p:txBody>
      </p:sp>
      <p:sp>
        <p:nvSpPr>
          <p:cNvPr id="7" name="Figure Legend"/>
          <p:cNvSpPr>
            <a:spLocks noGrp="1"/>
          </p:cNvSpPr>
          <p:nvPr>
            <p:ph idx="13"/>
          </p:nvPr>
        </p:nvSpPr>
        <p:spPr/>
        <p:txBody>
          <a:bodyPr wrap="square">
            <a:normAutofit/>
          </a:bodyPr>
          <a:lstStyle/>
          <a:p>
            <a:pPr>
              <a:spcBef>
                <a:spcPts val="0"/>
              </a:spcBef>
              <a:spcAft>
                <a:spcPts val="0"/>
              </a:spcAft>
            </a:pPr>
            <a:r>
              <a:rPr sz="1500"/>
              <a:t>Þegar málmfrumeindum er raðað þannig að kúlur í einu lagi eru beint fyrir ofan eða neðan kúlur í öðru lagi, kallast grindarbyggingin einföld teningsgrind. Takið eftir að kúlurnar snertast.</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743454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10.48</a:t>
            </a:r>
          </a:p>
        </p:txBody>
      </p:sp>
      <p:sp>
        <p:nvSpPr>
          <p:cNvPr id="7" name="Figure Legend"/>
          <p:cNvSpPr>
            <a:spLocks noGrp="1"/>
          </p:cNvSpPr>
          <p:nvPr>
            <p:ph idx="13"/>
          </p:nvPr>
        </p:nvSpPr>
        <p:spPr/>
        <p:txBody>
          <a:bodyPr>
            <a:normAutofit/>
          </a:bodyPr>
          <a:lstStyle/>
          <a:p>
            <a:r>
              <a:rPr/>
              <a:t>Frumeind í einfaldri teningsgrind snertir sex aðrar frumeindir og hefur því hnitunartöluna sex.</a:t>
            </a:r>
          </a:p>
        </p:txBody>
      </p:sp>
      <p:pic>
        <p:nvPicPr>
          <p:cNvPr id="9" name="Figure" descr="A diagram of two images is shown. In the first image, eight stacked cubes that make up one large cube are shown. Three lines that run from top to bottom, front to back and sided to side in the middle of the structure are shaded darker than the rest of the lines. The second image shows the same set of cubes, but this time spheres at the end of each line are numbered; the horizontal line that goes left to right is labeled with a “2” and a “5,” the vertical line is labeled with a “1” and a “6” and the line that goes horizontally front to back is labeled with a “3” and a “4.”"/>
          <p:cNvPicPr>
            <a:picLocks noChangeAspect="1"/>
          </p:cNvPicPr>
          <p:nvPr/>
        </p:nvPicPr>
        <p:blipFill>
          <a:blip r:embed="rId3">
            <a:extLst>
              <a:ext uri="{28A0092B-C50C-407E-A947-70E740481C1C}">
                <a14:useLocalDpi xmlns:a14="http://schemas.microsoft.com/office/drawing/2010/main" val="0"/>
              </a:ext>
            </a:extLst>
          </a:blip>
          <a:srcRect t="-207" b="-207"/>
          <a:stretch>
            <a:fillRect/>
          </a:stretch>
        </p:blipFill>
        <p:spPr>
          <a:xfrm>
            <a:off x="59054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754156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10.49</a:t>
            </a:r>
          </a:p>
        </p:txBody>
      </p:sp>
      <p:sp>
        <p:nvSpPr>
          <p:cNvPr id="7" name="Figure Legend"/>
          <p:cNvSpPr>
            <a:spLocks noGrp="1"/>
          </p:cNvSpPr>
          <p:nvPr>
            <p:ph idx="13"/>
          </p:nvPr>
        </p:nvSpPr>
        <p:spPr/>
        <p:txBody>
          <a:bodyPr>
            <a:normAutofit/>
          </a:bodyPr>
          <a:lstStyle/>
          <a:p>
            <a:r>
              <a:rPr/>
              <a:t>Einföld teningslaga einingarsella inniheldur einn áttunda úr frumeind í hverju af átta hornum sínum, svo hún inniheldur samtals eina frumeind.</a:t>
            </a:r>
          </a:p>
        </p:txBody>
      </p:sp>
      <p:pic>
        <p:nvPicPr>
          <p:cNvPr id="10" name="Figure" descr="slide_0079_img_002.png"/>
          <p:cNvPicPr>
            <a:picLocks noChangeAspect="1"/>
          </p:cNvPicPr>
          <p:nvPr/>
        </p:nvPicPr>
        <p:blipFill>
          <a:blip r:embed="rId4"/>
          <a:srcRect l="-13439" r="-1343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897974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Dæmi 10.14</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diagram shows a cube with a one eighth portion of eight spheres inside the cube, one section in each corner. Along the bottom right side of the cube are two double ended arrows that each stretch along half of the total distance across the cube. Each arrow is labeled “r.”"/>
          <p:cNvPicPr>
            <a:picLocks noChangeAspect="1"/>
          </p:cNvPicPr>
          <p:nvPr/>
        </p:nvPicPr>
        <p:blipFill>
          <a:blip r:embed="rId3">
            <a:extLst>
              <a:ext uri="{28A0092B-C50C-407E-A947-70E740481C1C}">
                <a14:useLocalDpi xmlns:a14="http://schemas.microsoft.com/office/drawing/2010/main" val="0"/>
              </a:ext>
            </a:extLst>
          </a:blip>
          <a:srcRect l="-70498" r="-7049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511225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10.50</a:t>
            </a:r>
          </a:p>
        </p:txBody>
      </p:sp>
      <p:sp>
        <p:nvSpPr>
          <p:cNvPr id="7" name="Figure Legend"/>
          <p:cNvSpPr>
            <a:spLocks noGrp="1"/>
          </p:cNvSpPr>
          <p:nvPr>
            <p:ph idx="13"/>
          </p:nvPr>
        </p:nvSpPr>
        <p:spPr>
          <a:xfrm>
            <a:off x="628650" y="5200073"/>
            <a:ext cx="7886700" cy="990023"/>
          </a:xfrm>
        </p:spPr>
        <p:txBody>
          <a:bodyPr>
            <a:normAutofit/>
          </a:bodyPr>
          <a:lstStyle/>
          <a:p>
            <a:r>
              <a:rPr/>
              <a:t>Teninglaga einingarsellur málma sýna (á efri myndunum) staðsetningu grindarpunkta og (á neðri myndunum) málmfrumeindir sem eru í einingarsellunni.</a:t>
            </a:r>
          </a:p>
        </p:txBody>
      </p:sp>
      <p:pic>
        <p:nvPicPr>
          <p:cNvPr id="9219" name="Picture 2" descr="slide_0081_img_002.png"/>
          <p:cNvPicPr>
            <a:picLocks noChangeAspect="1"/>
          </p:cNvPicPr>
          <p:nvPr/>
        </p:nvPicPr>
        <p:blipFill>
          <a:blip r:embed="rId4"/>
          <a:srcRect/>
          <a:stretch>
            <a:fillRect/>
          </a:stretch>
        </p:blipFill>
        <p:spPr>
          <a:xfrm>
            <a:off x="1600921" y="1081087"/>
            <a:ext cx="5943601" cy="3694112"/>
          </a:xfrm>
          <a:prstGeom prst="rect">
            <a:avLst/>
          </a:prstGeom>
        </p:spPr>
      </p:pic>
      <p:sp>
        <p:nvSpPr>
          <p:cNvPr id="922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2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22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075078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10.51</a:t>
            </a:r>
          </a:p>
        </p:txBody>
      </p:sp>
      <p:sp>
        <p:nvSpPr>
          <p:cNvPr id="7" name="Figure Legend"/>
          <p:cNvSpPr>
            <a:spLocks noGrp="1"/>
          </p:cNvSpPr>
          <p:nvPr>
            <p:ph idx="13"/>
          </p:nvPr>
        </p:nvSpPr>
        <p:spPr/>
        <p:txBody>
          <a:bodyPr wrap="square">
            <a:normAutofit/>
          </a:bodyPr>
          <a:lstStyle/>
          <a:p>
            <a:pPr>
              <a:spcBef>
                <a:spcPts val="0"/>
              </a:spcBef>
              <a:spcAft>
                <a:spcPts val="0"/>
              </a:spcAft>
            </a:pPr>
            <a:r>
              <a:rPr sz="1500"/>
              <a:t>Í rúmmiðjaðri teningsbyggingu snertast frumeindir í tilteknu lagi ekki. Hver frumeind snertir fjórar frumeindir í laginu fyrir ofan hana og fjórar frumeindir í laginu fyrir neðan hana.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955108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10.52</a:t>
            </a:r>
          </a:p>
        </p:txBody>
      </p:sp>
      <p:sp>
        <p:nvSpPr>
          <p:cNvPr id="7" name="Figure Legend"/>
          <p:cNvSpPr>
            <a:spLocks noGrp="1"/>
          </p:cNvSpPr>
          <p:nvPr>
            <p:ph idx="13"/>
          </p:nvPr>
        </p:nvSpPr>
        <p:spPr/>
        <p:txBody>
          <a:bodyPr>
            <a:normAutofit/>
          </a:bodyPr>
          <a:lstStyle/>
          <a:p>
            <a:r>
              <a:rPr/>
              <a:t>Flötmiðjað teningslaga fast efni hefur frumeindir í hornunum og, eins og nafnið gefur til kynna, á miðjum flötum einingarsellna sinna.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27298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10.53</a:t>
            </a:r>
          </a:p>
        </p:txBody>
      </p:sp>
      <p:sp>
        <p:nvSpPr>
          <p:cNvPr id="7" name="Figure Legend"/>
          <p:cNvSpPr>
            <a:spLocks noGrp="1"/>
          </p:cNvSpPr>
          <p:nvPr>
            <p:ph idx="1"/>
          </p:nvPr>
        </p:nvSpPr>
        <p:spPr>
          <a:xfrm>
            <a:off x="457200" y="5019514"/>
            <a:ext cx="7886700" cy="1059341"/>
          </a:xfrm>
        </p:spPr>
        <p:txBody>
          <a:bodyPr wrap="square">
            <a:normAutofit/>
          </a:bodyPr>
          <a:lstStyle/>
          <a:p>
            <a:pPr marL="0" indent="0">
              <a:spcBef>
                <a:spcPts val="0"/>
              </a:spcBef>
              <a:spcAft>
                <a:spcPts val="0"/>
              </a:spcAft>
              <a:buNone/>
            </a:pPr>
            <a:r>
              <a:rPr sz="1400"/>
              <a:t>Teningslaga þéttpökkuð (CCP) uppröðun samanstendur af þremur endurteknum lögum (ABCABC…) af sexhyrningsröðuðum frumeindum. Frumeindir í CCP byggingu hafa tengitöluna 12 vegna þess að þær snerta sex frumeindir í sínu lagi, auk þriggja frumeinda í laginu fyrir ofan og þriggja frumeinda í laginu fyrir neðan. Með því að breyta sjónarhorni okkar getum við séð að CCP bygging hefur einingarsellu þar sem ein hlið inniheldur frumeind úr lagi A í einu horni, frumeindir úr lagi B á ská (í tveimur hornum og á miðri hliðinni), og frumeind úr lagi C í því horni sem eftir er. Þetta er það sama og hliðarmiðjuð teningslaga uppröðun.</a:t>
            </a:r>
          </a:p>
        </p:txBody>
      </p:sp>
      <p:pic>
        <p:nvPicPr>
          <p:cNvPr id="2051" name="Picture 2" descr="slide_0084_img_002.png"/>
          <p:cNvPicPr>
            <a:picLocks noChangeAspect="1"/>
          </p:cNvPicPr>
          <p:nvPr/>
        </p:nvPicPr>
        <p:blipFill>
          <a:blip r:embed="rId4"/>
          <a:srcRect/>
          <a:stretch>
            <a:fillRect/>
          </a:stretch>
        </p:blipFill>
        <p:spPr>
          <a:xfrm>
            <a:off x="615451" y="1209704"/>
            <a:ext cx="7904661" cy="3410709"/>
          </a:xfrm>
          <a:prstGeom prst="rect">
            <a:avLst/>
          </a:prstGeom>
        </p:spPr>
      </p:pic>
      <p:sp>
        <p:nvSpPr>
          <p:cNvPr id="205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5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97181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10.54</a:t>
            </a:r>
          </a:p>
        </p:txBody>
      </p:sp>
      <p:sp>
        <p:nvSpPr>
          <p:cNvPr id="7" name="Figure Legend"/>
          <p:cNvSpPr>
            <a:spLocks noGrp="1"/>
          </p:cNvSpPr>
          <p:nvPr>
            <p:ph idx="13"/>
          </p:nvPr>
        </p:nvSpPr>
        <p:spPr/>
        <p:txBody>
          <a:bodyPr wrap="square">
            <a:normAutofit/>
          </a:bodyPr>
          <a:lstStyle/>
          <a:p>
            <a:pPr>
              <a:spcBef>
                <a:spcPts val="0"/>
              </a:spcBef>
              <a:spcAft>
                <a:spcPts val="0"/>
              </a:spcAft>
            </a:pPr>
            <a:r>
              <a:rPr sz="1500"/>
              <a:t>Í báðum tegundum þéttpökkunar er frumeindum pakkað eins þétt og mögulegt er. Sexstrend þéttpökkun samanstendur af tveimur lögum sem skiptast á (ABABAB…). Teningslaga þéttpökkun samanstendur af þremur lögum sem skiptast á (ABCABCABC…).</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43439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Dæmi 10.15</a:t>
            </a:r>
            <a:endParaRPr lang="en-US" dirty="0"/>
          </a:p>
        </p:txBody>
      </p:sp>
      <p:sp>
        <p:nvSpPr>
          <p:cNvPr id="7" name="Figure Legend" hidden="1"/>
          <p:cNvSpPr>
            <a:spLocks noGrp="1"/>
          </p:cNvSpPr>
          <p:nvPr>
            <p:ph idx="13"/>
          </p:nvPr>
        </p:nvSpPr>
        <p:spPr/>
        <p:txBody>
          <a:bodyPr>
            <a:normAutofit/>
          </a:bodyPr>
          <a:lstStyle/>
          <a:p>
            <a:endParaRPr lang="en-US" sz="1600" dirty="0"/>
          </a:p>
        </p:txBody>
      </p:sp>
      <p:pic>
        <p:nvPicPr>
          <p:cNvPr id="9" name="Figure" descr="An image of a cube is shown. A one-eighth section of a sphere is shown inside each corner of the cube and a full sphere is shown in the middle of the cube. A line stretched across the front face of the cube from the top left corner to the bottom right corner is labeled “4 r.” The left and bottom sides of the cube are labeled “a.”"/>
          <p:cNvPicPr>
            <a:picLocks noChangeAspect="1"/>
          </p:cNvPicPr>
          <p:nvPr/>
        </p:nvPicPr>
        <p:blipFill>
          <a:blip r:embed="rId3">
            <a:extLst>
              <a:ext uri="{28A0092B-C50C-407E-A947-70E740481C1C}">
                <a14:useLocalDpi xmlns:a14="http://schemas.microsoft.com/office/drawing/2010/main" val="0"/>
              </a:ext>
            </a:extLst>
          </a:blip>
          <a:srcRect l="-64828" r="-6482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492931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10.55</a:t>
            </a:r>
          </a:p>
        </p:txBody>
      </p:sp>
      <p:sp>
        <p:nvSpPr>
          <p:cNvPr id="7" name="Figure Legend"/>
          <p:cNvSpPr>
            <a:spLocks noGrp="1"/>
          </p:cNvSpPr>
          <p:nvPr>
            <p:ph idx="13"/>
          </p:nvPr>
        </p:nvSpPr>
        <p:spPr/>
        <p:txBody>
          <a:bodyPr>
            <a:normAutofit/>
          </a:bodyPr>
          <a:lstStyle/>
          <a:p>
            <a:r>
              <a:rPr/>
              <a:t>Einingarsella er skilgreind af lengdum þriggja ása hennar (a, b og c) og hornunum (α, β og γ) á milli ásanna.</a:t>
            </a:r>
          </a:p>
        </p:txBody>
      </p:sp>
      <p:pic>
        <p:nvPicPr>
          <p:cNvPr id="9" name="Figure" descr="A cube is shown where each corner has a black dot drawn on it. A circle in the bottom of the cube is composed of three double-ended arrows. The left top of this circle is labeled “alpha,” the top right is labeled “beta” and the bottom is labeled “gamma.” The bottom left corner of the cube is labeled “a” while the bottom of the back face is labeled “b” and the top, back, left corner is labeled “c.”"/>
          <p:cNvPicPr>
            <a:picLocks noChangeAspect="1"/>
          </p:cNvPicPr>
          <p:nvPr/>
        </p:nvPicPr>
        <p:blipFill>
          <a:blip r:embed="rId3">
            <a:extLst>
              <a:ext uri="{28A0092B-C50C-407E-A947-70E740481C1C}">
                <a14:useLocalDpi xmlns:a14="http://schemas.microsoft.com/office/drawing/2010/main" val="0"/>
              </a:ext>
            </a:extLst>
          </a:blip>
          <a:srcRect l="-53841" r="-53841"/>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528942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igure Legend"/>
          <p:cNvSpPr>
            <a:spLocks noGrp="1"/>
          </p:cNvSpPr>
          <p:nvPr>
            <p:ph sz="half" idx="1"/>
          </p:nvPr>
        </p:nvSpPr>
        <p:spPr>
          <a:xfrm>
            <a:off x="4972050" y="1107617"/>
            <a:ext cx="3913188" cy="664033"/>
          </a:xfrm>
        </p:spPr>
        <p:txBody>
          <a:bodyPr>
            <a:noAutofit/>
          </a:bodyPr>
          <a:lstStyle/>
          <a:p>
            <a:pPr marL="0" indent="0">
              <a:buNone/>
            </a:pPr>
            <a:r>
              <a:rPr/>
              <a:t>Það eru sjö mismunandi grindarkerfi og 14 mismunandi einingarsellur.</a:t>
            </a:r>
          </a:p>
        </p:txBody>
      </p:sp>
      <p:pic>
        <p:nvPicPr>
          <p:cNvPr id="3075" name="Picture 2" descr="slide_0088_img_001.png"/>
          <p:cNvPicPr>
            <a:picLocks noChangeAspect="1"/>
          </p:cNvPicPr>
          <p:nvPr/>
        </p:nvPicPr>
        <p:blipFill>
          <a:blip r:embed="rId6"/>
          <a:srcRect/>
          <a:stretch>
            <a:fillRect/>
          </a:stretch>
        </p:blipFill>
        <p:spPr>
          <a:xfrm>
            <a:off x="731838" y="1107617"/>
            <a:ext cx="4102790" cy="5061756"/>
          </a:xfrm>
          <a:prstGeom prst="rect">
            <a:avLst/>
          </a:prstGeom>
        </p:spPr>
      </p:pic>
      <p:pic>
        <p:nvPicPr>
          <p:cNvPr id="3076"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sp>
        <p:nvSpPr>
          <p:cNvPr id="9" name="Figure Number">
            <a:extLst>
              <a:ext uri="{FF2B5EF4-FFF2-40B4-BE49-F238E27FC236}">
                <a16:creationId xmlns:a16="http://schemas.microsoft.com/office/drawing/2014/main" id="{2D32E26E-CEF9-496B-A2FD-6E15E6F89C14}"/>
              </a:ext>
            </a:extLst>
          </p:cNvPr>
          <p:cNvSpPr>
            <a:spLocks noGrp="1"/>
          </p:cNvSpPr>
          <p:nvPr>
            <p:ph type="title"/>
          </p:nvPr>
        </p:nvSpPr>
        <p:spPr>
          <a:xfrm>
            <a:off x="628650" y="365127"/>
            <a:ext cx="7886700" cy="424583"/>
          </a:xfrm>
        </p:spPr>
        <p:txBody>
          <a:bodyPr/>
          <a:lstStyle/>
          <a:p>
            <a:r>
              <a:rPr/>
              <a:t>Mynd 10.56</a:t>
            </a:r>
          </a:p>
        </p:txBody>
      </p:sp>
      <p:sp>
        <p:nvSpPr>
          <p:cNvPr id="307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07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722459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10.57</a:t>
            </a:r>
          </a:p>
        </p:txBody>
      </p:sp>
      <p:sp>
        <p:nvSpPr>
          <p:cNvPr id="7" name="Figure Legend"/>
          <p:cNvSpPr>
            <a:spLocks noGrp="1"/>
          </p:cNvSpPr>
          <p:nvPr>
            <p:ph idx="13"/>
          </p:nvPr>
        </p:nvSpPr>
        <p:spPr/>
        <p:txBody>
          <a:bodyPr>
            <a:normAutofit/>
          </a:bodyPr>
          <a:lstStyle/>
          <a:p>
            <a:r>
              <a:rPr/>
              <a:t>Katjónir geta fyllt tvær gerðir af holum milli anjóna: áttflötungsholur eða fjórflötungsholur.</a:t>
            </a:r>
          </a:p>
        </p:txBody>
      </p:sp>
      <p:pic>
        <p:nvPicPr>
          <p:cNvPr id="4098" name="Picture 2" descr="An image shows a top-view of a layer of blue spheres arranged in a sheet lying atop another sheet that is the same except the spheres are green. The second sheet is offset just a bit so that the spheres of the top sheet lie in the grooves of the second sheet. A third sheet composed of purple spheres lies at the bottom. The spaces created between the spheres in each layer are labeled “Octahedral holes” and “Tetrahedral hole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27263" y="1139394"/>
            <a:ext cx="4044228" cy="3409077"/>
          </a:xfrm>
          <a:prstGeom prst="rect">
            <a:avLst/>
          </a:prstGeom>
          <a:noFill/>
          <a:extLst>
            <a:ext uri="{909E8E84-426E-40DD-AFC4-6F175D3DCCD1}">
              <a14:hiddenFill xmlns:a14="http://schemas.microsoft.com/office/drawing/2010/main">
                <a:solidFill>
                  <a:srgbClr val="FFFFFF"/>
                </a:solidFill>
              </a14:hiddenFill>
            </a:ext>
          </a:extLst>
        </p:spPr>
      </p:pic>
      <p:sp>
        <p:nvSpPr>
          <p:cNvPr id="409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0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410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514848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10.58</a:t>
            </a:r>
          </a:p>
        </p:txBody>
      </p:sp>
      <p:sp>
        <p:nvSpPr>
          <p:cNvPr id="7" name="Figure Legend"/>
          <p:cNvSpPr>
            <a:spLocks noGrp="1"/>
          </p:cNvSpPr>
          <p:nvPr>
            <p:ph idx="13"/>
          </p:nvPr>
        </p:nvSpPr>
        <p:spPr/>
        <p:txBody>
          <a:bodyPr>
            <a:normAutofit/>
          </a:bodyPr>
          <a:lstStyle/>
          <a:p>
            <a:r>
              <a:rPr/>
              <a:t>Stærð katjónar og lögun holunnar sem efnasambandið skipar eru í beinu samhengi.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851868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10.59</a:t>
            </a:r>
          </a:p>
        </p:txBody>
      </p:sp>
      <p:sp>
        <p:nvSpPr>
          <p:cNvPr id="7" name="Figure Legend"/>
          <p:cNvSpPr>
            <a:spLocks noGrp="1"/>
          </p:cNvSpPr>
          <p:nvPr>
            <p:ph idx="13"/>
          </p:nvPr>
        </p:nvSpPr>
        <p:spPr/>
        <p:txBody>
          <a:bodyPr wrap="square">
            <a:normAutofit/>
          </a:bodyPr>
          <a:lstStyle/>
          <a:p>
            <a:pPr>
              <a:spcBef>
                <a:spcPts val="0"/>
              </a:spcBef>
              <a:spcAft>
                <a:spcPts val="0"/>
              </a:spcAft>
            </a:pPr>
            <a:r>
              <a:rPr sz="1500"/>
              <a:t>Jónasambönd með katjónir og anjónir af svipaðri stærð, eins og CsCl, mynda venjulega einfalda teningsgrind. Hægt er að lýsa þeim með einingarsellum sem hafa annaðhvort katjónir í hornunum eða anjónir í hornunum.</a:t>
            </a:r>
          </a:p>
        </p:txBody>
      </p:sp>
      <p:pic>
        <p:nvPicPr>
          <p:cNvPr id="5123" name="Picture 2" descr="slide_0091_img_002.png"/>
          <p:cNvPicPr>
            <a:picLocks noChangeAspect="1"/>
          </p:cNvPicPr>
          <p:nvPr/>
        </p:nvPicPr>
        <p:blipFill>
          <a:blip r:embed="rId4"/>
          <a:srcRect/>
          <a:stretch>
            <a:fillRect/>
          </a:stretch>
        </p:blipFill>
        <p:spPr>
          <a:xfrm>
            <a:off x="1128279" y="1587356"/>
            <a:ext cx="6528682" cy="2716789"/>
          </a:xfrm>
          <a:prstGeom prst="rect">
            <a:avLst/>
          </a:prstGeom>
        </p:spPr>
      </p:pic>
      <p:sp>
        <p:nvSpPr>
          <p:cNvPr id="51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51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596826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10.60</a:t>
            </a:r>
          </a:p>
        </p:txBody>
      </p:sp>
      <p:sp>
        <p:nvSpPr>
          <p:cNvPr id="7" name="Figure Legend"/>
          <p:cNvSpPr>
            <a:spLocks noGrp="1"/>
          </p:cNvSpPr>
          <p:nvPr>
            <p:ph idx="13"/>
          </p:nvPr>
        </p:nvSpPr>
        <p:spPr/>
        <p:txBody>
          <a:bodyPr wrap="square">
            <a:normAutofit/>
          </a:bodyPr>
          <a:lstStyle/>
          <a:p>
            <a:pPr>
              <a:spcBef>
                <a:spcPts val="0"/>
              </a:spcBef>
              <a:spcAft>
                <a:spcPts val="0"/>
              </a:spcAft>
            </a:pPr>
            <a:r>
              <a:rPr sz="1500"/>
              <a:t>Jónaefni þar sem anjónir eru mun stærri en katjónir, eins og NaCl, mynda venjulega FCC-byggingu. Hægt er að lýsa þeim með FCC-einingarsellum þar sem katjónir eru í áttflötungsholum.</a:t>
            </a:r>
          </a:p>
        </p:txBody>
      </p:sp>
      <p:pic>
        <p:nvPicPr>
          <p:cNvPr id="10243" name="Picture 2" descr="slide_0092_img_002.png"/>
          <p:cNvPicPr>
            <a:picLocks noChangeAspect="1"/>
          </p:cNvPicPr>
          <p:nvPr/>
        </p:nvPicPr>
        <p:blipFill>
          <a:blip r:embed="rId4"/>
          <a:srcRect/>
          <a:stretch>
            <a:fillRect/>
          </a:stretch>
        </p:blipFill>
        <p:spPr>
          <a:xfrm>
            <a:off x="925800" y="1629352"/>
            <a:ext cx="7378175" cy="2536248"/>
          </a:xfrm>
          <a:prstGeom prst="rect">
            <a:avLst/>
          </a:prstGeom>
        </p:spPr>
      </p:pic>
      <p:sp>
        <p:nvSpPr>
          <p:cNvPr id="1024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4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4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06713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10.61</a:t>
            </a:r>
          </a:p>
        </p:txBody>
      </p:sp>
      <p:sp>
        <p:nvSpPr>
          <p:cNvPr id="7" name="Figure Legend"/>
          <p:cNvSpPr>
            <a:spLocks noGrp="1"/>
          </p:cNvSpPr>
          <p:nvPr>
            <p:ph idx="13"/>
          </p:nvPr>
        </p:nvSpPr>
        <p:spPr/>
        <p:txBody>
          <a:bodyPr>
            <a:normAutofit/>
          </a:bodyPr>
          <a:lstStyle/>
          <a:p>
            <a:r>
              <a:rPr/>
              <a:t>ZnS, sinksúlfíð (eða sinkblend) myndar FCC-einingarsellu með súlfíðjónum á grindarpunktum og mun minni sinkjónum sem fylla helming fjórflötungsholanna í byggingunni.</a:t>
            </a:r>
          </a:p>
        </p:txBody>
      </p:sp>
      <p:pic>
        <p:nvPicPr>
          <p:cNvPr id="10" name="Figure" descr="slide_0093_img_002.png"/>
          <p:cNvPicPr>
            <a:picLocks noChangeAspect="1"/>
          </p:cNvPicPr>
          <p:nvPr/>
        </p:nvPicPr>
        <p:blipFill>
          <a:blip r:embed="rId4"/>
          <a:srcRect l="-11844" r="-11844"/>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370960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idx="13"/>
          </p:nvPr>
        </p:nvSpPr>
        <p:spPr/>
        <p:txBody>
          <a:bodyPr>
            <a:normAutofit/>
          </a:bodyPr>
          <a:lstStyle/>
          <a:p>
            <a:r>
              <a:rPr/>
              <a:t>Kalsíumflúoríð, CaF2, myndar FCC-einingarsellu með kalsíumjónum (grænar) á grindarpunktunum og flúoríðjónum (rauðar) sem fylla öll fjórflötungsholin á milli þeirra.</a:t>
            </a:r>
          </a:p>
        </p:txBody>
      </p:sp>
      <p:pic>
        <p:nvPicPr>
          <p:cNvPr id="10" name="Figure" descr="slide_0094_img_001.png"/>
          <p:cNvPicPr>
            <a:picLocks noChangeAspect="1"/>
          </p:cNvPicPr>
          <p:nvPr/>
        </p:nvPicPr>
        <p:blipFill>
          <a:blip r:embed="rId4"/>
          <a:srcRect l="-11844" r="-11844"/>
          <a:stretch>
            <a:fillRect/>
          </a:stretch>
        </p:blipFill>
        <p:spPr>
          <a:xfrm>
            <a:off x="457199" y="1122386"/>
            <a:ext cx="8062913" cy="3500071"/>
          </a:xfrm>
          <a:prstGeom prst="rect">
            <a:avLst/>
          </a:prstGeom>
        </p:spPr>
      </p:pic>
      <p:sp>
        <p:nvSpPr>
          <p:cNvPr id="8" name="Figure Number">
            <a:extLst>
              <a:ext uri="{FF2B5EF4-FFF2-40B4-BE49-F238E27FC236}">
                <a16:creationId xmlns:a16="http://schemas.microsoft.com/office/drawing/2014/main" id="{2E33E51F-0ECB-44C0-A6E6-10C400F2273B}"/>
              </a:ext>
            </a:extLst>
          </p:cNvPr>
          <p:cNvSpPr>
            <a:spLocks noGrp="1"/>
          </p:cNvSpPr>
          <p:nvPr>
            <p:ph type="title"/>
          </p:nvPr>
        </p:nvSpPr>
        <p:spPr>
          <a:xfrm>
            <a:off x="628650" y="365127"/>
            <a:ext cx="7886700" cy="424583"/>
          </a:xfrm>
        </p:spPr>
        <p:txBody>
          <a:bodyPr/>
          <a:lstStyle/>
          <a:p>
            <a:r>
              <a:rPr/>
              <a:t>Mynd 10.62</a:t>
            </a:r>
          </a:p>
        </p:txBody>
      </p:sp>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05987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10.18</a:t>
            </a:r>
          </a:p>
        </p:txBody>
      </p:sp>
      <p:sp>
        <p:nvSpPr>
          <p:cNvPr id="7" name="Figure Legend" hidden="1"/>
          <p:cNvSpPr>
            <a:spLocks noGrp="1"/>
          </p:cNvSpPr>
          <p:nvPr>
            <p:ph idx="13"/>
          </p:nvPr>
        </p:nvSpPr>
        <p:spPr/>
        <p:txBody>
          <a:bodyPr>
            <a:normAutofit/>
          </a:bodyPr>
          <a:lstStyle/>
          <a:p>
            <a:endParaRPr lang="en-US" sz="1600" dirty="0"/>
          </a:p>
        </p:txBody>
      </p:sp>
      <p:pic>
        <p:nvPicPr>
          <p:cNvPr id="14338" name="Picture 2" descr="Three images are shown. The first shows a cube of alternating green and purple spheres. A smaller cube within that cube is outlined and a larger version of it appears next. This figure is a grey cube that appears to be made up of spheres. There are small spaces between each sphere. There is a right triangle outlined in this cube and a larger version of it appears next. This right triangle has two sides labeled “a,” and the hypotenuse, which spans two half-circles and one full one is labeled, “r, 2 r, and 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46583" y="1955800"/>
            <a:ext cx="7116884" cy="2625436"/>
          </a:xfrm>
          <a:prstGeom prst="rect">
            <a:avLst/>
          </a:prstGeom>
          <a:noFill/>
          <a:extLst>
            <a:ext uri="{909E8E84-426E-40DD-AFC4-6F175D3DCCD1}">
              <a14:hiddenFill xmlns:a14="http://schemas.microsoft.com/office/drawing/2010/main">
                <a:solidFill>
                  <a:srgbClr val="FFFFFF"/>
                </a:solidFill>
              </a14:hiddenFill>
            </a:ext>
          </a:extLst>
        </p:spPr>
      </p:pic>
      <p:sp>
        <p:nvSpPr>
          <p:cNvPr id="1433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136277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10.63</a:t>
            </a:r>
          </a:p>
        </p:txBody>
      </p:sp>
      <p:sp>
        <p:nvSpPr>
          <p:cNvPr id="7" name="Figure Legend"/>
          <p:cNvSpPr>
            <a:spLocks noGrp="1"/>
          </p:cNvSpPr>
          <p:nvPr>
            <p:ph idx="13"/>
          </p:nvPr>
        </p:nvSpPr>
        <p:spPr/>
        <p:txBody>
          <a:bodyPr>
            <a:normAutofit/>
          </a:bodyPr>
          <a:lstStyle/>
          <a:p>
            <a:r>
              <a:rPr/>
              <a:t>Ljósbylgjur sem taka sama rými verða fyrir samliðun og sameinast til að mynda bylgjur af meiri (a) eða minni (b) styrk, allt eftir aðskilnaði hágilda og lággilda þeirra.</a:t>
            </a:r>
          </a:p>
        </p:txBody>
      </p:sp>
      <p:pic>
        <p:nvPicPr>
          <p:cNvPr id="13315" name="Picture 2" descr="slide_0096_img_002.png"/>
          <p:cNvPicPr>
            <a:picLocks noChangeAspect="1"/>
          </p:cNvPicPr>
          <p:nvPr/>
        </p:nvPicPr>
        <p:blipFill>
          <a:blip r:embed="rId4"/>
          <a:srcRect/>
          <a:stretch>
            <a:fillRect/>
          </a:stretch>
        </p:blipFill>
        <p:spPr>
          <a:xfrm>
            <a:off x="938788" y="1836159"/>
            <a:ext cx="7444795" cy="2107767"/>
          </a:xfrm>
          <a:prstGeom prst="rect">
            <a:avLst/>
          </a:prstGeom>
        </p:spPr>
      </p:pic>
      <p:sp>
        <p:nvSpPr>
          <p:cNvPr id="133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521515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10.64</a:t>
            </a:r>
            <a:endParaRPr lang="en-US" sz="2400" dirty="0">
              <a:solidFill>
                <a:srgbClr val="6CB255"/>
              </a:solidFill>
            </a:endParaRPr>
          </a:p>
        </p:txBody>
      </p:sp>
      <p:sp>
        <p:nvSpPr>
          <p:cNvPr id="14" name="Figure Legend"/>
          <p:cNvSpPr>
            <a:spLocks noGrp="1"/>
          </p:cNvSpPr>
          <p:nvPr>
            <p:ph sz="half" idx="2"/>
          </p:nvPr>
        </p:nvSpPr>
        <p:spPr>
          <a:xfrm>
            <a:off x="4821381" y="1107617"/>
            <a:ext cx="3698731" cy="5256973"/>
          </a:xfrm>
        </p:spPr>
        <p:txBody>
          <a:bodyPr>
            <a:noAutofit/>
          </a:bodyPr>
          <a:lstStyle/>
          <a:p>
            <a:pPr marL="0" indent="0">
              <a:buNone/>
            </a:pPr>
            <a:r>
              <a:rPr/>
              <a:t>Brot röntgengeisla sem dreifast af frumeindum innan kristals gerir kleift að ákvarða fjarlægðina milli frumeindanna. Efri myndin sýnir styrkjandi samliðun milli tveggja dreifðra bylgna og afleidda brotna bylgju með miklum styrk. Neðri myndin sýnir eyðandi samliðun og brotna bylgju með litlum styrk.</a:t>
            </a:r>
          </a:p>
        </p:txBody>
      </p:sp>
      <p:pic>
        <p:nvPicPr>
          <p:cNvPr id="2051" name="Picture 2" descr="slide_0097_img_002.png"/>
          <p:cNvPicPr>
            <a:picLocks noChangeAspect="1"/>
          </p:cNvPicPr>
          <p:nvPr/>
        </p:nvPicPr>
        <p:blipFill>
          <a:blip r:embed="rId4"/>
          <a:srcRect/>
          <a:stretch>
            <a:fillRect/>
          </a:stretch>
        </p:blipFill>
        <p:spPr>
          <a:xfrm>
            <a:off x="473073" y="1209217"/>
            <a:ext cx="4133851" cy="4622800"/>
          </a:xfrm>
          <a:prstGeom prst="rect">
            <a:avLst/>
          </a:prstGeom>
        </p:spPr>
      </p:pic>
      <p:sp>
        <p:nvSpPr>
          <p:cNvPr id="205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5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049263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10.65</a:t>
            </a:r>
          </a:p>
        </p:txBody>
      </p:sp>
      <p:sp>
        <p:nvSpPr>
          <p:cNvPr id="7" name="Figure Legend"/>
          <p:cNvSpPr>
            <a:spLocks noGrp="1"/>
          </p:cNvSpPr>
          <p:nvPr>
            <p:ph idx="13"/>
          </p:nvPr>
        </p:nvSpPr>
        <p:spPr/>
        <p:txBody>
          <a:bodyPr>
            <a:normAutofit/>
          </a:bodyPr>
          <a:lstStyle/>
          <a:p>
            <a:r>
              <a:rPr/>
              <a:t>(a) Í brotmæli skellur röntgengeisli á kristalluðu efni og myndar (b) röntgenbrotmynstur sem hægt er að greina til að ákvarða kristalbygginguna.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747019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10.66</a:t>
            </a:r>
          </a:p>
        </p:txBody>
      </p:sp>
      <p:pic>
        <p:nvPicPr>
          <p:cNvPr id="2" name="Figure" descr="An image shows a circular illustration with rings of dots that are blurred togethe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086100" y="1110456"/>
            <a:ext cx="2971800" cy="3486150"/>
          </a:xfrm>
        </p:spPr>
      </p:pic>
      <p:sp>
        <p:nvSpPr>
          <p:cNvPr id="7" name="Figure Legend"/>
          <p:cNvSpPr>
            <a:spLocks noGrp="1"/>
          </p:cNvSpPr>
          <p:nvPr>
            <p:ph idx="13"/>
          </p:nvPr>
        </p:nvSpPr>
        <p:spPr/>
        <p:txBody>
          <a:bodyPr>
            <a:normAutofit/>
          </a:bodyPr>
          <a:lstStyle/>
          <a:p>
            <a:r>
              <a:rPr/>
              <a:t>Þessi skýringarmynd sýnir röntgenbrotmynd svipaða þeirri sem Franklin fann í rannsóknum sínum. (mynd: National Institutes of Health)</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13702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18</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shows a carbon atom single bonded to three hydrogen atoms and one other carbon atom, that is in turn double bonded to an oxygen atom and single bonded to another oxygen atom that is single bonded to a hydrogen atom. Dotted lines connect the terminal oxygen and hydrogen atoms to a reciprocal lewis structure to the right, rotated 180 degrees. Each dotted line is labeled “hydrogen bond.”"/>
          <p:cNvPicPr>
            <a:picLocks noChangeAspect="1"/>
          </p:cNvPicPr>
          <p:nvPr/>
        </p:nvPicPr>
        <p:blipFill>
          <a:blip r:embed="rId3">
            <a:extLst>
              <a:ext uri="{28A0092B-C50C-407E-A947-70E740481C1C}">
                <a14:useLocalDpi xmlns:a14="http://schemas.microsoft.com/office/drawing/2010/main" val="0"/>
              </a:ext>
            </a:extLst>
          </a:blip>
          <a:srcRect l="-22966" r="-22966"/>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32862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19</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turns of a helical structure are shown horizontally. Three Lewis structures are superimposed on the helix. The first shows horizontally stacked dashes next to an oxygen atom, with three dots connecting to a hydrogen atom, and a single dash connecting the hydrogen atom to a nitrogen atom. The second shows a carbon atom double bonded to an oxygen atom, then three dots connecting to a hydrogen atom which is bonded to a nitrogen atom. The third shows a carbon atom double bonded to an oxygen atom with three dots extending to the right of the oxygen atom."/>
          <p:cNvPicPr>
            <a:picLocks noChangeAspect="1"/>
          </p:cNvPicPr>
          <p:nvPr/>
        </p:nvPicPr>
        <p:blipFill>
          <a:blip r:embed="rId3">
            <a:extLst>
              <a:ext uri="{28A0092B-C50C-407E-A947-70E740481C1C}">
                <a14:useLocalDpi xmlns:a14="http://schemas.microsoft.com/office/drawing/2010/main" val="0"/>
              </a:ext>
            </a:extLst>
          </a:blip>
          <a:srcRect t="-330" b="-33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066628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22</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363561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Dæmi 23</a:t>
            </a:r>
          </a:p>
        </p:txBody>
      </p:sp>
      <p:pic>
        <p:nvPicPr>
          <p:cNvPr id="2" name="Figure" descr="A photo shows a close-up, above-view, of a needle lying on the surface of a sample of wate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214562" y="1110456"/>
            <a:ext cx="4714875" cy="3486150"/>
          </a:xfrm>
        </p:spPr>
      </p:pic>
      <p:sp>
        <p:nvSpPr>
          <p:cNvPr id="7" name="Figure Legend" hidden="1"/>
          <p:cNvSpPr>
            <a:spLocks noGrp="1"/>
          </p:cNvSpPr>
          <p:nvPr>
            <p:ph idx="13"/>
          </p:nvPr>
        </p:nvSpPr>
        <p:spPr/>
        <p:txBody>
          <a:bodyPr>
            <a:normAutofit/>
          </a:bodyPr>
          <a:lstStyle/>
          <a:p>
            <a:r>
              <a:rPr/>
              <a:t>(mynd: Cory Zanker)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87182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24</a:t>
            </a:r>
          </a:p>
        </p:txBody>
      </p:sp>
      <p:sp>
        <p:nvSpPr>
          <p:cNvPr id="7" name="Figure Legend" hidden="1"/>
          <p:cNvSpPr>
            <a:spLocks noGrp="1"/>
          </p:cNvSpPr>
          <p:nvPr>
            <p:ph idx="13"/>
          </p:nvPr>
        </p:nvSpPr>
        <p:spPr/>
        <p:txBody>
          <a:bodyPr>
            <a:normAutofit/>
          </a:bodyPr>
          <a:lstStyle/>
          <a:p>
            <a:endParaRPr lang="en-US" sz="1600" dirty="0"/>
          </a:p>
        </p:txBody>
      </p:sp>
      <p:pic>
        <p:nvPicPr>
          <p:cNvPr id="6147" name="Picture 2" descr="slide_0104_img_002.png"/>
          <p:cNvPicPr>
            <a:picLocks noChangeAspect="1"/>
          </p:cNvPicPr>
          <p:nvPr/>
        </p:nvPicPr>
        <p:blipFill>
          <a:blip r:embed="rId4"/>
          <a:srcRect/>
          <a:stretch>
            <a:fillRect/>
          </a:stretch>
        </p:blipFill>
        <p:spPr>
          <a:xfrm>
            <a:off x="628650" y="1531504"/>
            <a:ext cx="7830658" cy="3312970"/>
          </a:xfrm>
          <a:prstGeom prst="rect">
            <a:avLst/>
          </a:prstGeom>
        </p:spPr>
      </p:pic>
      <p:sp>
        <p:nvSpPr>
          <p:cNvPr id="614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4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15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129966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63</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113841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skal uppruna frá OpenStax, Rice University og taka skal fram ef breytingar hafa verið gerðar.</a:t>
            </a:r>
          </a:p>
          <a:p>
            <a:pPr>
              <a:spcBef>
                <a:spcPts val="0"/>
              </a:spcBef>
              <a:spcAft>
                <a:spcPts val="0"/>
              </a:spcAft>
            </a:pPr>
            <a:endParaRPr lang="en-US" sz="1600"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26183662"/>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1063</TotalTime>
  <Words>4090</Words>
  <Application>Microsoft Macintosh PowerPoint</Application>
  <PresentationFormat>On-screen Show (4:3)</PresentationFormat>
  <Paragraphs>371</Paragraphs>
  <Slides>106</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106</vt:i4>
      </vt:variant>
    </vt:vector>
  </HeadingPairs>
  <TitlesOfParts>
    <vt:vector size="113" baseType="lpstr">
      <vt:lpstr>Osaka</vt:lpstr>
      <vt:lpstr>Arial</vt:lpstr>
      <vt:lpstr>Calibri</vt:lpstr>
      <vt:lpstr>Calibri Light</vt:lpstr>
      <vt:lpstr>Royal Society of Chemistry</vt:lpstr>
      <vt:lpstr>Office Theme</vt:lpstr>
      <vt:lpstr>Equation</vt:lpstr>
      <vt:lpstr>PowerPoint Presentation</vt:lpstr>
      <vt:lpstr>Chapter Outline</vt:lpstr>
      <vt:lpstr>Figure 10.1</vt:lpstr>
      <vt:lpstr>Learning Objectives</vt:lpstr>
      <vt:lpstr>Liquids and Solids</vt:lpstr>
      <vt:lpstr>Intermolecular Forces</vt:lpstr>
      <vt:lpstr>Figure 10.2</vt:lpstr>
      <vt:lpstr>Figure 10.3</vt:lpstr>
      <vt:lpstr>Figure 10.4</vt:lpstr>
      <vt:lpstr>IMFs—Forces between Molecules</vt:lpstr>
      <vt:lpstr>Figure 10.5</vt:lpstr>
      <vt:lpstr>Dispersion Forces</vt:lpstr>
      <vt:lpstr>Figure 10.6</vt:lpstr>
      <vt:lpstr>Dispersion Forces and Molar Mass</vt:lpstr>
      <vt:lpstr>Table 10.1 Melting and Boiling Points of the Halogens</vt:lpstr>
      <vt:lpstr>Example 10.1</vt:lpstr>
      <vt:lpstr>Figure 10.7</vt:lpstr>
      <vt:lpstr>Figure 10.8</vt:lpstr>
      <vt:lpstr>Dipole-Dipole Attractions</vt:lpstr>
      <vt:lpstr>Figure 10.9</vt:lpstr>
      <vt:lpstr>Dipole-Dipole Attractions</vt:lpstr>
      <vt:lpstr>Hydrogen Bonding</vt:lpstr>
      <vt:lpstr>Figure 10.10</vt:lpstr>
      <vt:lpstr>Hydrogen Bonding</vt:lpstr>
      <vt:lpstr>Figure 10.11</vt:lpstr>
      <vt:lpstr>Figure 10.12</vt:lpstr>
      <vt:lpstr>Figure 10.13</vt:lpstr>
      <vt:lpstr>Figure 10.14</vt:lpstr>
      <vt:lpstr>Learning Objectives</vt:lpstr>
      <vt:lpstr>Figure 10.15</vt:lpstr>
      <vt:lpstr>Figure 10.16</vt:lpstr>
      <vt:lpstr>Figure 10.17</vt:lpstr>
      <vt:lpstr>Figure 10.18</vt:lpstr>
      <vt:lpstr>Figure 10.19</vt:lpstr>
      <vt:lpstr>Figure 10.20</vt:lpstr>
      <vt:lpstr>Figure 10.21</vt:lpstr>
      <vt:lpstr>Learning Objectives</vt:lpstr>
      <vt:lpstr>Phase Transitions</vt:lpstr>
      <vt:lpstr>Liquid-Vapor Equilibrium</vt:lpstr>
      <vt:lpstr>Equilibrium</vt:lpstr>
      <vt:lpstr>Vapor Pressure</vt:lpstr>
      <vt:lpstr>Figure 10.22</vt:lpstr>
      <vt:lpstr>Vapor Pressure</vt:lpstr>
      <vt:lpstr>Example 10.5</vt:lpstr>
      <vt:lpstr>Vapor Pressure and Temperature</vt:lpstr>
      <vt:lpstr>Figure 10.23</vt:lpstr>
      <vt:lpstr>Boiling Points</vt:lpstr>
      <vt:lpstr>Boiling Point and External Pressure</vt:lpstr>
      <vt:lpstr>Figure 10.24</vt:lpstr>
      <vt:lpstr>The Clausius-Clapeyron Equation</vt:lpstr>
      <vt:lpstr>Figure 10.25</vt:lpstr>
      <vt:lpstr>Figure 10.26</vt:lpstr>
      <vt:lpstr>Figure 10.27</vt:lpstr>
      <vt:lpstr>Figure 10.28</vt:lpstr>
      <vt:lpstr>Figure 10.29</vt:lpstr>
      <vt:lpstr>Learning Objectives</vt:lpstr>
      <vt:lpstr>Phase Changes and Temperature</vt:lpstr>
      <vt:lpstr>Figure 10.30</vt:lpstr>
      <vt:lpstr>Figure 10.31</vt:lpstr>
      <vt:lpstr>Figure 10.32</vt:lpstr>
      <vt:lpstr>Figure 10.33</vt:lpstr>
      <vt:lpstr>Figure 10.34</vt:lpstr>
      <vt:lpstr>Figure 10.35</vt:lpstr>
      <vt:lpstr>Figure 10.36</vt:lpstr>
      <vt:lpstr>Learning Objectives</vt:lpstr>
      <vt:lpstr>Figure 10.37</vt:lpstr>
      <vt:lpstr>Learning Objectives</vt:lpstr>
      <vt:lpstr>Figure 10.38</vt:lpstr>
      <vt:lpstr>Figure 10.39</vt:lpstr>
      <vt:lpstr>Figure 10.40</vt:lpstr>
      <vt:lpstr>Figure 10.41</vt:lpstr>
      <vt:lpstr>Figure 10.42</vt:lpstr>
      <vt:lpstr>Figure 10.43</vt:lpstr>
      <vt:lpstr>Figure 10.44</vt:lpstr>
      <vt:lpstr>Figure 10.45</vt:lpstr>
      <vt:lpstr>Figure 10.46</vt:lpstr>
      <vt:lpstr>Figure 10.47</vt:lpstr>
      <vt:lpstr>Figure 10.48</vt:lpstr>
      <vt:lpstr>Figure 10.49</vt:lpstr>
      <vt:lpstr>Example 10.14</vt:lpstr>
      <vt:lpstr>Figure 10.50</vt:lpstr>
      <vt:lpstr>Figure 10.51</vt:lpstr>
      <vt:lpstr>Figure 10.52</vt:lpstr>
      <vt:lpstr>Figure 10.53</vt:lpstr>
      <vt:lpstr>Figure 10.54</vt:lpstr>
      <vt:lpstr>Example 10.15</vt:lpstr>
      <vt:lpstr>Figure 10.55</vt:lpstr>
      <vt:lpstr>Figure 10.56</vt:lpstr>
      <vt:lpstr>Figure 10.57</vt:lpstr>
      <vt:lpstr>Figure 10.58</vt:lpstr>
      <vt:lpstr>Figure 10.59</vt:lpstr>
      <vt:lpstr>Figure 10.60</vt:lpstr>
      <vt:lpstr>Figure 10.61</vt:lpstr>
      <vt:lpstr>Figure 10.62</vt:lpstr>
      <vt:lpstr>Example 10.18</vt:lpstr>
      <vt:lpstr>Figure 10.63</vt:lpstr>
      <vt:lpstr>Figure 10.64</vt:lpstr>
      <vt:lpstr>Figure 10.65</vt:lpstr>
      <vt:lpstr>Figure 10.66</vt:lpstr>
      <vt:lpstr>Exercise 18</vt:lpstr>
      <vt:lpstr>Exercise 19</vt:lpstr>
      <vt:lpstr>Exercise 22</vt:lpstr>
      <vt:lpstr>Exercise 23</vt:lpstr>
      <vt:lpstr>Exercise 24</vt:lpstr>
      <vt:lpstr>Exercise 63</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10 - Liquids and Solids</dc:title>
  <dc:creator>Spuddy McSpare</dc:creator>
  <cp:lastModifiedBy>Microsoft Office User</cp:lastModifiedBy>
  <cp:revision>168</cp:revision>
  <cp:lastPrinted>2015-06-12T05:32:10Z</cp:lastPrinted>
  <dcterms:created xsi:type="dcterms:W3CDTF">2012-06-04T02:13:36Z</dcterms:created>
  <dcterms:modified xsi:type="dcterms:W3CDTF">2019-08-20T15:58:21Z</dcterms:modified>
</cp:coreProperties>
</file>