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10.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6" r:id="rId29"/>
    <p:sldId id="287" r:id="rId30"/>
    <p:sldId id="288" r:id="rId31"/>
    <p:sldId id="289" r:id="rId32"/>
    <p:sldId id="295" r:id="rId33"/>
    <p:sldId id="292" r:id="rId34"/>
    <p:sldId id="293" r:id="rId35"/>
    <p:sldId id="308" r:id="rId36"/>
    <p:sldId id="30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64846"/>
    <a:srgbClr val="80004C"/>
    <a:srgbClr val="52832B"/>
    <a:srgbClr val="EBF1E9"/>
    <a:srgbClr val="BA4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31" autoAdjust="0"/>
    <p:restoredTop sz="94683" autoAdjust="0"/>
  </p:normalViewPr>
  <p:slideViewPr>
    <p:cSldViewPr snapToGrid="0" snapToObjects="1">
      <p:cViewPr varScale="1">
        <p:scale>
          <a:sx n="110" d="100"/>
          <a:sy n="110" d="100"/>
        </p:scale>
        <p:origin x="176" y="800"/>
      </p:cViewPr>
      <p:guideLst/>
    </p:cSldViewPr>
  </p:slideViewPr>
  <p:outlineViewPr>
    <p:cViewPr>
      <p:scale>
        <a:sx n="33" d="100"/>
        <a:sy n="33" d="100"/>
      </p:scale>
      <p:origin x="0" y="-289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 Id="rId4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8569C7-4565-4689-9E9E-384217079C19}" type="datetimeFigureOut">
              <a:rPr lang="en-IN" smtClean="0"/>
              <a:t>24/02/26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B4184-0FC3-4EEA-81B9-E378699F6687}" type="slidenum">
              <a:rPr lang="en-IN" smtClean="0"/>
              <a:t>‹#›</a:t>
            </a:fld>
            <a:endParaRPr lang="en-IN"/>
          </a:p>
        </p:txBody>
      </p:sp>
    </p:spTree>
    <p:extLst>
      <p:ext uri="{BB962C8B-B14F-4D97-AF65-F5344CB8AC3E}">
        <p14:creationId xmlns:p14="http://schemas.microsoft.com/office/powerpoint/2010/main" val="2054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11</a:t>
            </a:fld>
            <a:endParaRPr lang="en-IN"/>
          </a:p>
        </p:txBody>
      </p:sp>
    </p:spTree>
    <p:extLst>
      <p:ext uri="{BB962C8B-B14F-4D97-AF65-F5344CB8AC3E}">
        <p14:creationId xmlns:p14="http://schemas.microsoft.com/office/powerpoint/2010/main" val="392708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17</a:t>
            </a:fld>
            <a:endParaRPr lang="en-IN"/>
          </a:p>
        </p:txBody>
      </p:sp>
    </p:spTree>
    <p:extLst>
      <p:ext uri="{BB962C8B-B14F-4D97-AF65-F5344CB8AC3E}">
        <p14:creationId xmlns:p14="http://schemas.microsoft.com/office/powerpoint/2010/main" val="279538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22</a:t>
            </a:fld>
            <a:endParaRPr lang="en-IN"/>
          </a:p>
        </p:txBody>
      </p:sp>
    </p:spTree>
    <p:extLst>
      <p:ext uri="{BB962C8B-B14F-4D97-AF65-F5344CB8AC3E}">
        <p14:creationId xmlns:p14="http://schemas.microsoft.com/office/powerpoint/2010/main" val="1515960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1602337"/>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1600837"/>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21793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21793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2707356"/>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2707356"/>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54AFDC58-D6C9-463F-9FDD-B55165B38F15}"/>
              </a:ext>
            </a:extLst>
          </p:cNvPr>
          <p:cNvSpPr>
            <a:spLocks noGrp="1"/>
          </p:cNvSpPr>
          <p:nvPr>
            <p:ph sz="half" idx="18" hasCustomPrompt="1"/>
          </p:nvPr>
        </p:nvSpPr>
        <p:spPr>
          <a:xfrm>
            <a:off x="838200" y="3328348"/>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CE0B2FCF-79FA-4B8E-B79C-49255369F8A1}"/>
              </a:ext>
            </a:extLst>
          </p:cNvPr>
          <p:cNvSpPr>
            <a:spLocks noGrp="1"/>
          </p:cNvSpPr>
          <p:nvPr>
            <p:ph sz="half" idx="19" hasCustomPrompt="1"/>
          </p:nvPr>
        </p:nvSpPr>
        <p:spPr>
          <a:xfrm>
            <a:off x="6172200" y="3328348"/>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9244364F-608F-4419-8B09-10C32B4BB65F}"/>
              </a:ext>
            </a:extLst>
          </p:cNvPr>
          <p:cNvSpPr>
            <a:spLocks noGrp="1"/>
          </p:cNvSpPr>
          <p:nvPr>
            <p:ph sz="half" idx="20" hasCustomPrompt="1"/>
          </p:nvPr>
        </p:nvSpPr>
        <p:spPr>
          <a:xfrm>
            <a:off x="838200" y="3922680"/>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3DFD55A7-A894-4BD5-83E5-8AE5847BA1E0}"/>
              </a:ext>
            </a:extLst>
          </p:cNvPr>
          <p:cNvSpPr>
            <a:spLocks noGrp="1"/>
          </p:cNvSpPr>
          <p:nvPr>
            <p:ph sz="half" idx="21" hasCustomPrompt="1"/>
          </p:nvPr>
        </p:nvSpPr>
        <p:spPr>
          <a:xfrm>
            <a:off x="6172200" y="3922680"/>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0CE35DE5-8AEB-4D55-B888-CCC248800954}"/>
              </a:ext>
            </a:extLst>
          </p:cNvPr>
          <p:cNvSpPr>
            <a:spLocks noGrp="1"/>
          </p:cNvSpPr>
          <p:nvPr>
            <p:ph sz="half" idx="22" hasCustomPrompt="1"/>
          </p:nvPr>
        </p:nvSpPr>
        <p:spPr>
          <a:xfrm>
            <a:off x="838200" y="4476589"/>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4F0ED8C7-D189-4847-B5A3-D9B38F97C5E4}"/>
              </a:ext>
            </a:extLst>
          </p:cNvPr>
          <p:cNvSpPr>
            <a:spLocks noGrp="1"/>
          </p:cNvSpPr>
          <p:nvPr>
            <p:ph sz="half" idx="23" hasCustomPrompt="1"/>
          </p:nvPr>
        </p:nvSpPr>
        <p:spPr>
          <a:xfrm>
            <a:off x="6172200" y="4476589"/>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2C2BEFE3-216A-4FB6-A820-65D36DB93BAA}"/>
              </a:ext>
            </a:extLst>
          </p:cNvPr>
          <p:cNvSpPr>
            <a:spLocks noGrp="1"/>
          </p:cNvSpPr>
          <p:nvPr>
            <p:ph sz="half" idx="24" hasCustomPrompt="1"/>
          </p:nvPr>
        </p:nvSpPr>
        <p:spPr>
          <a:xfrm>
            <a:off x="838200" y="495663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B7D14B78-1676-41BF-8439-E5AE177E9D74}"/>
              </a:ext>
            </a:extLst>
          </p:cNvPr>
          <p:cNvSpPr>
            <a:spLocks noGrp="1"/>
          </p:cNvSpPr>
          <p:nvPr>
            <p:ph sz="half" idx="25" hasCustomPrompt="1"/>
          </p:nvPr>
        </p:nvSpPr>
        <p:spPr>
          <a:xfrm>
            <a:off x="6172200" y="495663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3">
            <a:extLst>
              <a:ext uri="{FF2B5EF4-FFF2-40B4-BE49-F238E27FC236}">
                <a16:creationId xmlns:a16="http://schemas.microsoft.com/office/drawing/2014/main" id="{E035D0A6-283D-4ECE-9106-6FF7D4C7CD4F}"/>
              </a:ext>
            </a:extLst>
          </p:cNvPr>
          <p:cNvSpPr>
            <a:spLocks noGrp="1"/>
          </p:cNvSpPr>
          <p:nvPr>
            <p:ph sz="half" idx="26" hasCustomPrompt="1"/>
          </p:nvPr>
        </p:nvSpPr>
        <p:spPr>
          <a:xfrm>
            <a:off x="838200" y="54364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3">
            <a:extLst>
              <a:ext uri="{FF2B5EF4-FFF2-40B4-BE49-F238E27FC236}">
                <a16:creationId xmlns:a16="http://schemas.microsoft.com/office/drawing/2014/main" id="{E2BC6F6D-BCE6-4E74-A7EA-F420B251174C}"/>
              </a:ext>
            </a:extLst>
          </p:cNvPr>
          <p:cNvSpPr>
            <a:spLocks noGrp="1"/>
          </p:cNvSpPr>
          <p:nvPr>
            <p:ph sz="half" idx="27" hasCustomPrompt="1"/>
          </p:nvPr>
        </p:nvSpPr>
        <p:spPr>
          <a:xfrm>
            <a:off x="6172200" y="54364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3">
            <a:extLst>
              <a:ext uri="{FF2B5EF4-FFF2-40B4-BE49-F238E27FC236}">
                <a16:creationId xmlns:a16="http://schemas.microsoft.com/office/drawing/2014/main" id="{60CD288B-516E-4F2E-BD50-058FEB5DEC64}"/>
              </a:ext>
            </a:extLst>
          </p:cNvPr>
          <p:cNvSpPr>
            <a:spLocks noGrp="1"/>
          </p:cNvSpPr>
          <p:nvPr>
            <p:ph sz="half" idx="28" hasCustomPrompt="1"/>
          </p:nvPr>
        </p:nvSpPr>
        <p:spPr>
          <a:xfrm>
            <a:off x="838200" y="587615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3">
            <a:extLst>
              <a:ext uri="{FF2B5EF4-FFF2-40B4-BE49-F238E27FC236}">
                <a16:creationId xmlns:a16="http://schemas.microsoft.com/office/drawing/2014/main" id="{C05DF7E0-9648-43C8-8D03-DD672CB3C8C5}"/>
              </a:ext>
            </a:extLst>
          </p:cNvPr>
          <p:cNvSpPr>
            <a:spLocks noGrp="1"/>
          </p:cNvSpPr>
          <p:nvPr>
            <p:ph sz="half" idx="29" hasCustomPrompt="1"/>
          </p:nvPr>
        </p:nvSpPr>
        <p:spPr>
          <a:xfrm>
            <a:off x="6172200" y="587615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1593517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5" r:id="rId6"/>
    <p:sldLayoutId id="2147483660" r:id="rId7"/>
    <p:sldLayoutId id="2147483661" r:id="rId8"/>
    <p:sldLayoutId id="2147483662" r:id="rId9"/>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953fc7bfc87.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3_3e99cfefe4cf.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v3_image5_b48fa301f6f4.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bin"/><Relationship Id="rId3" Type="http://schemas.openxmlformats.org/officeDocument/2006/relationships/image" Target="../media/image6.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26e6cef4015f.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bin"/><Relationship Id="rId3" Type="http://schemas.openxmlformats.org/officeDocument/2006/relationships/image" Target="../media/image9.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v3_image10_bdf4824bd7d1.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oleObject" Target="../embeddings/oleObject3.bin"/><Relationship Id="rId3" Type="http://schemas.openxmlformats.org/officeDocument/2006/relationships/image" Target="../media/image11.wmf"/><Relationship Id="rId4" Type="http://schemas.openxmlformats.org/officeDocument/2006/relationships/oleObject" Target="../embeddings/oleObject4.bin"/><Relationship Id="rId5" Type="http://schemas.openxmlformats.org/officeDocument/2006/relationships/image" Target="../media/image12.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13_5b41ce90884f.pn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5.bin"/><Relationship Id="rId3" Type="http://schemas.openxmlformats.org/officeDocument/2006/relationships/image" Target="../media/image14.wmf"/><Relationship Id="rId4" Type="http://schemas.openxmlformats.org/officeDocument/2006/relationships/oleObject" Target="../embeddings/oleObject6.bin"/><Relationship Id="rId5" Type="http://schemas.openxmlformats.org/officeDocument/2006/relationships/image" Target="../media/image15.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 /><Relationship Id="rId3" Type="http://schemas.openxmlformats.org/officeDocument/2006/relationships/image" Target="../media/v3_image18_c8da3d06575c.png" /><Relationship Id="rId4" Type="http://schemas.openxmlformats.org/officeDocument/2006/relationships/oleObject" Target="../embeddings/oleObject7.bin" /><Relationship Id="rId5" Type="http://schemas.openxmlformats.org/officeDocument/2006/relationships/image" Target="../media/image16.wmf" /><Relationship Id="rId6" Type="http://schemas.openxmlformats.org/officeDocument/2006/relationships/oleObject" Target="../embeddings/oleObject8.bin" /><Relationship Id="rId7" Type="http://schemas.openxmlformats.org/officeDocument/2006/relationships/image" Target="../media/image17.wmf" /><Relationship Id="rId8" Type="http://schemas.openxmlformats.org/officeDocument/2006/relationships/oleObject" Target="../embeddings/oleObject9.bin" /><Relationship Id="rId9" Type="http://schemas.openxmlformats.org/officeDocument/2006/relationships/image" Target="../media/image18.wmf"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0.bin"/><Relationship Id="rId3" Type="http://schemas.openxmlformats.org/officeDocument/2006/relationships/image" Target="../media/image19.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Nútímastærðfræði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9. KAFLI: MÆLINGAR Í METRAKERFINU</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3A3CCC76-7352-B653-2781-409302CC4815}"/>
              </a:ext>
            </a:extLst>
          </p:cNvPr>
          <p:cNvPicPr>
            <a:picLocks noChangeAspect="1"/>
          </p:cNvPicPr>
          <p:nvPr/>
        </p:nvPicPr>
        <p:blipFill>
          <a:blip r:embed="rId2"/>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9.1 Metrakerfið (1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lnSpc>
                <a:spcPct val="100000"/>
              </a:lnSpc>
              <a:buNone/>
            </a:pPr>
            <a:r>
              <a:rPr lang="en-US" dirty="0"/>
              <a:t>Námsmarkmið:</a:t>
            </a:r>
          </a:p>
          <a:p>
            <a:pPr marL="514350" lvl="0" indent="-514350">
              <a:lnSpc>
                <a:spcPct val="100000"/>
              </a:lnSpc>
              <a:buFont typeface="+mj-lt"/>
              <a:buAutoNum type="arabicPeriod"/>
            </a:pPr>
            <a:r>
              <a:rPr lang="en-US" dirty="0"/>
              <a:t>Þekkja mælieiningar metrakerfisins og notkun þeirra.</a:t>
            </a:r>
          </a:p>
          <a:p>
            <a:pPr marL="514350" lvl="0" indent="-514350">
              <a:lnSpc>
                <a:spcPct val="100000"/>
              </a:lnSpc>
              <a:buFont typeface="+mj-lt"/>
              <a:buAutoNum type="arabicPeriod"/>
            </a:pPr>
            <a:r>
              <a:rPr lang="en-US" dirty="0"/>
              <a:t>Raða sex algengum forskeytum metrakerfisins. </a:t>
            </a:r>
          </a:p>
          <a:p>
            <a:pPr marL="514350" lvl="0" indent="-514350">
              <a:lnSpc>
                <a:spcPct val="100000"/>
              </a:lnSpc>
              <a:buFont typeface="+mj-lt"/>
              <a:buAutoNum type="arabicPeriod"/>
            </a:pPr>
            <a:r>
              <a:rPr lang="en-US" dirty="0"/>
              <a:t>Umreikna milli sams konar mælieininga.</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9.1 Metrakerfið (2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pPr>
              <a:lnSpc>
                <a:spcPct val="100000"/>
              </a:lnSpc>
            </a:pPr>
            <a:r>
              <a:rPr lang="en-US" dirty="0"/>
              <a:t>Hvort sem þú ert á ferðalagi, bakar, fylgist með alþjóðlegum íþróttaviðburði, vinnur með vélbúnað eða notar vísindatæki er mikilvægt að skilja </a:t>
            </a:r>
            <a:r>
              <a:rPr lang="en-US" b="1" dirty="0"/>
              <a:t>metrakerfið</a:t>
            </a:r>
            <a:r>
              <a:rPr lang="en-US" dirty="0"/>
              <a:t>, eða alþjóðlega einingakerfið (SI). Metrakerfið er tugakerfi mælieininga sem notar metra, lítra og grömm til að mæla lengd, rúmtak og massa. Það er notað í öllum löndum heims nema þremur, þar á meðal Bandaríkjunum.</a:t>
            </a:r>
          </a:p>
        </p:txBody>
      </p:sp>
    </p:spTree>
    <p:extLst>
      <p:ext uri="{BB962C8B-B14F-4D97-AF65-F5344CB8AC3E}">
        <p14:creationId xmlns:p14="http://schemas.microsoft.com/office/powerpoint/2010/main" val="1685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9.1 Mælieiningar metrakerfisins</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sz="2000" dirty="0"/>
              <a:t>Mælieiningar veita sameiginlega staðla sem tryggja sambærilegar niðurstöður óháð því hvar eða hvenær hlutur eða efni er mælt. Fjarlægð má til dæmis mæla í fetum, </a:t>
            </a:r>
            <a:r>
              <a:rPr lang="en-US" sz="2000" b="1" dirty="0"/>
              <a:t>metrum</a:t>
            </a:r>
            <a:r>
              <a:rPr lang="en-US" sz="2000" dirty="0"/>
              <a:t> eða mílum. Þyngd má gefa upp í pundum eða </a:t>
            </a:r>
            <a:r>
              <a:rPr lang="en-US" sz="2000" b="1" dirty="0"/>
              <a:t>grömmum</a:t>
            </a:r>
            <a:r>
              <a:rPr lang="en-US" sz="2000" dirty="0"/>
              <a:t>. Rúmmál eða rúmtak má mæla í gallonum eða </a:t>
            </a:r>
            <a:r>
              <a:rPr lang="en-US" sz="2000" b="1" dirty="0"/>
              <a:t>lítrum</a:t>
            </a:r>
            <a:r>
              <a:rPr lang="en-US" sz="2000" dirty="0"/>
              <a:t>. Til að skilja metrakerfið er nauðsynlegt að þekkja innbyrðis tengsl mælieininga þess: </a:t>
            </a:r>
          </a:p>
          <a:p>
            <a:pPr lvl="1">
              <a:buFont typeface="Arial" panose="020B0604020202020204" pitchFamily="34" charset="0"/>
              <a:buChar char="•"/>
            </a:pPr>
            <a:r>
              <a:rPr lang="en-US" sz="2000" dirty="0"/>
              <a:t>Mælieining fjarlægðar í metrakerfinu er metri (m). Hæð einstaklings mætti skrá sem 1,8 metra (1,8 m). Metri er örlítið lengri en yard (3 fet), en sentímetri er aðeins styttri en hálf tomma. </a:t>
            </a:r>
          </a:p>
          <a:p>
            <a:pPr lvl="1">
              <a:buFont typeface="Arial" panose="020B0604020202020204" pitchFamily="34" charset="0"/>
              <a:buChar char="•"/>
            </a:pPr>
            <a:r>
              <a:rPr lang="en-US" sz="2000" dirty="0"/>
              <a:t>Mælieining flatarmáls í metrakerfinu er </a:t>
            </a:r>
            <a:r>
              <a:rPr lang="en-US" sz="2000" b="1" dirty="0"/>
              <a:t>fermetri </a:t>
            </a:r>
            <a:r>
              <a:rPr lang="en-US" sz="2000" dirty="0"/>
              <a:t>(m2). Flatarmál knattspyrnuvallar í fullri stærð er 7.140 fermetrar (7.140 m2). </a:t>
            </a:r>
          </a:p>
          <a:p>
            <a:pPr lvl="1"/>
            <a:r>
              <a:rPr lang="en-US" sz="2000" dirty="0"/>
              <a:t>Grunneining rúmmáls í metrakerfinu er </a:t>
            </a:r>
            <a:r>
              <a:rPr lang="en-US" sz="2000" b="1" dirty="0"/>
              <a:t>rúmmetri </a:t>
            </a:r>
            <a:r>
              <a:rPr lang="en-US" sz="2000" dirty="0"/>
              <a:t>(m3). Lítrinn (L) er hins vegar mælieining rúmtaks og er notaður til að lýsa rúmmáli vökva. Gosdrykkir eru oft seldir í 2 lítra (2 L) flöskum. </a:t>
            </a:r>
          </a:p>
          <a:p>
            <a:pPr lvl="1">
              <a:buFont typeface="Arial" panose="020B0604020202020204" pitchFamily="34" charset="0"/>
              <a:buChar char="•"/>
            </a:pPr>
            <a:r>
              <a:rPr lang="en-US" sz="2000" dirty="0"/>
              <a:t>Grammið (g) er mælieining massa í metrakerfinu en er almennt notað til að gefa upp þyngd. Bréfaklemma vegur </a:t>
            </a:r>
          </a:p>
          <a:p>
            <a:pPr lvl="1">
              <a:buFont typeface="Arial" panose="020B0604020202020204" pitchFamily="34" charset="0"/>
              <a:buChar char="•"/>
            </a:pPr>
            <a:r>
              <a:rPr lang="en-US" sz="2000" dirty="0"/>
              <a:t>um það bil 1 gramm (1 g). </a:t>
            </a:r>
          </a:p>
          <a:p>
            <a:pPr lvl="1">
              <a:buFont typeface="Arial" panose="020B0604020202020204" pitchFamily="34" charset="0"/>
              <a:buChar char="•"/>
            </a:pPr>
            <a:r>
              <a:rPr lang="en-US" sz="2000" dirty="0"/>
              <a:t>Mælieining hitastigs í metrakerfinu er </a:t>
            </a:r>
            <a:r>
              <a:rPr lang="en-US" sz="2000" b="1" dirty="0"/>
              <a:t>gráður á Celsíus </a:t>
            </a:r>
            <a:r>
              <a:rPr lang="en-US" sz="2000" dirty="0"/>
              <a:t>(°C). Á hlýjum sumardegi gæti hitastigið verið 24 °C. </a:t>
            </a:r>
            <a:endParaRPr lang="en-US" sz="1600" dirty="0"/>
          </a:p>
        </p:txBody>
      </p:sp>
    </p:spTree>
    <p:extLst>
      <p:ext uri="{BB962C8B-B14F-4D97-AF65-F5344CB8AC3E}">
        <p14:creationId xmlns:p14="http://schemas.microsoft.com/office/powerpoint/2010/main" val="3310127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Rétt grunneining valin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Hvaða grunneining væri notuð fyrir eftirfarandi?</a:t>
            </a:r>
          </a:p>
          <a:p>
            <a:pPr marL="514350" lvl="0" indent="-514350">
              <a:buFont typeface="+mj-lt"/>
              <a:buAutoNum type="arabicPeriod"/>
            </a:pPr>
            <a:r>
              <a:rPr lang="en-US" dirty="0"/>
              <a:t>vatnsmagn í sundlaug</a:t>
            </a:r>
          </a:p>
          <a:p>
            <a:pPr marL="514350" lvl="0" indent="-514350">
              <a:buFont typeface="+mj-lt"/>
              <a:buAutoNum type="arabicPeriod"/>
            </a:pPr>
            <a:r>
              <a:rPr lang="en-US" dirty="0"/>
              <a:t>lengd rafmagnsvírs</a:t>
            </a:r>
          </a:p>
          <a:p>
            <a:pPr marL="514350" lvl="0" indent="-514350">
              <a:buFont typeface="+mj-lt"/>
              <a:buAutoNum type="arabicPeriod"/>
            </a:pPr>
            <a:r>
              <a:rPr lang="en-US" dirty="0"/>
              <a:t>þyngd eins skammts af jarðhnetum</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p:txBody>
          <a:bodyPr/>
          <a:lstStyle/>
          <a:p>
            <a:pPr marL="514350" lvl="0" indent="-514350">
              <a:buFont typeface="+mj-lt"/>
              <a:buAutoNum type="arabicPeriod"/>
            </a:pPr>
            <a:r>
              <a:rPr lang="en-US" dirty="0"/>
              <a:t>Rúmmál vökva er yfirleitt gefið upp í lítrum (L).</a:t>
            </a:r>
          </a:p>
          <a:p>
            <a:pPr marL="514350" lvl="0" indent="-514350">
              <a:buFont typeface="+mj-lt"/>
              <a:buAutoNum type="arabicPeriod"/>
            </a:pPr>
            <a:r>
              <a:rPr lang="en-US" dirty="0"/>
              <a:t>Lengd er mæld í metrum (m).</a:t>
            </a:r>
          </a:p>
          <a:p>
            <a:pPr marL="514350" indent="-514350">
              <a:buFont typeface="+mj-lt"/>
              <a:buAutoNum type="arabicPeriod"/>
            </a:pPr>
            <a:r>
              <a:rPr lang="en-US" dirty="0"/>
              <a:t>Þyngd er almennt gefin upp í grömmum (g).</a:t>
            </a:r>
          </a:p>
        </p:txBody>
      </p:sp>
    </p:spTree>
    <p:extLst>
      <p:ext uri="{BB962C8B-B14F-4D97-AF65-F5344CB8AC3E}">
        <p14:creationId xmlns:p14="http://schemas.microsoft.com/office/powerpoint/2010/main" val="149982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9.1 Forskeyti metrakerfisins</a:t>
            </a:r>
            <a:endParaRPr lang="en-IN" dirty="0"/>
          </a:p>
        </p:txBody>
      </p:sp>
      <p:graphicFrame>
        <p:nvGraphicFramePr>
          <p:cNvPr id="2" name="Table 2">
            <a:extLst>
              <a:ext uri="{FF2B5EF4-FFF2-40B4-BE49-F238E27FC236}">
                <a16:creationId xmlns:a16="http://schemas.microsoft.com/office/drawing/2014/main" id="{6EA77E36-A31C-4B57-812A-EEF7AE6083A6}"/>
              </a:ext>
            </a:extLst>
          </p:cNvPr>
          <p:cNvGraphicFramePr>
            <a:graphicFrameLocks noGrp="1"/>
          </p:cNvGraphicFramePr>
          <p:nvPr>
            <p:ph sz="half" idx="1"/>
            <p:extLst>
              <p:ext uri="{D42A27DB-BD31-4B8C-83A1-F6EECF244321}">
                <p14:modId xmlns:p14="http://schemas.microsoft.com/office/powerpoint/2010/main" val="199881744"/>
              </p:ext>
            </p:extLst>
          </p:nvPr>
        </p:nvGraphicFramePr>
        <p:xfrm>
          <a:off x="1334770" y="1965086"/>
          <a:ext cx="9522461" cy="2938813"/>
        </p:xfrm>
        <a:graphic>
          <a:graphicData uri="http://schemas.openxmlformats.org/drawingml/2006/table">
            <a:tbl>
              <a:tblPr firstRow="1" bandRow="1">
                <a:tableStyleId>{5C22544A-7EE6-4342-B048-85BDC9FD1C3A}</a:tableStyleId>
              </a:tblPr>
              <a:tblGrid>
                <a:gridCol w="1737360">
                  <a:extLst>
                    <a:ext uri="{9D8B030D-6E8A-4147-A177-3AD203B41FA5}">
                      <a16:colId xmlns:a16="http://schemas.microsoft.com/office/drawing/2014/main" val="702950539"/>
                    </a:ext>
                  </a:extLst>
                </a:gridCol>
                <a:gridCol w="977900">
                  <a:extLst>
                    <a:ext uri="{9D8B030D-6E8A-4147-A177-3AD203B41FA5}">
                      <a16:colId xmlns:a16="http://schemas.microsoft.com/office/drawing/2014/main" val="4229821100"/>
                    </a:ext>
                  </a:extLst>
                </a:gridCol>
                <a:gridCol w="1003300">
                  <a:extLst>
                    <a:ext uri="{9D8B030D-6E8A-4147-A177-3AD203B41FA5}">
                      <a16:colId xmlns:a16="http://schemas.microsoft.com/office/drawing/2014/main" val="3212764682"/>
                    </a:ext>
                  </a:extLst>
                </a:gridCol>
                <a:gridCol w="1066801">
                  <a:extLst>
                    <a:ext uri="{9D8B030D-6E8A-4147-A177-3AD203B41FA5}">
                      <a16:colId xmlns:a16="http://schemas.microsoft.com/office/drawing/2014/main" val="893850782"/>
                    </a:ext>
                  </a:extLst>
                </a:gridCol>
                <a:gridCol w="1613575">
                  <a:extLst>
                    <a:ext uri="{9D8B030D-6E8A-4147-A177-3AD203B41FA5}">
                      <a16:colId xmlns:a16="http://schemas.microsoft.com/office/drawing/2014/main" val="89034812"/>
                    </a:ext>
                  </a:extLst>
                </a:gridCol>
                <a:gridCol w="1065847">
                  <a:extLst>
                    <a:ext uri="{9D8B030D-6E8A-4147-A177-3AD203B41FA5}">
                      <a16:colId xmlns:a16="http://schemas.microsoft.com/office/drawing/2014/main" val="2961855517"/>
                    </a:ext>
                  </a:extLst>
                </a:gridCol>
                <a:gridCol w="1051044">
                  <a:extLst>
                    <a:ext uri="{9D8B030D-6E8A-4147-A177-3AD203B41FA5}">
                      <a16:colId xmlns:a16="http://schemas.microsoft.com/office/drawing/2014/main" val="2881967385"/>
                    </a:ext>
                  </a:extLst>
                </a:gridCol>
                <a:gridCol w="1006634">
                  <a:extLst>
                    <a:ext uri="{9D8B030D-6E8A-4147-A177-3AD203B41FA5}">
                      <a16:colId xmlns:a16="http://schemas.microsoft.com/office/drawing/2014/main" val="2501386151"/>
                    </a:ext>
                  </a:extLst>
                </a:gridCol>
              </a:tblGrid>
              <a:tr h="1053885">
                <a:tc>
                  <a:txBody>
                    <a:bodyPr/>
                    <a:lstStyle/>
                    <a:p>
                      <a:pPr algn="ctr">
                        <a:lnSpc>
                          <a:spcPct val="250000"/>
                        </a:lnSpc>
                      </a:pPr>
                      <a:r>
                        <a:rPr lang="en-IN" sz="2200" b="1" i="0" u="none" strike="noStrike" kern="1200" baseline="0" dirty="0">
                          <a:solidFill>
                            <a:schemeClr val="lt1"/>
                          </a:solidFill>
                          <a:latin typeface="+mn-lt"/>
                          <a:ea typeface="+mn-ea"/>
                          <a:cs typeface="+mn-cs"/>
                        </a:rPr>
                        <a:t>Forskeyti</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kíló–</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hektó–</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deka–</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grunneining</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desí–</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sentí–</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tc>
                  <a:txBody>
                    <a:bodyPr/>
                    <a:lstStyle/>
                    <a:p>
                      <a:pPr algn="ctr">
                        <a:lnSpc>
                          <a:spcPct val="250000"/>
                        </a:lnSpc>
                      </a:pPr>
                      <a:r>
                        <a:rPr lang="en-IN" sz="2200" b="1" i="0" u="none" strike="noStrike" kern="1200" baseline="0" dirty="0">
                          <a:solidFill>
                            <a:schemeClr val="lt1"/>
                          </a:solidFill>
                          <a:latin typeface="+mn-lt"/>
                          <a:ea typeface="+mn-ea"/>
                          <a:cs typeface="+mn-cs"/>
                        </a:rPr>
                        <a:t>millí–</a:t>
                      </a:r>
                      <a:endParaRPr lang="en-IN" sz="2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0004C"/>
                    </a:solidFill>
                  </a:tcPr>
                </a:tc>
                <a:extLst>
                  <a:ext uri="{0D108BD9-81ED-4DB2-BD59-A6C34878D82A}">
                    <a16:rowId xmlns:a16="http://schemas.microsoft.com/office/drawing/2014/main" val="1492056677"/>
                  </a:ext>
                </a:extLst>
              </a:tr>
              <a:tr h="942464">
                <a:tc>
                  <a:txBody>
                    <a:bodyPr/>
                    <a:lstStyle/>
                    <a:p>
                      <a:pPr algn="ctr">
                        <a:lnSpc>
                          <a:spcPct val="250000"/>
                        </a:lnSpc>
                      </a:pPr>
                      <a:r>
                        <a:rPr lang="en-IN" sz="2200" b="1" i="0" u="none" strike="noStrike" kern="1200" baseline="0" dirty="0">
                          <a:solidFill>
                            <a:srgbClr val="464846"/>
                          </a:solidFill>
                          <a:latin typeface="+mn-lt"/>
                          <a:ea typeface="+mn-ea"/>
                          <a:cs typeface="+mn-cs"/>
                        </a:rPr>
                        <a:t>Tákn</a:t>
                      </a:r>
                      <a:endParaRPr lang="en-IN" sz="2200" dirty="0">
                        <a:solidFill>
                          <a:srgbClr val="464846"/>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k</a:t>
                      </a: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h</a:t>
                      </a: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da</a:t>
                      </a: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d</a:t>
                      </a: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c</a:t>
                      </a: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m</a:t>
                      </a:r>
                      <a:endParaRPr lang="en-IN" sz="22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44596045"/>
                  </a:ext>
                </a:extLst>
              </a:tr>
              <a:tr h="942464">
                <a:tc>
                  <a:txBody>
                    <a:bodyPr/>
                    <a:lstStyle/>
                    <a:p>
                      <a:pPr algn="ctr">
                        <a:lnSpc>
                          <a:spcPct val="250000"/>
                        </a:lnSpc>
                      </a:pPr>
                      <a:r>
                        <a:rPr lang="en-IN" sz="2200" b="1" i="0" u="none" strike="noStrike" kern="1200" baseline="0" dirty="0">
                          <a:solidFill>
                            <a:srgbClr val="464846"/>
                          </a:solidFill>
                          <a:latin typeface="+mn-lt"/>
                          <a:ea typeface="+mn-ea"/>
                          <a:cs typeface="+mn-cs"/>
                        </a:rPr>
                        <a:t>Stærðargráða</a:t>
                      </a:r>
                      <a:endParaRPr lang="en-IN" sz="2200" dirty="0">
                        <a:solidFill>
                          <a:srgbClr val="464846"/>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3</a:t>
                      </a:r>
                      <a:endParaRPr lang="en-IN" sz="2200" baseline="300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2</a:t>
                      </a:r>
                      <a:endParaRPr lang="en-IN" sz="2200" baseline="300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1</a:t>
                      </a:r>
                      <a:endParaRPr lang="en-IN" sz="2200" baseline="300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0</a:t>
                      </a:r>
                      <a:r>
                        <a:rPr lang="en-US" sz="2200" dirty="0">
                          <a:solidFill>
                            <a:schemeClr val="tx1"/>
                          </a:solidFill>
                        </a:rPr>
                        <a:t> eða 1</a:t>
                      </a:r>
                      <a:endParaRPr lang="en-IN" sz="22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−1</a:t>
                      </a:r>
                      <a:endParaRPr lang="en-IN" sz="2200" baseline="300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−2</a:t>
                      </a:r>
                      <a:endParaRPr lang="en-IN" sz="2200" baseline="300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250000"/>
                        </a:lnSpc>
                      </a:pPr>
                      <a:r>
                        <a:rPr lang="en-US" sz="2200" dirty="0">
                          <a:solidFill>
                            <a:schemeClr val="tx1"/>
                          </a:solidFill>
                        </a:rPr>
                        <a:t>10</a:t>
                      </a:r>
                      <a:r>
                        <a:rPr lang="en-US" sz="2200" baseline="30000" dirty="0">
                          <a:solidFill>
                            <a:schemeClr val="tx1"/>
                          </a:solidFill>
                        </a:rPr>
                        <a:t>−3</a:t>
                      </a:r>
                      <a:endParaRPr lang="en-IN" sz="2200" baseline="300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7622733"/>
                  </a:ext>
                </a:extLst>
              </a:tr>
            </a:tbl>
          </a:graphicData>
        </a:graphic>
      </p:graphicFrame>
    </p:spTree>
    <p:extLst>
      <p:ext uri="{BB962C8B-B14F-4D97-AF65-F5344CB8AC3E}">
        <p14:creationId xmlns:p14="http://schemas.microsoft.com/office/powerpoint/2010/main" val="4206886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Mælieiningum raðað eftir stærð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Raðið mælieiningunum frá þeirri minnstu til þeirrar stærstu: sentímetri, millímetri, desímetri</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a:xfrm>
            <a:off x="6172199" y="1010661"/>
            <a:ext cx="5493327" cy="5166302"/>
          </a:xfrm>
        </p:spPr>
        <p:txBody>
          <a:bodyPr/>
          <a:lstStyle/>
          <a:p>
            <a:r>
              <a:rPr lang="en-US" dirty="0"/>
              <a:t>Af forskeytum metrakerfisins sést að röðin frá minnstu einingu til þeirrar stærstu er millí-, sentí-, desí-. Röð eininganna er því millímetri, sentímetri, desímetri.</a:t>
            </a:r>
            <a:endParaRPr lang="en-US" sz="2400" dirty="0"/>
          </a:p>
        </p:txBody>
      </p:sp>
    </p:spTree>
    <p:extLst>
      <p:ext uri="{BB962C8B-B14F-4D97-AF65-F5344CB8AC3E}">
        <p14:creationId xmlns:p14="http://schemas.microsoft.com/office/powerpoint/2010/main" val="697741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9.1 Umreikningur mælieininga í metrakerfinu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a:xfrm>
            <a:off x="838200" y="1010661"/>
            <a:ext cx="10515600" cy="2037339"/>
          </a:xfrm>
        </p:spPr>
        <p:txBody>
          <a:bodyPr/>
          <a:lstStyle/>
          <a:p>
            <a:r>
              <a:rPr lang="en-US" dirty="0"/>
              <a:t>A </a:t>
            </a:r>
            <a:r>
              <a:rPr lang="en-US" b="1" dirty="0"/>
              <a:t>umreikningsstuðull </a:t>
            </a:r>
            <a:r>
              <a:rPr lang="en-US" dirty="0"/>
              <a:t>er notaður til að umreikna minni mælieiningar í stærri mælieiningar og öfugt. Þetta er tala sem með margföldun eða deilingu breytir einni mælieiningu í aðra með sömu grunneiningu. Í metrakerfinu tengjast þessir umreikningsstuðlar veldum af 10. </a:t>
            </a:r>
          </a:p>
        </p:txBody>
      </p:sp>
      <p:pic>
        <p:nvPicPr>
          <p:cNvPr id="7" name="Picture 3" descr="Three illustrations show conversion factors for metric units.">
            <a:extLst>
              <a:ext uri="{FF2B5EF4-FFF2-40B4-BE49-F238E27FC236}">
                <a16:creationId xmlns:a16="http://schemas.microsoft.com/office/drawing/2014/main" id="{FE89C130-97B5-420C-98A5-E0978651283B}"/>
              </a:ext>
            </a:extLst>
          </p:cNvPr>
          <p:cNvPicPr>
            <a:picLocks noGrp="1" noChangeAspect="1"/>
          </p:cNvPicPr>
          <p:nvPr>
            <p:ph sz="half" idx="2"/>
          </p:nvPr>
        </p:nvPicPr>
        <p:blipFill>
          <a:blip r:embed="rId2"/>
          <a:stretch>
            <a:fillRect/>
          </a:stretch>
        </p:blipFill>
        <p:spPr>
          <a:xfrm>
            <a:off x="1084847" y="3236335"/>
            <a:ext cx="10022306" cy="2286000"/>
          </a:xfrm>
          <a:prstGeom prst="rect">
            <a:avLst/>
          </a:prstGeom>
        </p:spPr>
      </p:pic>
    </p:spTree>
    <p:extLst>
      <p:ext uri="{BB962C8B-B14F-4D97-AF65-F5344CB8AC3E}">
        <p14:creationId xmlns:p14="http://schemas.microsoft.com/office/powerpoint/2010/main" val="4024327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Metrakerfiseiningar fjarlægðar umreiknaðar með margföldun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Slökkvistöðin er 13,45 km frá bókasafninu. Hversu margir metrar eru frá slökkvistöðinni að bókasafninu?</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p:txBody>
          <a:bodyPr/>
          <a:lstStyle/>
          <a:p>
            <a:r>
              <a:rPr lang="en-US" dirty="0"/>
              <a:t>Þegar stærri einingu er breytt í minni einingu skal margfalda. Umreikningsstuðullinn úr kílómetrum í grunneininguna metra er 1.000. </a:t>
            </a:r>
          </a:p>
          <a:p>
            <a:r>
              <a:rPr lang="en-US" i="0" dirty="0">
                <a:latin typeface="Cambria Math" panose="02040503050406030204" pitchFamily="18" charset="0"/>
                <a:ea typeface="Cambria Math" panose="02040503050406030204" pitchFamily="18" charset="0"/>
              </a:rPr>
              <a:t>13.45 × 1,000 = 13,450</a:t>
            </a:r>
            <a:endParaRPr lang="en-US" dirty="0">
              <a:latin typeface="Cambria Math" panose="02040503050406030204" pitchFamily="18" charset="0"/>
              <a:ea typeface="Cambria Math" panose="02040503050406030204" pitchFamily="18" charset="0"/>
            </a:endParaRPr>
          </a:p>
          <a:p>
            <a:r>
              <a:rPr lang="en-US" dirty="0"/>
              <a:t>Bókasafnið er því 13.450 metra frá slökkvistöðinni.</a:t>
            </a:r>
            <a:endParaRPr lang="en-US" sz="2400" dirty="0"/>
          </a:p>
        </p:txBody>
      </p:sp>
    </p:spTree>
    <p:extLst>
      <p:ext uri="{BB962C8B-B14F-4D97-AF65-F5344CB8AC3E}">
        <p14:creationId xmlns:p14="http://schemas.microsoft.com/office/powerpoint/2010/main" val="3514076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9.2 Flatarmál mælt (1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pPr marL="0" indent="0">
              <a:lnSpc>
                <a:spcPct val="100000"/>
              </a:lnSpc>
              <a:buNone/>
            </a:pPr>
            <a:r>
              <a:rPr lang="en-US" dirty="0"/>
              <a:t>Námsmarkmið:</a:t>
            </a:r>
          </a:p>
          <a:p>
            <a:pPr marL="514350" lvl="0" indent="-514350">
              <a:lnSpc>
                <a:spcPct val="100000"/>
              </a:lnSpc>
              <a:buFont typeface="+mj-lt"/>
              <a:buAutoNum type="arabicPeriod"/>
            </a:pPr>
            <a:r>
              <a:rPr lang="en-US" dirty="0"/>
              <a:t>Meta hvaða flatarmálsgildi eru raunhæf við hagnýtar aðstæður.</a:t>
            </a:r>
          </a:p>
          <a:p>
            <a:pPr marL="514350" lvl="0" indent="-514350">
              <a:lnSpc>
                <a:spcPct val="100000"/>
              </a:lnSpc>
              <a:buFont typeface="+mj-lt"/>
              <a:buAutoNum type="arabicPeriod"/>
            </a:pPr>
            <a:r>
              <a:rPr lang="en-US" dirty="0"/>
              <a:t>Umreikna flatarmálseiningar.</a:t>
            </a:r>
          </a:p>
          <a:p>
            <a:pPr marL="514350" indent="-514350">
              <a:lnSpc>
                <a:spcPct val="100000"/>
              </a:lnSpc>
              <a:buFont typeface="+mj-lt"/>
              <a:buAutoNum type="arabicPeriod"/>
            </a:pPr>
            <a:r>
              <a:rPr lang="en-US" dirty="0"/>
              <a:t>Leysa hagnýt verkefni um flatarmál.</a:t>
            </a:r>
          </a:p>
        </p:txBody>
      </p:sp>
    </p:spTree>
    <p:extLst>
      <p:ext uri="{BB962C8B-B14F-4D97-AF65-F5344CB8AC3E}">
        <p14:creationId xmlns:p14="http://schemas.microsoft.com/office/powerpoint/2010/main" val="49058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9.2 Flatarmál mælt (2 af 2)</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a:xfrm>
            <a:off x="838200" y="1010661"/>
            <a:ext cx="10515600" cy="4809568"/>
          </a:xfrm>
        </p:spPr>
        <p:txBody>
          <a:bodyPr/>
          <a:lstStyle/>
          <a:p>
            <a:pPr>
              <a:spcBef>
                <a:spcPts val="800"/>
              </a:spcBef>
            </a:pPr>
            <a:r>
              <a:rPr lang="en-US" sz="2600" b="1" dirty="0"/>
              <a:t>Flatarmál </a:t>
            </a:r>
            <a:r>
              <a:rPr lang="en-US" sz="2600" dirty="0"/>
              <a:t>er mælikvarði á stærð flatar. Útreikningur flatarmáls skiptir máli við mörg dagleg verk. Þegar málning er keypt þarf til dæmis að vita hve margar </a:t>
            </a:r>
            <a:r>
              <a:rPr lang="en-US" sz="2600" b="1" dirty="0"/>
              <a:t>ferningseiningar </a:t>
            </a:r>
            <a:r>
              <a:rPr lang="en-US" sz="2600" dirty="0"/>
              <a:t>af fletinum á að mála til að ákvarða hve mikla málningu þarf að kaupa. </a:t>
            </a:r>
          </a:p>
          <a:p>
            <a:pPr>
              <a:spcBef>
                <a:spcPts val="800"/>
              </a:spcBef>
            </a:pPr>
            <a:r>
              <a:rPr lang="en-US" sz="2600" dirty="0"/>
              <a:t>Ferningseiningar sýna að tvær mælistærðir í sömu einingu hafa verið margfaldaðar saman. Flatarmál rétthyrnings fæst til dæmis með því að margfalda lengd hans og breidd og er niðurstaðan gefin í ferningseiningum: </a:t>
            </a:r>
            <a:r>
              <a:rPr lang="en-US" sz="2600" i="0" dirty="0">
                <a:latin typeface="Cambria" panose="02040503050406030204" pitchFamily="18" charset="0"/>
                <a:ea typeface="Cambria" panose="02040503050406030204" pitchFamily="18" charset="0"/>
              </a:rPr>
              <a:t>1 cm × 1cm = 1 cm</a:t>
            </a:r>
            <a:r>
              <a:rPr lang="en-US" sz="2600" i="0" baseline="30000" dirty="0">
                <a:latin typeface="Cambria" panose="02040503050406030204" pitchFamily="18" charset="0"/>
                <a:ea typeface="Cambria" panose="02040503050406030204" pitchFamily="18" charset="0"/>
              </a:rPr>
              <a:t>2</a:t>
            </a:r>
            <a:r>
              <a:rPr lang="en-US" sz="2600" dirty="0"/>
              <a:t>.</a:t>
            </a:r>
          </a:p>
          <a:p>
            <a:pPr>
              <a:spcBef>
                <a:spcPts val="800"/>
              </a:spcBef>
            </a:pPr>
            <a:r>
              <a:rPr lang="en-US" sz="2600" dirty="0"/>
              <a:t>Formúlan til að reikna flatarmál fer eftir lögun flatarins. Hér verður aðeins fjallað um flatarmál rétthyrndra hluta. Grunnformúlan fyrir flatarmál þeirra er:</a:t>
            </a:r>
          </a:p>
          <a:p>
            <a:pPr>
              <a:spcBef>
                <a:spcPts val="800"/>
              </a:spcBef>
            </a:pPr>
            <a:r>
              <a:rPr lang="en-US" sz="2600" i="0" dirty="0">
                <a:latin typeface="Cambria" panose="02040503050406030204" pitchFamily="18" charset="0"/>
                <a:ea typeface="Cambria" panose="02040503050406030204" pitchFamily="18" charset="0"/>
              </a:rPr>
              <a:t>Flatarmál = lengd (𝑙) × breidd (𝑤)</a:t>
            </a:r>
            <a:r>
              <a:rPr lang="en-US" sz="2600" dirty="0">
                <a:latin typeface="Cambria" panose="02040503050406030204" pitchFamily="18" charset="0"/>
                <a:ea typeface="Cambria" panose="02040503050406030204" pitchFamily="18" charset="0"/>
              </a:rPr>
              <a:t>; eða </a:t>
            </a:r>
            <a:r>
              <a:rPr lang="en-US" sz="2600" i="0" dirty="0">
                <a:latin typeface="Cambria" panose="02040503050406030204" pitchFamily="18" charset="0"/>
                <a:ea typeface="Cambria" panose="02040503050406030204" pitchFamily="18" charset="0"/>
              </a:rPr>
              <a:t>𝐴 = 𝑙 × 𝑤</a:t>
            </a:r>
            <a:endParaRPr lang="en-US" sz="2600" dirty="0">
              <a:latin typeface="Cambria" panose="02040503050406030204" pitchFamily="18" charset="0"/>
              <a:ea typeface="Cambria" panose="02040503050406030204" pitchFamily="18" charset="0"/>
            </a:endParaRPr>
          </a:p>
        </p:txBody>
      </p:sp>
      <p:pic>
        <p:nvPicPr>
          <p:cNvPr id="8" name="Picture 3" descr="A rectangle with its longest side marked the length and the shortest side marked the width.">
            <a:extLst>
              <a:ext uri="{FF2B5EF4-FFF2-40B4-BE49-F238E27FC236}">
                <a16:creationId xmlns:a16="http://schemas.microsoft.com/office/drawing/2014/main" id="{9EB7A5CB-1573-4D73-81EE-1E8D0458A0E7}"/>
              </a:ext>
            </a:extLst>
          </p:cNvPr>
          <p:cNvPicPr>
            <a:picLocks noGrp="1" noChangeAspect="1"/>
          </p:cNvPicPr>
          <p:nvPr>
            <p:ph sz="half" idx="2"/>
          </p:nvPr>
        </p:nvPicPr>
        <p:blipFill>
          <a:blip r:embed="rId3"/>
          <a:stretch>
            <a:fillRect/>
          </a:stretch>
        </p:blipFill>
        <p:spPr>
          <a:xfrm>
            <a:off x="7470007" y="5235680"/>
            <a:ext cx="2329313" cy="1371600"/>
          </a:xfrm>
          <a:prstGeom prst="rect">
            <a:avLst/>
          </a:prstGeom>
        </p:spPr>
      </p:pic>
    </p:spTree>
    <p:extLst>
      <p:ext uri="{BB962C8B-B14F-4D97-AF65-F5344CB8AC3E}">
        <p14:creationId xmlns:p14="http://schemas.microsoft.com/office/powerpoint/2010/main" val="3233996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9.2 Tengsl metrískra flatarmálseininga </a:t>
            </a:r>
            <a:endParaRPr lang="en-US" noProof="0" dirty="0"/>
          </a:p>
        </p:txBody>
      </p:sp>
      <p:graphicFrame>
        <p:nvGraphicFramePr>
          <p:cNvPr id="2" name="Table 2">
            <a:extLst>
              <a:ext uri="{FF2B5EF4-FFF2-40B4-BE49-F238E27FC236}">
                <a16:creationId xmlns:a16="http://schemas.microsoft.com/office/drawing/2014/main" id="{72E5D305-522D-435A-AECB-DBB7AB738B66}"/>
              </a:ext>
            </a:extLst>
          </p:cNvPr>
          <p:cNvGraphicFramePr>
            <a:graphicFrameLocks noGrp="1"/>
          </p:cNvGraphicFramePr>
          <p:nvPr>
            <p:ph sz="quarter" idx="11"/>
            <p:extLst>
              <p:ext uri="{D42A27DB-BD31-4B8C-83A1-F6EECF244321}">
                <p14:modId xmlns:p14="http://schemas.microsoft.com/office/powerpoint/2010/main" val="1587579257"/>
              </p:ext>
            </p:extLst>
          </p:nvPr>
        </p:nvGraphicFramePr>
        <p:xfrm>
          <a:off x="838200" y="1057275"/>
          <a:ext cx="10515600" cy="5339743"/>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100225438"/>
                    </a:ext>
                  </a:extLst>
                </a:gridCol>
                <a:gridCol w="3505200">
                  <a:extLst>
                    <a:ext uri="{9D8B030D-6E8A-4147-A177-3AD203B41FA5}">
                      <a16:colId xmlns:a16="http://schemas.microsoft.com/office/drawing/2014/main" val="4109974806"/>
                    </a:ext>
                  </a:extLst>
                </a:gridCol>
                <a:gridCol w="3505200">
                  <a:extLst>
                    <a:ext uri="{9D8B030D-6E8A-4147-A177-3AD203B41FA5}">
                      <a16:colId xmlns:a16="http://schemas.microsoft.com/office/drawing/2014/main" val="1686820351"/>
                    </a:ext>
                  </a:extLst>
                </a:gridCol>
              </a:tblGrid>
              <a:tr h="1005840">
                <a:tc>
                  <a:txBody>
                    <a:bodyPr/>
                    <a:lstStyle/>
                    <a:p>
                      <a:pPr algn="ctr">
                        <a:lnSpc>
                          <a:spcPct val="300000"/>
                        </a:lnSpc>
                      </a:pPr>
                      <a:r>
                        <a:rPr lang="en-IN" sz="2800" b="1" i="0" u="none" strike="noStrike" kern="1200" baseline="0" dirty="0">
                          <a:solidFill>
                            <a:schemeClr val="lt1"/>
                          </a:solidFill>
                          <a:latin typeface="+mn-lt"/>
                          <a:ea typeface="+mn-ea"/>
                          <a:cs typeface="+mn-cs"/>
                        </a:rPr>
                        <a:t>Einingar</a:t>
                      </a:r>
                      <a:endParaRPr lang="en-IN" sz="2800" dirty="0">
                        <a:solidFill>
                          <a:srgbClr val="464846"/>
                        </a:solidFill>
                      </a:endParaRPr>
                    </a:p>
                  </a:txBody>
                  <a:tcPr anchor="ct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solidFill>
                      <a:srgbClr val="80004C"/>
                    </a:solidFill>
                  </a:tcPr>
                </a:tc>
                <a:tc>
                  <a:txBody>
                    <a:bodyPr/>
                    <a:lstStyle/>
                    <a:p>
                      <a:pPr algn="ctr">
                        <a:lnSpc>
                          <a:spcPct val="300000"/>
                        </a:lnSpc>
                      </a:pPr>
                      <a:r>
                        <a:rPr lang="en-IN" sz="2800" b="1" i="0" u="none" strike="noStrike" kern="1200" baseline="0" dirty="0">
                          <a:solidFill>
                            <a:schemeClr val="lt1"/>
                          </a:solidFill>
                          <a:latin typeface="+mn-lt"/>
                          <a:ea typeface="+mn-ea"/>
                          <a:cs typeface="+mn-cs"/>
                        </a:rPr>
                        <a:t>Tengsl</a:t>
                      </a:r>
                      <a:endParaRPr lang="en-IN" sz="2800" dirty="0">
                        <a:solidFill>
                          <a:srgbClr val="464846"/>
                        </a:solidFill>
                      </a:endParaRPr>
                    </a:p>
                  </a:txBody>
                  <a:tcPr anchor="ct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solidFill>
                      <a:srgbClr val="80004C"/>
                    </a:solidFill>
                  </a:tcPr>
                </a:tc>
                <a:tc>
                  <a:txBody>
                    <a:bodyPr/>
                    <a:lstStyle/>
                    <a:p>
                      <a:pPr algn="ctr">
                        <a:lnSpc>
                          <a:spcPct val="300000"/>
                        </a:lnSpc>
                      </a:pPr>
                      <a:r>
                        <a:rPr lang="en-IN" sz="2800" b="1" i="0" u="none" strike="noStrike" kern="1200" baseline="0" dirty="0">
                          <a:solidFill>
                            <a:schemeClr val="lt1"/>
                          </a:solidFill>
                          <a:latin typeface="+mn-lt"/>
                          <a:ea typeface="+mn-ea"/>
                          <a:cs typeface="+mn-cs"/>
                        </a:rPr>
                        <a:t>Umreikningsstuðull</a:t>
                      </a:r>
                      <a:endParaRPr lang="en-IN" sz="2800" dirty="0">
                        <a:solidFill>
                          <a:srgbClr val="464846"/>
                        </a:solidFill>
                      </a:endParaRPr>
                    </a:p>
                  </a:txBody>
                  <a:tcPr anchor="ct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solidFill>
                      <a:srgbClr val="80004C"/>
                    </a:solidFill>
                  </a:tcPr>
                </a:tc>
                <a:extLst>
                  <a:ext uri="{0D108BD9-81ED-4DB2-BD59-A6C34878D82A}">
                    <a16:rowId xmlns:a16="http://schemas.microsoft.com/office/drawing/2014/main" val="945486865"/>
                  </a:ext>
                </a:extLst>
              </a:tr>
              <a:tr h="1398110">
                <a:tc>
                  <a:txBody>
                    <a:bodyPr/>
                    <a:lstStyle/>
                    <a:p>
                      <a:pPr algn="ctr">
                        <a:lnSpc>
                          <a:spcPct val="150000"/>
                        </a:lnSpc>
                      </a:pPr>
                      <a:r>
                        <a:rPr lang="en-US" dirty="0">
                          <a:solidFill>
                            <a:srgbClr val="464846"/>
                          </a:solidFill>
                        </a:rPr>
                        <a:t>Km</a:t>
                      </a:r>
                      <a:r>
                        <a:rPr lang="en-US" baseline="30000" dirty="0">
                          <a:solidFill>
                            <a:srgbClr val="464846"/>
                          </a:solidFill>
                        </a:rPr>
                        <a:t>2</a:t>
                      </a:r>
                      <a:r>
                        <a:rPr lang="en-US" dirty="0">
                          <a:solidFill>
                            <a:srgbClr val="464846"/>
                          </a:solidFill>
                        </a:rPr>
                        <a:t> í 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dirty="0">
                          <a:solidFill>
                            <a:srgbClr val="464846"/>
                          </a:solidFill>
                        </a:rPr>
                        <a:t>Km × km = km</a:t>
                      </a:r>
                      <a:r>
                        <a:rPr lang="en-US" baseline="30000" dirty="0">
                          <a:solidFill>
                            <a:srgbClr val="464846"/>
                          </a:solidFill>
                        </a:rPr>
                        <a:t>2</a:t>
                      </a:r>
                    </a:p>
                    <a:p>
                      <a:pPr marL="685800" algn="ctr">
                        <a:lnSpc>
                          <a:spcPct val="100000"/>
                        </a:lnSpc>
                      </a:pPr>
                      <a:r>
                        <a:rPr lang="en-US" dirty="0">
                          <a:solidFill>
                            <a:srgbClr val="464846"/>
                          </a:solidFill>
                        </a:rPr>
                        <a:t>1 km = 1.000 m</a:t>
                      </a:r>
                    </a:p>
                    <a:p>
                      <a:pPr algn="ctr">
                        <a:lnSpc>
                          <a:spcPct val="150000"/>
                        </a:lnSpc>
                      </a:pPr>
                      <a:r>
                        <a:rPr lang="en-US" dirty="0">
                          <a:solidFill>
                            <a:srgbClr val="464846"/>
                          </a:solidFill>
                        </a:rPr>
                        <a:t>1,000 m × 1,000 m = 1,000,000 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dirty="0">
                          <a:solidFill>
                            <a:srgbClr val="464846"/>
                          </a:solidFill>
                        </a:rPr>
                        <a:t>1 km</a:t>
                      </a:r>
                      <a:r>
                        <a:rPr lang="en-US" baseline="30000" dirty="0">
                          <a:solidFill>
                            <a:srgbClr val="464846"/>
                          </a:solidFill>
                        </a:rPr>
                        <a:t>2</a:t>
                      </a:r>
                      <a:r>
                        <a:rPr lang="en-US" dirty="0">
                          <a:solidFill>
                            <a:srgbClr val="464846"/>
                          </a:solidFill>
                        </a:rPr>
                        <a:t> = 1,000,000 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8833130"/>
                  </a:ext>
                </a:extLst>
              </a:tr>
              <a:tr h="1398110">
                <a:tc>
                  <a:txBody>
                    <a:bodyPr/>
                    <a:lstStyle/>
                    <a:p>
                      <a:pPr algn="ctr">
                        <a:lnSpc>
                          <a:spcPct val="150000"/>
                        </a:lnSpc>
                      </a:pPr>
                      <a:r>
                        <a:rPr lang="en-US" dirty="0">
                          <a:solidFill>
                            <a:srgbClr val="464846"/>
                          </a:solidFill>
                        </a:rPr>
                        <a:t>m</a:t>
                      </a:r>
                      <a:r>
                        <a:rPr lang="en-US" baseline="30000" dirty="0">
                          <a:solidFill>
                            <a:srgbClr val="464846"/>
                          </a:solidFill>
                        </a:rPr>
                        <a:t>2</a:t>
                      </a:r>
                      <a:r>
                        <a:rPr lang="en-US" dirty="0">
                          <a:solidFill>
                            <a:srgbClr val="464846"/>
                          </a:solidFill>
                        </a:rPr>
                        <a:t> í cm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dirty="0">
                          <a:solidFill>
                            <a:srgbClr val="464846"/>
                          </a:solidFill>
                        </a:rPr>
                        <a:t>m × m = m</a:t>
                      </a:r>
                      <a:r>
                        <a:rPr lang="en-US" baseline="30000" dirty="0">
                          <a:solidFill>
                            <a:srgbClr val="464846"/>
                          </a:solidFill>
                        </a:rPr>
                        <a:t>2</a:t>
                      </a:r>
                    </a:p>
                    <a:p>
                      <a:pPr marL="685800" algn="ctr">
                        <a:lnSpc>
                          <a:spcPct val="100000"/>
                        </a:lnSpc>
                      </a:pPr>
                      <a:r>
                        <a:rPr lang="en-US" dirty="0">
                          <a:solidFill>
                            <a:srgbClr val="464846"/>
                          </a:solidFill>
                        </a:rPr>
                        <a:t>1 m = 100 cm</a:t>
                      </a:r>
                    </a:p>
                    <a:p>
                      <a:pPr algn="ctr">
                        <a:lnSpc>
                          <a:spcPct val="150000"/>
                        </a:lnSpc>
                      </a:pPr>
                      <a:r>
                        <a:rPr lang="en-US" dirty="0">
                          <a:solidFill>
                            <a:srgbClr val="464846"/>
                          </a:solidFill>
                        </a:rPr>
                        <a:t>100 cm × 100 cm = 10.000 cm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dirty="0">
                          <a:solidFill>
                            <a:srgbClr val="464846"/>
                          </a:solidFill>
                        </a:rPr>
                        <a:t>1 m</a:t>
                      </a:r>
                      <a:r>
                        <a:rPr lang="en-US" baseline="30000" dirty="0">
                          <a:solidFill>
                            <a:srgbClr val="464846"/>
                          </a:solidFill>
                        </a:rPr>
                        <a:t>2</a:t>
                      </a:r>
                      <a:r>
                        <a:rPr lang="en-US" dirty="0">
                          <a:solidFill>
                            <a:srgbClr val="464846"/>
                          </a:solidFill>
                        </a:rPr>
                        <a:t> = 10.000 cm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0409907"/>
                  </a:ext>
                </a:extLst>
              </a:tr>
              <a:tr h="1398110">
                <a:tc>
                  <a:txBody>
                    <a:bodyPr/>
                    <a:lstStyle/>
                    <a:p>
                      <a:pPr algn="ctr">
                        <a:lnSpc>
                          <a:spcPct val="150000"/>
                        </a:lnSpc>
                      </a:pPr>
                      <a:r>
                        <a:rPr lang="en-US" dirty="0">
                          <a:solidFill>
                            <a:srgbClr val="464846"/>
                          </a:solidFill>
                        </a:rPr>
                        <a:t>cm</a:t>
                      </a:r>
                      <a:r>
                        <a:rPr lang="en-US" baseline="30000" dirty="0">
                          <a:solidFill>
                            <a:srgbClr val="464846"/>
                          </a:solidFill>
                        </a:rPr>
                        <a:t>2</a:t>
                      </a:r>
                      <a:r>
                        <a:rPr lang="en-US" dirty="0">
                          <a:solidFill>
                            <a:srgbClr val="464846"/>
                          </a:solidFill>
                        </a:rPr>
                        <a:t> í mm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dirty="0">
                          <a:solidFill>
                            <a:srgbClr val="464846"/>
                          </a:solidFill>
                        </a:rPr>
                        <a:t>cm × cm = cm</a:t>
                      </a:r>
                      <a:r>
                        <a:rPr lang="en-US" baseline="30000" dirty="0">
                          <a:solidFill>
                            <a:srgbClr val="464846"/>
                          </a:solidFill>
                        </a:rPr>
                        <a:t>2</a:t>
                      </a:r>
                    </a:p>
                    <a:p>
                      <a:pPr marL="685800" algn="ctr">
                        <a:lnSpc>
                          <a:spcPct val="100000"/>
                        </a:lnSpc>
                      </a:pPr>
                      <a:r>
                        <a:rPr lang="en-US" dirty="0">
                          <a:solidFill>
                            <a:srgbClr val="464846"/>
                          </a:solidFill>
                        </a:rPr>
                        <a:t>1 cm = 10 mm</a:t>
                      </a:r>
                    </a:p>
                    <a:p>
                      <a:pPr algn="ctr">
                        <a:lnSpc>
                          <a:spcPct val="150000"/>
                        </a:lnSpc>
                      </a:pPr>
                      <a:r>
                        <a:rPr lang="en-US" dirty="0">
                          <a:solidFill>
                            <a:srgbClr val="464846"/>
                          </a:solidFill>
                        </a:rPr>
                        <a:t>10 mm × 10 mm = 100 mm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pPr>
                      <a:r>
                        <a:rPr lang="en-US" dirty="0">
                          <a:solidFill>
                            <a:srgbClr val="464846"/>
                          </a:solidFill>
                        </a:rPr>
                        <a:t>1 cm</a:t>
                      </a:r>
                      <a:r>
                        <a:rPr lang="en-US" baseline="30000" dirty="0">
                          <a:solidFill>
                            <a:srgbClr val="464846"/>
                          </a:solidFill>
                        </a:rPr>
                        <a:t>2</a:t>
                      </a:r>
                      <a:r>
                        <a:rPr lang="en-US" dirty="0">
                          <a:solidFill>
                            <a:srgbClr val="464846"/>
                          </a:solidFill>
                        </a:rPr>
                        <a:t> = 100 mm</a:t>
                      </a:r>
                      <a:r>
                        <a:rPr lang="en-US" baseline="30000" dirty="0">
                          <a:solidFill>
                            <a:srgbClr val="464846"/>
                          </a:solidFill>
                        </a:rPr>
                        <a:t>2</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575468"/>
                  </a:ext>
                </a:extLst>
              </a:tr>
            </a:tbl>
          </a:graphicData>
        </a:graphic>
      </p:graphicFrame>
    </p:spTree>
    <p:extLst>
      <p:ext uri="{BB962C8B-B14F-4D97-AF65-F5344CB8AC3E}">
        <p14:creationId xmlns:p14="http://schemas.microsoft.com/office/powerpoint/2010/main" val="2391275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Val á raunhæfri flatarmálseiningu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Hvaða mælieining hentar best til að lýsa flatarmáli pappírsblaðs: km</a:t>
            </a:r>
            <a:r>
              <a:rPr lang="en-US" baseline="30000" dirty="0"/>
              <a:t>2</a:t>
            </a:r>
            <a:r>
              <a:rPr lang="en-US" dirty="0"/>
              <a:t>, cm</a:t>
            </a:r>
            <a:r>
              <a:rPr lang="en-US" baseline="30000" dirty="0"/>
              <a:t>2</a:t>
            </a:r>
            <a:r>
              <a:rPr lang="en-US" dirty="0"/>
              <a:t>, eða mm</a:t>
            </a:r>
            <a:r>
              <a:rPr lang="en-US" baseline="30000" dirty="0"/>
              <a:t>2</a:t>
            </a:r>
            <a:r>
              <a:rPr lang="en-US" dirty="0"/>
              <a:t>?</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p:txBody>
          <a:bodyPr/>
          <a:lstStyle/>
          <a:p>
            <a:r>
              <a:rPr lang="en-US" dirty="0"/>
              <a:t>Í bandaríska mælikerfinu eru lengd og breidd pappírs yfirleitt mældar í tommum. Í metrakerfinu eru sentimetrar notaðir fyrir stærðir sem venjulega eru gefnar upp í tommum. </a:t>
            </a:r>
          </a:p>
          <a:p>
            <a:r>
              <a:rPr lang="en-US" dirty="0"/>
              <a:t>Fersentimetrar eru því heppilegasta mælieiningin fyrir flatarmál pappírsblaðs. Ferkílómetrar eru of stór eining en fermillímetrar of lítil.</a:t>
            </a:r>
          </a:p>
        </p:txBody>
      </p:sp>
    </p:spTree>
    <p:extLst>
      <p:ext uri="{BB962C8B-B14F-4D97-AF65-F5344CB8AC3E}">
        <p14:creationId xmlns:p14="http://schemas.microsoft.com/office/powerpoint/2010/main" val="392749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9.2 Algengir umreikningsstuðlar metrískra flatarmálseininga </a:t>
            </a:r>
            <a:endParaRPr lang="en-US" noProof="0" dirty="0"/>
          </a:p>
        </p:txBody>
      </p:sp>
      <p:pic>
        <p:nvPicPr>
          <p:cNvPr id="4" name="Picture 2" descr="An illustration shows four units: millimeter squared, centimeter squared, meter squared, and kilometer squared.&#10;An arrow labeled times 1,000,000 from kilometer squared points to meter squared. An arrow labeled times 10,000 from meter squared points to centimeter squared. An arrow labeled times 100 from centimeter squared points to millimeter squared. An arrow labeled divided by 100 from millimeter squared points to centimeter squared. An arrow labeled divided by 10,000 from centimeter squared points to meter squared. An arrow labeled divided by 1,000,000 from meter squared points to kilometer squared.">
            <a:extLst>
              <a:ext uri="{FF2B5EF4-FFF2-40B4-BE49-F238E27FC236}">
                <a16:creationId xmlns:a16="http://schemas.microsoft.com/office/drawing/2014/main" id="{D12D1E04-51ED-4443-9DA2-225A01B43280}"/>
              </a:ext>
            </a:extLst>
          </p:cNvPr>
          <p:cNvPicPr>
            <a:picLocks noGrp="1" noChangeAspect="1"/>
          </p:cNvPicPr>
          <p:nvPr>
            <p:ph sz="quarter" idx="11"/>
          </p:nvPr>
        </p:nvPicPr>
        <p:blipFill>
          <a:blip r:embed="rId2"/>
          <a:stretch>
            <a:fillRect/>
          </a:stretch>
        </p:blipFill>
        <p:spPr>
          <a:xfrm>
            <a:off x="1483895" y="1600200"/>
            <a:ext cx="9224211" cy="3657600"/>
          </a:xfrm>
          <a:prstGeom prst="rect">
            <a:avLst/>
          </a:prstGeom>
        </p:spPr>
      </p:pic>
    </p:spTree>
    <p:extLst>
      <p:ext uri="{BB962C8B-B14F-4D97-AF65-F5344CB8AC3E}">
        <p14:creationId xmlns:p14="http://schemas.microsoft.com/office/powerpoint/2010/main" val="2956603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E7451-8ADE-48A2-B297-4CAF4A9FCDD7}"/>
              </a:ext>
            </a:extLst>
          </p:cNvPr>
          <p:cNvSpPr>
            <a:spLocks noGrp="1"/>
          </p:cNvSpPr>
          <p:nvPr>
            <p:ph type="title"/>
          </p:nvPr>
        </p:nvSpPr>
        <p:spPr/>
        <p:txBody>
          <a:bodyPr/>
          <a:lstStyle/>
          <a:p>
            <a:r>
              <a:rPr lang="en-US" dirty="0"/>
              <a:t>DÆMI – Samanburður heiltalna á talnalínu </a:t>
            </a:r>
            <a:endParaRPr lang="en-IN" dirty="0"/>
          </a:p>
        </p:txBody>
      </p:sp>
      <p:sp>
        <p:nvSpPr>
          <p:cNvPr id="3" name="Content Placeholder 2">
            <a:extLst>
              <a:ext uri="{FF2B5EF4-FFF2-40B4-BE49-F238E27FC236}">
                <a16:creationId xmlns:a16="http://schemas.microsoft.com/office/drawing/2014/main" id="{A9B23671-EFEB-4C24-BE06-5A5D611EF4EF}"/>
              </a:ext>
            </a:extLst>
          </p:cNvPr>
          <p:cNvSpPr>
            <a:spLocks noGrp="1"/>
          </p:cNvSpPr>
          <p:nvPr>
            <p:ph sz="half" idx="1"/>
          </p:nvPr>
        </p:nvSpPr>
        <p:spPr>
          <a:xfrm>
            <a:off x="838200" y="1010661"/>
            <a:ext cx="5181600" cy="1239053"/>
          </a:xfrm>
        </p:spPr>
        <p:txBody>
          <a:bodyPr/>
          <a:lstStyle/>
          <a:p>
            <a:r>
              <a:rPr lang="en-US" dirty="0"/>
              <a:t>Lóð er 237.500.000 m</a:t>
            </a:r>
            <a:r>
              <a:rPr lang="en-US" baseline="30000" dirty="0"/>
              <a:t>2</a:t>
            </a:r>
            <a:r>
              <a:rPr lang="en-US" dirty="0"/>
              <a:t> að flatarmáli. Hvert er flatarmálið í ferkílómetrum?</a:t>
            </a:r>
          </a:p>
        </p:txBody>
      </p:sp>
      <p:sp>
        <p:nvSpPr>
          <p:cNvPr id="4" name="Content Placeholder 3">
            <a:extLst>
              <a:ext uri="{FF2B5EF4-FFF2-40B4-BE49-F238E27FC236}">
                <a16:creationId xmlns:a16="http://schemas.microsoft.com/office/drawing/2014/main" id="{EDA1C1F1-7F87-48E3-A672-CF6EA3F2933A}"/>
              </a:ext>
            </a:extLst>
          </p:cNvPr>
          <p:cNvSpPr>
            <a:spLocks noGrp="1"/>
          </p:cNvSpPr>
          <p:nvPr>
            <p:ph sz="half" idx="2"/>
          </p:nvPr>
        </p:nvSpPr>
        <p:spPr>
          <a:xfrm>
            <a:off x="6172200" y="1010661"/>
            <a:ext cx="5181600" cy="2893682"/>
          </a:xfrm>
        </p:spPr>
        <p:txBody>
          <a:bodyPr/>
          <a:lstStyle/>
          <a:p>
            <a:r>
              <a:rPr lang="en-US" dirty="0"/>
              <a:t>Deilið til að breyta minni metrískri flatarmálseiningu í stærri metríska flatarmálseiningu. </a:t>
            </a:r>
          </a:p>
          <a:p>
            <a:r>
              <a:rPr lang="en-US" dirty="0"/>
              <a:t>Til að breyta m</a:t>
            </a:r>
            <a:r>
              <a:rPr lang="en-US" baseline="30000" dirty="0"/>
              <a:t>2</a:t>
            </a:r>
            <a:r>
              <a:rPr lang="en-US" dirty="0"/>
              <a:t> í km</a:t>
            </a:r>
            <a:r>
              <a:rPr lang="en-US" baseline="30000" dirty="0"/>
              <a:t>2</a:t>
            </a:r>
            <a:r>
              <a:rPr lang="en-US" dirty="0"/>
              <a:t> skal deila flatarmálsgildinu með 1.000.000.</a:t>
            </a:r>
          </a:p>
          <a:p>
            <a:pPr marL="0" indent="0">
              <a:spcBef>
                <a:spcPts val="2200"/>
              </a:spcBef>
              <a:buNone/>
            </a:pPr>
            <a:r>
              <a:rPr lang="en-US" sz="2200" dirty="0">
                <a:latin typeface="Cambria Math" panose="02040503050406030204" pitchFamily="18" charset="0"/>
                <a:ea typeface="Cambria Math" panose="02040503050406030204" pitchFamily="18" charset="0"/>
              </a:rPr>
              <a:t>•</a:t>
            </a:r>
            <a:endParaRPr lang="en-US" sz="2200" dirty="0"/>
          </a:p>
        </p:txBody>
      </p:sp>
      <p:graphicFrame>
        <p:nvGraphicFramePr>
          <p:cNvPr id="10" name="Object 4">
            <a:extLst>
              <a:ext uri="{FF2B5EF4-FFF2-40B4-BE49-F238E27FC236}">
                <a16:creationId xmlns:a16="http://schemas.microsoft.com/office/drawing/2014/main" id="{C47DF24D-C7A0-4459-BE0A-77106CB02A60}"/>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2832396322"/>
              </p:ext>
            </p:extLst>
          </p:nvPr>
        </p:nvGraphicFramePr>
        <p:xfrm>
          <a:off x="6664778" y="3478628"/>
          <a:ext cx="2730500" cy="812800"/>
        </p:xfrm>
        <a:graphic>
          <a:graphicData uri="http://schemas.openxmlformats.org/presentationml/2006/ole">
            <mc:AlternateContent xmlns:mc="http://schemas.openxmlformats.org/markup-compatibility/2006">
              <mc:Choice xmlns:v="urn:schemas-microsoft-com:vml" Requires="v">
                <p:oleObj name="Equation" r:id="rId2" imgW="2730240" imgH="812520" progId="Equation.DSMT4">
                  <p:embed/>
                </p:oleObj>
              </mc:Choice>
              <mc:Fallback>
                <p:oleObj name="Equation" r:id="rId2" imgW="2730240" imgH="812520" progId="Equation.DSMT4">
                  <p:embed/>
                  <p:pic>
                    <p:nvPicPr>
                      <p:cNvPr id="9" name="Object 8">
                        <a:extLst>
                          <a:ext uri="{FF2B5EF4-FFF2-40B4-BE49-F238E27FC236}">
                            <a16:creationId xmlns:a16="http://schemas.microsoft.com/office/drawing/2014/main" id="{825CA533-F675-43F0-9D0B-660E6314E77B}"/>
                          </a:ext>
                        </a:extLst>
                      </p:cNvPr>
                      <p:cNvPicPr/>
                      <p:nvPr/>
                    </p:nvPicPr>
                    <p:blipFill>
                      <a:blip r:embed="rId3"/>
                      <a:stretch>
                        <a:fillRect/>
                      </a:stretch>
                    </p:blipFill>
                    <p:spPr>
                      <a:xfrm>
                        <a:off x="6664778" y="3478628"/>
                        <a:ext cx="2730500" cy="8128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8A2A4A5E-E696-45AF-92FF-C8F19418B6C5}"/>
              </a:ext>
            </a:extLst>
          </p:cNvPr>
          <p:cNvSpPr>
            <a:spLocks noGrp="1"/>
          </p:cNvSpPr>
          <p:nvPr>
            <p:ph sz="half" idx="13"/>
          </p:nvPr>
        </p:nvSpPr>
        <p:spPr>
          <a:xfrm>
            <a:off x="6172200" y="4393208"/>
            <a:ext cx="5181600" cy="1054113"/>
          </a:xfrm>
        </p:spPr>
        <p:txBody>
          <a:bodyPr/>
          <a:lstStyle/>
          <a:p>
            <a:r>
              <a:rPr lang="en-US" dirty="0"/>
              <a:t>Flatarmál lóðarinnar er því 237,5 km</a:t>
            </a:r>
            <a:r>
              <a:rPr lang="en-US" baseline="30000" dirty="0"/>
              <a:t>2</a:t>
            </a:r>
            <a:r>
              <a:rPr lang="en-US" dirty="0"/>
              <a:t>.</a:t>
            </a:r>
          </a:p>
        </p:txBody>
      </p:sp>
    </p:spTree>
    <p:extLst>
      <p:ext uri="{BB962C8B-B14F-4D97-AF65-F5344CB8AC3E}">
        <p14:creationId xmlns:p14="http://schemas.microsoft.com/office/powerpoint/2010/main" val="3832678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9.3 Rúmmál mælt (1 af 2)</a:t>
            </a:r>
            <a:endParaRPr lang="en-US" noProof="0" dirty="0"/>
          </a:p>
        </p:txBody>
      </p:sp>
      <p:sp>
        <p:nvSpPr>
          <p:cNvPr id="3" name="Content Placeholder 2">
            <a:extLst>
              <a:ext uri="{FF2B5EF4-FFF2-40B4-BE49-F238E27FC236}">
                <a16:creationId xmlns:a16="http://schemas.microsoft.com/office/drawing/2014/main" id="{7B179FD6-1538-4D70-94BD-904D38F978B6}"/>
              </a:ext>
            </a:extLst>
          </p:cNvPr>
          <p:cNvSpPr>
            <a:spLocks noGrp="1"/>
          </p:cNvSpPr>
          <p:nvPr>
            <p:ph sz="quarter" idx="11"/>
          </p:nvPr>
        </p:nvSpPr>
        <p:spPr/>
        <p:txBody>
          <a:bodyPr/>
          <a:lstStyle/>
          <a:p>
            <a:pPr marL="514350" lvl="0" indent="-514350">
              <a:lnSpc>
                <a:spcPct val="100000"/>
              </a:lnSpc>
              <a:buFont typeface="+mj-lt"/>
              <a:buAutoNum type="arabicPeriod"/>
            </a:pPr>
            <a:r>
              <a:rPr lang="en-US" dirty="0"/>
              <a:t>Meta hvaða rúmmálsgildi eru raunhæf við hagnýtar aðstæður.</a:t>
            </a:r>
          </a:p>
          <a:p>
            <a:pPr marL="514350" lvl="0" indent="-514350">
              <a:lnSpc>
                <a:spcPct val="100000"/>
              </a:lnSpc>
              <a:buFont typeface="+mj-lt"/>
              <a:buAutoNum type="arabicPeriod"/>
            </a:pPr>
            <a:r>
              <a:rPr lang="en-US" dirty="0"/>
              <a:t>Umreikna milli sambærilegra rúmmálseininga.</a:t>
            </a:r>
          </a:p>
          <a:p>
            <a:pPr marL="514350" lvl="0" indent="-514350">
              <a:lnSpc>
                <a:spcPct val="100000"/>
              </a:lnSpc>
              <a:buFont typeface="+mj-lt"/>
              <a:buAutoNum type="arabicPeriod"/>
            </a:pPr>
            <a:r>
              <a:rPr lang="en-US" dirty="0"/>
              <a:t>Umreikna milli mismunandi einingagilda. </a:t>
            </a:r>
          </a:p>
          <a:p>
            <a:pPr marL="514350" lvl="0" indent="-514350">
              <a:lnSpc>
                <a:spcPct val="100000"/>
              </a:lnSpc>
              <a:buFont typeface="+mj-lt"/>
              <a:buAutoNum type="arabicPeriod"/>
            </a:pPr>
            <a:r>
              <a:rPr lang="en-US" dirty="0"/>
              <a:t>Leysa hagnýt verkefni um rúmmál. </a:t>
            </a:r>
          </a:p>
        </p:txBody>
      </p:sp>
    </p:spTree>
    <p:extLst>
      <p:ext uri="{BB962C8B-B14F-4D97-AF65-F5344CB8AC3E}">
        <p14:creationId xmlns:p14="http://schemas.microsoft.com/office/powerpoint/2010/main" val="1437111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9.3 Rúmmál mælt (2 af 2)</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a:xfrm>
            <a:off x="838200" y="1010661"/>
            <a:ext cx="10515600" cy="4272539"/>
          </a:xfrm>
        </p:spPr>
        <p:txBody>
          <a:bodyPr/>
          <a:lstStyle/>
          <a:p>
            <a:r>
              <a:rPr lang="en-US" sz="2500" b="1" dirty="0"/>
              <a:t>Rúmmál </a:t>
            </a:r>
            <a:r>
              <a:rPr lang="en-US" sz="2500" dirty="0"/>
              <a:t>mælir það rými sem þrívíðir hlutir afmarka eða taka. Þegar sportjeppi er keyptur gæti til dæmis verið gagnlegt að bera saman hve margar </a:t>
            </a:r>
            <a:r>
              <a:rPr lang="en-US" sz="2500" b="1" dirty="0"/>
              <a:t>rúmeiningar </a:t>
            </a:r>
            <a:r>
              <a:rPr lang="en-US" sz="2500" dirty="0"/>
              <a:t>af farangri sem sportjeppinn rúmar. </a:t>
            </a:r>
          </a:p>
          <a:p>
            <a:r>
              <a:rPr lang="en-US" sz="2500" dirty="0"/>
              <a:t>Rúmeiningar gefa til kynna að þrjár stærðir í sömu einingu hafi verið margfaldaðar saman. Til að finna rúmmál rétthyrnds strendings eru til dæmis lengd, breidd og hæð margfaldaðar saman: </a:t>
            </a:r>
            <a:r>
              <a:rPr lang="en-US" sz="2500" i="0" dirty="0">
                <a:latin typeface="Cambria Math" panose="02040503050406030204" pitchFamily="18" charset="0"/>
                <a:ea typeface="Cambria Math" panose="02040503050406030204" pitchFamily="18" charset="0"/>
              </a:rPr>
              <a:t>1 cm × 1cm × 1cm = 1 cm</a:t>
            </a:r>
            <a:r>
              <a:rPr lang="en-US" sz="2500" i="0" baseline="30000" dirty="0">
                <a:latin typeface="Cambria Math" panose="02040503050406030204" pitchFamily="18" charset="0"/>
                <a:ea typeface="Cambria Math" panose="02040503050406030204" pitchFamily="18" charset="0"/>
              </a:rPr>
              <a:t>3</a:t>
            </a:r>
            <a:endParaRPr lang="en-US" sz="2500" baseline="30000" dirty="0">
              <a:latin typeface="Cambria Math" panose="02040503050406030204" pitchFamily="18" charset="0"/>
              <a:ea typeface="Cambria Math" panose="02040503050406030204" pitchFamily="18" charset="0"/>
            </a:endParaRPr>
          </a:p>
          <a:p>
            <a:r>
              <a:rPr lang="en-US" sz="2500" dirty="0"/>
              <a:t>Formúlan til að reikna rúmmál fer eftir lögun þrívíða hlutarins. Hér fjöllum við aðeins um rétthyrnda strendinga. Grunnformúlan fyrir rúmmál er því:</a:t>
            </a:r>
          </a:p>
          <a:p>
            <a:r>
              <a:rPr lang="en-US" sz="2500" i="0" dirty="0">
                <a:latin typeface="Cambria Math" panose="02040503050406030204" pitchFamily="18" charset="0"/>
                <a:ea typeface="Cambria Math" panose="02040503050406030204" pitchFamily="18" charset="0"/>
              </a:rPr>
              <a:t>Rúmmál = lengd (𝑙) × breidd (𝑤) × hæð (ℎ)</a:t>
            </a:r>
            <a:r>
              <a:rPr lang="en-US" sz="2500" dirty="0"/>
              <a:t>; eða </a:t>
            </a:r>
            <a:r>
              <a:rPr lang="en-US" sz="2500" i="0" dirty="0">
                <a:latin typeface="Cambria Math" panose="02040503050406030204" pitchFamily="18" charset="0"/>
                <a:ea typeface="Cambria Math" panose="02040503050406030204" pitchFamily="18" charset="0"/>
              </a:rPr>
              <a:t>𝑉 = 𝑙𝑤ℎ</a:t>
            </a:r>
            <a:endParaRPr lang="en-US" sz="2500" dirty="0">
              <a:latin typeface="Cambria Math" panose="02040503050406030204" pitchFamily="18" charset="0"/>
              <a:ea typeface="Cambria Math" panose="02040503050406030204" pitchFamily="18" charset="0"/>
            </a:endParaRPr>
          </a:p>
        </p:txBody>
      </p:sp>
      <p:pic>
        <p:nvPicPr>
          <p:cNvPr id="7" name="Picture 3" descr="A rectangular prism with its length, width, and height marked l, w, and h.">
            <a:extLst>
              <a:ext uri="{FF2B5EF4-FFF2-40B4-BE49-F238E27FC236}">
                <a16:creationId xmlns:a16="http://schemas.microsoft.com/office/drawing/2014/main" id="{59495AC8-C013-474D-A8C0-9954FFD99454}"/>
              </a:ext>
            </a:extLst>
          </p:cNvPr>
          <p:cNvPicPr>
            <a:picLocks noGrp="1" noChangeAspect="1"/>
          </p:cNvPicPr>
          <p:nvPr>
            <p:ph sz="half" idx="2"/>
          </p:nvPr>
        </p:nvPicPr>
        <p:blipFill>
          <a:blip r:embed="rId3"/>
          <a:stretch>
            <a:fillRect/>
          </a:stretch>
        </p:blipFill>
        <p:spPr>
          <a:xfrm>
            <a:off x="9062012" y="4921702"/>
            <a:ext cx="2291788" cy="1463040"/>
          </a:xfrm>
          <a:prstGeom prst="rect">
            <a:avLst/>
          </a:prstGeom>
        </p:spPr>
      </p:pic>
    </p:spTree>
    <p:extLst>
      <p:ext uri="{BB962C8B-B14F-4D97-AF65-F5344CB8AC3E}">
        <p14:creationId xmlns:p14="http://schemas.microsoft.com/office/powerpoint/2010/main" val="3478517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9.3 Tengsl rúmeininga í metrakerfinu </a:t>
            </a:r>
            <a:endParaRPr lang="en-US" noProof="0" dirty="0"/>
          </a:p>
        </p:txBody>
      </p:sp>
      <p:graphicFrame>
        <p:nvGraphicFramePr>
          <p:cNvPr id="5" name="Table 2">
            <a:extLst>
              <a:ext uri="{FF2B5EF4-FFF2-40B4-BE49-F238E27FC236}">
                <a16:creationId xmlns:a16="http://schemas.microsoft.com/office/drawing/2014/main" id="{D74841C5-A5B2-426B-B7C9-5013D13F086A}"/>
              </a:ext>
            </a:extLst>
          </p:cNvPr>
          <p:cNvGraphicFramePr>
            <a:graphicFrameLocks noGrp="1"/>
          </p:cNvGraphicFramePr>
          <p:nvPr>
            <p:ph sz="quarter" idx="11"/>
            <p:extLst>
              <p:ext uri="{D42A27DB-BD31-4B8C-83A1-F6EECF244321}">
                <p14:modId xmlns:p14="http://schemas.microsoft.com/office/powerpoint/2010/main" val="2789769147"/>
              </p:ext>
            </p:extLst>
          </p:nvPr>
        </p:nvGraphicFramePr>
        <p:xfrm>
          <a:off x="838200" y="1059911"/>
          <a:ext cx="10515600" cy="5461996"/>
        </p:xfrm>
        <a:graphic>
          <a:graphicData uri="http://schemas.openxmlformats.org/drawingml/2006/table">
            <a:tbl>
              <a:tblPr firstRow="1" bandRow="1">
                <a:tableStyleId>{5C22544A-7EE6-4342-B048-85BDC9FD1C3A}</a:tableStyleId>
              </a:tblPr>
              <a:tblGrid>
                <a:gridCol w="2093686">
                  <a:extLst>
                    <a:ext uri="{9D8B030D-6E8A-4147-A177-3AD203B41FA5}">
                      <a16:colId xmlns:a16="http://schemas.microsoft.com/office/drawing/2014/main" val="2424032802"/>
                    </a:ext>
                  </a:extLst>
                </a:gridCol>
                <a:gridCol w="5341257">
                  <a:extLst>
                    <a:ext uri="{9D8B030D-6E8A-4147-A177-3AD203B41FA5}">
                      <a16:colId xmlns:a16="http://schemas.microsoft.com/office/drawing/2014/main" val="688321033"/>
                    </a:ext>
                  </a:extLst>
                </a:gridCol>
                <a:gridCol w="3080657">
                  <a:extLst>
                    <a:ext uri="{9D8B030D-6E8A-4147-A177-3AD203B41FA5}">
                      <a16:colId xmlns:a16="http://schemas.microsoft.com/office/drawing/2014/main" val="1890273419"/>
                    </a:ext>
                  </a:extLst>
                </a:gridCol>
              </a:tblGrid>
              <a:tr h="617338">
                <a:tc>
                  <a:txBody>
                    <a:bodyPr/>
                    <a:lstStyle/>
                    <a:p>
                      <a:pPr algn="ctr">
                        <a:lnSpc>
                          <a:spcPct val="100000"/>
                        </a:lnSpc>
                      </a:pPr>
                      <a:r>
                        <a:rPr lang="en-IN" sz="1800" b="1" i="0" u="none" strike="noStrike" kern="1200" baseline="0" dirty="0">
                          <a:solidFill>
                            <a:schemeClr val="lt1"/>
                          </a:solidFill>
                          <a:latin typeface="+mn-lt"/>
                          <a:ea typeface="+mn-ea"/>
                          <a:cs typeface="+mn-cs"/>
                        </a:rPr>
                        <a:t>Einingar</a:t>
                      </a:r>
                      <a:endParaRPr lang="en-IN" dirty="0"/>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solidFill>
                      <a:srgbClr val="80004C"/>
                    </a:solidFill>
                  </a:tcPr>
                </a:tc>
                <a:tc>
                  <a:txBody>
                    <a:bodyPr/>
                    <a:lstStyle/>
                    <a:p>
                      <a:pPr algn="ctr">
                        <a:lnSpc>
                          <a:spcPct val="100000"/>
                        </a:lnSpc>
                      </a:pPr>
                      <a:r>
                        <a:rPr lang="en-IN" sz="1800" b="1" i="0" u="none" strike="noStrike" kern="1200" baseline="0" dirty="0">
                          <a:solidFill>
                            <a:schemeClr val="lt1"/>
                          </a:solidFill>
                          <a:latin typeface="+mn-lt"/>
                          <a:ea typeface="+mn-ea"/>
                          <a:cs typeface="+mn-cs"/>
                        </a:rPr>
                        <a:t>Tengsl</a:t>
                      </a:r>
                      <a:endParaRPr lang="en-IN" dirty="0"/>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solidFill>
                      <a:srgbClr val="80004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a:solidFill>
                            <a:schemeClr val="lt1"/>
                          </a:solidFill>
                          <a:latin typeface="+mn-lt"/>
                          <a:ea typeface="+mn-ea"/>
                          <a:cs typeface="+mn-cs"/>
                        </a:rPr>
                        <a:t>Umreikningsstuðull</a:t>
                      </a:r>
                      <a:endParaRPr lang="en-IN"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solidFill>
                      <a:srgbClr val="80004C"/>
                    </a:solidFill>
                  </a:tcPr>
                </a:tc>
                <a:extLst>
                  <a:ext uri="{0D108BD9-81ED-4DB2-BD59-A6C34878D82A}">
                    <a16:rowId xmlns:a16="http://schemas.microsoft.com/office/drawing/2014/main" val="3318235248"/>
                  </a:ext>
                </a:extLst>
              </a:tr>
              <a:tr h="12377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Km</a:t>
                      </a:r>
                      <a:r>
                        <a:rPr lang="en-US" baseline="30000" dirty="0">
                          <a:solidFill>
                            <a:srgbClr val="464846"/>
                          </a:solidFill>
                        </a:rPr>
                        <a:t>3</a:t>
                      </a:r>
                      <a:r>
                        <a:rPr lang="en-US" dirty="0">
                          <a:solidFill>
                            <a:srgbClr val="464846"/>
                          </a:solidFill>
                        </a:rPr>
                        <a:t> í 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dirty="0">
                          <a:solidFill>
                            <a:srgbClr val="464846"/>
                          </a:solidFill>
                        </a:rPr>
                        <a:t>Km × km × km = km</a:t>
                      </a:r>
                      <a:r>
                        <a:rPr lang="en-US" baseline="30000" dirty="0">
                          <a:solidFill>
                            <a:srgbClr val="464846"/>
                          </a:solidFill>
                        </a:rPr>
                        <a:t>3</a:t>
                      </a:r>
                    </a:p>
                    <a:p>
                      <a:pPr marL="0" algn="ctr">
                        <a:lnSpc>
                          <a:spcPct val="100000"/>
                        </a:lnSpc>
                      </a:pPr>
                      <a:r>
                        <a:rPr lang="en-US" dirty="0">
                          <a:solidFill>
                            <a:srgbClr val="464846"/>
                          </a:solidFill>
                        </a:rPr>
                        <a:t>1 km = 1.000 m</a:t>
                      </a:r>
                    </a:p>
                    <a:p>
                      <a:pPr algn="ctr">
                        <a:lnSpc>
                          <a:spcPct val="100000"/>
                        </a:lnSpc>
                      </a:pPr>
                      <a:r>
                        <a:rPr lang="en-US" dirty="0">
                          <a:solidFill>
                            <a:srgbClr val="464846"/>
                          </a:solidFill>
                        </a:rPr>
                        <a:t>1,000 m × 1,000 m × 1,000 m = 1,000,000,000 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1 km</a:t>
                      </a:r>
                      <a:r>
                        <a:rPr lang="en-US" baseline="30000" dirty="0">
                          <a:solidFill>
                            <a:srgbClr val="464846"/>
                          </a:solidFill>
                        </a:rPr>
                        <a:t>3</a:t>
                      </a:r>
                      <a:r>
                        <a:rPr lang="en-US" dirty="0">
                          <a:solidFill>
                            <a:srgbClr val="464846"/>
                          </a:solidFill>
                        </a:rPr>
                        <a:t> = 1,000,000,000 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558752"/>
                  </a:ext>
                </a:extLst>
              </a:tr>
              <a:tr h="12377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m</a:t>
                      </a:r>
                      <a:r>
                        <a:rPr lang="en-US" baseline="30000" dirty="0">
                          <a:solidFill>
                            <a:srgbClr val="464846"/>
                          </a:solidFill>
                        </a:rPr>
                        <a:t>3</a:t>
                      </a:r>
                      <a:r>
                        <a:rPr lang="en-US" dirty="0">
                          <a:solidFill>
                            <a:srgbClr val="464846"/>
                          </a:solidFill>
                        </a:rPr>
                        <a:t> í dm</a:t>
                      </a:r>
                      <a:r>
                        <a:rPr lang="en-US" baseline="30000" dirty="0">
                          <a:solidFill>
                            <a:srgbClr val="464846"/>
                          </a:solidFill>
                        </a:rPr>
                        <a:t>3</a:t>
                      </a: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dirty="0">
                          <a:solidFill>
                            <a:srgbClr val="464846"/>
                          </a:solidFill>
                        </a:rPr>
                        <a:t>m × m × m = m</a:t>
                      </a:r>
                      <a:r>
                        <a:rPr lang="en-US" baseline="30000" dirty="0">
                          <a:solidFill>
                            <a:srgbClr val="464846"/>
                          </a:solidFill>
                        </a:rPr>
                        <a:t>3</a:t>
                      </a:r>
                    </a:p>
                    <a:p>
                      <a:pPr marL="0" algn="ctr">
                        <a:lnSpc>
                          <a:spcPct val="100000"/>
                        </a:lnSpc>
                      </a:pPr>
                      <a:r>
                        <a:rPr lang="en-US" dirty="0">
                          <a:solidFill>
                            <a:srgbClr val="464846"/>
                          </a:solidFill>
                        </a:rPr>
                        <a:t>1 m = 10 dm</a:t>
                      </a:r>
                    </a:p>
                    <a:p>
                      <a:pPr algn="ctr">
                        <a:lnSpc>
                          <a:spcPct val="100000"/>
                        </a:lnSpc>
                      </a:pPr>
                      <a:r>
                        <a:rPr lang="en-US" dirty="0">
                          <a:solidFill>
                            <a:srgbClr val="464846"/>
                          </a:solidFill>
                        </a:rPr>
                        <a:t>10 dm × 10 dm × 10 dm = 1.000 dm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1 m</a:t>
                      </a:r>
                      <a:r>
                        <a:rPr lang="en-US" baseline="30000" dirty="0">
                          <a:solidFill>
                            <a:srgbClr val="464846"/>
                          </a:solidFill>
                        </a:rPr>
                        <a:t>3</a:t>
                      </a:r>
                      <a:r>
                        <a:rPr lang="en-US" dirty="0">
                          <a:solidFill>
                            <a:srgbClr val="464846"/>
                          </a:solidFill>
                        </a:rPr>
                        <a:t> = 1.000 dm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7179123"/>
                  </a:ext>
                </a:extLst>
              </a:tr>
              <a:tr h="12652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dm</a:t>
                      </a:r>
                      <a:r>
                        <a:rPr lang="en-US" baseline="30000" dirty="0">
                          <a:solidFill>
                            <a:srgbClr val="464846"/>
                          </a:solidFill>
                        </a:rPr>
                        <a:t>3</a:t>
                      </a:r>
                      <a:r>
                        <a:rPr lang="en-US" dirty="0">
                          <a:solidFill>
                            <a:srgbClr val="464846"/>
                          </a:solidFill>
                        </a:rPr>
                        <a:t> í cm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dirty="0">
                          <a:solidFill>
                            <a:srgbClr val="464846"/>
                          </a:solidFill>
                        </a:rPr>
                        <a:t>dm × dm × dm = dm</a:t>
                      </a:r>
                      <a:r>
                        <a:rPr lang="en-US" baseline="30000" dirty="0">
                          <a:solidFill>
                            <a:srgbClr val="464846"/>
                          </a:solidFill>
                        </a:rPr>
                        <a:t>3</a:t>
                      </a:r>
                    </a:p>
                    <a:p>
                      <a:pPr marL="0" algn="ctr">
                        <a:lnSpc>
                          <a:spcPct val="100000"/>
                        </a:lnSpc>
                      </a:pPr>
                      <a:r>
                        <a:rPr lang="en-US" dirty="0">
                          <a:solidFill>
                            <a:srgbClr val="464846"/>
                          </a:solidFill>
                        </a:rPr>
                        <a:t>1 dm = 10 cm</a:t>
                      </a:r>
                    </a:p>
                    <a:p>
                      <a:pPr algn="ctr">
                        <a:lnSpc>
                          <a:spcPct val="100000"/>
                        </a:lnSpc>
                      </a:pPr>
                      <a:r>
                        <a:rPr lang="en-US" dirty="0">
                          <a:solidFill>
                            <a:srgbClr val="464846"/>
                          </a:solidFill>
                        </a:rPr>
                        <a:t>10 cm × 10 cm × 10 cm = 1.000.000 cm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1 cm</a:t>
                      </a:r>
                      <a:r>
                        <a:rPr lang="en-US" baseline="30000" dirty="0">
                          <a:solidFill>
                            <a:srgbClr val="464846"/>
                          </a:solidFill>
                        </a:rPr>
                        <a:t>3</a:t>
                      </a:r>
                      <a:r>
                        <a:rPr lang="en-US" dirty="0">
                          <a:solidFill>
                            <a:srgbClr val="464846"/>
                          </a:solidFill>
                        </a:rPr>
                        <a:t> = 1.000 dm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6034391"/>
                  </a:ext>
                </a:extLst>
              </a:tr>
              <a:tr h="1103967">
                <a:tc>
                  <a:txBody>
                    <a:bodyPr/>
                    <a:lstStyle/>
                    <a:p>
                      <a:pPr algn="ctr">
                        <a:lnSpc>
                          <a:spcPct val="100000"/>
                        </a:lnSpc>
                      </a:pPr>
                      <a:r>
                        <a:rPr lang="en-US" dirty="0">
                          <a:solidFill>
                            <a:srgbClr val="464846"/>
                          </a:solidFill>
                        </a:rPr>
                        <a:t>cm</a:t>
                      </a:r>
                      <a:r>
                        <a:rPr lang="en-US" baseline="30000" dirty="0">
                          <a:solidFill>
                            <a:srgbClr val="464846"/>
                          </a:solidFill>
                        </a:rPr>
                        <a:t>3</a:t>
                      </a:r>
                      <a:r>
                        <a:rPr lang="en-US" dirty="0">
                          <a:solidFill>
                            <a:srgbClr val="464846"/>
                          </a:solidFill>
                        </a:rPr>
                        <a:t> í mm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dirty="0">
                          <a:solidFill>
                            <a:srgbClr val="464846"/>
                          </a:solidFill>
                        </a:rPr>
                        <a:t>cm × cm × cm = cm</a:t>
                      </a:r>
                      <a:r>
                        <a:rPr lang="en-US" baseline="30000" dirty="0">
                          <a:solidFill>
                            <a:srgbClr val="464846"/>
                          </a:solidFill>
                        </a:rPr>
                        <a:t>3</a:t>
                      </a:r>
                    </a:p>
                    <a:p>
                      <a:pPr marL="0" algn="ctr">
                        <a:lnSpc>
                          <a:spcPct val="100000"/>
                        </a:lnSpc>
                      </a:pPr>
                      <a:r>
                        <a:rPr lang="en-US" dirty="0">
                          <a:solidFill>
                            <a:srgbClr val="464846"/>
                          </a:solidFill>
                        </a:rPr>
                        <a:t>1 cm = 10 mm</a:t>
                      </a:r>
                    </a:p>
                    <a:p>
                      <a:pPr algn="ctr">
                        <a:lnSpc>
                          <a:spcPct val="100000"/>
                        </a:lnSpc>
                      </a:pPr>
                      <a:r>
                        <a:rPr lang="en-US" dirty="0">
                          <a:solidFill>
                            <a:srgbClr val="464846"/>
                          </a:solidFill>
                        </a:rPr>
                        <a:t>10 mm × 10 mm × 10 mm = 1.000 mm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464846"/>
                          </a:solidFill>
                        </a:rPr>
                        <a:t>1 cm</a:t>
                      </a:r>
                      <a:r>
                        <a:rPr lang="en-US" baseline="30000" dirty="0">
                          <a:solidFill>
                            <a:srgbClr val="464846"/>
                          </a:solidFill>
                        </a:rPr>
                        <a:t>3</a:t>
                      </a:r>
                      <a:r>
                        <a:rPr lang="en-US" dirty="0">
                          <a:solidFill>
                            <a:srgbClr val="464846"/>
                          </a:solidFill>
                        </a:rPr>
                        <a:t> = 1.000 mm</a:t>
                      </a:r>
                      <a:r>
                        <a:rPr lang="en-US" baseline="30000" dirty="0">
                          <a:solidFill>
                            <a:srgbClr val="464846"/>
                          </a:solidFill>
                        </a:rPr>
                        <a:t>3</a:t>
                      </a:r>
                      <a:endParaRPr lang="en-IN" baseline="300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768190"/>
                  </a:ext>
                </a:extLst>
              </a:tr>
            </a:tbl>
          </a:graphicData>
        </a:graphic>
      </p:graphicFrame>
    </p:spTree>
    <p:extLst>
      <p:ext uri="{BB962C8B-B14F-4D97-AF65-F5344CB8AC3E}">
        <p14:creationId xmlns:p14="http://schemas.microsoft.com/office/powerpoint/2010/main" val="3837628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Umreikningur milli sambærilegra rúmeininga með margföldun (1 af 2)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Afi eða amma vill senda barnabarni sínu í háskóla smákökur. Hvert er raunhæft rúmmál kassa fyrir smákökurnar: 3.375 km3, 3.375 m3 eða 3.375 cm3?</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p:txBody>
          <a:bodyPr/>
          <a:lstStyle/>
          <a:p>
            <a:r>
              <a:rPr lang="en-US" dirty="0"/>
              <a:t>Rúmmálið 3.375 km</a:t>
            </a:r>
            <a:r>
              <a:rPr lang="en-US" baseline="30000" dirty="0"/>
              <a:t>3</a:t>
            </a:r>
            <a:r>
              <a:rPr lang="en-US" dirty="0"/>
              <a:t> jafngildir rétthyrndum strendingi með málin </a:t>
            </a:r>
            <a:r>
              <a:rPr lang="en-US" i="0" dirty="0">
                <a:latin typeface="Cambria Math" panose="02040503050406030204" pitchFamily="18" charset="0"/>
                <a:ea typeface="Cambria Math" panose="02040503050406030204" pitchFamily="18" charset="0"/>
              </a:rPr>
              <a:t>15 km × 15km × 15km</a:t>
            </a:r>
            <a:r>
              <a:rPr lang="en-US" dirty="0"/>
              <a:t>, sem er langtum stærra en hæfilegur sendingarkassi. </a:t>
            </a:r>
          </a:p>
          <a:p>
            <a:r>
              <a:rPr lang="en-US" dirty="0"/>
              <a:t>Rúmmálið 3.375 m</a:t>
            </a:r>
            <a:r>
              <a:rPr lang="en-US" baseline="30000" dirty="0"/>
              <a:t>3</a:t>
            </a:r>
            <a:r>
              <a:rPr lang="en-US" dirty="0"/>
              <a:t> jafngildir strendingi með málin </a:t>
            </a:r>
            <a:r>
              <a:rPr lang="en-US" i="0" dirty="0">
                <a:latin typeface="Cambria Math" panose="02040503050406030204" pitchFamily="18" charset="0"/>
                <a:ea typeface="Cambria Math" panose="02040503050406030204" pitchFamily="18" charset="0"/>
              </a:rPr>
              <a:t>15 m × 15 m × 15 m</a:t>
            </a:r>
            <a:r>
              <a:rPr lang="en-US" dirty="0"/>
              <a:t>, sem er einnig of stórt. </a:t>
            </a:r>
          </a:p>
          <a:p>
            <a:r>
              <a:rPr lang="en-US" dirty="0"/>
              <a:t>Raunhæft rúmmál kassans er 3.375 cm3. </a:t>
            </a:r>
          </a:p>
        </p:txBody>
      </p:sp>
    </p:spTree>
    <p:extLst>
      <p:ext uri="{BB962C8B-B14F-4D97-AF65-F5344CB8AC3E}">
        <p14:creationId xmlns:p14="http://schemas.microsoft.com/office/powerpoint/2010/main" val="2187940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9.3 Umreikningur milli sambærilegra rúmeininga</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a:xfrm>
            <a:off x="838200" y="1010660"/>
            <a:ext cx="10515600" cy="2418339"/>
          </a:xfrm>
        </p:spPr>
        <p:txBody>
          <a:bodyPr/>
          <a:lstStyle/>
          <a:p>
            <a:r>
              <a:rPr lang="en-US" dirty="0"/>
              <a:t>Umreikna má rúmeiningar á sama hátt og lengdareiningar. Umreikningsstuðullinn, þ.e. talan sem margfaldað eða deilt er með við umreikning úr einni rúmeiningu í aðra, er þó annar en stuðullinn fyrir lengdareiningar í metrakerfinu. Mundu að umreikningsstuðull rúmmáls er veldi af umreikningsstuðli lengdar. </a:t>
            </a:r>
            <a:endParaRPr lang="en-US" sz="2400" dirty="0"/>
          </a:p>
        </p:txBody>
      </p:sp>
      <p:pic>
        <p:nvPicPr>
          <p:cNvPr id="7" name="Picture 3" descr="An illustration shows four units: cubic millimeter, cubic centimeter, cubic decimeter, and cubic meter.">
            <a:extLst>
              <a:ext uri="{FF2B5EF4-FFF2-40B4-BE49-F238E27FC236}">
                <a16:creationId xmlns:a16="http://schemas.microsoft.com/office/drawing/2014/main" id="{0B0233F6-8DA4-4C0B-8AA1-EB4541284EF9}"/>
              </a:ext>
            </a:extLst>
          </p:cNvPr>
          <p:cNvPicPr>
            <a:picLocks noGrp="1" noChangeAspect="1"/>
          </p:cNvPicPr>
          <p:nvPr>
            <p:ph sz="half" idx="2"/>
          </p:nvPr>
        </p:nvPicPr>
        <p:blipFill>
          <a:blip r:embed="rId2"/>
          <a:stretch>
            <a:fillRect/>
          </a:stretch>
        </p:blipFill>
        <p:spPr>
          <a:xfrm>
            <a:off x="2420352" y="3521074"/>
            <a:ext cx="7351296" cy="2971800"/>
          </a:xfrm>
          <a:prstGeom prst="rect">
            <a:avLst/>
          </a:prstGeom>
        </p:spPr>
      </p:pic>
    </p:spTree>
    <p:extLst>
      <p:ext uri="{BB962C8B-B14F-4D97-AF65-F5344CB8AC3E}">
        <p14:creationId xmlns:p14="http://schemas.microsoft.com/office/powerpoint/2010/main" val="1523525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Umreikningur milli sambærilegra rúmeininga með margföldun (2 af 2)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Pennaveski er 1.700 cm að rúmmáli</a:t>
            </a:r>
            <a:r>
              <a:rPr lang="en-US" baseline="30000" dirty="0"/>
              <a:t>3</a:t>
            </a:r>
            <a:r>
              <a:rPr lang="en-US" dirty="0"/>
              <a:t>. Hvert er rúmmálið í rúmmillimetrum?</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p:txBody>
          <a:bodyPr/>
          <a:lstStyle/>
          <a:p>
            <a:r>
              <a:rPr lang="en-US" dirty="0"/>
              <a:t>Notaðu margföldun til að umreikna stærri rúmeiningu metrakerfisins í minni rúmeiningu. Til að umreikna úr cm</a:t>
            </a:r>
            <a:r>
              <a:rPr lang="en-US" baseline="30000" dirty="0"/>
              <a:t>3</a:t>
            </a:r>
            <a:r>
              <a:rPr lang="en-US" dirty="0"/>
              <a:t> í mm</a:t>
            </a:r>
            <a:r>
              <a:rPr lang="en-US" baseline="30000" dirty="0"/>
              <a:t>3</a:t>
            </a:r>
            <a:r>
              <a:rPr lang="en-US" dirty="0"/>
              <a:t>, margfaldaðu rúmmálið með 1.000.</a:t>
            </a:r>
          </a:p>
          <a:p>
            <a:r>
              <a:rPr lang="en-US" i="0" dirty="0">
                <a:latin typeface="Cambria Math" panose="02040503050406030204" pitchFamily="18" charset="0"/>
                <a:ea typeface="Cambria Math" panose="02040503050406030204" pitchFamily="18" charset="0"/>
              </a:rPr>
              <a:t>1,700 × 1,000 = 1,700,000</a:t>
            </a:r>
            <a:endParaRPr lang="en-US" dirty="0">
              <a:latin typeface="Cambria Math" panose="02040503050406030204" pitchFamily="18" charset="0"/>
              <a:ea typeface="Cambria Math" panose="02040503050406030204" pitchFamily="18" charset="0"/>
            </a:endParaRPr>
          </a:p>
          <a:p>
            <a:r>
              <a:rPr lang="en-US" dirty="0"/>
              <a:t>Rúmmál pennaveskisins er því 1.700.000 mm</a:t>
            </a:r>
            <a:r>
              <a:rPr lang="en-US" baseline="30000" dirty="0"/>
              <a:t>3</a:t>
            </a:r>
            <a:r>
              <a:rPr lang="en-US" dirty="0"/>
              <a:t>.</a:t>
            </a:r>
          </a:p>
        </p:txBody>
      </p:sp>
    </p:spTree>
    <p:extLst>
      <p:ext uri="{BB962C8B-B14F-4D97-AF65-F5344CB8AC3E}">
        <p14:creationId xmlns:p14="http://schemas.microsoft.com/office/powerpoint/2010/main" val="3756379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0AF3C04-B5C0-4773-9519-DD54031E21BB}"/>
              </a:ext>
            </a:extLst>
          </p:cNvPr>
          <p:cNvSpPr>
            <a:spLocks noGrp="1"/>
          </p:cNvSpPr>
          <p:nvPr>
            <p:ph type="title"/>
          </p:nvPr>
        </p:nvSpPr>
        <p:spPr/>
        <p:txBody>
          <a:bodyPr/>
          <a:lstStyle/>
          <a:p>
            <a:r>
              <a:rPr lang="en-US" dirty="0"/>
              <a:t>9.3 Aðrar rúmmálseiningar metrakerfisins </a:t>
            </a:r>
            <a:endParaRPr lang="en-IN" dirty="0"/>
          </a:p>
        </p:txBody>
      </p:sp>
      <p:graphicFrame>
        <p:nvGraphicFramePr>
          <p:cNvPr id="11" name="Table 2">
            <a:extLst>
              <a:ext uri="{FF2B5EF4-FFF2-40B4-BE49-F238E27FC236}">
                <a16:creationId xmlns:a16="http://schemas.microsoft.com/office/drawing/2014/main" id="{31C66420-FF58-43EF-8E90-CDE1C2E73C9A}"/>
              </a:ext>
            </a:extLst>
          </p:cNvPr>
          <p:cNvGraphicFramePr>
            <a:graphicFrameLocks noGrp="1"/>
          </p:cNvGraphicFramePr>
          <p:nvPr>
            <p:ph sz="half" idx="1"/>
            <p:extLst>
              <p:ext uri="{D42A27DB-BD31-4B8C-83A1-F6EECF244321}">
                <p14:modId xmlns:p14="http://schemas.microsoft.com/office/powerpoint/2010/main" val="2812848623"/>
              </p:ext>
            </p:extLst>
          </p:nvPr>
        </p:nvGraphicFramePr>
        <p:xfrm>
          <a:off x="1262743" y="1476895"/>
          <a:ext cx="9666514" cy="3318290"/>
        </p:xfrm>
        <a:graphic>
          <a:graphicData uri="http://schemas.openxmlformats.org/drawingml/2006/table">
            <a:tbl>
              <a:tblPr firstRow="1" bandRow="1">
                <a:tableStyleId>{5C22544A-7EE6-4342-B048-85BDC9FD1C3A}</a:tableStyleId>
              </a:tblPr>
              <a:tblGrid>
                <a:gridCol w="4833257">
                  <a:extLst>
                    <a:ext uri="{9D8B030D-6E8A-4147-A177-3AD203B41FA5}">
                      <a16:colId xmlns:a16="http://schemas.microsoft.com/office/drawing/2014/main" val="2121665519"/>
                    </a:ext>
                  </a:extLst>
                </a:gridCol>
                <a:gridCol w="4833257">
                  <a:extLst>
                    <a:ext uri="{9D8B030D-6E8A-4147-A177-3AD203B41FA5}">
                      <a16:colId xmlns:a16="http://schemas.microsoft.com/office/drawing/2014/main" val="743882495"/>
                    </a:ext>
                  </a:extLst>
                </a:gridCol>
              </a:tblGrid>
              <a:tr h="754742">
                <a:tc>
                  <a:txBody>
                    <a:bodyPr/>
                    <a:lstStyle/>
                    <a:p>
                      <a:pPr algn="ctr">
                        <a:lnSpc>
                          <a:spcPct val="150000"/>
                        </a:lnSpc>
                      </a:pPr>
                      <a:r>
                        <a:rPr lang="en-IN" sz="2800" b="1" i="0" u="none" strike="noStrike" kern="1200" baseline="0" dirty="0">
                          <a:solidFill>
                            <a:schemeClr val="lt1"/>
                          </a:solidFill>
                          <a:latin typeface="+mn-lt"/>
                          <a:ea typeface="+mn-ea"/>
                          <a:cs typeface="+mn-cs"/>
                        </a:rPr>
                        <a:t>m</a:t>
                      </a:r>
                      <a:r>
                        <a:rPr lang="en-IN" sz="2800" b="1" i="0" u="none" strike="noStrike" kern="1200" baseline="30000" dirty="0">
                          <a:solidFill>
                            <a:schemeClr val="lt1"/>
                          </a:solidFill>
                          <a:latin typeface="+mn-lt"/>
                          <a:ea typeface="+mn-ea"/>
                          <a:cs typeface="+mn-cs"/>
                        </a:rPr>
                        <a:t>3</a:t>
                      </a:r>
                      <a:r>
                        <a:rPr lang="en-IN" sz="2800" b="1" i="0" u="none" strike="noStrike" kern="1200" baseline="0" dirty="0">
                          <a:solidFill>
                            <a:schemeClr val="lt1"/>
                          </a:solidFill>
                          <a:latin typeface="+mn-lt"/>
                          <a:ea typeface="+mn-ea"/>
                          <a:cs typeface="+mn-cs"/>
                        </a:rPr>
                        <a:t> í L</a:t>
                      </a:r>
                      <a:endParaRPr lang="en-IN" sz="2800" dirty="0"/>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solidFill>
                      <a:srgbClr val="80004C"/>
                    </a:solidFill>
                  </a:tcPr>
                </a:tc>
                <a:tc>
                  <a:txBody>
                    <a:bodyPr/>
                    <a:lstStyle/>
                    <a:p>
                      <a:pPr algn="ctr">
                        <a:lnSpc>
                          <a:spcPct val="150000"/>
                        </a:lnSpc>
                      </a:pPr>
                      <a:r>
                        <a:rPr lang="en-IN" sz="2800" b="1" i="0" u="none" strike="noStrike" kern="1200" baseline="0" dirty="0">
                          <a:solidFill>
                            <a:schemeClr val="lt1"/>
                          </a:solidFill>
                          <a:latin typeface="+mn-lt"/>
                          <a:ea typeface="+mn-ea"/>
                          <a:cs typeface="+mn-cs"/>
                        </a:rPr>
                        <a:t>m</a:t>
                      </a:r>
                      <a:r>
                        <a:rPr lang="en-IN" sz="2800" b="1" i="0" u="none" strike="noStrike" kern="1200" baseline="30000" dirty="0">
                          <a:solidFill>
                            <a:schemeClr val="lt1"/>
                          </a:solidFill>
                          <a:latin typeface="+mn-lt"/>
                          <a:ea typeface="+mn-ea"/>
                          <a:cs typeface="+mn-cs"/>
                        </a:rPr>
                        <a:t>3</a:t>
                      </a:r>
                      <a:r>
                        <a:rPr lang="en-IN" sz="2800" b="1" i="0" u="none" strike="noStrike" kern="1200" baseline="0" dirty="0">
                          <a:solidFill>
                            <a:schemeClr val="lt1"/>
                          </a:solidFill>
                          <a:latin typeface="+mn-lt"/>
                          <a:ea typeface="+mn-ea"/>
                          <a:cs typeface="+mn-cs"/>
                        </a:rPr>
                        <a:t> í mL</a:t>
                      </a:r>
                      <a:endParaRPr lang="en-IN" sz="2800" dirty="0"/>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solidFill>
                      <a:srgbClr val="80004C"/>
                    </a:solidFill>
                  </a:tcPr>
                </a:tc>
                <a:extLst>
                  <a:ext uri="{0D108BD9-81ED-4DB2-BD59-A6C34878D82A}">
                    <a16:rowId xmlns:a16="http://schemas.microsoft.com/office/drawing/2014/main" val="900681219"/>
                  </a:ext>
                </a:extLst>
              </a:tr>
              <a:tr h="854516">
                <a:tc>
                  <a:txBody>
                    <a:bodyPr/>
                    <a:lstStyle/>
                    <a:p>
                      <a:pPr algn="ctr">
                        <a:lnSpc>
                          <a:spcPct val="150000"/>
                        </a:lnSpc>
                      </a:pPr>
                      <a:r>
                        <a:rPr lang="en-US" sz="2800" dirty="0">
                          <a:solidFill>
                            <a:srgbClr val="464846"/>
                          </a:solidFill>
                        </a:rPr>
                        <a:t>1 dm</a:t>
                      </a:r>
                      <a:r>
                        <a:rPr lang="en-US" sz="2800" baseline="30000" dirty="0">
                          <a:solidFill>
                            <a:srgbClr val="464846"/>
                          </a:solidFill>
                        </a:rPr>
                        <a:t>3</a:t>
                      </a:r>
                      <a:r>
                        <a:rPr lang="en-US" sz="2800" dirty="0">
                          <a:solidFill>
                            <a:srgbClr val="464846"/>
                          </a:solidFill>
                        </a:rPr>
                        <a:t> = 1 </a:t>
                      </a:r>
                      <a:r>
                        <a:rPr lang="en-US" sz="2800" dirty="0">
                          <a:solidFill>
                            <a:srgbClr val="464846"/>
                          </a:solidFill>
                          <a:latin typeface="+mn-lt"/>
                          <a:ea typeface="Cambria Math" panose="02040503050406030204" pitchFamily="18" charset="0"/>
                        </a:rPr>
                        <a:t>L</a:t>
                      </a:r>
                      <a:endParaRPr lang="en-IN" sz="2800" dirty="0">
                        <a:solidFill>
                          <a:srgbClr val="464846"/>
                        </a:solidFill>
                        <a:latin typeface="+mn-lt"/>
                        <a:ea typeface="Cambria Math" panose="02040503050406030204" pitchFamily="18" charset="0"/>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noFill/>
                  </a:tcPr>
                </a:tc>
                <a:tc>
                  <a:txBody>
                    <a:bodyPr/>
                    <a:lstStyle/>
                    <a:p>
                      <a:pPr algn="ctr">
                        <a:lnSpc>
                          <a:spcPct val="150000"/>
                        </a:lnSpc>
                      </a:pPr>
                      <a:r>
                        <a:rPr lang="en-US" sz="2800" dirty="0">
                          <a:solidFill>
                            <a:srgbClr val="464846"/>
                          </a:solidFill>
                        </a:rPr>
                        <a:t>1 dm</a:t>
                      </a:r>
                      <a:r>
                        <a:rPr lang="en-US" sz="2800" baseline="30000" dirty="0">
                          <a:solidFill>
                            <a:srgbClr val="464846"/>
                          </a:solidFill>
                        </a:rPr>
                        <a:t>3</a:t>
                      </a:r>
                      <a:r>
                        <a:rPr lang="en-US" sz="2800" dirty="0">
                          <a:solidFill>
                            <a:srgbClr val="464846"/>
                          </a:solidFill>
                        </a:rPr>
                        <a:t> = 1.000 mL</a:t>
                      </a:r>
                      <a:endParaRPr lang="en-IN" sz="28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noFill/>
                  </a:tcPr>
                </a:tc>
                <a:extLst>
                  <a:ext uri="{0D108BD9-81ED-4DB2-BD59-A6C34878D82A}">
                    <a16:rowId xmlns:a16="http://schemas.microsoft.com/office/drawing/2014/main" val="4013398358"/>
                  </a:ext>
                </a:extLst>
              </a:tr>
              <a:tr h="854516">
                <a:tc>
                  <a:txBody>
                    <a:bodyPr/>
                    <a:lstStyle/>
                    <a:p>
                      <a:pPr algn="ctr">
                        <a:lnSpc>
                          <a:spcPct val="150000"/>
                        </a:lnSpc>
                      </a:pPr>
                      <a:r>
                        <a:rPr lang="en-US" sz="2800" dirty="0">
                          <a:solidFill>
                            <a:srgbClr val="464846"/>
                          </a:solidFill>
                        </a:rPr>
                        <a:t>1.000 cm</a:t>
                      </a:r>
                      <a:r>
                        <a:rPr lang="en-US" sz="2800" baseline="30000" dirty="0">
                          <a:solidFill>
                            <a:srgbClr val="464846"/>
                          </a:solidFill>
                        </a:rPr>
                        <a:t>3</a:t>
                      </a:r>
                      <a:r>
                        <a:rPr lang="en-US" sz="2800" dirty="0">
                          <a:solidFill>
                            <a:srgbClr val="464846"/>
                          </a:solidFill>
                        </a:rPr>
                        <a:t> = 1 L</a:t>
                      </a:r>
                      <a:endParaRPr lang="en-IN" sz="28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noFill/>
                  </a:tcPr>
                </a:tc>
                <a:tc>
                  <a:txBody>
                    <a:bodyPr/>
                    <a:lstStyle/>
                    <a:p>
                      <a:pPr algn="ctr">
                        <a:lnSpc>
                          <a:spcPct val="150000"/>
                        </a:lnSpc>
                      </a:pPr>
                      <a:r>
                        <a:rPr lang="en-US" sz="2800" dirty="0">
                          <a:solidFill>
                            <a:srgbClr val="464846"/>
                          </a:solidFill>
                        </a:rPr>
                        <a:t>1 cm</a:t>
                      </a:r>
                      <a:r>
                        <a:rPr lang="en-US" sz="2800" baseline="30000" dirty="0">
                          <a:solidFill>
                            <a:srgbClr val="464846"/>
                          </a:solidFill>
                        </a:rPr>
                        <a:t>3</a:t>
                      </a:r>
                      <a:r>
                        <a:rPr lang="en-US" sz="2800" dirty="0">
                          <a:solidFill>
                            <a:srgbClr val="464846"/>
                          </a:solidFill>
                        </a:rPr>
                        <a:t> = 1 mL</a:t>
                      </a:r>
                      <a:endParaRPr lang="en-IN" sz="28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noFill/>
                  </a:tcPr>
                </a:tc>
                <a:extLst>
                  <a:ext uri="{0D108BD9-81ED-4DB2-BD59-A6C34878D82A}">
                    <a16:rowId xmlns:a16="http://schemas.microsoft.com/office/drawing/2014/main" val="2844906358"/>
                  </a:ext>
                </a:extLst>
              </a:tr>
              <a:tr h="854516">
                <a:tc>
                  <a:txBody>
                    <a:bodyPr/>
                    <a:lstStyle/>
                    <a:p>
                      <a:pPr algn="ctr">
                        <a:lnSpc>
                          <a:spcPct val="150000"/>
                        </a:lnSpc>
                      </a:pPr>
                      <a:r>
                        <a:rPr lang="en-US" sz="2800" dirty="0">
                          <a:solidFill>
                            <a:srgbClr val="464846"/>
                          </a:solidFill>
                        </a:rPr>
                        <a:t>1.000.000 mm</a:t>
                      </a:r>
                      <a:r>
                        <a:rPr lang="en-US" sz="2800" baseline="30000" dirty="0">
                          <a:solidFill>
                            <a:srgbClr val="464846"/>
                          </a:solidFill>
                        </a:rPr>
                        <a:t>3</a:t>
                      </a:r>
                      <a:r>
                        <a:rPr lang="en-US" sz="2800" dirty="0">
                          <a:solidFill>
                            <a:srgbClr val="464846"/>
                          </a:solidFill>
                        </a:rPr>
                        <a:t> = 1 L</a:t>
                      </a:r>
                      <a:endParaRPr lang="en-IN" sz="28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noFill/>
                  </a:tcPr>
                </a:tc>
                <a:tc>
                  <a:txBody>
                    <a:bodyPr/>
                    <a:lstStyle/>
                    <a:p>
                      <a:pPr algn="ctr">
                        <a:lnSpc>
                          <a:spcPct val="150000"/>
                        </a:lnSpc>
                      </a:pPr>
                      <a:r>
                        <a:rPr lang="en-US" sz="2800" dirty="0">
                          <a:solidFill>
                            <a:srgbClr val="464846"/>
                          </a:solidFill>
                        </a:rPr>
                        <a:t>1 mm</a:t>
                      </a:r>
                      <a:r>
                        <a:rPr lang="en-US" sz="2800" baseline="30000" dirty="0">
                          <a:solidFill>
                            <a:srgbClr val="464846"/>
                          </a:solidFill>
                        </a:rPr>
                        <a:t>3</a:t>
                      </a:r>
                      <a:r>
                        <a:rPr lang="en-US" sz="2800" dirty="0">
                          <a:solidFill>
                            <a:srgbClr val="464846"/>
                          </a:solidFill>
                        </a:rPr>
                        <a:t> = 0,001 mL</a:t>
                      </a:r>
                      <a:endParaRPr lang="en-IN" sz="2800" dirty="0">
                        <a:solidFill>
                          <a:srgbClr val="464846"/>
                        </a:solidFill>
                      </a:endParaRPr>
                    </a:p>
                  </a:txBody>
                  <a:tcPr>
                    <a:lnL w="3175" cap="flat" cmpd="sng" algn="ctr">
                      <a:solidFill>
                        <a:srgbClr val="464846"/>
                      </a:solidFill>
                      <a:prstDash val="solid"/>
                      <a:round/>
                      <a:headEnd type="none" w="med" len="med"/>
                      <a:tailEnd type="none" w="med" len="med"/>
                    </a:lnL>
                    <a:lnR w="3175" cap="flat" cmpd="sng" algn="ctr">
                      <a:solidFill>
                        <a:srgbClr val="464846"/>
                      </a:solidFill>
                      <a:prstDash val="solid"/>
                      <a:round/>
                      <a:headEnd type="none" w="med" len="med"/>
                      <a:tailEnd type="none" w="med" len="med"/>
                    </a:lnR>
                    <a:lnT w="3175" cap="flat" cmpd="sng" algn="ctr">
                      <a:solidFill>
                        <a:srgbClr val="464846"/>
                      </a:solidFill>
                      <a:prstDash val="solid"/>
                      <a:round/>
                      <a:headEnd type="none" w="med" len="med"/>
                      <a:tailEnd type="none" w="med" len="med"/>
                    </a:lnT>
                    <a:lnB w="3175" cap="flat" cmpd="sng" algn="ctr">
                      <a:solidFill>
                        <a:srgbClr val="464846"/>
                      </a:solidFill>
                      <a:prstDash val="solid"/>
                      <a:round/>
                      <a:headEnd type="none" w="med" len="med"/>
                      <a:tailEnd type="none" w="med" len="med"/>
                    </a:lnB>
                    <a:noFill/>
                  </a:tcPr>
                </a:tc>
                <a:extLst>
                  <a:ext uri="{0D108BD9-81ED-4DB2-BD59-A6C34878D82A}">
                    <a16:rowId xmlns:a16="http://schemas.microsoft.com/office/drawing/2014/main" val="4071885991"/>
                  </a:ext>
                </a:extLst>
              </a:tr>
            </a:tbl>
          </a:graphicData>
        </a:graphic>
      </p:graphicFrame>
      <p:sp>
        <p:nvSpPr>
          <p:cNvPr id="10" name="Content Placeholder 3">
            <a:extLst>
              <a:ext uri="{FF2B5EF4-FFF2-40B4-BE49-F238E27FC236}">
                <a16:creationId xmlns:a16="http://schemas.microsoft.com/office/drawing/2014/main" id="{BE19D946-05A7-42F4-9CFC-684DB2E455B7}"/>
              </a:ext>
            </a:extLst>
          </p:cNvPr>
          <p:cNvSpPr>
            <a:spLocks noGrp="1"/>
          </p:cNvSpPr>
          <p:nvPr>
            <p:ph sz="half" idx="2"/>
          </p:nvPr>
        </p:nvSpPr>
        <p:spPr>
          <a:xfrm>
            <a:off x="1262743" y="4940555"/>
            <a:ext cx="9666514" cy="440550"/>
          </a:xfrm>
        </p:spPr>
        <p:txBody>
          <a:bodyPr/>
          <a:lstStyle/>
          <a:p>
            <a:pPr marL="0" indent="0">
              <a:buNone/>
            </a:pPr>
            <a:r>
              <a:rPr lang="en-US" sz="2400" b="1" dirty="0"/>
              <a:t>Tafla 9.2 Tengsl metrískra rúmmáls- og rúmtakseininga</a:t>
            </a:r>
            <a:endParaRPr lang="en-IN" sz="2400" dirty="0"/>
          </a:p>
        </p:txBody>
      </p:sp>
    </p:spTree>
    <p:extLst>
      <p:ext uri="{BB962C8B-B14F-4D97-AF65-F5344CB8AC3E}">
        <p14:creationId xmlns:p14="http://schemas.microsoft.com/office/powerpoint/2010/main" val="1436541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E7451-8ADE-48A2-B297-4CAF4A9FCDD7}"/>
              </a:ext>
            </a:extLst>
          </p:cNvPr>
          <p:cNvSpPr>
            <a:spLocks noGrp="1"/>
          </p:cNvSpPr>
          <p:nvPr>
            <p:ph type="title"/>
          </p:nvPr>
        </p:nvSpPr>
        <p:spPr/>
        <p:txBody>
          <a:bodyPr/>
          <a:lstStyle/>
          <a:p>
            <a:r>
              <a:rPr lang="en-US" dirty="0"/>
              <a:t>DÆMI – Umreikningur milli ólíkra rúmmálseininga </a:t>
            </a:r>
            <a:endParaRPr lang="en-IN" dirty="0"/>
          </a:p>
        </p:txBody>
      </p:sp>
      <p:sp>
        <p:nvSpPr>
          <p:cNvPr id="3" name="Content Placeholder 2">
            <a:extLst>
              <a:ext uri="{FF2B5EF4-FFF2-40B4-BE49-F238E27FC236}">
                <a16:creationId xmlns:a16="http://schemas.microsoft.com/office/drawing/2014/main" id="{A9B23671-EFEB-4C24-BE06-5A5D611EF4EF}"/>
              </a:ext>
            </a:extLst>
          </p:cNvPr>
          <p:cNvSpPr>
            <a:spLocks noGrp="1"/>
          </p:cNvSpPr>
          <p:nvPr>
            <p:ph sz="half" idx="1"/>
          </p:nvPr>
        </p:nvSpPr>
        <p:spPr>
          <a:xfrm>
            <a:off x="838200" y="1010661"/>
            <a:ext cx="5181600" cy="2037339"/>
          </a:xfrm>
        </p:spPr>
        <p:txBody>
          <a:bodyPr/>
          <a:lstStyle/>
          <a:p>
            <a:r>
              <a:rPr lang="en-US" dirty="0"/>
              <a:t>Geymir í sædýrasafni á staðnum hefur rúmmálið 22.712.000.000 cm</a:t>
            </a:r>
            <a:r>
              <a:rPr lang="en-US" baseline="30000" dirty="0"/>
              <a:t>3</a:t>
            </a:r>
            <a:r>
              <a:rPr lang="en-US" dirty="0"/>
              <a:t>? Hvert er rúmtak geymisins í lítrum?</a:t>
            </a:r>
          </a:p>
        </p:txBody>
      </p:sp>
      <p:sp>
        <p:nvSpPr>
          <p:cNvPr id="4" name="Content Placeholder 3">
            <a:extLst>
              <a:ext uri="{FF2B5EF4-FFF2-40B4-BE49-F238E27FC236}">
                <a16:creationId xmlns:a16="http://schemas.microsoft.com/office/drawing/2014/main" id="{EDA1C1F1-7F87-48E3-A672-CF6EA3F2933A}"/>
              </a:ext>
            </a:extLst>
          </p:cNvPr>
          <p:cNvSpPr>
            <a:spLocks noGrp="1"/>
          </p:cNvSpPr>
          <p:nvPr>
            <p:ph sz="half" idx="2"/>
          </p:nvPr>
        </p:nvSpPr>
        <p:spPr>
          <a:xfrm>
            <a:off x="6172200" y="1010661"/>
            <a:ext cx="5181600" cy="2893682"/>
          </a:xfrm>
        </p:spPr>
        <p:txBody>
          <a:bodyPr/>
          <a:lstStyle/>
          <a:p>
            <a:r>
              <a:rPr lang="en-US" dirty="0"/>
              <a:t>Deilið til að umreikna rúmsentímetra í lítra. Til að umreikna úr cm</a:t>
            </a:r>
            <a:r>
              <a:rPr lang="en-US" baseline="30000" dirty="0"/>
              <a:t>3</a:t>
            </a:r>
            <a:r>
              <a:rPr lang="en-US" dirty="0"/>
              <a:t> í L skal deila rúmmálinu í cm</a:t>
            </a:r>
            <a:r>
              <a:rPr lang="en-US" baseline="30000" dirty="0"/>
              <a:t>3</a:t>
            </a:r>
            <a:r>
              <a:rPr lang="en-US" dirty="0"/>
              <a:t> með 1.000 til að finna samsvarandi rúmmál í lítrum.</a:t>
            </a:r>
          </a:p>
          <a:p>
            <a:pPr marL="0" indent="0">
              <a:spcBef>
                <a:spcPts val="2200"/>
              </a:spcBef>
              <a:buNone/>
            </a:pPr>
            <a:r>
              <a:rPr lang="en-US" sz="2300" dirty="0">
                <a:latin typeface="Cambria Math" panose="02040503050406030204" pitchFamily="18" charset="0"/>
                <a:ea typeface="Cambria Math" panose="02040503050406030204" pitchFamily="18" charset="0"/>
              </a:rPr>
              <a:t>•</a:t>
            </a:r>
            <a:endParaRPr lang="en-US" sz="2300" dirty="0"/>
          </a:p>
        </p:txBody>
      </p:sp>
      <p:graphicFrame>
        <p:nvGraphicFramePr>
          <p:cNvPr id="10" name="Object 4">
            <a:extLst>
              <a:ext uri="{FF2B5EF4-FFF2-40B4-BE49-F238E27FC236}">
                <a16:creationId xmlns:a16="http://schemas.microsoft.com/office/drawing/2014/main" id="{C47DF24D-C7A0-4459-BE0A-77106CB02A60}"/>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705896461"/>
              </p:ext>
            </p:extLst>
          </p:nvPr>
        </p:nvGraphicFramePr>
        <p:xfrm>
          <a:off x="6664325" y="3496581"/>
          <a:ext cx="4076700" cy="736600"/>
        </p:xfrm>
        <a:graphic>
          <a:graphicData uri="http://schemas.openxmlformats.org/presentationml/2006/ole">
            <mc:AlternateContent xmlns:mc="http://schemas.openxmlformats.org/markup-compatibility/2006">
              <mc:Choice xmlns:v="urn:schemas-microsoft-com:vml" Requires="v">
                <p:oleObj name="Equation" r:id="rId2" imgW="4635360" imgH="838080" progId="Equation.DSMT4">
                  <p:embed/>
                </p:oleObj>
              </mc:Choice>
              <mc:Fallback>
                <p:oleObj name="Equation" r:id="rId2" imgW="4635360" imgH="838080" progId="Equation.DSMT4">
                  <p:embed/>
                  <p:pic>
                    <p:nvPicPr>
                      <p:cNvPr id="10" name="Object 4">
                        <a:extLst>
                          <a:ext uri="{FF2B5EF4-FFF2-40B4-BE49-F238E27FC236}">
                            <a16:creationId xmlns:a16="http://schemas.microsoft.com/office/drawing/2014/main" id="{C47DF24D-C7A0-4459-BE0A-77106CB02A60}"/>
                          </a:ext>
                        </a:extLst>
                      </p:cNvPr>
                      <p:cNvPicPr/>
                      <p:nvPr/>
                    </p:nvPicPr>
                    <p:blipFill>
                      <a:blip r:embed="rId3"/>
                      <a:stretch>
                        <a:fillRect/>
                      </a:stretch>
                    </p:blipFill>
                    <p:spPr>
                      <a:xfrm>
                        <a:off x="6664325" y="3496581"/>
                        <a:ext cx="4076700" cy="7366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8A2A4A5E-E696-45AF-92FF-C8F19418B6C5}"/>
              </a:ext>
            </a:extLst>
          </p:cNvPr>
          <p:cNvSpPr>
            <a:spLocks noGrp="1"/>
          </p:cNvSpPr>
          <p:nvPr>
            <p:ph sz="half" idx="13"/>
          </p:nvPr>
        </p:nvSpPr>
        <p:spPr>
          <a:xfrm>
            <a:off x="6172200" y="4393208"/>
            <a:ext cx="5181600" cy="1054113"/>
          </a:xfrm>
        </p:spPr>
        <p:txBody>
          <a:bodyPr/>
          <a:lstStyle/>
          <a:p>
            <a:r>
              <a:rPr lang="en-US" dirty="0"/>
              <a:t>Geymirinn rúmar því 22.712.000 L af vatni. </a:t>
            </a:r>
          </a:p>
        </p:txBody>
      </p:sp>
    </p:spTree>
    <p:extLst>
      <p:ext uri="{BB962C8B-B14F-4D97-AF65-F5344CB8AC3E}">
        <p14:creationId xmlns:p14="http://schemas.microsoft.com/office/powerpoint/2010/main" val="1113634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9.4 Þyngd mæld (1 af 2)</a:t>
            </a:r>
            <a:endParaRPr lang="en-US" noProof="0" dirty="0"/>
          </a:p>
        </p:txBody>
      </p:sp>
      <p:sp>
        <p:nvSpPr>
          <p:cNvPr id="3" name="Content Placeholder 2">
            <a:extLst>
              <a:ext uri="{FF2B5EF4-FFF2-40B4-BE49-F238E27FC236}">
                <a16:creationId xmlns:a16="http://schemas.microsoft.com/office/drawing/2014/main" id="{7B179FD6-1538-4D70-94BD-904D38F978B6}"/>
              </a:ext>
            </a:extLst>
          </p:cNvPr>
          <p:cNvSpPr>
            <a:spLocks noGrp="1"/>
          </p:cNvSpPr>
          <p:nvPr>
            <p:ph sz="quarter" idx="11"/>
          </p:nvPr>
        </p:nvSpPr>
        <p:spPr/>
        <p:txBody>
          <a:bodyPr/>
          <a:lstStyle/>
          <a:p>
            <a:pPr marL="0" indent="0">
              <a:buNone/>
            </a:pPr>
            <a:r>
              <a:rPr lang="en-US" sz="2600" dirty="0"/>
              <a:t>Námsmarkmið:</a:t>
            </a:r>
          </a:p>
          <a:p>
            <a:pPr marL="514350" lvl="0" indent="-514350">
              <a:buFont typeface="+mj-lt"/>
              <a:buAutoNum type="arabicPeriod"/>
            </a:pPr>
            <a:r>
              <a:rPr lang="en-US" dirty="0"/>
              <a:t>Meta hvort þyngdargildi við raunverulegar aðstæður séu raunhæf.</a:t>
            </a:r>
          </a:p>
          <a:p>
            <a:pPr marL="514350" lvl="0" indent="-514350">
              <a:buFont typeface="+mj-lt"/>
              <a:buAutoNum type="arabicPeriod"/>
            </a:pPr>
            <a:r>
              <a:rPr lang="en-US" dirty="0"/>
              <a:t>Umreikna milli þyngdareininga.</a:t>
            </a:r>
          </a:p>
          <a:p>
            <a:pPr marL="514350" indent="-514350">
              <a:buFont typeface="+mj-lt"/>
              <a:buAutoNum type="arabicPeriod"/>
            </a:pPr>
            <a:r>
              <a:rPr lang="en-US" dirty="0"/>
              <a:t>Leysa hagnýt dæmi um þyngd.</a:t>
            </a:r>
            <a:r>
              <a:rPr lang="en-US" sz="2400" dirty="0"/>
              <a:t> </a:t>
            </a:r>
            <a:endParaRPr lang="en-US" sz="2600" dirty="0"/>
          </a:p>
        </p:txBody>
      </p:sp>
    </p:spTree>
    <p:extLst>
      <p:ext uri="{BB962C8B-B14F-4D97-AF65-F5344CB8AC3E}">
        <p14:creationId xmlns:p14="http://schemas.microsoft.com/office/powerpoint/2010/main" val="150260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9.4 Þyngd mæld (2 af 2)</a:t>
            </a:r>
            <a:endParaRPr lang="en-US" noProof="0" dirty="0"/>
          </a:p>
        </p:txBody>
      </p:sp>
      <p:sp>
        <p:nvSpPr>
          <p:cNvPr id="3" name="Content Placeholder 2">
            <a:extLst>
              <a:ext uri="{FF2B5EF4-FFF2-40B4-BE49-F238E27FC236}">
                <a16:creationId xmlns:a16="http://schemas.microsoft.com/office/drawing/2014/main" id="{7B179FD6-1538-4D70-94BD-904D38F978B6}"/>
              </a:ext>
            </a:extLst>
          </p:cNvPr>
          <p:cNvSpPr>
            <a:spLocks noGrp="1"/>
          </p:cNvSpPr>
          <p:nvPr>
            <p:ph sz="quarter" idx="11"/>
          </p:nvPr>
        </p:nvSpPr>
        <p:spPr/>
        <p:txBody>
          <a:bodyPr/>
          <a:lstStyle/>
          <a:p>
            <a:r>
              <a:rPr lang="en-US" dirty="0"/>
              <a:t>Þegar fjallað er um þyngd í metrakerfinu þarf einnig að fjalla um </a:t>
            </a:r>
            <a:r>
              <a:rPr lang="en-US" b="1" dirty="0"/>
              <a:t>massa</a:t>
            </a:r>
            <a:r>
              <a:rPr lang="en-US" dirty="0"/>
              <a:t>. Í vísindum er massi magn efnis í hlut en þyngd sá kraftur sem þyngdaraflið verkar á hlutinn með. Massi hlutar helst óbreyttur óháð staðsetningu hans. Eins hlutir á Jörðinni og Tunglinu hafa sama massa en mismunandi þyngd, því þyngdarkrafturinn er veikari á Tunglinu en á Jörðinni. Hlutir með sama massa vega því minna á Tunglinu en á Jörðinni.</a:t>
            </a:r>
          </a:p>
          <a:p>
            <a:r>
              <a:rPr lang="en-US" dirty="0"/>
              <a:t>Þar sem ekki er auðvelt að mæla massa er kílógrammið notað sem þyngdareining í daglegu lífi, enda er þyngdaraflið nánast hið sama hvar sem er á Jörðinni. </a:t>
            </a:r>
          </a:p>
        </p:txBody>
      </p:sp>
    </p:spTree>
    <p:extLst>
      <p:ext uri="{BB962C8B-B14F-4D97-AF65-F5344CB8AC3E}">
        <p14:creationId xmlns:p14="http://schemas.microsoft.com/office/powerpoint/2010/main" val="1443979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dirty="0"/>
              <a:t>DÆMI – Val á raunhæfri þyngdareiningu </a:t>
            </a:r>
            <a:endParaRPr lang="en-IN"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Hvort er raunhæfara gildi fyrir þyngd nýbura: 3,5 kg eða 3,5 g?</a:t>
            </a:r>
          </a:p>
        </p:txBody>
      </p:sp>
      <p:sp>
        <p:nvSpPr>
          <p:cNvPr id="6" name="Content Placeholder 3">
            <a:extLst>
              <a:ext uri="{FF2B5EF4-FFF2-40B4-BE49-F238E27FC236}">
                <a16:creationId xmlns:a16="http://schemas.microsoft.com/office/drawing/2014/main" id="{870A705B-0C7F-4A65-81FF-16D2C39DD2A6}"/>
              </a:ext>
            </a:extLst>
          </p:cNvPr>
          <p:cNvSpPr>
            <a:spLocks noGrp="1"/>
          </p:cNvSpPr>
          <p:nvPr>
            <p:ph sz="half" idx="2"/>
          </p:nvPr>
        </p:nvSpPr>
        <p:spPr/>
        <p:txBody>
          <a:bodyPr/>
          <a:lstStyle/>
          <a:p>
            <a:r>
              <a:rPr lang="en-US" dirty="0"/>
              <a:t>Samkvæmt viðmiðunarþyngdunum vegur barn meira en 3,5 bréfaklemmur. Því er 3,5 kílógrömm raunhæfara gildi fyrir þyngd nýbura.</a:t>
            </a:r>
          </a:p>
        </p:txBody>
      </p:sp>
    </p:spTree>
    <p:extLst>
      <p:ext uri="{BB962C8B-B14F-4D97-AF65-F5344CB8AC3E}">
        <p14:creationId xmlns:p14="http://schemas.microsoft.com/office/powerpoint/2010/main" val="3384450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sz="2200"/>
              <a:t>9.4 Umreikningur milli sambærilegra þyngdareininga</a:t>
            </a:r>
            <a:endParaRPr lang="en-US" noProof="0" dirty="0"/>
          </a:p>
        </p:txBody>
      </p:sp>
      <p:pic>
        <p:nvPicPr>
          <p:cNvPr id="4" name="Picture 2" descr="An illustration shows four units: milligram, gram, kilogram, and megaton.&#10;An arrow labeled times 1,000 from megaton points to kilogram. An arrow labeled times 1,000 from kilogram points to gram. An arrow labeled times 1,000 from gram points to milligram. An arrow labeled divided by 1,000 from milligram points to gram. An arrow labeled divided by 1,000 from gram points to kilogram. An arrow labeled divided by 1,000 from kilogram points to megaton.">
            <a:extLst>
              <a:ext uri="{FF2B5EF4-FFF2-40B4-BE49-F238E27FC236}">
                <a16:creationId xmlns:a16="http://schemas.microsoft.com/office/drawing/2014/main" id="{8198041B-7E7D-48C7-8986-1869D5B8ED96}"/>
              </a:ext>
            </a:extLst>
          </p:cNvPr>
          <p:cNvPicPr>
            <a:picLocks noGrp="1" noChangeAspect="1"/>
          </p:cNvPicPr>
          <p:nvPr>
            <p:ph sz="quarter" idx="11"/>
          </p:nvPr>
        </p:nvPicPr>
        <p:blipFill>
          <a:blip r:embed="rId2"/>
          <a:stretch>
            <a:fillRect/>
          </a:stretch>
        </p:blipFill>
        <p:spPr>
          <a:xfrm>
            <a:off x="1463577" y="1600200"/>
            <a:ext cx="9264846" cy="3657600"/>
          </a:xfrm>
          <a:prstGeom prst="rect">
            <a:avLst/>
          </a:prstGeom>
        </p:spPr>
      </p:pic>
    </p:spTree>
    <p:extLst>
      <p:ext uri="{BB962C8B-B14F-4D97-AF65-F5344CB8AC3E}">
        <p14:creationId xmlns:p14="http://schemas.microsoft.com/office/powerpoint/2010/main" val="1357770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A4284B0-FC37-4CB6-89DF-4BBA1E8F604C}"/>
              </a:ext>
            </a:extLst>
          </p:cNvPr>
          <p:cNvSpPr>
            <a:spLocks noGrp="1"/>
          </p:cNvSpPr>
          <p:nvPr>
            <p:ph type="title"/>
          </p:nvPr>
        </p:nvSpPr>
        <p:spPr/>
        <p:txBody>
          <a:bodyPr/>
          <a:lstStyle/>
          <a:p>
            <a:r>
              <a:rPr lang="en-US" sz="2400" dirty="0"/>
              <a:t>DÆMI – Umreikningur metrískra þyngdareininga með deilingu í mörgum skrefum </a:t>
            </a:r>
            <a:endParaRPr lang="en-IN" sz="2400" dirty="0"/>
          </a:p>
        </p:txBody>
      </p:sp>
      <p:sp>
        <p:nvSpPr>
          <p:cNvPr id="9" name="Content Placeholder 2">
            <a:extLst>
              <a:ext uri="{FF2B5EF4-FFF2-40B4-BE49-F238E27FC236}">
                <a16:creationId xmlns:a16="http://schemas.microsoft.com/office/drawing/2014/main" id="{160DC1D5-0496-422E-A0C6-DC161105110C}"/>
              </a:ext>
            </a:extLst>
          </p:cNvPr>
          <p:cNvSpPr>
            <a:spLocks noGrp="1"/>
          </p:cNvSpPr>
          <p:nvPr>
            <p:ph sz="half" idx="1"/>
          </p:nvPr>
        </p:nvSpPr>
        <p:spPr>
          <a:xfrm>
            <a:off x="838200" y="1010661"/>
            <a:ext cx="5008418" cy="1054113"/>
          </a:xfrm>
        </p:spPr>
        <p:txBody>
          <a:bodyPr/>
          <a:lstStyle/>
          <a:p>
            <a:r>
              <a:rPr lang="en-US" dirty="0"/>
              <a:t>Hve mörg kílógrömm eru 24.300.000 milligrömm?</a:t>
            </a:r>
          </a:p>
        </p:txBody>
      </p:sp>
      <p:sp>
        <p:nvSpPr>
          <p:cNvPr id="10" name="Content Placeholder 3">
            <a:extLst>
              <a:ext uri="{FF2B5EF4-FFF2-40B4-BE49-F238E27FC236}">
                <a16:creationId xmlns:a16="http://schemas.microsoft.com/office/drawing/2014/main" id="{1D3225C2-0141-40A4-900D-E68A61FEA3F3}"/>
              </a:ext>
            </a:extLst>
          </p:cNvPr>
          <p:cNvSpPr>
            <a:spLocks noGrp="1"/>
          </p:cNvSpPr>
          <p:nvPr>
            <p:ph sz="half" idx="2"/>
          </p:nvPr>
        </p:nvSpPr>
        <p:spPr>
          <a:xfrm>
            <a:off x="6172199" y="1010661"/>
            <a:ext cx="5569857" cy="4040310"/>
          </a:xfrm>
        </p:spPr>
        <p:txBody>
          <a:bodyPr/>
          <a:lstStyle/>
          <a:p>
            <a:r>
              <a:rPr lang="en-US" sz="2600" dirty="0"/>
              <a:t>Deilið til að umreikna úr minni metrískri þyngdareiningu í stærri. Til að umreikna milligrömm í kílógrömm skal fyrst deila þyngdinni í milligrömmum með 1.000 og fá þannig grömm. Deilið síðan aftur með 1.000 til að umreikna grömm í kílógrömm.</a:t>
            </a:r>
          </a:p>
          <a:p>
            <a:pPr marL="0" indent="0">
              <a:spcBef>
                <a:spcPts val="2400"/>
              </a:spcBef>
              <a:buNone/>
            </a:pPr>
            <a:r>
              <a:rPr lang="en-US" sz="2200" dirty="0">
                <a:latin typeface="Cambria Math" panose="02040503050406030204" pitchFamily="18" charset="0"/>
                <a:ea typeface="Cambria Math" panose="02040503050406030204" pitchFamily="18" charset="0"/>
              </a:rPr>
              <a:t>•</a:t>
            </a:r>
            <a:endParaRPr lang="en-US" sz="2200" dirty="0"/>
          </a:p>
        </p:txBody>
      </p:sp>
      <p:graphicFrame>
        <p:nvGraphicFramePr>
          <p:cNvPr id="27" name="Object 4">
            <a:extLst>
              <a:ext uri="{FF2B5EF4-FFF2-40B4-BE49-F238E27FC236}">
                <a16:creationId xmlns:a16="http://schemas.microsoft.com/office/drawing/2014/main" id="{EA5168D9-3885-4AD0-A2C5-63C14DB5E03C}"/>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2675369097"/>
              </p:ext>
            </p:extLst>
          </p:nvPr>
        </p:nvGraphicFramePr>
        <p:xfrm>
          <a:off x="6600825" y="3917950"/>
          <a:ext cx="3314700" cy="788988"/>
        </p:xfrm>
        <a:graphic>
          <a:graphicData uri="http://schemas.openxmlformats.org/presentationml/2006/ole">
            <mc:AlternateContent xmlns:mc="http://schemas.openxmlformats.org/markup-compatibility/2006">
              <mc:Choice xmlns:v="urn:schemas-microsoft-com:vml" Requires="v">
                <p:oleObj name="Equation" r:id="rId2" imgW="3416040" imgH="812520" progId="Equation.DSMT4">
                  <p:embed/>
                </p:oleObj>
              </mc:Choice>
              <mc:Fallback>
                <p:oleObj name="Equation" r:id="rId2" imgW="3416040" imgH="812520" progId="Equation.DSMT4">
                  <p:embed/>
                  <p:pic>
                    <p:nvPicPr>
                      <p:cNvPr id="24" name="Object 23">
                        <a:extLst>
                          <a:ext uri="{FF2B5EF4-FFF2-40B4-BE49-F238E27FC236}">
                            <a16:creationId xmlns:a16="http://schemas.microsoft.com/office/drawing/2014/main" id="{94C633F3-A66E-4FE6-B91B-F4404EF3A054}"/>
                          </a:ext>
                        </a:extLst>
                      </p:cNvPr>
                      <p:cNvPicPr/>
                      <p:nvPr/>
                    </p:nvPicPr>
                    <p:blipFill>
                      <a:blip r:embed="rId3"/>
                      <a:stretch>
                        <a:fillRect/>
                      </a:stretch>
                    </p:blipFill>
                    <p:spPr>
                      <a:xfrm>
                        <a:off x="6600825" y="3917950"/>
                        <a:ext cx="3314700" cy="788988"/>
                      </a:xfrm>
                      <a:prstGeom prst="rect">
                        <a:avLst/>
                      </a:prstGeom>
                    </p:spPr>
                  </p:pic>
                </p:oleObj>
              </mc:Fallback>
            </mc:AlternateContent>
          </a:graphicData>
        </a:graphic>
      </p:graphicFrame>
      <p:sp>
        <p:nvSpPr>
          <p:cNvPr id="12" name="Content Placeholder 5">
            <a:extLst>
              <a:ext uri="{FF2B5EF4-FFF2-40B4-BE49-F238E27FC236}">
                <a16:creationId xmlns:a16="http://schemas.microsoft.com/office/drawing/2014/main" id="{2B537C01-0089-4A58-A00B-4477E8AAB54C}"/>
              </a:ext>
            </a:extLst>
          </p:cNvPr>
          <p:cNvSpPr>
            <a:spLocks noGrp="1"/>
          </p:cNvSpPr>
          <p:nvPr>
            <p:ph sz="half" idx="13"/>
          </p:nvPr>
        </p:nvSpPr>
        <p:spPr>
          <a:xfrm>
            <a:off x="6172200" y="4929698"/>
            <a:ext cx="562429" cy="383146"/>
          </a:xfrm>
        </p:spPr>
        <p:txBody>
          <a:bodyPr/>
          <a:lstStyle/>
          <a:p>
            <a:pPr marL="0" indent="0">
              <a:buNone/>
            </a:pPr>
            <a:r>
              <a:rPr lang="en-IN" sz="2200" dirty="0">
                <a:latin typeface="Cambria Math" panose="02040503050406030204" pitchFamily="18" charset="0"/>
                <a:ea typeface="Cambria Math" panose="02040503050406030204" pitchFamily="18" charset="0"/>
              </a:rPr>
              <a:t>•</a:t>
            </a:r>
            <a:endParaRPr lang="en-IN" sz="2200" dirty="0"/>
          </a:p>
        </p:txBody>
      </p:sp>
      <p:graphicFrame>
        <p:nvGraphicFramePr>
          <p:cNvPr id="28" name="Object 6">
            <a:extLst>
              <a:ext uri="{FF2B5EF4-FFF2-40B4-BE49-F238E27FC236}">
                <a16:creationId xmlns:a16="http://schemas.microsoft.com/office/drawing/2014/main" id="{245D9CC0-AFD2-428A-9BB8-8DE5961DC986}"/>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535980907"/>
              </p:ext>
            </p:extLst>
          </p:nvPr>
        </p:nvGraphicFramePr>
        <p:xfrm>
          <a:off x="6734175" y="4727575"/>
          <a:ext cx="2324100" cy="787400"/>
        </p:xfrm>
        <a:graphic>
          <a:graphicData uri="http://schemas.openxmlformats.org/presentationml/2006/ole">
            <mc:AlternateContent xmlns:mc="http://schemas.openxmlformats.org/markup-compatibility/2006">
              <mc:Choice xmlns:v="urn:schemas-microsoft-com:vml" Requires="v">
                <p:oleObj name="Equation" r:id="rId4" imgW="2400120" imgH="812520" progId="Equation.DSMT4">
                  <p:embed/>
                </p:oleObj>
              </mc:Choice>
              <mc:Fallback>
                <p:oleObj name="Equation" r:id="rId4" imgW="2400120" imgH="812520" progId="Equation.DSMT4">
                  <p:embed/>
                  <p:pic>
                    <p:nvPicPr>
                      <p:cNvPr id="27" name="Content Placeholder 26">
                        <a:extLst>
                          <a:ext uri="{FF2B5EF4-FFF2-40B4-BE49-F238E27FC236}">
                            <a16:creationId xmlns:a16="http://schemas.microsoft.com/office/drawing/2014/main" id="{EA5168D9-3885-4AD0-A2C5-63C14DB5E03C}"/>
                          </a:ext>
                        </a:extLst>
                      </p:cNvPr>
                      <p:cNvPicPr/>
                      <p:nvPr/>
                    </p:nvPicPr>
                    <p:blipFill>
                      <a:blip r:embed="rId5"/>
                      <a:stretch>
                        <a:fillRect/>
                      </a:stretch>
                    </p:blipFill>
                    <p:spPr>
                      <a:xfrm>
                        <a:off x="6734175" y="4727575"/>
                        <a:ext cx="2324100" cy="787400"/>
                      </a:xfrm>
                      <a:prstGeom prst="rect">
                        <a:avLst/>
                      </a:prstGeom>
                    </p:spPr>
                  </p:pic>
                </p:oleObj>
              </mc:Fallback>
            </mc:AlternateContent>
          </a:graphicData>
        </a:graphic>
      </p:graphicFrame>
      <p:sp>
        <p:nvSpPr>
          <p:cNvPr id="14" name="Content Placeholder 7">
            <a:extLst>
              <a:ext uri="{FF2B5EF4-FFF2-40B4-BE49-F238E27FC236}">
                <a16:creationId xmlns:a16="http://schemas.microsoft.com/office/drawing/2014/main" id="{1F5E0645-BB20-41F5-9482-547609E25379}"/>
              </a:ext>
            </a:extLst>
          </p:cNvPr>
          <p:cNvSpPr>
            <a:spLocks noGrp="1"/>
          </p:cNvSpPr>
          <p:nvPr>
            <p:ph sz="half" idx="15"/>
          </p:nvPr>
        </p:nvSpPr>
        <p:spPr>
          <a:xfrm>
            <a:off x="6172200" y="5680353"/>
            <a:ext cx="5569856" cy="812521"/>
          </a:xfrm>
        </p:spPr>
        <p:txBody>
          <a:bodyPr/>
          <a:lstStyle/>
          <a:p>
            <a:r>
              <a:rPr lang="en-US" sz="2600" dirty="0"/>
              <a:t>Því jafngilda 24.300.000 milligrömm 24,3 kílógrömmum.</a:t>
            </a:r>
          </a:p>
        </p:txBody>
      </p:sp>
    </p:spTree>
    <p:extLst>
      <p:ext uri="{BB962C8B-B14F-4D97-AF65-F5344CB8AC3E}">
        <p14:creationId xmlns:p14="http://schemas.microsoft.com/office/powerpoint/2010/main" val="2337456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9.5 Hitastig mælt (1 af 2)</a:t>
            </a:r>
            <a:endParaRPr lang="en-US" noProof="0" dirty="0"/>
          </a:p>
        </p:txBody>
      </p:sp>
      <p:sp>
        <p:nvSpPr>
          <p:cNvPr id="3" name="Content Placeholder 2">
            <a:extLst>
              <a:ext uri="{FF2B5EF4-FFF2-40B4-BE49-F238E27FC236}">
                <a16:creationId xmlns:a16="http://schemas.microsoft.com/office/drawing/2014/main" id="{7B179FD6-1538-4D70-94BD-904D38F978B6}"/>
              </a:ext>
            </a:extLst>
          </p:cNvPr>
          <p:cNvSpPr>
            <a:spLocks noGrp="1"/>
          </p:cNvSpPr>
          <p:nvPr>
            <p:ph sz="quarter" idx="11"/>
          </p:nvPr>
        </p:nvSpPr>
        <p:spPr/>
        <p:txBody>
          <a:bodyPr/>
          <a:lstStyle/>
          <a:p>
            <a:pPr marL="0" indent="0">
              <a:lnSpc>
                <a:spcPct val="100000"/>
              </a:lnSpc>
              <a:buNone/>
            </a:pPr>
            <a:r>
              <a:rPr lang="en-US" dirty="0"/>
              <a:t>Námsmarkmið:</a:t>
            </a:r>
          </a:p>
          <a:p>
            <a:pPr marL="514350" lvl="0" indent="-514350">
              <a:lnSpc>
                <a:spcPct val="100000"/>
              </a:lnSpc>
              <a:buFont typeface="+mj-lt"/>
              <a:buAutoNum type="arabicPeriod"/>
            </a:pPr>
            <a:r>
              <a:rPr lang="en-US" dirty="0"/>
              <a:t>Umreikna milli Fahrenheit- og Celsíuskvarða.</a:t>
            </a:r>
          </a:p>
          <a:p>
            <a:pPr marL="514350" lvl="0" indent="-514350">
              <a:lnSpc>
                <a:spcPct val="100000"/>
              </a:lnSpc>
              <a:buFont typeface="+mj-lt"/>
              <a:buAutoNum type="arabicPeriod"/>
            </a:pPr>
            <a:r>
              <a:rPr lang="en-US" dirty="0"/>
              <a:t>Meta hvort hitastig við raunverulegar aðstæður sé raunhæft.</a:t>
            </a:r>
          </a:p>
          <a:p>
            <a:pPr marL="514350" indent="-514350">
              <a:lnSpc>
                <a:spcPct val="100000"/>
              </a:lnSpc>
              <a:buFont typeface="+mj-lt"/>
              <a:buAutoNum type="arabicPeriod"/>
            </a:pPr>
            <a:r>
              <a:rPr lang="en-US" dirty="0"/>
              <a:t>Leysa hagnýt dæmi um hitastig.</a:t>
            </a:r>
          </a:p>
        </p:txBody>
      </p:sp>
    </p:spTree>
    <p:extLst>
      <p:ext uri="{BB962C8B-B14F-4D97-AF65-F5344CB8AC3E}">
        <p14:creationId xmlns:p14="http://schemas.microsoft.com/office/powerpoint/2010/main" val="3081204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9.5 Hitastig mælt (2 af 2)</a:t>
            </a:r>
            <a:endParaRPr lang="en-US" noProof="0" dirty="0"/>
          </a:p>
        </p:txBody>
      </p:sp>
      <p:sp>
        <p:nvSpPr>
          <p:cNvPr id="3" name="Content Placeholder 2">
            <a:extLst>
              <a:ext uri="{FF2B5EF4-FFF2-40B4-BE49-F238E27FC236}">
                <a16:creationId xmlns:a16="http://schemas.microsoft.com/office/drawing/2014/main" id="{7B179FD6-1538-4D70-94BD-904D38F978B6}"/>
              </a:ext>
            </a:extLst>
          </p:cNvPr>
          <p:cNvSpPr>
            <a:spLocks noGrp="1"/>
          </p:cNvSpPr>
          <p:nvPr>
            <p:ph sz="quarter" idx="11"/>
          </p:nvPr>
        </p:nvSpPr>
        <p:spPr/>
        <p:txBody>
          <a:bodyPr/>
          <a:lstStyle/>
          <a:p>
            <a:r>
              <a:rPr lang="en-US" dirty="0"/>
              <a:t>Þegar þú snertir efni og það virðist heitt eða kalt, hvað segir það þér í raun um efnið? </a:t>
            </a:r>
            <a:r>
              <a:rPr lang="en-US" b="1" dirty="0"/>
              <a:t>Hitastig </a:t>
            </a:r>
            <a:r>
              <a:rPr lang="en-US" dirty="0"/>
              <a:t>er mælikvarði á hve hratt frumeindir og sameindir hreyfast í efni, hvort sem það er loft, eldavélarhella eða ísmoli. Því hraðar sem frumeindirnar og sameindirnar hreyfast, þeim mun hærra er hitastigið. </a:t>
            </a:r>
          </a:p>
          <a:p>
            <a:r>
              <a:rPr lang="en-US" dirty="0"/>
              <a:t>Í metrakerfinu er hitastig mælt á Celsíuskvarða (°C). Celsíuskvarðinn var skilgreindur þannig að 100 gráður skilja að frostmark vatns, 0 °C, og suðumark þess, 100 °C. Við þessi hitastig breyta vatnssameindir um ham: úr föstu efni (ís) í vökva (vatn) og úr vökva í gas (vatnsgufu).</a:t>
            </a:r>
          </a:p>
        </p:txBody>
      </p:sp>
    </p:spTree>
    <p:extLst>
      <p:ext uri="{BB962C8B-B14F-4D97-AF65-F5344CB8AC3E}">
        <p14:creationId xmlns:p14="http://schemas.microsoft.com/office/powerpoint/2010/main" val="3562349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930DA9-7472-480C-81C4-0D3F47B985F9}"/>
              </a:ext>
            </a:extLst>
          </p:cNvPr>
          <p:cNvSpPr>
            <a:spLocks noGrp="1"/>
          </p:cNvSpPr>
          <p:nvPr>
            <p:ph type="title"/>
          </p:nvPr>
        </p:nvSpPr>
        <p:spPr/>
        <p:txBody>
          <a:bodyPr/>
          <a:lstStyle/>
          <a:p>
            <a:r>
              <a:rPr lang="en-US" sz="2100" dirty="0"/>
              <a:t>9.5 Umreikningur milli Fahrenheit- og Celsíushitastigs (1 af 2)</a:t>
            </a:r>
            <a:endParaRPr lang="en-IN" sz="2400" dirty="0"/>
          </a:p>
        </p:txBody>
      </p:sp>
      <p:sp>
        <p:nvSpPr>
          <p:cNvPr id="5" name="Content Placeholder 2">
            <a:extLst>
              <a:ext uri="{FF2B5EF4-FFF2-40B4-BE49-F238E27FC236}">
                <a16:creationId xmlns:a16="http://schemas.microsoft.com/office/drawing/2014/main" id="{3C9A7F55-7E23-4428-B4BC-4E5EF1576809}"/>
              </a:ext>
            </a:extLst>
          </p:cNvPr>
          <p:cNvSpPr>
            <a:spLocks noGrp="1"/>
          </p:cNvSpPr>
          <p:nvPr>
            <p:ph sz="half" idx="1"/>
          </p:nvPr>
        </p:nvSpPr>
        <p:spPr/>
        <p:txBody>
          <a:bodyPr/>
          <a:lstStyle/>
          <a:p>
            <a:r>
              <a:rPr lang="en-US" dirty="0"/>
              <a:t>Myndin sýnir algeng hitastig á báðum kvörðum. Erfitt getur verið að muna Celsíushitastig ef þau eru ekki notuð daglega, en þess gerist ekki þörf. Með einfaldri algebrustæðu má umreikna Fahrenheit-hitastig í Celsíushitastig og öfugt.</a:t>
            </a:r>
          </a:p>
        </p:txBody>
      </p:sp>
      <p:pic>
        <p:nvPicPr>
          <p:cNvPr id="7" name="Picture 3" descr="An illustration of a thermometer shows temperature in both Fahrenheit and Celsius.&#10;The temperature in Fahrenheit and Celsius are as follows. Sun: 9937 and 5503. A hot oven: 450 and 232. Water boils: 212 and 100. A hot desert: 120 and 49. A high fever: 104 and 40. Room temperature: 72 and 22. Water freezes: 32 and 0. Helium boils: negative 452 and negative 269. Absolute zero: negative 459 and negative 273.">
            <a:extLst>
              <a:ext uri="{FF2B5EF4-FFF2-40B4-BE49-F238E27FC236}">
                <a16:creationId xmlns:a16="http://schemas.microsoft.com/office/drawing/2014/main" id="{EE8746E5-99F6-4270-A834-3DDB4DDF2D7F}"/>
              </a:ext>
            </a:extLst>
          </p:cNvPr>
          <p:cNvPicPr>
            <a:picLocks noGrp="1" noChangeAspect="1"/>
          </p:cNvPicPr>
          <p:nvPr>
            <p:ph sz="half" idx="2"/>
          </p:nvPr>
        </p:nvPicPr>
        <p:blipFill>
          <a:blip r:embed="rId2"/>
          <a:stretch>
            <a:fillRect/>
          </a:stretch>
        </p:blipFill>
        <p:spPr>
          <a:xfrm>
            <a:off x="6919961" y="942052"/>
            <a:ext cx="4158067" cy="5303520"/>
          </a:xfrm>
          <a:prstGeom prst="rect">
            <a:avLst/>
          </a:prstGeom>
        </p:spPr>
      </p:pic>
    </p:spTree>
    <p:extLst>
      <p:ext uri="{BB962C8B-B14F-4D97-AF65-F5344CB8AC3E}">
        <p14:creationId xmlns:p14="http://schemas.microsoft.com/office/powerpoint/2010/main" val="1534331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9122EAF-F41C-44A0-BF11-F804D76991DE}"/>
              </a:ext>
            </a:extLst>
          </p:cNvPr>
          <p:cNvSpPr>
            <a:spLocks noGrp="1"/>
          </p:cNvSpPr>
          <p:nvPr>
            <p:ph type="title"/>
          </p:nvPr>
        </p:nvSpPr>
        <p:spPr/>
        <p:txBody>
          <a:bodyPr/>
          <a:lstStyle/>
          <a:p>
            <a:r>
              <a:rPr lang="en-US" sz="2100" dirty="0"/>
              <a:t>9.5 Umreikningur milli Fahrenheit- og Celsíushitastigs (2 af 2)</a:t>
            </a:r>
            <a:endParaRPr lang="en-IN" sz="2400" dirty="0"/>
          </a:p>
        </p:txBody>
      </p:sp>
      <p:sp>
        <p:nvSpPr>
          <p:cNvPr id="13" name="Content Placeholder 2">
            <a:extLst>
              <a:ext uri="{FF2B5EF4-FFF2-40B4-BE49-F238E27FC236}">
                <a16:creationId xmlns:a16="http://schemas.microsoft.com/office/drawing/2014/main" id="{DE7B3B74-584B-4E5F-AB66-1C5A93E33CB0}"/>
              </a:ext>
            </a:extLst>
          </p:cNvPr>
          <p:cNvSpPr>
            <a:spLocks noGrp="1"/>
          </p:cNvSpPr>
          <p:nvPr>
            <p:ph sz="half" idx="1"/>
          </p:nvPr>
        </p:nvSpPr>
        <p:spPr>
          <a:xfrm>
            <a:off x="838200" y="1010661"/>
            <a:ext cx="10515600" cy="1427739"/>
          </a:xfrm>
        </p:spPr>
        <p:txBody>
          <a:bodyPr/>
          <a:lstStyle/>
          <a:p>
            <a:r>
              <a:rPr lang="en-US" dirty="0"/>
              <a:t>Formúlurnar til að umreikna Fahrenheit-hitastig í Celsíushitastig og öfugt eru:</a:t>
            </a:r>
          </a:p>
          <a:p>
            <a:pPr marL="0" indent="0">
              <a:spcBef>
                <a:spcPts val="1800"/>
              </a:spcBef>
              <a:buNone/>
            </a:pPr>
            <a:r>
              <a:rPr lang="en-US" sz="2300" dirty="0">
                <a:ea typeface="Cambria Math" panose="02040503050406030204" pitchFamily="18" charset="0"/>
              </a:rPr>
              <a:t>•</a:t>
            </a:r>
            <a:endParaRPr lang="en-US" sz="2300" dirty="0"/>
          </a:p>
        </p:txBody>
      </p:sp>
      <p:graphicFrame>
        <p:nvGraphicFramePr>
          <p:cNvPr id="24" name="Object 3">
            <a:extLst>
              <a:ext uri="{FF2B5EF4-FFF2-40B4-BE49-F238E27FC236}">
                <a16:creationId xmlns:a16="http://schemas.microsoft.com/office/drawing/2014/main" id="{28F07D02-D5A3-4F4E-82A8-D3BDD4B34B62}"/>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2519249534"/>
              </p:ext>
            </p:extLst>
          </p:nvPr>
        </p:nvGraphicFramePr>
        <p:xfrm>
          <a:off x="1228271" y="1797100"/>
          <a:ext cx="1803400" cy="774700"/>
        </p:xfrm>
        <a:graphic>
          <a:graphicData uri="http://schemas.openxmlformats.org/presentationml/2006/ole">
            <mc:AlternateContent xmlns:mc="http://schemas.openxmlformats.org/markup-compatibility/2006">
              <mc:Choice xmlns:v="urn:schemas-microsoft-com:vml" Requires="v">
                <p:oleObj name="Equation" r:id="rId2" imgW="1803240" imgH="774360" progId="Equation.DSMT4">
                  <p:embed/>
                </p:oleObj>
              </mc:Choice>
              <mc:Fallback>
                <p:oleObj name="Equation" r:id="rId2" imgW="1803240" imgH="774360" progId="Equation.DSMT4">
                  <p:embed/>
                  <p:pic>
                    <p:nvPicPr>
                      <p:cNvPr id="37" name="Object 3">
                        <a:extLst>
                          <a:ext uri="{FF2B5EF4-FFF2-40B4-BE49-F238E27FC236}">
                            <a16:creationId xmlns:a16="http://schemas.microsoft.com/office/drawing/2014/main" id="{46CCDFD1-87DE-45ED-80BE-58F130845E8C}"/>
                          </a:ext>
                        </a:extLst>
                      </p:cNvPr>
                      <p:cNvPicPr/>
                      <p:nvPr/>
                    </p:nvPicPr>
                    <p:blipFill>
                      <a:blip r:embed="rId3"/>
                      <a:stretch>
                        <a:fillRect/>
                      </a:stretch>
                    </p:blipFill>
                    <p:spPr>
                      <a:xfrm>
                        <a:off x="1228271" y="1797100"/>
                        <a:ext cx="1803400" cy="774700"/>
                      </a:xfrm>
                      <a:prstGeom prst="rect">
                        <a:avLst/>
                      </a:prstGeom>
                    </p:spPr>
                  </p:pic>
                </p:oleObj>
              </mc:Fallback>
            </mc:AlternateContent>
          </a:graphicData>
        </a:graphic>
      </p:graphicFrame>
      <p:sp>
        <p:nvSpPr>
          <p:cNvPr id="15" name="Content Placeholder 4">
            <a:extLst>
              <a:ext uri="{FF2B5EF4-FFF2-40B4-BE49-F238E27FC236}">
                <a16:creationId xmlns:a16="http://schemas.microsoft.com/office/drawing/2014/main" id="{6918E4A0-F062-4EE1-9E48-085EA3C9D3DD}"/>
              </a:ext>
            </a:extLst>
          </p:cNvPr>
          <p:cNvSpPr>
            <a:spLocks noGrp="1"/>
          </p:cNvSpPr>
          <p:nvPr>
            <p:ph sz="half" idx="12"/>
          </p:nvPr>
        </p:nvSpPr>
        <p:spPr>
          <a:xfrm>
            <a:off x="838200" y="2741700"/>
            <a:ext cx="390071" cy="364357"/>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25" name="Object 5">
            <a:extLst>
              <a:ext uri="{FF2B5EF4-FFF2-40B4-BE49-F238E27FC236}">
                <a16:creationId xmlns:a16="http://schemas.microsoft.com/office/drawing/2014/main" id="{CC0CAC6E-A52A-4CAB-B8C6-D1727F8C673E}"/>
              </a:ext>
              <a:ext uri="{C183D7F6-B498-43B3-948B-1728B52AA6E4}">
                <adec:decorative xmlns:adec="http://schemas.microsoft.com/office/drawing/2017/decorative" val="1"/>
              </a:ext>
            </a:extLst>
          </p:cNvPr>
          <p:cNvGraphicFramePr>
            <a:graphicFrameLocks noGrp="1" noChangeAspect="1"/>
          </p:cNvGraphicFramePr>
          <p:nvPr>
            <p:ph sz="half" idx="13"/>
            <p:extLst>
              <p:ext uri="{D42A27DB-BD31-4B8C-83A1-F6EECF244321}">
                <p14:modId xmlns:p14="http://schemas.microsoft.com/office/powerpoint/2010/main" val="2770352292"/>
              </p:ext>
            </p:extLst>
          </p:nvPr>
        </p:nvGraphicFramePr>
        <p:xfrm>
          <a:off x="1228271" y="2536528"/>
          <a:ext cx="1600200" cy="774700"/>
        </p:xfrm>
        <a:graphic>
          <a:graphicData uri="http://schemas.openxmlformats.org/presentationml/2006/ole">
            <mc:AlternateContent xmlns:mc="http://schemas.openxmlformats.org/markup-compatibility/2006">
              <mc:Choice xmlns:v="urn:schemas-microsoft-com:vml" Requires="v">
                <p:oleObj name="Equation" r:id="rId4" imgW="1600200" imgH="774360" progId="Equation.DSMT4">
                  <p:embed/>
                </p:oleObj>
              </mc:Choice>
              <mc:Fallback>
                <p:oleObj name="Equation" r:id="rId4" imgW="1600200" imgH="774360" progId="Equation.DSMT4">
                  <p:embed/>
                  <p:pic>
                    <p:nvPicPr>
                      <p:cNvPr id="38" name="Object 5">
                        <a:extLst>
                          <a:ext uri="{FF2B5EF4-FFF2-40B4-BE49-F238E27FC236}">
                            <a16:creationId xmlns:a16="http://schemas.microsoft.com/office/drawing/2014/main" id="{2810C8E0-CFA7-4C8F-ADB3-0DCEC611C4DF}"/>
                          </a:ext>
                        </a:extLst>
                      </p:cNvPr>
                      <p:cNvPicPr/>
                      <p:nvPr/>
                    </p:nvPicPr>
                    <p:blipFill>
                      <a:blip r:embed="rId5"/>
                      <a:stretch>
                        <a:fillRect/>
                      </a:stretch>
                    </p:blipFill>
                    <p:spPr>
                      <a:xfrm>
                        <a:off x="1228271" y="2536528"/>
                        <a:ext cx="1600200" cy="774700"/>
                      </a:xfrm>
                      <a:prstGeom prst="rect">
                        <a:avLst/>
                      </a:prstGeom>
                    </p:spPr>
                  </p:pic>
                </p:oleObj>
              </mc:Fallback>
            </mc:AlternateContent>
          </a:graphicData>
        </a:graphic>
      </p:graphicFrame>
    </p:spTree>
    <p:extLst>
      <p:ext uri="{BB962C8B-B14F-4D97-AF65-F5344CB8AC3E}">
        <p14:creationId xmlns:p14="http://schemas.microsoft.com/office/powerpoint/2010/main" val="336102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9AC50205-C9AE-4454-A6EC-66C141A2511D}"/>
              </a:ext>
            </a:extLst>
          </p:cNvPr>
          <p:cNvSpPr>
            <a:spLocks noGrp="1"/>
          </p:cNvSpPr>
          <p:nvPr>
            <p:ph type="title"/>
          </p:nvPr>
        </p:nvSpPr>
        <p:spPr/>
        <p:txBody>
          <a:bodyPr/>
          <a:lstStyle/>
          <a:p>
            <a:r>
              <a:rPr lang="en-US" sz="2600" dirty="0"/>
              <a:t>DÆMI – Umreikningur úr Fahrenheit í Celsíus </a:t>
            </a:r>
            <a:endParaRPr lang="en-IN" sz="2600" dirty="0"/>
          </a:p>
        </p:txBody>
      </p:sp>
      <mc:AlternateContent xmlns:mc="http://schemas.openxmlformats.org/markup-compatibility/2006" xmlns:a14="http://schemas.microsoft.com/office/drawing/2010/main">
        <mc:Choice Requires="a14">
          <p:sp>
            <p:nvSpPr>
              <p:cNvPr id="19" name="Content Placeholder 2">
                <a:extLst>
                  <a:ext uri="{FF2B5EF4-FFF2-40B4-BE49-F238E27FC236}">
                    <a16:creationId xmlns:a16="http://schemas.microsoft.com/office/drawing/2014/main" id="{7636B1F7-8894-4FEF-89A1-3A0092CAA999}"/>
                  </a:ext>
                </a:extLst>
              </p:cNvPr>
              <p:cNvSpPr>
                <a:spLocks noGrp="1"/>
              </p:cNvSpPr>
              <p:nvPr>
                <p:ph sz="half" idx="1"/>
              </p:nvPr>
            </p:nvSpPr>
            <p:spPr>
              <a:xfrm>
                <a:off x="838200" y="1010661"/>
                <a:ext cx="4953000" cy="1297110"/>
              </a:xfrm>
            </p:spPr>
            <p:txBody>
              <a:bodyPr/>
              <a:lstStyle/>
              <a:p>
                <a:r>
                  <a:rPr lang="en-US" dirty="0"/>
                  <a:t>Samkvæmt uppskrift á að stilla ofninn á 392</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F. Hvert er hitastigið í Celsíusgráðum?</a:t>
                </a:r>
              </a:p>
            </p:txBody>
          </p:sp>
        </mc:Choice>
        <mc:Fallback xmlns="">
          <p:sp>
            <p:nvSpPr>
              <p:cNvPr id="19" name="Content Placeholder 2">
                <a:extLst>
                  <a:ext uri="{FF2B5EF4-FFF2-40B4-BE49-F238E27FC236}">
                    <a16:creationId xmlns:a16="http://schemas.microsoft.com/office/drawing/2014/main" id="{7636B1F7-8894-4FEF-89A1-3A0092CAA999}"/>
                  </a:ext>
                </a:extLst>
              </p:cNvPr>
              <p:cNvSpPr>
                <a:spLocks noGrp="1" noRot="1" noChangeAspect="1" noMove="1" noResize="1" noEditPoints="1" noAdjustHandles="1" noChangeArrowheads="1" noChangeShapeType="1" noTextEdit="1"/>
              </p:cNvSpPr>
              <p:nvPr>
                <p:ph sz="half" idx="1"/>
              </p:nvPr>
            </p:nvSpPr>
            <p:spPr>
              <a:xfrm>
                <a:off x="838200" y="1010661"/>
                <a:ext cx="4953000" cy="1297110"/>
              </a:xfrm>
              <a:blipFill>
                <a:blip r:embed="rId3"/>
                <a:stretch>
                  <a:fillRect l="-2217" t="-7981" b="-9390"/>
                </a:stretch>
              </a:blipFill>
            </p:spPr>
            <p:txBody>
              <a:bodyPr/>
              <a:lstStyle/>
              <a:p>
                <a:r>
                  <a:rPr lang="en-IN">
                    <a:noFill/>
                  </a:rPr>
                  <a:t> </a:t>
                </a:r>
              </a:p>
            </p:txBody>
          </p:sp>
        </mc:Fallback>
      </mc:AlternateContent>
      <p:sp>
        <p:nvSpPr>
          <p:cNvPr id="20" name="Content Placeholder 3">
            <a:extLst>
              <a:ext uri="{FF2B5EF4-FFF2-40B4-BE49-F238E27FC236}">
                <a16:creationId xmlns:a16="http://schemas.microsoft.com/office/drawing/2014/main" id="{36EFBCB0-8D61-489F-ABCD-9A70335FB7DE}"/>
              </a:ext>
            </a:extLst>
          </p:cNvPr>
          <p:cNvSpPr>
            <a:spLocks noGrp="1"/>
          </p:cNvSpPr>
          <p:nvPr>
            <p:ph sz="half" idx="2"/>
          </p:nvPr>
        </p:nvSpPr>
        <p:spPr>
          <a:xfrm>
            <a:off x="6172200" y="1010661"/>
            <a:ext cx="5181600" cy="1534494"/>
          </a:xfrm>
        </p:spPr>
        <p:txBody>
          <a:bodyPr/>
          <a:lstStyle/>
          <a:p>
            <a:r>
              <a:rPr lang="en-US" dirty="0"/>
              <a:t>Notið formúluna til að umreikna úr Fahrenheit í Celsíus.</a:t>
            </a:r>
          </a:p>
          <a:p>
            <a:pPr marL="0" indent="0">
              <a:spcBef>
                <a:spcPts val="2000"/>
              </a:spcBef>
              <a:buNone/>
            </a:pPr>
            <a:r>
              <a:rPr lang="en-US" sz="2300" dirty="0">
                <a:latin typeface="Cambria Math" panose="02040503050406030204" pitchFamily="18" charset="0"/>
                <a:ea typeface="Cambria Math" panose="02040503050406030204" pitchFamily="18" charset="0"/>
              </a:rPr>
              <a:t>•</a:t>
            </a:r>
            <a:endParaRPr lang="en-US" sz="2300" dirty="0"/>
          </a:p>
        </p:txBody>
      </p:sp>
      <p:graphicFrame>
        <p:nvGraphicFramePr>
          <p:cNvPr id="39" name="Object 4">
            <a:extLst>
              <a:ext uri="{FF2B5EF4-FFF2-40B4-BE49-F238E27FC236}">
                <a16:creationId xmlns:a16="http://schemas.microsoft.com/office/drawing/2014/main" id="{DBF8DDE0-8621-460E-A406-5134E375941A}"/>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2196767003"/>
              </p:ext>
            </p:extLst>
          </p:nvPr>
        </p:nvGraphicFramePr>
        <p:xfrm>
          <a:off x="6602880" y="1803647"/>
          <a:ext cx="1803240" cy="774360"/>
        </p:xfrm>
        <a:graphic>
          <a:graphicData uri="http://schemas.openxmlformats.org/presentationml/2006/ole">
            <mc:AlternateContent xmlns:mc="http://schemas.openxmlformats.org/markup-compatibility/2006">
              <mc:Choice xmlns:v="urn:schemas-microsoft-com:vml" Requires="v">
                <p:oleObj name="Equation" r:id="rId4" imgW="1803240" imgH="774360" progId="Equation.DSMT4">
                  <p:embed/>
                </p:oleObj>
              </mc:Choice>
              <mc:Fallback>
                <p:oleObj name="Equation" r:id="rId4" imgW="1803240" imgH="774360" progId="Equation.DSMT4">
                  <p:embed/>
                  <p:pic>
                    <p:nvPicPr>
                      <p:cNvPr id="37" name="Object 3">
                        <a:extLst>
                          <a:ext uri="{FF2B5EF4-FFF2-40B4-BE49-F238E27FC236}">
                            <a16:creationId xmlns:a16="http://schemas.microsoft.com/office/drawing/2014/main" id="{46CCDFD1-87DE-45ED-80BE-58F130845E8C}"/>
                          </a:ext>
                        </a:extLst>
                      </p:cNvPr>
                      <p:cNvPicPr/>
                      <p:nvPr/>
                    </p:nvPicPr>
                    <p:blipFill>
                      <a:blip r:embed="rId5"/>
                      <a:stretch>
                        <a:fillRect/>
                      </a:stretch>
                    </p:blipFill>
                    <p:spPr>
                      <a:xfrm>
                        <a:off x="6602880" y="1803647"/>
                        <a:ext cx="1803240" cy="774360"/>
                      </a:xfrm>
                      <a:prstGeom prst="rect">
                        <a:avLst/>
                      </a:prstGeom>
                    </p:spPr>
                  </p:pic>
                </p:oleObj>
              </mc:Fallback>
            </mc:AlternateContent>
          </a:graphicData>
        </a:graphic>
      </p:graphicFrame>
      <p:sp>
        <p:nvSpPr>
          <p:cNvPr id="22" name="Content Placeholder 5">
            <a:extLst>
              <a:ext uri="{FF2B5EF4-FFF2-40B4-BE49-F238E27FC236}">
                <a16:creationId xmlns:a16="http://schemas.microsoft.com/office/drawing/2014/main" id="{5EE7ED6F-7B12-4FDA-8061-687AC80446B9}"/>
              </a:ext>
            </a:extLst>
          </p:cNvPr>
          <p:cNvSpPr>
            <a:spLocks noGrp="1"/>
          </p:cNvSpPr>
          <p:nvPr>
            <p:ph sz="half" idx="13"/>
          </p:nvPr>
        </p:nvSpPr>
        <p:spPr>
          <a:xfrm>
            <a:off x="6172200" y="2742189"/>
            <a:ext cx="430680" cy="36576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40" name="Object 6">
            <a:extLst>
              <a:ext uri="{FF2B5EF4-FFF2-40B4-BE49-F238E27FC236}">
                <a16:creationId xmlns:a16="http://schemas.microsoft.com/office/drawing/2014/main" id="{35EA27AC-8AD0-4478-8865-2DA8C620CE28}"/>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2445855785"/>
              </p:ext>
            </p:extLst>
          </p:nvPr>
        </p:nvGraphicFramePr>
        <p:xfrm>
          <a:off x="6602880" y="2545155"/>
          <a:ext cx="2057400" cy="774360"/>
        </p:xfrm>
        <a:graphic>
          <a:graphicData uri="http://schemas.openxmlformats.org/presentationml/2006/ole">
            <mc:AlternateContent xmlns:mc="http://schemas.openxmlformats.org/markup-compatibility/2006">
              <mc:Choice xmlns:v="urn:schemas-microsoft-com:vml" Requires="v">
                <p:oleObj name="Equation" r:id="rId6" imgW="2057400" imgH="774360" progId="Equation.DSMT4">
                  <p:embed/>
                </p:oleObj>
              </mc:Choice>
              <mc:Fallback>
                <p:oleObj name="Equation" r:id="rId6" imgW="2057400" imgH="774360" progId="Equation.DSMT4">
                  <p:embed/>
                  <p:pic>
                    <p:nvPicPr>
                      <p:cNvPr id="39" name="Object 3">
                        <a:extLst>
                          <a:ext uri="{FF2B5EF4-FFF2-40B4-BE49-F238E27FC236}">
                            <a16:creationId xmlns:a16="http://schemas.microsoft.com/office/drawing/2014/main" id="{DBF8DDE0-8621-460E-A406-5134E375941A}"/>
                          </a:ext>
                        </a:extLst>
                      </p:cNvPr>
                      <p:cNvPicPr/>
                      <p:nvPr/>
                    </p:nvPicPr>
                    <p:blipFill>
                      <a:blip r:embed="rId7"/>
                      <a:stretch>
                        <a:fillRect/>
                      </a:stretch>
                    </p:blipFill>
                    <p:spPr>
                      <a:xfrm>
                        <a:off x="6602880" y="2545155"/>
                        <a:ext cx="2057400" cy="774360"/>
                      </a:xfrm>
                      <a:prstGeom prst="rect">
                        <a:avLst/>
                      </a:prstGeom>
                    </p:spPr>
                  </p:pic>
                </p:oleObj>
              </mc:Fallback>
            </mc:AlternateContent>
          </a:graphicData>
        </a:graphic>
      </p:graphicFrame>
      <p:sp>
        <p:nvSpPr>
          <p:cNvPr id="24" name="Content Placeholder 7">
            <a:extLst>
              <a:ext uri="{FF2B5EF4-FFF2-40B4-BE49-F238E27FC236}">
                <a16:creationId xmlns:a16="http://schemas.microsoft.com/office/drawing/2014/main" id="{DE947801-1C65-4D07-8811-E42EAD310581}"/>
              </a:ext>
            </a:extLst>
          </p:cNvPr>
          <p:cNvSpPr>
            <a:spLocks noGrp="1"/>
          </p:cNvSpPr>
          <p:nvPr>
            <p:ph sz="half" idx="15"/>
          </p:nvPr>
        </p:nvSpPr>
        <p:spPr>
          <a:xfrm>
            <a:off x="6170749" y="3611056"/>
            <a:ext cx="430680" cy="36576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41" name="Object 8">
            <a:extLst>
              <a:ext uri="{FF2B5EF4-FFF2-40B4-BE49-F238E27FC236}">
                <a16:creationId xmlns:a16="http://schemas.microsoft.com/office/drawing/2014/main" id="{8F9AB826-45D3-4D04-B5C4-E831F289FC38}"/>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3894085425"/>
              </p:ext>
            </p:extLst>
          </p:nvPr>
        </p:nvGraphicFramePr>
        <p:xfrm>
          <a:off x="6602880" y="3358766"/>
          <a:ext cx="1498320" cy="774360"/>
        </p:xfrm>
        <a:graphic>
          <a:graphicData uri="http://schemas.openxmlformats.org/presentationml/2006/ole">
            <mc:AlternateContent xmlns:mc="http://schemas.openxmlformats.org/markup-compatibility/2006">
              <mc:Choice xmlns:v="urn:schemas-microsoft-com:vml" Requires="v">
                <p:oleObj name="Equation" r:id="rId8" imgW="1498320" imgH="774360" progId="Equation.DSMT4">
                  <p:embed/>
                </p:oleObj>
              </mc:Choice>
              <mc:Fallback>
                <p:oleObj name="Equation" r:id="rId8" imgW="1498320" imgH="774360" progId="Equation.DSMT4">
                  <p:embed/>
                  <p:pic>
                    <p:nvPicPr>
                      <p:cNvPr id="40" name="Object 3">
                        <a:extLst>
                          <a:ext uri="{FF2B5EF4-FFF2-40B4-BE49-F238E27FC236}">
                            <a16:creationId xmlns:a16="http://schemas.microsoft.com/office/drawing/2014/main" id="{35EA27AC-8AD0-4478-8865-2DA8C620CE28}"/>
                          </a:ext>
                        </a:extLst>
                      </p:cNvPr>
                      <p:cNvPicPr/>
                      <p:nvPr/>
                    </p:nvPicPr>
                    <p:blipFill>
                      <a:blip r:embed="rId9"/>
                      <a:stretch>
                        <a:fillRect/>
                      </a:stretch>
                    </p:blipFill>
                    <p:spPr>
                      <a:xfrm>
                        <a:off x="6602880" y="3358766"/>
                        <a:ext cx="1498320" cy="774360"/>
                      </a:xfrm>
                      <a:prstGeom prst="rect">
                        <a:avLst/>
                      </a:prstGeom>
                    </p:spPr>
                  </p:pic>
                </p:oleObj>
              </mc:Fallback>
            </mc:AlternateContent>
          </a:graphicData>
        </a:graphic>
      </p:graphicFrame>
      <p:sp>
        <p:nvSpPr>
          <p:cNvPr id="26" name="Content Placeholder 9">
            <a:extLst>
              <a:ext uri="{FF2B5EF4-FFF2-40B4-BE49-F238E27FC236}">
                <a16:creationId xmlns:a16="http://schemas.microsoft.com/office/drawing/2014/main" id="{41DAA48D-580F-4053-AE85-47791CF70062}"/>
              </a:ext>
            </a:extLst>
          </p:cNvPr>
          <p:cNvSpPr>
            <a:spLocks noGrp="1"/>
          </p:cNvSpPr>
          <p:nvPr>
            <p:ph sz="half" idx="17"/>
          </p:nvPr>
        </p:nvSpPr>
        <p:spPr>
          <a:xfrm>
            <a:off x="6170749" y="4229106"/>
            <a:ext cx="5181600" cy="1137631"/>
          </a:xfrm>
        </p:spPr>
        <p:txBody>
          <a:bodyPr/>
          <a:lstStyle/>
          <a:p>
            <a:r>
              <a:rPr lang="en-US" i="1" dirty="0">
                <a:latin typeface="Cambria Math" panose="02040503050406030204" pitchFamily="18" charset="0"/>
                <a:ea typeface="Cambria Math" panose="02040503050406030204" pitchFamily="18" charset="0"/>
              </a:rPr>
              <a:t>C</a:t>
            </a:r>
            <a:r>
              <a:rPr lang="en-US" i="0" dirty="0">
                <a:latin typeface="Cambria Math" panose="02040503050406030204" pitchFamily="18" charset="0"/>
                <a:ea typeface="Cambria Math" panose="02040503050406030204" pitchFamily="18" charset="0"/>
              </a:rPr>
              <a:t> = 200</a:t>
            </a:r>
            <a:endParaRPr lang="en-US" dirty="0">
              <a:latin typeface="Cambria Math" panose="02040503050406030204" pitchFamily="18" charset="0"/>
              <a:ea typeface="Cambria Math" panose="02040503050406030204" pitchFamily="18" charset="0"/>
            </a:endParaRPr>
          </a:p>
          <a:p>
            <a:r>
              <a:rPr lang="en-US" dirty="0"/>
              <a:t>Því jafngilda 392</a:t>
            </a:r>
            <a:r>
              <a:rPr lang="en-US" i="0" dirty="0">
                <a:latin typeface="Cambria Math" panose="02040503050406030204" pitchFamily="18" charset="0"/>
                <a:ea typeface="Cambria Math" panose="02040503050406030204" pitchFamily="18" charset="0"/>
              </a:rPr>
              <a:t>°</a:t>
            </a:r>
            <a:r>
              <a:rPr lang="en-US" dirty="0"/>
              <a:t>F 200</a:t>
            </a:r>
            <a:r>
              <a:rPr lang="en-US" i="0" dirty="0">
                <a:latin typeface="Cambria Math" panose="02040503050406030204" pitchFamily="18" charset="0"/>
                <a:ea typeface="Cambria Math" panose="02040503050406030204" pitchFamily="18" charset="0"/>
              </a:rPr>
              <a:t>°</a:t>
            </a:r>
            <a:r>
              <a:rPr lang="en-US" dirty="0"/>
              <a:t>C. </a:t>
            </a:r>
          </a:p>
        </p:txBody>
      </p:sp>
    </p:spTree>
    <p:extLst>
      <p:ext uri="{BB962C8B-B14F-4D97-AF65-F5344CB8AC3E}">
        <p14:creationId xmlns:p14="http://schemas.microsoft.com/office/powerpoint/2010/main" val="3695385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515C2C66-B85B-41C2-8456-DA5DF8BB3EA3}"/>
              </a:ext>
            </a:extLst>
          </p:cNvPr>
          <p:cNvSpPr>
            <a:spLocks noGrp="1"/>
          </p:cNvSpPr>
          <p:nvPr>
            <p:ph type="title"/>
          </p:nvPr>
        </p:nvSpPr>
        <p:spPr/>
        <p:txBody>
          <a:bodyPr/>
          <a:lstStyle/>
          <a:p>
            <a:r>
              <a:rPr lang="en-US" dirty="0"/>
              <a:t>9.5 Raunhæf hitastigsgildi</a:t>
            </a:r>
            <a:endParaRPr lang="en-IN" dirty="0"/>
          </a:p>
        </p:txBody>
      </p:sp>
      <p:sp>
        <p:nvSpPr>
          <p:cNvPr id="31" name="Content Placeholder 2">
            <a:extLst>
              <a:ext uri="{FF2B5EF4-FFF2-40B4-BE49-F238E27FC236}">
                <a16:creationId xmlns:a16="http://schemas.microsoft.com/office/drawing/2014/main" id="{E74F661E-AABA-43CF-AA66-2ADD0551D074}"/>
              </a:ext>
            </a:extLst>
          </p:cNvPr>
          <p:cNvSpPr>
            <a:spLocks noGrp="1"/>
          </p:cNvSpPr>
          <p:nvPr>
            <p:ph sz="half" idx="1"/>
          </p:nvPr>
        </p:nvSpPr>
        <p:spPr>
          <a:xfrm>
            <a:off x="838200" y="1010661"/>
            <a:ext cx="10515600" cy="1500310"/>
          </a:xfrm>
        </p:spPr>
        <p:txBody>
          <a:bodyPr/>
          <a:lstStyle/>
          <a:p>
            <a:r>
              <a:rPr lang="en-US" dirty="0"/>
              <a:t>Formúlurnar til að áætla Celsíushitastig út frá Fahrenheit-hitastigi og öfugt eru:</a:t>
            </a:r>
          </a:p>
          <a:p>
            <a:pPr marL="0" indent="0">
              <a:buNone/>
            </a:pPr>
            <a:r>
              <a:rPr lang="en-US" sz="2300" dirty="0">
                <a:ea typeface="Cambria Math" panose="02040503050406030204" pitchFamily="18" charset="0"/>
              </a:rPr>
              <a:t>•</a:t>
            </a:r>
            <a:endParaRPr lang="en-US" sz="2300" dirty="0"/>
          </a:p>
        </p:txBody>
      </p:sp>
      <p:graphicFrame>
        <p:nvGraphicFramePr>
          <p:cNvPr id="37" name="Object 3">
            <a:extLst>
              <a:ext uri="{FF2B5EF4-FFF2-40B4-BE49-F238E27FC236}">
                <a16:creationId xmlns:a16="http://schemas.microsoft.com/office/drawing/2014/main" id="{46CCDFD1-87DE-45ED-80BE-58F130845E8C}"/>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770928897"/>
              </p:ext>
            </p:extLst>
          </p:nvPr>
        </p:nvGraphicFramePr>
        <p:xfrm>
          <a:off x="1400175" y="1776413"/>
          <a:ext cx="1397000" cy="762000"/>
        </p:xfrm>
        <a:graphic>
          <a:graphicData uri="http://schemas.openxmlformats.org/presentationml/2006/ole">
            <mc:AlternateContent xmlns:mc="http://schemas.openxmlformats.org/markup-compatibility/2006">
              <mc:Choice xmlns:v="urn:schemas-microsoft-com:vml" Requires="v">
                <p:oleObj name="Equation" r:id="rId2" imgW="1396800" imgH="761760" progId="Equation.DSMT4">
                  <p:embed/>
                </p:oleObj>
              </mc:Choice>
              <mc:Fallback>
                <p:oleObj name="Equation" r:id="rId2" imgW="1396800" imgH="761760" progId="Equation.DSMT4">
                  <p:embed/>
                  <p:pic>
                    <p:nvPicPr>
                      <p:cNvPr id="37" name="Object 3">
                        <a:extLst>
                          <a:ext uri="{FF2B5EF4-FFF2-40B4-BE49-F238E27FC236}">
                            <a16:creationId xmlns:a16="http://schemas.microsoft.com/office/drawing/2014/main" id="{46CCDFD1-87DE-45ED-80BE-58F130845E8C}"/>
                          </a:ext>
                        </a:extLst>
                      </p:cNvPr>
                      <p:cNvPicPr/>
                      <p:nvPr/>
                    </p:nvPicPr>
                    <p:blipFill>
                      <a:blip r:embed="rId3"/>
                      <a:stretch>
                        <a:fillRect/>
                      </a:stretch>
                    </p:blipFill>
                    <p:spPr>
                      <a:xfrm>
                        <a:off x="1400175" y="1776413"/>
                        <a:ext cx="1397000" cy="762000"/>
                      </a:xfrm>
                      <a:prstGeom prst="rect">
                        <a:avLst/>
                      </a:prstGeom>
                    </p:spPr>
                  </p:pic>
                </p:oleObj>
              </mc:Fallback>
            </mc:AlternateContent>
          </a:graphicData>
        </a:graphic>
      </p:graphicFrame>
      <p:sp>
        <p:nvSpPr>
          <p:cNvPr id="33" name="Content Placeholder 4">
            <a:extLst>
              <a:ext uri="{FF2B5EF4-FFF2-40B4-BE49-F238E27FC236}">
                <a16:creationId xmlns:a16="http://schemas.microsoft.com/office/drawing/2014/main" id="{00E9A7EF-CAB5-4BA7-8A3E-81FCCA3226A3}"/>
              </a:ext>
            </a:extLst>
          </p:cNvPr>
          <p:cNvSpPr>
            <a:spLocks noGrp="1"/>
          </p:cNvSpPr>
          <p:nvPr>
            <p:ph sz="half" idx="12"/>
          </p:nvPr>
        </p:nvSpPr>
        <p:spPr>
          <a:xfrm>
            <a:off x="838200" y="2640103"/>
            <a:ext cx="10515600" cy="762000"/>
          </a:xfrm>
        </p:spPr>
        <p:txBody>
          <a:bodyPr/>
          <a:lstStyle/>
          <a:p>
            <a:r>
              <a:rPr lang="en-US" i="0" dirty="0">
                <a:latin typeface="Cambria Math" panose="02040503050406030204" pitchFamily="18" charset="0"/>
                <a:ea typeface="Cambria Math" panose="02040503050406030204" pitchFamily="18" charset="0"/>
              </a:rPr>
              <a:t>𝐹 = 2𝐶 + 30</a:t>
            </a:r>
            <a:r>
              <a:rPr lang="en-US" dirty="0"/>
              <a:t> </a:t>
            </a:r>
          </a:p>
        </p:txBody>
      </p:sp>
    </p:spTree>
    <p:extLst>
      <p:ext uri="{BB962C8B-B14F-4D97-AF65-F5344CB8AC3E}">
        <p14:creationId xmlns:p14="http://schemas.microsoft.com/office/powerpoint/2010/main" val="4259853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B1AB9-A6B2-4995-A9FF-6A9E19CDACA4}"/>
              </a:ext>
            </a:extLst>
          </p:cNvPr>
          <p:cNvSpPr>
            <a:spLocks noGrp="1"/>
          </p:cNvSpPr>
          <p:nvPr>
            <p:ph type="title"/>
          </p:nvPr>
        </p:nvSpPr>
        <p:spPr/>
        <p:txBody>
          <a:bodyPr>
            <a:noAutofit/>
          </a:bodyPr>
          <a:lstStyle/>
          <a:p>
            <a:r>
              <a:rPr lang="en-US" dirty="0"/>
              <a:t>DÆMI – Notkun viðmiðunarhitastigs til að meta raunhæf hitastigsgildi</a:t>
            </a:r>
            <a:endParaRPr lang="en-IN" dirty="0"/>
          </a:p>
        </p:txBody>
      </p:sp>
      <p:sp>
        <p:nvSpPr>
          <p:cNvPr id="3" name="Content Placeholder 2">
            <a:extLst>
              <a:ext uri="{FF2B5EF4-FFF2-40B4-BE49-F238E27FC236}">
                <a16:creationId xmlns:a16="http://schemas.microsoft.com/office/drawing/2014/main" id="{C2D6DCEA-06D9-4D3D-B600-5D63862D907D}"/>
              </a:ext>
            </a:extLst>
          </p:cNvPr>
          <p:cNvSpPr>
            <a:spLocks noGrp="1"/>
          </p:cNvSpPr>
          <p:nvPr>
            <p:ph sz="quarter" idx="12"/>
          </p:nvPr>
        </p:nvSpPr>
        <p:spPr>
          <a:xfrm>
            <a:off x="838200" y="1011383"/>
            <a:ext cx="5184648" cy="3657600"/>
          </a:xfrm>
        </p:spPr>
        <p:txBody>
          <a:bodyPr/>
          <a:lstStyle/>
          <a:p>
            <a:r>
              <a:rPr lang="en-US" dirty="0"/>
              <a:t>Hvort gildið er raunhæfara fyrir hitastig í frysti?</a:t>
            </a:r>
          </a:p>
          <a:p>
            <a:pPr marL="457200" lvl="0" indent="-457200">
              <a:buNone/>
            </a:pPr>
            <a:r>
              <a:rPr lang="en-US" dirty="0"/>
              <a:t>a)	5</a:t>
            </a:r>
            <a:r>
              <a:rPr lang="en-US" dirty="0">
                <a:latin typeface="Cambria Math" panose="02040503050406030204" pitchFamily="18" charset="0"/>
                <a:ea typeface="Cambria Math" panose="02040503050406030204" pitchFamily="18" charset="0"/>
              </a:rPr>
              <a:t>°</a:t>
            </a:r>
            <a:r>
              <a:rPr lang="en-US" dirty="0"/>
              <a:t>C</a:t>
            </a:r>
          </a:p>
          <a:p>
            <a:pPr marL="457200" indent="-457200">
              <a:buNone/>
            </a:pPr>
            <a:r>
              <a:rPr lang="en-US" dirty="0"/>
              <a:t>b)	–5</a:t>
            </a:r>
            <a:r>
              <a:rPr lang="en-US" dirty="0">
                <a:latin typeface="Cambria Math" panose="02040503050406030204" pitchFamily="18" charset="0"/>
                <a:ea typeface="Cambria Math" panose="02040503050406030204" pitchFamily="18" charset="0"/>
              </a:rPr>
              <a:t>°</a:t>
            </a:r>
            <a:r>
              <a:rPr lang="en-US" dirty="0"/>
              <a:t>C</a:t>
            </a:r>
          </a:p>
        </p:txBody>
      </p:sp>
      <p:sp>
        <p:nvSpPr>
          <p:cNvPr id="4" name="Content Placeholder 3">
            <a:extLst>
              <a:ext uri="{FF2B5EF4-FFF2-40B4-BE49-F238E27FC236}">
                <a16:creationId xmlns:a16="http://schemas.microsoft.com/office/drawing/2014/main" id="{B776AB5B-786C-44C0-9FB1-55185524CEB9}"/>
              </a:ext>
            </a:extLst>
          </p:cNvPr>
          <p:cNvSpPr>
            <a:spLocks noGrp="1"/>
          </p:cNvSpPr>
          <p:nvPr>
            <p:ph sz="quarter" idx="13"/>
          </p:nvPr>
        </p:nvSpPr>
        <p:spPr>
          <a:xfrm>
            <a:off x="6169154" y="1011383"/>
            <a:ext cx="5184648" cy="3657600"/>
          </a:xfrm>
        </p:spPr>
        <p:txBody>
          <a:bodyPr/>
          <a:lstStyle/>
          <a:p>
            <a:pPr marL="228600" indent="-228600">
              <a:lnSpc>
                <a:spcPct val="100000"/>
              </a:lnSpc>
              <a:buFont typeface="Arial" panose="020B0604020202020204" pitchFamily="34" charset="0"/>
              <a:buChar char="•"/>
            </a:pPr>
            <a:r>
              <a:rPr lang="en-US" sz="2800" dirty="0"/>
              <a:t>Við vitum að vatn frýs við 0</a:t>
            </a:r>
            <a:r>
              <a:rPr lang="en-US" sz="2800" dirty="0">
                <a:latin typeface="Cambria Math" panose="02040503050406030204" pitchFamily="18" charset="0"/>
                <a:ea typeface="Cambria Math" panose="02040503050406030204" pitchFamily="18" charset="0"/>
              </a:rPr>
              <a:t>°</a:t>
            </a:r>
            <a:r>
              <a:rPr lang="en-US" sz="2800" dirty="0"/>
              <a:t>C. Raunhæfara hitastig í frysti er því –5</a:t>
            </a:r>
            <a:r>
              <a:rPr lang="en-US" sz="2800" dirty="0">
                <a:latin typeface="Cambria Math" panose="02040503050406030204" pitchFamily="18" charset="0"/>
                <a:ea typeface="Cambria Math" panose="02040503050406030204" pitchFamily="18" charset="0"/>
              </a:rPr>
              <a:t>°</a:t>
            </a:r>
            <a:r>
              <a:rPr lang="en-US" sz="2800" dirty="0"/>
              <a:t>C, sem er undir 0</a:t>
            </a:r>
            <a:r>
              <a:rPr lang="en-US" sz="2800" dirty="0">
                <a:latin typeface="Cambria Math" panose="02040503050406030204" pitchFamily="18" charset="0"/>
                <a:ea typeface="Cambria Math" panose="02040503050406030204" pitchFamily="18" charset="0"/>
              </a:rPr>
              <a:t>°</a:t>
            </a:r>
            <a:r>
              <a:rPr lang="en-US" sz="2800" dirty="0"/>
              <a:t>C. </a:t>
            </a:r>
          </a:p>
          <a:p>
            <a:pPr marL="228600" indent="-228600">
              <a:lnSpc>
                <a:spcPct val="100000"/>
              </a:lnSpc>
              <a:buFont typeface="Arial" panose="020B0604020202020204" pitchFamily="34" charset="0"/>
              <a:buChar char="•"/>
            </a:pPr>
            <a:r>
              <a:rPr lang="en-US" sz="2800" dirty="0"/>
              <a:t>Hitastigið 5</a:t>
            </a:r>
            <a:r>
              <a:rPr lang="en-US" sz="2800" dirty="0">
                <a:latin typeface="Cambria Math" panose="02040503050406030204" pitchFamily="18" charset="0"/>
                <a:ea typeface="Cambria Math" panose="02040503050406030204" pitchFamily="18" charset="0"/>
              </a:rPr>
              <a:t>°</a:t>
            </a:r>
            <a:r>
              <a:rPr lang="en-US" sz="2800" dirty="0"/>
              <a:t>C er yfir frostmarki.</a:t>
            </a:r>
          </a:p>
        </p:txBody>
      </p:sp>
    </p:spTree>
    <p:extLst>
      <p:ext uri="{BB962C8B-B14F-4D97-AF65-F5344CB8AC3E}">
        <p14:creationId xmlns:p14="http://schemas.microsoft.com/office/powerpoint/2010/main" val="2397048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Höfundarréttur að þessu ítarefni OpenStax er í eigu Rice University samkvæmt alþjóðlega CC BY-NC-SA 4.0 leyfinu. Heimilt er að afrita eða breyta efninu, en aðeins í óviðskiptalegum tilgangi. Tilgreina verður OpenStax og Rice University sem rétthafa og geta allra breytinga. Öllum aðlöguðum útgáfum skal dreift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2751</TotalTime>
  <Words>2786</Words>
  <Application>Microsoft Macintosh PowerPoint</Application>
  <PresentationFormat>Widescreen</PresentationFormat>
  <Paragraphs>215</Paragraphs>
  <Slides>36</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3" baseType="lpstr">
      <vt:lpstr>Arial</vt:lpstr>
      <vt:lpstr>Calibri</vt:lpstr>
      <vt:lpstr>Calibri Light</vt:lpstr>
      <vt:lpstr>Cambria</vt:lpstr>
      <vt:lpstr>Cambria Math</vt:lpstr>
      <vt:lpstr>Office Theme</vt:lpstr>
      <vt:lpstr>Equation</vt:lpstr>
      <vt:lpstr>Contemporary Mathematics</vt:lpstr>
      <vt:lpstr>9.1 The Metric System (1 of 2)</vt:lpstr>
      <vt:lpstr>9.1 The Metric System (2 of 2)</vt:lpstr>
      <vt:lpstr>9.1 Units of Measurement in the Metric System</vt:lpstr>
      <vt:lpstr>EXAMPLE – Determining the Correct Base Unit </vt:lpstr>
      <vt:lpstr>9.1 Metric Prefixes</vt:lpstr>
      <vt:lpstr>EXAMPLE – Ordering the Magnitude of Units </vt:lpstr>
      <vt:lpstr>9.1 Converting Metric Units of Measure </vt:lpstr>
      <vt:lpstr>EXAMPLE – Converting Metric Distances Using Multiplication </vt:lpstr>
      <vt:lpstr>9.2 Measuring Area (1 of 2)</vt:lpstr>
      <vt:lpstr>9.2 Measuring Area (2 of 2)</vt:lpstr>
      <vt:lpstr>9.2 Relationships Between Metric Area Units </vt:lpstr>
      <vt:lpstr>EXAMPLE – Determining Reasonable Units for Area </vt:lpstr>
      <vt:lpstr>9.2Common Conversion Factors for Metric Area Units </vt:lpstr>
      <vt:lpstr>EXAMPLE – Comparing Integers Using a Number Line </vt:lpstr>
      <vt:lpstr>9.3 Measuring Volume (1 of 2)</vt:lpstr>
      <vt:lpstr>9.3 Measuring Volume (2 of 2)</vt:lpstr>
      <vt:lpstr>9.3 Relationships Between Metric Volume Units </vt:lpstr>
      <vt:lpstr>EXAMPLE – Converting Like Units of Measure for Volume Using Multiplication (1 of 2) </vt:lpstr>
      <vt:lpstr>9.3 Converting Like Units of Measure for Volume</vt:lpstr>
      <vt:lpstr>EXAMPLE – Converting Like Units of Measure for Volume Using Multiplication (2 of 2) </vt:lpstr>
      <vt:lpstr>9.3 Understanding Other Metric Units of Volume </vt:lpstr>
      <vt:lpstr>EXAMPLE – Converting Different Units of Measure for Volume </vt:lpstr>
      <vt:lpstr>9.4 Measuring Weight (1 of 2)</vt:lpstr>
      <vt:lpstr>9.4 Measuring Weight (2 of 2)</vt:lpstr>
      <vt:lpstr>EXAMPLE – Identifying Reasonable Units for Weight </vt:lpstr>
      <vt:lpstr>9.4 Converting Like Units of Measures for Weight</vt:lpstr>
      <vt:lpstr>EXAMPLE – Converting Metric Units of Weight Using Multi-Step Division </vt:lpstr>
      <vt:lpstr>9.5 Measuring Temperature (1 of 2)</vt:lpstr>
      <vt:lpstr>9.5 Measuring Temperature (2 of 2)</vt:lpstr>
      <vt:lpstr>9.5 Converting Between Fahrenheit and Celsius Temperatures (1 of 2)</vt:lpstr>
      <vt:lpstr>9.5 Converting Between Fahrenheit and Celsius Temperatures (2 of 2)</vt:lpstr>
      <vt:lpstr>EXAMPLE – Converting Temperatures from Fahrenheit to Celsius </vt:lpstr>
      <vt:lpstr>9.5 Reasonable Values for Temperature</vt:lpstr>
      <vt:lpstr>EXAMPLE – Using Benchmark Temperatures to Determine Reasonable Values for Temperature</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Math</dc:title>
  <dc:subject>Chapter: 9 METRIC MEASUREMENT</dc:subject>
  <dc:creator>Larissa Chu</dc:creator>
  <cp:lastModifiedBy>Colby Powers</cp:lastModifiedBy>
  <cp:revision>222</cp:revision>
  <dcterms:created xsi:type="dcterms:W3CDTF">2018-05-29T21:16:34Z</dcterms:created>
  <dcterms:modified xsi:type="dcterms:W3CDTF">2026-02-24T17:28:10Z</dcterms:modified>
  <cp:category>Accessible PPT</cp:category>
</cp:coreProperties>
</file>