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docProps/app.xml" ContentType="application/vnd.openxmlformats-officedocument.extended-properties+xml"/>
  <Override PartName="/docProps/core.xml" ContentType="application/vnd.openxmlformats-package.core-properties+xml"/>
  <Override PartName="/ppt/authors.xml" ContentType="application/vnd.ms-powerpoint.authors+xml"/>
  <Override PartName="/ppt/embeddings/oleObject1.bin" ContentType="application/vnd.openxmlformats-officedocument.oleObject"/>
  <Override PartName="/ppt/embeddings/oleObject10.bin" ContentType="application/vnd.openxmlformats-officedocument.oleObject"/>
  <Override PartName="/ppt/embeddings/oleObject11.bin" ContentType="application/vnd.openxmlformats-officedocument.oleObject"/>
  <Override PartName="/ppt/embeddings/oleObject12.bin" ContentType="application/vnd.openxmlformats-officedocument.oleObject"/>
  <Override PartName="/ppt/embeddings/oleObject13.bin" ContentType="application/vnd.openxmlformats-officedocument.oleObject"/>
  <Override PartName="/ppt/embeddings/oleObject14.bin" ContentType="application/vnd.openxmlformats-officedocument.oleObject"/>
  <Override PartName="/ppt/embeddings/oleObject15.bin" ContentType="application/vnd.openxmlformats-officedocument.oleObject"/>
  <Override PartName="/ppt/embeddings/oleObject16.bin" ContentType="application/vnd.openxmlformats-officedocument.oleObject"/>
  <Override PartName="/ppt/embeddings/oleObject17.bin" ContentType="application/vnd.openxmlformats-officedocument.oleObject"/>
  <Override PartName="/ppt/embeddings/oleObject18.bin" ContentType="application/vnd.openxmlformats-officedocument.oleObject"/>
  <Override PartName="/ppt/embeddings/oleObject19.bin" ContentType="application/vnd.openxmlformats-officedocument.oleObject"/>
  <Override PartName="/ppt/embeddings/oleObject2.bin" ContentType="application/vnd.openxmlformats-officedocument.oleObject"/>
  <Override PartName="/ppt/embeddings/oleObject20.bin" ContentType="application/vnd.openxmlformats-officedocument.oleObject"/>
  <Override PartName="/ppt/embeddings/oleObject21.bin" ContentType="application/vnd.openxmlformats-officedocument.oleObject"/>
  <Override PartName="/ppt/embeddings/oleObject22.bin" ContentType="application/vnd.openxmlformats-officedocument.oleObject"/>
  <Override PartName="/ppt/embeddings/oleObject23.bin" ContentType="application/vnd.openxmlformats-officedocument.oleObject"/>
  <Override PartName="/ppt/embeddings/oleObject24.bin" ContentType="application/vnd.openxmlformats-officedocument.oleObject"/>
  <Override PartName="/ppt/embeddings/oleObject25.bin" ContentType="application/vnd.openxmlformats-officedocument.oleObject"/>
  <Override PartName="/ppt/embeddings/oleObject26.bin" ContentType="application/vnd.openxmlformats-officedocument.oleObject"/>
  <Override PartName="/ppt/embeddings/oleObject27.bin" ContentType="application/vnd.openxmlformats-officedocument.oleObject"/>
  <Override PartName="/ppt/embeddings/oleObject28.bin" ContentType="application/vnd.openxmlformats-officedocument.oleObject"/>
  <Override PartName="/ppt/embeddings/oleObject29.bin" ContentType="application/vnd.openxmlformats-officedocument.oleObject"/>
  <Override PartName="/ppt/embeddings/oleObject3.bin" ContentType="application/vnd.openxmlformats-officedocument.oleObject"/>
  <Override PartName="/ppt/embeddings/oleObject30.bin" ContentType="application/vnd.openxmlformats-officedocument.oleObject"/>
  <Override PartName="/ppt/embeddings/oleObject31.bin" ContentType="application/vnd.openxmlformats-officedocument.oleObject"/>
  <Override PartName="/ppt/embeddings/oleObject32.bin" ContentType="application/vnd.openxmlformats-officedocument.oleObject"/>
  <Override PartName="/ppt/embeddings/oleObject33.bin" ContentType="application/vnd.openxmlformats-officedocument.oleObject"/>
  <Override PartName="/ppt/embeddings/oleObject34.bin" ContentType="application/vnd.openxmlformats-officedocument.oleObject"/>
  <Override PartName="/ppt/embeddings/oleObject35.bin" ContentType="application/vnd.openxmlformats-officedocument.oleObject"/>
  <Override PartName="/ppt/embeddings/oleObject36.bin" ContentType="application/vnd.openxmlformats-officedocument.oleObject"/>
  <Override PartName="/ppt/embeddings/oleObject37.bin" ContentType="application/vnd.openxmlformats-officedocument.oleObject"/>
  <Override PartName="/ppt/embeddings/oleObject38.bin" ContentType="application/vnd.openxmlformats-officedocument.oleObject"/>
  <Override PartName="/ppt/embeddings/oleObject39.bin" ContentType="application/vnd.openxmlformats-officedocument.oleObject"/>
  <Override PartName="/ppt/embeddings/oleObject4.bin" ContentType="application/vnd.openxmlformats-officedocument.oleObject"/>
  <Override PartName="/ppt/embeddings/oleObject40.bin" ContentType="application/vnd.openxmlformats-officedocument.oleObject"/>
  <Override PartName="/ppt/embeddings/oleObject41.bin" ContentType="application/vnd.openxmlformats-officedocument.oleObject"/>
  <Override PartName="/ppt/embeddings/oleObject42.bin" ContentType="application/vnd.openxmlformats-officedocument.oleObject"/>
  <Override PartName="/ppt/embeddings/oleObject43.bin" ContentType="application/vnd.openxmlformats-officedocument.oleObject"/>
  <Override PartName="/ppt/embeddings/oleObject44.bin" ContentType="application/vnd.openxmlformats-officedocument.oleObject"/>
  <Override PartName="/ppt/embeddings/oleObject45.bin" ContentType="application/vnd.openxmlformats-officedocument.oleObject"/>
  <Override PartName="/ppt/embeddings/oleObject5.bin" ContentType="application/vnd.openxmlformats-officedocument.oleObject"/>
  <Override PartName="/ppt/embeddings/oleObject6.bin" ContentType="application/vnd.openxmlformats-officedocument.oleObject"/>
  <Override PartName="/ppt/embeddings/oleObject7.bin" ContentType="application/vnd.openxmlformats-officedocument.oleObject"/>
  <Override PartName="/ppt/embeddings/oleObject8.bin" ContentType="application/vnd.openxmlformats-officedocument.oleObject"/>
  <Override PartName="/ppt/embeddings/oleObject9.bin" ContentType="application/vnd.openxmlformats-officedocument.oleObject"/>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03"/>
  </p:notesMasterIdLst>
  <p:sldIdLst>
    <p:sldId id="256" r:id="rId2"/>
    <p:sldId id="258" r:id="rId3"/>
    <p:sldId id="259" r:id="rId4"/>
    <p:sldId id="3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2" r:id="rId55"/>
    <p:sldId id="313" r:id="rId56"/>
    <p:sldId id="314" r:id="rId57"/>
    <p:sldId id="315" r:id="rId58"/>
    <p:sldId id="316" r:id="rId59"/>
    <p:sldId id="317" r:id="rId60"/>
    <p:sldId id="318" r:id="rId61"/>
    <p:sldId id="319" r:id="rId62"/>
    <p:sldId id="320" r:id="rId63"/>
    <p:sldId id="321" r:id="rId64"/>
    <p:sldId id="322" r:id="rId65"/>
    <p:sldId id="323" r:id="rId66"/>
    <p:sldId id="324" r:id="rId67"/>
    <p:sldId id="325" r:id="rId68"/>
    <p:sldId id="326" r:id="rId69"/>
    <p:sldId id="327" r:id="rId70"/>
    <p:sldId id="328" r:id="rId71"/>
    <p:sldId id="329" r:id="rId72"/>
    <p:sldId id="330" r:id="rId73"/>
    <p:sldId id="331" r:id="rId74"/>
    <p:sldId id="332" r:id="rId75"/>
    <p:sldId id="333" r:id="rId76"/>
    <p:sldId id="334" r:id="rId77"/>
    <p:sldId id="335" r:id="rId78"/>
    <p:sldId id="339" r:id="rId79"/>
    <p:sldId id="337" r:id="rId80"/>
    <p:sldId id="338" r:id="rId81"/>
    <p:sldId id="340" r:id="rId82"/>
    <p:sldId id="341" r:id="rId83"/>
    <p:sldId id="342" r:id="rId84"/>
    <p:sldId id="343" r:id="rId85"/>
    <p:sldId id="344" r:id="rId86"/>
    <p:sldId id="345" r:id="rId87"/>
    <p:sldId id="346" r:id="rId88"/>
    <p:sldId id="347" r:id="rId89"/>
    <p:sldId id="348" r:id="rId90"/>
    <p:sldId id="349" r:id="rId91"/>
    <p:sldId id="350" r:id="rId92"/>
    <p:sldId id="351" r:id="rId93"/>
    <p:sldId id="352" r:id="rId94"/>
    <p:sldId id="353" r:id="rId95"/>
    <p:sldId id="354" r:id="rId96"/>
    <p:sldId id="355" r:id="rId97"/>
    <p:sldId id="356" r:id="rId98"/>
    <p:sldId id="357" r:id="rId99"/>
    <p:sldId id="358" r:id="rId100"/>
    <p:sldId id="359" r:id="rId101"/>
    <p:sldId id="361" r:id="rId10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F29024F-9F26-F749-7B81-AE3097A1FB4B}" name="Christina Gawlik" initials="CG" userId="6d05c88443befd9f"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114A"/>
    <a:srgbClr val="BA4C2D"/>
    <a:srgbClr val="464846"/>
    <a:srgbClr val="548235"/>
    <a:srgbClr val="000000"/>
    <a:srgbClr val="80004C"/>
    <a:srgbClr val="52832B"/>
    <a:srgbClr val="EBF1E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777" autoAdjust="0"/>
    <p:restoredTop sz="94683" autoAdjust="0"/>
  </p:normalViewPr>
  <p:slideViewPr>
    <p:cSldViewPr snapToGrid="0" snapToObjects="1">
      <p:cViewPr varScale="1">
        <p:scale>
          <a:sx n="104" d="100"/>
          <a:sy n="104" d="100"/>
        </p:scale>
        <p:origin x="240" y="952"/>
      </p:cViewPr>
      <p:guideLst/>
    </p:cSldViewPr>
  </p:slideViewPr>
  <p:outlineViewPr>
    <p:cViewPr>
      <p:scale>
        <a:sx n="33" d="100"/>
        <a:sy n="33" d="100"/>
      </p:scale>
      <p:origin x="0" y="-133092"/>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notesMaster" Target="notesMasters/notesMaster1.xml"/><Relationship Id="rId104" Type="http://schemas.openxmlformats.org/officeDocument/2006/relationships/presProps" Target="presProps.xml"/><Relationship Id="rId105" Type="http://schemas.openxmlformats.org/officeDocument/2006/relationships/viewProps" Target="viewProps.xml"/><Relationship Id="rId106" Type="http://schemas.openxmlformats.org/officeDocument/2006/relationships/theme" Target="theme/theme1.xml"/><Relationship Id="rId107" Type="http://schemas.openxmlformats.org/officeDocument/2006/relationships/tableStyles" Target="tableStyles.xml"/><Relationship Id="rId108"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C8569C7-4565-4689-9E9E-384217079C19}" type="datetimeFigureOut">
              <a:rPr lang="en-IN" smtClean="0"/>
              <a:t>24/02/26</a:t>
            </a:fld>
            <a:endParaRPr lang="en-IN"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9B4184-0FC3-4EEA-81B9-E378699F6687}" type="slidenum">
              <a:rPr lang="en-IN" smtClean="0"/>
              <a:t>‹#›</a:t>
            </a:fld>
            <a:endParaRPr lang="en-IN" dirty="0"/>
          </a:p>
        </p:txBody>
      </p:sp>
    </p:spTree>
    <p:extLst>
      <p:ext uri="{BB962C8B-B14F-4D97-AF65-F5344CB8AC3E}">
        <p14:creationId xmlns:p14="http://schemas.microsoft.com/office/powerpoint/2010/main" val="205465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B9B4184-0FC3-4EEA-81B9-E378699F6687}" type="slidenum">
              <a:rPr lang="en-IN" smtClean="0"/>
              <a:t>30</a:t>
            </a:fld>
            <a:endParaRPr lang="en-IN" dirty="0"/>
          </a:p>
        </p:txBody>
      </p:sp>
    </p:spTree>
    <p:extLst>
      <p:ext uri="{BB962C8B-B14F-4D97-AF65-F5344CB8AC3E}">
        <p14:creationId xmlns:p14="http://schemas.microsoft.com/office/powerpoint/2010/main" val="23752703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B9B4184-0FC3-4EEA-81B9-E378699F6687}" type="slidenum">
              <a:rPr lang="en-IN" smtClean="0"/>
              <a:t>31</a:t>
            </a:fld>
            <a:endParaRPr lang="en-IN" dirty="0"/>
          </a:p>
        </p:txBody>
      </p:sp>
    </p:spTree>
    <p:extLst>
      <p:ext uri="{BB962C8B-B14F-4D97-AF65-F5344CB8AC3E}">
        <p14:creationId xmlns:p14="http://schemas.microsoft.com/office/powerpoint/2010/main" val="2003073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B9B4184-0FC3-4EEA-81B9-E378699F6687}" type="slidenum">
              <a:rPr lang="en-IN" smtClean="0"/>
              <a:t>44</a:t>
            </a:fld>
            <a:endParaRPr lang="en-IN" dirty="0"/>
          </a:p>
        </p:txBody>
      </p:sp>
    </p:spTree>
    <p:extLst>
      <p:ext uri="{BB962C8B-B14F-4D97-AF65-F5344CB8AC3E}">
        <p14:creationId xmlns:p14="http://schemas.microsoft.com/office/powerpoint/2010/main" val="7605406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B9B4184-0FC3-4EEA-81B9-E378699F6687}" type="slidenum">
              <a:rPr lang="en-IN" smtClean="0"/>
              <a:t>98</a:t>
            </a:fld>
            <a:endParaRPr lang="en-IN" dirty="0"/>
          </a:p>
        </p:txBody>
      </p:sp>
    </p:spTree>
    <p:extLst>
      <p:ext uri="{BB962C8B-B14F-4D97-AF65-F5344CB8AC3E}">
        <p14:creationId xmlns:p14="http://schemas.microsoft.com/office/powerpoint/2010/main" val="18637608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B9B4184-0FC3-4EEA-81B9-E378699F6687}" type="slidenum">
              <a:rPr lang="en-IN" smtClean="0"/>
              <a:t>100</a:t>
            </a:fld>
            <a:endParaRPr lang="en-IN" dirty="0"/>
          </a:p>
        </p:txBody>
      </p:sp>
    </p:spTree>
    <p:extLst>
      <p:ext uri="{BB962C8B-B14F-4D97-AF65-F5344CB8AC3E}">
        <p14:creationId xmlns:p14="http://schemas.microsoft.com/office/powerpoint/2010/main" val="34183752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498249"/>
            <a:ext cx="9144000" cy="1011237"/>
          </a:xfrm>
        </p:spPr>
        <p:txBody>
          <a:bodyPr anchor="b"/>
          <a:lstStyle>
            <a:lvl1pPr algn="ctr">
              <a:defRPr sz="6000"/>
            </a:lvl1pPr>
          </a:lstStyle>
          <a:p>
            <a:r>
              <a:rPr lang="en-US" dirty="0"/>
              <a:t>Title of the Book</a:t>
            </a:r>
          </a:p>
        </p:txBody>
      </p:sp>
      <p:sp>
        <p:nvSpPr>
          <p:cNvPr id="5" name="Footer Placeholder 4"/>
          <p:cNvSpPr>
            <a:spLocks noGrp="1"/>
          </p:cNvSpPr>
          <p:nvPr>
            <p:ph type="ftr" sz="quarter" idx="11"/>
          </p:nvPr>
        </p:nvSpPr>
        <p:spPr>
          <a:xfrm>
            <a:off x="1523999" y="6356350"/>
            <a:ext cx="8549898" cy="354416"/>
          </a:xfrm>
        </p:spPr>
        <p:txBody>
          <a:bodyPr/>
          <a:lstStyle/>
          <a:p>
            <a:endParaRPr lang="en-US" dirty="0"/>
          </a:p>
        </p:txBody>
      </p:sp>
      <p:sp>
        <p:nvSpPr>
          <p:cNvPr id="9" name="Picture Placeholder 8"/>
          <p:cNvSpPr>
            <a:spLocks noGrp="1"/>
          </p:cNvSpPr>
          <p:nvPr>
            <p:ph type="pic" sz="quarter" idx="13"/>
          </p:nvPr>
        </p:nvSpPr>
        <p:spPr>
          <a:xfrm>
            <a:off x="3983831" y="2390620"/>
            <a:ext cx="4224337" cy="3851130"/>
          </a:xfrm>
        </p:spPr>
        <p:txBody>
          <a:bodyPr>
            <a:normAutofit/>
          </a:bodyPr>
          <a:lstStyle>
            <a:lvl1pPr marL="0" indent="0">
              <a:buNone/>
              <a:defRPr sz="1200"/>
            </a:lvl1pPr>
          </a:lstStyle>
          <a:p>
            <a:endParaRPr lang="en-US" dirty="0"/>
          </a:p>
        </p:txBody>
      </p:sp>
      <p:sp>
        <p:nvSpPr>
          <p:cNvPr id="10" name="Title 1"/>
          <p:cNvSpPr txBox="1">
            <a:spLocks/>
          </p:cNvSpPr>
          <p:nvPr userDrawn="1"/>
        </p:nvSpPr>
        <p:spPr>
          <a:xfrm>
            <a:off x="1523999" y="1509485"/>
            <a:ext cx="9144000" cy="672883"/>
          </a:xfrm>
          <a:prstGeom prst="rect">
            <a:avLst/>
          </a:prstGeom>
        </p:spPr>
        <p:txBody>
          <a:bodyPr vert="horz" lIns="91440" tIns="45720" rIns="91440" bIns="45720" rtlCol="0" anchor="b">
            <a:normAutofit fontScale="77500" lnSpcReduction="20000"/>
          </a:bodyPr>
          <a:lstStyle>
            <a:lvl1pPr algn="ctr" defTabSz="914400" rtl="0" eaLnBrk="1" latinLnBrk="0" hangingPunct="1">
              <a:lnSpc>
                <a:spcPct val="90000"/>
              </a:lnSpc>
              <a:spcBef>
                <a:spcPct val="0"/>
              </a:spcBef>
              <a:buNone/>
              <a:defRPr sz="6000" kern="1200">
                <a:solidFill>
                  <a:schemeClr val="accent6"/>
                </a:solidFill>
                <a:latin typeface="+mj-lt"/>
                <a:ea typeface="+mj-ea"/>
                <a:cs typeface="+mj-cs"/>
              </a:defRPr>
            </a:lvl1pPr>
          </a:lstStyle>
          <a:p>
            <a:endParaRPr lang="en-US" sz="6400" dirty="0">
              <a:solidFill>
                <a:schemeClr val="accent5"/>
              </a:solidFill>
            </a:endParaRPr>
          </a:p>
        </p:txBody>
      </p:sp>
      <p:sp>
        <p:nvSpPr>
          <p:cNvPr id="11" name="Text Placeholder 10"/>
          <p:cNvSpPr>
            <a:spLocks noGrp="1"/>
          </p:cNvSpPr>
          <p:nvPr>
            <p:ph type="body" sz="quarter" idx="14" hasCustomPrompt="1"/>
          </p:nvPr>
        </p:nvSpPr>
        <p:spPr>
          <a:xfrm>
            <a:off x="1524000" y="1509713"/>
            <a:ext cx="9144000" cy="443778"/>
          </a:xfrm>
        </p:spPr>
        <p:txBody>
          <a:bodyPr/>
          <a:lstStyle>
            <a:lvl1pPr marL="0" indent="0" algn="ctr">
              <a:buNone/>
              <a:defRPr baseline="0">
                <a:solidFill>
                  <a:schemeClr val="accent5"/>
                </a:solidFill>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Chapter # CHAPTER TITLE</a:t>
            </a:r>
          </a:p>
        </p:txBody>
      </p:sp>
    </p:spTree>
    <p:extLst>
      <p:ext uri="{BB962C8B-B14F-4D97-AF65-F5344CB8AC3E}">
        <p14:creationId xmlns:p14="http://schemas.microsoft.com/office/powerpoint/2010/main" val="1002493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5"/>
            <a:ext cx="8961120" cy="457200"/>
          </a:xfrm>
        </p:spPr>
        <p:txBody>
          <a:bodyPr wrap="square" anchor="ctr" anchorCtr="0">
            <a:noAutofit/>
          </a:bodyPr>
          <a:lstStyle>
            <a:lvl1pPr>
              <a:defRPr sz="2800" b="1"/>
            </a:lvl1pPr>
          </a:lstStyle>
          <a:p>
            <a:r>
              <a:rPr lang="en-US" dirty="0"/>
              <a:t>Title</a:t>
            </a:r>
          </a:p>
        </p:txBody>
      </p:sp>
      <p:sp>
        <p:nvSpPr>
          <p:cNvPr id="3" name="Content Placeholder 2"/>
          <p:cNvSpPr>
            <a:spLocks noGrp="1"/>
          </p:cNvSpPr>
          <p:nvPr>
            <p:ph idx="1" hasCustomPrompt="1"/>
          </p:nvPr>
        </p:nvSpPr>
        <p:spPr>
          <a:xfrm>
            <a:off x="838200" y="1010661"/>
            <a:ext cx="10515600" cy="3796145"/>
          </a:xfrm>
        </p:spPr>
        <p:txBody>
          <a:bodyPr wrap="square" anchor="t" anchorCtr="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838200" y="6356350"/>
            <a:ext cx="9428018" cy="365125"/>
          </a:xfrm>
        </p:spPr>
        <p:txBody>
          <a:bodyPr wrap="square" anchor="t" anchorCtr="0">
            <a:noAutofit/>
          </a:bodyPr>
          <a:lstStyle/>
          <a:p>
            <a:endParaRPr lang="en-US" dirty="0"/>
          </a:p>
        </p:txBody>
      </p:sp>
      <p:sp>
        <p:nvSpPr>
          <p:cNvPr id="7" name="Content Placeholder 2"/>
          <p:cNvSpPr>
            <a:spLocks noGrp="1"/>
          </p:cNvSpPr>
          <p:nvPr>
            <p:ph idx="13" hasCustomPrompt="1"/>
          </p:nvPr>
        </p:nvSpPr>
        <p:spPr>
          <a:xfrm>
            <a:off x="838200" y="4918364"/>
            <a:ext cx="10515600" cy="1271731"/>
          </a:xfrm>
        </p:spPr>
        <p:txBody>
          <a:bodyPr wrap="square" anchor="t" anchorCtr="0">
            <a:noAutofit/>
          </a:bodyPr>
          <a:lstStyle>
            <a:lvl1pPr marL="0" indent="0">
              <a:buNone/>
              <a:defRPr sz="1600"/>
            </a:lvl1pPr>
          </a:lstStyle>
          <a:p>
            <a:pPr lvl="0"/>
            <a:r>
              <a:rPr lang="en-US" dirty="0"/>
              <a:t>Caption</a:t>
            </a:r>
          </a:p>
        </p:txBody>
      </p:sp>
    </p:spTree>
    <p:extLst>
      <p:ext uri="{BB962C8B-B14F-4D97-AF65-F5344CB8AC3E}">
        <p14:creationId xmlns:p14="http://schemas.microsoft.com/office/powerpoint/2010/main" val="19276275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8961120" cy="457200"/>
          </a:xfrm>
        </p:spPr>
        <p:txBody>
          <a:bodyPr>
            <a:noAutofit/>
          </a:bodyPr>
          <a:lstStyle>
            <a:lvl1pPr>
              <a:defRPr sz="2800" b="1"/>
            </a:lvl1pPr>
          </a:lstStyle>
          <a:p>
            <a:r>
              <a:rPr lang="en-US" dirty="0"/>
              <a:t>Title</a:t>
            </a:r>
          </a:p>
        </p:txBody>
      </p:sp>
      <p:sp>
        <p:nvSpPr>
          <p:cNvPr id="3" name="Content Placeholder 2"/>
          <p:cNvSpPr>
            <a:spLocks noGrp="1"/>
          </p:cNvSpPr>
          <p:nvPr>
            <p:ph sz="half" idx="1" hasCustomPrompt="1"/>
          </p:nvPr>
        </p:nvSpPr>
        <p:spPr>
          <a:xfrm>
            <a:off x="838200" y="1010661"/>
            <a:ext cx="5181600" cy="5166302"/>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6172200" y="1010661"/>
            <a:ext cx="5181600" cy="5166302"/>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838200" y="6356350"/>
            <a:ext cx="9414164" cy="365125"/>
          </a:xfrm>
        </p:spPr>
        <p:txBody>
          <a:bodyPr>
            <a:noAutofit/>
          </a:bodyPr>
          <a:lstStyle/>
          <a:p>
            <a:endParaRPr lang="en-US" dirty="0"/>
          </a:p>
        </p:txBody>
      </p:sp>
    </p:spTree>
    <p:extLst>
      <p:ext uri="{BB962C8B-B14F-4D97-AF65-F5344CB8AC3E}">
        <p14:creationId xmlns:p14="http://schemas.microsoft.com/office/powerpoint/2010/main" val="3454374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8961120" cy="457200"/>
          </a:xfrm>
        </p:spPr>
        <p:txBody>
          <a:bodyPr>
            <a:noAutofit/>
          </a:bodyPr>
          <a:lstStyle>
            <a:lvl1pPr>
              <a:defRPr sz="2800" b="1"/>
            </a:lvl1pPr>
          </a:lstStyle>
          <a:p>
            <a:r>
              <a:rPr lang="en-US" dirty="0"/>
              <a:t>Title</a:t>
            </a:r>
          </a:p>
        </p:txBody>
      </p:sp>
      <p:sp>
        <p:nvSpPr>
          <p:cNvPr id="3" name="Content Placeholder 2"/>
          <p:cNvSpPr>
            <a:spLocks noGrp="1"/>
          </p:cNvSpPr>
          <p:nvPr>
            <p:ph sz="half" idx="1" hasCustomPrompt="1"/>
          </p:nvPr>
        </p:nvSpPr>
        <p:spPr>
          <a:xfrm>
            <a:off x="838200" y="1010661"/>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6172200" y="1010661"/>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3">
            <a:extLst>
              <a:ext uri="{FF2B5EF4-FFF2-40B4-BE49-F238E27FC236}">
                <a16:creationId xmlns:a16="http://schemas.microsoft.com/office/drawing/2014/main" id="{61557EE6-8CF1-4007-8FDB-892BBD707794}"/>
              </a:ext>
            </a:extLst>
          </p:cNvPr>
          <p:cNvSpPr>
            <a:spLocks noGrp="1"/>
          </p:cNvSpPr>
          <p:nvPr>
            <p:ph sz="half" idx="12" hasCustomPrompt="1"/>
          </p:nvPr>
        </p:nvSpPr>
        <p:spPr>
          <a:xfrm>
            <a:off x="838200" y="2741700"/>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3">
            <a:extLst>
              <a:ext uri="{FF2B5EF4-FFF2-40B4-BE49-F238E27FC236}">
                <a16:creationId xmlns:a16="http://schemas.microsoft.com/office/drawing/2014/main" id="{418EE9C9-54D5-4D68-8392-B8EB26D106A9}"/>
              </a:ext>
            </a:extLst>
          </p:cNvPr>
          <p:cNvSpPr>
            <a:spLocks noGrp="1"/>
          </p:cNvSpPr>
          <p:nvPr>
            <p:ph sz="half" idx="13" hasCustomPrompt="1"/>
          </p:nvPr>
        </p:nvSpPr>
        <p:spPr>
          <a:xfrm>
            <a:off x="6172200" y="2740200"/>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3">
            <a:extLst>
              <a:ext uri="{FF2B5EF4-FFF2-40B4-BE49-F238E27FC236}">
                <a16:creationId xmlns:a16="http://schemas.microsoft.com/office/drawing/2014/main" id="{1BC8CB9A-92D4-4406-80E1-43A29D5D172B}"/>
              </a:ext>
            </a:extLst>
          </p:cNvPr>
          <p:cNvSpPr>
            <a:spLocks noGrp="1"/>
          </p:cNvSpPr>
          <p:nvPr>
            <p:ph sz="half" idx="14" hasCustomPrompt="1"/>
          </p:nvPr>
        </p:nvSpPr>
        <p:spPr>
          <a:xfrm>
            <a:off x="838200" y="4531636"/>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3">
            <a:extLst>
              <a:ext uri="{FF2B5EF4-FFF2-40B4-BE49-F238E27FC236}">
                <a16:creationId xmlns:a16="http://schemas.microsoft.com/office/drawing/2014/main" id="{200658C2-2253-4D25-9343-2B08CD1237C6}"/>
              </a:ext>
            </a:extLst>
          </p:cNvPr>
          <p:cNvSpPr>
            <a:spLocks noGrp="1"/>
          </p:cNvSpPr>
          <p:nvPr>
            <p:ph sz="half" idx="15" hasCustomPrompt="1"/>
          </p:nvPr>
        </p:nvSpPr>
        <p:spPr>
          <a:xfrm>
            <a:off x="6172200" y="4531636"/>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838200" y="6356350"/>
            <a:ext cx="9414164" cy="365125"/>
          </a:xfrm>
        </p:spPr>
        <p:txBody>
          <a:bodyPr>
            <a:noAutofit/>
          </a:bodyPr>
          <a:lstStyle/>
          <a:p>
            <a:endParaRPr lang="en-US" dirty="0"/>
          </a:p>
        </p:txBody>
      </p:sp>
    </p:spTree>
    <p:extLst>
      <p:ext uri="{BB962C8B-B14F-4D97-AF65-F5344CB8AC3E}">
        <p14:creationId xmlns:p14="http://schemas.microsoft.com/office/powerpoint/2010/main" val="7198639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8961120" cy="457200"/>
          </a:xfrm>
        </p:spPr>
        <p:txBody>
          <a:bodyPr>
            <a:noAutofit/>
          </a:bodyPr>
          <a:lstStyle>
            <a:lvl1pPr>
              <a:defRPr sz="2800" b="1"/>
            </a:lvl1pPr>
          </a:lstStyle>
          <a:p>
            <a:r>
              <a:rPr lang="en-US" dirty="0"/>
              <a:t>Title</a:t>
            </a:r>
          </a:p>
        </p:txBody>
      </p:sp>
      <p:sp>
        <p:nvSpPr>
          <p:cNvPr id="3" name="Content Placeholder 2"/>
          <p:cNvSpPr>
            <a:spLocks noGrp="1"/>
          </p:cNvSpPr>
          <p:nvPr>
            <p:ph sz="half" idx="1" hasCustomPrompt="1"/>
          </p:nvPr>
        </p:nvSpPr>
        <p:spPr>
          <a:xfrm>
            <a:off x="838200" y="1010661"/>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6172200" y="1010661"/>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3">
            <a:extLst>
              <a:ext uri="{FF2B5EF4-FFF2-40B4-BE49-F238E27FC236}">
                <a16:creationId xmlns:a16="http://schemas.microsoft.com/office/drawing/2014/main" id="{61557EE6-8CF1-4007-8FDB-892BBD707794}"/>
              </a:ext>
            </a:extLst>
          </p:cNvPr>
          <p:cNvSpPr>
            <a:spLocks noGrp="1"/>
          </p:cNvSpPr>
          <p:nvPr>
            <p:ph sz="half" idx="12" hasCustomPrompt="1"/>
          </p:nvPr>
        </p:nvSpPr>
        <p:spPr>
          <a:xfrm>
            <a:off x="838200" y="2284506"/>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3">
            <a:extLst>
              <a:ext uri="{FF2B5EF4-FFF2-40B4-BE49-F238E27FC236}">
                <a16:creationId xmlns:a16="http://schemas.microsoft.com/office/drawing/2014/main" id="{418EE9C9-54D5-4D68-8392-B8EB26D106A9}"/>
              </a:ext>
            </a:extLst>
          </p:cNvPr>
          <p:cNvSpPr>
            <a:spLocks noGrp="1"/>
          </p:cNvSpPr>
          <p:nvPr>
            <p:ph sz="half" idx="13" hasCustomPrompt="1"/>
          </p:nvPr>
        </p:nvSpPr>
        <p:spPr>
          <a:xfrm>
            <a:off x="6172200" y="2283006"/>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3">
            <a:extLst>
              <a:ext uri="{FF2B5EF4-FFF2-40B4-BE49-F238E27FC236}">
                <a16:creationId xmlns:a16="http://schemas.microsoft.com/office/drawing/2014/main" id="{1BC8CB9A-92D4-4406-80E1-43A29D5D172B}"/>
              </a:ext>
            </a:extLst>
          </p:cNvPr>
          <p:cNvSpPr>
            <a:spLocks noGrp="1"/>
          </p:cNvSpPr>
          <p:nvPr>
            <p:ph sz="half" idx="14" hasCustomPrompt="1"/>
          </p:nvPr>
        </p:nvSpPr>
        <p:spPr>
          <a:xfrm>
            <a:off x="838200" y="3558253"/>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3">
            <a:extLst>
              <a:ext uri="{FF2B5EF4-FFF2-40B4-BE49-F238E27FC236}">
                <a16:creationId xmlns:a16="http://schemas.microsoft.com/office/drawing/2014/main" id="{200658C2-2253-4D25-9343-2B08CD1237C6}"/>
              </a:ext>
            </a:extLst>
          </p:cNvPr>
          <p:cNvSpPr>
            <a:spLocks noGrp="1"/>
          </p:cNvSpPr>
          <p:nvPr>
            <p:ph sz="half" idx="15" hasCustomPrompt="1"/>
          </p:nvPr>
        </p:nvSpPr>
        <p:spPr>
          <a:xfrm>
            <a:off x="6172200" y="3558253"/>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3">
            <a:extLst>
              <a:ext uri="{FF2B5EF4-FFF2-40B4-BE49-F238E27FC236}">
                <a16:creationId xmlns:a16="http://schemas.microsoft.com/office/drawing/2014/main" id="{136DFB47-9895-4BB7-A747-1AC99C40F96C}"/>
              </a:ext>
            </a:extLst>
          </p:cNvPr>
          <p:cNvSpPr>
            <a:spLocks noGrp="1"/>
          </p:cNvSpPr>
          <p:nvPr>
            <p:ph sz="half" idx="16" hasCustomPrompt="1"/>
          </p:nvPr>
        </p:nvSpPr>
        <p:spPr>
          <a:xfrm>
            <a:off x="838200" y="4942554"/>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3">
            <a:extLst>
              <a:ext uri="{FF2B5EF4-FFF2-40B4-BE49-F238E27FC236}">
                <a16:creationId xmlns:a16="http://schemas.microsoft.com/office/drawing/2014/main" id="{01BECF16-0E14-429A-86F0-E967B82BB3C7}"/>
              </a:ext>
            </a:extLst>
          </p:cNvPr>
          <p:cNvSpPr>
            <a:spLocks noGrp="1"/>
          </p:cNvSpPr>
          <p:nvPr>
            <p:ph sz="half" idx="17" hasCustomPrompt="1"/>
          </p:nvPr>
        </p:nvSpPr>
        <p:spPr>
          <a:xfrm>
            <a:off x="6172200" y="4942554"/>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838200" y="6356350"/>
            <a:ext cx="9414164" cy="365125"/>
          </a:xfrm>
        </p:spPr>
        <p:txBody>
          <a:bodyPr>
            <a:noAutofit/>
          </a:bodyPr>
          <a:lstStyle/>
          <a:p>
            <a:endParaRPr lang="en-US" dirty="0"/>
          </a:p>
        </p:txBody>
      </p:sp>
    </p:spTree>
    <p:extLst>
      <p:ext uri="{BB962C8B-B14F-4D97-AF65-F5344CB8AC3E}">
        <p14:creationId xmlns:p14="http://schemas.microsoft.com/office/powerpoint/2010/main" val="37454219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8961120" cy="457200"/>
          </a:xfrm>
        </p:spPr>
        <p:txBody>
          <a:bodyPr>
            <a:noAutofit/>
          </a:bodyPr>
          <a:lstStyle>
            <a:lvl1pPr>
              <a:defRPr sz="2800" b="1"/>
            </a:lvl1pPr>
          </a:lstStyle>
          <a:p>
            <a:r>
              <a:rPr lang="en-US" dirty="0"/>
              <a:t>Title</a:t>
            </a:r>
          </a:p>
        </p:txBody>
      </p:sp>
      <p:sp>
        <p:nvSpPr>
          <p:cNvPr id="3" name="Content Placeholder 2"/>
          <p:cNvSpPr>
            <a:spLocks noGrp="1"/>
          </p:cNvSpPr>
          <p:nvPr>
            <p:ph sz="half" idx="1" hasCustomPrompt="1"/>
          </p:nvPr>
        </p:nvSpPr>
        <p:spPr>
          <a:xfrm>
            <a:off x="838200" y="1010661"/>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6172200" y="1010661"/>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3">
            <a:extLst>
              <a:ext uri="{FF2B5EF4-FFF2-40B4-BE49-F238E27FC236}">
                <a16:creationId xmlns:a16="http://schemas.microsoft.com/office/drawing/2014/main" id="{61557EE6-8CF1-4007-8FDB-892BBD707794}"/>
              </a:ext>
            </a:extLst>
          </p:cNvPr>
          <p:cNvSpPr>
            <a:spLocks noGrp="1"/>
          </p:cNvSpPr>
          <p:nvPr>
            <p:ph sz="half" idx="12" hasCustomPrompt="1"/>
          </p:nvPr>
        </p:nvSpPr>
        <p:spPr>
          <a:xfrm>
            <a:off x="838200" y="2284506"/>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3">
            <a:extLst>
              <a:ext uri="{FF2B5EF4-FFF2-40B4-BE49-F238E27FC236}">
                <a16:creationId xmlns:a16="http://schemas.microsoft.com/office/drawing/2014/main" id="{418EE9C9-54D5-4D68-8392-B8EB26D106A9}"/>
              </a:ext>
            </a:extLst>
          </p:cNvPr>
          <p:cNvSpPr>
            <a:spLocks noGrp="1"/>
          </p:cNvSpPr>
          <p:nvPr>
            <p:ph sz="half" idx="13" hasCustomPrompt="1"/>
          </p:nvPr>
        </p:nvSpPr>
        <p:spPr>
          <a:xfrm>
            <a:off x="6172200" y="2283006"/>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3">
            <a:extLst>
              <a:ext uri="{FF2B5EF4-FFF2-40B4-BE49-F238E27FC236}">
                <a16:creationId xmlns:a16="http://schemas.microsoft.com/office/drawing/2014/main" id="{1BC8CB9A-92D4-4406-80E1-43A29D5D172B}"/>
              </a:ext>
            </a:extLst>
          </p:cNvPr>
          <p:cNvSpPr>
            <a:spLocks noGrp="1"/>
          </p:cNvSpPr>
          <p:nvPr>
            <p:ph sz="half" idx="14" hasCustomPrompt="1"/>
          </p:nvPr>
        </p:nvSpPr>
        <p:spPr>
          <a:xfrm>
            <a:off x="838200" y="3558253"/>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3">
            <a:extLst>
              <a:ext uri="{FF2B5EF4-FFF2-40B4-BE49-F238E27FC236}">
                <a16:creationId xmlns:a16="http://schemas.microsoft.com/office/drawing/2014/main" id="{200658C2-2253-4D25-9343-2B08CD1237C6}"/>
              </a:ext>
            </a:extLst>
          </p:cNvPr>
          <p:cNvSpPr>
            <a:spLocks noGrp="1"/>
          </p:cNvSpPr>
          <p:nvPr>
            <p:ph sz="half" idx="15" hasCustomPrompt="1"/>
          </p:nvPr>
        </p:nvSpPr>
        <p:spPr>
          <a:xfrm>
            <a:off x="6172200" y="3558253"/>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3">
            <a:extLst>
              <a:ext uri="{FF2B5EF4-FFF2-40B4-BE49-F238E27FC236}">
                <a16:creationId xmlns:a16="http://schemas.microsoft.com/office/drawing/2014/main" id="{136DFB47-9895-4BB7-A747-1AC99C40F96C}"/>
              </a:ext>
            </a:extLst>
          </p:cNvPr>
          <p:cNvSpPr>
            <a:spLocks noGrp="1"/>
          </p:cNvSpPr>
          <p:nvPr>
            <p:ph sz="half" idx="16" hasCustomPrompt="1"/>
          </p:nvPr>
        </p:nvSpPr>
        <p:spPr>
          <a:xfrm>
            <a:off x="838200" y="4942554"/>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3">
            <a:extLst>
              <a:ext uri="{FF2B5EF4-FFF2-40B4-BE49-F238E27FC236}">
                <a16:creationId xmlns:a16="http://schemas.microsoft.com/office/drawing/2014/main" id="{01BECF16-0E14-429A-86F0-E967B82BB3C7}"/>
              </a:ext>
            </a:extLst>
          </p:cNvPr>
          <p:cNvSpPr>
            <a:spLocks noGrp="1"/>
          </p:cNvSpPr>
          <p:nvPr>
            <p:ph sz="half" idx="17" hasCustomPrompt="1"/>
          </p:nvPr>
        </p:nvSpPr>
        <p:spPr>
          <a:xfrm>
            <a:off x="6172200" y="4942554"/>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5">
            <a:extLst>
              <a:ext uri="{FF2B5EF4-FFF2-40B4-BE49-F238E27FC236}">
                <a16:creationId xmlns:a16="http://schemas.microsoft.com/office/drawing/2014/main" id="{F92EC9F6-FCE0-49C5-BF5D-8A49D396D78B}"/>
              </a:ext>
            </a:extLst>
          </p:cNvPr>
          <p:cNvSpPr>
            <a:spLocks noGrp="1"/>
          </p:cNvSpPr>
          <p:nvPr>
            <p:ph type="body" sz="quarter" idx="18" hasCustomPrompt="1"/>
          </p:nvPr>
        </p:nvSpPr>
        <p:spPr>
          <a:xfrm>
            <a:off x="838200" y="6271576"/>
            <a:ext cx="10515600" cy="442595"/>
          </a:xfrm>
        </p:spPr>
        <p:txBody>
          <a:bodyPr>
            <a:no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Tree>
    <p:extLst>
      <p:ext uri="{BB962C8B-B14F-4D97-AF65-F5344CB8AC3E}">
        <p14:creationId xmlns:p14="http://schemas.microsoft.com/office/powerpoint/2010/main" val="31948717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8961120" cy="457200"/>
          </a:xfrm>
        </p:spPr>
        <p:txBody>
          <a:bodyPr>
            <a:noAutofit/>
          </a:bodyPr>
          <a:lstStyle>
            <a:lvl1pPr>
              <a:defRPr sz="2800" b="1"/>
            </a:lvl1pPr>
          </a:lstStyle>
          <a:p>
            <a:r>
              <a:rPr lang="en-US" dirty="0"/>
              <a:t>Title</a:t>
            </a:r>
          </a:p>
        </p:txBody>
      </p:sp>
      <p:sp>
        <p:nvSpPr>
          <p:cNvPr id="3" name="Content Placeholder 2"/>
          <p:cNvSpPr>
            <a:spLocks noGrp="1"/>
          </p:cNvSpPr>
          <p:nvPr>
            <p:ph sz="half" idx="1" hasCustomPrompt="1"/>
          </p:nvPr>
        </p:nvSpPr>
        <p:spPr>
          <a:xfrm>
            <a:off x="838200" y="1010661"/>
            <a:ext cx="5181600" cy="36576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6172200" y="1010661"/>
            <a:ext cx="5181600" cy="36576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3">
            <a:extLst>
              <a:ext uri="{FF2B5EF4-FFF2-40B4-BE49-F238E27FC236}">
                <a16:creationId xmlns:a16="http://schemas.microsoft.com/office/drawing/2014/main" id="{61557EE6-8CF1-4007-8FDB-892BBD707794}"/>
              </a:ext>
            </a:extLst>
          </p:cNvPr>
          <p:cNvSpPr>
            <a:spLocks noGrp="1"/>
          </p:cNvSpPr>
          <p:nvPr>
            <p:ph sz="half" idx="12" hasCustomPrompt="1"/>
          </p:nvPr>
        </p:nvSpPr>
        <p:spPr>
          <a:xfrm>
            <a:off x="838200" y="1602337"/>
            <a:ext cx="5181600" cy="36576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3">
            <a:extLst>
              <a:ext uri="{FF2B5EF4-FFF2-40B4-BE49-F238E27FC236}">
                <a16:creationId xmlns:a16="http://schemas.microsoft.com/office/drawing/2014/main" id="{418EE9C9-54D5-4D68-8392-B8EB26D106A9}"/>
              </a:ext>
            </a:extLst>
          </p:cNvPr>
          <p:cNvSpPr>
            <a:spLocks noGrp="1"/>
          </p:cNvSpPr>
          <p:nvPr>
            <p:ph sz="half" idx="13" hasCustomPrompt="1"/>
          </p:nvPr>
        </p:nvSpPr>
        <p:spPr>
          <a:xfrm>
            <a:off x="6172200" y="1600837"/>
            <a:ext cx="5181600" cy="36576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3">
            <a:extLst>
              <a:ext uri="{FF2B5EF4-FFF2-40B4-BE49-F238E27FC236}">
                <a16:creationId xmlns:a16="http://schemas.microsoft.com/office/drawing/2014/main" id="{1BC8CB9A-92D4-4406-80E1-43A29D5D172B}"/>
              </a:ext>
            </a:extLst>
          </p:cNvPr>
          <p:cNvSpPr>
            <a:spLocks noGrp="1"/>
          </p:cNvSpPr>
          <p:nvPr>
            <p:ph sz="half" idx="14" hasCustomPrompt="1"/>
          </p:nvPr>
        </p:nvSpPr>
        <p:spPr>
          <a:xfrm>
            <a:off x="838200" y="2179395"/>
            <a:ext cx="5181600" cy="36576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3">
            <a:extLst>
              <a:ext uri="{FF2B5EF4-FFF2-40B4-BE49-F238E27FC236}">
                <a16:creationId xmlns:a16="http://schemas.microsoft.com/office/drawing/2014/main" id="{200658C2-2253-4D25-9343-2B08CD1237C6}"/>
              </a:ext>
            </a:extLst>
          </p:cNvPr>
          <p:cNvSpPr>
            <a:spLocks noGrp="1"/>
          </p:cNvSpPr>
          <p:nvPr>
            <p:ph sz="half" idx="15" hasCustomPrompt="1"/>
          </p:nvPr>
        </p:nvSpPr>
        <p:spPr>
          <a:xfrm>
            <a:off x="6172200" y="2179395"/>
            <a:ext cx="5181600" cy="36576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3">
            <a:extLst>
              <a:ext uri="{FF2B5EF4-FFF2-40B4-BE49-F238E27FC236}">
                <a16:creationId xmlns:a16="http://schemas.microsoft.com/office/drawing/2014/main" id="{136DFB47-9895-4BB7-A747-1AC99C40F96C}"/>
              </a:ext>
            </a:extLst>
          </p:cNvPr>
          <p:cNvSpPr>
            <a:spLocks noGrp="1"/>
          </p:cNvSpPr>
          <p:nvPr>
            <p:ph sz="half" idx="16" hasCustomPrompt="1"/>
          </p:nvPr>
        </p:nvSpPr>
        <p:spPr>
          <a:xfrm>
            <a:off x="838200" y="2707356"/>
            <a:ext cx="5181600" cy="36576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3">
            <a:extLst>
              <a:ext uri="{FF2B5EF4-FFF2-40B4-BE49-F238E27FC236}">
                <a16:creationId xmlns:a16="http://schemas.microsoft.com/office/drawing/2014/main" id="{01BECF16-0E14-429A-86F0-E967B82BB3C7}"/>
              </a:ext>
            </a:extLst>
          </p:cNvPr>
          <p:cNvSpPr>
            <a:spLocks noGrp="1"/>
          </p:cNvSpPr>
          <p:nvPr>
            <p:ph sz="half" idx="17" hasCustomPrompt="1"/>
          </p:nvPr>
        </p:nvSpPr>
        <p:spPr>
          <a:xfrm>
            <a:off x="6172200" y="2707356"/>
            <a:ext cx="5181600" cy="36576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Content Placeholder 3">
            <a:extLst>
              <a:ext uri="{FF2B5EF4-FFF2-40B4-BE49-F238E27FC236}">
                <a16:creationId xmlns:a16="http://schemas.microsoft.com/office/drawing/2014/main" id="{54AFDC58-D6C9-463F-9FDD-B55165B38F15}"/>
              </a:ext>
            </a:extLst>
          </p:cNvPr>
          <p:cNvSpPr>
            <a:spLocks noGrp="1"/>
          </p:cNvSpPr>
          <p:nvPr>
            <p:ph sz="half" idx="18" hasCustomPrompt="1"/>
          </p:nvPr>
        </p:nvSpPr>
        <p:spPr>
          <a:xfrm>
            <a:off x="838200" y="3328348"/>
            <a:ext cx="5181600" cy="36576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3">
            <a:extLst>
              <a:ext uri="{FF2B5EF4-FFF2-40B4-BE49-F238E27FC236}">
                <a16:creationId xmlns:a16="http://schemas.microsoft.com/office/drawing/2014/main" id="{CE0B2FCF-79FA-4B8E-B79C-49255369F8A1}"/>
              </a:ext>
            </a:extLst>
          </p:cNvPr>
          <p:cNvSpPr>
            <a:spLocks noGrp="1"/>
          </p:cNvSpPr>
          <p:nvPr>
            <p:ph sz="half" idx="19" hasCustomPrompt="1"/>
          </p:nvPr>
        </p:nvSpPr>
        <p:spPr>
          <a:xfrm>
            <a:off x="6172200" y="3328348"/>
            <a:ext cx="5181600" cy="36576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Content Placeholder 3">
            <a:extLst>
              <a:ext uri="{FF2B5EF4-FFF2-40B4-BE49-F238E27FC236}">
                <a16:creationId xmlns:a16="http://schemas.microsoft.com/office/drawing/2014/main" id="{9244364F-608F-4419-8B09-10C32B4BB65F}"/>
              </a:ext>
            </a:extLst>
          </p:cNvPr>
          <p:cNvSpPr>
            <a:spLocks noGrp="1"/>
          </p:cNvSpPr>
          <p:nvPr>
            <p:ph sz="half" idx="20" hasCustomPrompt="1"/>
          </p:nvPr>
        </p:nvSpPr>
        <p:spPr>
          <a:xfrm>
            <a:off x="838200" y="3922680"/>
            <a:ext cx="5181600" cy="36576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3">
            <a:extLst>
              <a:ext uri="{FF2B5EF4-FFF2-40B4-BE49-F238E27FC236}">
                <a16:creationId xmlns:a16="http://schemas.microsoft.com/office/drawing/2014/main" id="{3DFD55A7-A894-4BD5-83E5-8AE5847BA1E0}"/>
              </a:ext>
            </a:extLst>
          </p:cNvPr>
          <p:cNvSpPr>
            <a:spLocks noGrp="1"/>
          </p:cNvSpPr>
          <p:nvPr>
            <p:ph sz="half" idx="21" hasCustomPrompt="1"/>
          </p:nvPr>
        </p:nvSpPr>
        <p:spPr>
          <a:xfrm>
            <a:off x="6172200" y="3922680"/>
            <a:ext cx="5181600" cy="36576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3">
            <a:extLst>
              <a:ext uri="{FF2B5EF4-FFF2-40B4-BE49-F238E27FC236}">
                <a16:creationId xmlns:a16="http://schemas.microsoft.com/office/drawing/2014/main" id="{0CE35DE5-8AEB-4D55-B888-CCC248800954}"/>
              </a:ext>
            </a:extLst>
          </p:cNvPr>
          <p:cNvSpPr>
            <a:spLocks noGrp="1"/>
          </p:cNvSpPr>
          <p:nvPr>
            <p:ph sz="half" idx="22" hasCustomPrompt="1"/>
          </p:nvPr>
        </p:nvSpPr>
        <p:spPr>
          <a:xfrm>
            <a:off x="838200" y="4476589"/>
            <a:ext cx="5181600" cy="36576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Content Placeholder 3">
            <a:extLst>
              <a:ext uri="{FF2B5EF4-FFF2-40B4-BE49-F238E27FC236}">
                <a16:creationId xmlns:a16="http://schemas.microsoft.com/office/drawing/2014/main" id="{4F0ED8C7-D189-4847-B5A3-D9B38F97C5E4}"/>
              </a:ext>
            </a:extLst>
          </p:cNvPr>
          <p:cNvSpPr>
            <a:spLocks noGrp="1"/>
          </p:cNvSpPr>
          <p:nvPr>
            <p:ph sz="half" idx="23" hasCustomPrompt="1"/>
          </p:nvPr>
        </p:nvSpPr>
        <p:spPr>
          <a:xfrm>
            <a:off x="6172200" y="4476589"/>
            <a:ext cx="5181600" cy="36576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Content Placeholder 3">
            <a:extLst>
              <a:ext uri="{FF2B5EF4-FFF2-40B4-BE49-F238E27FC236}">
                <a16:creationId xmlns:a16="http://schemas.microsoft.com/office/drawing/2014/main" id="{2C2BEFE3-216A-4FB6-A820-65D36DB93BAA}"/>
              </a:ext>
            </a:extLst>
          </p:cNvPr>
          <p:cNvSpPr>
            <a:spLocks noGrp="1"/>
          </p:cNvSpPr>
          <p:nvPr>
            <p:ph sz="half" idx="24" hasCustomPrompt="1"/>
          </p:nvPr>
        </p:nvSpPr>
        <p:spPr>
          <a:xfrm>
            <a:off x="838200" y="4956635"/>
            <a:ext cx="5181600" cy="36576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0" name="Content Placeholder 3">
            <a:extLst>
              <a:ext uri="{FF2B5EF4-FFF2-40B4-BE49-F238E27FC236}">
                <a16:creationId xmlns:a16="http://schemas.microsoft.com/office/drawing/2014/main" id="{B7D14B78-1676-41BF-8439-E5AE177E9D74}"/>
              </a:ext>
            </a:extLst>
          </p:cNvPr>
          <p:cNvSpPr>
            <a:spLocks noGrp="1"/>
          </p:cNvSpPr>
          <p:nvPr>
            <p:ph sz="half" idx="25" hasCustomPrompt="1"/>
          </p:nvPr>
        </p:nvSpPr>
        <p:spPr>
          <a:xfrm>
            <a:off x="6172200" y="4956635"/>
            <a:ext cx="5181600" cy="36576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1" name="Content Placeholder 3">
            <a:extLst>
              <a:ext uri="{FF2B5EF4-FFF2-40B4-BE49-F238E27FC236}">
                <a16:creationId xmlns:a16="http://schemas.microsoft.com/office/drawing/2014/main" id="{E035D0A6-283D-4ECE-9106-6FF7D4C7CD4F}"/>
              </a:ext>
            </a:extLst>
          </p:cNvPr>
          <p:cNvSpPr>
            <a:spLocks noGrp="1"/>
          </p:cNvSpPr>
          <p:nvPr>
            <p:ph sz="half" idx="26" hasCustomPrompt="1"/>
          </p:nvPr>
        </p:nvSpPr>
        <p:spPr>
          <a:xfrm>
            <a:off x="838200" y="5436495"/>
            <a:ext cx="5181600" cy="36576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2" name="Content Placeholder 3">
            <a:extLst>
              <a:ext uri="{FF2B5EF4-FFF2-40B4-BE49-F238E27FC236}">
                <a16:creationId xmlns:a16="http://schemas.microsoft.com/office/drawing/2014/main" id="{E2BC6F6D-BCE6-4E74-A7EA-F420B251174C}"/>
              </a:ext>
            </a:extLst>
          </p:cNvPr>
          <p:cNvSpPr>
            <a:spLocks noGrp="1"/>
          </p:cNvSpPr>
          <p:nvPr>
            <p:ph sz="half" idx="27" hasCustomPrompt="1"/>
          </p:nvPr>
        </p:nvSpPr>
        <p:spPr>
          <a:xfrm>
            <a:off x="6172200" y="5436495"/>
            <a:ext cx="5181600" cy="36576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3" name="Content Placeholder 3">
            <a:extLst>
              <a:ext uri="{FF2B5EF4-FFF2-40B4-BE49-F238E27FC236}">
                <a16:creationId xmlns:a16="http://schemas.microsoft.com/office/drawing/2014/main" id="{60CD288B-516E-4F2E-BD50-058FEB5DEC64}"/>
              </a:ext>
            </a:extLst>
          </p:cNvPr>
          <p:cNvSpPr>
            <a:spLocks noGrp="1"/>
          </p:cNvSpPr>
          <p:nvPr>
            <p:ph sz="half" idx="28" hasCustomPrompt="1"/>
          </p:nvPr>
        </p:nvSpPr>
        <p:spPr>
          <a:xfrm>
            <a:off x="838200" y="5876151"/>
            <a:ext cx="5181600" cy="36576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4" name="Content Placeholder 3">
            <a:extLst>
              <a:ext uri="{FF2B5EF4-FFF2-40B4-BE49-F238E27FC236}">
                <a16:creationId xmlns:a16="http://schemas.microsoft.com/office/drawing/2014/main" id="{C05DF7E0-9648-43C8-8D03-DD672CB3C8C5}"/>
              </a:ext>
            </a:extLst>
          </p:cNvPr>
          <p:cNvSpPr>
            <a:spLocks noGrp="1"/>
          </p:cNvSpPr>
          <p:nvPr>
            <p:ph sz="half" idx="29" hasCustomPrompt="1"/>
          </p:nvPr>
        </p:nvSpPr>
        <p:spPr>
          <a:xfrm>
            <a:off x="6172200" y="5876151"/>
            <a:ext cx="5181600" cy="36576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838200" y="6356350"/>
            <a:ext cx="9414164" cy="365125"/>
          </a:xfrm>
        </p:spPr>
        <p:txBody>
          <a:bodyPr>
            <a:noAutofit/>
          </a:bodyPr>
          <a:lstStyle/>
          <a:p>
            <a:endParaRPr lang="en-US" dirty="0"/>
          </a:p>
        </p:txBody>
      </p:sp>
    </p:spTree>
    <p:extLst>
      <p:ext uri="{BB962C8B-B14F-4D97-AF65-F5344CB8AC3E}">
        <p14:creationId xmlns:p14="http://schemas.microsoft.com/office/powerpoint/2010/main" val="15935170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8961120" cy="457200"/>
          </a:xfrm>
        </p:spPr>
        <p:txBody>
          <a:bodyPr>
            <a:normAutofit/>
          </a:bodyPr>
          <a:lstStyle>
            <a:lvl1pPr>
              <a:defRPr sz="2800" b="1" baseline="0"/>
            </a:lvl1pPr>
          </a:lstStyle>
          <a:p>
            <a:r>
              <a:rPr lang="en-US" dirty="0"/>
              <a:t>Title</a:t>
            </a:r>
          </a:p>
        </p:txBody>
      </p:sp>
      <p:sp>
        <p:nvSpPr>
          <p:cNvPr id="7" name="Content Placeholder 6"/>
          <p:cNvSpPr>
            <a:spLocks noGrp="1"/>
          </p:cNvSpPr>
          <p:nvPr>
            <p:ph sz="quarter" idx="12" hasCustomPrompt="1"/>
          </p:nvPr>
        </p:nvSpPr>
        <p:spPr>
          <a:xfrm>
            <a:off x="838200" y="1011383"/>
            <a:ext cx="10515600" cy="3255818"/>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6"/>
          <p:cNvSpPr>
            <a:spLocks noGrp="1"/>
          </p:cNvSpPr>
          <p:nvPr>
            <p:ph sz="quarter" idx="13" hasCustomPrompt="1"/>
          </p:nvPr>
        </p:nvSpPr>
        <p:spPr>
          <a:xfrm>
            <a:off x="838200" y="4378037"/>
            <a:ext cx="10515600" cy="1627909"/>
          </a:xfrm>
        </p:spPr>
        <p:txBody>
          <a:bodyPr>
            <a:noAutofit/>
          </a:bodyPr>
          <a:lstStyle>
            <a:lvl1pPr marL="0" indent="0">
              <a:buNone/>
              <a:defRPr sz="1600"/>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Tree>
    <p:extLst>
      <p:ext uri="{BB962C8B-B14F-4D97-AF65-F5344CB8AC3E}">
        <p14:creationId xmlns:p14="http://schemas.microsoft.com/office/powerpoint/2010/main" val="16861732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4"/>
            <a:ext cx="8961120" cy="457200"/>
          </a:xfrm>
        </p:spPr>
        <p:txBody>
          <a:bodyPr>
            <a:noAutofit/>
          </a:bodyPr>
          <a:lstStyle>
            <a:lvl1pPr>
              <a:defRPr b="1"/>
            </a:lvl1pPr>
          </a:lstStyle>
          <a:p>
            <a:r>
              <a:rPr lang="en-US" dirty="0"/>
              <a:t>Title (optional)</a:t>
            </a:r>
          </a:p>
        </p:txBody>
      </p:sp>
      <p:sp>
        <p:nvSpPr>
          <p:cNvPr id="3" name="Footer Placeholder 2"/>
          <p:cNvSpPr>
            <a:spLocks noGrp="1"/>
          </p:cNvSpPr>
          <p:nvPr>
            <p:ph type="ftr" sz="quarter" idx="10"/>
          </p:nvPr>
        </p:nvSpPr>
        <p:spPr/>
        <p:txBody>
          <a:bodyPr>
            <a:noAutofit/>
          </a:bodyPr>
          <a:lstStyle/>
          <a:p>
            <a:endParaRPr lang="en-US" dirty="0"/>
          </a:p>
        </p:txBody>
      </p:sp>
      <p:sp>
        <p:nvSpPr>
          <p:cNvPr id="5" name="Content Placeholder 4"/>
          <p:cNvSpPr>
            <a:spLocks noGrp="1"/>
          </p:cNvSpPr>
          <p:nvPr>
            <p:ph sz="quarter" idx="11" hasCustomPrompt="1"/>
          </p:nvPr>
        </p:nvSpPr>
        <p:spPr>
          <a:xfrm>
            <a:off x="838200" y="1010661"/>
            <a:ext cx="10515600" cy="5155580"/>
          </a:xfrm>
        </p:spPr>
        <p:txBody>
          <a:bodyPr>
            <a:noAutofit/>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825682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4"/>
            <a:ext cx="8961120" cy="457200"/>
          </a:xfrm>
        </p:spPr>
        <p:txBody>
          <a:bodyPr/>
          <a:lstStyle>
            <a:lvl1pPr>
              <a:defRPr b="1"/>
            </a:lvl1pPr>
          </a:lstStyle>
          <a:p>
            <a:r>
              <a:rPr lang="en-US" dirty="0"/>
              <a:t>Title (optional)</a:t>
            </a:r>
          </a:p>
        </p:txBody>
      </p:sp>
      <p:sp>
        <p:nvSpPr>
          <p:cNvPr id="3" name="Footer Placeholder 2"/>
          <p:cNvSpPr>
            <a:spLocks noGrp="1"/>
          </p:cNvSpPr>
          <p:nvPr>
            <p:ph type="ftr" sz="quarter" idx="10"/>
          </p:nvPr>
        </p:nvSpPr>
        <p:spPr/>
        <p:txBody>
          <a:bodyPr>
            <a:noAutofit/>
          </a:bodyPr>
          <a:lstStyle/>
          <a:p>
            <a:endParaRPr lang="en-US" dirty="0"/>
          </a:p>
        </p:txBody>
      </p:sp>
      <p:sp>
        <p:nvSpPr>
          <p:cNvPr id="5" name="Content Placeholder 4"/>
          <p:cNvSpPr>
            <a:spLocks noGrp="1"/>
          </p:cNvSpPr>
          <p:nvPr>
            <p:ph sz="quarter" idx="11" hasCustomPrompt="1"/>
          </p:nvPr>
        </p:nvSpPr>
        <p:spPr>
          <a:xfrm>
            <a:off x="838200" y="1010661"/>
            <a:ext cx="10515600" cy="5155579"/>
          </a:xfrm>
        </p:spPr>
        <p:txBody>
          <a:bodyPr>
            <a:noAutofit/>
          </a:bodyPr>
          <a:lstStyle>
            <a:lvl1pPr marL="514350" indent="-514350">
              <a:buFont typeface="+mj-lt"/>
              <a:buAutoNum type="arabicPeriod"/>
              <a:defRPr/>
            </a:lvl1pPr>
            <a:lvl2pPr marL="914400" marR="0" indent="-457200" algn="l" defTabSz="914400" rtl="0" eaLnBrk="1" fontAlgn="auto" latinLnBrk="0" hangingPunct="1">
              <a:lnSpc>
                <a:spcPct val="90000"/>
              </a:lnSpc>
              <a:spcBef>
                <a:spcPts val="500"/>
              </a:spcBef>
              <a:spcAft>
                <a:spcPts val="0"/>
              </a:spcAft>
              <a:buClrTx/>
              <a:buSzTx/>
              <a:buFont typeface="+mj-lt"/>
              <a:buAutoNum type="alphaLcPeriod"/>
              <a:tabLst/>
              <a:defRPr/>
            </a:lvl2pPr>
          </a:lstStyle>
          <a:p>
            <a:pPr lvl="0"/>
            <a:r>
              <a:rPr lang="en-US" dirty="0"/>
              <a:t>Discussion question 1</a:t>
            </a:r>
          </a:p>
          <a:p>
            <a:pPr lvl="1"/>
            <a:r>
              <a:rPr lang="en-US" dirty="0"/>
              <a:t>Distractor (optional)</a:t>
            </a:r>
          </a:p>
          <a:p>
            <a:pPr lvl="1"/>
            <a:r>
              <a:rPr lang="en-US" dirty="0"/>
              <a:t>Distractor (optional)</a:t>
            </a:r>
          </a:p>
          <a:p>
            <a:pPr lvl="1"/>
            <a:r>
              <a:rPr lang="en-US" dirty="0"/>
              <a:t>Distractor (optional)</a:t>
            </a:r>
          </a:p>
          <a:p>
            <a:pPr lvl="1"/>
            <a:r>
              <a:rPr lang="en-US" dirty="0"/>
              <a:t>Distractor (optional)</a:t>
            </a:r>
          </a:p>
          <a:p>
            <a:pPr lvl="0"/>
            <a:r>
              <a:rPr lang="en-US" dirty="0"/>
              <a:t>Discussion question 2</a:t>
            </a:r>
          </a:p>
          <a:p>
            <a:pPr lvl="1"/>
            <a:r>
              <a:rPr lang="en-US" dirty="0"/>
              <a:t>Distractor (optional)</a:t>
            </a:r>
          </a:p>
          <a:p>
            <a:pPr lvl="1"/>
            <a:r>
              <a:rPr lang="en-US" dirty="0"/>
              <a:t>Distractor (optional)</a:t>
            </a:r>
          </a:p>
          <a:p>
            <a:pPr marL="914400" marR="0" lvl="1" indent="-457200" algn="l" defTabSz="914400" rtl="0" eaLnBrk="1" fontAlgn="auto" latinLnBrk="0" hangingPunct="1">
              <a:lnSpc>
                <a:spcPct val="90000"/>
              </a:lnSpc>
              <a:spcBef>
                <a:spcPts val="500"/>
              </a:spcBef>
              <a:spcAft>
                <a:spcPts val="0"/>
              </a:spcAft>
              <a:buClrTx/>
              <a:buSzTx/>
              <a:buFont typeface="+mj-lt"/>
              <a:buAutoNum type="alphaLcPeriod"/>
              <a:tabLst/>
              <a:defRPr/>
            </a:pPr>
            <a:r>
              <a:rPr lang="en-US" dirty="0"/>
              <a:t>Distractor (optional)</a:t>
            </a:r>
          </a:p>
          <a:p>
            <a:pPr lvl="1"/>
            <a:r>
              <a:rPr lang="en-US" dirty="0"/>
              <a:t>Distractor (optional)</a:t>
            </a:r>
          </a:p>
        </p:txBody>
      </p:sp>
    </p:spTree>
    <p:extLst>
      <p:ext uri="{BB962C8B-B14F-4D97-AF65-F5344CB8AC3E}">
        <p14:creationId xmlns:p14="http://schemas.microsoft.com/office/powerpoint/2010/main" val="164846171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theme" Target="../theme/theme1.xml"/><Relationship Id="rId12"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434975"/>
          </a:xfrm>
          <a:prstGeom prst="rect">
            <a:avLst/>
          </a:prstGeom>
        </p:spPr>
        <p:txBody>
          <a:bodyPr vert="horz" lIns="91440" tIns="45720" rIns="91440" bIns="45720" rtlCol="0" anchor="ctr">
            <a:normAutofit/>
          </a:bodyPr>
          <a:lstStyle/>
          <a:p>
            <a:r>
              <a:rPr lang="en-US" dirty="0"/>
              <a:t>Title (optional)</a:t>
            </a:r>
          </a:p>
        </p:txBody>
      </p:sp>
      <p:sp>
        <p:nvSpPr>
          <p:cNvPr id="3" name="Text Placeholder 2"/>
          <p:cNvSpPr>
            <a:spLocks noGrp="1"/>
          </p:cNvSpPr>
          <p:nvPr>
            <p:ph type="body" idx="1"/>
          </p:nvPr>
        </p:nvSpPr>
        <p:spPr>
          <a:xfrm>
            <a:off x="838200" y="990601"/>
            <a:ext cx="10515600" cy="521913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838200" y="6356350"/>
            <a:ext cx="1051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4" name="Slide Number Placeholder 3">
            <a:extLst>
              <a:ext uri="{FF2B5EF4-FFF2-40B4-BE49-F238E27FC236}">
                <a16:creationId xmlns:a16="http://schemas.microsoft.com/office/drawing/2014/main" id="{95599AE0-B13C-E741-A969-DCDFA4F7E3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8677BF-C91A-CA46-9BF6-A28F3D13AFBD}" type="slidenum">
              <a:rPr lang="en-US" smtClean="0"/>
              <a:t>‹#›</a:t>
            </a:fld>
            <a:endParaRPr lang="en-US" dirty="0"/>
          </a:p>
        </p:txBody>
      </p:sp>
    </p:spTree>
    <p:extLst>
      <p:ext uri="{BB962C8B-B14F-4D97-AF65-F5344CB8AC3E}">
        <p14:creationId xmlns:p14="http://schemas.microsoft.com/office/powerpoint/2010/main" val="15161623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63" r:id="rId4"/>
    <p:sldLayoutId id="2147483664" r:id="rId5"/>
    <p:sldLayoutId id="2147483666" r:id="rId6"/>
    <p:sldLayoutId id="2147483665" r:id="rId7"/>
    <p:sldLayoutId id="2147483660" r:id="rId8"/>
    <p:sldLayoutId id="2147483661" r:id="rId9"/>
    <p:sldLayoutId id="2147483662" r:id="rId10"/>
  </p:sldLayoutIdLst>
  <p:txStyles>
    <p:titleStyle>
      <a:lvl1pPr algn="l" defTabSz="914400" rtl="0" eaLnBrk="1" latinLnBrk="0" hangingPunct="1">
        <a:lnSpc>
          <a:spcPct val="90000"/>
        </a:lnSpc>
        <a:spcBef>
          <a:spcPct val="0"/>
        </a:spcBef>
        <a:buNone/>
        <a:defRPr sz="2800" b="1" kern="1200">
          <a:solidFill>
            <a:schemeClr val="accent6">
              <a:lumMod val="75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accent3"/>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accent5"/>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rgbClr val="BA4C2D"/>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accent3"/>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v3_image2_b953fc7bfc87.png"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oleObject" Target="../embeddings/oleObject1.bin"/><Relationship Id="rId3" Type="http://schemas.openxmlformats.org/officeDocument/2006/relationships/image" Target="../media/image3.w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oleObject" Target="../embeddings/oleObject2.bin"/><Relationship Id="rId3" Type="http://schemas.openxmlformats.org/officeDocument/2006/relationships/image" Target="../media/image4.wmf"/><Relationship Id="rId4" Type="http://schemas.openxmlformats.org/officeDocument/2006/relationships/oleObject" Target="../embeddings/oleObject3.bin"/><Relationship Id="rId5" Type="http://schemas.openxmlformats.org/officeDocument/2006/relationships/image" Target="../media/image5.w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oleObject" Target="../embeddings/oleObject4.bin"/><Relationship Id="rId3" Type="http://schemas.openxmlformats.org/officeDocument/2006/relationships/image" Target="../media/image6.wmf"/><Relationship Id="rId4" Type="http://schemas.openxmlformats.org/officeDocument/2006/relationships/oleObject" Target="../embeddings/oleObject5.bin"/><Relationship Id="rId5" Type="http://schemas.openxmlformats.org/officeDocument/2006/relationships/image" Target="../media/image7.wm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oleObject" Target="../embeddings/oleObject6.bin"/><Relationship Id="rId3" Type="http://schemas.openxmlformats.org/officeDocument/2006/relationships/image" Target="../media/image8.wmf"/><Relationship Id="rId4" Type="http://schemas.openxmlformats.org/officeDocument/2006/relationships/oleObject" Target="../embeddings/oleObject7.bin"/><Relationship Id="rId5" Type="http://schemas.openxmlformats.org/officeDocument/2006/relationships/image" Target="../media/image9.w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oleObject" Target="../embeddings/oleObject8.bin"/><Relationship Id="rId3" Type="http://schemas.openxmlformats.org/officeDocument/2006/relationships/image" Target="../media/image10.wmf"/><Relationship Id="rId4" Type="http://schemas.openxmlformats.org/officeDocument/2006/relationships/oleObject" Target="../embeddings/oleObject9.bin"/><Relationship Id="rId5" Type="http://schemas.openxmlformats.org/officeDocument/2006/relationships/image" Target="../media/image11.wm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xml"/><Relationship Id="rId3" Type="http://schemas.openxmlformats.org/officeDocument/2006/relationships/oleObject" Target="../embeddings/oleObject10.bin"/><Relationship Id="rId4" Type="http://schemas.openxmlformats.org/officeDocument/2006/relationships/image" Target="../media/image12.wmf"/></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xml"/><Relationship Id="rId3" Type="http://schemas.openxmlformats.org/officeDocument/2006/relationships/oleObject" Target="../embeddings/oleObject11.bin"/><Relationship Id="rId4" Type="http://schemas.openxmlformats.org/officeDocument/2006/relationships/image" Target="../media/image13.wmf"/><Relationship Id="rId5" Type="http://schemas.openxmlformats.org/officeDocument/2006/relationships/oleObject" Target="../embeddings/oleObject12.bin"/><Relationship Id="rId6" Type="http://schemas.openxmlformats.org/officeDocument/2006/relationships/image" Target="../media/image14.wmf"/><Relationship Id="rId7" Type="http://schemas.openxmlformats.org/officeDocument/2006/relationships/oleObject" Target="../embeddings/oleObject13.bin"/><Relationship Id="rId8" Type="http://schemas.openxmlformats.org/officeDocument/2006/relationships/image" Target="../media/image15.wm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oleObject" Target="../embeddings/oleObject14.bin"/><Relationship Id="rId3" Type="http://schemas.openxmlformats.org/officeDocument/2006/relationships/image" Target="../media/image16.wm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oleObject" Target="../embeddings/oleObject15.bin"/><Relationship Id="rId3" Type="http://schemas.openxmlformats.org/officeDocument/2006/relationships/image" Target="../media/image17.wmf"/><Relationship Id="rId4" Type="http://schemas.openxmlformats.org/officeDocument/2006/relationships/oleObject" Target="../embeddings/oleObject16.bin"/><Relationship Id="rId5" Type="http://schemas.openxmlformats.org/officeDocument/2006/relationships/image" Target="../media/image18.wmf"/></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oleObject" Target="../embeddings/oleObject17.bin"/><Relationship Id="rId3" Type="http://schemas.openxmlformats.org/officeDocument/2006/relationships/image" Target="../media/image19.wmf"/></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oleObject" Target="../embeddings/oleObject18.bin"/><Relationship Id="rId3" Type="http://schemas.openxmlformats.org/officeDocument/2006/relationships/image" Target="../media/image20.wmf"/><Relationship Id="rId4" Type="http://schemas.openxmlformats.org/officeDocument/2006/relationships/oleObject" Target="../embeddings/oleObject19.bin"/><Relationship Id="rId5" Type="http://schemas.openxmlformats.org/officeDocument/2006/relationships/image" Target="../media/image21.wmf"/></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oleObject" Target="../embeddings/oleObject20.bin"/><Relationship Id="rId3" Type="http://schemas.openxmlformats.org/officeDocument/2006/relationships/image" Target="../media/image22.wmf"/></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oleObject" Target="../embeddings/oleObject21.bin"/><Relationship Id="rId3" Type="http://schemas.openxmlformats.org/officeDocument/2006/relationships/image" Target="../media/image23.wmf"/><Relationship Id="rId4" Type="http://schemas.openxmlformats.org/officeDocument/2006/relationships/oleObject" Target="../embeddings/oleObject22.bin"/><Relationship Id="rId5" Type="http://schemas.openxmlformats.org/officeDocument/2006/relationships/image" Target="../media/image24.wmf"/></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oleObject" Target="../embeddings/oleObject23.bin"/><Relationship Id="rId3" Type="http://schemas.openxmlformats.org/officeDocument/2006/relationships/image" Target="../media/image25.wmf"/></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oleObject" Target="../embeddings/oleObject24.bin" /><Relationship Id="rId3" Type="http://schemas.openxmlformats.org/officeDocument/2006/relationships/image" Target="../media/image26.wmf" /><Relationship Id="rId4" Type="http://schemas.openxmlformats.org/officeDocument/2006/relationships/oleObject" Target="../embeddings/oleObject25.bin" /><Relationship Id="rId5" Type="http://schemas.openxmlformats.org/officeDocument/2006/relationships/image" Target="../media/image27.wmf" /><Relationship Id="rId7" Type="http://schemas.openxmlformats.org/officeDocument/2006/relationships/image" Target="../media/v3_image29_dafcf0f9d6a8.png" /></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oleObject" Target="../embeddings/oleObject26.bin"/><Relationship Id="rId3" Type="http://schemas.openxmlformats.org/officeDocument/2006/relationships/image" Target="../media/image28.wmf"/></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oleObject" Target="../embeddings/oleObject27.bin"/><Relationship Id="rId3" Type="http://schemas.openxmlformats.org/officeDocument/2006/relationships/image" Target="../media/image29.wmf"/></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oleObject" Target="../embeddings/oleObject28.bin"/><Relationship Id="rId3" Type="http://schemas.openxmlformats.org/officeDocument/2006/relationships/image" Target="../media/image30.wmf"/><Relationship Id="rId4" Type="http://schemas.openxmlformats.org/officeDocument/2006/relationships/oleObject" Target="../embeddings/oleObject29.bin"/><Relationship Id="rId5" Type="http://schemas.openxmlformats.org/officeDocument/2006/relationships/image" Target="../media/image31.wmf"/></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oleObject" Target="../embeddings/oleObject30.bin" /><Relationship Id="rId3" Type="http://schemas.openxmlformats.org/officeDocument/2006/relationships/image" Target="../media/v3_image32_4f3d3394775b.png" /><Relationship Id="rId4" Type="http://schemas.openxmlformats.org/officeDocument/2006/relationships/oleObject" Target="../embeddings/oleObject31.bin" /><Relationship Id="rId5" Type="http://schemas.openxmlformats.org/officeDocument/2006/relationships/image" Target="../media/v3_image33_e8a4b58870d0.png" /></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oleObject" Target="../embeddings/oleObject32.bin"/><Relationship Id="rId3" Type="http://schemas.openxmlformats.org/officeDocument/2006/relationships/image" Target="../media/image34.wmf"/></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oleObject" Target="../embeddings/oleObject33.bin"/><Relationship Id="rId3" Type="http://schemas.openxmlformats.org/officeDocument/2006/relationships/image" Target="../media/image35.wmf"/></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oleObject" Target="../embeddings/oleObject34.bin" /><Relationship Id="rId3" Type="http://schemas.openxmlformats.org/officeDocument/2006/relationships/image" Target="../media/v3_image36_3fb0e539590c.png" /></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oleObject" Target="../embeddings/oleObject35.bin"/><Relationship Id="rId3" Type="http://schemas.openxmlformats.org/officeDocument/2006/relationships/image" Target="../media/image37.wmf"/></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oleObject" Target="../embeddings/oleObject36.bin"/><Relationship Id="rId3" Type="http://schemas.openxmlformats.org/officeDocument/2006/relationships/image" Target="../media/image38.wmf"/><Relationship Id="rId4" Type="http://schemas.openxmlformats.org/officeDocument/2006/relationships/oleObject" Target="../embeddings/oleObject37.bin"/><Relationship Id="rId5" Type="http://schemas.openxmlformats.org/officeDocument/2006/relationships/image" Target="../media/image39.wmf"/><Relationship Id="rId6" Type="http://schemas.openxmlformats.org/officeDocument/2006/relationships/oleObject" Target="../embeddings/oleObject38.bin"/><Relationship Id="rId7" Type="http://schemas.openxmlformats.org/officeDocument/2006/relationships/image" Target="../media/image40.wmf"/></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oleObject" Target="../embeddings/oleObject39.bin"/><Relationship Id="rId3" Type="http://schemas.openxmlformats.org/officeDocument/2006/relationships/image" Target="../media/image41.wmf"/></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oleObject" Target="../embeddings/oleObject40.bin"/><Relationship Id="rId3" Type="http://schemas.openxmlformats.org/officeDocument/2006/relationships/image" Target="../media/image42.wmf"/><Relationship Id="rId4" Type="http://schemas.openxmlformats.org/officeDocument/2006/relationships/oleObject" Target="../embeddings/oleObject41.bin"/><Relationship Id="rId5" Type="http://schemas.openxmlformats.org/officeDocument/2006/relationships/image" Target="../media/image43.wmf"/></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oleObject" Target="../embeddings/oleObject42.bin"/><Relationship Id="rId3" Type="http://schemas.openxmlformats.org/officeDocument/2006/relationships/image" Target="../media/image44.wmf"/></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oleObject" Target="../embeddings/oleObject43.bin" /><Relationship Id="rId3" Type="http://schemas.openxmlformats.org/officeDocument/2006/relationships/image" Target="../media/image45.wmf" /><Relationship Id="rId4" Type="http://schemas.openxmlformats.org/officeDocument/2006/relationships/oleObject" Target="../embeddings/oleObject44.bin" /><Relationship Id="rId5" Type="http://schemas.openxmlformats.org/officeDocument/2006/relationships/image" Target="../media/image46.wmf" /><Relationship Id="rId6" Type="http://schemas.openxmlformats.org/officeDocument/2006/relationships/oleObject" Target="../embeddings/oleObject45.bin" /><Relationship Id="rId7" Type="http://schemas.openxmlformats.org/officeDocument/2006/relationships/image" Target="../media/v3_image47_5f42140c86da.png" /></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4.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a:extLst>
              <a:ext uri="{FF2B5EF4-FFF2-40B4-BE49-F238E27FC236}">
                <a16:creationId xmlns:a16="http://schemas.microsoft.com/office/drawing/2014/main" id="{96D634E8-4422-6744-BAAE-52C9030B199D}"/>
              </a:ext>
            </a:extLst>
          </p:cNvPr>
          <p:cNvSpPr>
            <a:spLocks noGrp="1"/>
          </p:cNvSpPr>
          <p:nvPr>
            <p:ph type="ctrTitle"/>
          </p:nvPr>
        </p:nvSpPr>
        <p:spPr/>
        <p:txBody>
          <a:bodyPr>
            <a:normAutofit/>
          </a:bodyPr>
          <a:lstStyle/>
          <a:p>
            <a:r>
              <a:rPr lang="en-US" sz="4800" noProof="0" dirty="0"/>
              <a:t>Stærðfræði í daglegu lífi</a:t>
            </a:r>
          </a:p>
        </p:txBody>
      </p:sp>
      <p:sp>
        <p:nvSpPr>
          <p:cNvPr id="24" name="Text Placeholder 2">
            <a:extLst>
              <a:ext uri="{FF2B5EF4-FFF2-40B4-BE49-F238E27FC236}">
                <a16:creationId xmlns:a16="http://schemas.microsoft.com/office/drawing/2014/main" id="{0F1E18ED-FDAD-4C46-A2CD-D2ED77832A05}"/>
              </a:ext>
            </a:extLst>
          </p:cNvPr>
          <p:cNvSpPr>
            <a:spLocks noGrp="1"/>
          </p:cNvSpPr>
          <p:nvPr>
            <p:ph type="body" sz="quarter" idx="14"/>
          </p:nvPr>
        </p:nvSpPr>
        <p:spPr/>
        <p:txBody>
          <a:bodyPr>
            <a:normAutofit lnSpcReduction="10000"/>
          </a:bodyPr>
          <a:lstStyle/>
          <a:p>
            <a:r>
              <a:rPr lang="en-US" dirty="0"/>
              <a:t>6. kafli FJÁRMÁLASTJÓRN</a:t>
            </a:r>
          </a:p>
        </p:txBody>
      </p:sp>
      <p:pic>
        <p:nvPicPr>
          <p:cNvPr id="2" name="Picture 1" descr="Cover of the OpenStax textbook titled Contemporary Mathematics. The title is in large bold yellow text set against a green background, and the OpenStax logo is in white in the top right corner.">
            <a:extLst>
              <a:ext uri="{FF2B5EF4-FFF2-40B4-BE49-F238E27FC236}">
                <a16:creationId xmlns:a16="http://schemas.microsoft.com/office/drawing/2014/main" id="{51E5727E-5638-7C58-E1E1-9FD472CF3551}"/>
              </a:ext>
            </a:extLst>
          </p:cNvPr>
          <p:cNvPicPr>
            <a:picLocks noChangeAspect="1"/>
          </p:cNvPicPr>
          <p:nvPr/>
        </p:nvPicPr>
        <p:blipFill>
          <a:blip r:embed="rId2"/>
          <a:stretch>
            <a:fillRect/>
          </a:stretch>
        </p:blipFill>
        <p:spPr>
          <a:xfrm>
            <a:off x="4862599" y="2757120"/>
            <a:ext cx="2466802" cy="3192332"/>
          </a:xfrm>
          <a:prstGeom prst="rect">
            <a:avLst/>
          </a:prstGeom>
          <a:effectLst>
            <a:outerShdw blurRad="362356" dist="150926" dir="1740000" sx="105794" sy="105794" algn="ctr" rotWithShape="0">
              <a:srgbClr val="000000">
                <a:alpha val="51241"/>
              </a:srgbClr>
            </a:outerShdw>
          </a:effectLst>
        </p:spPr>
      </p:pic>
    </p:spTree>
    <p:extLst>
      <p:ext uri="{BB962C8B-B14F-4D97-AF65-F5344CB8AC3E}">
        <p14:creationId xmlns:p14="http://schemas.microsoft.com/office/powerpoint/2010/main" val="2119115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BA1AE-8DB6-4146-B2D1-E665B44770BF}"/>
              </a:ext>
            </a:extLst>
          </p:cNvPr>
          <p:cNvSpPr>
            <a:spLocks noGrp="1"/>
          </p:cNvSpPr>
          <p:nvPr>
            <p:ph type="title"/>
          </p:nvPr>
        </p:nvSpPr>
        <p:spPr/>
        <p:txBody>
          <a:bodyPr>
            <a:noAutofit/>
          </a:bodyPr>
          <a:lstStyle/>
          <a:p>
            <a:r>
              <a:rPr lang="en-US" dirty="0"/>
              <a:t>6.1 Prósentur og afslættir </a:t>
            </a:r>
            <a:endParaRPr lang="en-US" noProof="0" dirty="0"/>
          </a:p>
        </p:txBody>
      </p:sp>
      <p:sp>
        <p:nvSpPr>
          <p:cNvPr id="3" name="Content Placeholder 2">
            <a:extLst>
              <a:ext uri="{FF2B5EF4-FFF2-40B4-BE49-F238E27FC236}">
                <a16:creationId xmlns:a16="http://schemas.microsoft.com/office/drawing/2014/main" id="{8CF8879A-5FF7-1847-8F30-F924AE4EDF31}"/>
              </a:ext>
            </a:extLst>
          </p:cNvPr>
          <p:cNvSpPr>
            <a:spLocks noGrp="1"/>
          </p:cNvSpPr>
          <p:nvPr>
            <p:ph sz="quarter" idx="11"/>
          </p:nvPr>
        </p:nvSpPr>
        <p:spPr/>
        <p:txBody>
          <a:bodyPr/>
          <a:lstStyle/>
          <a:p>
            <a:pPr marL="0" indent="0">
              <a:buNone/>
            </a:pPr>
            <a:r>
              <a:rPr lang="en-US" dirty="0"/>
              <a:t>Námsmarkmið:</a:t>
            </a:r>
          </a:p>
          <a:p>
            <a:pPr marL="514350" lvl="0" indent="-514350">
              <a:buFont typeface="+mj-lt"/>
              <a:buAutoNum type="arabicPeriod"/>
            </a:pPr>
            <a:r>
              <a:rPr lang="en-US" dirty="0"/>
              <a:t>Skilgreina og reikna prósentur.</a:t>
            </a:r>
          </a:p>
          <a:p>
            <a:pPr marL="514350" lvl="0" indent="-514350">
              <a:buFont typeface="+mj-lt"/>
              <a:buAutoNum type="arabicPeriod"/>
            </a:pPr>
            <a:r>
              <a:rPr lang="en-US" dirty="0"/>
              <a:t>Breyta milli prósenta, tugabrota og almennra brota.</a:t>
            </a:r>
          </a:p>
          <a:p>
            <a:pPr marL="514350" lvl="0" indent="-514350">
              <a:buFont typeface="+mj-lt"/>
              <a:buAutoNum type="arabicPeriod"/>
            </a:pPr>
            <a:r>
              <a:rPr lang="en-US" dirty="0"/>
              <a:t>Reikna heild, prósentu eða hluta.</a:t>
            </a:r>
          </a:p>
          <a:p>
            <a:pPr marL="514350" lvl="0" indent="-514350">
              <a:buFont typeface="+mj-lt"/>
              <a:buAutoNum type="arabicPeriod"/>
            </a:pPr>
            <a:r>
              <a:rPr lang="en-US" dirty="0"/>
              <a:t>Leysa hagnýt dæmi sem fela í sér prósentur.</a:t>
            </a:r>
          </a:p>
        </p:txBody>
      </p:sp>
    </p:spTree>
    <p:extLst>
      <p:ext uri="{BB962C8B-B14F-4D97-AF65-F5344CB8AC3E}">
        <p14:creationId xmlns:p14="http://schemas.microsoft.com/office/powerpoint/2010/main" val="34714879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93E9653-6773-4441-BE9E-80E3E180C7E0}"/>
              </a:ext>
            </a:extLst>
          </p:cNvPr>
          <p:cNvSpPr>
            <a:spLocks noGrp="1"/>
          </p:cNvSpPr>
          <p:nvPr>
            <p:ph type="title"/>
          </p:nvPr>
        </p:nvSpPr>
        <p:spPr/>
        <p:txBody>
          <a:bodyPr/>
          <a:lstStyle/>
          <a:p>
            <a:r>
              <a:rPr lang="en-IN" dirty="0"/>
              <a:t>6.1 Skilningur á prósentum</a:t>
            </a:r>
          </a:p>
        </p:txBody>
      </p:sp>
      <p:sp>
        <p:nvSpPr>
          <p:cNvPr id="8" name="Content Placeholder 2">
            <a:extLst>
              <a:ext uri="{FF2B5EF4-FFF2-40B4-BE49-F238E27FC236}">
                <a16:creationId xmlns:a16="http://schemas.microsoft.com/office/drawing/2014/main" id="{DF3E0EA3-1797-40D0-AA68-DDAA867839F3}"/>
              </a:ext>
            </a:extLst>
          </p:cNvPr>
          <p:cNvSpPr>
            <a:spLocks noGrp="1"/>
          </p:cNvSpPr>
          <p:nvPr>
            <p:ph sz="half" idx="1"/>
          </p:nvPr>
        </p:nvSpPr>
        <p:spPr>
          <a:xfrm>
            <a:off x="838200" y="1010661"/>
            <a:ext cx="10515600" cy="5166302"/>
          </a:xfrm>
        </p:spPr>
        <p:txBody>
          <a:bodyPr/>
          <a:lstStyle/>
          <a:p>
            <a:r>
              <a:rPr lang="en-US" dirty="0"/>
              <a:t>Fjárveitingin til þjóðgarðaþjónustunnar var innan við einn tíundi úr einu prósenti, eða 1/10%, af heildarútgjöldunum. Þetta </a:t>
            </a:r>
            <a:r>
              <a:rPr lang="en-US" b="1" dirty="0"/>
              <a:t>prósentuhlutfall</a:t>
            </a:r>
            <a:r>
              <a:rPr lang="en-US" dirty="0"/>
              <a:t> lýsir tiltekinni tölu. Með því að skilja þetta hlutfall má setja þá $3.5 milljarða sem veitt var til þjóðgarðaþjónustunnar í samhengi.</a:t>
            </a:r>
          </a:p>
          <a:p>
            <a:pPr>
              <a:lnSpc>
                <a:spcPct val="100000"/>
              </a:lnSpc>
            </a:pPr>
            <a:r>
              <a:rPr lang="en-US" dirty="0"/>
              <a:t>Orðið prósent er dregið af latneska orðasambandinu per centum, sem merkir „af hundraði“. Sérhver prósenta er því tala deild með 100. Að breyta prósentu í almennt brot felst í að rita hana á brotaformi. Til að rita % á brotaformi er prósentan rituð sem brotið</a:t>
            </a:r>
            <a:endParaRPr lang="en-IN" dirty="0"/>
          </a:p>
        </p:txBody>
      </p:sp>
      <p:graphicFrame>
        <p:nvGraphicFramePr>
          <p:cNvPr id="12" name="Object 3">
            <a:extLst>
              <a:ext uri="{FF2B5EF4-FFF2-40B4-BE49-F238E27FC236}">
                <a16:creationId xmlns:a16="http://schemas.microsoft.com/office/drawing/2014/main" id="{E6932C4F-A065-4491-A2D4-451CF8E36DC6}"/>
              </a:ext>
              <a:ext uri="{C183D7F6-B498-43B3-948B-1728B52AA6E4}">
                <adec:decorative xmlns:adec="http://schemas.microsoft.com/office/drawing/2017/decorative" val="1"/>
              </a:ext>
            </a:extLst>
          </p:cNvPr>
          <p:cNvGraphicFramePr>
            <a:graphicFrameLocks noGrp="1" noChangeAspect="1"/>
          </p:cNvGraphicFramePr>
          <p:nvPr>
            <p:ph sz="half" idx="2"/>
            <p:extLst>
              <p:ext uri="{D42A27DB-BD31-4B8C-83A1-F6EECF244321}">
                <p14:modId xmlns:p14="http://schemas.microsoft.com/office/powerpoint/2010/main" val="4138028565"/>
              </p:ext>
            </p:extLst>
          </p:nvPr>
        </p:nvGraphicFramePr>
        <p:xfrm>
          <a:off x="3295650" y="4234295"/>
          <a:ext cx="660240" cy="799920"/>
        </p:xfrm>
        <a:graphic>
          <a:graphicData uri="http://schemas.openxmlformats.org/presentationml/2006/ole">
            <mc:AlternateContent xmlns:mc="http://schemas.openxmlformats.org/markup-compatibility/2006">
              <mc:Choice xmlns:v="urn:schemas-microsoft-com:vml" Requires="v">
                <p:oleObj name="Equation" r:id="rId2" imgW="660240" imgH="799920" progId="Equation.DSMT4">
                  <p:embed/>
                </p:oleObj>
              </mc:Choice>
              <mc:Fallback>
                <p:oleObj name="Equation" r:id="rId2" imgW="660240" imgH="799920" progId="Equation.DSMT4">
                  <p:embed/>
                  <p:pic>
                    <p:nvPicPr>
                      <p:cNvPr id="11" name="Object 10">
                        <a:extLst>
                          <a:ext uri="{FF2B5EF4-FFF2-40B4-BE49-F238E27FC236}">
                            <a16:creationId xmlns:a16="http://schemas.microsoft.com/office/drawing/2014/main" id="{5DA778F8-121A-408F-9763-074CA2C745B7}"/>
                          </a:ext>
                        </a:extLst>
                      </p:cNvPr>
                      <p:cNvPicPr/>
                      <p:nvPr/>
                    </p:nvPicPr>
                    <p:blipFill>
                      <a:blip r:embed="rId3"/>
                      <a:stretch>
                        <a:fillRect/>
                      </a:stretch>
                    </p:blipFill>
                    <p:spPr>
                      <a:xfrm>
                        <a:off x="3295650" y="4234295"/>
                        <a:ext cx="660240" cy="799920"/>
                      </a:xfrm>
                      <a:prstGeom prst="rect">
                        <a:avLst/>
                      </a:prstGeom>
                    </p:spPr>
                  </p:pic>
                </p:oleObj>
              </mc:Fallback>
            </mc:AlternateContent>
          </a:graphicData>
        </a:graphic>
      </p:graphicFrame>
    </p:spTree>
    <p:extLst>
      <p:ext uri="{BB962C8B-B14F-4D97-AF65-F5344CB8AC3E}">
        <p14:creationId xmlns:p14="http://schemas.microsoft.com/office/powerpoint/2010/main" val="16856489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7F0983E6-2B4A-447D-AA41-F1FEE1FC879A}"/>
              </a:ext>
            </a:extLst>
          </p:cNvPr>
          <p:cNvSpPr>
            <a:spLocks noGrp="1"/>
          </p:cNvSpPr>
          <p:nvPr>
            <p:ph type="title"/>
          </p:nvPr>
        </p:nvSpPr>
        <p:spPr/>
        <p:txBody>
          <a:bodyPr/>
          <a:lstStyle/>
          <a:p>
            <a:r>
              <a:rPr lang="en-US" dirty="0"/>
              <a:t>DÆMI – Prósenta rituð sem almennt brot</a:t>
            </a:r>
            <a:endParaRPr lang="en-IN" dirty="0"/>
          </a:p>
        </p:txBody>
      </p:sp>
      <p:sp>
        <p:nvSpPr>
          <p:cNvPr id="15" name="Content Placeholder 2">
            <a:extLst>
              <a:ext uri="{FF2B5EF4-FFF2-40B4-BE49-F238E27FC236}">
                <a16:creationId xmlns:a16="http://schemas.microsoft.com/office/drawing/2014/main" id="{A011ABB8-1513-440B-A99F-89314F603A0B}"/>
              </a:ext>
            </a:extLst>
          </p:cNvPr>
          <p:cNvSpPr>
            <a:spLocks noGrp="1"/>
          </p:cNvSpPr>
          <p:nvPr>
            <p:ph sz="half" idx="1"/>
          </p:nvPr>
        </p:nvSpPr>
        <p:spPr>
          <a:xfrm>
            <a:off x="838200" y="1010661"/>
            <a:ext cx="5181600" cy="2240539"/>
          </a:xfrm>
        </p:spPr>
        <p:txBody>
          <a:bodyPr/>
          <a:lstStyle/>
          <a:p>
            <a:r>
              <a:rPr lang="en-US" dirty="0"/>
              <a:t>Ritaðu eftirfarandi sem almenn brot:</a:t>
            </a:r>
          </a:p>
          <a:p>
            <a:pPr marL="514350" indent="-514350">
              <a:buFont typeface="+mj-lt"/>
              <a:buAutoNum type="arabicPeriod"/>
            </a:pPr>
            <a:r>
              <a:rPr lang="en-US" dirty="0"/>
              <a:t>18%</a:t>
            </a:r>
          </a:p>
          <a:p>
            <a:pPr marL="514350" indent="-514350">
              <a:buFont typeface="+mj-lt"/>
              <a:buAutoNum type="arabicPeriod"/>
            </a:pPr>
            <a:r>
              <a:rPr lang="en-US" dirty="0"/>
              <a:t>38.7%</a:t>
            </a:r>
          </a:p>
        </p:txBody>
      </p:sp>
      <p:sp>
        <p:nvSpPr>
          <p:cNvPr id="16" name="Content Placeholder 3">
            <a:extLst>
              <a:ext uri="{FF2B5EF4-FFF2-40B4-BE49-F238E27FC236}">
                <a16:creationId xmlns:a16="http://schemas.microsoft.com/office/drawing/2014/main" id="{E5731C62-08CB-4020-9F4F-08EC48A81530}"/>
              </a:ext>
            </a:extLst>
          </p:cNvPr>
          <p:cNvSpPr>
            <a:spLocks noGrp="1"/>
          </p:cNvSpPr>
          <p:nvPr>
            <p:ph sz="half" idx="2"/>
          </p:nvPr>
        </p:nvSpPr>
        <p:spPr>
          <a:xfrm>
            <a:off x="6172200" y="1010661"/>
            <a:ext cx="5181600" cy="1456768"/>
          </a:xfrm>
        </p:spPr>
        <p:txBody>
          <a:bodyPr/>
          <a:lstStyle/>
          <a:p>
            <a:pPr marL="514350" indent="-514350">
              <a:lnSpc>
                <a:spcPct val="110000"/>
              </a:lnSpc>
              <a:buFont typeface="+mj-lt"/>
              <a:buAutoNum type="arabicPeriod"/>
            </a:pPr>
            <a:r>
              <a:rPr lang="en-US" dirty="0"/>
              <a:t>Samkvæmt skilgreiningunni og þar sem </a:t>
            </a:r>
            <a:br>
              <a:rPr lang="en-US" i="1" dirty="0">
                <a:latin typeface="Cambria Math" panose="02040503050406030204" pitchFamily="18" charset="0"/>
              </a:rPr>
            </a:br>
            <a:r>
              <a:rPr lang="en-US" dirty="0">
                <a:latin typeface="Cambria Math" panose="02040503050406030204" pitchFamily="18" charset="0"/>
                <a:ea typeface="Cambria Math" panose="02040503050406030204" pitchFamily="18" charset="0"/>
              </a:rPr>
              <a:t>𝑛 = 18</a:t>
            </a:r>
            <a:r>
              <a:rPr lang="en-US" dirty="0"/>
              <a:t>, er brotaform 18%</a:t>
            </a:r>
            <a:endParaRPr lang="en-IN" dirty="0"/>
          </a:p>
        </p:txBody>
      </p:sp>
      <p:graphicFrame>
        <p:nvGraphicFramePr>
          <p:cNvPr id="21" name="Object 4">
            <a:extLst>
              <a:ext uri="{FF2B5EF4-FFF2-40B4-BE49-F238E27FC236}">
                <a16:creationId xmlns:a16="http://schemas.microsoft.com/office/drawing/2014/main" id="{CFCD2426-D695-4B74-9C7E-B797258518CB}"/>
              </a:ext>
              <a:ext uri="{C183D7F6-B498-43B3-948B-1728B52AA6E4}">
                <adec:decorative xmlns:adec="http://schemas.microsoft.com/office/drawing/2017/decorative" val="1"/>
              </a:ext>
            </a:extLst>
          </p:cNvPr>
          <p:cNvGraphicFramePr>
            <a:graphicFrameLocks noGrp="1" noChangeAspect="1"/>
          </p:cNvGraphicFramePr>
          <p:nvPr>
            <p:ph sz="half" idx="12"/>
            <p:extLst>
              <p:ext uri="{D42A27DB-BD31-4B8C-83A1-F6EECF244321}">
                <p14:modId xmlns:p14="http://schemas.microsoft.com/office/powerpoint/2010/main" val="1059096795"/>
              </p:ext>
            </p:extLst>
          </p:nvPr>
        </p:nvGraphicFramePr>
        <p:xfrm>
          <a:off x="7104743" y="1870178"/>
          <a:ext cx="660400" cy="800100"/>
        </p:xfrm>
        <a:graphic>
          <a:graphicData uri="http://schemas.openxmlformats.org/presentationml/2006/ole">
            <mc:AlternateContent xmlns:mc="http://schemas.openxmlformats.org/markup-compatibility/2006">
              <mc:Choice xmlns:v="urn:schemas-microsoft-com:vml" Requires="v">
                <p:oleObj name="Equation" r:id="rId2" imgW="660240" imgH="799920" progId="Equation.DSMT4">
                  <p:embed/>
                </p:oleObj>
              </mc:Choice>
              <mc:Fallback>
                <p:oleObj name="Equation" r:id="rId2" imgW="660240" imgH="799920" progId="Equation.DSMT4">
                  <p:embed/>
                  <p:pic>
                    <p:nvPicPr>
                      <p:cNvPr id="9" name="Object 4">
                        <a:extLst>
                          <a:ext uri="{FF2B5EF4-FFF2-40B4-BE49-F238E27FC236}">
                            <a16:creationId xmlns:a16="http://schemas.microsoft.com/office/drawing/2014/main" id="{73975CA7-4C57-447A-AF37-112888B8DDF7}"/>
                          </a:ext>
                          <a:ext uri="{C183D7F6-B498-43B3-948B-1728B52AA6E4}">
                            <adec:decorative xmlns:adec="http://schemas.microsoft.com/office/drawing/2017/decorative" val="1"/>
                          </a:ext>
                        </a:extLst>
                      </p:cNvPr>
                      <p:cNvPicPr/>
                      <p:nvPr/>
                    </p:nvPicPr>
                    <p:blipFill>
                      <a:blip r:embed="rId3"/>
                      <a:stretch>
                        <a:fillRect/>
                      </a:stretch>
                    </p:blipFill>
                    <p:spPr>
                      <a:xfrm>
                        <a:off x="7104743" y="1870178"/>
                        <a:ext cx="660400" cy="800100"/>
                      </a:xfrm>
                      <a:prstGeom prst="rect">
                        <a:avLst/>
                      </a:prstGeom>
                    </p:spPr>
                  </p:pic>
                </p:oleObj>
              </mc:Fallback>
            </mc:AlternateContent>
          </a:graphicData>
        </a:graphic>
      </p:graphicFrame>
      <p:sp>
        <p:nvSpPr>
          <p:cNvPr id="18" name="Content Placeholder 5">
            <a:extLst>
              <a:ext uri="{FF2B5EF4-FFF2-40B4-BE49-F238E27FC236}">
                <a16:creationId xmlns:a16="http://schemas.microsoft.com/office/drawing/2014/main" id="{8B0CDF8E-5752-4DCA-98CD-3C6DC4029EEC}"/>
              </a:ext>
            </a:extLst>
          </p:cNvPr>
          <p:cNvSpPr>
            <a:spLocks noGrp="1"/>
          </p:cNvSpPr>
          <p:nvPr>
            <p:ph sz="half" idx="13"/>
          </p:nvPr>
        </p:nvSpPr>
        <p:spPr>
          <a:xfrm>
            <a:off x="6172200" y="2740200"/>
            <a:ext cx="5181600" cy="1447523"/>
          </a:xfrm>
        </p:spPr>
        <p:txBody>
          <a:bodyPr/>
          <a:lstStyle/>
          <a:p>
            <a:pPr>
              <a:lnSpc>
                <a:spcPct val="110000"/>
              </a:lnSpc>
            </a:pPr>
            <a:r>
              <a:rPr lang="en-US" dirty="0"/>
              <a:t>Samkvæmt skilgreiningunni og þar sem </a:t>
            </a:r>
            <a:br>
              <a:rPr lang="en-US" i="1" dirty="0">
                <a:latin typeface="Cambria Math" panose="02040503050406030204" pitchFamily="18" charset="0"/>
              </a:rPr>
            </a:br>
            <a:r>
              <a:rPr lang="en-US" i="0" dirty="0">
                <a:latin typeface="Cambria" panose="02040503050406030204" pitchFamily="18" charset="0"/>
                <a:ea typeface="Cambria" panose="02040503050406030204" pitchFamily="18" charset="0"/>
              </a:rPr>
              <a:t>𝑛 = 38.7</a:t>
            </a:r>
            <a:r>
              <a:rPr lang="en-US" dirty="0"/>
              <a:t>, er brotaform 38.7%</a:t>
            </a:r>
            <a:endParaRPr lang="en-IN" dirty="0"/>
          </a:p>
        </p:txBody>
      </p:sp>
      <p:graphicFrame>
        <p:nvGraphicFramePr>
          <p:cNvPr id="22" name="Object 6">
            <a:extLst>
              <a:ext uri="{FF2B5EF4-FFF2-40B4-BE49-F238E27FC236}">
                <a16:creationId xmlns:a16="http://schemas.microsoft.com/office/drawing/2014/main" id="{6568DF71-0337-438F-A5E2-5034A3777445}"/>
              </a:ext>
              <a:ext uri="{C183D7F6-B498-43B3-948B-1728B52AA6E4}">
                <adec:decorative xmlns:adec="http://schemas.microsoft.com/office/drawing/2017/decorative" val="1"/>
              </a:ext>
            </a:extLst>
          </p:cNvPr>
          <p:cNvGraphicFramePr>
            <a:graphicFrameLocks noGrp="1" noChangeAspect="1"/>
          </p:cNvGraphicFramePr>
          <p:nvPr>
            <p:ph sz="half" idx="14"/>
            <p:extLst>
              <p:ext uri="{D42A27DB-BD31-4B8C-83A1-F6EECF244321}">
                <p14:modId xmlns:p14="http://schemas.microsoft.com/office/powerpoint/2010/main" val="877693915"/>
              </p:ext>
            </p:extLst>
          </p:nvPr>
        </p:nvGraphicFramePr>
        <p:xfrm>
          <a:off x="7583714" y="3632199"/>
          <a:ext cx="660400" cy="717550"/>
        </p:xfrm>
        <a:graphic>
          <a:graphicData uri="http://schemas.openxmlformats.org/presentationml/2006/ole">
            <mc:AlternateContent xmlns:mc="http://schemas.openxmlformats.org/markup-compatibility/2006">
              <mc:Choice xmlns:v="urn:schemas-microsoft-com:vml" Requires="v">
                <p:oleObj name="Equation" r:id="rId4" imgW="736560" imgH="799920" progId="Equation.DSMT4">
                  <p:embed/>
                </p:oleObj>
              </mc:Choice>
              <mc:Fallback>
                <p:oleObj name="Equation" r:id="rId4" imgW="736560" imgH="799920" progId="Equation.DSMT4">
                  <p:embed/>
                  <p:pic>
                    <p:nvPicPr>
                      <p:cNvPr id="21" name="Object 4">
                        <a:extLst>
                          <a:ext uri="{FF2B5EF4-FFF2-40B4-BE49-F238E27FC236}">
                            <a16:creationId xmlns:a16="http://schemas.microsoft.com/office/drawing/2014/main" id="{CFCD2426-D695-4B74-9C7E-B797258518CB}"/>
                          </a:ext>
                          <a:ext uri="{C183D7F6-B498-43B3-948B-1728B52AA6E4}">
                            <adec:decorative xmlns:adec="http://schemas.microsoft.com/office/drawing/2017/decorative" val="1"/>
                          </a:ext>
                        </a:extLst>
                      </p:cNvPr>
                      <p:cNvPicPr/>
                      <p:nvPr/>
                    </p:nvPicPr>
                    <p:blipFill>
                      <a:blip r:embed="rId5"/>
                      <a:stretch>
                        <a:fillRect/>
                      </a:stretch>
                    </p:blipFill>
                    <p:spPr>
                      <a:xfrm>
                        <a:off x="7583714" y="3632199"/>
                        <a:ext cx="660400" cy="717550"/>
                      </a:xfrm>
                      <a:prstGeom prst="rect">
                        <a:avLst/>
                      </a:prstGeom>
                    </p:spPr>
                  </p:pic>
                </p:oleObj>
              </mc:Fallback>
            </mc:AlternateContent>
          </a:graphicData>
        </a:graphic>
      </p:graphicFrame>
    </p:spTree>
    <p:extLst>
      <p:ext uri="{BB962C8B-B14F-4D97-AF65-F5344CB8AC3E}">
        <p14:creationId xmlns:p14="http://schemas.microsoft.com/office/powerpoint/2010/main" val="23179503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BA1AE-8DB6-4146-B2D1-E665B44770BF}"/>
              </a:ext>
            </a:extLst>
          </p:cNvPr>
          <p:cNvSpPr>
            <a:spLocks noGrp="1"/>
          </p:cNvSpPr>
          <p:nvPr>
            <p:ph type="title"/>
          </p:nvPr>
        </p:nvSpPr>
        <p:spPr/>
        <p:txBody>
          <a:bodyPr>
            <a:noAutofit/>
          </a:bodyPr>
          <a:lstStyle/>
          <a:p>
            <a:r>
              <a:rPr lang="en-US" dirty="0"/>
              <a:t>6.1 Breytt milli prósenta, tugabrota og almennra brota</a:t>
            </a:r>
            <a:endParaRPr lang="en-US" noProof="0" dirty="0"/>
          </a:p>
        </p:txBody>
      </p:sp>
      <p:sp>
        <p:nvSpPr>
          <p:cNvPr id="3" name="Content Placeholder 2">
            <a:extLst>
              <a:ext uri="{FF2B5EF4-FFF2-40B4-BE49-F238E27FC236}">
                <a16:creationId xmlns:a16="http://schemas.microsoft.com/office/drawing/2014/main" id="{8CF8879A-5FF7-1847-8F30-F924AE4EDF31}"/>
              </a:ext>
            </a:extLst>
          </p:cNvPr>
          <p:cNvSpPr>
            <a:spLocks noGrp="1"/>
          </p:cNvSpPr>
          <p:nvPr>
            <p:ph sz="quarter" idx="11"/>
          </p:nvPr>
        </p:nvSpPr>
        <p:spPr>
          <a:xfrm>
            <a:off x="838200" y="1010661"/>
            <a:ext cx="10467109" cy="5155580"/>
          </a:xfrm>
        </p:spPr>
        <p:txBody>
          <a:bodyPr/>
          <a:lstStyle/>
          <a:p>
            <a:r>
              <a:rPr lang="en-US" dirty="0"/>
              <a:t>Áður en reiknað er með prósentu þarf að breyta henni annaðhvort í almennt brot eða </a:t>
            </a:r>
            <a:r>
              <a:rPr lang="en-US" b="1" dirty="0"/>
              <a:t>tugabrot</a:t>
            </a:r>
            <a:r>
              <a:rPr lang="en-US" dirty="0"/>
              <a:t>. Prósentu má breyta í tugabrot með því að deila henni með 100 og rita niðurstöðuna sem tugabrot.</a:t>
            </a:r>
          </a:p>
          <a:p>
            <a:r>
              <a:rPr lang="en-US" dirty="0"/>
              <a:t>Tugabrotsform </a:t>
            </a:r>
            <a:r>
              <a:rPr lang="en-US" i="0" dirty="0">
                <a:latin typeface="Cambria Math" panose="02040503050406030204" pitchFamily="18" charset="0"/>
                <a:ea typeface="Cambria Math" panose="02040503050406030204" pitchFamily="18" charset="0"/>
              </a:rPr>
              <a:t>𝑛%</a:t>
            </a:r>
            <a:r>
              <a:rPr lang="en-US" dirty="0"/>
              <a:t> fæst með því að reikna tugabrotsgildi </a:t>
            </a:r>
            <a:r>
              <a:rPr lang="en-US" i="0" dirty="0">
                <a:latin typeface="Cambria Math" panose="02040503050406030204" pitchFamily="18" charset="0"/>
                <a:ea typeface="Cambria Math" panose="02040503050406030204" pitchFamily="18" charset="0"/>
              </a:rPr>
              <a:t>𝑛 ÷ 100</a:t>
            </a:r>
            <a:r>
              <a:rPr lang="en-US" dirty="0"/>
              <a:t>.</a:t>
            </a:r>
          </a:p>
          <a:p>
            <a:r>
              <a:rPr lang="en-US" dirty="0"/>
              <a:t>Til að breyta tölunni </a:t>
            </a:r>
            <a:r>
              <a:rPr lang="en-US" i="0" dirty="0">
                <a:latin typeface="Cambria Math" panose="02040503050406030204" pitchFamily="18" charset="0"/>
                <a:ea typeface="Cambria Math" panose="02040503050406030204" pitchFamily="18" charset="0"/>
              </a:rPr>
              <a:t>𝑥</a:t>
            </a:r>
            <a:r>
              <a:rPr lang="en-US" dirty="0"/>
              <a:t> úr tugabroti í prósentu skal margfalda </a:t>
            </a:r>
            <a:r>
              <a:rPr lang="en-US" i="0" dirty="0">
                <a:latin typeface="Cambria Math" panose="02040503050406030204" pitchFamily="18" charset="0"/>
                <a:ea typeface="Cambria Math" panose="02040503050406030204" pitchFamily="18" charset="0"/>
              </a:rPr>
              <a:t>𝑥</a:t>
            </a:r>
            <a:r>
              <a:rPr lang="en-US" dirty="0"/>
              <a:t> með 100 og setja prósentumerkið, %, á eftir tölunni, </a:t>
            </a:r>
            <a:r>
              <a:rPr lang="en-US" i="0" dirty="0">
                <a:latin typeface="Cambria Math" panose="02040503050406030204" pitchFamily="18" charset="0"/>
                <a:ea typeface="Cambria Math" panose="02040503050406030204" pitchFamily="18" charset="0"/>
              </a:rPr>
              <a:t>(𝑥 × 100)%</a:t>
            </a:r>
            <a:r>
              <a:rPr lang="en-US" dirty="0"/>
              <a:t>.</a:t>
            </a:r>
          </a:p>
        </p:txBody>
      </p:sp>
    </p:spTree>
    <p:extLst>
      <p:ext uri="{BB962C8B-B14F-4D97-AF65-F5344CB8AC3E}">
        <p14:creationId xmlns:p14="http://schemas.microsoft.com/office/powerpoint/2010/main" val="23444108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7E6C1-53A6-487B-BB0B-243D52EA79BC}"/>
              </a:ext>
            </a:extLst>
          </p:cNvPr>
          <p:cNvSpPr>
            <a:spLocks noGrp="1"/>
          </p:cNvSpPr>
          <p:nvPr>
            <p:ph type="title"/>
          </p:nvPr>
        </p:nvSpPr>
        <p:spPr/>
        <p:txBody>
          <a:bodyPr/>
          <a:lstStyle/>
          <a:p>
            <a:r>
              <a:rPr lang="en-IN" dirty="0"/>
              <a:t>DÆMI – Prósentu breytt í tugabrot</a:t>
            </a:r>
          </a:p>
        </p:txBody>
      </p:sp>
      <p:sp>
        <p:nvSpPr>
          <p:cNvPr id="3" name="Content Placeholder 2">
            <a:extLst>
              <a:ext uri="{FF2B5EF4-FFF2-40B4-BE49-F238E27FC236}">
                <a16:creationId xmlns:a16="http://schemas.microsoft.com/office/drawing/2014/main" id="{5E7815B7-A0C6-4D06-B52C-CBCA850612FF}"/>
              </a:ext>
            </a:extLst>
          </p:cNvPr>
          <p:cNvSpPr>
            <a:spLocks noGrp="1"/>
          </p:cNvSpPr>
          <p:nvPr>
            <p:ph sz="half" idx="1"/>
          </p:nvPr>
        </p:nvSpPr>
        <p:spPr/>
        <p:txBody>
          <a:bodyPr/>
          <a:lstStyle/>
          <a:p>
            <a:r>
              <a:rPr lang="en-US" dirty="0"/>
              <a:t>Breyttu eftirfarandi prósentum í tugabrot:</a:t>
            </a:r>
          </a:p>
          <a:p>
            <a:pPr marL="514350" indent="-514350">
              <a:buFont typeface="+mj-lt"/>
              <a:buAutoNum type="arabicPeriod"/>
            </a:pPr>
            <a:r>
              <a:rPr lang="en-US" dirty="0"/>
              <a:t>17%</a:t>
            </a:r>
          </a:p>
          <a:p>
            <a:pPr marL="514350" indent="-514350">
              <a:buFont typeface="+mj-lt"/>
              <a:buAutoNum type="arabicPeriod"/>
            </a:pPr>
            <a:r>
              <a:rPr lang="en-US" dirty="0"/>
              <a:t>7%</a:t>
            </a:r>
          </a:p>
        </p:txBody>
      </p:sp>
      <p:sp>
        <p:nvSpPr>
          <p:cNvPr id="4" name="Content Placeholder 3">
            <a:extLst>
              <a:ext uri="{FF2B5EF4-FFF2-40B4-BE49-F238E27FC236}">
                <a16:creationId xmlns:a16="http://schemas.microsoft.com/office/drawing/2014/main" id="{EA6B8148-15D3-4C34-9152-B218C2CC09D6}"/>
              </a:ext>
            </a:extLst>
          </p:cNvPr>
          <p:cNvSpPr>
            <a:spLocks noGrp="1"/>
          </p:cNvSpPr>
          <p:nvPr>
            <p:ph sz="half" idx="2"/>
          </p:nvPr>
        </p:nvSpPr>
        <p:spPr/>
        <p:txBody>
          <a:bodyPr/>
          <a:lstStyle/>
          <a:p>
            <a:pPr marL="514350" indent="-514350">
              <a:buFont typeface="+mj-lt"/>
              <a:buAutoNum type="arabicPeriod"/>
            </a:pPr>
            <a:r>
              <a:rPr lang="en-US" dirty="0"/>
              <a:t>Til að breyta 17% í tugabrot er 17 deilt með 100. Þá færist komman um tvö sæti til vinstri. Tugabrotsform 17% er 0.17.</a:t>
            </a:r>
          </a:p>
          <a:p>
            <a:pPr marL="514350" indent="-514350">
              <a:buFont typeface="+mj-lt"/>
              <a:buAutoNum type="arabicPeriod"/>
            </a:pPr>
            <a:r>
              <a:rPr lang="en-US" dirty="0"/>
              <a:t>Til að breyta 7% í tugabrot er 7 deilt með 100. Þá færist komman um tvö sæti til vinstri og niðurstaðan verður 0.07. Tugabrotsform 7% er 0.07.</a:t>
            </a:r>
          </a:p>
        </p:txBody>
      </p:sp>
    </p:spTree>
    <p:extLst>
      <p:ext uri="{BB962C8B-B14F-4D97-AF65-F5344CB8AC3E}">
        <p14:creationId xmlns:p14="http://schemas.microsoft.com/office/powerpoint/2010/main" val="4339129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7E6C1-53A6-487B-BB0B-243D52EA79BC}"/>
              </a:ext>
            </a:extLst>
          </p:cNvPr>
          <p:cNvSpPr>
            <a:spLocks noGrp="1"/>
          </p:cNvSpPr>
          <p:nvPr>
            <p:ph type="title"/>
          </p:nvPr>
        </p:nvSpPr>
        <p:spPr/>
        <p:txBody>
          <a:bodyPr/>
          <a:lstStyle/>
          <a:p>
            <a:r>
              <a:rPr lang="en-US" sz="2600" dirty="0"/>
              <a:t>DÆMI – Tugabroti breytt í prósentu</a:t>
            </a:r>
            <a:endParaRPr lang="en-IN" sz="2600" dirty="0"/>
          </a:p>
        </p:txBody>
      </p:sp>
      <p:sp>
        <p:nvSpPr>
          <p:cNvPr id="3" name="Content Placeholder 2">
            <a:extLst>
              <a:ext uri="{FF2B5EF4-FFF2-40B4-BE49-F238E27FC236}">
                <a16:creationId xmlns:a16="http://schemas.microsoft.com/office/drawing/2014/main" id="{5E7815B7-A0C6-4D06-B52C-CBCA850612FF}"/>
              </a:ext>
            </a:extLst>
          </p:cNvPr>
          <p:cNvSpPr>
            <a:spLocks noGrp="1"/>
          </p:cNvSpPr>
          <p:nvPr>
            <p:ph sz="half" idx="1"/>
          </p:nvPr>
        </p:nvSpPr>
        <p:spPr>
          <a:xfrm>
            <a:off x="838200" y="1010661"/>
            <a:ext cx="3995057" cy="5166302"/>
          </a:xfrm>
        </p:spPr>
        <p:txBody>
          <a:bodyPr/>
          <a:lstStyle/>
          <a:p>
            <a:r>
              <a:rPr lang="en-US" dirty="0"/>
              <a:t>Breyttu eftirfarandi í prósentur:</a:t>
            </a:r>
          </a:p>
          <a:p>
            <a:pPr marL="514350" indent="-514350">
              <a:buFont typeface="+mj-lt"/>
              <a:buAutoNum type="arabicPeriod"/>
            </a:pPr>
            <a:r>
              <a:rPr lang="en-US" dirty="0"/>
              <a:t>0.34</a:t>
            </a:r>
          </a:p>
          <a:p>
            <a:pPr marL="514350" indent="-514350">
              <a:buFont typeface="+mj-lt"/>
              <a:buAutoNum type="arabicPeriod"/>
            </a:pPr>
            <a:r>
              <a:rPr lang="en-US" dirty="0"/>
              <a:t>4.15</a:t>
            </a:r>
          </a:p>
        </p:txBody>
      </p:sp>
      <p:sp>
        <p:nvSpPr>
          <p:cNvPr id="4" name="Content Placeholder 3">
            <a:extLst>
              <a:ext uri="{FF2B5EF4-FFF2-40B4-BE49-F238E27FC236}">
                <a16:creationId xmlns:a16="http://schemas.microsoft.com/office/drawing/2014/main" id="{EA6B8148-15D3-4C34-9152-B218C2CC09D6}"/>
              </a:ext>
            </a:extLst>
          </p:cNvPr>
          <p:cNvSpPr>
            <a:spLocks noGrp="1"/>
          </p:cNvSpPr>
          <p:nvPr>
            <p:ph sz="half" idx="2"/>
          </p:nvPr>
        </p:nvSpPr>
        <p:spPr>
          <a:xfrm>
            <a:off x="5577115" y="1033567"/>
            <a:ext cx="5918200" cy="5166302"/>
          </a:xfrm>
        </p:spPr>
        <p:txBody>
          <a:bodyPr/>
          <a:lstStyle/>
          <a:p>
            <a:pPr marL="514350" indent="-514350">
              <a:buFont typeface="+mj-lt"/>
              <a:buAutoNum type="arabicPeriod"/>
            </a:pPr>
            <a:r>
              <a:rPr lang="en-US" dirty="0"/>
              <a:t>Samkvæmt formúlunni og þar sem </a:t>
            </a:r>
            <a:r>
              <a:rPr lang="en-US" i="0" dirty="0">
                <a:latin typeface="Cambria Math" panose="02040503050406030204" pitchFamily="18" charset="0"/>
                <a:ea typeface="Cambria Math" panose="02040503050406030204" pitchFamily="18" charset="0"/>
              </a:rPr>
              <a:t>𝑥 = 0.34</a:t>
            </a:r>
            <a:r>
              <a:rPr lang="en-US" dirty="0"/>
              <a:t>, reiknum við </a:t>
            </a:r>
            <a:r>
              <a:rPr lang="en-US" i="0" dirty="0">
                <a:latin typeface="Cambria Math" panose="02040503050406030204" pitchFamily="18" charset="0"/>
                <a:ea typeface="Cambria Math" panose="02040503050406030204" pitchFamily="18" charset="0"/>
              </a:rPr>
              <a:t>(0.34 × 100)%</a:t>
            </a:r>
            <a:r>
              <a:rPr lang="en-US" dirty="0"/>
              <a:t>, sem gefur 34%.</a:t>
            </a:r>
          </a:p>
          <a:p>
            <a:pPr marL="514350" indent="-514350">
              <a:buFont typeface="+mj-lt"/>
              <a:buAutoNum type="arabicPeriod"/>
            </a:pPr>
            <a:r>
              <a:rPr lang="en-US" dirty="0"/>
              <a:t>Samkvæmt formúlunni og þar sem </a:t>
            </a:r>
            <a:r>
              <a:rPr lang="en-US" i="0" dirty="0">
                <a:latin typeface="Cambria Math" panose="02040503050406030204" pitchFamily="18" charset="0"/>
                <a:ea typeface="Cambria Math" panose="02040503050406030204" pitchFamily="18" charset="0"/>
              </a:rPr>
              <a:t>𝑥 = 04.15</a:t>
            </a:r>
            <a:r>
              <a:rPr lang="en-US" dirty="0"/>
              <a:t>, reiknum við </a:t>
            </a:r>
            <a:r>
              <a:rPr lang="en-US" i="0" dirty="0">
                <a:latin typeface="Cambria Math" panose="02040503050406030204" pitchFamily="18" charset="0"/>
                <a:ea typeface="Cambria Math" panose="02040503050406030204" pitchFamily="18" charset="0"/>
              </a:rPr>
              <a:t>(4.15 × 100)%</a:t>
            </a:r>
            <a:r>
              <a:rPr lang="en-US" dirty="0"/>
              <a:t>, sem gefur 415%.</a:t>
            </a:r>
          </a:p>
        </p:txBody>
      </p:sp>
    </p:spTree>
    <p:extLst>
      <p:ext uri="{BB962C8B-B14F-4D97-AF65-F5344CB8AC3E}">
        <p14:creationId xmlns:p14="http://schemas.microsoft.com/office/powerpoint/2010/main" val="33317626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BA1AE-8DB6-4146-B2D1-E665B44770BF}"/>
              </a:ext>
            </a:extLst>
          </p:cNvPr>
          <p:cNvSpPr>
            <a:spLocks noGrp="1"/>
          </p:cNvSpPr>
          <p:nvPr>
            <p:ph type="title"/>
          </p:nvPr>
        </p:nvSpPr>
        <p:spPr/>
        <p:txBody>
          <a:bodyPr>
            <a:noAutofit/>
          </a:bodyPr>
          <a:lstStyle/>
          <a:p>
            <a:r>
              <a:rPr lang="en-US" dirty="0"/>
              <a:t>6.1 Reikna heild, prósentu eða hluta</a:t>
            </a:r>
            <a:endParaRPr lang="en-US" noProof="0" dirty="0"/>
          </a:p>
        </p:txBody>
      </p:sp>
      <p:sp>
        <p:nvSpPr>
          <p:cNvPr id="3" name="Content Placeholder 2">
            <a:extLst>
              <a:ext uri="{FF2B5EF4-FFF2-40B4-BE49-F238E27FC236}">
                <a16:creationId xmlns:a16="http://schemas.microsoft.com/office/drawing/2014/main" id="{8CF8879A-5FF7-1847-8F30-F924AE4EDF31}"/>
              </a:ext>
            </a:extLst>
          </p:cNvPr>
          <p:cNvSpPr>
            <a:spLocks noGrp="1"/>
          </p:cNvSpPr>
          <p:nvPr>
            <p:ph sz="quarter" idx="11"/>
          </p:nvPr>
        </p:nvSpPr>
        <p:spPr>
          <a:xfrm>
            <a:off x="838200" y="1010661"/>
            <a:ext cx="10467109" cy="5155580"/>
          </a:xfrm>
        </p:spPr>
        <p:txBody>
          <a:bodyPr/>
          <a:lstStyle/>
          <a:p>
            <a:r>
              <a:rPr lang="en-US" dirty="0"/>
              <a:t>Til að reikna „25% af 52“ margföldum við 52 með 25%. Fyrst þarf þó að breyta prósentunni annaðhvort í almennt brot (25/100) eða tugabrot. Með tugabrotsformi 25% fæst 0.25 Å~ 52, sem er 13.</a:t>
            </a:r>
          </a:p>
          <a:p>
            <a:r>
              <a:rPr lang="en-US" dirty="0"/>
              <a:t>Í þessu dæmi er 52 </a:t>
            </a:r>
            <a:r>
              <a:rPr lang="en-US" b="1" dirty="0"/>
              <a:t>heildin</a:t>
            </a:r>
            <a:r>
              <a:rPr lang="en-US" dirty="0"/>
              <a:t> eða </a:t>
            </a:r>
            <a:r>
              <a:rPr lang="en-US" b="1" dirty="0"/>
              <a:t>grunntalan</a:t>
            </a:r>
            <a:r>
              <a:rPr lang="en-US" dirty="0"/>
              <a:t>, 25 er </a:t>
            </a:r>
            <a:r>
              <a:rPr lang="en-US" b="1" dirty="0"/>
              <a:t>prósentan</a:t>
            </a:r>
            <a:r>
              <a:rPr lang="en-US" dirty="0"/>
              <a:t>, og 13 er </a:t>
            </a:r>
            <a:r>
              <a:rPr lang="en-US" b="1" dirty="0"/>
              <a:t>prósentuhlutinn </a:t>
            </a:r>
            <a:r>
              <a:rPr lang="en-US" dirty="0"/>
              <a:t>af 52, eða </a:t>
            </a:r>
            <a:r>
              <a:rPr lang="en-US" b="1" dirty="0"/>
              <a:t>hlutinn</a:t>
            </a:r>
            <a:r>
              <a:rPr lang="en-US" dirty="0"/>
              <a:t> af 52. Þetta er stundum kallað </a:t>
            </a:r>
            <a:r>
              <a:rPr lang="en-US" b="1" dirty="0"/>
              <a:t>magnið</a:t>
            </a:r>
            <a:r>
              <a:rPr lang="en-US" dirty="0"/>
              <a:t>.</a:t>
            </a:r>
          </a:p>
          <a:p>
            <a:r>
              <a:rPr lang="en-US" dirty="0"/>
              <a:t>Stærðfræðiformúlan sem tengir heildina (grunntöluna), prósentuna á tugabrotsformi og hlutann (magnið) er </a:t>
            </a:r>
            <a:r>
              <a:rPr lang="en-US" i="0" dirty="0">
                <a:latin typeface="Cambria" panose="02040503050406030204" pitchFamily="18" charset="0"/>
                <a:ea typeface="Cambria" panose="02040503050406030204" pitchFamily="18" charset="0"/>
              </a:rPr>
              <a:t>hluti = prósenta × </a:t>
            </a:r>
            <a:r>
              <a:rPr lang="en-US" dirty="0">
                <a:latin typeface="Cambria" panose="02040503050406030204" pitchFamily="18" charset="0"/>
                <a:ea typeface="Cambria" panose="02040503050406030204" pitchFamily="18" charset="0"/>
              </a:rPr>
              <a:t>𝑡𝑜𝑡𝑎𝑙, eða </a:t>
            </a:r>
            <a:r>
              <a:rPr lang="en-US" i="0" dirty="0">
                <a:latin typeface="Cambria" panose="02040503050406030204" pitchFamily="18" charset="0"/>
                <a:ea typeface="Cambria" panose="02040503050406030204" pitchFamily="18" charset="0"/>
              </a:rPr>
              <a:t>magn = prósenta × 𝑏𝑎𝑠𝑒</a:t>
            </a:r>
            <a:r>
              <a:rPr lang="en-US" dirty="0">
                <a:latin typeface="Cambria" panose="02040503050406030204" pitchFamily="18" charset="0"/>
                <a:ea typeface="Cambria" panose="02040503050406030204" pitchFamily="18" charset="0"/>
              </a:rPr>
              <a:t>.</a:t>
            </a:r>
          </a:p>
        </p:txBody>
      </p:sp>
    </p:spTree>
    <p:extLst>
      <p:ext uri="{BB962C8B-B14F-4D97-AF65-F5344CB8AC3E}">
        <p14:creationId xmlns:p14="http://schemas.microsoft.com/office/powerpoint/2010/main" val="29240559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7E6C1-53A6-487B-BB0B-243D52EA79BC}"/>
              </a:ext>
            </a:extLst>
          </p:cNvPr>
          <p:cNvSpPr>
            <a:spLocks noGrp="1"/>
          </p:cNvSpPr>
          <p:nvPr>
            <p:ph type="title"/>
          </p:nvPr>
        </p:nvSpPr>
        <p:spPr/>
        <p:txBody>
          <a:bodyPr/>
          <a:lstStyle/>
          <a:p>
            <a:r>
              <a:rPr lang="en-US" dirty="0"/>
              <a:t>DÆMI – Prósentuhluti heildar fundinn</a:t>
            </a:r>
            <a:endParaRPr lang="en-IN" dirty="0"/>
          </a:p>
        </p:txBody>
      </p:sp>
      <p:sp>
        <p:nvSpPr>
          <p:cNvPr id="3" name="Content Placeholder 2">
            <a:extLst>
              <a:ext uri="{FF2B5EF4-FFF2-40B4-BE49-F238E27FC236}">
                <a16:creationId xmlns:a16="http://schemas.microsoft.com/office/drawing/2014/main" id="{5E7815B7-A0C6-4D06-B52C-CBCA850612FF}"/>
              </a:ext>
            </a:extLst>
          </p:cNvPr>
          <p:cNvSpPr>
            <a:spLocks noGrp="1"/>
          </p:cNvSpPr>
          <p:nvPr>
            <p:ph sz="half" idx="1"/>
          </p:nvPr>
        </p:nvSpPr>
        <p:spPr/>
        <p:txBody>
          <a:bodyPr/>
          <a:lstStyle/>
          <a:p>
            <a:r>
              <a:rPr lang="en-US" dirty="0"/>
              <a:t>Reiknaðu 70% af 3,500.</a:t>
            </a:r>
          </a:p>
        </p:txBody>
      </p:sp>
      <p:sp>
        <p:nvSpPr>
          <p:cNvPr id="4" name="Content Placeholder 3">
            <a:extLst>
              <a:ext uri="{FF2B5EF4-FFF2-40B4-BE49-F238E27FC236}">
                <a16:creationId xmlns:a16="http://schemas.microsoft.com/office/drawing/2014/main" id="{EA6B8148-15D3-4C34-9152-B218C2CC09D6}"/>
              </a:ext>
            </a:extLst>
          </p:cNvPr>
          <p:cNvSpPr>
            <a:spLocks noGrp="1"/>
          </p:cNvSpPr>
          <p:nvPr>
            <p:ph sz="half" idx="2"/>
          </p:nvPr>
        </p:nvSpPr>
        <p:spPr>
          <a:xfrm>
            <a:off x="6172200" y="1010661"/>
            <a:ext cx="5181600" cy="3996768"/>
          </a:xfrm>
        </p:spPr>
        <p:txBody>
          <a:bodyPr/>
          <a:lstStyle/>
          <a:p>
            <a:r>
              <a:rPr lang="en-US" dirty="0"/>
              <a:t>Heildin er </a:t>
            </a:r>
            <a:r>
              <a:rPr lang="en-US" i="0" dirty="0">
                <a:latin typeface="Cambria Math" panose="02040503050406030204" pitchFamily="18" charset="0"/>
                <a:ea typeface="Cambria Math" panose="02040503050406030204" pitchFamily="18" charset="0"/>
              </a:rPr>
              <a:t>𝑥 = 3,500</a:t>
            </a:r>
            <a:r>
              <a:rPr lang="en-US" dirty="0">
                <a:ea typeface="Cambria Math" panose="02040503050406030204" pitchFamily="18" charset="0"/>
              </a:rPr>
              <a:t>, og prósentan er </a:t>
            </a:r>
            <a:r>
              <a:rPr lang="en-US" i="0" dirty="0">
                <a:latin typeface="Cambria Math" panose="02040503050406030204" pitchFamily="18" charset="0"/>
                <a:ea typeface="Cambria Math" panose="02040503050406030204" pitchFamily="18" charset="0"/>
              </a:rPr>
              <a:t>𝑛 = 70</a:t>
            </a:r>
            <a:r>
              <a:rPr lang="en-US" dirty="0">
                <a:ea typeface="Cambria Math" panose="02040503050406030204" pitchFamily="18" charset="0"/>
              </a:rPr>
              <a:t>. Tugabrotsform 70% er 0.70. Til að finna hlutann, þ.e. tiltekið hlutfall af heildinni, eru þessi gildi sett inn í formúluna og reiknað.</a:t>
            </a:r>
          </a:p>
          <a:p>
            <a:r>
              <a:rPr lang="en-US" dirty="0">
                <a:latin typeface="Cambria Math" panose="02040503050406030204" pitchFamily="18" charset="0"/>
                <a:ea typeface="Cambria Math" panose="02040503050406030204" pitchFamily="18" charset="0"/>
              </a:rPr>
              <a:t>𝑝𝑎𝑟𝑡</a:t>
            </a:r>
            <a:r>
              <a:rPr lang="en-US" i="0" dirty="0">
                <a:latin typeface="Cambria Math" panose="02040503050406030204" pitchFamily="18" charset="0"/>
                <a:ea typeface="Cambria Math" panose="02040503050406030204" pitchFamily="18" charset="0"/>
              </a:rPr>
              <a:t> = 𝑝𝑒𝑟𝑐𝑒𝑛𝑡 × 𝑡𝑜𝑡𝑎𝑙</a:t>
            </a:r>
            <a:endParaRPr lang="en-US" i="1" dirty="0">
              <a:latin typeface="Cambria Math" panose="02040503050406030204" pitchFamily="18" charset="0"/>
              <a:ea typeface="Cambria Math" panose="02040503050406030204" pitchFamily="18" charset="0"/>
            </a:endParaRPr>
          </a:p>
          <a:p>
            <a:r>
              <a:rPr lang="en-US" i="0" dirty="0">
                <a:latin typeface="Cambria Math" panose="02040503050406030204" pitchFamily="18" charset="0"/>
                <a:ea typeface="Cambria Math" panose="02040503050406030204" pitchFamily="18" charset="0"/>
              </a:rPr>
              <a:t>= 0.70 × 3,500 = 2,450</a:t>
            </a:r>
            <a:endParaRPr lang="en-US" dirty="0">
              <a:latin typeface="Cambria Math" panose="02040503050406030204" pitchFamily="18" charset="0"/>
              <a:ea typeface="Cambria Math" panose="02040503050406030204" pitchFamily="18" charset="0"/>
            </a:endParaRPr>
          </a:p>
        </p:txBody>
      </p:sp>
    </p:spTree>
    <p:extLst>
      <p:ext uri="{BB962C8B-B14F-4D97-AF65-F5344CB8AC3E}">
        <p14:creationId xmlns:p14="http://schemas.microsoft.com/office/powerpoint/2010/main" val="21134190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BA1AE-8DB6-4146-B2D1-E665B44770BF}"/>
              </a:ext>
            </a:extLst>
          </p:cNvPr>
          <p:cNvSpPr>
            <a:spLocks noGrp="1"/>
          </p:cNvSpPr>
          <p:nvPr>
            <p:ph type="title"/>
          </p:nvPr>
        </p:nvSpPr>
        <p:spPr/>
        <p:txBody>
          <a:bodyPr>
            <a:noAutofit/>
          </a:bodyPr>
          <a:lstStyle/>
          <a:p>
            <a:r>
              <a:rPr lang="en-US" dirty="0"/>
              <a:t>6.2 Afsláttur, álagning og söluskattur</a:t>
            </a:r>
            <a:endParaRPr lang="en-US" noProof="0" dirty="0"/>
          </a:p>
        </p:txBody>
      </p:sp>
      <p:sp>
        <p:nvSpPr>
          <p:cNvPr id="3" name="Content Placeholder 2">
            <a:extLst>
              <a:ext uri="{FF2B5EF4-FFF2-40B4-BE49-F238E27FC236}">
                <a16:creationId xmlns:a16="http://schemas.microsoft.com/office/drawing/2014/main" id="{8CF8879A-5FF7-1847-8F30-F924AE4EDF31}"/>
              </a:ext>
            </a:extLst>
          </p:cNvPr>
          <p:cNvSpPr>
            <a:spLocks noGrp="1"/>
          </p:cNvSpPr>
          <p:nvPr>
            <p:ph sz="quarter" idx="11"/>
          </p:nvPr>
        </p:nvSpPr>
        <p:spPr>
          <a:xfrm>
            <a:off x="838200" y="1010661"/>
            <a:ext cx="10467109" cy="5155580"/>
          </a:xfrm>
        </p:spPr>
        <p:txBody>
          <a:bodyPr/>
          <a:lstStyle/>
          <a:p>
            <a:pPr marL="0" indent="0">
              <a:lnSpc>
                <a:spcPct val="100000"/>
              </a:lnSpc>
              <a:buNone/>
            </a:pPr>
            <a:r>
              <a:rPr lang="en-US" dirty="0"/>
              <a:t>Námsmarkmið:</a:t>
            </a:r>
          </a:p>
          <a:p>
            <a:pPr marL="514350" lvl="0" indent="-514350">
              <a:lnSpc>
                <a:spcPct val="100000"/>
              </a:lnSpc>
              <a:buFont typeface="+mj-lt"/>
              <a:buAutoNum type="arabicPeriod"/>
            </a:pPr>
            <a:r>
              <a:rPr lang="en-US" dirty="0"/>
              <a:t>Reikna afslátt.</a:t>
            </a:r>
          </a:p>
          <a:p>
            <a:pPr marL="514350" lvl="0" indent="-514350">
              <a:lnSpc>
                <a:spcPct val="100000"/>
              </a:lnSpc>
              <a:buFont typeface="+mj-lt"/>
              <a:buAutoNum type="arabicPeriod"/>
            </a:pPr>
            <a:r>
              <a:rPr lang="en-US" dirty="0"/>
              <a:t>Leysa hagnýt dæmi um afslátt.</a:t>
            </a:r>
          </a:p>
          <a:p>
            <a:pPr marL="514350" lvl="0" indent="-514350">
              <a:lnSpc>
                <a:spcPct val="100000"/>
              </a:lnSpc>
              <a:buFont typeface="+mj-lt"/>
              <a:buAutoNum type="arabicPeriod"/>
            </a:pPr>
            <a:r>
              <a:rPr lang="en-US" dirty="0"/>
              <a:t>Reikna álagningu.</a:t>
            </a:r>
          </a:p>
          <a:p>
            <a:pPr marL="514350" lvl="0" indent="-514350">
              <a:lnSpc>
                <a:spcPct val="100000"/>
              </a:lnSpc>
              <a:buFont typeface="+mj-lt"/>
              <a:buAutoNum type="arabicPeriod"/>
            </a:pPr>
            <a:r>
              <a:rPr lang="en-US" dirty="0"/>
              <a:t>Leysa hagnýt dæmi um álagningu.</a:t>
            </a:r>
          </a:p>
          <a:p>
            <a:pPr marL="514350" lvl="0" indent="-514350">
              <a:lnSpc>
                <a:spcPct val="100000"/>
              </a:lnSpc>
              <a:buFont typeface="+mj-lt"/>
              <a:buAutoNum type="arabicPeriod"/>
            </a:pPr>
            <a:r>
              <a:rPr lang="en-US" dirty="0"/>
              <a:t>Reikna söluskatt.</a:t>
            </a:r>
          </a:p>
          <a:p>
            <a:pPr marL="514350" lvl="0" indent="-514350">
              <a:lnSpc>
                <a:spcPct val="100000"/>
              </a:lnSpc>
              <a:buFont typeface="+mj-lt"/>
              <a:buAutoNum type="arabicPeriod"/>
            </a:pPr>
            <a:r>
              <a:rPr lang="en-US" dirty="0"/>
              <a:t>Leysa hagnýt dæmi um söluskatt.</a:t>
            </a:r>
          </a:p>
        </p:txBody>
      </p:sp>
    </p:spTree>
    <p:extLst>
      <p:ext uri="{BB962C8B-B14F-4D97-AF65-F5344CB8AC3E}">
        <p14:creationId xmlns:p14="http://schemas.microsoft.com/office/powerpoint/2010/main" val="20662698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BA1AE-8DB6-4146-B2D1-E665B44770BF}"/>
              </a:ext>
            </a:extLst>
          </p:cNvPr>
          <p:cNvSpPr>
            <a:spLocks noGrp="1"/>
          </p:cNvSpPr>
          <p:nvPr>
            <p:ph type="title"/>
          </p:nvPr>
        </p:nvSpPr>
        <p:spPr/>
        <p:txBody>
          <a:bodyPr>
            <a:noAutofit/>
          </a:bodyPr>
          <a:lstStyle/>
          <a:p>
            <a:r>
              <a:rPr lang="en-US" dirty="0"/>
              <a:t>6.2 Útreikningur afsláttar</a:t>
            </a:r>
            <a:endParaRPr lang="en-US" noProof="0" dirty="0"/>
          </a:p>
        </p:txBody>
      </p:sp>
      <p:sp>
        <p:nvSpPr>
          <p:cNvPr id="3" name="Content Placeholder 2">
            <a:extLst>
              <a:ext uri="{FF2B5EF4-FFF2-40B4-BE49-F238E27FC236}">
                <a16:creationId xmlns:a16="http://schemas.microsoft.com/office/drawing/2014/main" id="{8CF8879A-5FF7-1847-8F30-F924AE4EDF31}"/>
              </a:ext>
            </a:extLst>
          </p:cNvPr>
          <p:cNvSpPr>
            <a:spLocks noGrp="1"/>
          </p:cNvSpPr>
          <p:nvPr>
            <p:ph sz="quarter" idx="11"/>
          </p:nvPr>
        </p:nvSpPr>
        <p:spPr>
          <a:xfrm>
            <a:off x="838200" y="1010660"/>
            <a:ext cx="10467109" cy="5482215"/>
          </a:xfrm>
        </p:spPr>
        <p:txBody>
          <a:bodyPr/>
          <a:lstStyle/>
          <a:p>
            <a:pPr>
              <a:lnSpc>
                <a:spcPct val="100000"/>
              </a:lnSpc>
            </a:pPr>
            <a:r>
              <a:rPr lang="en-US" dirty="0"/>
              <a:t>Smásalar halda oft útsölur til að auka sölu á vörum. Útsöluverð er nær alltaf gefið upp sem lækkun frá upphaflegu verði. Slík verðlækkun kallast </a:t>
            </a:r>
            <a:r>
              <a:rPr lang="en-US" b="1" dirty="0"/>
              <a:t>afsláttur</a:t>
            </a:r>
            <a:r>
              <a:rPr lang="en-US" dirty="0"/>
              <a:t>. Verðið að frádregnum afslætti er ýmist kallað lækkað verð eða útsöluverð.</a:t>
            </a:r>
          </a:p>
          <a:p>
            <a:pPr>
              <a:lnSpc>
                <a:spcPct val="100000"/>
              </a:lnSpc>
            </a:pPr>
            <a:r>
              <a:rPr lang="en-US" dirty="0"/>
              <a:t>Formúlan fyrir prósentuafslátt er </a:t>
            </a:r>
            <a:r>
              <a:rPr lang="en-US" i="0" dirty="0">
                <a:latin typeface="Cambria Math" panose="02040503050406030204" pitchFamily="18" charset="0"/>
                <a:ea typeface="Cambria Math" panose="02040503050406030204" pitchFamily="18" charset="0"/>
              </a:rPr>
              <a:t>𝑑𝑖𝑠𝑐𝑜𝑢𝑛𝑡 = 𝑝𝑒𝑟𝑐𝑒𝑛𝑡 </a:t>
            </a:r>
            <a:r>
              <a:rPr lang="en-US" dirty="0">
                <a:latin typeface="Cambria Math" panose="02040503050406030204" pitchFamily="18" charset="0"/>
                <a:ea typeface="Cambria Math" panose="02040503050406030204" pitchFamily="18" charset="0"/>
              </a:rPr>
              <a:t>𝑑𝑖𝑠𝑐𝑜𝑢𝑛𝑡</a:t>
            </a:r>
            <a:r>
              <a:rPr lang="en-US" i="0" dirty="0">
                <a:latin typeface="Cambria Math" panose="02040503050406030204" pitchFamily="18" charset="0"/>
                <a:ea typeface="Cambria Math" panose="02040503050406030204" pitchFamily="18" charset="0"/>
              </a:rPr>
              <a:t> × 𝑜𝑟𝑖𝑔𝑖𝑛𝑎𝑙 𝑝𝑟𝑖𝑐𝑒</a:t>
            </a:r>
            <a:r>
              <a:rPr lang="en-US" dirty="0"/>
              <a:t>, þar sem afsláttarprósentan er gefin á tugabrotsformi. Verð vörunnar að frádregnum afslætti er </a:t>
            </a:r>
            <a:r>
              <a:rPr lang="en-US" i="0" dirty="0">
                <a:latin typeface="Cambria Math" panose="02040503050406030204" pitchFamily="18" charset="0"/>
                <a:ea typeface="Cambria Math" panose="02040503050406030204" pitchFamily="18" charset="0"/>
              </a:rPr>
              <a:t>𝑠𝑎𝑙𝑒 </a:t>
            </a:r>
            <a:r>
              <a:rPr lang="en-US" dirty="0">
                <a:latin typeface="Cambria Math" panose="02040503050406030204" pitchFamily="18" charset="0"/>
                <a:ea typeface="Cambria Math" panose="02040503050406030204" pitchFamily="18" charset="0"/>
              </a:rPr>
              <a:t>𝑝𝑟𝑖𝑐𝑒</a:t>
            </a:r>
            <a:r>
              <a:rPr lang="en-US" i="0" dirty="0">
                <a:latin typeface="Cambria Math" panose="02040503050406030204" pitchFamily="18" charset="0"/>
                <a:ea typeface="Cambria Math" panose="02040503050406030204" pitchFamily="18" charset="0"/>
              </a:rPr>
              <a:t> =</a:t>
            </a:r>
            <a:r>
              <a:rPr lang="en-US" dirty="0">
                <a:latin typeface="Cambria Math" panose="02040503050406030204" pitchFamily="18" charset="0"/>
                <a:ea typeface="Cambria Math" panose="02040503050406030204" pitchFamily="18" charset="0"/>
              </a:rPr>
              <a:t> 𝑜𝑟𝑖𝑔𝑖𝑛𝑎𝑙</a:t>
            </a:r>
            <a:r>
              <a:rPr lang="en-US" i="0" dirty="0">
                <a:latin typeface="Cambria Math" panose="02040503050406030204" pitchFamily="18" charset="0"/>
                <a:ea typeface="Cambria Math" panose="02040503050406030204" pitchFamily="18" charset="0"/>
              </a:rPr>
              <a:t> </a:t>
            </a:r>
            <a:r>
              <a:rPr lang="en-US" dirty="0">
                <a:latin typeface="Cambria Math" panose="02040503050406030204" pitchFamily="18" charset="0"/>
                <a:ea typeface="Cambria Math" panose="02040503050406030204" pitchFamily="18" charset="0"/>
              </a:rPr>
              <a:t>𝑝𝑟𝑖𝑐𝑒</a:t>
            </a:r>
            <a:r>
              <a:rPr lang="en-US" i="0" dirty="0">
                <a:latin typeface="Cambria Math" panose="02040503050406030204" pitchFamily="18" charset="0"/>
                <a:ea typeface="Cambria Math" panose="02040503050406030204" pitchFamily="18" charset="0"/>
              </a:rPr>
              <a:t> − </a:t>
            </a:r>
            <a:r>
              <a:rPr lang="en-US" dirty="0">
                <a:latin typeface="Cambria Math" panose="02040503050406030204" pitchFamily="18" charset="0"/>
                <a:ea typeface="Cambria Math" panose="02040503050406030204" pitchFamily="18" charset="0"/>
              </a:rPr>
              <a:t>𝑑𝑖𝑠𝑐𝑜𝑢𝑛𝑡</a:t>
            </a:r>
            <a:r>
              <a:rPr lang="en-US" dirty="0"/>
              <a:t>.</a:t>
            </a:r>
          </a:p>
          <a:p>
            <a:pPr>
              <a:lnSpc>
                <a:spcPct val="100000"/>
              </a:lnSpc>
            </a:pPr>
            <a:r>
              <a:rPr lang="en-US" dirty="0"/>
              <a:t>Þessar formúlur eru oft sameinaðar í eftirfarandi formúlu: </a:t>
            </a:r>
            <a:r>
              <a:rPr lang="en-US" dirty="0">
                <a:latin typeface="Cambria Math" panose="02040503050406030204" pitchFamily="18" charset="0"/>
                <a:ea typeface="Cambria Math" panose="02040503050406030204" pitchFamily="18" charset="0"/>
              </a:rPr>
              <a:t>𝑠𝑎𝑙𝑒 𝑝𝑟𝑖𝑐𝑒</a:t>
            </a:r>
            <a:r>
              <a:rPr lang="en-US" i="0" dirty="0">
                <a:latin typeface="Cambria Math" panose="02040503050406030204" pitchFamily="18" charset="0"/>
                <a:ea typeface="Cambria Math" panose="02040503050406030204" pitchFamily="18" charset="0"/>
              </a:rPr>
              <a:t> = </a:t>
            </a:r>
            <a:r>
              <a:rPr lang="en-US" dirty="0">
                <a:latin typeface="Cambria Math" panose="02040503050406030204" pitchFamily="18" charset="0"/>
                <a:ea typeface="Cambria Math" panose="02040503050406030204" pitchFamily="18" charset="0"/>
              </a:rPr>
              <a:t>𝑜𝑟𝑖𝑔𝑖𝑛𝑎𝑙 𝑝𝑟𝑖𝑐𝑒</a:t>
            </a:r>
            <a:r>
              <a:rPr lang="en-US" i="0" dirty="0">
                <a:latin typeface="Cambria Math" panose="02040503050406030204" pitchFamily="18" charset="0"/>
                <a:ea typeface="Cambria Math" panose="02040503050406030204" pitchFamily="18" charset="0"/>
              </a:rPr>
              <a:t> − </a:t>
            </a:r>
            <a:r>
              <a:rPr lang="en-US" dirty="0">
                <a:latin typeface="Cambria Math" panose="02040503050406030204" pitchFamily="18" charset="0"/>
                <a:ea typeface="Cambria Math" panose="02040503050406030204" pitchFamily="18" charset="0"/>
              </a:rPr>
              <a:t>𝑝𝑒𝑟𝑐𝑒𝑛𝑡 𝑑𝑖𝑠𝑐𝑜𝑢𝑛𝑡</a:t>
            </a:r>
            <a:r>
              <a:rPr lang="en-US" i="0" dirty="0">
                <a:latin typeface="Cambria Math" panose="02040503050406030204" pitchFamily="18" charset="0"/>
                <a:ea typeface="Cambria Math" panose="02040503050406030204" pitchFamily="18" charset="0"/>
              </a:rPr>
              <a:t> × </a:t>
            </a:r>
            <a:r>
              <a:rPr lang="en-US" dirty="0">
                <a:latin typeface="Cambria Math" panose="02040503050406030204" pitchFamily="18" charset="0"/>
                <a:ea typeface="Cambria Math" panose="02040503050406030204" pitchFamily="18" charset="0"/>
              </a:rPr>
              <a:t>𝑜𝑟𝑖𝑔𝑖𝑛𝑎𝑙 𝑝𝑟𝑖𝑐𝑒</a:t>
            </a:r>
            <a:r>
              <a:rPr lang="en-US" i="0" dirty="0">
                <a:latin typeface="Cambria Math" panose="02040503050406030204" pitchFamily="18" charset="0"/>
                <a:ea typeface="Cambria Math" panose="02040503050406030204" pitchFamily="18" charset="0"/>
              </a:rPr>
              <a:t> = </a:t>
            </a:r>
            <a:r>
              <a:rPr lang="en-US" dirty="0">
                <a:latin typeface="Cambria Math" panose="02040503050406030204" pitchFamily="18" charset="0"/>
                <a:ea typeface="Cambria Math" panose="02040503050406030204" pitchFamily="18" charset="0"/>
              </a:rPr>
              <a:t>𝑜𝑟𝑖𝑔𝑖𝑛𝑎𝑙 𝑝𝑟𝑖𝑐𝑒</a:t>
            </a:r>
            <a:r>
              <a:rPr lang="en-US" i="0" dirty="0">
                <a:latin typeface="Cambria Math" panose="02040503050406030204" pitchFamily="18" charset="0"/>
                <a:ea typeface="Cambria Math" panose="02040503050406030204" pitchFamily="18" charset="0"/>
              </a:rPr>
              <a:t> × (1 − </a:t>
            </a:r>
            <a:r>
              <a:rPr lang="en-US" dirty="0">
                <a:latin typeface="Cambria Math" panose="02040503050406030204" pitchFamily="18" charset="0"/>
                <a:ea typeface="Cambria Math" panose="02040503050406030204" pitchFamily="18" charset="0"/>
              </a:rPr>
              <a:t>𝑝𝑒𝑟𝑐𝑒𝑛𝑡 𝑑𝑖𝑠𝑐𝑜𝑢𝑛𝑡</a:t>
            </a:r>
            <a:r>
              <a:rPr lang="en-US" i="0" dirty="0">
                <a:latin typeface="Cambria Math" panose="02040503050406030204" pitchFamily="18" charset="0"/>
                <a:ea typeface="Cambria Math" panose="02040503050406030204" pitchFamily="18" charset="0"/>
              </a:rPr>
              <a:t>)</a:t>
            </a:r>
            <a:endParaRPr lang="en-US" dirty="0">
              <a:latin typeface="Cambria Math" panose="02040503050406030204" pitchFamily="18" charset="0"/>
              <a:ea typeface="Cambria Math" panose="02040503050406030204" pitchFamily="18" charset="0"/>
            </a:endParaRPr>
          </a:p>
        </p:txBody>
      </p:sp>
    </p:spTree>
    <p:extLst>
      <p:ext uri="{BB962C8B-B14F-4D97-AF65-F5344CB8AC3E}">
        <p14:creationId xmlns:p14="http://schemas.microsoft.com/office/powerpoint/2010/main" val="17118457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7E6C1-53A6-487B-BB0B-243D52EA79BC}"/>
              </a:ext>
            </a:extLst>
          </p:cNvPr>
          <p:cNvSpPr>
            <a:spLocks noGrp="1"/>
          </p:cNvSpPr>
          <p:nvPr>
            <p:ph type="title"/>
          </p:nvPr>
        </p:nvSpPr>
        <p:spPr/>
        <p:txBody>
          <a:bodyPr/>
          <a:lstStyle/>
          <a:p>
            <a:r>
              <a:rPr lang="en-US" dirty="0"/>
              <a:t>DÆMI – Afsláttur reiknaður út frá afsláttarprósentu</a:t>
            </a:r>
            <a:endParaRPr lang="en-IN" dirty="0"/>
          </a:p>
        </p:txBody>
      </p:sp>
      <p:sp>
        <p:nvSpPr>
          <p:cNvPr id="3" name="Content Placeholder 2">
            <a:extLst>
              <a:ext uri="{FF2B5EF4-FFF2-40B4-BE49-F238E27FC236}">
                <a16:creationId xmlns:a16="http://schemas.microsoft.com/office/drawing/2014/main" id="{5E7815B7-A0C6-4D06-B52C-CBCA850612FF}"/>
              </a:ext>
            </a:extLst>
          </p:cNvPr>
          <p:cNvSpPr>
            <a:spLocks noGrp="1"/>
          </p:cNvSpPr>
          <p:nvPr>
            <p:ph sz="half" idx="1"/>
          </p:nvPr>
        </p:nvSpPr>
        <p:spPr/>
        <p:txBody>
          <a:bodyPr/>
          <a:lstStyle/>
          <a:p>
            <a:r>
              <a:rPr lang="en-US" dirty="0"/>
              <a:t>Reiknið afsláttinn út frá uppgefnu verði og afsláttarprósentu. Reiknið síðan útsöluverðið.</a:t>
            </a:r>
          </a:p>
          <a:p>
            <a:r>
              <a:rPr lang="en-US" dirty="0"/>
              <a:t>Upphaflegt verð = $75.80; afsláttarprósenta er 25%</a:t>
            </a:r>
          </a:p>
        </p:txBody>
      </p:sp>
      <p:sp>
        <p:nvSpPr>
          <p:cNvPr id="4" name="Content Placeholder 3">
            <a:extLst>
              <a:ext uri="{FF2B5EF4-FFF2-40B4-BE49-F238E27FC236}">
                <a16:creationId xmlns:a16="http://schemas.microsoft.com/office/drawing/2014/main" id="{EA6B8148-15D3-4C34-9152-B218C2CC09D6}"/>
              </a:ext>
            </a:extLst>
          </p:cNvPr>
          <p:cNvSpPr>
            <a:spLocks noGrp="1"/>
          </p:cNvSpPr>
          <p:nvPr>
            <p:ph sz="half" idx="2"/>
          </p:nvPr>
        </p:nvSpPr>
        <p:spPr/>
        <p:txBody>
          <a:bodyPr/>
          <a:lstStyle/>
          <a:p>
            <a:r>
              <a:rPr lang="en-US" dirty="0"/>
              <a:t>Þegar gildin eru sett inn í formúluna</a:t>
            </a:r>
          </a:p>
          <a:p>
            <a:r>
              <a:rPr lang="en-US" dirty="0">
                <a:latin typeface="Cambria Math" panose="02040503050406030204" pitchFamily="18" charset="0"/>
                <a:ea typeface="Cambria Math" panose="02040503050406030204" pitchFamily="18" charset="0"/>
              </a:rPr>
              <a:t>𝑑𝑖𝑠𝑐𝑜𝑢𝑛𝑡</a:t>
            </a:r>
            <a:r>
              <a:rPr lang="en-US" i="0" dirty="0">
                <a:latin typeface="Cambria Math" panose="02040503050406030204" pitchFamily="18" charset="0"/>
                <a:ea typeface="Cambria Math" panose="02040503050406030204" pitchFamily="18" charset="0"/>
              </a:rPr>
              <a:t> = </a:t>
            </a:r>
            <a:r>
              <a:rPr lang="en-US" dirty="0">
                <a:latin typeface="Cambria Math" panose="02040503050406030204" pitchFamily="18" charset="0"/>
                <a:ea typeface="Cambria Math" panose="02040503050406030204" pitchFamily="18" charset="0"/>
              </a:rPr>
              <a:t>𝑝𝑒𝑟𝑐𝑒𝑛𝑡 𝑑𝑖𝑠𝑐𝑜𝑢𝑛𝑡</a:t>
            </a:r>
            <a:r>
              <a:rPr lang="en-US" i="0" dirty="0">
                <a:latin typeface="Cambria Math" panose="02040503050406030204" pitchFamily="18" charset="0"/>
                <a:ea typeface="Cambria Math" panose="02040503050406030204" pitchFamily="18" charset="0"/>
              </a:rPr>
              <a:t> × </a:t>
            </a:r>
            <a:r>
              <a:rPr lang="en-US" dirty="0">
                <a:latin typeface="Cambria Math" panose="02040503050406030204" pitchFamily="18" charset="0"/>
                <a:ea typeface="Cambria Math" panose="02040503050406030204" pitchFamily="18" charset="0"/>
              </a:rPr>
              <a:t>𝑜𝑟𝑖𝑔𝑖𝑛𝑎𝑙 𝑝𝑟𝑖𝑐𝑒</a:t>
            </a:r>
            <a:r>
              <a:rPr lang="en-US" i="0" dirty="0">
                <a:latin typeface="Cambria Math" panose="02040503050406030204" pitchFamily="18" charset="0"/>
                <a:ea typeface="Cambria Math" panose="02040503050406030204" pitchFamily="18" charset="0"/>
              </a:rPr>
              <a:t>, </a:t>
            </a:r>
            <a:r>
              <a:rPr lang="en-US" dirty="0">
                <a:ea typeface="Cambria Math" panose="02040503050406030204" pitchFamily="18" charset="0"/>
              </a:rPr>
              <a:t>fæst að afslátturinn er</a:t>
            </a:r>
            <a:r>
              <a:rPr lang="en-US" dirty="0"/>
              <a:t> </a:t>
            </a:r>
            <a:r>
              <a:rPr lang="en-US" dirty="0">
                <a:latin typeface="Cambria Math" panose="02040503050406030204" pitchFamily="18" charset="0"/>
                <a:ea typeface="Cambria Math" panose="02040503050406030204" pitchFamily="18" charset="0"/>
              </a:rPr>
              <a:t>𝑑𝑖𝑠𝑐𝑜𝑢𝑛𝑡</a:t>
            </a:r>
            <a:r>
              <a:rPr lang="en-US" i="0" dirty="0">
                <a:latin typeface="Cambria Math" panose="02040503050406030204" pitchFamily="18" charset="0"/>
                <a:ea typeface="Cambria Math" panose="02040503050406030204" pitchFamily="18" charset="0"/>
              </a:rPr>
              <a:t> = 0.25 × 75.80 = 18.95</a:t>
            </a:r>
            <a:r>
              <a:rPr lang="en-US" dirty="0">
                <a:ea typeface="Cambria Math" panose="02040503050406030204" pitchFamily="18" charset="0"/>
              </a:rPr>
              <a:t>. Afslátturinn er $18.95.</a:t>
            </a:r>
          </a:p>
        </p:txBody>
      </p:sp>
    </p:spTree>
    <p:extLst>
      <p:ext uri="{BB962C8B-B14F-4D97-AF65-F5344CB8AC3E}">
        <p14:creationId xmlns:p14="http://schemas.microsoft.com/office/powerpoint/2010/main" val="17388350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7E6C1-53A6-487B-BB0B-243D52EA79BC}"/>
              </a:ext>
            </a:extLst>
          </p:cNvPr>
          <p:cNvSpPr>
            <a:spLocks noGrp="1"/>
          </p:cNvSpPr>
          <p:nvPr>
            <p:ph type="title"/>
          </p:nvPr>
        </p:nvSpPr>
        <p:spPr/>
        <p:txBody>
          <a:bodyPr/>
          <a:lstStyle/>
          <a:p>
            <a:r>
              <a:rPr lang="en-US" sz="2600" dirty="0"/>
              <a:t>DÆMI – Ákvörðun afsláttar og útsöluverðs vöru á útsölurekka</a:t>
            </a:r>
            <a:endParaRPr lang="en-IN" sz="2600" dirty="0"/>
          </a:p>
        </p:txBody>
      </p:sp>
      <p:sp>
        <p:nvSpPr>
          <p:cNvPr id="3" name="Content Placeholder 2">
            <a:extLst>
              <a:ext uri="{FF2B5EF4-FFF2-40B4-BE49-F238E27FC236}">
                <a16:creationId xmlns:a16="http://schemas.microsoft.com/office/drawing/2014/main" id="{5E7815B7-A0C6-4D06-B52C-CBCA850612FF}"/>
              </a:ext>
            </a:extLst>
          </p:cNvPr>
          <p:cNvSpPr>
            <a:spLocks noGrp="1"/>
          </p:cNvSpPr>
          <p:nvPr>
            <p:ph sz="half" idx="1"/>
          </p:nvPr>
        </p:nvSpPr>
        <p:spPr/>
        <p:txBody>
          <a:bodyPr/>
          <a:lstStyle/>
          <a:p>
            <a:r>
              <a:rPr lang="en-US" dirty="0"/>
              <a:t>Útsölurekki í fataverslun er merktur „30% afsláttur af öllum vörum“. Ian finnur skyrtu sem kostaði upphaflega $80.00. </a:t>
            </a:r>
          </a:p>
          <a:p>
            <a:r>
              <a:rPr lang="en-US" dirty="0"/>
              <a:t>Hver er afslátturinn af skyrtunni? </a:t>
            </a:r>
          </a:p>
          <a:p>
            <a:r>
              <a:rPr lang="en-US" dirty="0"/>
              <a:t>Hvert er útsöluverð skyrtunnar?</a:t>
            </a:r>
          </a:p>
        </p:txBody>
      </p:sp>
      <p:sp>
        <p:nvSpPr>
          <p:cNvPr id="4" name="Content Placeholder 3">
            <a:extLst>
              <a:ext uri="{FF2B5EF4-FFF2-40B4-BE49-F238E27FC236}">
                <a16:creationId xmlns:a16="http://schemas.microsoft.com/office/drawing/2014/main" id="{EA6B8148-15D3-4C34-9152-B218C2CC09D6}"/>
              </a:ext>
            </a:extLst>
          </p:cNvPr>
          <p:cNvSpPr>
            <a:spLocks noGrp="1"/>
          </p:cNvSpPr>
          <p:nvPr>
            <p:ph sz="half" idx="2"/>
          </p:nvPr>
        </p:nvSpPr>
        <p:spPr>
          <a:xfrm>
            <a:off x="6172200" y="1010661"/>
            <a:ext cx="5521036" cy="5166302"/>
          </a:xfrm>
        </p:spPr>
        <p:txBody>
          <a:bodyPr/>
          <a:lstStyle/>
          <a:p>
            <a:r>
              <a:rPr lang="en-US" sz="2600" dirty="0"/>
              <a:t>Finna á afsláttinn og útsöluverðið. Afsláttarprósentan er 30%, eða 0.30 á tugabrotsformi, og upphaflega verðið var $80.</a:t>
            </a:r>
          </a:p>
          <a:p>
            <a:r>
              <a:rPr lang="en-US" sz="2600" dirty="0"/>
              <a:t>Þegar gildin eru sett inn í formúluna fyrir prósentuafslátt fæst að afslátturinn er </a:t>
            </a:r>
            <a:r>
              <a:rPr lang="en-US" sz="2600" dirty="0">
                <a:latin typeface="Cambria Math" panose="02040503050406030204" pitchFamily="18" charset="0"/>
                <a:ea typeface="Cambria Math" panose="02040503050406030204" pitchFamily="18" charset="0"/>
              </a:rPr>
              <a:t>𝑑𝑖𝑠𝑐𝑜𝑢𝑛𝑡</a:t>
            </a:r>
            <a:r>
              <a:rPr lang="en-US" sz="2600" i="0" dirty="0">
                <a:latin typeface="Cambria Math" panose="02040503050406030204" pitchFamily="18" charset="0"/>
                <a:ea typeface="Cambria Math" panose="02040503050406030204" pitchFamily="18" charset="0"/>
              </a:rPr>
              <a:t> = </a:t>
            </a:r>
            <a:r>
              <a:rPr lang="en-US" sz="2600" dirty="0">
                <a:latin typeface="Cambria Math" panose="02040503050406030204" pitchFamily="18" charset="0"/>
                <a:ea typeface="Cambria Math" panose="02040503050406030204" pitchFamily="18" charset="0"/>
              </a:rPr>
              <a:t>𝑝𝑒𝑟𝑐𝑒𝑛𝑡 𝑑𝑖𝑠𝑐𝑜𝑢𝑛𝑡</a:t>
            </a:r>
            <a:r>
              <a:rPr lang="en-US" sz="2600" i="0" dirty="0">
                <a:latin typeface="Cambria Math" panose="02040503050406030204" pitchFamily="18" charset="0"/>
                <a:ea typeface="Cambria Math" panose="02040503050406030204" pitchFamily="18" charset="0"/>
              </a:rPr>
              <a:t> × </a:t>
            </a:r>
            <a:r>
              <a:rPr lang="en-US" sz="2600" dirty="0">
                <a:latin typeface="Cambria Math" panose="02040503050406030204" pitchFamily="18" charset="0"/>
                <a:ea typeface="Cambria Math" panose="02040503050406030204" pitchFamily="18" charset="0"/>
              </a:rPr>
              <a:t>𝑜𝑟𝑖𝑔𝑖𝑛𝑎𝑙 𝑝𝑟𝑖𝑐𝑒</a:t>
            </a:r>
            <a:r>
              <a:rPr lang="en-US" sz="2600" i="0" dirty="0">
                <a:latin typeface="Cambria Math" panose="02040503050406030204" pitchFamily="18" charset="0"/>
                <a:ea typeface="Cambria Math" panose="02040503050406030204" pitchFamily="18" charset="0"/>
              </a:rPr>
              <a:t> = 0.30 × 80 = 24 . </a:t>
            </a:r>
            <a:endParaRPr lang="en-US" sz="2600" dirty="0">
              <a:latin typeface="Cambria Math" panose="02040503050406030204" pitchFamily="18" charset="0"/>
              <a:ea typeface="Cambria Math" panose="02040503050406030204" pitchFamily="18" charset="0"/>
            </a:endParaRPr>
          </a:p>
          <a:p>
            <a:r>
              <a:rPr lang="en-US" sz="2600" dirty="0">
                <a:ea typeface="Cambria Math" panose="02040503050406030204" pitchFamily="18" charset="0"/>
              </a:rPr>
              <a:t>Afslátturinn af skyrtunni er $24. Útsöluverðið er upphaflega verðið að frádregnum afslættinum og er því $80 - $24 = $56.</a:t>
            </a:r>
          </a:p>
        </p:txBody>
      </p:sp>
    </p:spTree>
    <p:extLst>
      <p:ext uri="{BB962C8B-B14F-4D97-AF65-F5344CB8AC3E}">
        <p14:creationId xmlns:p14="http://schemas.microsoft.com/office/powerpoint/2010/main" val="21860712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BA1AE-8DB6-4146-B2D1-E665B44770BF}"/>
              </a:ext>
            </a:extLst>
          </p:cNvPr>
          <p:cNvSpPr>
            <a:spLocks noGrp="1"/>
          </p:cNvSpPr>
          <p:nvPr>
            <p:ph type="title"/>
          </p:nvPr>
        </p:nvSpPr>
        <p:spPr/>
        <p:txBody>
          <a:bodyPr>
            <a:noAutofit/>
          </a:bodyPr>
          <a:lstStyle/>
          <a:p>
            <a:r>
              <a:rPr lang="en-US" dirty="0"/>
              <a:t>6.2 Útreikningur álagningar</a:t>
            </a:r>
            <a:endParaRPr lang="en-US" noProof="0" dirty="0"/>
          </a:p>
        </p:txBody>
      </p:sp>
      <p:sp>
        <p:nvSpPr>
          <p:cNvPr id="3" name="Content Placeholder 2">
            <a:extLst>
              <a:ext uri="{FF2B5EF4-FFF2-40B4-BE49-F238E27FC236}">
                <a16:creationId xmlns:a16="http://schemas.microsoft.com/office/drawing/2014/main" id="{8CF8879A-5FF7-1847-8F30-F924AE4EDF31}"/>
              </a:ext>
            </a:extLst>
          </p:cNvPr>
          <p:cNvSpPr>
            <a:spLocks noGrp="1"/>
          </p:cNvSpPr>
          <p:nvPr>
            <p:ph sz="quarter" idx="11"/>
          </p:nvPr>
        </p:nvSpPr>
        <p:spPr>
          <a:xfrm>
            <a:off x="838200" y="1010661"/>
            <a:ext cx="10467109" cy="5482216"/>
          </a:xfrm>
        </p:spPr>
        <p:txBody>
          <a:bodyPr/>
          <a:lstStyle/>
          <a:p>
            <a:r>
              <a:rPr lang="en-US" dirty="0">
                <a:solidFill>
                  <a:srgbClr val="464846"/>
                </a:solidFill>
              </a:rPr>
              <a:t>Þegar smásalar kaupa vörur til endursölu greiða þeir tiltekið verð sem kallast </a:t>
            </a:r>
            <a:r>
              <a:rPr lang="en-US" b="1" dirty="0">
                <a:solidFill>
                  <a:srgbClr val="464846"/>
                </a:solidFill>
              </a:rPr>
              <a:t>kostnaðarverð</a:t>
            </a:r>
            <a:r>
              <a:rPr lang="en-US" dirty="0">
                <a:solidFill>
                  <a:srgbClr val="464846"/>
                </a:solidFill>
              </a:rPr>
              <a:t>. Smásalinn selur síðan vörurnar á hærra verði. Verðhækkunin kallast </a:t>
            </a:r>
            <a:r>
              <a:rPr lang="en-US" b="1" dirty="0">
                <a:solidFill>
                  <a:srgbClr val="464846"/>
                </a:solidFill>
              </a:rPr>
              <a:t>álagning</a:t>
            </a:r>
            <a:r>
              <a:rPr lang="en-US" dirty="0">
                <a:solidFill>
                  <a:srgbClr val="464846"/>
                </a:solidFill>
              </a:rPr>
              <a:t>. Þetta söluverð, eða </a:t>
            </a:r>
            <a:r>
              <a:rPr lang="en-US" b="1" dirty="0">
                <a:solidFill>
                  <a:srgbClr val="464846"/>
                </a:solidFill>
              </a:rPr>
              <a:t>smásölu</a:t>
            </a:r>
            <a:r>
              <a:rPr lang="en-US" dirty="0">
                <a:solidFill>
                  <a:srgbClr val="464846"/>
                </a:solidFill>
              </a:rPr>
              <a:t> </a:t>
            </a:r>
            <a:r>
              <a:rPr lang="en-US" b="1" dirty="0">
                <a:solidFill>
                  <a:srgbClr val="464846"/>
                </a:solidFill>
              </a:rPr>
              <a:t>verð</a:t>
            </a:r>
            <a:r>
              <a:rPr lang="en-US" dirty="0">
                <a:solidFill>
                  <a:srgbClr val="464846"/>
                </a:solidFill>
              </a:rPr>
              <a:t>, er verðið sem smásalinn innheimtir af neytandanum til að standa undir kostnaði og skila hagnaði. Álagning er því mjög svipuð afslætti, nema álagningunni er bætt við en afslátturinn er dreginn frá.</a:t>
            </a:r>
          </a:p>
          <a:p>
            <a:r>
              <a:rPr lang="en-US" dirty="0">
                <a:solidFill>
                  <a:srgbClr val="464846"/>
                </a:solidFill>
              </a:rPr>
              <a:t>Formúlan fyrir prósentuálagningu er </a:t>
            </a:r>
            <a:r>
              <a:rPr lang="en-US" i="0" dirty="0">
                <a:solidFill>
                  <a:srgbClr val="464846"/>
                </a:solidFill>
                <a:latin typeface="Cambria Math" panose="02040503050406030204" pitchFamily="18" charset="0"/>
                <a:ea typeface="Cambria Math" panose="02040503050406030204" pitchFamily="18" charset="0"/>
              </a:rPr>
              <a:t>𝑚𝑎𝑟𝑘𝑢𝑝 = </a:t>
            </a:r>
            <a:r>
              <a:rPr lang="en-US" dirty="0">
                <a:latin typeface="Cambria Math" panose="02040503050406030204" pitchFamily="18" charset="0"/>
                <a:ea typeface="Cambria Math" panose="02040503050406030204" pitchFamily="18" charset="0"/>
              </a:rPr>
              <a:t>𝑝𝑒𝑟𝑐𝑒𝑛𝑡</a:t>
            </a:r>
            <a:r>
              <a:rPr lang="en-US" i="0" dirty="0">
                <a:solidFill>
                  <a:srgbClr val="464846"/>
                </a:solidFill>
                <a:latin typeface="Cambria Math" panose="02040503050406030204" pitchFamily="18" charset="0"/>
                <a:ea typeface="Cambria Math" panose="02040503050406030204" pitchFamily="18" charset="0"/>
              </a:rPr>
              <a:t> </a:t>
            </a:r>
            <a:r>
              <a:rPr lang="en-US" dirty="0">
                <a:solidFill>
                  <a:srgbClr val="464846"/>
                </a:solidFill>
                <a:latin typeface="Cambria Math" panose="02040503050406030204" pitchFamily="18" charset="0"/>
                <a:ea typeface="Cambria Math" panose="02040503050406030204" pitchFamily="18" charset="0"/>
              </a:rPr>
              <a:t>𝑚𝑎𝑟𝑘𝑢𝑝</a:t>
            </a:r>
            <a:r>
              <a:rPr lang="en-US" i="0" dirty="0">
                <a:solidFill>
                  <a:srgbClr val="464846"/>
                </a:solidFill>
                <a:latin typeface="Cambria Math" panose="02040503050406030204" pitchFamily="18" charset="0"/>
                <a:ea typeface="Cambria Math" panose="02040503050406030204" pitchFamily="18" charset="0"/>
              </a:rPr>
              <a:t> × 𝑐𝑜𝑠𝑡</a:t>
            </a:r>
            <a:r>
              <a:rPr lang="en-US" dirty="0">
                <a:solidFill>
                  <a:srgbClr val="464846"/>
                </a:solidFill>
              </a:rPr>
              <a:t>, þar sem álagningarprósentan er gefin á tugabrotsformi. Verð vörunnar að viðbættri álagningu er </a:t>
            </a:r>
            <a:r>
              <a:rPr lang="en-US" i="0" dirty="0">
                <a:solidFill>
                  <a:srgbClr val="464846"/>
                </a:solidFill>
                <a:latin typeface="Cambria Math" panose="02040503050406030204" pitchFamily="18" charset="0"/>
                <a:ea typeface="Cambria Math" panose="02040503050406030204" pitchFamily="18" charset="0"/>
              </a:rPr>
              <a:t>𝑟𝑒𝑡𝑎𝑖𝑙 </a:t>
            </a:r>
            <a:r>
              <a:rPr lang="en-US" dirty="0">
                <a:latin typeface="Cambria Math" panose="02040503050406030204" pitchFamily="18" charset="0"/>
                <a:ea typeface="Cambria Math" panose="02040503050406030204" pitchFamily="18" charset="0"/>
              </a:rPr>
              <a:t>𝑝𝑟𝑖𝑐𝑒</a:t>
            </a:r>
            <a:r>
              <a:rPr lang="en-US" i="0" dirty="0">
                <a:solidFill>
                  <a:srgbClr val="464846"/>
                </a:solidFill>
                <a:latin typeface="Cambria Math" panose="02040503050406030204" pitchFamily="18" charset="0"/>
                <a:ea typeface="Cambria Math" panose="02040503050406030204" pitchFamily="18" charset="0"/>
              </a:rPr>
              <a:t> = </a:t>
            </a:r>
            <a:r>
              <a:rPr lang="en-US" dirty="0">
                <a:solidFill>
                  <a:srgbClr val="464846"/>
                </a:solidFill>
                <a:latin typeface="Cambria Math" panose="02040503050406030204" pitchFamily="18" charset="0"/>
                <a:ea typeface="Cambria Math" panose="02040503050406030204" pitchFamily="18" charset="0"/>
              </a:rPr>
              <a:t>𝑐𝑜𝑠𝑡</a:t>
            </a:r>
            <a:r>
              <a:rPr lang="en-US" i="0" dirty="0">
                <a:solidFill>
                  <a:srgbClr val="464846"/>
                </a:solidFill>
                <a:latin typeface="Cambria Math" panose="02040503050406030204" pitchFamily="18" charset="0"/>
                <a:ea typeface="Cambria Math" panose="02040503050406030204" pitchFamily="18" charset="0"/>
              </a:rPr>
              <a:t> + </a:t>
            </a:r>
            <a:r>
              <a:rPr lang="en-US" dirty="0">
                <a:solidFill>
                  <a:srgbClr val="464846"/>
                </a:solidFill>
                <a:latin typeface="Cambria Math" panose="02040503050406030204" pitchFamily="18" charset="0"/>
                <a:ea typeface="Cambria Math" panose="02040503050406030204" pitchFamily="18" charset="0"/>
              </a:rPr>
              <a:t>𝑚𝑎𝑟𝑘𝑢𝑝</a:t>
            </a:r>
            <a:r>
              <a:rPr lang="en-US" dirty="0">
                <a:solidFill>
                  <a:srgbClr val="464846"/>
                </a:solidFill>
              </a:rPr>
              <a:t>.</a:t>
            </a:r>
          </a:p>
          <a:p>
            <a:r>
              <a:rPr lang="en-US" dirty="0">
                <a:solidFill>
                  <a:srgbClr val="464846"/>
                </a:solidFill>
              </a:rPr>
              <a:t>Þessar formúlur eru oft sameinaðar í eftirfarandi formúlu:</a:t>
            </a:r>
          </a:p>
          <a:p>
            <a:r>
              <a:rPr lang="en-US" dirty="0">
                <a:solidFill>
                  <a:srgbClr val="464846"/>
                </a:solidFill>
                <a:latin typeface="Cambria" panose="02040503050406030204" pitchFamily="18" charset="0"/>
                <a:ea typeface="Cambria" panose="02040503050406030204" pitchFamily="18" charset="0"/>
              </a:rPr>
              <a:t>𝑟𝑒𝑡𝑎𝑖𝑙 </a:t>
            </a:r>
            <a:r>
              <a:rPr lang="en-US" dirty="0">
                <a:latin typeface="Cambria" panose="02040503050406030204" pitchFamily="18" charset="0"/>
                <a:ea typeface="Cambria" panose="02040503050406030204" pitchFamily="18" charset="0"/>
              </a:rPr>
              <a:t>𝑝𝑟𝑖𝑐𝑒</a:t>
            </a:r>
            <a:r>
              <a:rPr lang="en-US" i="0" dirty="0">
                <a:solidFill>
                  <a:srgbClr val="464846"/>
                </a:solidFill>
                <a:latin typeface="Cambria" panose="02040503050406030204" pitchFamily="18" charset="0"/>
                <a:ea typeface="Cambria" panose="02040503050406030204" pitchFamily="18" charset="0"/>
              </a:rPr>
              <a:t> = </a:t>
            </a:r>
            <a:r>
              <a:rPr lang="en-US" dirty="0">
                <a:solidFill>
                  <a:srgbClr val="464846"/>
                </a:solidFill>
                <a:latin typeface="Cambria" panose="02040503050406030204" pitchFamily="18" charset="0"/>
                <a:ea typeface="Cambria" panose="02040503050406030204" pitchFamily="18" charset="0"/>
              </a:rPr>
              <a:t>𝑐𝑜𝑠𝑡</a:t>
            </a:r>
            <a:r>
              <a:rPr lang="en-US" i="0" dirty="0">
                <a:solidFill>
                  <a:srgbClr val="464846"/>
                </a:solidFill>
                <a:latin typeface="Cambria" panose="02040503050406030204" pitchFamily="18" charset="0"/>
                <a:ea typeface="Cambria" panose="02040503050406030204" pitchFamily="18" charset="0"/>
              </a:rPr>
              <a:t> + </a:t>
            </a:r>
            <a:r>
              <a:rPr lang="en-US" dirty="0">
                <a:latin typeface="Cambria" panose="02040503050406030204" pitchFamily="18" charset="0"/>
                <a:ea typeface="Cambria" panose="02040503050406030204" pitchFamily="18" charset="0"/>
              </a:rPr>
              <a:t>𝑝𝑒𝑟𝑐𝑒𝑛𝑡</a:t>
            </a:r>
            <a:r>
              <a:rPr lang="en-US" dirty="0">
                <a:solidFill>
                  <a:srgbClr val="464846"/>
                </a:solidFill>
                <a:latin typeface="Cambria" panose="02040503050406030204" pitchFamily="18" charset="0"/>
                <a:ea typeface="Cambria" panose="02040503050406030204" pitchFamily="18" charset="0"/>
              </a:rPr>
              <a:t> 𝑚𝑎𝑟𝑘𝑢𝑝</a:t>
            </a:r>
            <a:r>
              <a:rPr lang="en-US" i="0" dirty="0">
                <a:solidFill>
                  <a:srgbClr val="464846"/>
                </a:solidFill>
                <a:latin typeface="Cambria" panose="02040503050406030204" pitchFamily="18" charset="0"/>
                <a:ea typeface="Cambria" panose="02040503050406030204" pitchFamily="18" charset="0"/>
              </a:rPr>
              <a:t> × </a:t>
            </a:r>
            <a:r>
              <a:rPr lang="en-US" dirty="0">
                <a:solidFill>
                  <a:srgbClr val="464846"/>
                </a:solidFill>
                <a:latin typeface="Cambria" panose="02040503050406030204" pitchFamily="18" charset="0"/>
                <a:ea typeface="Cambria" panose="02040503050406030204" pitchFamily="18" charset="0"/>
              </a:rPr>
              <a:t>𝑐𝑜𝑠𝑡 </a:t>
            </a:r>
            <a:r>
              <a:rPr lang="en-US" i="0" dirty="0">
                <a:solidFill>
                  <a:srgbClr val="464846"/>
                </a:solidFill>
                <a:latin typeface="Cambria" panose="02040503050406030204" pitchFamily="18" charset="0"/>
                <a:ea typeface="Cambria" panose="02040503050406030204" pitchFamily="18" charset="0"/>
              </a:rPr>
              <a:t>= </a:t>
            </a:r>
            <a:r>
              <a:rPr lang="en-US" dirty="0">
                <a:solidFill>
                  <a:srgbClr val="464846"/>
                </a:solidFill>
                <a:latin typeface="Cambria" panose="02040503050406030204" pitchFamily="18" charset="0"/>
                <a:ea typeface="Cambria" panose="02040503050406030204" pitchFamily="18" charset="0"/>
              </a:rPr>
              <a:t>𝑐𝑜𝑠𝑡</a:t>
            </a:r>
            <a:r>
              <a:rPr lang="en-US" i="0" dirty="0">
                <a:solidFill>
                  <a:srgbClr val="464846"/>
                </a:solidFill>
                <a:latin typeface="Cambria" panose="02040503050406030204" pitchFamily="18" charset="0"/>
                <a:ea typeface="Cambria" panose="02040503050406030204" pitchFamily="18" charset="0"/>
              </a:rPr>
              <a:t> × (1 + </a:t>
            </a:r>
            <a:r>
              <a:rPr lang="en-US" dirty="0">
                <a:latin typeface="Cambria" panose="02040503050406030204" pitchFamily="18" charset="0"/>
                <a:ea typeface="Cambria" panose="02040503050406030204" pitchFamily="18" charset="0"/>
              </a:rPr>
              <a:t>𝑝𝑒𝑟𝑐𝑒𝑛𝑡</a:t>
            </a:r>
            <a:r>
              <a:rPr lang="en-US" dirty="0">
                <a:solidFill>
                  <a:srgbClr val="464846"/>
                </a:solidFill>
                <a:latin typeface="Cambria" panose="02040503050406030204" pitchFamily="18" charset="0"/>
                <a:ea typeface="Cambria" panose="02040503050406030204" pitchFamily="18" charset="0"/>
              </a:rPr>
              <a:t> 𝑚𝑎𝑟𝑘𝑢𝑝</a:t>
            </a:r>
            <a:r>
              <a:rPr lang="en-US" i="0" dirty="0">
                <a:solidFill>
                  <a:srgbClr val="464846"/>
                </a:solidFill>
                <a:latin typeface="Cambria" panose="02040503050406030204" pitchFamily="18" charset="0"/>
                <a:ea typeface="Cambria" panose="02040503050406030204" pitchFamily="18" charset="0"/>
              </a:rPr>
              <a:t>)</a:t>
            </a:r>
            <a:endParaRPr lang="en-US" dirty="0">
              <a:solidFill>
                <a:srgbClr val="464846"/>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9010947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7E6C1-53A6-487B-BB0B-243D52EA79BC}"/>
              </a:ext>
            </a:extLst>
          </p:cNvPr>
          <p:cNvSpPr>
            <a:spLocks noGrp="1"/>
          </p:cNvSpPr>
          <p:nvPr>
            <p:ph type="title"/>
          </p:nvPr>
        </p:nvSpPr>
        <p:spPr/>
        <p:txBody>
          <a:bodyPr/>
          <a:lstStyle/>
          <a:p>
            <a:r>
              <a:rPr lang="en-US" dirty="0"/>
              <a:t>DÆMI – Smásöluverð ákvarðað út frá kostnaðarverði og álagningarprósentu</a:t>
            </a:r>
            <a:endParaRPr lang="en-IN" dirty="0"/>
          </a:p>
        </p:txBody>
      </p:sp>
      <p:sp>
        <p:nvSpPr>
          <p:cNvPr id="3" name="Content Placeholder 2">
            <a:extLst>
              <a:ext uri="{FF2B5EF4-FFF2-40B4-BE49-F238E27FC236}">
                <a16:creationId xmlns:a16="http://schemas.microsoft.com/office/drawing/2014/main" id="{5E7815B7-A0C6-4D06-B52C-CBCA850612FF}"/>
              </a:ext>
            </a:extLst>
          </p:cNvPr>
          <p:cNvSpPr>
            <a:spLocks noGrp="1"/>
          </p:cNvSpPr>
          <p:nvPr>
            <p:ph sz="half" idx="1"/>
          </p:nvPr>
        </p:nvSpPr>
        <p:spPr/>
        <p:txBody>
          <a:bodyPr/>
          <a:lstStyle/>
          <a:p>
            <a:r>
              <a:rPr lang="en-US" dirty="0"/>
              <a:t>Reiknið álagninguna út frá uppgefnu kostnaðarverði og álagningarprósentu. Reiknið síðan smásöluverðið. </a:t>
            </a:r>
          </a:p>
          <a:p>
            <a:r>
              <a:rPr lang="en-US" dirty="0"/>
              <a:t>Kostnaðarverð = $62.00; álagningarprósenta er 15%</a:t>
            </a:r>
          </a:p>
        </p:txBody>
      </p:sp>
      <p:sp>
        <p:nvSpPr>
          <p:cNvPr id="4" name="Content Placeholder 3">
            <a:extLst>
              <a:ext uri="{FF2B5EF4-FFF2-40B4-BE49-F238E27FC236}">
                <a16:creationId xmlns:a16="http://schemas.microsoft.com/office/drawing/2014/main" id="{EA6B8148-15D3-4C34-9152-B218C2CC09D6}"/>
              </a:ext>
            </a:extLst>
          </p:cNvPr>
          <p:cNvSpPr>
            <a:spLocks noGrp="1"/>
          </p:cNvSpPr>
          <p:nvPr>
            <p:ph sz="half" idx="2"/>
          </p:nvPr>
        </p:nvSpPr>
        <p:spPr>
          <a:xfrm>
            <a:off x="6172200" y="1010661"/>
            <a:ext cx="5184648" cy="5166302"/>
          </a:xfrm>
        </p:spPr>
        <p:txBody>
          <a:bodyPr/>
          <a:lstStyle/>
          <a:p>
            <a:r>
              <a:rPr lang="en-US" i="0" dirty="0">
                <a:solidFill>
                  <a:srgbClr val="464846"/>
                </a:solidFill>
              </a:rPr>
              <a:t>Þegar gildin eru sett inn í formúluna</a:t>
            </a:r>
            <a:r>
              <a:rPr lang="en-US" dirty="0">
                <a:solidFill>
                  <a:srgbClr val="464846"/>
                </a:solidFill>
              </a:rPr>
              <a:t> </a:t>
            </a:r>
            <a:r>
              <a:rPr lang="en-US" dirty="0">
                <a:solidFill>
                  <a:srgbClr val="464846"/>
                </a:solidFill>
                <a:latin typeface="Cambria" panose="02040503050406030204" pitchFamily="18" charset="0"/>
                <a:ea typeface="Cambria" panose="02040503050406030204" pitchFamily="18" charset="0"/>
              </a:rPr>
              <a:t>𝑚𝑎𝑟𝑘𝑢𝑝</a:t>
            </a:r>
            <a:r>
              <a:rPr lang="en-US" i="0" dirty="0">
                <a:solidFill>
                  <a:srgbClr val="464846"/>
                </a:solidFill>
                <a:latin typeface="Cambria" panose="02040503050406030204" pitchFamily="18" charset="0"/>
                <a:ea typeface="Cambria" panose="02040503050406030204" pitchFamily="18" charset="0"/>
              </a:rPr>
              <a:t> = </a:t>
            </a:r>
            <a:r>
              <a:rPr lang="en-US" dirty="0">
                <a:latin typeface="Cambria" panose="02040503050406030204" pitchFamily="18" charset="0"/>
                <a:ea typeface="Cambria" panose="02040503050406030204" pitchFamily="18" charset="0"/>
              </a:rPr>
              <a:t>𝑝𝑒𝑟𝑐𝑒𝑛𝑡</a:t>
            </a:r>
            <a:r>
              <a:rPr lang="en-US" i="0" dirty="0">
                <a:solidFill>
                  <a:srgbClr val="464846"/>
                </a:solidFill>
                <a:latin typeface="Cambria" panose="02040503050406030204" pitchFamily="18" charset="0"/>
                <a:ea typeface="Cambria" panose="02040503050406030204" pitchFamily="18" charset="0"/>
              </a:rPr>
              <a:t> </a:t>
            </a:r>
            <a:r>
              <a:rPr lang="en-US" dirty="0">
                <a:solidFill>
                  <a:srgbClr val="464846"/>
                </a:solidFill>
                <a:latin typeface="Cambria" panose="02040503050406030204" pitchFamily="18" charset="0"/>
                <a:ea typeface="Cambria" panose="02040503050406030204" pitchFamily="18" charset="0"/>
              </a:rPr>
              <a:t>𝑚𝑎𝑟𝑘𝑢𝑝</a:t>
            </a:r>
            <a:r>
              <a:rPr lang="en-US" i="0" dirty="0">
                <a:solidFill>
                  <a:srgbClr val="464846"/>
                </a:solidFill>
                <a:latin typeface="Cambria" panose="02040503050406030204" pitchFamily="18" charset="0"/>
                <a:ea typeface="Cambria" panose="02040503050406030204" pitchFamily="18" charset="0"/>
              </a:rPr>
              <a:t> × </a:t>
            </a:r>
            <a:r>
              <a:rPr lang="en-US" dirty="0">
                <a:solidFill>
                  <a:srgbClr val="464846"/>
                </a:solidFill>
                <a:latin typeface="Cambria" panose="02040503050406030204" pitchFamily="18" charset="0"/>
                <a:ea typeface="Cambria" panose="02040503050406030204" pitchFamily="18" charset="0"/>
              </a:rPr>
              <a:t>𝑐𝑜𝑠𝑡</a:t>
            </a:r>
            <a:r>
              <a:rPr lang="en-US" dirty="0">
                <a:solidFill>
                  <a:srgbClr val="464846"/>
                </a:solidFill>
              </a:rPr>
              <a:t>, fæst að álagningin er </a:t>
            </a:r>
            <a:r>
              <a:rPr lang="en-US" dirty="0">
                <a:solidFill>
                  <a:srgbClr val="464846"/>
                </a:solidFill>
                <a:latin typeface="Cambria" panose="02040503050406030204" pitchFamily="18" charset="0"/>
                <a:ea typeface="Cambria" panose="02040503050406030204" pitchFamily="18" charset="0"/>
              </a:rPr>
              <a:t>𝑚𝑎𝑟𝑘𝑢𝑝</a:t>
            </a:r>
            <a:r>
              <a:rPr lang="en-US" i="0" dirty="0">
                <a:solidFill>
                  <a:srgbClr val="464846"/>
                </a:solidFill>
                <a:latin typeface="Cambria" panose="02040503050406030204" pitchFamily="18" charset="0"/>
                <a:ea typeface="Cambria" panose="02040503050406030204" pitchFamily="18" charset="0"/>
              </a:rPr>
              <a:t> = 0.15 × 62.00 = 9.30</a:t>
            </a:r>
            <a:r>
              <a:rPr lang="en-US" dirty="0">
                <a:solidFill>
                  <a:srgbClr val="464846"/>
                </a:solidFill>
                <a:latin typeface="Cambria" panose="02040503050406030204" pitchFamily="18" charset="0"/>
                <a:ea typeface="Cambria" panose="02040503050406030204" pitchFamily="18" charset="0"/>
              </a:rPr>
              <a:t>. </a:t>
            </a:r>
          </a:p>
          <a:p>
            <a:r>
              <a:rPr lang="en-US" dirty="0">
                <a:solidFill>
                  <a:srgbClr val="464846"/>
                </a:solidFill>
              </a:rPr>
              <a:t>Álagningin er $9.30.</a:t>
            </a:r>
          </a:p>
        </p:txBody>
      </p:sp>
    </p:spTree>
    <p:extLst>
      <p:ext uri="{BB962C8B-B14F-4D97-AF65-F5344CB8AC3E}">
        <p14:creationId xmlns:p14="http://schemas.microsoft.com/office/powerpoint/2010/main" val="10343337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BA1AE-8DB6-4146-B2D1-E665B44770BF}"/>
              </a:ext>
            </a:extLst>
          </p:cNvPr>
          <p:cNvSpPr>
            <a:spLocks noGrp="1"/>
          </p:cNvSpPr>
          <p:nvPr>
            <p:ph type="title"/>
          </p:nvPr>
        </p:nvSpPr>
        <p:spPr/>
        <p:txBody>
          <a:bodyPr>
            <a:noAutofit/>
          </a:bodyPr>
          <a:lstStyle/>
          <a:p>
            <a:r>
              <a:rPr lang="en-US" dirty="0"/>
              <a:t>6.2 Útreikningur söluskatts</a:t>
            </a:r>
            <a:endParaRPr lang="en-US" noProof="0" dirty="0"/>
          </a:p>
        </p:txBody>
      </p:sp>
      <p:sp>
        <p:nvSpPr>
          <p:cNvPr id="3" name="Content Placeholder 2">
            <a:extLst>
              <a:ext uri="{FF2B5EF4-FFF2-40B4-BE49-F238E27FC236}">
                <a16:creationId xmlns:a16="http://schemas.microsoft.com/office/drawing/2014/main" id="{8CF8879A-5FF7-1847-8F30-F924AE4EDF31}"/>
              </a:ext>
            </a:extLst>
          </p:cNvPr>
          <p:cNvSpPr>
            <a:spLocks noGrp="1"/>
          </p:cNvSpPr>
          <p:nvPr>
            <p:ph sz="quarter" idx="11"/>
          </p:nvPr>
        </p:nvSpPr>
        <p:spPr>
          <a:xfrm>
            <a:off x="838200" y="1010661"/>
            <a:ext cx="10467109" cy="5482216"/>
          </a:xfrm>
        </p:spPr>
        <p:txBody>
          <a:bodyPr/>
          <a:lstStyle/>
          <a:p>
            <a:r>
              <a:rPr lang="en-US" dirty="0">
                <a:solidFill>
                  <a:srgbClr val="464846"/>
                </a:solidFill>
              </a:rPr>
              <a:t>Til að ákvarða söluskatt af skattskyldum kaupum þarf að margfalda kaupverðið, eða merkta verðið, með söluskattshlutfalli viðkomandi staðar.</a:t>
            </a:r>
          </a:p>
          <a:p>
            <a:r>
              <a:rPr lang="en-US" dirty="0">
                <a:solidFill>
                  <a:srgbClr val="464846"/>
                </a:solidFill>
              </a:rPr>
              <a:t>Til að reikna söluskatt af kaupverði, þegar söluskattshlutfall staðarins er gefið á tugabrotsformi, er reiknað </a:t>
            </a:r>
            <a:r>
              <a:rPr lang="en-US" i="0" dirty="0">
                <a:solidFill>
                  <a:srgbClr val="464846"/>
                </a:solidFill>
                <a:latin typeface="Cambria Math" panose="02040503050406030204" pitchFamily="18" charset="0"/>
                <a:ea typeface="Cambria Math" panose="02040503050406030204" pitchFamily="18" charset="0"/>
              </a:rPr>
              <a:t>söluskattur = </a:t>
            </a:r>
            <a:r>
              <a:rPr lang="en-US" dirty="0">
                <a:solidFill>
                  <a:srgbClr val="464846"/>
                </a:solidFill>
                <a:latin typeface="Cambria Math" panose="02040503050406030204" pitchFamily="18" charset="0"/>
                <a:ea typeface="Cambria Math" panose="02040503050406030204" pitchFamily="18" charset="0"/>
              </a:rPr>
              <a:t>𝑝𝑢𝑟𝑐ℎ𝑎𝑠𝑒</a:t>
            </a:r>
            <a:r>
              <a:rPr lang="en-US" i="0" dirty="0">
                <a:solidFill>
                  <a:srgbClr val="464846"/>
                </a:solidFill>
                <a:latin typeface="Cambria Math" panose="02040503050406030204" pitchFamily="18" charset="0"/>
                <a:ea typeface="Cambria Math" panose="02040503050406030204" pitchFamily="18" charset="0"/>
              </a:rPr>
              <a:t> </a:t>
            </a:r>
            <a:r>
              <a:rPr lang="en-US" dirty="0">
                <a:latin typeface="Cambria Math" panose="02040503050406030204" pitchFamily="18" charset="0"/>
                <a:ea typeface="Cambria Math" panose="02040503050406030204" pitchFamily="18" charset="0"/>
              </a:rPr>
              <a:t>𝑝𝑟𝑖𝑐𝑒</a:t>
            </a:r>
            <a:r>
              <a:rPr lang="en-US" i="0" dirty="0">
                <a:solidFill>
                  <a:srgbClr val="464846"/>
                </a:solidFill>
                <a:latin typeface="Cambria Math" panose="02040503050406030204" pitchFamily="18" charset="0"/>
                <a:ea typeface="Cambria Math" panose="02040503050406030204" pitchFamily="18" charset="0"/>
              </a:rPr>
              <a:t> × 𝑡𝑎𝑥 𝑟𝑎𝑡𝑒</a:t>
            </a:r>
            <a:r>
              <a:rPr lang="en-US" dirty="0">
                <a:solidFill>
                  <a:srgbClr val="464846"/>
                </a:solidFill>
              </a:rPr>
              <a:t>. Heildarverðið er þá </a:t>
            </a:r>
            <a:r>
              <a:rPr lang="en-US" i="0" dirty="0">
                <a:solidFill>
                  <a:srgbClr val="464846"/>
                </a:solidFill>
                <a:latin typeface="Cambria Math" panose="02040503050406030204" pitchFamily="18" charset="0"/>
                <a:ea typeface="Cambria Math" panose="02040503050406030204" pitchFamily="18" charset="0"/>
              </a:rPr>
              <a:t>𝑇𝑜𝑡𝑎𝑙 </a:t>
            </a:r>
            <a:r>
              <a:rPr lang="en-US" dirty="0">
                <a:latin typeface="Cambria Math" panose="02040503050406030204" pitchFamily="18" charset="0"/>
                <a:ea typeface="Cambria Math" panose="02040503050406030204" pitchFamily="18" charset="0"/>
              </a:rPr>
              <a:t>𝑝𝑟𝑖𝑐𝑒</a:t>
            </a:r>
            <a:r>
              <a:rPr lang="en-US" i="0" dirty="0">
                <a:solidFill>
                  <a:srgbClr val="464846"/>
                </a:solidFill>
                <a:latin typeface="Cambria Math" panose="02040503050406030204" pitchFamily="18" charset="0"/>
                <a:ea typeface="Cambria Math" panose="02040503050406030204" pitchFamily="18" charset="0"/>
              </a:rPr>
              <a:t> = </a:t>
            </a:r>
            <a:r>
              <a:rPr lang="en-US" dirty="0">
                <a:solidFill>
                  <a:srgbClr val="464846"/>
                </a:solidFill>
                <a:latin typeface="Cambria Math" panose="02040503050406030204" pitchFamily="18" charset="0"/>
                <a:ea typeface="Cambria Math" panose="02040503050406030204" pitchFamily="18" charset="0"/>
              </a:rPr>
              <a:t>𝑝𝑢𝑟𝑐ℎ𝑎𝑠𝑒</a:t>
            </a:r>
            <a:r>
              <a:rPr lang="en-US" i="0" dirty="0">
                <a:solidFill>
                  <a:srgbClr val="464846"/>
                </a:solidFill>
                <a:latin typeface="Cambria Math" panose="02040503050406030204" pitchFamily="18" charset="0"/>
                <a:ea typeface="Cambria Math" panose="02040503050406030204" pitchFamily="18" charset="0"/>
              </a:rPr>
              <a:t> </a:t>
            </a:r>
            <a:r>
              <a:rPr lang="en-US" dirty="0">
                <a:latin typeface="Cambria Math" panose="02040503050406030204" pitchFamily="18" charset="0"/>
                <a:ea typeface="Cambria Math" panose="02040503050406030204" pitchFamily="18" charset="0"/>
              </a:rPr>
              <a:t>𝑝𝑟𝑖𝑐𝑒</a:t>
            </a:r>
            <a:r>
              <a:rPr lang="en-US" i="0" dirty="0">
                <a:solidFill>
                  <a:srgbClr val="464846"/>
                </a:solidFill>
                <a:latin typeface="Cambria Math" panose="02040503050406030204" pitchFamily="18" charset="0"/>
                <a:ea typeface="Cambria Math" panose="02040503050406030204" pitchFamily="18" charset="0"/>
              </a:rPr>
              <a:t> + </a:t>
            </a:r>
            <a:r>
              <a:rPr lang="en-US" dirty="0">
                <a:solidFill>
                  <a:srgbClr val="464846"/>
                </a:solidFill>
                <a:latin typeface="Cambria Math" panose="02040503050406030204" pitchFamily="18" charset="0"/>
                <a:ea typeface="Cambria Math" panose="02040503050406030204" pitchFamily="18" charset="0"/>
              </a:rPr>
              <a:t>𝑝𝑢𝑟𝑐ℎ𝑎𝑠𝑒</a:t>
            </a:r>
            <a:r>
              <a:rPr lang="en-US" i="0" dirty="0">
                <a:solidFill>
                  <a:srgbClr val="464846"/>
                </a:solidFill>
                <a:latin typeface="Cambria Math" panose="02040503050406030204" pitchFamily="18" charset="0"/>
                <a:ea typeface="Cambria Math" panose="02040503050406030204" pitchFamily="18" charset="0"/>
              </a:rPr>
              <a:t> </a:t>
            </a:r>
            <a:r>
              <a:rPr lang="en-US" dirty="0">
                <a:latin typeface="Cambria Math" panose="02040503050406030204" pitchFamily="18" charset="0"/>
                <a:ea typeface="Cambria Math" panose="02040503050406030204" pitchFamily="18" charset="0"/>
              </a:rPr>
              <a:t>𝑝𝑟𝑖𝑐𝑒</a:t>
            </a:r>
            <a:r>
              <a:rPr lang="en-US" i="0" dirty="0">
                <a:solidFill>
                  <a:srgbClr val="464846"/>
                </a:solidFill>
                <a:latin typeface="Cambria Math" panose="02040503050406030204" pitchFamily="18" charset="0"/>
                <a:ea typeface="Cambria Math" panose="02040503050406030204" pitchFamily="18" charset="0"/>
              </a:rPr>
              <a:t> × </a:t>
            </a:r>
            <a:r>
              <a:rPr lang="en-US" dirty="0">
                <a:solidFill>
                  <a:srgbClr val="464846"/>
                </a:solidFill>
                <a:latin typeface="Cambria Math" panose="02040503050406030204" pitchFamily="18" charset="0"/>
                <a:ea typeface="Cambria Math" panose="02040503050406030204" pitchFamily="18" charset="0"/>
              </a:rPr>
              <a:t>𝑡𝑎𝑥 𝑟𝑎𝑡𝑒</a:t>
            </a:r>
            <a:r>
              <a:rPr lang="en-US" i="0" dirty="0">
                <a:solidFill>
                  <a:srgbClr val="464846"/>
                </a:solidFill>
                <a:latin typeface="Cambria Math" panose="02040503050406030204" pitchFamily="18" charset="0"/>
                <a:ea typeface="Cambria Math" panose="02040503050406030204" pitchFamily="18" charset="0"/>
              </a:rPr>
              <a:t> = 𝑝𝑢𝑟𝑐ℎ𝑎𝑠𝑒 </a:t>
            </a:r>
            <a:r>
              <a:rPr lang="en-US" dirty="0">
                <a:latin typeface="Cambria Math" panose="02040503050406030204" pitchFamily="18" charset="0"/>
                <a:ea typeface="Cambria Math" panose="02040503050406030204" pitchFamily="18" charset="0"/>
              </a:rPr>
              <a:t>𝑝𝑟𝑖𝑐𝑒</a:t>
            </a:r>
            <a:r>
              <a:rPr lang="en-US" i="0" dirty="0">
                <a:solidFill>
                  <a:srgbClr val="464846"/>
                </a:solidFill>
                <a:latin typeface="Cambria Math" panose="02040503050406030204" pitchFamily="18" charset="0"/>
                <a:ea typeface="Cambria Math" panose="02040503050406030204" pitchFamily="18" charset="0"/>
              </a:rPr>
              <a:t> × (1 + </a:t>
            </a:r>
            <a:r>
              <a:rPr lang="en-US" dirty="0">
                <a:solidFill>
                  <a:srgbClr val="464846"/>
                </a:solidFill>
                <a:latin typeface="Cambria Math" panose="02040503050406030204" pitchFamily="18" charset="0"/>
                <a:ea typeface="Cambria Math" panose="02040503050406030204" pitchFamily="18" charset="0"/>
              </a:rPr>
              <a:t>𝑡𝑎𝑥 𝑟𝑎𝑡𝑒</a:t>
            </a:r>
            <a:r>
              <a:rPr lang="en-US" i="0" dirty="0">
                <a:solidFill>
                  <a:srgbClr val="464846"/>
                </a:solidFill>
                <a:latin typeface="Cambria Math" panose="02040503050406030204" pitchFamily="18" charset="0"/>
                <a:ea typeface="Cambria Math" panose="02040503050406030204" pitchFamily="18" charset="0"/>
              </a:rPr>
              <a:t>)</a:t>
            </a:r>
            <a:endParaRPr lang="en-US" dirty="0">
              <a:solidFill>
                <a:srgbClr val="464846"/>
              </a:solidFill>
              <a:latin typeface="Cambria Math" panose="02040503050406030204" pitchFamily="18" charset="0"/>
              <a:ea typeface="Cambria Math" panose="02040503050406030204" pitchFamily="18" charset="0"/>
            </a:endParaRPr>
          </a:p>
        </p:txBody>
      </p:sp>
    </p:spTree>
    <p:extLst>
      <p:ext uri="{BB962C8B-B14F-4D97-AF65-F5344CB8AC3E}">
        <p14:creationId xmlns:p14="http://schemas.microsoft.com/office/powerpoint/2010/main" val="6274945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7E6C1-53A6-487B-BB0B-243D52EA79BC}"/>
              </a:ext>
            </a:extLst>
          </p:cNvPr>
          <p:cNvSpPr>
            <a:spLocks noGrp="1"/>
          </p:cNvSpPr>
          <p:nvPr>
            <p:ph type="title"/>
          </p:nvPr>
        </p:nvSpPr>
        <p:spPr/>
        <p:txBody>
          <a:bodyPr/>
          <a:lstStyle/>
          <a:p>
            <a:r>
              <a:rPr lang="en-US" dirty="0"/>
              <a:t>DÆMI – Söluskattur í Kankakee í Illinois</a:t>
            </a:r>
            <a:endParaRPr lang="en-IN" dirty="0"/>
          </a:p>
        </p:txBody>
      </p:sp>
      <p:sp>
        <p:nvSpPr>
          <p:cNvPr id="3" name="Content Placeholder 2">
            <a:extLst>
              <a:ext uri="{FF2B5EF4-FFF2-40B4-BE49-F238E27FC236}">
                <a16:creationId xmlns:a16="http://schemas.microsoft.com/office/drawing/2014/main" id="{5E7815B7-A0C6-4D06-B52C-CBCA850612FF}"/>
              </a:ext>
            </a:extLst>
          </p:cNvPr>
          <p:cNvSpPr>
            <a:spLocks noGrp="1"/>
          </p:cNvSpPr>
          <p:nvPr>
            <p:ph sz="half" idx="1"/>
          </p:nvPr>
        </p:nvSpPr>
        <p:spPr/>
        <p:txBody>
          <a:bodyPr/>
          <a:lstStyle/>
          <a:p>
            <a:r>
              <a:rPr lang="en-US" dirty="0"/>
              <a:t>Söluskattur í Kankakee í Illinois er 8.25%. Finnið söluskattinn og heildarverð vörunnar út frá uppgefnu kaupverði.</a:t>
            </a:r>
          </a:p>
          <a:p>
            <a:r>
              <a:rPr lang="en-US" dirty="0"/>
              <a:t>Kaupverð = $428.99</a:t>
            </a:r>
          </a:p>
        </p:txBody>
      </p:sp>
      <p:sp>
        <p:nvSpPr>
          <p:cNvPr id="4" name="Content Placeholder 3">
            <a:extLst>
              <a:ext uri="{FF2B5EF4-FFF2-40B4-BE49-F238E27FC236}">
                <a16:creationId xmlns:a16="http://schemas.microsoft.com/office/drawing/2014/main" id="{EA6B8148-15D3-4C34-9152-B218C2CC09D6}"/>
              </a:ext>
            </a:extLst>
          </p:cNvPr>
          <p:cNvSpPr>
            <a:spLocks noGrp="1"/>
          </p:cNvSpPr>
          <p:nvPr>
            <p:ph sz="half" idx="2"/>
          </p:nvPr>
        </p:nvSpPr>
        <p:spPr>
          <a:xfrm>
            <a:off x="6172200" y="1010660"/>
            <a:ext cx="5184648" cy="5334721"/>
          </a:xfrm>
        </p:spPr>
        <p:txBody>
          <a:bodyPr/>
          <a:lstStyle/>
          <a:p>
            <a:r>
              <a:rPr lang="en-US" sz="2600" dirty="0">
                <a:solidFill>
                  <a:srgbClr val="464846"/>
                </a:solidFill>
              </a:rPr>
              <a:t>Söluskatturinn er fundinn með </a:t>
            </a:r>
            <a:r>
              <a:rPr lang="en-US" sz="2600" i="0" dirty="0">
                <a:solidFill>
                  <a:srgbClr val="464846"/>
                </a:solidFill>
                <a:latin typeface="Cambria Math" panose="02040503050406030204" pitchFamily="18" charset="0"/>
                <a:ea typeface="Cambria Math" panose="02040503050406030204" pitchFamily="18" charset="0"/>
              </a:rPr>
              <a:t>𝑠𝑎𝑙𝑒𝑠 </a:t>
            </a:r>
            <a:r>
              <a:rPr lang="en-US" sz="2600" dirty="0">
                <a:solidFill>
                  <a:srgbClr val="464846"/>
                </a:solidFill>
                <a:latin typeface="Cambria Math" panose="02040503050406030204" pitchFamily="18" charset="0"/>
                <a:ea typeface="Cambria Math" panose="02040503050406030204" pitchFamily="18" charset="0"/>
              </a:rPr>
              <a:t>𝑡𝑎𝑥</a:t>
            </a:r>
            <a:r>
              <a:rPr lang="en-US" sz="2600" i="0" dirty="0">
                <a:solidFill>
                  <a:srgbClr val="464846"/>
                </a:solidFill>
                <a:latin typeface="Cambria Math" panose="02040503050406030204" pitchFamily="18" charset="0"/>
                <a:ea typeface="Cambria Math" panose="02040503050406030204" pitchFamily="18" charset="0"/>
              </a:rPr>
              <a:t> </a:t>
            </a:r>
            <a:r>
              <a:rPr lang="en-US" sz="2600" i="0" dirty="0">
                <a:solidFill>
                  <a:srgbClr val="464846"/>
                </a:solidFill>
                <a:latin typeface="Cambria" panose="02040503050406030204" pitchFamily="18" charset="0"/>
                <a:ea typeface="Cambria" panose="02040503050406030204" pitchFamily="18" charset="0"/>
              </a:rPr>
              <a:t>=</a:t>
            </a:r>
            <a:r>
              <a:rPr lang="en-US" sz="2600" i="0" dirty="0">
                <a:solidFill>
                  <a:srgbClr val="464846"/>
                </a:solidFill>
                <a:latin typeface="Cambria Math" panose="02040503050406030204" pitchFamily="18" charset="0"/>
                <a:ea typeface="Cambria Math" panose="02040503050406030204" pitchFamily="18" charset="0"/>
              </a:rPr>
              <a:t> </a:t>
            </a:r>
            <a:r>
              <a:rPr lang="en-US" sz="2600" dirty="0">
                <a:solidFill>
                  <a:srgbClr val="464846"/>
                </a:solidFill>
                <a:latin typeface="Cambria Math" panose="02040503050406030204" pitchFamily="18" charset="0"/>
                <a:ea typeface="Cambria Math" panose="02040503050406030204" pitchFamily="18" charset="0"/>
              </a:rPr>
              <a:t>𝑝𝑢𝑟𝑐ℎ𝑎𝑠𝑒 </a:t>
            </a:r>
            <a:r>
              <a:rPr lang="en-US" sz="2600" dirty="0">
                <a:latin typeface="Cambria Math" panose="02040503050406030204" pitchFamily="18" charset="0"/>
                <a:ea typeface="Cambria Math" panose="02040503050406030204" pitchFamily="18" charset="0"/>
              </a:rPr>
              <a:t>𝑝𝑟𝑖𝑐𝑒</a:t>
            </a:r>
            <a:r>
              <a:rPr lang="en-US" sz="2600" i="0" dirty="0">
                <a:solidFill>
                  <a:srgbClr val="464846"/>
                </a:solidFill>
                <a:latin typeface="Cambria Math" panose="02040503050406030204" pitchFamily="18" charset="0"/>
                <a:ea typeface="Cambria Math" panose="02040503050406030204" pitchFamily="18" charset="0"/>
              </a:rPr>
              <a:t> × </a:t>
            </a:r>
            <a:r>
              <a:rPr lang="en-US" sz="2600" dirty="0">
                <a:solidFill>
                  <a:srgbClr val="464846"/>
                </a:solidFill>
                <a:latin typeface="Cambria Math" panose="02040503050406030204" pitchFamily="18" charset="0"/>
                <a:ea typeface="Cambria Math" panose="02040503050406030204" pitchFamily="18" charset="0"/>
              </a:rPr>
              <a:t>𝑡𝑎𝑥 𝑟𝑎𝑡𝑒</a:t>
            </a:r>
            <a:r>
              <a:rPr lang="en-US" sz="2600" dirty="0">
                <a:solidFill>
                  <a:srgbClr val="464846"/>
                </a:solidFill>
              </a:rPr>
              <a:t>. Kaupverðið er $428.99 og skatthlutfallið er 8.25%. Þegar gildin eru sett inn og reiknað fæst að söluskatturinn er </a:t>
            </a:r>
            <a:r>
              <a:rPr lang="en-US" sz="2600" dirty="0">
                <a:solidFill>
                  <a:srgbClr val="464846"/>
                </a:solidFill>
                <a:latin typeface="Cambria Math" panose="02040503050406030204" pitchFamily="18" charset="0"/>
                <a:ea typeface="Cambria Math" panose="02040503050406030204" pitchFamily="18" charset="0"/>
              </a:rPr>
              <a:t>𝑠𝑎𝑙𝑒𝑠 𝑡𝑎𝑥</a:t>
            </a:r>
            <a:r>
              <a:rPr lang="en-US" sz="2600" i="0" dirty="0">
                <a:solidFill>
                  <a:srgbClr val="464846"/>
                </a:solidFill>
                <a:latin typeface="Cambria Math" panose="02040503050406030204" pitchFamily="18" charset="0"/>
                <a:ea typeface="Cambria Math" panose="02040503050406030204" pitchFamily="18" charset="0"/>
              </a:rPr>
              <a:t> = $428.99</a:t>
            </a:r>
            <a:r>
              <a:rPr lang="en-US" sz="2600" dirty="0">
                <a:solidFill>
                  <a:srgbClr val="464846"/>
                </a:solidFill>
                <a:ea typeface="Cambria Math" panose="02040503050406030204" pitchFamily="18" charset="0"/>
              </a:rPr>
              <a:t> </a:t>
            </a:r>
            <a:r>
              <a:rPr lang="en-US" sz="2600" i="0" dirty="0">
                <a:solidFill>
                  <a:srgbClr val="464846"/>
                </a:solidFill>
                <a:latin typeface="Cambria Math" panose="02040503050406030204" pitchFamily="18" charset="0"/>
                <a:ea typeface="Cambria Math" panose="02040503050406030204" pitchFamily="18" charset="0"/>
              </a:rPr>
              <a:t>× 0.0825 = $35.391675</a:t>
            </a:r>
            <a:r>
              <a:rPr lang="en-US" sz="2600" dirty="0">
                <a:solidFill>
                  <a:srgbClr val="464846"/>
                </a:solidFill>
              </a:rPr>
              <a:t>. </a:t>
            </a:r>
          </a:p>
          <a:p>
            <a:r>
              <a:rPr lang="en-US" sz="2600" dirty="0">
                <a:solidFill>
                  <a:srgbClr val="464846"/>
                </a:solidFill>
              </a:rPr>
              <a:t>Námunda þarf söluskattinn. Þar sem þriðji aukastafurinn, sem táknar brot úr senti, er 1 er námundað niður og söluskatturinn verður $35.39.</a:t>
            </a:r>
          </a:p>
          <a:p>
            <a:r>
              <a:rPr lang="en-US" sz="2600" dirty="0">
                <a:solidFill>
                  <a:srgbClr val="464846"/>
                </a:solidFill>
              </a:rPr>
              <a:t>Heildarverðið er kaupverðið að viðbættum söluskatti og er því </a:t>
            </a:r>
            <a:r>
              <a:rPr lang="en-US" sz="2600" i="0" dirty="0">
                <a:solidFill>
                  <a:srgbClr val="464846"/>
                </a:solidFill>
                <a:latin typeface="Cambria Math" panose="02040503050406030204" pitchFamily="18" charset="0"/>
                <a:ea typeface="Cambria Math" panose="02040503050406030204" pitchFamily="18" charset="0"/>
              </a:rPr>
              <a:t>= $428.99</a:t>
            </a:r>
            <a:r>
              <a:rPr lang="en-US" sz="2600" dirty="0">
                <a:solidFill>
                  <a:srgbClr val="464846"/>
                </a:solidFill>
                <a:ea typeface="Cambria Math" panose="02040503050406030204" pitchFamily="18" charset="0"/>
              </a:rPr>
              <a:t> </a:t>
            </a:r>
            <a:r>
              <a:rPr lang="en-US" sz="2600" i="0" dirty="0">
                <a:solidFill>
                  <a:srgbClr val="464846"/>
                </a:solidFill>
                <a:latin typeface="Cambria Math" panose="02040503050406030204" pitchFamily="18" charset="0"/>
                <a:ea typeface="Cambria Math" panose="02040503050406030204" pitchFamily="18" charset="0"/>
              </a:rPr>
              <a:t>+ $35.88 = $464.87</a:t>
            </a:r>
            <a:r>
              <a:rPr lang="en-US" sz="2600" dirty="0">
                <a:solidFill>
                  <a:srgbClr val="464846"/>
                </a:solidFill>
              </a:rPr>
              <a:t>.</a:t>
            </a:r>
          </a:p>
        </p:txBody>
      </p:sp>
    </p:spTree>
    <p:extLst>
      <p:ext uri="{BB962C8B-B14F-4D97-AF65-F5344CB8AC3E}">
        <p14:creationId xmlns:p14="http://schemas.microsoft.com/office/powerpoint/2010/main" val="42387959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7E6C1-53A6-487B-BB0B-243D52EA79BC}"/>
              </a:ext>
            </a:extLst>
          </p:cNvPr>
          <p:cNvSpPr>
            <a:spLocks noGrp="1"/>
          </p:cNvSpPr>
          <p:nvPr>
            <p:ph type="title"/>
          </p:nvPr>
        </p:nvSpPr>
        <p:spPr/>
        <p:txBody>
          <a:bodyPr/>
          <a:lstStyle/>
          <a:p>
            <a:r>
              <a:rPr lang="en-US" dirty="0"/>
              <a:t>DÆMI – Reiknum söluskatt í Denver í Colorado</a:t>
            </a:r>
            <a:endParaRPr lang="en-IN" dirty="0"/>
          </a:p>
        </p:txBody>
      </p:sp>
      <p:sp>
        <p:nvSpPr>
          <p:cNvPr id="3" name="Content Placeholder 2">
            <a:extLst>
              <a:ext uri="{FF2B5EF4-FFF2-40B4-BE49-F238E27FC236}">
                <a16:creationId xmlns:a16="http://schemas.microsoft.com/office/drawing/2014/main" id="{5E7815B7-A0C6-4D06-B52C-CBCA850612FF}"/>
              </a:ext>
            </a:extLst>
          </p:cNvPr>
          <p:cNvSpPr>
            <a:spLocks noGrp="1"/>
          </p:cNvSpPr>
          <p:nvPr>
            <p:ph sz="half" idx="1"/>
          </p:nvPr>
        </p:nvSpPr>
        <p:spPr/>
        <p:txBody>
          <a:bodyPr/>
          <a:lstStyle/>
          <a:p>
            <a:r>
              <a:rPr lang="en-US" dirty="0"/>
              <a:t>Söluskattshlutfallið í Denver í Colorado er 8,81%. Keven kaupir sjónvarp í Denver og kaupverðið (fyrir skatt) er $499.00. Hversu háan söluskatt greiðir Keven og hversu mikið greiðir hann samtals fyrir sjónvarpið?</a:t>
            </a:r>
          </a:p>
        </p:txBody>
      </p:sp>
      <p:sp>
        <p:nvSpPr>
          <p:cNvPr id="4" name="Content Placeholder 3">
            <a:extLst>
              <a:ext uri="{FF2B5EF4-FFF2-40B4-BE49-F238E27FC236}">
                <a16:creationId xmlns:a16="http://schemas.microsoft.com/office/drawing/2014/main" id="{EA6B8148-15D3-4C34-9152-B218C2CC09D6}"/>
              </a:ext>
            </a:extLst>
          </p:cNvPr>
          <p:cNvSpPr>
            <a:spLocks noGrp="1"/>
          </p:cNvSpPr>
          <p:nvPr>
            <p:ph sz="half" idx="2"/>
          </p:nvPr>
        </p:nvSpPr>
        <p:spPr>
          <a:xfrm>
            <a:off x="6172200" y="1010660"/>
            <a:ext cx="5184648" cy="5334721"/>
          </a:xfrm>
        </p:spPr>
        <p:txBody>
          <a:bodyPr/>
          <a:lstStyle/>
          <a:p>
            <a:r>
              <a:rPr lang="en-US" dirty="0">
                <a:solidFill>
                  <a:srgbClr val="464846"/>
                </a:solidFill>
              </a:rPr>
              <a:t>Söluskattshlutfallið í Denver er 8,81%. Til að finna söluskattinn sem Keven greiðir reiknum við 8,81% af kaupverðinu. Tugabrot söluskattshlutfallsins er 0,0881. </a:t>
            </a:r>
          </a:p>
          <a:p>
            <a:r>
              <a:rPr lang="en-US" dirty="0">
                <a:solidFill>
                  <a:srgbClr val="464846"/>
                </a:solidFill>
              </a:rPr>
              <a:t>Með því að setja 499,00 inn í formúluna fyrir kaupverðið fæst að Keven greiðir </a:t>
            </a:r>
            <a:r>
              <a:rPr lang="en-US" dirty="0">
                <a:solidFill>
                  <a:srgbClr val="464846"/>
                </a:solidFill>
                <a:latin typeface="Cambria" panose="02040503050406030204" pitchFamily="18" charset="0"/>
                <a:ea typeface="Cambria" panose="02040503050406030204" pitchFamily="18" charset="0"/>
              </a:rPr>
              <a:t>𝑝𝑢𝑟𝑐ℎ𝑎𝑠𝑒 𝑝𝑟𝑖𝑐𝑒</a:t>
            </a:r>
            <a:r>
              <a:rPr lang="en-US" i="0" dirty="0">
                <a:solidFill>
                  <a:srgbClr val="464846"/>
                </a:solidFill>
                <a:latin typeface="Cambria" panose="02040503050406030204" pitchFamily="18" charset="0"/>
                <a:ea typeface="Cambria" panose="02040503050406030204" pitchFamily="18" charset="0"/>
              </a:rPr>
              <a:t> × </a:t>
            </a:r>
            <a:r>
              <a:rPr lang="en-US" dirty="0">
                <a:solidFill>
                  <a:srgbClr val="464846"/>
                </a:solidFill>
                <a:latin typeface="Cambria" panose="02040503050406030204" pitchFamily="18" charset="0"/>
                <a:ea typeface="Cambria" panose="02040503050406030204" pitchFamily="18" charset="0"/>
              </a:rPr>
              <a:t>𝑡𝑎𝑥 𝑟𝑎𝑡𝑒</a:t>
            </a:r>
            <a:r>
              <a:rPr lang="en-US" i="0" dirty="0">
                <a:solidFill>
                  <a:srgbClr val="464846"/>
                </a:solidFill>
                <a:latin typeface="Cambria" panose="02040503050406030204" pitchFamily="18" charset="0"/>
                <a:ea typeface="Cambria" panose="02040503050406030204" pitchFamily="18" charset="0"/>
              </a:rPr>
              <a:t> = </a:t>
            </a:r>
            <a:r>
              <a:rPr lang="en-US" i="0" dirty="0">
                <a:solidFill>
                  <a:srgbClr val="464846"/>
                </a:solidFill>
                <a:latin typeface="Cambria Math" panose="02040503050406030204" pitchFamily="18" charset="0"/>
                <a:ea typeface="Cambria Math" panose="02040503050406030204" pitchFamily="18" charset="0"/>
              </a:rPr>
              <a:t>$499 × 0.0881 = $43.96</a:t>
            </a:r>
            <a:r>
              <a:rPr lang="en-US" dirty="0">
                <a:solidFill>
                  <a:srgbClr val="464846"/>
                </a:solidFill>
              </a:rPr>
              <a:t> í söluskatt af sjónvarpinu.</a:t>
            </a:r>
          </a:p>
        </p:txBody>
      </p:sp>
    </p:spTree>
    <p:extLst>
      <p:ext uri="{BB962C8B-B14F-4D97-AF65-F5344CB8AC3E}">
        <p14:creationId xmlns:p14="http://schemas.microsoft.com/office/powerpoint/2010/main" val="34082153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BA1AE-8DB6-4146-B2D1-E665B44770BF}"/>
              </a:ext>
            </a:extLst>
          </p:cNvPr>
          <p:cNvSpPr>
            <a:spLocks noGrp="1"/>
          </p:cNvSpPr>
          <p:nvPr>
            <p:ph type="title"/>
          </p:nvPr>
        </p:nvSpPr>
        <p:spPr/>
        <p:txBody>
          <a:bodyPr>
            <a:noAutofit/>
          </a:bodyPr>
          <a:lstStyle/>
          <a:p>
            <a:r>
              <a:rPr lang="en-US" dirty="0"/>
              <a:t>6.3 Einfaldir vextir (1 af 2)</a:t>
            </a:r>
            <a:endParaRPr lang="en-US" noProof="0" dirty="0"/>
          </a:p>
        </p:txBody>
      </p:sp>
      <p:sp>
        <p:nvSpPr>
          <p:cNvPr id="3" name="Content Placeholder 2">
            <a:extLst>
              <a:ext uri="{FF2B5EF4-FFF2-40B4-BE49-F238E27FC236}">
                <a16:creationId xmlns:a16="http://schemas.microsoft.com/office/drawing/2014/main" id="{8CF8879A-5FF7-1847-8F30-F924AE4EDF31}"/>
              </a:ext>
            </a:extLst>
          </p:cNvPr>
          <p:cNvSpPr>
            <a:spLocks noGrp="1"/>
          </p:cNvSpPr>
          <p:nvPr>
            <p:ph sz="quarter" idx="11"/>
          </p:nvPr>
        </p:nvSpPr>
        <p:spPr>
          <a:xfrm>
            <a:off x="838200" y="1010661"/>
            <a:ext cx="10467109" cy="5482216"/>
          </a:xfrm>
        </p:spPr>
        <p:txBody>
          <a:bodyPr/>
          <a:lstStyle/>
          <a:p>
            <a:pPr marL="0" indent="0">
              <a:lnSpc>
                <a:spcPct val="100000"/>
              </a:lnSpc>
              <a:buNone/>
            </a:pPr>
            <a:r>
              <a:rPr lang="en-US" dirty="0"/>
              <a:t>Námsmarkmið</a:t>
            </a:r>
          </a:p>
          <a:p>
            <a:pPr marL="514350" lvl="0" indent="-514350">
              <a:lnSpc>
                <a:spcPct val="100000"/>
              </a:lnSpc>
              <a:buFont typeface="+mj-lt"/>
              <a:buAutoNum type="arabicPeriod"/>
            </a:pPr>
            <a:r>
              <a:rPr lang="en-US" dirty="0"/>
              <a:t>Reikna einfalda vexti.</a:t>
            </a:r>
          </a:p>
          <a:p>
            <a:pPr marL="514350" lvl="0" indent="-514350">
              <a:lnSpc>
                <a:spcPct val="100000"/>
              </a:lnSpc>
              <a:buFont typeface="+mj-lt"/>
              <a:buAutoNum type="arabicPeriod"/>
            </a:pPr>
            <a:r>
              <a:rPr lang="en-US" dirty="0"/>
              <a:t>Skilja og reikna framtíðarvirði.</a:t>
            </a:r>
          </a:p>
          <a:p>
            <a:pPr marL="514350" lvl="0" indent="-514350">
              <a:lnSpc>
                <a:spcPct val="100000"/>
              </a:lnSpc>
              <a:buFont typeface="+mj-lt"/>
              <a:buAutoNum type="arabicPeriod"/>
            </a:pPr>
            <a:r>
              <a:rPr lang="en-US" dirty="0"/>
              <a:t>Reikna lán með einföldum vöxtum og hlutagreiðslum.</a:t>
            </a:r>
          </a:p>
          <a:p>
            <a:pPr marL="514350" lvl="0" indent="-514350">
              <a:lnSpc>
                <a:spcPct val="100000"/>
              </a:lnSpc>
              <a:buFont typeface="+mj-lt"/>
              <a:buAutoNum type="arabicPeriod"/>
            </a:pPr>
            <a:r>
              <a:rPr lang="en-US" dirty="0"/>
              <a:t>Skilja og reikna núvirði.</a:t>
            </a:r>
          </a:p>
        </p:txBody>
      </p:sp>
    </p:spTree>
    <p:extLst>
      <p:ext uri="{BB962C8B-B14F-4D97-AF65-F5344CB8AC3E}">
        <p14:creationId xmlns:p14="http://schemas.microsoft.com/office/powerpoint/2010/main" val="15285762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BA1AE-8DB6-4146-B2D1-E665B44770BF}"/>
              </a:ext>
            </a:extLst>
          </p:cNvPr>
          <p:cNvSpPr>
            <a:spLocks noGrp="1"/>
          </p:cNvSpPr>
          <p:nvPr>
            <p:ph type="title"/>
          </p:nvPr>
        </p:nvSpPr>
        <p:spPr/>
        <p:txBody>
          <a:bodyPr>
            <a:noAutofit/>
          </a:bodyPr>
          <a:lstStyle/>
          <a:p>
            <a:r>
              <a:rPr lang="en-US" dirty="0"/>
              <a:t>6.3 Einfaldir vextir (2 af 2)</a:t>
            </a:r>
            <a:endParaRPr lang="en-US" noProof="0" dirty="0"/>
          </a:p>
        </p:txBody>
      </p:sp>
      <p:sp>
        <p:nvSpPr>
          <p:cNvPr id="3" name="Content Placeholder 2">
            <a:extLst>
              <a:ext uri="{FF2B5EF4-FFF2-40B4-BE49-F238E27FC236}">
                <a16:creationId xmlns:a16="http://schemas.microsoft.com/office/drawing/2014/main" id="{8CF8879A-5FF7-1847-8F30-F924AE4EDF31}"/>
              </a:ext>
            </a:extLst>
          </p:cNvPr>
          <p:cNvSpPr>
            <a:spLocks noGrp="1"/>
          </p:cNvSpPr>
          <p:nvPr>
            <p:ph sz="quarter" idx="11"/>
          </p:nvPr>
        </p:nvSpPr>
        <p:spPr>
          <a:xfrm>
            <a:off x="838200" y="1010661"/>
            <a:ext cx="10467109" cy="5482216"/>
          </a:xfrm>
        </p:spPr>
        <p:txBody>
          <a:bodyPr/>
          <a:lstStyle/>
          <a:p>
            <a:r>
              <a:rPr lang="en-US" dirty="0"/>
              <a:t>Þegar peningar eru teknir að láni þarf sá sem tekur þá að láni (lántaki) yfirleitt að greiða þeim sem lánaði peningana (lánveitanda) meira en upphæðina sem var fengin að láni. Þessi viðbótargreiðsla eru </a:t>
            </a:r>
            <a:r>
              <a:rPr lang="en-US" b="1" dirty="0"/>
              <a:t>vextir</a:t>
            </a:r>
            <a:r>
              <a:rPr lang="en-US" dirty="0"/>
              <a:t> sem greiða þarf. Vextir eru stundum nefndir lántökukostnaður, kostnaður við lánið eða fjármagnskostnaður.</a:t>
            </a:r>
          </a:p>
          <a:p>
            <a:r>
              <a:rPr lang="en-US" dirty="0"/>
              <a:t>Sama gildir þegar fé er lagt inn á bankareikning eða í annars konar fjárfestingu. Innstæðueigandinn lánar þá í raun bankanum eða fyrirtækinu peningana. Ávöxtunin sem hann fær kallast einnig vextir. Vextirnir miðast yfirleitt við upphæðina sem var fengin að láni, það er </a:t>
            </a:r>
            <a:r>
              <a:rPr lang="en-US" b="1" dirty="0"/>
              <a:t>höfuðstólinn</a:t>
            </a:r>
            <a:r>
              <a:rPr lang="en-US" dirty="0"/>
              <a:t>.</a:t>
            </a:r>
          </a:p>
        </p:txBody>
      </p:sp>
    </p:spTree>
    <p:extLst>
      <p:ext uri="{BB962C8B-B14F-4D97-AF65-F5344CB8AC3E}">
        <p14:creationId xmlns:p14="http://schemas.microsoft.com/office/powerpoint/2010/main" val="37738661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BA1AE-8DB6-4146-B2D1-E665B44770BF}"/>
              </a:ext>
            </a:extLst>
          </p:cNvPr>
          <p:cNvSpPr>
            <a:spLocks noGrp="1"/>
          </p:cNvSpPr>
          <p:nvPr>
            <p:ph type="title"/>
          </p:nvPr>
        </p:nvSpPr>
        <p:spPr/>
        <p:txBody>
          <a:bodyPr>
            <a:noAutofit/>
          </a:bodyPr>
          <a:lstStyle/>
          <a:p>
            <a:r>
              <a:rPr lang="en-US" dirty="0"/>
              <a:t>6.3 Reiknum einfalda vexti (1 af 2)</a:t>
            </a:r>
            <a:endParaRPr lang="en-US" noProof="0" dirty="0"/>
          </a:p>
        </p:txBody>
      </p:sp>
      <p:sp>
        <p:nvSpPr>
          <p:cNvPr id="3" name="Content Placeholder 2">
            <a:extLst>
              <a:ext uri="{FF2B5EF4-FFF2-40B4-BE49-F238E27FC236}">
                <a16:creationId xmlns:a16="http://schemas.microsoft.com/office/drawing/2014/main" id="{8CF8879A-5FF7-1847-8F30-F924AE4EDF31}"/>
              </a:ext>
            </a:extLst>
          </p:cNvPr>
          <p:cNvSpPr>
            <a:spLocks noGrp="1"/>
          </p:cNvSpPr>
          <p:nvPr>
            <p:ph sz="quarter" idx="11"/>
          </p:nvPr>
        </p:nvSpPr>
        <p:spPr>
          <a:xfrm>
            <a:off x="838200" y="1010661"/>
            <a:ext cx="10467109" cy="5482216"/>
          </a:xfrm>
        </p:spPr>
        <p:txBody>
          <a:bodyPr/>
          <a:lstStyle/>
          <a:p>
            <a:pPr>
              <a:spcBef>
                <a:spcPts val="600"/>
              </a:spcBef>
            </a:pPr>
            <a:r>
              <a:rPr lang="en-US" dirty="0"/>
              <a:t>Byrjum á nokkrum hugtökum. Vextir sem lántaki greiðir eru oft gefnir upp sem </a:t>
            </a:r>
            <a:r>
              <a:rPr lang="en-US" b="1" dirty="0"/>
              <a:t>árlegt vaxtahlutfall</a:t>
            </a:r>
            <a:r>
              <a:rPr lang="en-US" dirty="0"/>
              <a:t>, það er sá hundraðshluti höfuðstólsins sem greiddur er í vexti fyrir hvert ár lánstímans. Því hærri sem lánsfjárhæðin er, þeim mun meira þarf að greiða til baka. Stundum eru vextirnir sem greiða þarf </a:t>
            </a:r>
            <a:r>
              <a:rPr lang="en-US" b="1" dirty="0"/>
              <a:t>einfaldir vextir</a:t>
            </a:r>
            <a:r>
              <a:rPr lang="en-US" dirty="0"/>
              <a:t>, sem merkir að vextirnir eru aðeins reiknaðir af lánsfjárhæðinni.</a:t>
            </a:r>
          </a:p>
          <a:p>
            <a:pPr>
              <a:spcBef>
                <a:spcPts val="600"/>
              </a:spcBef>
            </a:pPr>
            <a:r>
              <a:rPr lang="en-US" dirty="0"/>
              <a:t>Tíminn þar til greiða þarf lánið að fullu er </a:t>
            </a:r>
            <a:r>
              <a:rPr lang="en-US" b="1" dirty="0"/>
              <a:t>lánstími</a:t>
            </a:r>
            <a:r>
              <a:rPr lang="en-US" dirty="0"/>
              <a:t> lánsins. Á þeim degi sem greiða þarf lánið að fullu er það komið </a:t>
            </a:r>
            <a:r>
              <a:rPr lang="en-US" b="1" dirty="0"/>
              <a:t>á gjalddaga</a:t>
            </a:r>
            <a:r>
              <a:rPr lang="en-US" dirty="0"/>
              <a:t>. Dagurinn þegar lánið er veitt kallast </a:t>
            </a:r>
            <a:r>
              <a:rPr lang="en-US" b="1" dirty="0"/>
              <a:t>útgáfudagur</a:t>
            </a:r>
            <a:r>
              <a:rPr lang="en-US" dirty="0"/>
              <a:t> </a:t>
            </a:r>
            <a:r>
              <a:rPr lang="en-US" b="1" dirty="0"/>
              <a:t>lánsins</a:t>
            </a:r>
            <a:r>
              <a:rPr lang="en-US" dirty="0"/>
              <a:t>. Við notum þessi hugtök í dæmunum hér á eftir. Í þessum kafla notum við bókstafi, sem kallast breytur, til að tákna einstaka hluta formúlanna. Þannig verða formúlurnar og útreikningarnir viðráðanlegri.</a:t>
            </a:r>
          </a:p>
        </p:txBody>
      </p:sp>
    </p:spTree>
    <p:extLst>
      <p:ext uri="{BB962C8B-B14F-4D97-AF65-F5344CB8AC3E}">
        <p14:creationId xmlns:p14="http://schemas.microsoft.com/office/powerpoint/2010/main" val="6283582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BA1AE-8DB6-4146-B2D1-E665B44770BF}"/>
              </a:ext>
            </a:extLst>
          </p:cNvPr>
          <p:cNvSpPr>
            <a:spLocks noGrp="1"/>
          </p:cNvSpPr>
          <p:nvPr>
            <p:ph type="title"/>
          </p:nvPr>
        </p:nvSpPr>
        <p:spPr/>
        <p:txBody>
          <a:bodyPr>
            <a:noAutofit/>
          </a:bodyPr>
          <a:lstStyle/>
          <a:p>
            <a:r>
              <a:rPr lang="en-US" dirty="0"/>
              <a:t>6.3 Reiknum einfalda vexti (2 af 2)</a:t>
            </a:r>
            <a:endParaRPr lang="en-US" noProof="0" dirty="0"/>
          </a:p>
        </p:txBody>
      </p:sp>
      <p:sp>
        <p:nvSpPr>
          <p:cNvPr id="3" name="Content Placeholder 2">
            <a:extLst>
              <a:ext uri="{FF2B5EF4-FFF2-40B4-BE49-F238E27FC236}">
                <a16:creationId xmlns:a16="http://schemas.microsoft.com/office/drawing/2014/main" id="{8CF8879A-5FF7-1847-8F30-F924AE4EDF31}"/>
              </a:ext>
            </a:extLst>
          </p:cNvPr>
          <p:cNvSpPr>
            <a:spLocks noGrp="1"/>
          </p:cNvSpPr>
          <p:nvPr>
            <p:ph sz="quarter" idx="11"/>
          </p:nvPr>
        </p:nvSpPr>
        <p:spPr>
          <a:xfrm>
            <a:off x="838200" y="1010661"/>
            <a:ext cx="10467109" cy="5482216"/>
          </a:xfrm>
        </p:spPr>
        <p:txBody>
          <a:bodyPr/>
          <a:lstStyle/>
          <a:p>
            <a:r>
              <a:rPr lang="en-US" dirty="0"/>
              <a:t>Einföldu vextirnir, </a:t>
            </a:r>
            <a:r>
              <a:rPr lang="en-US" i="0" dirty="0">
                <a:latin typeface="Cambria Math" panose="02040503050406030204" pitchFamily="18" charset="0"/>
                <a:ea typeface="Cambria Math" panose="02040503050406030204" pitchFamily="18" charset="0"/>
              </a:rPr>
              <a:t>𝐼</a:t>
            </a:r>
            <a:r>
              <a:rPr lang="en-US" dirty="0"/>
              <a:t>, sem greiða þarf af láni með ársvextina </a:t>
            </a:r>
            <a:r>
              <a:rPr lang="en-US" i="0" dirty="0">
                <a:latin typeface="Cambria Math" panose="02040503050406030204" pitchFamily="18" charset="0"/>
                <a:ea typeface="Cambria Math" panose="02040503050406030204" pitchFamily="18" charset="0"/>
              </a:rPr>
              <a:t>𝑟</a:t>
            </a:r>
            <a:r>
              <a:rPr lang="en-US" dirty="0"/>
              <a:t> í tiltekinn árafjölda (lánstíma) </a:t>
            </a:r>
            <a:r>
              <a:rPr lang="en-US" i="0" dirty="0">
                <a:latin typeface="Cambria Math" panose="02040503050406030204" pitchFamily="18" charset="0"/>
                <a:ea typeface="Cambria Math" panose="02040503050406030204" pitchFamily="18" charset="0"/>
              </a:rPr>
              <a:t>𝑡</a:t>
            </a:r>
            <a:r>
              <a:rPr lang="en-US" dirty="0"/>
              <a:t>, og höfuðstólinn </a:t>
            </a:r>
            <a:r>
              <a:rPr lang="en-US" i="0" dirty="0">
                <a:latin typeface="Cambria" panose="02040503050406030204" pitchFamily="18" charset="0"/>
                <a:ea typeface="Cambria" panose="02040503050406030204" pitchFamily="18" charset="0"/>
              </a:rPr>
              <a:t>𝑃</a:t>
            </a:r>
            <a:r>
              <a:rPr lang="en-US" dirty="0"/>
              <a:t>, fást með formúlunni </a:t>
            </a:r>
            <a:r>
              <a:rPr lang="en-US" i="0" dirty="0">
                <a:latin typeface="Cambria Math" panose="02040503050406030204" pitchFamily="18" charset="0"/>
                <a:ea typeface="Cambria Math" panose="02040503050406030204" pitchFamily="18" charset="0"/>
              </a:rPr>
              <a:t>𝐼 = 𝑃 × 𝑟 × 𝑡</a:t>
            </a:r>
            <a:r>
              <a:rPr lang="en-US" dirty="0"/>
              <a:t>, þar sem tugabrot vaxtahlutfallsins, </a:t>
            </a:r>
            <a:r>
              <a:rPr lang="en-US" i="0" dirty="0">
                <a:latin typeface="Cambria Math" panose="02040503050406030204" pitchFamily="18" charset="0"/>
                <a:ea typeface="Cambria Math" panose="02040503050406030204" pitchFamily="18" charset="0"/>
              </a:rPr>
              <a:t>𝑟</a:t>
            </a:r>
            <a:r>
              <a:rPr lang="en-US" dirty="0"/>
              <a:t>, er notað. Heildarendurgreiðslan er þá </a:t>
            </a:r>
            <a:r>
              <a:rPr lang="en-US" i="0" dirty="0">
                <a:latin typeface="Cambria Math" panose="02040503050406030204" pitchFamily="18" charset="0"/>
                <a:ea typeface="Cambria Math" panose="02040503050406030204" pitchFamily="18" charset="0"/>
              </a:rPr>
              <a:t>𝑇 = 𝑃 + 𝐼</a:t>
            </a:r>
            <a:r>
              <a:rPr lang="en-US" dirty="0"/>
              <a:t> eða á beinna formi </a:t>
            </a:r>
            <a:r>
              <a:rPr lang="en-US" i="0" dirty="0">
                <a:latin typeface="Cambria Math" panose="02040503050406030204" pitchFamily="18" charset="0"/>
                <a:ea typeface="Cambria Math" panose="02040503050406030204" pitchFamily="18" charset="0"/>
              </a:rPr>
              <a:t>𝑇 = 𝑃 + 𝑃 × 𝑟 × 𝑡</a:t>
            </a:r>
            <a:r>
              <a:rPr lang="en-US" dirty="0"/>
              <a:t>. Þessi heildarupphæð er oft kölluð </a:t>
            </a:r>
            <a:r>
              <a:rPr lang="en-US" b="1" dirty="0"/>
              <a:t>uppgreiðslufjárhæð lánsins</a:t>
            </a:r>
            <a:r>
              <a:rPr lang="en-US" dirty="0"/>
              <a:t>, eða einfaldlega uppgreiðslufjárhæð.</a:t>
            </a:r>
          </a:p>
        </p:txBody>
      </p:sp>
    </p:spTree>
    <p:extLst>
      <p:ext uri="{BB962C8B-B14F-4D97-AF65-F5344CB8AC3E}">
        <p14:creationId xmlns:p14="http://schemas.microsoft.com/office/powerpoint/2010/main" val="21740640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7E6C1-53A6-487B-BB0B-243D52EA79BC}"/>
              </a:ext>
            </a:extLst>
          </p:cNvPr>
          <p:cNvSpPr>
            <a:spLocks noGrp="1"/>
          </p:cNvSpPr>
          <p:nvPr>
            <p:ph type="title"/>
          </p:nvPr>
        </p:nvSpPr>
        <p:spPr/>
        <p:txBody>
          <a:bodyPr/>
          <a:lstStyle/>
          <a:p>
            <a:r>
              <a:rPr lang="en-US" dirty="0"/>
              <a:t>DÆMI – Einfaldir vextir af lánum með lánstíma í heilum árum</a:t>
            </a:r>
            <a:endParaRPr lang="en-IN" dirty="0"/>
          </a:p>
        </p:txBody>
      </p:sp>
      <p:sp>
        <p:nvSpPr>
          <p:cNvPr id="3" name="Content Placeholder 2">
            <a:extLst>
              <a:ext uri="{FF2B5EF4-FFF2-40B4-BE49-F238E27FC236}">
                <a16:creationId xmlns:a16="http://schemas.microsoft.com/office/drawing/2014/main" id="{5E7815B7-A0C6-4D06-B52C-CBCA850612FF}"/>
              </a:ext>
            </a:extLst>
          </p:cNvPr>
          <p:cNvSpPr>
            <a:spLocks noGrp="1"/>
          </p:cNvSpPr>
          <p:nvPr>
            <p:ph sz="half" idx="1"/>
          </p:nvPr>
        </p:nvSpPr>
        <p:spPr/>
        <p:txBody>
          <a:bodyPr/>
          <a:lstStyle/>
          <a:p>
            <a:r>
              <a:rPr lang="en-US" dirty="0"/>
              <a:t>Reiknið einfalda vexti af láni með tilteknum höfuðstól, árlegu vaxtahlutfalli og árafjölda. Reiknið síðan uppgreiðslufjárhæð lánsins.</a:t>
            </a:r>
          </a:p>
          <a:p>
            <a:r>
              <a:rPr lang="en-US" dirty="0"/>
              <a:t>Höfuðstóll </a:t>
            </a:r>
            <a:r>
              <a:rPr lang="en-US" i="0" dirty="0">
                <a:latin typeface="Cambria Math" panose="02040503050406030204" pitchFamily="18" charset="0"/>
                <a:ea typeface="Cambria Math" panose="02040503050406030204" pitchFamily="18" charset="0"/>
              </a:rPr>
              <a:t>𝑃 = $4,000</a:t>
            </a:r>
            <a:r>
              <a:rPr lang="en-US" dirty="0"/>
              <a:t>, árlegt vaxtahlutfall </a:t>
            </a:r>
            <a:r>
              <a:rPr lang="en-US" i="0" dirty="0">
                <a:latin typeface="Cambria Math" panose="02040503050406030204" pitchFamily="18" charset="0"/>
                <a:ea typeface="Cambria Math" panose="02040503050406030204" pitchFamily="18" charset="0"/>
              </a:rPr>
              <a:t>𝑟 = 5.5%</a:t>
            </a:r>
            <a:r>
              <a:rPr lang="en-US" dirty="0"/>
              <a:t>, og árafjöldi </a:t>
            </a:r>
            <a:r>
              <a:rPr lang="en-US" i="0" dirty="0">
                <a:latin typeface="Cambria Math" panose="02040503050406030204" pitchFamily="18" charset="0"/>
                <a:ea typeface="Cambria Math" panose="02040503050406030204" pitchFamily="18" charset="0"/>
              </a:rPr>
              <a:t>𝑡 = 4</a:t>
            </a:r>
            <a:r>
              <a:rPr lang="en-US" dirty="0"/>
              <a:t>.</a:t>
            </a:r>
          </a:p>
        </p:txBody>
      </p:sp>
      <p:sp>
        <p:nvSpPr>
          <p:cNvPr id="4" name="Content Placeholder 3">
            <a:extLst>
              <a:ext uri="{FF2B5EF4-FFF2-40B4-BE49-F238E27FC236}">
                <a16:creationId xmlns:a16="http://schemas.microsoft.com/office/drawing/2014/main" id="{EA6B8148-15D3-4C34-9152-B218C2CC09D6}"/>
              </a:ext>
            </a:extLst>
          </p:cNvPr>
          <p:cNvSpPr>
            <a:spLocks noGrp="1"/>
          </p:cNvSpPr>
          <p:nvPr>
            <p:ph sz="half" idx="2"/>
          </p:nvPr>
        </p:nvSpPr>
        <p:spPr>
          <a:xfrm>
            <a:off x="6172200" y="1010660"/>
            <a:ext cx="5184648" cy="5334721"/>
          </a:xfrm>
        </p:spPr>
        <p:txBody>
          <a:bodyPr/>
          <a:lstStyle/>
          <a:p>
            <a:r>
              <a:rPr lang="en-US" dirty="0"/>
              <a:t>Setjið höfuðstólinn </a:t>
            </a:r>
            <a:r>
              <a:rPr lang="en-US" i="0" dirty="0">
                <a:latin typeface="Cambria Math" panose="02040503050406030204" pitchFamily="18" charset="0"/>
                <a:ea typeface="Cambria Math" panose="02040503050406030204" pitchFamily="18" charset="0"/>
              </a:rPr>
              <a:t>𝑃 = $4,000</a:t>
            </a:r>
            <a:r>
              <a:rPr lang="en-US" dirty="0"/>
              <a:t>, tugabrot árlega vaxtahlutfallsins </a:t>
            </a:r>
            <a:r>
              <a:rPr lang="en-US" i="0" dirty="0">
                <a:latin typeface="Cambria Math" panose="02040503050406030204" pitchFamily="18" charset="0"/>
                <a:ea typeface="Cambria Math" panose="02040503050406030204" pitchFamily="18" charset="0"/>
              </a:rPr>
              <a:t>𝑟 = 0.055</a:t>
            </a:r>
            <a:r>
              <a:rPr lang="en-US" dirty="0"/>
              <a:t>, og árafjöldann </a:t>
            </a:r>
            <a:r>
              <a:rPr lang="en-US" i="0" dirty="0">
                <a:latin typeface="Cambria Math" panose="02040503050406030204" pitchFamily="18" charset="0"/>
                <a:ea typeface="Cambria Math" panose="02040503050406030204" pitchFamily="18" charset="0"/>
              </a:rPr>
              <a:t>𝑡 = 4</a:t>
            </a:r>
            <a:r>
              <a:rPr lang="en-US" dirty="0"/>
              <a:t> inn í formúluna fyrir einfalda vexti og reiknið.</a:t>
            </a:r>
          </a:p>
          <a:p>
            <a:r>
              <a:rPr lang="en-US" i="0" dirty="0">
                <a:latin typeface="Cambria Math" panose="02040503050406030204" pitchFamily="18" charset="0"/>
                <a:ea typeface="Cambria Math" panose="02040503050406030204" pitchFamily="18" charset="0"/>
              </a:rPr>
              <a:t>𝐼 = 𝑃 × 𝑟 × 𝑡 = $4000 × 0.055 × 4 = 880</a:t>
            </a:r>
            <a:endParaRPr lang="en-US" dirty="0">
              <a:latin typeface="Cambria Math" panose="02040503050406030204" pitchFamily="18" charset="0"/>
              <a:ea typeface="Cambria Math" panose="02040503050406030204" pitchFamily="18" charset="0"/>
            </a:endParaRPr>
          </a:p>
          <a:p>
            <a:r>
              <a:rPr lang="en-US" dirty="0"/>
              <a:t>Einföldu vextirnir, það er kostnaðurinn við lánið, eru $880.</a:t>
            </a:r>
          </a:p>
        </p:txBody>
      </p:sp>
    </p:spTree>
    <p:extLst>
      <p:ext uri="{BB962C8B-B14F-4D97-AF65-F5344CB8AC3E}">
        <p14:creationId xmlns:p14="http://schemas.microsoft.com/office/powerpoint/2010/main" val="37982804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544638-6E07-48E0-A461-F00642960F75}"/>
              </a:ext>
            </a:extLst>
          </p:cNvPr>
          <p:cNvSpPr>
            <a:spLocks noGrp="1"/>
          </p:cNvSpPr>
          <p:nvPr>
            <p:ph type="title"/>
          </p:nvPr>
        </p:nvSpPr>
        <p:spPr/>
        <p:txBody>
          <a:bodyPr/>
          <a:lstStyle/>
          <a:p>
            <a:r>
              <a:rPr lang="en-US" dirty="0"/>
              <a:t>6.3 Lán með einföldum vöxtum og öðrum lánstímum</a:t>
            </a:r>
            <a:endParaRPr lang="en-IN" dirty="0"/>
          </a:p>
        </p:txBody>
      </p:sp>
      <p:sp>
        <p:nvSpPr>
          <p:cNvPr id="3" name="Content Placeholder 2">
            <a:extLst>
              <a:ext uri="{FF2B5EF4-FFF2-40B4-BE49-F238E27FC236}">
                <a16:creationId xmlns:a16="http://schemas.microsoft.com/office/drawing/2014/main" id="{337A119A-BF80-4150-9173-786EF1C402E4}"/>
              </a:ext>
            </a:extLst>
          </p:cNvPr>
          <p:cNvSpPr>
            <a:spLocks noGrp="1"/>
          </p:cNvSpPr>
          <p:nvPr>
            <p:ph sz="half" idx="1"/>
          </p:nvPr>
        </p:nvSpPr>
        <p:spPr>
          <a:xfrm>
            <a:off x="838200" y="1010661"/>
            <a:ext cx="10515600" cy="2882466"/>
          </a:xfrm>
        </p:spPr>
        <p:txBody>
          <a:bodyPr/>
          <a:lstStyle/>
          <a:p>
            <a:r>
              <a:rPr lang="en-US" dirty="0"/>
              <a:t>Ef lánstíminn er ekki heill árafjöldi heldur tiltekinn fjöldi mánaða er lánstíminn, eða tíminn, gefinn upp sem brot úr ári. Fyrir tveggja mánaða lán er tíminn í árum því 2/12 = 1/6. Fyrir fimm mánaða lán er hann 5/12 úr ári. Fyrir 18 mánaða lánstíma er tíminn í árum 18/12 = 1,5.</a:t>
            </a:r>
          </a:p>
          <a:p>
            <a:r>
              <a:rPr lang="en-US" dirty="0"/>
              <a:t>Til að reikna vextina, </a:t>
            </a:r>
            <a:r>
              <a:rPr lang="en-US" i="0" dirty="0">
                <a:latin typeface="Cambria Math" panose="02040503050406030204" pitchFamily="18" charset="0"/>
                <a:ea typeface="Cambria Math" panose="02040503050406030204" pitchFamily="18" charset="0"/>
              </a:rPr>
              <a:t>𝐼</a:t>
            </a:r>
            <a:r>
              <a:rPr lang="en-US" dirty="0"/>
              <a:t>, af láni með lánstímann t gefinn upp í dögum og höfuðstólinn </a:t>
            </a:r>
            <a:r>
              <a:rPr lang="en-US" i="0" dirty="0">
                <a:latin typeface="Cambria Math" panose="02040503050406030204" pitchFamily="18" charset="0"/>
                <a:ea typeface="Cambria Math" panose="02040503050406030204" pitchFamily="18" charset="0"/>
              </a:rPr>
              <a:t>𝑃</a:t>
            </a:r>
            <a:r>
              <a:rPr lang="en-US" dirty="0"/>
              <a:t>, og vaxtahlutfallið á tugabrotsforminu </a:t>
            </a:r>
            <a:r>
              <a:rPr lang="en-US" i="0" dirty="0">
                <a:latin typeface="Cambria Math" panose="02040503050406030204" pitchFamily="18" charset="0"/>
                <a:ea typeface="Cambria Math" panose="02040503050406030204" pitchFamily="18" charset="0"/>
              </a:rPr>
              <a:t>𝑟</a:t>
            </a:r>
            <a:r>
              <a:rPr lang="en-US" dirty="0"/>
              <a:t>, reiknum</a:t>
            </a:r>
            <a:endParaRPr lang="en-IN" dirty="0"/>
          </a:p>
        </p:txBody>
      </p:sp>
      <p:graphicFrame>
        <p:nvGraphicFramePr>
          <p:cNvPr id="10" name="Object 3">
            <a:extLst>
              <a:ext uri="{FF2B5EF4-FFF2-40B4-BE49-F238E27FC236}">
                <a16:creationId xmlns:a16="http://schemas.microsoft.com/office/drawing/2014/main" id="{01B15DB7-4F1D-4E82-A042-3266C42487A3}"/>
              </a:ext>
              <a:ext uri="{C183D7F6-B498-43B3-948B-1728B52AA6E4}">
                <adec:decorative xmlns:adec="http://schemas.microsoft.com/office/drawing/2017/decorative" val="1"/>
              </a:ext>
            </a:extLst>
          </p:cNvPr>
          <p:cNvGraphicFramePr>
            <a:graphicFrameLocks noGrp="1" noChangeAspect="1"/>
          </p:cNvGraphicFramePr>
          <p:nvPr>
            <p:ph sz="half" idx="2"/>
            <p:extLst>
              <p:ext uri="{D42A27DB-BD31-4B8C-83A1-F6EECF244321}">
                <p14:modId xmlns:p14="http://schemas.microsoft.com/office/powerpoint/2010/main" val="267097435"/>
              </p:ext>
            </p:extLst>
          </p:nvPr>
        </p:nvGraphicFramePr>
        <p:xfrm>
          <a:off x="1173163" y="3711427"/>
          <a:ext cx="1777680" cy="799920"/>
        </p:xfrm>
        <a:graphic>
          <a:graphicData uri="http://schemas.openxmlformats.org/presentationml/2006/ole">
            <mc:AlternateContent xmlns:mc="http://schemas.openxmlformats.org/markup-compatibility/2006">
              <mc:Choice xmlns:v="urn:schemas-microsoft-com:vml" Requires="v">
                <p:oleObj name="Equation" r:id="rId2" imgW="1777680" imgH="799920" progId="Equation.DSMT4">
                  <p:embed/>
                </p:oleObj>
              </mc:Choice>
              <mc:Fallback>
                <p:oleObj name="Equation" r:id="rId2" imgW="1777680" imgH="799920" progId="Equation.DSMT4">
                  <p:embed/>
                  <p:pic>
                    <p:nvPicPr>
                      <p:cNvPr id="9" name="Object 8">
                        <a:extLst>
                          <a:ext uri="{FF2B5EF4-FFF2-40B4-BE49-F238E27FC236}">
                            <a16:creationId xmlns:a16="http://schemas.microsoft.com/office/drawing/2014/main" id="{6C936726-612A-4359-86FC-BCAEAE9540B8}"/>
                          </a:ext>
                        </a:extLst>
                      </p:cNvPr>
                      <p:cNvPicPr/>
                      <p:nvPr/>
                    </p:nvPicPr>
                    <p:blipFill>
                      <a:blip r:embed="rId3"/>
                      <a:stretch>
                        <a:fillRect/>
                      </a:stretch>
                    </p:blipFill>
                    <p:spPr>
                      <a:xfrm>
                        <a:off x="1173163" y="3711427"/>
                        <a:ext cx="1777680" cy="799920"/>
                      </a:xfrm>
                      <a:prstGeom prst="rect">
                        <a:avLst/>
                      </a:prstGeom>
                    </p:spPr>
                  </p:pic>
                </p:oleObj>
              </mc:Fallback>
            </mc:AlternateContent>
          </a:graphicData>
        </a:graphic>
      </p:graphicFrame>
      <p:sp>
        <p:nvSpPr>
          <p:cNvPr id="5" name="Content Placeholder 4">
            <a:extLst>
              <a:ext uri="{FF2B5EF4-FFF2-40B4-BE49-F238E27FC236}">
                <a16:creationId xmlns:a16="http://schemas.microsoft.com/office/drawing/2014/main" id="{020E4C92-21ED-441F-9F1C-C592E626FEB7}"/>
              </a:ext>
            </a:extLst>
          </p:cNvPr>
          <p:cNvSpPr>
            <a:spLocks noGrp="1"/>
          </p:cNvSpPr>
          <p:nvPr>
            <p:ph sz="half" idx="12"/>
          </p:nvPr>
        </p:nvSpPr>
        <p:spPr>
          <a:xfrm>
            <a:off x="840365" y="3879884"/>
            <a:ext cx="10513435" cy="1509534"/>
          </a:xfrm>
        </p:spPr>
        <p:txBody>
          <a:bodyPr/>
          <a:lstStyle/>
          <a:p>
            <a:pPr marL="237744" indent="1737360">
              <a:lnSpc>
                <a:spcPct val="110000"/>
              </a:lnSpc>
              <a:buNone/>
            </a:pPr>
            <a:r>
              <a:rPr lang="en-US" dirty="0"/>
              <a:t>, þar sem vextirnir eru áfram ársvextir en tíminn er gefinn upp sem hluti úr ári.</a:t>
            </a:r>
          </a:p>
          <a:p>
            <a:r>
              <a:rPr lang="en-US" dirty="0"/>
              <a:t>Einnig má rita formúluna hér að ofan sem</a:t>
            </a:r>
            <a:endParaRPr lang="en-IN" dirty="0"/>
          </a:p>
        </p:txBody>
      </p:sp>
      <p:graphicFrame>
        <p:nvGraphicFramePr>
          <p:cNvPr id="11" name="Object 5">
            <a:extLst>
              <a:ext uri="{FF2B5EF4-FFF2-40B4-BE49-F238E27FC236}">
                <a16:creationId xmlns:a16="http://schemas.microsoft.com/office/drawing/2014/main" id="{CFB3DE55-849B-4C2F-B416-4D9D53D0985A}"/>
              </a:ext>
              <a:ext uri="{C183D7F6-B498-43B3-948B-1728B52AA6E4}">
                <adec:decorative xmlns:adec="http://schemas.microsoft.com/office/drawing/2017/decorative" val="1"/>
              </a:ext>
            </a:extLst>
          </p:cNvPr>
          <p:cNvGraphicFramePr>
            <a:graphicFrameLocks noGrp="1" noChangeAspect="1"/>
          </p:cNvGraphicFramePr>
          <p:nvPr>
            <p:ph sz="half" idx="13"/>
            <p:extLst>
              <p:ext uri="{D42A27DB-BD31-4B8C-83A1-F6EECF244321}">
                <p14:modId xmlns:p14="http://schemas.microsoft.com/office/powerpoint/2010/main" val="3843084317"/>
              </p:ext>
            </p:extLst>
          </p:nvPr>
        </p:nvGraphicFramePr>
        <p:xfrm>
          <a:off x="8175740" y="4745418"/>
          <a:ext cx="1917360" cy="799920"/>
        </p:xfrm>
        <a:graphic>
          <a:graphicData uri="http://schemas.openxmlformats.org/presentationml/2006/ole">
            <mc:AlternateContent xmlns:mc="http://schemas.openxmlformats.org/markup-compatibility/2006">
              <mc:Choice xmlns:v="urn:schemas-microsoft-com:vml" Requires="v">
                <p:oleObj name="Equation" r:id="rId4" imgW="1917360" imgH="799920" progId="Equation.DSMT4">
                  <p:embed/>
                </p:oleObj>
              </mc:Choice>
              <mc:Fallback>
                <p:oleObj name="Equation" r:id="rId4" imgW="1917360" imgH="799920" progId="Equation.DSMT4">
                  <p:embed/>
                  <p:pic>
                    <p:nvPicPr>
                      <p:cNvPr id="10" name="Object 3">
                        <a:extLst>
                          <a:ext uri="{FF2B5EF4-FFF2-40B4-BE49-F238E27FC236}">
                            <a16:creationId xmlns:a16="http://schemas.microsoft.com/office/drawing/2014/main" id="{01B15DB7-4F1D-4E82-A042-3266C42487A3}"/>
                          </a:ext>
                        </a:extLst>
                      </p:cNvPr>
                      <p:cNvPicPr/>
                      <p:nvPr/>
                    </p:nvPicPr>
                    <p:blipFill>
                      <a:blip r:embed="rId5"/>
                      <a:stretch>
                        <a:fillRect/>
                      </a:stretch>
                    </p:blipFill>
                    <p:spPr>
                      <a:xfrm>
                        <a:off x="8175740" y="4745418"/>
                        <a:ext cx="1917360" cy="799920"/>
                      </a:xfrm>
                      <a:prstGeom prst="rect">
                        <a:avLst/>
                      </a:prstGeom>
                    </p:spPr>
                  </p:pic>
                </p:oleObj>
              </mc:Fallback>
            </mc:AlternateContent>
          </a:graphicData>
        </a:graphic>
      </p:graphicFrame>
      <p:sp>
        <p:nvSpPr>
          <p:cNvPr id="7" name="Content Placeholder 6">
            <a:extLst>
              <a:ext uri="{FF2B5EF4-FFF2-40B4-BE49-F238E27FC236}">
                <a16:creationId xmlns:a16="http://schemas.microsoft.com/office/drawing/2014/main" id="{67C1967A-29C9-4DAA-90F4-200E1C682AEB}"/>
              </a:ext>
            </a:extLst>
          </p:cNvPr>
          <p:cNvSpPr>
            <a:spLocks noGrp="1"/>
          </p:cNvSpPr>
          <p:nvPr>
            <p:ph sz="half" idx="14"/>
          </p:nvPr>
        </p:nvSpPr>
        <p:spPr>
          <a:xfrm>
            <a:off x="838200" y="5500514"/>
            <a:ext cx="10515600" cy="1054113"/>
          </a:xfrm>
        </p:spPr>
        <p:txBody>
          <a:bodyPr/>
          <a:lstStyle/>
          <a:p>
            <a:pPr marL="237744" indent="0">
              <a:buNone/>
            </a:pPr>
            <a:r>
              <a:rPr lang="en-US" dirty="0"/>
              <a:t>þar sem vextirnir eru áfram ársvextir en tíminn er gefinn upp sem hluti úr ári.</a:t>
            </a:r>
            <a:endParaRPr lang="en-IN" dirty="0"/>
          </a:p>
        </p:txBody>
      </p:sp>
    </p:spTree>
    <p:extLst>
      <p:ext uri="{BB962C8B-B14F-4D97-AF65-F5344CB8AC3E}">
        <p14:creationId xmlns:p14="http://schemas.microsoft.com/office/powerpoint/2010/main" val="13526494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a:extLst>
              <a:ext uri="{FF2B5EF4-FFF2-40B4-BE49-F238E27FC236}">
                <a16:creationId xmlns:a16="http://schemas.microsoft.com/office/drawing/2014/main" id="{A61AD7E9-F631-4344-8E5A-89012689DE02}"/>
              </a:ext>
            </a:extLst>
          </p:cNvPr>
          <p:cNvSpPr>
            <a:spLocks noGrp="1"/>
          </p:cNvSpPr>
          <p:nvPr>
            <p:ph type="title"/>
          </p:nvPr>
        </p:nvSpPr>
        <p:spPr/>
        <p:txBody>
          <a:bodyPr/>
          <a:lstStyle/>
          <a:p>
            <a:r>
              <a:rPr lang="en-US" dirty="0"/>
              <a:t>DÆMI – Lán vegna flutningskostnaðar</a:t>
            </a:r>
            <a:endParaRPr lang="en-IN" dirty="0"/>
          </a:p>
        </p:txBody>
      </p:sp>
      <p:sp>
        <p:nvSpPr>
          <p:cNvPr id="23" name="Content Placeholder 2">
            <a:extLst>
              <a:ext uri="{FF2B5EF4-FFF2-40B4-BE49-F238E27FC236}">
                <a16:creationId xmlns:a16="http://schemas.microsoft.com/office/drawing/2014/main" id="{C8537A5F-4274-4904-912E-B34970C9CE3A}"/>
              </a:ext>
            </a:extLst>
          </p:cNvPr>
          <p:cNvSpPr>
            <a:spLocks noGrp="1"/>
          </p:cNvSpPr>
          <p:nvPr>
            <p:ph sz="half" idx="1"/>
          </p:nvPr>
        </p:nvSpPr>
        <p:spPr>
          <a:xfrm>
            <a:off x="838200" y="1010661"/>
            <a:ext cx="5181600" cy="5154612"/>
          </a:xfrm>
        </p:spPr>
        <p:txBody>
          <a:bodyPr/>
          <a:lstStyle/>
          <a:p>
            <a:r>
              <a:rPr lang="en-US" dirty="0"/>
              <a:t>David hyggst flytja með fjölskyldu sína frá Raleigh í Norður-Karólínu til Tempe í Arizona. Fyrirtækið hans endurgreiðir David flutningskostnaðinn (greiðir honum eftir flutninginn). David kannar kostnaðinn og kemst að því að flutningafyrirtæki tekur $5,600 fyrir að flytja eigur fjölskyldunnar til Tempe. Hann tekur 45 daga lán með einföldum vöxtum og 11.75% ársvöxtum</a:t>
            </a:r>
          </a:p>
        </p:txBody>
      </p:sp>
      <p:sp>
        <p:nvSpPr>
          <p:cNvPr id="24" name="Content Placeholder 3">
            <a:extLst>
              <a:ext uri="{FF2B5EF4-FFF2-40B4-BE49-F238E27FC236}">
                <a16:creationId xmlns:a16="http://schemas.microsoft.com/office/drawing/2014/main" id="{90DEBF86-83F9-4A3D-9CF2-AFD060258E26}"/>
              </a:ext>
            </a:extLst>
          </p:cNvPr>
          <p:cNvSpPr>
            <a:spLocks noGrp="1"/>
          </p:cNvSpPr>
          <p:nvPr>
            <p:ph sz="half" idx="2"/>
          </p:nvPr>
        </p:nvSpPr>
        <p:spPr>
          <a:xfrm>
            <a:off x="6172200" y="1010661"/>
            <a:ext cx="5194300" cy="1054113"/>
          </a:xfrm>
        </p:spPr>
        <p:txBody>
          <a:bodyPr/>
          <a:lstStyle/>
          <a:p>
            <a:r>
              <a:rPr lang="en-US" dirty="0"/>
              <a:t>Lánstíminn er gefinn upp í dögum og því notum við formúluna</a:t>
            </a:r>
            <a:endParaRPr lang="en-IN" dirty="0">
              <a:latin typeface="Cambria Math" panose="02040503050406030204" pitchFamily="18" charset="0"/>
              <a:ea typeface="Cambria Math" panose="02040503050406030204" pitchFamily="18" charset="0"/>
            </a:endParaRPr>
          </a:p>
        </p:txBody>
      </p:sp>
      <p:graphicFrame>
        <p:nvGraphicFramePr>
          <p:cNvPr id="34" name="Object 4">
            <a:extLst>
              <a:ext uri="{FF2B5EF4-FFF2-40B4-BE49-F238E27FC236}">
                <a16:creationId xmlns:a16="http://schemas.microsoft.com/office/drawing/2014/main" id="{0AB328D0-BEB8-4973-A7AD-26A249890E06}"/>
              </a:ext>
              <a:ext uri="{C183D7F6-B498-43B3-948B-1728B52AA6E4}">
                <adec:decorative xmlns:adec="http://schemas.microsoft.com/office/drawing/2017/decorative" val="1"/>
              </a:ext>
            </a:extLst>
          </p:cNvPr>
          <p:cNvGraphicFramePr>
            <a:graphicFrameLocks noGrp="1" noChangeAspect="1"/>
          </p:cNvGraphicFramePr>
          <p:nvPr>
            <p:ph sz="half" idx="12"/>
            <p:extLst>
              <p:ext uri="{D42A27DB-BD31-4B8C-83A1-F6EECF244321}">
                <p14:modId xmlns:p14="http://schemas.microsoft.com/office/powerpoint/2010/main" val="700539176"/>
              </p:ext>
            </p:extLst>
          </p:nvPr>
        </p:nvGraphicFramePr>
        <p:xfrm>
          <a:off x="9908308" y="1259388"/>
          <a:ext cx="1765080" cy="736560"/>
        </p:xfrm>
        <a:graphic>
          <a:graphicData uri="http://schemas.openxmlformats.org/presentationml/2006/ole">
            <mc:AlternateContent xmlns:mc="http://schemas.openxmlformats.org/markup-compatibility/2006">
              <mc:Choice xmlns:v="urn:schemas-microsoft-com:vml" Requires="v">
                <p:oleObj name="Equation" r:id="rId2" imgW="1765080" imgH="736560" progId="Equation.DSMT4">
                  <p:embed/>
                </p:oleObj>
              </mc:Choice>
              <mc:Fallback>
                <p:oleObj name="Equation" r:id="rId2" imgW="1765080" imgH="736560" progId="Equation.DSMT4">
                  <p:embed/>
                  <p:pic>
                    <p:nvPicPr>
                      <p:cNvPr id="9" name="Object 3">
                        <a:extLst>
                          <a:ext uri="{FF2B5EF4-FFF2-40B4-BE49-F238E27FC236}">
                            <a16:creationId xmlns:a16="http://schemas.microsoft.com/office/drawing/2014/main" id="{9FA2B30D-ABD8-4263-9CA3-769082BD9C89}"/>
                          </a:ext>
                        </a:extLst>
                      </p:cNvPr>
                      <p:cNvPicPr/>
                      <p:nvPr/>
                    </p:nvPicPr>
                    <p:blipFill>
                      <a:blip r:embed="rId3"/>
                      <a:stretch>
                        <a:fillRect/>
                      </a:stretch>
                    </p:blipFill>
                    <p:spPr>
                      <a:xfrm>
                        <a:off x="9908308" y="1259388"/>
                        <a:ext cx="1765080" cy="736560"/>
                      </a:xfrm>
                      <a:prstGeom prst="rect">
                        <a:avLst/>
                      </a:prstGeom>
                    </p:spPr>
                  </p:pic>
                </p:oleObj>
              </mc:Fallback>
            </mc:AlternateContent>
          </a:graphicData>
        </a:graphic>
      </p:graphicFrame>
      <p:sp>
        <p:nvSpPr>
          <p:cNvPr id="26" name="Content Placeholder 5">
            <a:extLst>
              <a:ext uri="{FF2B5EF4-FFF2-40B4-BE49-F238E27FC236}">
                <a16:creationId xmlns:a16="http://schemas.microsoft.com/office/drawing/2014/main" id="{7E4FBFF0-06EE-444C-AD61-BF054552ADAD}"/>
              </a:ext>
            </a:extLst>
          </p:cNvPr>
          <p:cNvSpPr>
            <a:spLocks noGrp="1"/>
          </p:cNvSpPr>
          <p:nvPr>
            <p:ph sz="half" idx="13"/>
          </p:nvPr>
        </p:nvSpPr>
        <p:spPr>
          <a:xfrm>
            <a:off x="6172200" y="1766425"/>
            <a:ext cx="5181600" cy="1400829"/>
          </a:xfrm>
        </p:spPr>
        <p:txBody>
          <a:bodyPr/>
          <a:lstStyle/>
          <a:p>
            <a:pPr marL="237744" indent="0">
              <a:lnSpc>
                <a:spcPct val="120000"/>
              </a:lnSpc>
              <a:spcBef>
                <a:spcPts val="600"/>
              </a:spcBef>
              <a:buNone/>
            </a:pPr>
            <a:r>
              <a:rPr lang="en-US" dirty="0"/>
              <a:t> þar sem </a:t>
            </a:r>
            <a:r>
              <a:rPr lang="en-US" i="0" dirty="0">
                <a:latin typeface="Cambria Math" panose="02040503050406030204" pitchFamily="18" charset="0"/>
                <a:ea typeface="Cambria Math" panose="02040503050406030204" pitchFamily="18" charset="0"/>
              </a:rPr>
              <a:t>𝑡</a:t>
            </a:r>
            <a:r>
              <a:rPr lang="en-US" dirty="0"/>
              <a:t> er fjöldi daga og </a:t>
            </a:r>
            <a:r>
              <a:rPr lang="en-US" i="0" dirty="0">
                <a:latin typeface="Cambria Math" panose="02040503050406030204" pitchFamily="18" charset="0"/>
                <a:ea typeface="Cambria Math" panose="02040503050406030204" pitchFamily="18" charset="0"/>
              </a:rPr>
              <a:t>𝑟</a:t>
            </a:r>
            <a:r>
              <a:rPr lang="en-US" dirty="0"/>
              <a:t> eru ársvextirnir.</a:t>
            </a:r>
          </a:p>
          <a:p>
            <a:pPr marL="0" indent="0">
              <a:lnSpc>
                <a:spcPct val="120000"/>
              </a:lnSpc>
              <a:spcBef>
                <a:spcPts val="600"/>
              </a:spcBef>
              <a:buNone/>
            </a:pPr>
            <a:r>
              <a:rPr lang="en-US" sz="2300" dirty="0">
                <a:latin typeface="Cambria Math" panose="02040503050406030204" pitchFamily="18" charset="0"/>
                <a:ea typeface="Cambria Math" panose="02040503050406030204" pitchFamily="18" charset="0"/>
              </a:rPr>
              <a:t>•</a:t>
            </a:r>
            <a:endParaRPr lang="en-US" sz="2300" dirty="0"/>
          </a:p>
        </p:txBody>
      </p:sp>
      <p:graphicFrame>
        <p:nvGraphicFramePr>
          <p:cNvPr id="36" name="Object 6">
            <a:extLst>
              <a:ext uri="{FF2B5EF4-FFF2-40B4-BE49-F238E27FC236}">
                <a16:creationId xmlns:a16="http://schemas.microsoft.com/office/drawing/2014/main" id="{EBB71A9F-19B6-42F1-8934-383FA3DA2EE4}"/>
              </a:ext>
              <a:ext uri="{C183D7F6-B498-43B3-948B-1728B52AA6E4}">
                <adec:decorative xmlns:adec="http://schemas.microsoft.com/office/drawing/2017/decorative" val="1"/>
              </a:ext>
            </a:extLst>
          </p:cNvPr>
          <p:cNvGraphicFramePr>
            <a:graphicFrameLocks noGrp="1" noChangeAspect="1"/>
          </p:cNvGraphicFramePr>
          <p:nvPr>
            <p:ph sz="half" idx="14"/>
            <p:extLst>
              <p:ext uri="{D42A27DB-BD31-4B8C-83A1-F6EECF244321}">
                <p14:modId xmlns:p14="http://schemas.microsoft.com/office/powerpoint/2010/main" val="150149134"/>
              </p:ext>
            </p:extLst>
          </p:nvPr>
        </p:nvGraphicFramePr>
        <p:xfrm>
          <a:off x="6478588" y="2785198"/>
          <a:ext cx="5194300" cy="720725"/>
        </p:xfrm>
        <a:graphic>
          <a:graphicData uri="http://schemas.openxmlformats.org/presentationml/2006/ole">
            <mc:AlternateContent xmlns:mc="http://schemas.openxmlformats.org/markup-compatibility/2006">
              <mc:Choice xmlns:v="urn:schemas-microsoft-com:vml" Requires="v">
                <p:oleObj name="Equation" r:id="rId4" imgW="5308560" imgH="736560" progId="Equation.DSMT4">
                  <p:embed/>
                </p:oleObj>
              </mc:Choice>
              <mc:Fallback>
                <p:oleObj name="Equation" r:id="rId4" imgW="5308560" imgH="736560" progId="Equation.DSMT4">
                  <p:embed/>
                  <p:pic>
                    <p:nvPicPr>
                      <p:cNvPr id="34" name="Object 3">
                        <a:extLst>
                          <a:ext uri="{FF2B5EF4-FFF2-40B4-BE49-F238E27FC236}">
                            <a16:creationId xmlns:a16="http://schemas.microsoft.com/office/drawing/2014/main" id="{0AB328D0-BEB8-4973-A7AD-26A249890E06}"/>
                          </a:ext>
                        </a:extLst>
                      </p:cNvPr>
                      <p:cNvPicPr/>
                      <p:nvPr/>
                    </p:nvPicPr>
                    <p:blipFill>
                      <a:blip r:embed="rId5"/>
                      <a:stretch>
                        <a:fillRect/>
                      </a:stretch>
                    </p:blipFill>
                    <p:spPr>
                      <a:xfrm>
                        <a:off x="6478588" y="2785198"/>
                        <a:ext cx="5194300" cy="720725"/>
                      </a:xfrm>
                      <a:prstGeom prst="rect">
                        <a:avLst/>
                      </a:prstGeom>
                    </p:spPr>
                  </p:pic>
                </p:oleObj>
              </mc:Fallback>
            </mc:AlternateContent>
          </a:graphicData>
        </a:graphic>
      </p:graphicFrame>
      <p:sp>
        <p:nvSpPr>
          <p:cNvPr id="28" name="Content Placeholder 7">
            <a:extLst>
              <a:ext uri="{FF2B5EF4-FFF2-40B4-BE49-F238E27FC236}">
                <a16:creationId xmlns:a16="http://schemas.microsoft.com/office/drawing/2014/main" id="{D4883821-1A9F-43C2-831F-FA1699E94459}"/>
              </a:ext>
            </a:extLst>
          </p:cNvPr>
          <p:cNvSpPr>
            <a:spLocks noGrp="1"/>
          </p:cNvSpPr>
          <p:nvPr>
            <p:ph sz="half" idx="15"/>
          </p:nvPr>
        </p:nvSpPr>
        <p:spPr>
          <a:xfrm>
            <a:off x="6172200" y="3490983"/>
            <a:ext cx="5194300" cy="2191383"/>
          </a:xfrm>
        </p:spPr>
        <p:txBody>
          <a:bodyPr/>
          <a:lstStyle/>
          <a:p>
            <a:pPr marL="237744" indent="0">
              <a:buNone/>
            </a:pPr>
            <a:r>
              <a:rPr lang="en-US" dirty="0"/>
              <a:t>eða $81.13 (mundu að vextir eru nánast alltaf námundaðir upp í næsta sent).</a:t>
            </a:r>
          </a:p>
          <a:p>
            <a:r>
              <a:rPr lang="en-US" dirty="0"/>
              <a:t>Heildaruppgreiðsla lánsins er $5,681.13.</a:t>
            </a:r>
          </a:p>
        </p:txBody>
      </p:sp>
    </p:spTree>
    <p:extLst>
      <p:ext uri="{BB962C8B-B14F-4D97-AF65-F5344CB8AC3E}">
        <p14:creationId xmlns:p14="http://schemas.microsoft.com/office/powerpoint/2010/main" val="11971247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BA1AE-8DB6-4146-B2D1-E665B44770BF}"/>
              </a:ext>
            </a:extLst>
          </p:cNvPr>
          <p:cNvSpPr>
            <a:spLocks noGrp="1"/>
          </p:cNvSpPr>
          <p:nvPr>
            <p:ph type="title"/>
          </p:nvPr>
        </p:nvSpPr>
        <p:spPr/>
        <p:txBody>
          <a:bodyPr>
            <a:noAutofit/>
          </a:bodyPr>
          <a:lstStyle/>
          <a:p>
            <a:r>
              <a:rPr lang="en-US" dirty="0"/>
              <a:t>6.3 Skilningur og útreikningur á framtíðarvirði</a:t>
            </a:r>
            <a:endParaRPr lang="en-US" noProof="0" dirty="0"/>
          </a:p>
        </p:txBody>
      </p:sp>
      <p:sp>
        <p:nvSpPr>
          <p:cNvPr id="3" name="Content Placeholder 2">
            <a:extLst>
              <a:ext uri="{FF2B5EF4-FFF2-40B4-BE49-F238E27FC236}">
                <a16:creationId xmlns:a16="http://schemas.microsoft.com/office/drawing/2014/main" id="{8CF8879A-5FF7-1847-8F30-F924AE4EDF31}"/>
              </a:ext>
            </a:extLst>
          </p:cNvPr>
          <p:cNvSpPr>
            <a:spLocks noGrp="1"/>
          </p:cNvSpPr>
          <p:nvPr>
            <p:ph sz="quarter" idx="11"/>
          </p:nvPr>
        </p:nvSpPr>
        <p:spPr>
          <a:xfrm>
            <a:off x="838200" y="1010661"/>
            <a:ext cx="10467109" cy="5482216"/>
          </a:xfrm>
        </p:spPr>
        <p:txBody>
          <a:bodyPr/>
          <a:lstStyle/>
          <a:p>
            <a:r>
              <a:rPr lang="en-US" dirty="0"/>
              <a:t>Fé má fjárfesta í tiltekinn tíma og ávaxta með einföldum vöxtum. Hugtökin og útreikningarnir eru þeir sömu og áður. Fjárfestirinn hefur þó ekki áhuga á heildaruppgreiðslu heldur heildarvirði fjárfestingarinnar eftir að vöxtum hefur verið bætt við. Þetta nefnist </a:t>
            </a:r>
            <a:r>
              <a:rPr lang="en-US" b="1" dirty="0"/>
              <a:t>framtíðarvirði </a:t>
            </a:r>
            <a:r>
              <a:rPr lang="en-US" dirty="0"/>
              <a:t>fjárfestingarinnar.</a:t>
            </a:r>
          </a:p>
          <a:p>
            <a:r>
              <a:rPr lang="en-US" dirty="0"/>
              <a:t>Framtíðarvirði </a:t>
            </a:r>
            <a:r>
              <a:rPr lang="en-US" i="0" dirty="0">
                <a:latin typeface="Cambria Math" panose="02040503050406030204" pitchFamily="18" charset="0"/>
                <a:ea typeface="Cambria Math" panose="02040503050406030204" pitchFamily="18" charset="0"/>
              </a:rPr>
              <a:t>𝐹𝑉</a:t>
            </a:r>
            <a:r>
              <a:rPr lang="en-US" dirty="0"/>
              <a:t> fjárfestingar sem ber einfalda vexti er</a:t>
            </a:r>
            <a:r>
              <a:rPr lang="en-US" i="0" dirty="0">
                <a:latin typeface="Cambria Math" panose="02040503050406030204" pitchFamily="18" charset="0"/>
                <a:ea typeface="Cambria Math" panose="02040503050406030204" pitchFamily="18" charset="0"/>
              </a:rPr>
              <a:t> </a:t>
            </a:r>
            <a:r>
              <a:rPr lang="en-US" dirty="0">
                <a:latin typeface="Cambria Math" panose="02040503050406030204" pitchFamily="18" charset="0"/>
                <a:ea typeface="Cambria Math" panose="02040503050406030204" pitchFamily="18" charset="0"/>
              </a:rPr>
              <a:t>𝐹𝑉</a:t>
            </a:r>
            <a:r>
              <a:rPr lang="en-US" i="0" dirty="0">
                <a:latin typeface="Cambria Math" panose="02040503050406030204" pitchFamily="18" charset="0"/>
                <a:ea typeface="Cambria Math" panose="02040503050406030204" pitchFamily="18" charset="0"/>
              </a:rPr>
              <a:t> = 𝑃 + 𝐼 = 𝑃 + 𝑃 × 𝑟 × 𝑡</a:t>
            </a:r>
            <a:r>
              <a:rPr lang="en-US" dirty="0"/>
              <a:t>, þar sem </a:t>
            </a:r>
            <a:r>
              <a:rPr lang="en-US" i="0" dirty="0">
                <a:latin typeface="Cambria Math" panose="02040503050406030204" pitchFamily="18" charset="0"/>
                <a:ea typeface="Cambria Math" panose="02040503050406030204" pitchFamily="18" charset="0"/>
              </a:rPr>
              <a:t>𝑃</a:t>
            </a:r>
            <a:r>
              <a:rPr lang="en-US" dirty="0"/>
              <a:t> er höfuðstóllinn (upphæðin sem fjárfest er í upphafi), er ársvöxtunum breytt í tugabrot og</a:t>
            </a:r>
            <a:r>
              <a:rPr lang="en-US" i="0" dirty="0">
                <a:latin typeface="Cambria Math" panose="02040503050406030204" pitchFamily="18" charset="0"/>
                <a:ea typeface="Cambria Math" panose="02040503050406030204" pitchFamily="18" charset="0"/>
              </a:rPr>
              <a:t> 𝑡</a:t>
            </a:r>
            <a:r>
              <a:rPr lang="en-US" dirty="0"/>
              <a:t> er sá tími sem féð er fjárfest. Tíminn er heiltala ef binditíminn er heill fjöldi ára, fjöldi mánaða/12 ef binditíminn er gefinn upp í mánuðum og raunverulegur fjöldi daga/365 ef innleggið er bundið í tiltekinn fjölda daga.</a:t>
            </a:r>
          </a:p>
        </p:txBody>
      </p:sp>
    </p:spTree>
    <p:extLst>
      <p:ext uri="{BB962C8B-B14F-4D97-AF65-F5344CB8AC3E}">
        <p14:creationId xmlns:p14="http://schemas.microsoft.com/office/powerpoint/2010/main" val="15674249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7E6C1-53A6-487B-BB0B-243D52EA79BC}"/>
              </a:ext>
            </a:extLst>
          </p:cNvPr>
          <p:cNvSpPr>
            <a:spLocks noGrp="1"/>
          </p:cNvSpPr>
          <p:nvPr>
            <p:ph type="title"/>
          </p:nvPr>
        </p:nvSpPr>
        <p:spPr/>
        <p:txBody>
          <a:bodyPr/>
          <a:lstStyle/>
          <a:p>
            <a:r>
              <a:rPr lang="en-US" dirty="0"/>
              <a:t>DÆMI – Einfaldir vextir af innleggi</a:t>
            </a:r>
            <a:endParaRPr lang="en-IN" dirty="0"/>
          </a:p>
        </p:txBody>
      </p:sp>
      <p:sp>
        <p:nvSpPr>
          <p:cNvPr id="3" name="Content Placeholder 2">
            <a:extLst>
              <a:ext uri="{FF2B5EF4-FFF2-40B4-BE49-F238E27FC236}">
                <a16:creationId xmlns:a16="http://schemas.microsoft.com/office/drawing/2014/main" id="{5E7815B7-A0C6-4D06-B52C-CBCA850612FF}"/>
              </a:ext>
            </a:extLst>
          </p:cNvPr>
          <p:cNvSpPr>
            <a:spLocks noGrp="1"/>
          </p:cNvSpPr>
          <p:nvPr>
            <p:ph sz="half" idx="1"/>
          </p:nvPr>
        </p:nvSpPr>
        <p:spPr/>
        <p:txBody>
          <a:bodyPr/>
          <a:lstStyle/>
          <a:p>
            <a:r>
              <a:rPr lang="en-US" dirty="0"/>
              <a:t>Reiknaðu áunna vexti og framtíðarvirði fjárfestingarinnar ef hún ber einfalda vexti.</a:t>
            </a:r>
          </a:p>
          <a:p>
            <a:r>
              <a:rPr lang="en-US" dirty="0"/>
              <a:t>Höfuðstóllinn er $1,000, ársvextirnir eru 2.01% og tíminn er 5 ár.</a:t>
            </a:r>
          </a:p>
        </p:txBody>
      </p:sp>
      <p:sp>
        <p:nvSpPr>
          <p:cNvPr id="4" name="Content Placeholder 3">
            <a:extLst>
              <a:ext uri="{FF2B5EF4-FFF2-40B4-BE49-F238E27FC236}">
                <a16:creationId xmlns:a16="http://schemas.microsoft.com/office/drawing/2014/main" id="{EA6B8148-15D3-4C34-9152-B218C2CC09D6}"/>
              </a:ext>
            </a:extLst>
          </p:cNvPr>
          <p:cNvSpPr>
            <a:spLocks noGrp="1"/>
          </p:cNvSpPr>
          <p:nvPr>
            <p:ph sz="half" idx="2"/>
          </p:nvPr>
        </p:nvSpPr>
        <p:spPr>
          <a:xfrm>
            <a:off x="6172199" y="1010660"/>
            <a:ext cx="5645727" cy="5349240"/>
          </a:xfrm>
        </p:spPr>
        <p:txBody>
          <a:bodyPr/>
          <a:lstStyle/>
          <a:p>
            <a:r>
              <a:rPr lang="en-US" sz="2400" dirty="0"/>
              <a:t>Höfuðstóllinn er </a:t>
            </a:r>
            <a:r>
              <a:rPr lang="en-US" sz="2400" i="0" dirty="0">
                <a:latin typeface="Cambria Math" panose="02040503050406030204" pitchFamily="18" charset="0"/>
                <a:ea typeface="Cambria Math" panose="02040503050406030204" pitchFamily="18" charset="0"/>
              </a:rPr>
              <a:t>𝑃 = $1,000</a:t>
            </a:r>
            <a:r>
              <a:rPr lang="en-US" sz="2400" dirty="0"/>
              <a:t>, ársvextirnir á tugabrotsformi eru 0.0201 og binditíminn er 5 ár, eða </a:t>
            </a:r>
            <a:r>
              <a:rPr lang="en-US" sz="2400" i="0" dirty="0">
                <a:latin typeface="Cambria Math" panose="02040503050406030204" pitchFamily="18" charset="0"/>
                <a:ea typeface="Cambria Math" panose="02040503050406030204" pitchFamily="18" charset="0"/>
              </a:rPr>
              <a:t>𝑡 = 5</a:t>
            </a:r>
            <a:r>
              <a:rPr lang="en-US" sz="2400" dirty="0"/>
              <a:t>.</a:t>
            </a:r>
          </a:p>
          <a:p>
            <a:r>
              <a:rPr lang="en-US" sz="2400" dirty="0"/>
              <a:t>Þar sem binditíminn er heill fjöldi ára eru áunnir vextir af fjárfestingunni </a:t>
            </a:r>
            <a:r>
              <a:rPr lang="en-US" sz="2400" i="0" dirty="0">
                <a:latin typeface="Cambria Math" panose="02040503050406030204" pitchFamily="18" charset="0"/>
                <a:ea typeface="Cambria Math" panose="02040503050406030204" pitchFamily="18" charset="0"/>
              </a:rPr>
              <a:t>𝐼 = 𝑃 × 𝑟 × 𝑡 = 1,000 × 0.0201 × 5 = 100.5</a:t>
            </a:r>
            <a:r>
              <a:rPr lang="en-US" sz="2400" dirty="0"/>
              <a:t>, þannig að áunnir vextir voru $100.50.</a:t>
            </a:r>
          </a:p>
          <a:p>
            <a:r>
              <a:rPr lang="en-US" sz="2400" dirty="0"/>
              <a:t>Til að finna framtíðarvirðið notum við formúluna </a:t>
            </a:r>
            <a:r>
              <a:rPr lang="en-US" sz="2400" dirty="0">
                <a:latin typeface="Cambria Math" panose="02040503050406030204" pitchFamily="18" charset="0"/>
                <a:ea typeface="Cambria Math" panose="02040503050406030204" pitchFamily="18" charset="0"/>
              </a:rPr>
              <a:t>𝐹𝑉</a:t>
            </a:r>
            <a:r>
              <a:rPr lang="en-US" sz="2400" i="0" dirty="0">
                <a:latin typeface="Cambria Math" panose="02040503050406030204" pitchFamily="18" charset="0"/>
                <a:ea typeface="Cambria Math" panose="02040503050406030204" pitchFamily="18" charset="0"/>
              </a:rPr>
              <a:t> = 𝑃 + 𝐼</a:t>
            </a:r>
            <a:r>
              <a:rPr lang="en-US" sz="2400" dirty="0"/>
              <a:t>. Þegar gildin eru sett inn og reiknað fæst að framtíðarvirði fjárfestingarinnar er </a:t>
            </a:r>
            <a:r>
              <a:rPr lang="en-US" sz="2400" dirty="0">
                <a:latin typeface="Cambria Math" panose="02040503050406030204" pitchFamily="18" charset="0"/>
                <a:ea typeface="Cambria Math" panose="02040503050406030204" pitchFamily="18" charset="0"/>
              </a:rPr>
              <a:t>𝐹𝑉</a:t>
            </a:r>
            <a:r>
              <a:rPr lang="en-US" sz="2400" i="0" dirty="0">
                <a:latin typeface="Cambria Math" panose="02040503050406030204" pitchFamily="18" charset="0"/>
                <a:ea typeface="Cambria Math" panose="02040503050406030204" pitchFamily="18" charset="0"/>
              </a:rPr>
              <a:t> = 𝑃 + 𝐼= 1,000 + 100.5 = 1100.5</a:t>
            </a:r>
            <a:r>
              <a:rPr lang="en-US" sz="2400" dirty="0"/>
              <a:t>. </a:t>
            </a:r>
          </a:p>
          <a:p>
            <a:r>
              <a:rPr lang="en-US" sz="2400" dirty="0"/>
              <a:t>Framtíðarvirði fjárfestingarinnar eftir 5 ár er $1,100.50.</a:t>
            </a:r>
          </a:p>
        </p:txBody>
      </p:sp>
    </p:spTree>
    <p:extLst>
      <p:ext uri="{BB962C8B-B14F-4D97-AF65-F5344CB8AC3E}">
        <p14:creationId xmlns:p14="http://schemas.microsoft.com/office/powerpoint/2010/main" val="23504923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BA1AE-8DB6-4146-B2D1-E665B44770BF}"/>
              </a:ext>
            </a:extLst>
          </p:cNvPr>
          <p:cNvSpPr>
            <a:spLocks noGrp="1"/>
          </p:cNvSpPr>
          <p:nvPr>
            <p:ph type="title"/>
          </p:nvPr>
        </p:nvSpPr>
        <p:spPr/>
        <p:txBody>
          <a:bodyPr>
            <a:noAutofit/>
          </a:bodyPr>
          <a:lstStyle/>
          <a:p>
            <a:r>
              <a:rPr lang="en-US" dirty="0"/>
              <a:t>6.3 Afborganir lána með einföldum vöxtum með hlutagreiðslum</a:t>
            </a:r>
            <a:endParaRPr lang="en-US" noProof="0" dirty="0"/>
          </a:p>
        </p:txBody>
      </p:sp>
      <p:sp>
        <p:nvSpPr>
          <p:cNvPr id="3" name="Content Placeholder 2">
            <a:extLst>
              <a:ext uri="{FF2B5EF4-FFF2-40B4-BE49-F238E27FC236}">
                <a16:creationId xmlns:a16="http://schemas.microsoft.com/office/drawing/2014/main" id="{8CF8879A-5FF7-1847-8F30-F924AE4EDF31}"/>
              </a:ext>
            </a:extLst>
          </p:cNvPr>
          <p:cNvSpPr>
            <a:spLocks noGrp="1"/>
          </p:cNvSpPr>
          <p:nvPr>
            <p:ph sz="quarter" idx="11"/>
          </p:nvPr>
        </p:nvSpPr>
        <p:spPr>
          <a:xfrm>
            <a:off x="838200" y="1010661"/>
            <a:ext cx="10467109" cy="5482216"/>
          </a:xfrm>
        </p:spPr>
        <p:txBody>
          <a:bodyPr/>
          <a:lstStyle/>
          <a:p>
            <a:r>
              <a:rPr lang="en-US" dirty="0"/>
              <a:t>Í öllum dæmunum hér að framan var lánið greitt með einni greiðslu eða fjárfestingin tekin út í einu lagi. Mörg lán, til dæmis vegna húsnæðis, bifreiðar eða niðurgrafinnar sundlaugar, eru hins vegar endurgreidd með tveimur eða fleiri greiðslum. Slík greiðsla nefnist </a:t>
            </a:r>
            <a:r>
              <a:rPr lang="en-US" b="1" dirty="0"/>
              <a:t>hlutagreiðsla</a:t>
            </a:r>
            <a:r>
              <a:rPr lang="en-US" dirty="0"/>
              <a:t>, því hún greiðir aðeins niður hluta lánsins.</a:t>
            </a:r>
          </a:p>
        </p:txBody>
      </p:sp>
    </p:spTree>
    <p:extLst>
      <p:ext uri="{BB962C8B-B14F-4D97-AF65-F5344CB8AC3E}">
        <p14:creationId xmlns:p14="http://schemas.microsoft.com/office/powerpoint/2010/main" val="26642569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DA4ABE-7674-4F48-8977-CE08BEA956B4}"/>
              </a:ext>
            </a:extLst>
          </p:cNvPr>
          <p:cNvSpPr>
            <a:spLocks noGrp="1"/>
          </p:cNvSpPr>
          <p:nvPr>
            <p:ph type="title"/>
          </p:nvPr>
        </p:nvSpPr>
        <p:spPr/>
        <p:txBody>
          <a:bodyPr/>
          <a:lstStyle/>
          <a:p>
            <a:r>
              <a:rPr lang="en-US" dirty="0"/>
              <a:t>DÆMI – Vextir greiddir með hlutagreiðslu af láni</a:t>
            </a:r>
            <a:endParaRPr lang="en-IN" dirty="0"/>
          </a:p>
        </p:txBody>
      </p:sp>
      <p:sp>
        <p:nvSpPr>
          <p:cNvPr id="3" name="Content Placeholder 2">
            <a:extLst>
              <a:ext uri="{FF2B5EF4-FFF2-40B4-BE49-F238E27FC236}">
                <a16:creationId xmlns:a16="http://schemas.microsoft.com/office/drawing/2014/main" id="{23A3298E-77BB-40D7-9757-A131383748A4}"/>
              </a:ext>
            </a:extLst>
          </p:cNvPr>
          <p:cNvSpPr>
            <a:spLocks noGrp="1"/>
          </p:cNvSpPr>
          <p:nvPr>
            <p:ph sz="half" idx="1"/>
          </p:nvPr>
        </p:nvSpPr>
        <p:spPr>
          <a:xfrm>
            <a:off x="838200" y="1010661"/>
            <a:ext cx="5181600" cy="4960648"/>
          </a:xfrm>
        </p:spPr>
        <p:txBody>
          <a:bodyPr/>
          <a:lstStyle/>
          <a:p>
            <a:r>
              <a:rPr lang="en-US" dirty="0"/>
              <a:t>Tekið er $6,500 lán með einföldum vöxtum og 12.6% ársvöxtum. Hlutagreiðsla er innt af hendi 45 dögum eftir að lánstíminn hefst. Hve stór hluti hlutagreiðslunnar fer í vexti?</a:t>
            </a:r>
          </a:p>
        </p:txBody>
      </p:sp>
      <p:sp>
        <p:nvSpPr>
          <p:cNvPr id="4" name="Content Placeholder 3">
            <a:extLst>
              <a:ext uri="{FF2B5EF4-FFF2-40B4-BE49-F238E27FC236}">
                <a16:creationId xmlns:a16="http://schemas.microsoft.com/office/drawing/2014/main" id="{07962EB3-0696-446D-84CC-47A8E30C4559}"/>
              </a:ext>
            </a:extLst>
          </p:cNvPr>
          <p:cNvSpPr>
            <a:spLocks noGrp="1"/>
          </p:cNvSpPr>
          <p:nvPr>
            <p:ph sz="half" idx="2"/>
          </p:nvPr>
        </p:nvSpPr>
        <p:spPr>
          <a:xfrm>
            <a:off x="6172200" y="1010661"/>
            <a:ext cx="5381170" cy="3474720"/>
          </a:xfrm>
        </p:spPr>
        <p:txBody>
          <a:bodyPr/>
          <a:lstStyle/>
          <a:p>
            <a:pPr>
              <a:spcBef>
                <a:spcPts val="600"/>
              </a:spcBef>
            </a:pPr>
            <a:r>
              <a:rPr lang="en-US" sz="2400" dirty="0"/>
              <a:t>Til að finna vextina sem greiðast með þessari hlutagreiðslu reiknum við vexti af höfuðstólnum frá lántökudegi til greiðsludags, alls 45 daga. Höfuðstóllinn er $6,500. Ársvextirnir á tugabrotsformi eru 0.126.</a:t>
            </a:r>
          </a:p>
          <a:p>
            <a:pPr>
              <a:spcBef>
                <a:spcPts val="600"/>
              </a:spcBef>
            </a:pPr>
            <a:r>
              <a:rPr lang="en-US" sz="2400" dirty="0"/>
              <a:t>Vextirnir fyrir 45 daga eru fundnir með því að setja inn gildin fyrir höfuðstól </a:t>
            </a:r>
            <a:r>
              <a:rPr lang="en-US" sz="2400" i="0" dirty="0">
                <a:latin typeface="Cambria Math" panose="02040503050406030204" pitchFamily="18" charset="0"/>
                <a:ea typeface="Cambria Math" panose="02040503050406030204" pitchFamily="18" charset="0"/>
              </a:rPr>
              <a:t>𝑃</a:t>
            </a:r>
            <a:r>
              <a:rPr lang="en-US" sz="2400" i="1" dirty="0"/>
              <a:t>, </a:t>
            </a:r>
            <a:r>
              <a:rPr lang="en-US" sz="2400" dirty="0"/>
              <a:t>vexti </a:t>
            </a:r>
            <a:r>
              <a:rPr lang="en-US" sz="2400" i="0" dirty="0">
                <a:latin typeface="Cambria Math" panose="02040503050406030204" pitchFamily="18" charset="0"/>
                <a:ea typeface="Cambria Math" panose="02040503050406030204" pitchFamily="18" charset="0"/>
              </a:rPr>
              <a:t>𝑟</a:t>
            </a:r>
            <a:r>
              <a:rPr lang="en-US" sz="2400" dirty="0"/>
              <a:t> og tíma </a:t>
            </a:r>
            <a:r>
              <a:rPr lang="en-US" sz="2400" i="0" dirty="0">
                <a:latin typeface="Cambria Math" panose="02040503050406030204" pitchFamily="18" charset="0"/>
                <a:ea typeface="Cambria Math" panose="02040503050406030204" pitchFamily="18" charset="0"/>
              </a:rPr>
              <a:t>𝑡</a:t>
            </a:r>
            <a:r>
              <a:rPr lang="en-US" sz="2400" dirty="0"/>
              <a:t> í formúluna</a:t>
            </a:r>
            <a:endParaRPr lang="en-IN" sz="2400" dirty="0"/>
          </a:p>
        </p:txBody>
      </p:sp>
      <p:graphicFrame>
        <p:nvGraphicFramePr>
          <p:cNvPr id="9" name="Object 4">
            <a:extLst>
              <a:ext uri="{FF2B5EF4-FFF2-40B4-BE49-F238E27FC236}">
                <a16:creationId xmlns:a16="http://schemas.microsoft.com/office/drawing/2014/main" id="{69864064-31E3-4701-B27D-908D514C42B3}"/>
              </a:ext>
              <a:ext uri="{C183D7F6-B498-43B3-948B-1728B52AA6E4}">
                <adec:decorative xmlns:adec="http://schemas.microsoft.com/office/drawing/2017/decorative" val="1"/>
              </a:ext>
            </a:extLst>
          </p:cNvPr>
          <p:cNvGraphicFramePr>
            <a:graphicFrameLocks noGrp="1" noChangeAspect="1"/>
          </p:cNvGraphicFramePr>
          <p:nvPr>
            <p:ph sz="half" idx="12"/>
            <p:extLst>
              <p:ext uri="{D42A27DB-BD31-4B8C-83A1-F6EECF244321}">
                <p14:modId xmlns:p14="http://schemas.microsoft.com/office/powerpoint/2010/main" val="1653699598"/>
              </p:ext>
            </p:extLst>
          </p:nvPr>
        </p:nvGraphicFramePr>
        <p:xfrm>
          <a:off x="6474693" y="4309724"/>
          <a:ext cx="1536480" cy="647640"/>
        </p:xfrm>
        <a:graphic>
          <a:graphicData uri="http://schemas.openxmlformats.org/presentationml/2006/ole">
            <mc:AlternateContent xmlns:mc="http://schemas.openxmlformats.org/markup-compatibility/2006">
              <mc:Choice xmlns:v="urn:schemas-microsoft-com:vml" Requires="v">
                <p:oleObj name="Equation" r:id="rId2" imgW="1536480" imgH="647640" progId="Equation.DSMT4">
                  <p:embed/>
                </p:oleObj>
              </mc:Choice>
              <mc:Fallback>
                <p:oleObj name="Equation" r:id="rId2" imgW="1536480" imgH="647640" progId="Equation.DSMT4">
                  <p:embed/>
                  <p:pic>
                    <p:nvPicPr>
                      <p:cNvPr id="34" name="Object 4">
                        <a:extLst>
                          <a:ext uri="{FF2B5EF4-FFF2-40B4-BE49-F238E27FC236}">
                            <a16:creationId xmlns:a16="http://schemas.microsoft.com/office/drawing/2014/main" id="{0AB328D0-BEB8-4973-A7AD-26A249890E06}"/>
                          </a:ext>
                        </a:extLst>
                      </p:cNvPr>
                      <p:cNvPicPr/>
                      <p:nvPr/>
                    </p:nvPicPr>
                    <p:blipFill>
                      <a:blip r:embed="rId3"/>
                      <a:stretch>
                        <a:fillRect/>
                      </a:stretch>
                    </p:blipFill>
                    <p:spPr>
                      <a:xfrm>
                        <a:off x="6474693" y="4309724"/>
                        <a:ext cx="1536480" cy="647640"/>
                      </a:xfrm>
                      <a:prstGeom prst="rect">
                        <a:avLst/>
                      </a:prstGeom>
                    </p:spPr>
                  </p:pic>
                </p:oleObj>
              </mc:Fallback>
            </mc:AlternateContent>
          </a:graphicData>
        </a:graphic>
      </p:graphicFrame>
      <p:sp>
        <p:nvSpPr>
          <p:cNvPr id="6" name="Content Placeholder 5">
            <a:extLst>
              <a:ext uri="{FF2B5EF4-FFF2-40B4-BE49-F238E27FC236}">
                <a16:creationId xmlns:a16="http://schemas.microsoft.com/office/drawing/2014/main" id="{DD28B9E8-ECA9-4326-B089-599BC8362740}"/>
              </a:ext>
            </a:extLst>
          </p:cNvPr>
          <p:cNvSpPr>
            <a:spLocks noGrp="1"/>
          </p:cNvSpPr>
          <p:nvPr>
            <p:ph sz="half" idx="13"/>
          </p:nvPr>
        </p:nvSpPr>
        <p:spPr>
          <a:xfrm>
            <a:off x="6172200" y="4951335"/>
            <a:ext cx="5181600" cy="348919"/>
          </a:xfrm>
        </p:spPr>
        <p:txBody>
          <a:bodyPr/>
          <a:lstStyle/>
          <a:p>
            <a:r>
              <a:rPr lang="en-US" sz="2400" dirty="0"/>
              <a:t>Útreikningurinn gefur</a:t>
            </a:r>
            <a:endParaRPr lang="en-IN" sz="2400" dirty="0"/>
          </a:p>
        </p:txBody>
      </p:sp>
      <p:graphicFrame>
        <p:nvGraphicFramePr>
          <p:cNvPr id="10" name="Object 6">
            <a:extLst>
              <a:ext uri="{FF2B5EF4-FFF2-40B4-BE49-F238E27FC236}">
                <a16:creationId xmlns:a16="http://schemas.microsoft.com/office/drawing/2014/main" id="{151EE380-F83C-48A7-9EEA-07E44FC24434}"/>
              </a:ext>
              <a:ext uri="{C183D7F6-B498-43B3-948B-1728B52AA6E4}">
                <adec:decorative xmlns:adec="http://schemas.microsoft.com/office/drawing/2017/decorative" val="1"/>
              </a:ext>
            </a:extLst>
          </p:cNvPr>
          <p:cNvGraphicFramePr>
            <a:graphicFrameLocks noGrp="1" noChangeAspect="1"/>
          </p:cNvGraphicFramePr>
          <p:nvPr>
            <p:ph sz="half" idx="14"/>
            <p:extLst>
              <p:ext uri="{D42A27DB-BD31-4B8C-83A1-F6EECF244321}">
                <p14:modId xmlns:p14="http://schemas.microsoft.com/office/powerpoint/2010/main" val="1976757796"/>
              </p:ext>
            </p:extLst>
          </p:nvPr>
        </p:nvGraphicFramePr>
        <p:xfrm>
          <a:off x="6474693" y="5296637"/>
          <a:ext cx="3149280" cy="596880"/>
        </p:xfrm>
        <a:graphic>
          <a:graphicData uri="http://schemas.openxmlformats.org/presentationml/2006/ole">
            <mc:AlternateContent xmlns:mc="http://schemas.openxmlformats.org/markup-compatibility/2006">
              <mc:Choice xmlns:v="urn:schemas-microsoft-com:vml" Requires="v">
                <p:oleObj name="Equation" r:id="rId4" imgW="3149280" imgH="596880" progId="Equation.DSMT4">
                  <p:embed/>
                </p:oleObj>
              </mc:Choice>
              <mc:Fallback>
                <p:oleObj name="Equation" r:id="rId4" imgW="3149280" imgH="596880" progId="Equation.DSMT4">
                  <p:embed/>
                  <p:pic>
                    <p:nvPicPr>
                      <p:cNvPr id="9" name="Object 4">
                        <a:extLst>
                          <a:ext uri="{FF2B5EF4-FFF2-40B4-BE49-F238E27FC236}">
                            <a16:creationId xmlns:a16="http://schemas.microsoft.com/office/drawing/2014/main" id="{69864064-31E3-4701-B27D-908D514C42B3}"/>
                          </a:ext>
                        </a:extLst>
                      </p:cNvPr>
                      <p:cNvPicPr/>
                      <p:nvPr/>
                    </p:nvPicPr>
                    <p:blipFill>
                      <a:blip r:embed="rId5"/>
                      <a:stretch>
                        <a:fillRect/>
                      </a:stretch>
                    </p:blipFill>
                    <p:spPr>
                      <a:xfrm>
                        <a:off x="6474693" y="5296637"/>
                        <a:ext cx="3149280" cy="596880"/>
                      </a:xfrm>
                      <a:prstGeom prst="rect">
                        <a:avLst/>
                      </a:prstGeom>
                    </p:spPr>
                  </p:pic>
                </p:oleObj>
              </mc:Fallback>
            </mc:AlternateContent>
          </a:graphicData>
        </a:graphic>
      </p:graphicFrame>
      <p:sp>
        <p:nvSpPr>
          <p:cNvPr id="8" name="Content Placeholder 7">
            <a:extLst>
              <a:ext uri="{FF2B5EF4-FFF2-40B4-BE49-F238E27FC236}">
                <a16:creationId xmlns:a16="http://schemas.microsoft.com/office/drawing/2014/main" id="{971E3E98-DD57-4531-9511-19BEA2D5CDA6}"/>
              </a:ext>
            </a:extLst>
          </p:cNvPr>
          <p:cNvSpPr>
            <a:spLocks noGrp="1"/>
          </p:cNvSpPr>
          <p:nvPr>
            <p:ph sz="half" idx="15"/>
          </p:nvPr>
        </p:nvSpPr>
        <p:spPr>
          <a:xfrm>
            <a:off x="6172199" y="5372824"/>
            <a:ext cx="5381171" cy="1265190"/>
          </a:xfrm>
        </p:spPr>
        <p:txBody>
          <a:bodyPr/>
          <a:lstStyle/>
          <a:p>
            <a:pPr marL="237744" indent="3200400">
              <a:lnSpc>
                <a:spcPct val="105000"/>
              </a:lnSpc>
              <a:buNone/>
            </a:pPr>
            <a:r>
              <a:rPr lang="en-US" sz="2400" dirty="0"/>
              <a:t>Eftir námundun upp á við fara $100.98 af hlutagreiðslunni í vexti.</a:t>
            </a:r>
            <a:endParaRPr lang="en-IN" sz="2400" dirty="0"/>
          </a:p>
        </p:txBody>
      </p:sp>
    </p:spTree>
    <p:extLst>
      <p:ext uri="{BB962C8B-B14F-4D97-AF65-F5344CB8AC3E}">
        <p14:creationId xmlns:p14="http://schemas.microsoft.com/office/powerpoint/2010/main" val="20446527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520EC0-F656-490B-A4CB-580DAF772652}"/>
              </a:ext>
            </a:extLst>
          </p:cNvPr>
          <p:cNvSpPr>
            <a:spLocks noGrp="1"/>
          </p:cNvSpPr>
          <p:nvPr>
            <p:ph type="title"/>
          </p:nvPr>
        </p:nvSpPr>
        <p:spPr/>
        <p:txBody>
          <a:bodyPr/>
          <a:lstStyle/>
          <a:p>
            <a:r>
              <a:rPr lang="en-IN" dirty="0"/>
              <a:t>6.3 Endurteknar hlutagreiðslur</a:t>
            </a:r>
          </a:p>
        </p:txBody>
      </p:sp>
      <p:sp>
        <p:nvSpPr>
          <p:cNvPr id="3" name="Content Placeholder 2">
            <a:extLst>
              <a:ext uri="{FF2B5EF4-FFF2-40B4-BE49-F238E27FC236}">
                <a16:creationId xmlns:a16="http://schemas.microsoft.com/office/drawing/2014/main" id="{6D1EA419-80EA-4957-86D6-96B2099A9AC5}"/>
              </a:ext>
            </a:extLst>
          </p:cNvPr>
          <p:cNvSpPr>
            <a:spLocks noGrp="1"/>
          </p:cNvSpPr>
          <p:nvPr>
            <p:ph sz="half" idx="1"/>
          </p:nvPr>
        </p:nvSpPr>
        <p:spPr>
          <a:xfrm>
            <a:off x="838200" y="1010661"/>
            <a:ext cx="10515600" cy="4809690"/>
          </a:xfrm>
        </p:spPr>
        <p:txBody>
          <a:bodyPr/>
          <a:lstStyle/>
          <a:p>
            <a:pPr>
              <a:spcBef>
                <a:spcPts val="600"/>
              </a:spcBef>
            </a:pPr>
            <a:r>
              <a:rPr lang="en-US" sz="2600" dirty="0"/>
              <a:t>Bílalán og húsnæðislán eru greidd niður með endurteknum hlutagreiðslum, oftast mánaðarlegum afborgunum. Þar sem bílalán eru oft til 3–6 ára og húsnæðislán til 15–30 ára er tímafrekt og þreytandi að reikna hverja mánaðarlega afborgun fyrir sig. Jafnvel 3 ára lán krefðist þess að skrefin hér að ofan væru endurtekin 36 sinnum! Sem betur fer má nota formúlu til að reikna fjárhæð hverrar mánaðarlegrar hlutagreiðslu af láni með einföldum vöxtum.</a:t>
            </a:r>
          </a:p>
          <a:p>
            <a:pPr>
              <a:lnSpc>
                <a:spcPct val="120000"/>
              </a:lnSpc>
              <a:spcBef>
                <a:spcPts val="400"/>
              </a:spcBef>
            </a:pPr>
            <a:r>
              <a:rPr lang="en-US" sz="2600" dirty="0"/>
              <a:t>Fjárhæð mánaðarlegra afborgana </a:t>
            </a:r>
            <a:r>
              <a:rPr lang="en-US" sz="2600" i="0" dirty="0">
                <a:latin typeface="Cambria Math" panose="02040503050406030204" pitchFamily="18" charset="0"/>
                <a:ea typeface="Cambria Math" panose="02040503050406030204" pitchFamily="18" charset="0"/>
              </a:rPr>
              <a:t>𝐴</a:t>
            </a:r>
            <a:r>
              <a:rPr lang="en-US" sz="2600" dirty="0"/>
              <a:t> af láni með höfuðstól </a:t>
            </a:r>
            <a:r>
              <a:rPr lang="en-US" sz="2600" i="0" dirty="0">
                <a:latin typeface="Cambria Math" panose="02040503050406030204" pitchFamily="18" charset="0"/>
                <a:ea typeface="Cambria Math" panose="02040503050406030204" pitchFamily="18" charset="0"/>
              </a:rPr>
              <a:t>𝑃</a:t>
            </a:r>
            <a:r>
              <a:rPr lang="en-US" sz="2600" dirty="0"/>
              <a:t>, mánaðarlega einfalda vexti </a:t>
            </a:r>
            <a:r>
              <a:rPr lang="en-US" sz="2600" i="0" dirty="0">
                <a:latin typeface="Cambria Math" panose="02040503050406030204" pitchFamily="18" charset="0"/>
                <a:ea typeface="Cambria Math" panose="02040503050406030204" pitchFamily="18" charset="0"/>
              </a:rPr>
              <a:t>𝑟</a:t>
            </a:r>
            <a:r>
              <a:rPr lang="en-US" sz="2600" dirty="0"/>
              <a:t> (á tugabrotsformi) og </a:t>
            </a:r>
            <a:r>
              <a:rPr lang="en-US" sz="2600" i="0" dirty="0">
                <a:latin typeface="Cambria Math" panose="02040503050406030204" pitchFamily="18" charset="0"/>
                <a:ea typeface="Cambria Math" panose="02040503050406030204" pitchFamily="18" charset="0"/>
              </a:rPr>
              <a:t>𝑡</a:t>
            </a:r>
            <a:r>
              <a:rPr lang="en-US" sz="2600" dirty="0"/>
              <a:t> mánaða lánstíma fæst með formúlunni</a:t>
            </a:r>
            <a:endParaRPr lang="en-IN" sz="2600" dirty="0"/>
          </a:p>
        </p:txBody>
      </p:sp>
      <p:graphicFrame>
        <p:nvGraphicFramePr>
          <p:cNvPr id="10" name="Object 3">
            <a:extLst>
              <a:ext uri="{FF2B5EF4-FFF2-40B4-BE49-F238E27FC236}">
                <a16:creationId xmlns:a16="http://schemas.microsoft.com/office/drawing/2014/main" id="{3A84D767-F82E-41E8-9462-766C78C8140C}"/>
              </a:ext>
              <a:ext uri="{C183D7F6-B498-43B3-948B-1728B52AA6E4}">
                <adec:decorative xmlns:adec="http://schemas.microsoft.com/office/drawing/2017/decorative" val="1"/>
              </a:ext>
            </a:extLst>
          </p:cNvPr>
          <p:cNvGraphicFramePr>
            <a:graphicFrameLocks noGrp="1" noChangeAspect="1"/>
          </p:cNvGraphicFramePr>
          <p:nvPr>
            <p:ph sz="half" idx="2"/>
            <p:extLst>
              <p:ext uri="{D42A27DB-BD31-4B8C-83A1-F6EECF244321}">
                <p14:modId xmlns:p14="http://schemas.microsoft.com/office/powerpoint/2010/main" val="830440147"/>
              </p:ext>
            </p:extLst>
          </p:nvPr>
        </p:nvGraphicFramePr>
        <p:xfrm>
          <a:off x="3555594" y="4391395"/>
          <a:ext cx="1777680" cy="927000"/>
        </p:xfrm>
        <a:graphic>
          <a:graphicData uri="http://schemas.openxmlformats.org/presentationml/2006/ole">
            <mc:AlternateContent xmlns:mc="http://schemas.openxmlformats.org/markup-compatibility/2006">
              <mc:Choice xmlns:v="urn:schemas-microsoft-com:vml" Requires="v">
                <p:oleObj name="Equation" r:id="rId3" imgW="1777680" imgH="927000" progId="Equation.DSMT4">
                  <p:embed/>
                </p:oleObj>
              </mc:Choice>
              <mc:Fallback>
                <p:oleObj name="Equation" r:id="rId3" imgW="1777680" imgH="927000" progId="Equation.DSMT4">
                  <p:embed/>
                  <p:pic>
                    <p:nvPicPr>
                      <p:cNvPr id="9" name="Object 8">
                        <a:extLst>
                          <a:ext uri="{FF2B5EF4-FFF2-40B4-BE49-F238E27FC236}">
                            <a16:creationId xmlns:a16="http://schemas.microsoft.com/office/drawing/2014/main" id="{87D7589D-71A7-4DFF-BFF9-C44B44B35D1D}"/>
                          </a:ext>
                        </a:extLst>
                      </p:cNvPr>
                      <p:cNvPicPr/>
                      <p:nvPr/>
                    </p:nvPicPr>
                    <p:blipFill>
                      <a:blip r:embed="rId4"/>
                      <a:stretch>
                        <a:fillRect/>
                      </a:stretch>
                    </p:blipFill>
                    <p:spPr>
                      <a:xfrm>
                        <a:off x="3555594" y="4391395"/>
                        <a:ext cx="1777680" cy="927000"/>
                      </a:xfrm>
                      <a:prstGeom prst="rect">
                        <a:avLst/>
                      </a:prstGeom>
                    </p:spPr>
                  </p:pic>
                </p:oleObj>
              </mc:Fallback>
            </mc:AlternateContent>
          </a:graphicData>
        </a:graphic>
      </p:graphicFrame>
      <p:sp>
        <p:nvSpPr>
          <p:cNvPr id="5" name="Content Placeholder 4">
            <a:extLst>
              <a:ext uri="{FF2B5EF4-FFF2-40B4-BE49-F238E27FC236}">
                <a16:creationId xmlns:a16="http://schemas.microsoft.com/office/drawing/2014/main" id="{CF4ADA5D-23A3-4B93-A134-F49C9334EDE6}"/>
              </a:ext>
            </a:extLst>
          </p:cNvPr>
          <p:cNvSpPr>
            <a:spLocks noGrp="1"/>
          </p:cNvSpPr>
          <p:nvPr>
            <p:ph sz="half" idx="12"/>
          </p:nvPr>
        </p:nvSpPr>
        <p:spPr>
          <a:xfrm>
            <a:off x="838200" y="4448318"/>
            <a:ext cx="10515600" cy="1680779"/>
          </a:xfrm>
        </p:spPr>
        <p:txBody>
          <a:bodyPr/>
          <a:lstStyle/>
          <a:p>
            <a:pPr marL="237744" indent="4160520">
              <a:lnSpc>
                <a:spcPct val="145000"/>
              </a:lnSpc>
              <a:buNone/>
            </a:pPr>
            <a:r>
              <a:rPr lang="en-US" sz="2600" dirty="0"/>
              <a:t>Mánaðarvextirnir eru ársvextirnir deildir með 12. Fjöldi mánaða er fjöldi ára margfaldaður með 12.</a:t>
            </a:r>
          </a:p>
        </p:txBody>
      </p:sp>
    </p:spTree>
    <p:extLst>
      <p:ext uri="{BB962C8B-B14F-4D97-AF65-F5344CB8AC3E}">
        <p14:creationId xmlns:p14="http://schemas.microsoft.com/office/powerpoint/2010/main" val="15307787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4D9CBFB5-5B47-4EB3-AA97-BB9C1AEF4594}"/>
              </a:ext>
            </a:extLst>
          </p:cNvPr>
          <p:cNvSpPr>
            <a:spLocks noGrp="1"/>
          </p:cNvSpPr>
          <p:nvPr>
            <p:ph type="title"/>
          </p:nvPr>
        </p:nvSpPr>
        <p:spPr/>
        <p:txBody>
          <a:bodyPr/>
          <a:lstStyle/>
          <a:p>
            <a:r>
              <a:rPr lang="en-IN" dirty="0"/>
              <a:t>DÆMI – Útreikningur afborgana af bílaláni</a:t>
            </a:r>
          </a:p>
        </p:txBody>
      </p:sp>
      <p:sp>
        <p:nvSpPr>
          <p:cNvPr id="10" name="Content Placeholder 2">
            <a:extLst>
              <a:ext uri="{FF2B5EF4-FFF2-40B4-BE49-F238E27FC236}">
                <a16:creationId xmlns:a16="http://schemas.microsoft.com/office/drawing/2014/main" id="{7EEC64D9-F018-4F82-AE82-1077A8677B67}"/>
              </a:ext>
            </a:extLst>
          </p:cNvPr>
          <p:cNvSpPr>
            <a:spLocks noGrp="1"/>
          </p:cNvSpPr>
          <p:nvPr>
            <p:ph sz="half" idx="1"/>
          </p:nvPr>
        </p:nvSpPr>
        <p:spPr>
          <a:xfrm>
            <a:off x="838200" y="1010661"/>
            <a:ext cx="5181600" cy="5154612"/>
          </a:xfrm>
        </p:spPr>
        <p:txBody>
          <a:bodyPr/>
          <a:lstStyle/>
          <a:p>
            <a:r>
              <a:rPr lang="en-US" dirty="0"/>
              <a:t>Desiree kaupir nýjan bíl með láni frá sparisjóðnum sínum. Eftirstöðvar lánsins eru $27,845.00. Desiree greiðir 7.3% ársvexti og hyggst greiða lánið upp á 4 árum. Hver verður mánaðarleg afborgun hennar?</a:t>
            </a:r>
          </a:p>
        </p:txBody>
      </p:sp>
      <p:sp>
        <p:nvSpPr>
          <p:cNvPr id="11" name="Content Placeholder 3">
            <a:extLst>
              <a:ext uri="{FF2B5EF4-FFF2-40B4-BE49-F238E27FC236}">
                <a16:creationId xmlns:a16="http://schemas.microsoft.com/office/drawing/2014/main" id="{D171AB43-130B-4A6A-B25C-16A9B1602387}"/>
              </a:ext>
            </a:extLst>
          </p:cNvPr>
          <p:cNvSpPr>
            <a:spLocks noGrp="1"/>
          </p:cNvSpPr>
          <p:nvPr>
            <p:ph sz="half" idx="2"/>
          </p:nvPr>
        </p:nvSpPr>
        <p:spPr>
          <a:xfrm>
            <a:off x="6172200" y="1010661"/>
            <a:ext cx="5181600" cy="1815666"/>
          </a:xfrm>
        </p:spPr>
        <p:txBody>
          <a:bodyPr/>
          <a:lstStyle/>
          <a:p>
            <a:pPr>
              <a:lnSpc>
                <a:spcPct val="110000"/>
              </a:lnSpc>
            </a:pPr>
            <a:r>
              <a:rPr lang="en-US" sz="2400" dirty="0"/>
              <a:t>Höfuðstóllinn er $27,845. Ársvextirnir á tugabrotsformi eru 0.073. Þegar 0.073 er deilt með 12 fást mánaðarvextirnir</a:t>
            </a:r>
            <a:endParaRPr lang="en-IN" sz="2400" dirty="0"/>
          </a:p>
        </p:txBody>
      </p:sp>
      <p:graphicFrame>
        <p:nvGraphicFramePr>
          <p:cNvPr id="19" name="Object 4">
            <a:extLst>
              <a:ext uri="{FF2B5EF4-FFF2-40B4-BE49-F238E27FC236}">
                <a16:creationId xmlns:a16="http://schemas.microsoft.com/office/drawing/2014/main" id="{2325B771-16D5-4DFE-AF45-00951A50E8DA}"/>
              </a:ext>
              <a:ext uri="{C183D7F6-B498-43B3-948B-1728B52AA6E4}">
                <adec:decorative xmlns:adec="http://schemas.microsoft.com/office/drawing/2017/decorative" val="1"/>
              </a:ext>
            </a:extLst>
          </p:cNvPr>
          <p:cNvGraphicFramePr>
            <a:graphicFrameLocks noGrp="1" noChangeAspect="1"/>
          </p:cNvGraphicFramePr>
          <p:nvPr>
            <p:ph sz="half" idx="12"/>
            <p:extLst>
              <p:ext uri="{D42A27DB-BD31-4B8C-83A1-F6EECF244321}">
                <p14:modId xmlns:p14="http://schemas.microsoft.com/office/powerpoint/2010/main" val="1791984283"/>
              </p:ext>
            </p:extLst>
          </p:nvPr>
        </p:nvGraphicFramePr>
        <p:xfrm>
          <a:off x="9166905" y="2157703"/>
          <a:ext cx="1828800" cy="647640"/>
        </p:xfrm>
        <a:graphic>
          <a:graphicData uri="http://schemas.openxmlformats.org/presentationml/2006/ole">
            <mc:AlternateContent xmlns:mc="http://schemas.openxmlformats.org/markup-compatibility/2006">
              <mc:Choice xmlns:v="urn:schemas-microsoft-com:vml" Requires="v">
                <p:oleObj name="Equation" r:id="rId3" imgW="1828800" imgH="647640" progId="Equation.DSMT4">
                  <p:embed/>
                </p:oleObj>
              </mc:Choice>
              <mc:Fallback>
                <p:oleObj name="Equation" r:id="rId3" imgW="1828800" imgH="647640" progId="Equation.DSMT4">
                  <p:embed/>
                  <p:pic>
                    <p:nvPicPr>
                      <p:cNvPr id="18" name="Object 17">
                        <a:extLst>
                          <a:ext uri="{FF2B5EF4-FFF2-40B4-BE49-F238E27FC236}">
                            <a16:creationId xmlns:a16="http://schemas.microsoft.com/office/drawing/2014/main" id="{FC9E7872-AF24-4214-B2C1-15227D5AC880}"/>
                          </a:ext>
                        </a:extLst>
                      </p:cNvPr>
                      <p:cNvPicPr/>
                      <p:nvPr/>
                    </p:nvPicPr>
                    <p:blipFill>
                      <a:blip r:embed="rId4"/>
                      <a:stretch>
                        <a:fillRect/>
                      </a:stretch>
                    </p:blipFill>
                    <p:spPr>
                      <a:xfrm>
                        <a:off x="9166905" y="2157703"/>
                        <a:ext cx="1828800" cy="647640"/>
                      </a:xfrm>
                      <a:prstGeom prst="rect">
                        <a:avLst/>
                      </a:prstGeom>
                    </p:spPr>
                  </p:pic>
                </p:oleObj>
              </mc:Fallback>
            </mc:AlternateContent>
          </a:graphicData>
        </a:graphic>
      </p:graphicFrame>
      <p:sp>
        <p:nvSpPr>
          <p:cNvPr id="13" name="Content Placeholder 5">
            <a:extLst>
              <a:ext uri="{FF2B5EF4-FFF2-40B4-BE49-F238E27FC236}">
                <a16:creationId xmlns:a16="http://schemas.microsoft.com/office/drawing/2014/main" id="{D19D3211-4A24-41DD-B465-9678A980EEF1}"/>
              </a:ext>
            </a:extLst>
          </p:cNvPr>
          <p:cNvSpPr>
            <a:spLocks noGrp="1"/>
          </p:cNvSpPr>
          <p:nvPr>
            <p:ph sz="half" idx="13"/>
          </p:nvPr>
        </p:nvSpPr>
        <p:spPr>
          <a:xfrm>
            <a:off x="6172200" y="2668203"/>
            <a:ext cx="5184648" cy="1847177"/>
          </a:xfrm>
        </p:spPr>
        <p:txBody>
          <a:bodyPr/>
          <a:lstStyle/>
          <a:p>
            <a:pPr marL="237744" indent="0">
              <a:lnSpc>
                <a:spcPct val="120000"/>
              </a:lnSpc>
              <a:buNone/>
            </a:pPr>
            <a:r>
              <a:rPr lang="en-US" sz="2400" dirty="0"/>
              <a:t>Hún tekur lánið til 4 ára, sem samsvarar </a:t>
            </a:r>
            <a:r>
              <a:rPr lang="en-US" sz="2400" i="0" dirty="0">
                <a:latin typeface="Cambria Math" panose="02040503050406030204" pitchFamily="18" charset="0"/>
                <a:ea typeface="Cambria Math" panose="02040503050406030204" pitchFamily="18" charset="0"/>
              </a:rPr>
              <a:t>𝑡 = 12 × 4 = 48</a:t>
            </a:r>
            <a:r>
              <a:rPr lang="en-US" sz="2400" dirty="0"/>
              <a:t> mánuðum. Við setjum þessi gildi inn í formúluna</a:t>
            </a:r>
            <a:endParaRPr lang="en-IN" sz="2400" dirty="0"/>
          </a:p>
        </p:txBody>
      </p:sp>
      <p:graphicFrame>
        <p:nvGraphicFramePr>
          <p:cNvPr id="23" name="Object 6">
            <a:extLst>
              <a:ext uri="{FF2B5EF4-FFF2-40B4-BE49-F238E27FC236}">
                <a16:creationId xmlns:a16="http://schemas.microsoft.com/office/drawing/2014/main" id="{D4BC7837-2C07-43AB-865F-6D543D792F66}"/>
              </a:ext>
              <a:ext uri="{C183D7F6-B498-43B3-948B-1728B52AA6E4}">
                <adec:decorative xmlns:adec="http://schemas.microsoft.com/office/drawing/2017/decorative" val="1"/>
              </a:ext>
            </a:extLst>
          </p:cNvPr>
          <p:cNvGraphicFramePr>
            <a:graphicFrameLocks noGrp="1" noChangeAspect="1"/>
          </p:cNvGraphicFramePr>
          <p:nvPr>
            <p:ph sz="half" idx="14"/>
            <p:extLst>
              <p:ext uri="{D42A27DB-BD31-4B8C-83A1-F6EECF244321}">
                <p14:modId xmlns:p14="http://schemas.microsoft.com/office/powerpoint/2010/main" val="803065245"/>
              </p:ext>
            </p:extLst>
          </p:nvPr>
        </p:nvGraphicFramePr>
        <p:xfrm>
          <a:off x="7535283" y="3861380"/>
          <a:ext cx="1790640" cy="927000"/>
        </p:xfrm>
        <a:graphic>
          <a:graphicData uri="http://schemas.openxmlformats.org/presentationml/2006/ole">
            <mc:AlternateContent xmlns:mc="http://schemas.openxmlformats.org/markup-compatibility/2006">
              <mc:Choice xmlns:v="urn:schemas-microsoft-com:vml" Requires="v">
                <p:oleObj name="Equation" r:id="rId5" imgW="1790640" imgH="927000" progId="Equation.DSMT4">
                  <p:embed/>
                </p:oleObj>
              </mc:Choice>
              <mc:Fallback>
                <p:oleObj name="Equation" r:id="rId5" imgW="1790640" imgH="927000" progId="Equation.DSMT4">
                  <p:embed/>
                  <p:pic>
                    <p:nvPicPr>
                      <p:cNvPr id="10" name="Object 3">
                        <a:extLst>
                          <a:ext uri="{FF2B5EF4-FFF2-40B4-BE49-F238E27FC236}">
                            <a16:creationId xmlns:a16="http://schemas.microsoft.com/office/drawing/2014/main" id="{3A84D767-F82E-41E8-9462-766C78C8140C}"/>
                          </a:ext>
                        </a:extLst>
                      </p:cNvPr>
                      <p:cNvPicPr/>
                      <p:nvPr/>
                    </p:nvPicPr>
                    <p:blipFill>
                      <a:blip r:embed="rId6"/>
                      <a:stretch>
                        <a:fillRect/>
                      </a:stretch>
                    </p:blipFill>
                    <p:spPr>
                      <a:xfrm>
                        <a:off x="7535283" y="3861380"/>
                        <a:ext cx="1790640" cy="927000"/>
                      </a:xfrm>
                      <a:prstGeom prst="rect">
                        <a:avLst/>
                      </a:prstGeom>
                    </p:spPr>
                  </p:pic>
                </p:oleObj>
              </mc:Fallback>
            </mc:AlternateContent>
          </a:graphicData>
        </a:graphic>
      </p:graphicFrame>
      <p:sp>
        <p:nvSpPr>
          <p:cNvPr id="15" name="Content Placeholder 7">
            <a:extLst>
              <a:ext uri="{FF2B5EF4-FFF2-40B4-BE49-F238E27FC236}">
                <a16:creationId xmlns:a16="http://schemas.microsoft.com/office/drawing/2014/main" id="{B3B919D1-5457-4723-B63B-4677B4A2F6D1}"/>
              </a:ext>
            </a:extLst>
          </p:cNvPr>
          <p:cNvSpPr>
            <a:spLocks noGrp="1"/>
          </p:cNvSpPr>
          <p:nvPr>
            <p:ph sz="half" idx="15"/>
          </p:nvPr>
        </p:nvSpPr>
        <p:spPr>
          <a:xfrm>
            <a:off x="6177062" y="3871068"/>
            <a:ext cx="5176738" cy="1295060"/>
          </a:xfrm>
        </p:spPr>
        <p:txBody>
          <a:bodyPr/>
          <a:lstStyle/>
          <a:p>
            <a:pPr marL="237744" indent="2926080">
              <a:lnSpc>
                <a:spcPct val="160000"/>
              </a:lnSpc>
              <a:buNone/>
            </a:pPr>
            <a:r>
              <a:rPr lang="en-US" sz="2400" dirty="0"/>
              <a:t>og reiknum:</a:t>
            </a:r>
            <a:endParaRPr lang="en-IN" sz="2400" dirty="0"/>
          </a:p>
          <a:p>
            <a:pPr marL="0" indent="0">
              <a:spcBef>
                <a:spcPts val="4200"/>
              </a:spcBef>
              <a:buNone/>
            </a:pPr>
            <a:r>
              <a:rPr lang="en-IN" sz="2000" dirty="0">
                <a:latin typeface="Cambria Math" panose="02040503050406030204" pitchFamily="18" charset="0"/>
                <a:ea typeface="Cambria Math" panose="02040503050406030204" pitchFamily="18" charset="0"/>
              </a:rPr>
              <a:t>•</a:t>
            </a:r>
            <a:endParaRPr lang="en-US" sz="2000" dirty="0"/>
          </a:p>
        </p:txBody>
      </p:sp>
      <p:graphicFrame>
        <p:nvGraphicFramePr>
          <p:cNvPr id="25" name="Object 8">
            <a:extLst>
              <a:ext uri="{FF2B5EF4-FFF2-40B4-BE49-F238E27FC236}">
                <a16:creationId xmlns:a16="http://schemas.microsoft.com/office/drawing/2014/main" id="{4A304C8E-ADE0-42A1-AFB7-B3BEE5E998F5}"/>
              </a:ext>
              <a:ext uri="{C183D7F6-B498-43B3-948B-1728B52AA6E4}">
                <adec:decorative xmlns:adec="http://schemas.microsoft.com/office/drawing/2017/decorative" val="1"/>
              </a:ext>
            </a:extLst>
          </p:cNvPr>
          <p:cNvGraphicFramePr>
            <a:graphicFrameLocks noGrp="1" noChangeAspect="1"/>
          </p:cNvGraphicFramePr>
          <p:nvPr>
            <p:ph sz="half" idx="16"/>
            <p:extLst>
              <p:ext uri="{D42A27DB-BD31-4B8C-83A1-F6EECF244321}">
                <p14:modId xmlns:p14="http://schemas.microsoft.com/office/powerpoint/2010/main" val="185034704"/>
              </p:ext>
            </p:extLst>
          </p:nvPr>
        </p:nvGraphicFramePr>
        <p:xfrm>
          <a:off x="6456662" y="4717569"/>
          <a:ext cx="5054400" cy="927000"/>
        </p:xfrm>
        <a:graphic>
          <a:graphicData uri="http://schemas.openxmlformats.org/presentationml/2006/ole">
            <mc:AlternateContent xmlns:mc="http://schemas.openxmlformats.org/markup-compatibility/2006">
              <mc:Choice xmlns:v="urn:schemas-microsoft-com:vml" Requires="v">
                <p:oleObj name="Equation" r:id="rId7" imgW="5054400" imgH="927000" progId="Equation.DSMT4">
                  <p:embed/>
                </p:oleObj>
              </mc:Choice>
              <mc:Fallback>
                <p:oleObj name="Equation" r:id="rId7" imgW="5054400" imgH="927000" progId="Equation.DSMT4">
                  <p:embed/>
                  <p:pic>
                    <p:nvPicPr>
                      <p:cNvPr id="24" name="Object 23">
                        <a:extLst>
                          <a:ext uri="{FF2B5EF4-FFF2-40B4-BE49-F238E27FC236}">
                            <a16:creationId xmlns:a16="http://schemas.microsoft.com/office/drawing/2014/main" id="{8C642F48-B4E8-4333-A615-EAF9EDF4A06A}"/>
                          </a:ext>
                        </a:extLst>
                      </p:cNvPr>
                      <p:cNvPicPr/>
                      <p:nvPr/>
                    </p:nvPicPr>
                    <p:blipFill>
                      <a:blip r:embed="rId8"/>
                      <a:stretch>
                        <a:fillRect/>
                      </a:stretch>
                    </p:blipFill>
                    <p:spPr>
                      <a:xfrm>
                        <a:off x="6456662" y="4717569"/>
                        <a:ext cx="5054400" cy="927000"/>
                      </a:xfrm>
                      <a:prstGeom prst="rect">
                        <a:avLst/>
                      </a:prstGeom>
                    </p:spPr>
                  </p:pic>
                </p:oleObj>
              </mc:Fallback>
            </mc:AlternateContent>
          </a:graphicData>
        </a:graphic>
      </p:graphicFrame>
      <p:sp>
        <p:nvSpPr>
          <p:cNvPr id="17" name="Content Placeholder 9">
            <a:extLst>
              <a:ext uri="{FF2B5EF4-FFF2-40B4-BE49-F238E27FC236}">
                <a16:creationId xmlns:a16="http://schemas.microsoft.com/office/drawing/2014/main" id="{EDDF3051-8429-49B8-AFE9-BFE3139786D7}"/>
              </a:ext>
            </a:extLst>
          </p:cNvPr>
          <p:cNvSpPr>
            <a:spLocks noGrp="1"/>
          </p:cNvSpPr>
          <p:nvPr>
            <p:ph sz="half" idx="17"/>
          </p:nvPr>
        </p:nvSpPr>
        <p:spPr>
          <a:xfrm>
            <a:off x="6177062" y="5603663"/>
            <a:ext cx="5181600" cy="731520"/>
          </a:xfrm>
        </p:spPr>
        <p:txBody>
          <a:bodyPr/>
          <a:lstStyle/>
          <a:p>
            <a:r>
              <a:rPr lang="en-US" sz="2400" dirty="0"/>
              <a:t>Mánaðarleg afborgun Desiree verður $670.67.</a:t>
            </a:r>
          </a:p>
        </p:txBody>
      </p:sp>
    </p:spTree>
    <p:extLst>
      <p:ext uri="{BB962C8B-B14F-4D97-AF65-F5344CB8AC3E}">
        <p14:creationId xmlns:p14="http://schemas.microsoft.com/office/powerpoint/2010/main" val="17087232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F2117-26D9-4FFC-AC2E-7D69A3E65BA0}"/>
              </a:ext>
            </a:extLst>
          </p:cNvPr>
          <p:cNvSpPr>
            <a:spLocks noGrp="1"/>
          </p:cNvSpPr>
          <p:nvPr>
            <p:ph type="title"/>
          </p:nvPr>
        </p:nvSpPr>
        <p:spPr/>
        <p:txBody>
          <a:bodyPr/>
          <a:lstStyle/>
          <a:p>
            <a:r>
              <a:rPr lang="en-US" dirty="0"/>
              <a:t>6.3 Skilningur og útreikningur á núvirði fjárfestinga með einföldum vöxtum</a:t>
            </a:r>
            <a:endParaRPr lang="en-IN" dirty="0"/>
          </a:p>
        </p:txBody>
      </p:sp>
      <p:sp>
        <p:nvSpPr>
          <p:cNvPr id="3" name="Content Placeholder 2">
            <a:extLst>
              <a:ext uri="{FF2B5EF4-FFF2-40B4-BE49-F238E27FC236}">
                <a16:creationId xmlns:a16="http://schemas.microsoft.com/office/drawing/2014/main" id="{9628016E-A7AF-46AD-B35B-D7A625D0B280}"/>
              </a:ext>
            </a:extLst>
          </p:cNvPr>
          <p:cNvSpPr>
            <a:spLocks noGrp="1"/>
          </p:cNvSpPr>
          <p:nvPr>
            <p:ph sz="half" idx="1"/>
          </p:nvPr>
        </p:nvSpPr>
        <p:spPr>
          <a:xfrm>
            <a:off x="838200" y="1010661"/>
            <a:ext cx="10515600" cy="4032394"/>
          </a:xfrm>
        </p:spPr>
        <p:txBody>
          <a:bodyPr/>
          <a:lstStyle/>
          <a:p>
            <a:r>
              <a:rPr lang="en-US" dirty="0"/>
              <a:t>Þegar framtíðarvirði fjárfestingar er fundið vitum við hve mikið er lagt inn en ekki fyrir fram hvert verðmæti fjárins verður síðar. Ef við setjum okkur fjárhagslegt markmið er gagnlegt að vita hve mikið þarf að leggja inn núna svo inneignin nái markmiðinu. Sú fjárhæð sem þarf að leggja inn núna til að ná framtíðarmarkmiðinu nefnist </a:t>
            </a:r>
            <a:r>
              <a:rPr lang="en-US" b="1" dirty="0"/>
              <a:t>nú</a:t>
            </a:r>
            <a:r>
              <a:rPr lang="en-US" dirty="0"/>
              <a:t> </a:t>
            </a:r>
            <a:r>
              <a:rPr lang="en-US" b="1" dirty="0"/>
              <a:t>virði</a:t>
            </a:r>
            <a:r>
              <a:rPr lang="en-US" dirty="0"/>
              <a:t>.</a:t>
            </a:r>
          </a:p>
          <a:p>
            <a:r>
              <a:rPr lang="en-US" dirty="0"/>
              <a:t>Núvirði, </a:t>
            </a:r>
            <a:r>
              <a:rPr lang="en-US" i="0" dirty="0">
                <a:latin typeface="Cambria Math" panose="02040503050406030204" pitchFamily="18" charset="0"/>
                <a:ea typeface="Cambria Math" panose="02040503050406030204" pitchFamily="18" charset="0"/>
              </a:rPr>
              <a:t>𝑃𝑉</a:t>
            </a:r>
            <a:r>
              <a:rPr lang="en-US" dirty="0"/>
              <a:t>, </a:t>
            </a:r>
            <a:r>
              <a:rPr lang="en-US" i="0" dirty="0">
                <a:latin typeface="Cambria Math" panose="02040503050406030204" pitchFamily="18" charset="0"/>
                <a:ea typeface="Cambria Math" panose="02040503050406030204" pitchFamily="18" charset="0"/>
              </a:rPr>
              <a:t>fjár sem lagt er inn á árlegum einföldum vöxtum 𝑟</a:t>
            </a:r>
            <a:r>
              <a:rPr lang="en-US" dirty="0"/>
              <a:t> (á tugabrotsformi), í </a:t>
            </a:r>
            <a:r>
              <a:rPr lang="en-US" i="0" dirty="0">
                <a:latin typeface="Cambria Math" panose="02040503050406030204" pitchFamily="18" charset="0"/>
                <a:ea typeface="Cambria Math" panose="02040503050406030204" pitchFamily="18" charset="0"/>
              </a:rPr>
              <a:t>𝑡</a:t>
            </a:r>
            <a:r>
              <a:rPr lang="en-US" dirty="0"/>
              <a:t> ár og með tiltekið framtíðarvirði </a:t>
            </a:r>
            <a:r>
              <a:rPr lang="en-US" i="0" dirty="0">
                <a:latin typeface="Cambria Math" panose="02040503050406030204" pitchFamily="18" charset="0"/>
                <a:ea typeface="Cambria Math" panose="02040503050406030204" pitchFamily="18" charset="0"/>
              </a:rPr>
              <a:t>𝐹𝑉</a:t>
            </a:r>
            <a:r>
              <a:rPr lang="en-US" dirty="0"/>
              <a:t>, er reiknað með formúlunni</a:t>
            </a:r>
            <a:endParaRPr lang="en-IN" dirty="0"/>
          </a:p>
        </p:txBody>
      </p:sp>
      <p:graphicFrame>
        <p:nvGraphicFramePr>
          <p:cNvPr id="10" name="Object 3">
            <a:extLst>
              <a:ext uri="{FF2B5EF4-FFF2-40B4-BE49-F238E27FC236}">
                <a16:creationId xmlns:a16="http://schemas.microsoft.com/office/drawing/2014/main" id="{F63B8D18-45E6-43EB-8743-CF1219A7FB91}"/>
              </a:ext>
              <a:ext uri="{C183D7F6-B498-43B3-948B-1728B52AA6E4}">
                <adec:decorative xmlns:adec="http://schemas.microsoft.com/office/drawing/2017/decorative" val="1"/>
              </a:ext>
            </a:extLst>
          </p:cNvPr>
          <p:cNvGraphicFramePr>
            <a:graphicFrameLocks noGrp="1" noChangeAspect="1"/>
          </p:cNvGraphicFramePr>
          <p:nvPr>
            <p:ph sz="half" idx="2"/>
            <p:extLst>
              <p:ext uri="{D42A27DB-BD31-4B8C-83A1-F6EECF244321}">
                <p14:modId xmlns:p14="http://schemas.microsoft.com/office/powerpoint/2010/main" val="686069487"/>
              </p:ext>
            </p:extLst>
          </p:nvPr>
        </p:nvGraphicFramePr>
        <p:xfrm>
          <a:off x="9639300" y="4068316"/>
          <a:ext cx="1714500" cy="939800"/>
        </p:xfrm>
        <a:graphic>
          <a:graphicData uri="http://schemas.openxmlformats.org/presentationml/2006/ole">
            <mc:AlternateContent xmlns:mc="http://schemas.openxmlformats.org/markup-compatibility/2006">
              <mc:Choice xmlns:v="urn:schemas-microsoft-com:vml" Requires="v">
                <p:oleObj name="Equation" r:id="rId2" imgW="1714320" imgH="939600" progId="Equation.DSMT4">
                  <p:embed/>
                </p:oleObj>
              </mc:Choice>
              <mc:Fallback>
                <p:oleObj name="Equation" r:id="rId2" imgW="1714320" imgH="939600" progId="Equation.DSMT4">
                  <p:embed/>
                  <p:pic>
                    <p:nvPicPr>
                      <p:cNvPr id="9" name="Object 8">
                        <a:extLst>
                          <a:ext uri="{FF2B5EF4-FFF2-40B4-BE49-F238E27FC236}">
                            <a16:creationId xmlns:a16="http://schemas.microsoft.com/office/drawing/2014/main" id="{825433C5-0B33-4547-BB8C-0F3A4B7BC74F}"/>
                          </a:ext>
                        </a:extLst>
                      </p:cNvPr>
                      <p:cNvPicPr/>
                      <p:nvPr/>
                    </p:nvPicPr>
                    <p:blipFill>
                      <a:blip r:embed="rId3"/>
                      <a:stretch>
                        <a:fillRect/>
                      </a:stretch>
                    </p:blipFill>
                    <p:spPr>
                      <a:xfrm>
                        <a:off x="9639300" y="4068316"/>
                        <a:ext cx="1714500" cy="939800"/>
                      </a:xfrm>
                      <a:prstGeom prst="rect">
                        <a:avLst/>
                      </a:prstGeom>
                    </p:spPr>
                  </p:pic>
                </p:oleObj>
              </mc:Fallback>
            </mc:AlternateContent>
          </a:graphicData>
        </a:graphic>
      </p:graphicFrame>
      <p:sp>
        <p:nvSpPr>
          <p:cNvPr id="5" name="Content Placeholder 4">
            <a:extLst>
              <a:ext uri="{FF2B5EF4-FFF2-40B4-BE49-F238E27FC236}">
                <a16:creationId xmlns:a16="http://schemas.microsoft.com/office/drawing/2014/main" id="{833875D7-0D86-47A8-8E2A-3BF29F2F1945}"/>
              </a:ext>
            </a:extLst>
          </p:cNvPr>
          <p:cNvSpPr>
            <a:spLocks noGrp="1"/>
          </p:cNvSpPr>
          <p:nvPr>
            <p:ph sz="half" idx="12"/>
          </p:nvPr>
        </p:nvSpPr>
        <p:spPr>
          <a:xfrm>
            <a:off x="838200" y="4901550"/>
            <a:ext cx="10515600" cy="1054113"/>
          </a:xfrm>
        </p:spPr>
        <p:txBody>
          <a:bodyPr/>
          <a:lstStyle/>
          <a:p>
            <a:r>
              <a:rPr lang="en-US" dirty="0">
                <a:solidFill>
                  <a:srgbClr val="464846"/>
                </a:solidFill>
              </a:rPr>
              <a:t>Athugið: Í þessum útreikningi er núvirði alltaf námundað upp. Annars kann framtíðarvirðið að verða lægra en stefnt er að.</a:t>
            </a:r>
          </a:p>
        </p:txBody>
      </p:sp>
    </p:spTree>
    <p:extLst>
      <p:ext uri="{BB962C8B-B14F-4D97-AF65-F5344CB8AC3E}">
        <p14:creationId xmlns:p14="http://schemas.microsoft.com/office/powerpoint/2010/main" val="33461600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2CF11-0EBE-43A9-B3F1-5E30E6A85272}"/>
              </a:ext>
            </a:extLst>
          </p:cNvPr>
          <p:cNvSpPr>
            <a:spLocks noGrp="1"/>
          </p:cNvSpPr>
          <p:nvPr>
            <p:ph type="title"/>
          </p:nvPr>
        </p:nvSpPr>
        <p:spPr/>
        <p:txBody>
          <a:bodyPr/>
          <a:lstStyle/>
          <a:p>
            <a:r>
              <a:rPr lang="en-IN" dirty="0"/>
              <a:t>DÆMI – Reiknum núvirði</a:t>
            </a:r>
          </a:p>
        </p:txBody>
      </p:sp>
      <p:sp>
        <p:nvSpPr>
          <p:cNvPr id="3" name="Content Placeholder 2">
            <a:extLst>
              <a:ext uri="{FF2B5EF4-FFF2-40B4-BE49-F238E27FC236}">
                <a16:creationId xmlns:a16="http://schemas.microsoft.com/office/drawing/2014/main" id="{F1584215-7B5E-4893-A251-96B08C96AB8B}"/>
              </a:ext>
            </a:extLst>
          </p:cNvPr>
          <p:cNvSpPr>
            <a:spLocks noGrp="1"/>
          </p:cNvSpPr>
          <p:nvPr>
            <p:ph sz="half" idx="1"/>
          </p:nvPr>
        </p:nvSpPr>
        <p:spPr>
          <a:xfrm>
            <a:off x="838200" y="1010661"/>
            <a:ext cx="5181600" cy="5016066"/>
          </a:xfrm>
        </p:spPr>
        <p:txBody>
          <a:bodyPr/>
          <a:lstStyle/>
          <a:p>
            <a:r>
              <a:rPr lang="en-US" dirty="0"/>
              <a:t>Reiknið núvirði fjárfestingarinnar sem lýst er og túlkið niðurstöðuna.</a:t>
            </a:r>
          </a:p>
          <a:p>
            <a:r>
              <a:rPr lang="en-US" dirty="0">
                <a:latin typeface="Cambria" panose="02040503050406030204" pitchFamily="18" charset="0"/>
                <a:ea typeface="Cambria" panose="02040503050406030204" pitchFamily="18" charset="0"/>
              </a:rPr>
              <a:t>𝐹𝑉</a:t>
            </a:r>
            <a:r>
              <a:rPr lang="en-US" i="1" dirty="0">
                <a:latin typeface="Cambria" panose="02040503050406030204" pitchFamily="18" charset="0"/>
                <a:ea typeface="Cambria" panose="02040503050406030204" pitchFamily="18" charset="0"/>
              </a:rPr>
              <a:t> </a:t>
            </a:r>
            <a:r>
              <a:rPr lang="en-US" i="0" dirty="0">
                <a:latin typeface="Cambria" panose="02040503050406030204" pitchFamily="18" charset="0"/>
                <a:ea typeface="Cambria" panose="02040503050406030204" pitchFamily="18" charset="0"/>
              </a:rPr>
              <a:t>= $10,000, </a:t>
            </a:r>
            <a:r>
              <a:rPr lang="en-US" dirty="0">
                <a:latin typeface="Cambria" panose="02040503050406030204" pitchFamily="18" charset="0"/>
                <a:ea typeface="Cambria" panose="02040503050406030204" pitchFamily="18" charset="0"/>
              </a:rPr>
              <a:t>𝑡</a:t>
            </a:r>
            <a:r>
              <a:rPr lang="en-US" i="1" dirty="0">
                <a:latin typeface="Cambria" panose="02040503050406030204" pitchFamily="18" charset="0"/>
                <a:ea typeface="Cambria" panose="02040503050406030204" pitchFamily="18" charset="0"/>
              </a:rPr>
              <a:t> </a:t>
            </a:r>
            <a:r>
              <a:rPr lang="en-US" i="0" dirty="0">
                <a:latin typeface="Cambria" panose="02040503050406030204" pitchFamily="18" charset="0"/>
                <a:ea typeface="Cambria" panose="02040503050406030204" pitchFamily="18" charset="0"/>
              </a:rPr>
              <a:t>= 15</a:t>
            </a:r>
            <a:r>
              <a:rPr lang="en-US" dirty="0">
                <a:latin typeface="Cambria" panose="02040503050406030204" pitchFamily="18" charset="0"/>
                <a:ea typeface="Cambria" panose="02040503050406030204" pitchFamily="18" charset="0"/>
              </a:rPr>
              <a:t> </a:t>
            </a:r>
            <a:r>
              <a:rPr lang="en-US" dirty="0"/>
              <a:t>ár, árlegir einfaldir vextir 5.5%</a:t>
            </a:r>
          </a:p>
        </p:txBody>
      </p:sp>
      <p:sp>
        <p:nvSpPr>
          <p:cNvPr id="4" name="Content Placeholder 3">
            <a:extLst>
              <a:ext uri="{FF2B5EF4-FFF2-40B4-BE49-F238E27FC236}">
                <a16:creationId xmlns:a16="http://schemas.microsoft.com/office/drawing/2014/main" id="{3E367935-E057-4D21-9936-5194813C68F8}"/>
              </a:ext>
            </a:extLst>
          </p:cNvPr>
          <p:cNvSpPr>
            <a:spLocks noGrp="1"/>
          </p:cNvSpPr>
          <p:nvPr>
            <p:ph sz="half" idx="2"/>
          </p:nvPr>
        </p:nvSpPr>
        <p:spPr/>
        <p:txBody>
          <a:bodyPr/>
          <a:lstStyle/>
          <a:p>
            <a:r>
              <a:rPr lang="en-US" sz="2600" dirty="0"/>
              <a:t>Með því að nota formúluna</a:t>
            </a:r>
            <a:endParaRPr lang="en-IN" sz="2600" dirty="0"/>
          </a:p>
        </p:txBody>
      </p:sp>
      <p:graphicFrame>
        <p:nvGraphicFramePr>
          <p:cNvPr id="9" name="Object 4">
            <a:extLst>
              <a:ext uri="{FF2B5EF4-FFF2-40B4-BE49-F238E27FC236}">
                <a16:creationId xmlns:a16="http://schemas.microsoft.com/office/drawing/2014/main" id="{482FC2CB-A0B7-49DC-971B-B459EE8901F9}"/>
              </a:ext>
              <a:ext uri="{C183D7F6-B498-43B3-948B-1728B52AA6E4}">
                <adec:decorative xmlns:adec="http://schemas.microsoft.com/office/drawing/2017/decorative" val="1"/>
              </a:ext>
            </a:extLst>
          </p:cNvPr>
          <p:cNvGraphicFramePr>
            <a:graphicFrameLocks noGrp="1" noChangeAspect="1"/>
          </p:cNvGraphicFramePr>
          <p:nvPr>
            <p:ph sz="half" idx="12"/>
            <p:extLst>
              <p:ext uri="{D42A27DB-BD31-4B8C-83A1-F6EECF244321}">
                <p14:modId xmlns:p14="http://schemas.microsoft.com/office/powerpoint/2010/main" val="3397652372"/>
              </p:ext>
            </p:extLst>
          </p:nvPr>
        </p:nvGraphicFramePr>
        <p:xfrm>
          <a:off x="6464300" y="1374775"/>
          <a:ext cx="1600200" cy="863280"/>
        </p:xfrm>
        <a:graphic>
          <a:graphicData uri="http://schemas.openxmlformats.org/presentationml/2006/ole">
            <mc:AlternateContent xmlns:mc="http://schemas.openxmlformats.org/markup-compatibility/2006">
              <mc:Choice xmlns:v="urn:schemas-microsoft-com:vml" Requires="v">
                <p:oleObj name="Equation" r:id="rId2" imgW="1600200" imgH="863280" progId="Equation.DSMT4">
                  <p:embed/>
                </p:oleObj>
              </mc:Choice>
              <mc:Fallback>
                <p:oleObj name="Equation" r:id="rId2" imgW="1600200" imgH="863280" progId="Equation.DSMT4">
                  <p:embed/>
                  <p:pic>
                    <p:nvPicPr>
                      <p:cNvPr id="10" name="Object 3">
                        <a:extLst>
                          <a:ext uri="{FF2B5EF4-FFF2-40B4-BE49-F238E27FC236}">
                            <a16:creationId xmlns:a16="http://schemas.microsoft.com/office/drawing/2014/main" id="{F63B8D18-45E6-43EB-8743-CF1219A7FB91}"/>
                          </a:ext>
                        </a:extLst>
                      </p:cNvPr>
                      <p:cNvPicPr/>
                      <p:nvPr/>
                    </p:nvPicPr>
                    <p:blipFill>
                      <a:blip r:embed="rId3"/>
                      <a:stretch>
                        <a:fillRect/>
                      </a:stretch>
                    </p:blipFill>
                    <p:spPr>
                      <a:xfrm>
                        <a:off x="6464300" y="1374775"/>
                        <a:ext cx="1600200" cy="863280"/>
                      </a:xfrm>
                      <a:prstGeom prst="rect">
                        <a:avLst/>
                      </a:prstGeom>
                    </p:spPr>
                  </p:pic>
                </p:oleObj>
              </mc:Fallback>
            </mc:AlternateContent>
          </a:graphicData>
        </a:graphic>
      </p:graphicFrame>
      <p:sp>
        <p:nvSpPr>
          <p:cNvPr id="6" name="Content Placeholder 5">
            <a:extLst>
              <a:ext uri="{FF2B5EF4-FFF2-40B4-BE49-F238E27FC236}">
                <a16:creationId xmlns:a16="http://schemas.microsoft.com/office/drawing/2014/main" id="{9247F6AF-A568-4A0A-8A88-022736777156}"/>
              </a:ext>
            </a:extLst>
          </p:cNvPr>
          <p:cNvSpPr>
            <a:spLocks noGrp="1"/>
          </p:cNvSpPr>
          <p:nvPr>
            <p:ph sz="half" idx="13"/>
          </p:nvPr>
        </p:nvSpPr>
        <p:spPr>
          <a:xfrm>
            <a:off x="6172200" y="1509870"/>
            <a:ext cx="5181600" cy="1288748"/>
          </a:xfrm>
        </p:spPr>
        <p:txBody>
          <a:bodyPr/>
          <a:lstStyle/>
          <a:p>
            <a:pPr marL="237744" indent="1645920">
              <a:buNone/>
            </a:pPr>
            <a:r>
              <a:rPr lang="en-US" sz="2600" dirty="0"/>
              <a:t>reiknum við:</a:t>
            </a:r>
          </a:p>
          <a:p>
            <a:pPr marL="0" indent="0">
              <a:spcBef>
                <a:spcPts val="4000"/>
              </a:spcBef>
              <a:buNone/>
            </a:pPr>
            <a:r>
              <a:rPr lang="en-US" sz="2200" dirty="0">
                <a:latin typeface="Cambria Math" panose="02040503050406030204" pitchFamily="18" charset="0"/>
                <a:ea typeface="Cambria Math" panose="02040503050406030204" pitchFamily="18" charset="0"/>
              </a:rPr>
              <a:t>•</a:t>
            </a:r>
            <a:endParaRPr lang="en-US" sz="2200" dirty="0"/>
          </a:p>
        </p:txBody>
      </p:sp>
      <p:graphicFrame>
        <p:nvGraphicFramePr>
          <p:cNvPr id="10" name="Object 6">
            <a:extLst>
              <a:ext uri="{FF2B5EF4-FFF2-40B4-BE49-F238E27FC236}">
                <a16:creationId xmlns:a16="http://schemas.microsoft.com/office/drawing/2014/main" id="{FF97F3A8-4E53-4B02-8ECF-EEA7512097D1}"/>
              </a:ext>
              <a:ext uri="{C183D7F6-B498-43B3-948B-1728B52AA6E4}">
                <adec:decorative xmlns:adec="http://schemas.microsoft.com/office/drawing/2017/decorative" val="1"/>
              </a:ext>
            </a:extLst>
          </p:cNvPr>
          <p:cNvGraphicFramePr>
            <a:graphicFrameLocks noGrp="1" noChangeAspect="1"/>
          </p:cNvGraphicFramePr>
          <p:nvPr>
            <p:ph sz="half" idx="14"/>
            <p:extLst>
              <p:ext uri="{D42A27DB-BD31-4B8C-83A1-F6EECF244321}">
                <p14:modId xmlns:p14="http://schemas.microsoft.com/office/powerpoint/2010/main" val="170402692"/>
              </p:ext>
            </p:extLst>
          </p:nvPr>
        </p:nvGraphicFramePr>
        <p:xfrm>
          <a:off x="6464300" y="2198551"/>
          <a:ext cx="4965480" cy="863280"/>
        </p:xfrm>
        <a:graphic>
          <a:graphicData uri="http://schemas.openxmlformats.org/presentationml/2006/ole">
            <mc:AlternateContent xmlns:mc="http://schemas.openxmlformats.org/markup-compatibility/2006">
              <mc:Choice xmlns:v="urn:schemas-microsoft-com:vml" Requires="v">
                <p:oleObj name="Equation" r:id="rId4" imgW="4965480" imgH="863280" progId="Equation.DSMT4">
                  <p:embed/>
                </p:oleObj>
              </mc:Choice>
              <mc:Fallback>
                <p:oleObj name="Equation" r:id="rId4" imgW="4965480" imgH="863280" progId="Equation.DSMT4">
                  <p:embed/>
                  <p:pic>
                    <p:nvPicPr>
                      <p:cNvPr id="9" name="Object 4">
                        <a:extLst>
                          <a:ext uri="{FF2B5EF4-FFF2-40B4-BE49-F238E27FC236}">
                            <a16:creationId xmlns:a16="http://schemas.microsoft.com/office/drawing/2014/main" id="{482FC2CB-A0B7-49DC-971B-B459EE8901F9}"/>
                          </a:ext>
                        </a:extLst>
                      </p:cNvPr>
                      <p:cNvPicPr/>
                      <p:nvPr/>
                    </p:nvPicPr>
                    <p:blipFill>
                      <a:blip r:embed="rId5"/>
                      <a:stretch>
                        <a:fillRect/>
                      </a:stretch>
                    </p:blipFill>
                    <p:spPr>
                      <a:xfrm>
                        <a:off x="6464300" y="2198551"/>
                        <a:ext cx="4965480" cy="863280"/>
                      </a:xfrm>
                      <a:prstGeom prst="rect">
                        <a:avLst/>
                      </a:prstGeom>
                    </p:spPr>
                  </p:pic>
                </p:oleObj>
              </mc:Fallback>
            </mc:AlternateContent>
          </a:graphicData>
        </a:graphic>
      </p:graphicFrame>
      <p:sp>
        <p:nvSpPr>
          <p:cNvPr id="8" name="Content Placeholder 7">
            <a:extLst>
              <a:ext uri="{FF2B5EF4-FFF2-40B4-BE49-F238E27FC236}">
                <a16:creationId xmlns:a16="http://schemas.microsoft.com/office/drawing/2014/main" id="{F1A88EA6-6CCF-4177-97E1-464DD43CD4AD}"/>
              </a:ext>
            </a:extLst>
          </p:cNvPr>
          <p:cNvSpPr>
            <a:spLocks noGrp="1"/>
          </p:cNvSpPr>
          <p:nvPr>
            <p:ph sz="half" idx="15"/>
          </p:nvPr>
        </p:nvSpPr>
        <p:spPr>
          <a:xfrm>
            <a:off x="6172200" y="3105914"/>
            <a:ext cx="5181600" cy="3100922"/>
          </a:xfrm>
        </p:spPr>
        <p:txBody>
          <a:bodyPr/>
          <a:lstStyle/>
          <a:p>
            <a:r>
              <a:rPr lang="en-US" sz="2600" dirty="0"/>
              <a:t>Með námundun upp fæst að núvirði $10,000, sem ávaxta á með 5.5% einföldum ársvöxtum í 15 ár, er $5,479.46. </a:t>
            </a:r>
          </a:p>
          <a:p>
            <a:r>
              <a:rPr lang="en-US" sz="2600" dirty="0"/>
              <a:t>Þetta þýðir að fjárfesta þarf $5,479.46 svo að fjárfestingin verði $10,000 virði eftir 15 ár með 5.5% vöxtum.</a:t>
            </a:r>
          </a:p>
        </p:txBody>
      </p:sp>
    </p:spTree>
    <p:extLst>
      <p:ext uri="{BB962C8B-B14F-4D97-AF65-F5344CB8AC3E}">
        <p14:creationId xmlns:p14="http://schemas.microsoft.com/office/powerpoint/2010/main" val="6122341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BA1AE-8DB6-4146-B2D1-E665B44770BF}"/>
              </a:ext>
            </a:extLst>
          </p:cNvPr>
          <p:cNvSpPr>
            <a:spLocks noGrp="1"/>
          </p:cNvSpPr>
          <p:nvPr>
            <p:ph type="title"/>
          </p:nvPr>
        </p:nvSpPr>
        <p:spPr/>
        <p:txBody>
          <a:bodyPr>
            <a:noAutofit/>
          </a:bodyPr>
          <a:lstStyle/>
          <a:p>
            <a:r>
              <a:rPr lang="en-US" dirty="0"/>
              <a:t>6.4 Vaxtavextir</a:t>
            </a:r>
            <a:endParaRPr lang="en-US" noProof="0" dirty="0"/>
          </a:p>
        </p:txBody>
      </p:sp>
      <p:sp>
        <p:nvSpPr>
          <p:cNvPr id="3" name="Content Placeholder 2">
            <a:extLst>
              <a:ext uri="{FF2B5EF4-FFF2-40B4-BE49-F238E27FC236}">
                <a16:creationId xmlns:a16="http://schemas.microsoft.com/office/drawing/2014/main" id="{8CF8879A-5FF7-1847-8F30-F924AE4EDF31}"/>
              </a:ext>
            </a:extLst>
          </p:cNvPr>
          <p:cNvSpPr>
            <a:spLocks noGrp="1"/>
          </p:cNvSpPr>
          <p:nvPr>
            <p:ph sz="quarter" idx="11"/>
          </p:nvPr>
        </p:nvSpPr>
        <p:spPr>
          <a:xfrm>
            <a:off x="838200" y="1010661"/>
            <a:ext cx="10467109" cy="5482216"/>
          </a:xfrm>
        </p:spPr>
        <p:txBody>
          <a:bodyPr/>
          <a:lstStyle/>
          <a:p>
            <a:pPr marL="0" indent="0">
              <a:lnSpc>
                <a:spcPct val="100000"/>
              </a:lnSpc>
              <a:buNone/>
            </a:pPr>
            <a:r>
              <a:rPr lang="en-US" sz="2600" dirty="0"/>
              <a:t>Námsmarkmið:</a:t>
            </a:r>
          </a:p>
          <a:p>
            <a:pPr marL="514350" lvl="0" indent="-514350">
              <a:lnSpc>
                <a:spcPct val="100000"/>
              </a:lnSpc>
              <a:buFont typeface="+mj-lt"/>
              <a:buAutoNum type="arabicPeriod"/>
            </a:pPr>
            <a:r>
              <a:rPr lang="en-US" dirty="0"/>
              <a:t>Reikna vaxtavexti.</a:t>
            </a:r>
          </a:p>
          <a:p>
            <a:pPr marL="514350" lvl="0" indent="-514350">
              <a:lnSpc>
                <a:spcPct val="100000"/>
              </a:lnSpc>
              <a:buFont typeface="+mj-lt"/>
              <a:buAutoNum type="arabicPeriod"/>
            </a:pPr>
            <a:r>
              <a:rPr lang="en-US" dirty="0"/>
              <a:t>Ákvarða vaxtamuninn þegar reiknað er með einföldum vöxtum og vaxtavöxtum. </a:t>
            </a:r>
          </a:p>
          <a:p>
            <a:pPr marL="514350" lvl="0" indent="-514350">
              <a:lnSpc>
                <a:spcPct val="100000"/>
              </a:lnSpc>
              <a:buFont typeface="+mj-lt"/>
              <a:buAutoNum type="arabicPeriod"/>
            </a:pPr>
            <a:r>
              <a:rPr lang="en-US" dirty="0"/>
              <a:t>Skilja og reikna framtíðarvirði.</a:t>
            </a:r>
          </a:p>
          <a:p>
            <a:pPr marL="514350" indent="-514350">
              <a:lnSpc>
                <a:spcPct val="100000"/>
              </a:lnSpc>
              <a:buFont typeface="+mj-lt"/>
              <a:buAutoNum type="arabicPeriod"/>
            </a:pPr>
            <a:r>
              <a:rPr lang="en-US" dirty="0"/>
              <a:t>Reikna núvirði.</a:t>
            </a:r>
          </a:p>
          <a:p>
            <a:pPr marL="514350" lvl="0" indent="-514350">
              <a:lnSpc>
                <a:spcPct val="100000"/>
              </a:lnSpc>
              <a:buFont typeface="+mj-lt"/>
              <a:buAutoNum type="arabicPeriod"/>
            </a:pPr>
            <a:r>
              <a:rPr lang="en-US" dirty="0"/>
              <a:t>Reikna og túlka virka ársávöxtun.</a:t>
            </a:r>
          </a:p>
        </p:txBody>
      </p:sp>
    </p:spTree>
    <p:extLst>
      <p:ext uri="{BB962C8B-B14F-4D97-AF65-F5344CB8AC3E}">
        <p14:creationId xmlns:p14="http://schemas.microsoft.com/office/powerpoint/2010/main" val="39269315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BA1AE-8DB6-4146-B2D1-E665B44770BF}"/>
              </a:ext>
            </a:extLst>
          </p:cNvPr>
          <p:cNvSpPr>
            <a:spLocks noGrp="1"/>
          </p:cNvSpPr>
          <p:nvPr>
            <p:ph type="title"/>
          </p:nvPr>
        </p:nvSpPr>
        <p:spPr/>
        <p:txBody>
          <a:bodyPr>
            <a:noAutofit/>
          </a:bodyPr>
          <a:lstStyle/>
          <a:p>
            <a:r>
              <a:rPr lang="en-US" dirty="0"/>
              <a:t>6.4 Skilningur og útreikningur vaxtavaxta</a:t>
            </a:r>
            <a:endParaRPr lang="en-US" noProof="0" dirty="0"/>
          </a:p>
        </p:txBody>
      </p:sp>
      <p:sp>
        <p:nvSpPr>
          <p:cNvPr id="3" name="Content Placeholder 2">
            <a:extLst>
              <a:ext uri="{FF2B5EF4-FFF2-40B4-BE49-F238E27FC236}">
                <a16:creationId xmlns:a16="http://schemas.microsoft.com/office/drawing/2014/main" id="{8CF8879A-5FF7-1847-8F30-F924AE4EDF31}"/>
              </a:ext>
            </a:extLst>
          </p:cNvPr>
          <p:cNvSpPr>
            <a:spLocks noGrp="1"/>
          </p:cNvSpPr>
          <p:nvPr>
            <p:ph sz="quarter" idx="11"/>
          </p:nvPr>
        </p:nvSpPr>
        <p:spPr>
          <a:xfrm>
            <a:off x="838200" y="1010661"/>
            <a:ext cx="10467109" cy="5482216"/>
          </a:xfrm>
        </p:spPr>
        <p:txBody>
          <a:bodyPr/>
          <a:lstStyle/>
          <a:p>
            <a:pPr>
              <a:lnSpc>
                <a:spcPct val="100000"/>
              </a:lnSpc>
            </a:pPr>
            <a:r>
              <a:rPr lang="en-US" dirty="0">
                <a:solidFill>
                  <a:srgbClr val="464846"/>
                </a:solidFill>
              </a:rPr>
              <a:t>Eins og fram kom í kaflanum um einfalda vexti reiknast vextir á reikningi með einföldum vöxtum aðeins af upphaflegum höfuðstól og miðast við lánstímann. Reikningar með </a:t>
            </a:r>
            <a:r>
              <a:rPr lang="en-US" b="1" dirty="0">
                <a:solidFill>
                  <a:srgbClr val="464846"/>
                </a:solidFill>
              </a:rPr>
              <a:t>vaxtavöxtum </a:t>
            </a:r>
            <a:r>
              <a:rPr lang="en-US" dirty="0">
                <a:solidFill>
                  <a:srgbClr val="464846"/>
                </a:solidFill>
              </a:rPr>
              <a:t>bera vexti með reglulegu millibili. Eftir hvert tímabil bætast vextirnir við upphaflegan höfuðstól. Síðar reiknast vextir af upphaflega höfuðstólnum að viðbættum þeim vöxtum sem áður hafa safnast upp.</a:t>
            </a:r>
          </a:p>
          <a:p>
            <a:pPr>
              <a:lnSpc>
                <a:spcPct val="100000"/>
              </a:lnSpc>
            </a:pPr>
            <a:r>
              <a:rPr lang="en-US" dirty="0">
                <a:solidFill>
                  <a:srgbClr val="464846"/>
                </a:solidFill>
              </a:rPr>
              <a:t>Eftir hvert tímabil eru vextir reikningsins reiknaðir og lagðir inn á hann. Við lok næsta tímabils reiknast vextirnir síðan bæði af upphaflegum höfuðstól OG vöxtunum sem bættust við á fyrri tímabilum.</a:t>
            </a:r>
          </a:p>
        </p:txBody>
      </p:sp>
    </p:spTree>
    <p:extLst>
      <p:ext uri="{BB962C8B-B14F-4D97-AF65-F5344CB8AC3E}">
        <p14:creationId xmlns:p14="http://schemas.microsoft.com/office/powerpoint/2010/main" val="34880701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1482E3-5E15-40E3-BE02-11DBE13AAA20}"/>
              </a:ext>
            </a:extLst>
          </p:cNvPr>
          <p:cNvSpPr>
            <a:spLocks noGrp="1"/>
          </p:cNvSpPr>
          <p:nvPr>
            <p:ph type="title"/>
          </p:nvPr>
        </p:nvSpPr>
        <p:spPr/>
        <p:txBody>
          <a:bodyPr/>
          <a:lstStyle/>
          <a:p>
            <a:r>
              <a:rPr lang="en-US" dirty="0"/>
              <a:t>6.4 Skilningur og útreikningur framtíðarvirðis</a:t>
            </a:r>
            <a:endParaRPr lang="en-IN" dirty="0"/>
          </a:p>
        </p:txBody>
      </p:sp>
      <p:sp>
        <p:nvSpPr>
          <p:cNvPr id="3" name="Content Placeholder 2">
            <a:extLst>
              <a:ext uri="{FF2B5EF4-FFF2-40B4-BE49-F238E27FC236}">
                <a16:creationId xmlns:a16="http://schemas.microsoft.com/office/drawing/2014/main" id="{4AA22A79-E990-489C-8BF8-DFA69BBCC018}"/>
              </a:ext>
            </a:extLst>
          </p:cNvPr>
          <p:cNvSpPr>
            <a:spLocks noGrp="1"/>
          </p:cNvSpPr>
          <p:nvPr>
            <p:ph sz="half" idx="1"/>
          </p:nvPr>
        </p:nvSpPr>
        <p:spPr>
          <a:xfrm>
            <a:off x="838200" y="1010661"/>
            <a:ext cx="10515600" cy="1580139"/>
          </a:xfrm>
        </p:spPr>
        <p:txBody>
          <a:bodyPr/>
          <a:lstStyle/>
          <a:p>
            <a:pPr>
              <a:lnSpc>
                <a:spcPct val="120000"/>
              </a:lnSpc>
            </a:pPr>
            <a:r>
              <a:rPr lang="en-US" dirty="0"/>
              <a:t>Framtíðarvirði fjárfestingar, </a:t>
            </a:r>
            <a:r>
              <a:rPr lang="en-US" i="0" dirty="0">
                <a:latin typeface="Cambria Math" panose="02040503050406030204" pitchFamily="18" charset="0"/>
                <a:ea typeface="Cambria Math" panose="02040503050406030204" pitchFamily="18" charset="0"/>
              </a:rPr>
              <a:t>𝐴</a:t>
            </a:r>
            <a:r>
              <a:rPr lang="en-US" dirty="0"/>
              <a:t>, þegar höfuðstóllinn </a:t>
            </a:r>
            <a:r>
              <a:rPr lang="en-US" i="0" dirty="0">
                <a:latin typeface="Cambria Math" panose="02040503050406030204" pitchFamily="18" charset="0"/>
                <a:ea typeface="Cambria Math" panose="02040503050406030204" pitchFamily="18" charset="0"/>
              </a:rPr>
              <a:t>𝑃</a:t>
            </a:r>
            <a:r>
              <a:rPr lang="en-US" dirty="0"/>
              <a:t> er ávaxtaður með ársvöxtunum </a:t>
            </a:r>
            <a:r>
              <a:rPr lang="en-US" i="0" dirty="0">
                <a:latin typeface="Cambria Math" panose="02040503050406030204" pitchFamily="18" charset="0"/>
                <a:ea typeface="Cambria Math" panose="02040503050406030204" pitchFamily="18" charset="0"/>
              </a:rPr>
              <a:t>𝑟</a:t>
            </a:r>
            <a:r>
              <a:rPr lang="en-US" dirty="0"/>
              <a:t> (á tugabrotsformi), með vaxtafærslu </a:t>
            </a:r>
            <a:r>
              <a:rPr lang="en-US" i="0" dirty="0">
                <a:latin typeface="Cambria Math" panose="02040503050406030204" pitchFamily="18" charset="0"/>
                <a:ea typeface="Cambria Math" panose="02040503050406030204" pitchFamily="18" charset="0"/>
              </a:rPr>
              <a:t>𝑛</a:t>
            </a:r>
            <a:r>
              <a:rPr lang="en-US" dirty="0"/>
              <a:t> sinnum á ári í </a:t>
            </a:r>
            <a:r>
              <a:rPr lang="en-US" i="0" dirty="0">
                <a:latin typeface="Cambria Math" panose="02040503050406030204" pitchFamily="18" charset="0"/>
                <a:ea typeface="Cambria Math" panose="02040503050406030204" pitchFamily="18" charset="0"/>
              </a:rPr>
              <a:t>𝑡</a:t>
            </a:r>
            <a:r>
              <a:rPr lang="en-US" dirty="0"/>
              <a:t> ár, er fundið með formúlunni</a:t>
            </a:r>
            <a:endParaRPr lang="en-IN" dirty="0"/>
          </a:p>
        </p:txBody>
      </p:sp>
      <p:graphicFrame>
        <p:nvGraphicFramePr>
          <p:cNvPr id="10" name="Object 3">
            <a:extLst>
              <a:ext uri="{FF2B5EF4-FFF2-40B4-BE49-F238E27FC236}">
                <a16:creationId xmlns:a16="http://schemas.microsoft.com/office/drawing/2014/main" id="{B4468028-96B4-4C7A-96BE-7D795BE09581}"/>
              </a:ext>
              <a:ext uri="{C183D7F6-B498-43B3-948B-1728B52AA6E4}">
                <adec:decorative xmlns:adec="http://schemas.microsoft.com/office/drawing/2017/decorative" val="1"/>
              </a:ext>
            </a:extLst>
          </p:cNvPr>
          <p:cNvGraphicFramePr>
            <a:graphicFrameLocks noGrp="1" noChangeAspect="1"/>
          </p:cNvGraphicFramePr>
          <p:nvPr>
            <p:ph sz="half" idx="2"/>
            <p:extLst>
              <p:ext uri="{D42A27DB-BD31-4B8C-83A1-F6EECF244321}">
                <p14:modId xmlns:p14="http://schemas.microsoft.com/office/powerpoint/2010/main" val="1607164973"/>
              </p:ext>
            </p:extLst>
          </p:nvPr>
        </p:nvGraphicFramePr>
        <p:xfrm>
          <a:off x="7960158" y="1937905"/>
          <a:ext cx="1600200" cy="863280"/>
        </p:xfrm>
        <a:graphic>
          <a:graphicData uri="http://schemas.openxmlformats.org/presentationml/2006/ole">
            <mc:AlternateContent xmlns:mc="http://schemas.openxmlformats.org/markup-compatibility/2006">
              <mc:Choice xmlns:v="urn:schemas-microsoft-com:vml" Requires="v">
                <p:oleObj name="Equation" r:id="rId2" imgW="1600200" imgH="863280" progId="Equation.DSMT4">
                  <p:embed/>
                </p:oleObj>
              </mc:Choice>
              <mc:Fallback>
                <p:oleObj name="Equation" r:id="rId2" imgW="1600200" imgH="863280" progId="Equation.DSMT4">
                  <p:embed/>
                  <p:pic>
                    <p:nvPicPr>
                      <p:cNvPr id="9" name="Object 8">
                        <a:extLst>
                          <a:ext uri="{FF2B5EF4-FFF2-40B4-BE49-F238E27FC236}">
                            <a16:creationId xmlns:a16="http://schemas.microsoft.com/office/drawing/2014/main" id="{6DC06EE6-A9CE-4B3A-8BFD-D420FBACF704}"/>
                          </a:ext>
                        </a:extLst>
                      </p:cNvPr>
                      <p:cNvPicPr/>
                      <p:nvPr/>
                    </p:nvPicPr>
                    <p:blipFill>
                      <a:blip r:embed="rId3"/>
                      <a:stretch>
                        <a:fillRect/>
                      </a:stretch>
                    </p:blipFill>
                    <p:spPr>
                      <a:xfrm>
                        <a:off x="7960158" y="1937905"/>
                        <a:ext cx="1600200" cy="863280"/>
                      </a:xfrm>
                      <a:prstGeom prst="rect">
                        <a:avLst/>
                      </a:prstGeom>
                    </p:spPr>
                  </p:pic>
                </p:oleObj>
              </mc:Fallback>
            </mc:AlternateContent>
          </a:graphicData>
        </a:graphic>
      </p:graphicFrame>
      <p:sp>
        <p:nvSpPr>
          <p:cNvPr id="5" name="Content Placeholder 4">
            <a:extLst>
              <a:ext uri="{FF2B5EF4-FFF2-40B4-BE49-F238E27FC236}">
                <a16:creationId xmlns:a16="http://schemas.microsoft.com/office/drawing/2014/main" id="{72B2286B-4136-4A56-AFEB-23D83A236040}"/>
              </a:ext>
            </a:extLst>
          </p:cNvPr>
          <p:cNvSpPr>
            <a:spLocks noGrp="1"/>
          </p:cNvSpPr>
          <p:nvPr>
            <p:ph sz="half" idx="12"/>
          </p:nvPr>
        </p:nvSpPr>
        <p:spPr>
          <a:xfrm>
            <a:off x="838200" y="2021591"/>
            <a:ext cx="10515600" cy="1247389"/>
          </a:xfrm>
        </p:spPr>
        <p:txBody>
          <a:bodyPr/>
          <a:lstStyle/>
          <a:p>
            <a:pPr marL="237744" indent="8412480">
              <a:lnSpc>
                <a:spcPct val="135000"/>
              </a:lnSpc>
              <a:buNone/>
            </a:pPr>
            <a:r>
              <a:rPr lang="en-US" dirty="0"/>
              <a:t>. Þetta er einnig nefnt framtíðarvirði fjárfestingarinnar.</a:t>
            </a:r>
            <a:endParaRPr lang="en-IN" dirty="0"/>
          </a:p>
        </p:txBody>
      </p:sp>
    </p:spTree>
    <p:extLst>
      <p:ext uri="{BB962C8B-B14F-4D97-AF65-F5344CB8AC3E}">
        <p14:creationId xmlns:p14="http://schemas.microsoft.com/office/powerpoint/2010/main" val="1454332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E01EAF63-2E6C-4A47-988D-0C1BA9AA5DA7}"/>
              </a:ext>
            </a:extLst>
          </p:cNvPr>
          <p:cNvSpPr>
            <a:spLocks noGrp="1"/>
          </p:cNvSpPr>
          <p:nvPr>
            <p:ph type="title"/>
          </p:nvPr>
        </p:nvSpPr>
        <p:spPr/>
        <p:txBody>
          <a:bodyPr/>
          <a:lstStyle/>
          <a:p>
            <a:r>
              <a:rPr lang="en-US" dirty="0"/>
              <a:t>DÆMI – Reiknum framtíðarvirði með vaxtavöxtum</a:t>
            </a:r>
            <a:endParaRPr lang="en-IN" dirty="0"/>
          </a:p>
        </p:txBody>
      </p:sp>
      <p:sp>
        <p:nvSpPr>
          <p:cNvPr id="17" name="Content Placeholder 2">
            <a:extLst>
              <a:ext uri="{FF2B5EF4-FFF2-40B4-BE49-F238E27FC236}">
                <a16:creationId xmlns:a16="http://schemas.microsoft.com/office/drawing/2014/main" id="{B9FA95C1-9300-4D9B-8CDE-6F269E898A45}"/>
              </a:ext>
            </a:extLst>
          </p:cNvPr>
          <p:cNvSpPr>
            <a:spLocks noGrp="1"/>
          </p:cNvSpPr>
          <p:nvPr>
            <p:ph sz="half" idx="1"/>
          </p:nvPr>
        </p:nvSpPr>
        <p:spPr>
          <a:xfrm>
            <a:off x="838200" y="1010661"/>
            <a:ext cx="5181600" cy="3452634"/>
          </a:xfrm>
        </p:spPr>
        <p:txBody>
          <a:bodyPr/>
          <a:lstStyle/>
          <a:p>
            <a:r>
              <a:rPr lang="en-US" dirty="0"/>
              <a:t>Reiknið framtíðarvirði fjárfestingarinnar miðað við gefnar forsendur.</a:t>
            </a:r>
          </a:p>
          <a:p>
            <a:r>
              <a:rPr lang="en-US" dirty="0"/>
              <a:t>Höfuðstóllinn er $5,000, ársvextir eru 3.8%, vextir eru færðir mánaðarlega í 5 ár.</a:t>
            </a:r>
          </a:p>
        </p:txBody>
      </p:sp>
      <p:sp>
        <p:nvSpPr>
          <p:cNvPr id="18" name="Content Placeholder 3">
            <a:extLst>
              <a:ext uri="{FF2B5EF4-FFF2-40B4-BE49-F238E27FC236}">
                <a16:creationId xmlns:a16="http://schemas.microsoft.com/office/drawing/2014/main" id="{EB4D6C51-5488-4D54-8EBA-AC7B060AEB8C}"/>
              </a:ext>
            </a:extLst>
          </p:cNvPr>
          <p:cNvSpPr>
            <a:spLocks noGrp="1"/>
          </p:cNvSpPr>
          <p:nvPr>
            <p:ph sz="half" idx="2"/>
          </p:nvPr>
        </p:nvSpPr>
        <p:spPr>
          <a:xfrm>
            <a:off x="6172200" y="1287754"/>
            <a:ext cx="457200" cy="320040"/>
          </a:xfrm>
        </p:spPr>
        <p:txBody>
          <a:bodyPr/>
          <a:lstStyle/>
          <a:p>
            <a:pPr marL="0" indent="0">
              <a:buNone/>
            </a:pPr>
            <a:r>
              <a:rPr lang="en-IN" sz="2300" dirty="0">
                <a:latin typeface="Cambria Math" panose="02040503050406030204" pitchFamily="18" charset="0"/>
                <a:ea typeface="Cambria Math" panose="02040503050406030204" pitchFamily="18" charset="0"/>
              </a:rPr>
              <a:t>•</a:t>
            </a:r>
            <a:endParaRPr lang="en-IN" sz="2300" dirty="0"/>
          </a:p>
        </p:txBody>
      </p:sp>
      <p:graphicFrame>
        <p:nvGraphicFramePr>
          <p:cNvPr id="26" name="Object 4">
            <a:extLst>
              <a:ext uri="{FF2B5EF4-FFF2-40B4-BE49-F238E27FC236}">
                <a16:creationId xmlns:a16="http://schemas.microsoft.com/office/drawing/2014/main" id="{9898ED42-657D-4569-ABF1-CE7D05BEA33B}"/>
              </a:ext>
              <a:ext uri="{C183D7F6-B498-43B3-948B-1728B52AA6E4}">
                <adec:decorative xmlns:adec="http://schemas.microsoft.com/office/drawing/2017/decorative" val="1"/>
              </a:ext>
            </a:extLst>
          </p:cNvPr>
          <p:cNvGraphicFramePr>
            <a:graphicFrameLocks noGrp="1" noChangeAspect="1"/>
          </p:cNvGraphicFramePr>
          <p:nvPr>
            <p:ph sz="half" idx="12"/>
            <p:extLst>
              <p:ext uri="{D42A27DB-BD31-4B8C-83A1-F6EECF244321}">
                <p14:modId xmlns:p14="http://schemas.microsoft.com/office/powerpoint/2010/main" val="3717816301"/>
              </p:ext>
            </p:extLst>
          </p:nvPr>
        </p:nvGraphicFramePr>
        <p:xfrm>
          <a:off x="6511639" y="979651"/>
          <a:ext cx="1815840" cy="977760"/>
        </p:xfrm>
        <a:graphic>
          <a:graphicData uri="http://schemas.openxmlformats.org/presentationml/2006/ole">
            <mc:AlternateContent xmlns:mc="http://schemas.openxmlformats.org/markup-compatibility/2006">
              <mc:Choice xmlns:v="urn:schemas-microsoft-com:vml" Requires="v">
                <p:oleObj name="Equation" r:id="rId2" imgW="1815840" imgH="977760" progId="Equation.DSMT4">
                  <p:embed/>
                </p:oleObj>
              </mc:Choice>
              <mc:Fallback>
                <p:oleObj name="Equation" r:id="rId2" imgW="1815840" imgH="977760" progId="Equation.DSMT4">
                  <p:embed/>
                  <p:pic>
                    <p:nvPicPr>
                      <p:cNvPr id="10" name="Object 3">
                        <a:extLst>
                          <a:ext uri="{FF2B5EF4-FFF2-40B4-BE49-F238E27FC236}">
                            <a16:creationId xmlns:a16="http://schemas.microsoft.com/office/drawing/2014/main" id="{B4468028-96B4-4C7A-96BE-7D795BE09581}"/>
                          </a:ext>
                        </a:extLst>
                      </p:cNvPr>
                      <p:cNvPicPr/>
                      <p:nvPr/>
                    </p:nvPicPr>
                    <p:blipFill>
                      <a:blip r:embed="rId3"/>
                      <a:stretch>
                        <a:fillRect/>
                      </a:stretch>
                    </p:blipFill>
                    <p:spPr>
                      <a:xfrm>
                        <a:off x="6511639" y="979651"/>
                        <a:ext cx="1815840" cy="977760"/>
                      </a:xfrm>
                      <a:prstGeom prst="rect">
                        <a:avLst/>
                      </a:prstGeom>
                    </p:spPr>
                  </p:pic>
                </p:oleObj>
              </mc:Fallback>
            </mc:AlternateContent>
          </a:graphicData>
        </a:graphic>
      </p:graphicFrame>
      <p:sp>
        <p:nvSpPr>
          <p:cNvPr id="20" name="Content Placeholder 5">
            <a:extLst>
              <a:ext uri="{FF2B5EF4-FFF2-40B4-BE49-F238E27FC236}">
                <a16:creationId xmlns:a16="http://schemas.microsoft.com/office/drawing/2014/main" id="{E371FD01-478A-44BB-8F8E-844F4BAD1FFF}"/>
              </a:ext>
            </a:extLst>
          </p:cNvPr>
          <p:cNvSpPr>
            <a:spLocks noGrp="1"/>
          </p:cNvSpPr>
          <p:nvPr>
            <p:ph sz="half" idx="13"/>
          </p:nvPr>
        </p:nvSpPr>
        <p:spPr>
          <a:xfrm>
            <a:off x="6172200" y="2283006"/>
            <a:ext cx="457200" cy="320040"/>
          </a:xfrm>
        </p:spPr>
        <p:txBody>
          <a:bodyPr/>
          <a:lstStyle/>
          <a:p>
            <a:pPr marL="0" indent="0">
              <a:buNone/>
            </a:pPr>
            <a:r>
              <a:rPr lang="en-IN" sz="2300" dirty="0">
                <a:latin typeface="Cambria Math" panose="02040503050406030204" pitchFamily="18" charset="0"/>
                <a:ea typeface="Cambria Math" panose="02040503050406030204" pitchFamily="18" charset="0"/>
              </a:rPr>
              <a:t>•</a:t>
            </a:r>
            <a:endParaRPr lang="en-IN" sz="2300" dirty="0"/>
          </a:p>
        </p:txBody>
      </p:sp>
      <p:graphicFrame>
        <p:nvGraphicFramePr>
          <p:cNvPr id="28" name="Object 6">
            <a:extLst>
              <a:ext uri="{FF2B5EF4-FFF2-40B4-BE49-F238E27FC236}">
                <a16:creationId xmlns:a16="http://schemas.microsoft.com/office/drawing/2014/main" id="{AE02E710-7B1C-415D-99FE-8D051A3B16C5}"/>
              </a:ext>
              <a:ext uri="{C183D7F6-B498-43B3-948B-1728B52AA6E4}">
                <adec:decorative xmlns:adec="http://schemas.microsoft.com/office/drawing/2017/decorative" val="1"/>
              </a:ext>
            </a:extLst>
          </p:cNvPr>
          <p:cNvGraphicFramePr>
            <a:graphicFrameLocks noGrp="1" noChangeAspect="1"/>
          </p:cNvGraphicFramePr>
          <p:nvPr>
            <p:ph sz="half" idx="14"/>
            <p:extLst>
              <p:ext uri="{D42A27DB-BD31-4B8C-83A1-F6EECF244321}">
                <p14:modId xmlns:p14="http://schemas.microsoft.com/office/powerpoint/2010/main" val="64511785"/>
              </p:ext>
            </p:extLst>
          </p:nvPr>
        </p:nvGraphicFramePr>
        <p:xfrm>
          <a:off x="6511639" y="1947726"/>
          <a:ext cx="2908300" cy="990600"/>
        </p:xfrm>
        <a:graphic>
          <a:graphicData uri="http://schemas.openxmlformats.org/presentationml/2006/ole">
            <mc:AlternateContent xmlns:mc="http://schemas.openxmlformats.org/markup-compatibility/2006">
              <mc:Choice xmlns:v="urn:schemas-microsoft-com:vml" Requires="v">
                <p:oleObj name="Equation" r:id="rId4" imgW="2908080" imgH="990360" progId="Equation.DSMT4">
                  <p:embed/>
                </p:oleObj>
              </mc:Choice>
              <mc:Fallback>
                <p:oleObj name="Equation" r:id="rId4" imgW="2908080" imgH="990360" progId="Equation.DSMT4">
                  <p:embed/>
                  <p:pic>
                    <p:nvPicPr>
                      <p:cNvPr id="27" name="Object 26">
                        <a:extLst>
                          <a:ext uri="{FF2B5EF4-FFF2-40B4-BE49-F238E27FC236}">
                            <a16:creationId xmlns:a16="http://schemas.microsoft.com/office/drawing/2014/main" id="{939C881B-3789-4927-8B0B-98FC1C35908B}"/>
                          </a:ext>
                        </a:extLst>
                      </p:cNvPr>
                      <p:cNvPicPr/>
                      <p:nvPr/>
                    </p:nvPicPr>
                    <p:blipFill>
                      <a:blip r:embed="rId5"/>
                      <a:stretch>
                        <a:fillRect/>
                      </a:stretch>
                    </p:blipFill>
                    <p:spPr>
                      <a:xfrm>
                        <a:off x="6511639" y="1947726"/>
                        <a:ext cx="2908300" cy="990600"/>
                      </a:xfrm>
                      <a:prstGeom prst="rect">
                        <a:avLst/>
                      </a:prstGeom>
                    </p:spPr>
                  </p:pic>
                </p:oleObj>
              </mc:Fallback>
            </mc:AlternateContent>
          </a:graphicData>
        </a:graphic>
      </p:graphicFrame>
      <p:sp>
        <p:nvSpPr>
          <p:cNvPr id="22" name="Content Placeholder 7">
            <a:extLst>
              <a:ext uri="{FF2B5EF4-FFF2-40B4-BE49-F238E27FC236}">
                <a16:creationId xmlns:a16="http://schemas.microsoft.com/office/drawing/2014/main" id="{1B5E8A3D-F4F8-4F9B-9B50-FA828F35D7FF}"/>
              </a:ext>
            </a:extLst>
          </p:cNvPr>
          <p:cNvSpPr>
            <a:spLocks noGrp="1"/>
          </p:cNvSpPr>
          <p:nvPr>
            <p:ph sz="half" idx="15"/>
          </p:nvPr>
        </p:nvSpPr>
        <p:spPr>
          <a:xfrm>
            <a:off x="6172200" y="3078994"/>
            <a:ext cx="5181600" cy="1384301"/>
          </a:xfrm>
        </p:spPr>
        <p:txBody>
          <a:bodyPr/>
          <a:lstStyle/>
          <a:p>
            <a:r>
              <a:rPr lang="en-US" i="0" dirty="0">
                <a:latin typeface="Cambria Math" panose="02040503050406030204" pitchFamily="18" charset="0"/>
                <a:ea typeface="Cambria Math" panose="02040503050406030204" pitchFamily="18" charset="0"/>
              </a:rPr>
              <a:t>= 6,044.4332</a:t>
            </a:r>
            <a:endParaRPr lang="en-US" i="1" dirty="0">
              <a:latin typeface="Cambria Math" panose="02040503050406030204" pitchFamily="18" charset="0"/>
              <a:ea typeface="Cambria Math" panose="02040503050406030204" pitchFamily="18" charset="0"/>
            </a:endParaRPr>
          </a:p>
          <a:p>
            <a:r>
              <a:rPr lang="en-US" dirty="0"/>
              <a:t>Framtíðarvirði fjárfestingarinnar er $6,044.43</a:t>
            </a:r>
            <a:endParaRPr lang="en-IN" dirty="0"/>
          </a:p>
        </p:txBody>
      </p:sp>
    </p:spTree>
    <p:extLst>
      <p:ext uri="{BB962C8B-B14F-4D97-AF65-F5344CB8AC3E}">
        <p14:creationId xmlns:p14="http://schemas.microsoft.com/office/powerpoint/2010/main" val="8171894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48FD7-4CDD-4488-A07A-6AE61E0EAF38}"/>
              </a:ext>
            </a:extLst>
          </p:cNvPr>
          <p:cNvSpPr>
            <a:spLocks noGrp="1"/>
          </p:cNvSpPr>
          <p:nvPr>
            <p:ph type="title"/>
          </p:nvPr>
        </p:nvSpPr>
        <p:spPr/>
        <p:txBody>
          <a:bodyPr/>
          <a:lstStyle/>
          <a:p>
            <a:r>
              <a:rPr lang="en-US" dirty="0"/>
              <a:t>6.4 Skilningur og útreikningur núvirðis</a:t>
            </a:r>
            <a:endParaRPr lang="en-IN" dirty="0"/>
          </a:p>
        </p:txBody>
      </p:sp>
      <p:sp>
        <p:nvSpPr>
          <p:cNvPr id="3" name="Content Placeholder 2">
            <a:extLst>
              <a:ext uri="{FF2B5EF4-FFF2-40B4-BE49-F238E27FC236}">
                <a16:creationId xmlns:a16="http://schemas.microsoft.com/office/drawing/2014/main" id="{D700A459-123C-438A-A128-C0E333E216C2}"/>
              </a:ext>
            </a:extLst>
          </p:cNvPr>
          <p:cNvSpPr>
            <a:spLocks noGrp="1"/>
          </p:cNvSpPr>
          <p:nvPr>
            <p:ph sz="half" idx="1"/>
          </p:nvPr>
        </p:nvSpPr>
        <p:spPr>
          <a:xfrm>
            <a:off x="838200" y="1010660"/>
            <a:ext cx="10515600" cy="2087129"/>
          </a:xfrm>
        </p:spPr>
        <p:txBody>
          <a:bodyPr/>
          <a:lstStyle/>
          <a:p>
            <a:pPr>
              <a:lnSpc>
                <a:spcPct val="120000"/>
              </a:lnSpc>
            </a:pPr>
            <a:r>
              <a:rPr lang="en-US" dirty="0">
                <a:solidFill>
                  <a:srgbClr val="464846"/>
                </a:solidFill>
              </a:rPr>
              <a:t>Fjárhæðin sem lögð er inn á reikning með ársvöxtunum </a:t>
            </a:r>
            <a:r>
              <a:rPr lang="en-US" i="0" dirty="0">
                <a:solidFill>
                  <a:srgbClr val="464846"/>
                </a:solidFill>
                <a:latin typeface="Cambria Math" panose="02040503050406030204" pitchFamily="18" charset="0"/>
                <a:ea typeface="Cambria Math" panose="02040503050406030204" pitchFamily="18" charset="0"/>
              </a:rPr>
              <a:t>𝑟</a:t>
            </a:r>
            <a:r>
              <a:rPr lang="en-US" dirty="0">
                <a:solidFill>
                  <a:srgbClr val="464846"/>
                </a:solidFill>
              </a:rPr>
              <a:t> (á tugabrotsformi), með vaxtafærslu </a:t>
            </a:r>
            <a:r>
              <a:rPr lang="en-US" i="0" dirty="0">
                <a:solidFill>
                  <a:srgbClr val="464846"/>
                </a:solidFill>
                <a:latin typeface="Cambria Math" panose="02040503050406030204" pitchFamily="18" charset="0"/>
                <a:ea typeface="Cambria Math" panose="02040503050406030204" pitchFamily="18" charset="0"/>
              </a:rPr>
              <a:t>𝑛</a:t>
            </a:r>
            <a:r>
              <a:rPr lang="en-US" dirty="0">
                <a:solidFill>
                  <a:srgbClr val="464846"/>
                </a:solidFill>
              </a:rPr>
              <a:t> sinnum á ári í </a:t>
            </a:r>
            <a:r>
              <a:rPr lang="en-US" i="0" dirty="0">
                <a:solidFill>
                  <a:srgbClr val="464846"/>
                </a:solidFill>
                <a:latin typeface="Cambria Math" panose="02040503050406030204" pitchFamily="18" charset="0"/>
                <a:ea typeface="Cambria Math" panose="02040503050406030204" pitchFamily="18" charset="0"/>
              </a:rPr>
              <a:t>𝑡</a:t>
            </a:r>
            <a:r>
              <a:rPr lang="en-US" dirty="0">
                <a:solidFill>
                  <a:srgbClr val="464846"/>
                </a:solidFill>
              </a:rPr>
              <a:t> ár, nefnist núvirði, </a:t>
            </a:r>
            <a:r>
              <a:rPr lang="en-US" i="0" dirty="0">
                <a:solidFill>
                  <a:srgbClr val="464846"/>
                </a:solidFill>
                <a:latin typeface="Cambria Math" panose="02040503050406030204" pitchFamily="18" charset="0"/>
                <a:ea typeface="Cambria Math" panose="02040503050406030204" pitchFamily="18" charset="0"/>
              </a:rPr>
              <a:t>𝑃𝑉</a:t>
            </a:r>
            <a:r>
              <a:rPr lang="en-US" dirty="0">
                <a:solidFill>
                  <a:srgbClr val="464846"/>
                </a:solidFill>
              </a:rPr>
              <a:t>, reikningsins (eða fjárins) og er fundin með formúlunni</a:t>
            </a:r>
            <a:endParaRPr lang="en-IN" dirty="0">
              <a:solidFill>
                <a:srgbClr val="464846"/>
              </a:solidFill>
            </a:endParaRPr>
          </a:p>
        </p:txBody>
      </p:sp>
      <p:graphicFrame>
        <p:nvGraphicFramePr>
          <p:cNvPr id="10" name="Object 3">
            <a:extLst>
              <a:ext uri="{FF2B5EF4-FFF2-40B4-BE49-F238E27FC236}">
                <a16:creationId xmlns:a16="http://schemas.microsoft.com/office/drawing/2014/main" id="{5F66558F-98D6-4CD6-A130-1C757CDB25BC}"/>
              </a:ext>
              <a:ext uri="{C183D7F6-B498-43B3-948B-1728B52AA6E4}">
                <adec:decorative xmlns:adec="http://schemas.microsoft.com/office/drawing/2017/decorative" val="1"/>
              </a:ext>
            </a:extLst>
          </p:cNvPr>
          <p:cNvGraphicFramePr>
            <a:graphicFrameLocks noGrp="1" noChangeAspect="1"/>
          </p:cNvGraphicFramePr>
          <p:nvPr>
            <p:ph sz="half" idx="2"/>
            <p:extLst>
              <p:ext uri="{D42A27DB-BD31-4B8C-83A1-F6EECF244321}">
                <p14:modId xmlns:p14="http://schemas.microsoft.com/office/powerpoint/2010/main" val="4177972463"/>
              </p:ext>
            </p:extLst>
          </p:nvPr>
        </p:nvGraphicFramePr>
        <p:xfrm>
          <a:off x="3848100" y="2455888"/>
          <a:ext cx="2057400" cy="1384200"/>
        </p:xfrm>
        <a:graphic>
          <a:graphicData uri="http://schemas.openxmlformats.org/presentationml/2006/ole">
            <mc:AlternateContent xmlns:mc="http://schemas.openxmlformats.org/markup-compatibility/2006">
              <mc:Choice xmlns:v="urn:schemas-microsoft-com:vml" Requires="v">
                <p:oleObj name="Equation" r:id="rId2" imgW="2057400" imgH="1384200" progId="Equation.DSMT4">
                  <p:embed/>
                </p:oleObj>
              </mc:Choice>
              <mc:Fallback>
                <p:oleObj name="Equation" r:id="rId2" imgW="2057400" imgH="1384200" progId="Equation.DSMT4">
                  <p:embed/>
                  <p:pic>
                    <p:nvPicPr>
                      <p:cNvPr id="26" name="Object 4">
                        <a:extLst>
                          <a:ext uri="{FF2B5EF4-FFF2-40B4-BE49-F238E27FC236}">
                            <a16:creationId xmlns:a16="http://schemas.microsoft.com/office/drawing/2014/main" id="{9898ED42-657D-4569-ABF1-CE7D05BEA33B}"/>
                          </a:ext>
                        </a:extLst>
                      </p:cNvPr>
                      <p:cNvPicPr/>
                      <p:nvPr/>
                    </p:nvPicPr>
                    <p:blipFill>
                      <a:blip r:embed="rId3"/>
                      <a:stretch>
                        <a:fillRect/>
                      </a:stretch>
                    </p:blipFill>
                    <p:spPr>
                      <a:xfrm>
                        <a:off x="3848100" y="2455888"/>
                        <a:ext cx="2057400" cy="1384200"/>
                      </a:xfrm>
                      <a:prstGeom prst="rect">
                        <a:avLst/>
                      </a:prstGeom>
                    </p:spPr>
                  </p:pic>
                </p:oleObj>
              </mc:Fallback>
            </mc:AlternateContent>
          </a:graphicData>
        </a:graphic>
      </p:graphicFrame>
      <p:sp>
        <p:nvSpPr>
          <p:cNvPr id="5" name="Content Placeholder 4">
            <a:extLst>
              <a:ext uri="{FF2B5EF4-FFF2-40B4-BE49-F238E27FC236}">
                <a16:creationId xmlns:a16="http://schemas.microsoft.com/office/drawing/2014/main" id="{8A3032C1-28E3-46F8-97C2-2478997F688A}"/>
              </a:ext>
            </a:extLst>
          </p:cNvPr>
          <p:cNvSpPr>
            <a:spLocks noGrp="1"/>
          </p:cNvSpPr>
          <p:nvPr>
            <p:ph sz="half" idx="12"/>
          </p:nvPr>
        </p:nvSpPr>
        <p:spPr>
          <a:xfrm>
            <a:off x="838200" y="3975595"/>
            <a:ext cx="10515599" cy="884771"/>
          </a:xfrm>
        </p:spPr>
        <p:txBody>
          <a:bodyPr/>
          <a:lstStyle/>
          <a:p>
            <a:pPr marL="237744" indent="0">
              <a:buNone/>
            </a:pPr>
            <a:r>
              <a:rPr lang="en-US" dirty="0"/>
              <a:t>þar sem </a:t>
            </a:r>
            <a:r>
              <a:rPr lang="en-US" i="0" dirty="0">
                <a:latin typeface="Cambria Math" panose="02040503050406030204" pitchFamily="18" charset="0"/>
                <a:ea typeface="Cambria Math" panose="02040503050406030204" pitchFamily="18" charset="0"/>
              </a:rPr>
              <a:t>𝐴</a:t>
            </a:r>
            <a:r>
              <a:rPr lang="en-US" dirty="0"/>
              <a:t> er virði reikningsins í lok fjárfestingartímans. Námundið þetta gildi alltaf upp að næsta senti. </a:t>
            </a:r>
            <a:endParaRPr lang="en-US" dirty="0">
              <a:solidFill>
                <a:srgbClr val="5C2C19"/>
              </a:solidFill>
            </a:endParaRPr>
          </a:p>
        </p:txBody>
      </p:sp>
    </p:spTree>
    <p:extLst>
      <p:ext uri="{BB962C8B-B14F-4D97-AF65-F5344CB8AC3E}">
        <p14:creationId xmlns:p14="http://schemas.microsoft.com/office/powerpoint/2010/main" val="358432059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776B4A-8E11-493C-8FDB-0B89D067A0D1}"/>
              </a:ext>
            </a:extLst>
          </p:cNvPr>
          <p:cNvSpPr>
            <a:spLocks noGrp="1"/>
          </p:cNvSpPr>
          <p:nvPr>
            <p:ph type="title"/>
          </p:nvPr>
        </p:nvSpPr>
        <p:spPr/>
        <p:txBody>
          <a:bodyPr/>
          <a:lstStyle/>
          <a:p>
            <a:r>
              <a:rPr lang="en-IN" dirty="0"/>
              <a:t>DÆMI – Reiknum núvirði</a:t>
            </a:r>
          </a:p>
        </p:txBody>
      </p:sp>
      <p:sp>
        <p:nvSpPr>
          <p:cNvPr id="3" name="Content Placeholder 2">
            <a:extLst>
              <a:ext uri="{FF2B5EF4-FFF2-40B4-BE49-F238E27FC236}">
                <a16:creationId xmlns:a16="http://schemas.microsoft.com/office/drawing/2014/main" id="{52D47E91-9A8F-4574-B281-5024184397ED}"/>
              </a:ext>
            </a:extLst>
          </p:cNvPr>
          <p:cNvSpPr>
            <a:spLocks noGrp="1"/>
          </p:cNvSpPr>
          <p:nvPr>
            <p:ph sz="half" idx="1"/>
          </p:nvPr>
        </p:nvSpPr>
        <p:spPr>
          <a:xfrm>
            <a:off x="838200" y="1010661"/>
            <a:ext cx="5181600" cy="5251594"/>
          </a:xfrm>
        </p:spPr>
        <p:txBody>
          <a:bodyPr/>
          <a:lstStyle/>
          <a:p>
            <a:r>
              <a:rPr lang="en-US" dirty="0"/>
              <a:t>Finnið núvirði reikninganna miðað við eftirfarandi forsendur.</a:t>
            </a:r>
          </a:p>
          <a:p>
            <a:r>
              <a:rPr lang="en-US" i="0" dirty="0">
                <a:latin typeface="Cambria Math" panose="02040503050406030204" pitchFamily="18" charset="0"/>
                <a:ea typeface="Cambria Math" panose="02040503050406030204" pitchFamily="18" charset="0"/>
              </a:rPr>
              <a:t>𝐴 = $250,000</a:t>
            </a:r>
            <a:r>
              <a:rPr lang="en-US" dirty="0"/>
              <a:t>, ávaxtað með 6,75% vöxtum og mánaðarlegri vaxtafærslu í 30 ár.</a:t>
            </a:r>
          </a:p>
        </p:txBody>
      </p:sp>
      <p:sp>
        <p:nvSpPr>
          <p:cNvPr id="4" name="Content Placeholder 3">
            <a:extLst>
              <a:ext uri="{FF2B5EF4-FFF2-40B4-BE49-F238E27FC236}">
                <a16:creationId xmlns:a16="http://schemas.microsoft.com/office/drawing/2014/main" id="{392343E5-396E-4A65-B565-57B35FC399D0}"/>
              </a:ext>
            </a:extLst>
          </p:cNvPr>
          <p:cNvSpPr>
            <a:spLocks noGrp="1"/>
          </p:cNvSpPr>
          <p:nvPr>
            <p:ph sz="half" idx="2"/>
          </p:nvPr>
        </p:nvSpPr>
        <p:spPr>
          <a:xfrm>
            <a:off x="6172200" y="1176916"/>
            <a:ext cx="5181600" cy="1054113"/>
          </a:xfrm>
        </p:spPr>
        <p:txBody>
          <a:bodyPr/>
          <a:lstStyle/>
          <a:p>
            <a:r>
              <a:rPr lang="en-US" dirty="0"/>
              <a:t>Notum formúluna:</a:t>
            </a:r>
            <a:endParaRPr lang="en-IN" dirty="0"/>
          </a:p>
        </p:txBody>
      </p:sp>
      <p:graphicFrame>
        <p:nvGraphicFramePr>
          <p:cNvPr id="10" name="Object 4">
            <a:extLst>
              <a:ext uri="{FF2B5EF4-FFF2-40B4-BE49-F238E27FC236}">
                <a16:creationId xmlns:a16="http://schemas.microsoft.com/office/drawing/2014/main" id="{2206E28A-6372-471E-9511-FFEFB7194A63}"/>
              </a:ext>
              <a:ext uri="{C183D7F6-B498-43B3-948B-1728B52AA6E4}">
                <adec:decorative xmlns:adec="http://schemas.microsoft.com/office/drawing/2017/decorative" val="1"/>
              </a:ext>
            </a:extLst>
          </p:cNvPr>
          <p:cNvGraphicFramePr>
            <a:graphicFrameLocks noGrp="1" noChangeAspect="1"/>
          </p:cNvGraphicFramePr>
          <p:nvPr>
            <p:ph sz="half" idx="12"/>
            <p:extLst>
              <p:ext uri="{D42A27DB-BD31-4B8C-83A1-F6EECF244321}">
                <p14:modId xmlns:p14="http://schemas.microsoft.com/office/powerpoint/2010/main" val="1345430959"/>
              </p:ext>
            </p:extLst>
          </p:nvPr>
        </p:nvGraphicFramePr>
        <p:xfrm>
          <a:off x="9140556" y="1038948"/>
          <a:ext cx="1866600" cy="1269720"/>
        </p:xfrm>
        <a:graphic>
          <a:graphicData uri="http://schemas.openxmlformats.org/presentationml/2006/ole">
            <mc:AlternateContent xmlns:mc="http://schemas.openxmlformats.org/markup-compatibility/2006">
              <mc:Choice xmlns:v="urn:schemas-microsoft-com:vml" Requires="v">
                <p:oleObj name="Equation" r:id="rId2" imgW="1866600" imgH="1269720" progId="Equation.DSMT4">
                  <p:embed/>
                </p:oleObj>
              </mc:Choice>
              <mc:Fallback>
                <p:oleObj name="Equation" r:id="rId2" imgW="1866600" imgH="1269720" progId="Equation.DSMT4">
                  <p:embed/>
                  <p:pic>
                    <p:nvPicPr>
                      <p:cNvPr id="9" name="Object 3">
                        <a:extLst>
                          <a:ext uri="{FF2B5EF4-FFF2-40B4-BE49-F238E27FC236}">
                            <a16:creationId xmlns:a16="http://schemas.microsoft.com/office/drawing/2014/main" id="{DA4AFB3F-8BB3-48E2-BE65-7810EDD49EC5}"/>
                          </a:ext>
                        </a:extLst>
                      </p:cNvPr>
                      <p:cNvPicPr/>
                      <p:nvPr/>
                    </p:nvPicPr>
                    <p:blipFill>
                      <a:blip r:embed="rId3"/>
                      <a:stretch>
                        <a:fillRect/>
                      </a:stretch>
                    </p:blipFill>
                    <p:spPr>
                      <a:xfrm>
                        <a:off x="9140556" y="1038948"/>
                        <a:ext cx="1866600" cy="1269720"/>
                      </a:xfrm>
                      <a:prstGeom prst="rect">
                        <a:avLst/>
                      </a:prstGeom>
                    </p:spPr>
                  </p:pic>
                </p:oleObj>
              </mc:Fallback>
            </mc:AlternateContent>
          </a:graphicData>
        </a:graphic>
      </p:graphicFrame>
      <p:sp>
        <p:nvSpPr>
          <p:cNvPr id="6" name="Content Placeholder 5">
            <a:extLst>
              <a:ext uri="{FF2B5EF4-FFF2-40B4-BE49-F238E27FC236}">
                <a16:creationId xmlns:a16="http://schemas.microsoft.com/office/drawing/2014/main" id="{F6CB2A9C-8282-43A2-93D0-52BEE354CC62}"/>
              </a:ext>
            </a:extLst>
          </p:cNvPr>
          <p:cNvSpPr>
            <a:spLocks noGrp="1"/>
          </p:cNvSpPr>
          <p:nvPr>
            <p:ph sz="half" idx="13"/>
          </p:nvPr>
        </p:nvSpPr>
        <p:spPr>
          <a:xfrm>
            <a:off x="6172200" y="2239842"/>
            <a:ext cx="5181600" cy="1430237"/>
          </a:xfrm>
        </p:spPr>
        <p:txBody>
          <a:bodyPr/>
          <a:lstStyle/>
          <a:p>
            <a:pPr marL="237744" indent="0">
              <a:buNone/>
            </a:pPr>
            <a:r>
              <a:rPr lang="en-US" dirty="0"/>
              <a:t>fæst</a:t>
            </a:r>
          </a:p>
          <a:p>
            <a:pPr marL="0" indent="0">
              <a:spcBef>
                <a:spcPts val="2400"/>
              </a:spcBef>
              <a:buNone/>
            </a:pPr>
            <a:r>
              <a:rPr lang="en-US" sz="2300" dirty="0">
                <a:latin typeface="Cambria Math" panose="02040503050406030204" pitchFamily="18" charset="0"/>
                <a:ea typeface="Cambria Math" panose="02040503050406030204" pitchFamily="18" charset="0"/>
              </a:rPr>
              <a:t>•</a:t>
            </a:r>
            <a:endParaRPr lang="en-IN" sz="2300" dirty="0"/>
          </a:p>
        </p:txBody>
      </p:sp>
      <p:graphicFrame>
        <p:nvGraphicFramePr>
          <p:cNvPr id="11" name="Object 6">
            <a:extLst>
              <a:ext uri="{FF2B5EF4-FFF2-40B4-BE49-F238E27FC236}">
                <a16:creationId xmlns:a16="http://schemas.microsoft.com/office/drawing/2014/main" id="{BED226CB-890B-407F-891A-1894EE4F2F49}"/>
              </a:ext>
              <a:ext uri="{C183D7F6-B498-43B3-948B-1728B52AA6E4}">
                <adec:decorative xmlns:adec="http://schemas.microsoft.com/office/drawing/2017/decorative" val="1"/>
              </a:ext>
            </a:extLst>
          </p:cNvPr>
          <p:cNvGraphicFramePr>
            <a:graphicFrameLocks noGrp="1" noChangeAspect="1"/>
          </p:cNvGraphicFramePr>
          <p:nvPr>
            <p:ph sz="half" idx="14"/>
            <p:extLst>
              <p:ext uri="{D42A27DB-BD31-4B8C-83A1-F6EECF244321}">
                <p14:modId xmlns:p14="http://schemas.microsoft.com/office/powerpoint/2010/main" val="3750235058"/>
              </p:ext>
            </p:extLst>
          </p:nvPr>
        </p:nvGraphicFramePr>
        <p:xfrm>
          <a:off x="6465453" y="2760243"/>
          <a:ext cx="2984400" cy="1193760"/>
        </p:xfrm>
        <a:graphic>
          <a:graphicData uri="http://schemas.openxmlformats.org/presentationml/2006/ole">
            <mc:AlternateContent xmlns:mc="http://schemas.openxmlformats.org/markup-compatibility/2006">
              <mc:Choice xmlns:v="urn:schemas-microsoft-com:vml" Requires="v">
                <p:oleObj name="Equation" r:id="rId4" imgW="2984400" imgH="1193760" progId="Equation.DSMT4">
                  <p:embed/>
                </p:oleObj>
              </mc:Choice>
              <mc:Fallback>
                <p:oleObj name="Equation" r:id="rId4" imgW="2984400" imgH="1193760" progId="Equation.DSMT4">
                  <p:embed/>
                  <p:pic>
                    <p:nvPicPr>
                      <p:cNvPr id="10" name="Object 3">
                        <a:extLst>
                          <a:ext uri="{FF2B5EF4-FFF2-40B4-BE49-F238E27FC236}">
                            <a16:creationId xmlns:a16="http://schemas.microsoft.com/office/drawing/2014/main" id="{2206E28A-6372-471E-9511-FFEFB7194A63}"/>
                          </a:ext>
                        </a:extLst>
                      </p:cNvPr>
                      <p:cNvPicPr/>
                      <p:nvPr/>
                    </p:nvPicPr>
                    <p:blipFill>
                      <a:blip r:embed="rId5"/>
                      <a:stretch>
                        <a:fillRect/>
                      </a:stretch>
                    </p:blipFill>
                    <p:spPr>
                      <a:xfrm>
                        <a:off x="6465453" y="2760243"/>
                        <a:ext cx="2984400" cy="1193760"/>
                      </a:xfrm>
                      <a:prstGeom prst="rect">
                        <a:avLst/>
                      </a:prstGeom>
                    </p:spPr>
                  </p:pic>
                </p:oleObj>
              </mc:Fallback>
            </mc:AlternateContent>
          </a:graphicData>
        </a:graphic>
      </p:graphicFrame>
      <p:sp>
        <p:nvSpPr>
          <p:cNvPr id="8" name="Content Placeholder 7">
            <a:extLst>
              <a:ext uri="{FF2B5EF4-FFF2-40B4-BE49-F238E27FC236}">
                <a16:creationId xmlns:a16="http://schemas.microsoft.com/office/drawing/2014/main" id="{0EE279C3-2FEC-4066-8A2E-F5B412687B47}"/>
              </a:ext>
            </a:extLst>
          </p:cNvPr>
          <p:cNvSpPr>
            <a:spLocks noGrp="1"/>
          </p:cNvSpPr>
          <p:nvPr>
            <p:ph sz="half" idx="15"/>
          </p:nvPr>
        </p:nvSpPr>
        <p:spPr>
          <a:xfrm>
            <a:off x="6172200" y="3935892"/>
            <a:ext cx="5181600" cy="2556981"/>
          </a:xfrm>
        </p:spPr>
        <p:txBody>
          <a:bodyPr/>
          <a:lstStyle/>
          <a:p>
            <a:pPr lvl="0">
              <a:lnSpc>
                <a:spcPct val="100000"/>
              </a:lnSpc>
            </a:pPr>
            <a:r>
              <a:rPr lang="en-US" i="0" dirty="0">
                <a:latin typeface="Cambria Math" panose="02040503050406030204" pitchFamily="18" charset="0"/>
                <a:ea typeface="Cambria Math" panose="02040503050406030204" pitchFamily="18" charset="0"/>
              </a:rPr>
              <a:t>= 33,186.2277 </a:t>
            </a:r>
            <a:endParaRPr lang="en-US" dirty="0">
              <a:latin typeface="Cambria Math" panose="02040503050406030204" pitchFamily="18" charset="0"/>
              <a:ea typeface="Cambria Math" panose="02040503050406030204" pitchFamily="18" charset="0"/>
            </a:endParaRPr>
          </a:p>
          <a:p>
            <a:pPr>
              <a:lnSpc>
                <a:spcPct val="100000"/>
              </a:lnSpc>
            </a:pPr>
            <a:r>
              <a:rPr lang="en-US" dirty="0"/>
              <a:t>Til að innstæða reikningsins verði $250,000 eftir 30 ár þarf að fjárfesta $33,186.23.</a:t>
            </a:r>
          </a:p>
        </p:txBody>
      </p:sp>
    </p:spTree>
    <p:extLst>
      <p:ext uri="{BB962C8B-B14F-4D97-AF65-F5344CB8AC3E}">
        <p14:creationId xmlns:p14="http://schemas.microsoft.com/office/powerpoint/2010/main" val="23296502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293A15-8125-4A9A-91BC-B5662FFC9549}"/>
              </a:ext>
            </a:extLst>
          </p:cNvPr>
          <p:cNvSpPr>
            <a:spLocks noGrp="1"/>
          </p:cNvSpPr>
          <p:nvPr>
            <p:ph type="title"/>
          </p:nvPr>
        </p:nvSpPr>
        <p:spPr/>
        <p:txBody>
          <a:bodyPr/>
          <a:lstStyle/>
          <a:p>
            <a:r>
              <a:rPr lang="en-US" dirty="0"/>
              <a:t>6.4 Útreikningur og túlkun virkrar ársávöxtunar</a:t>
            </a:r>
            <a:endParaRPr lang="en-IN" dirty="0"/>
          </a:p>
        </p:txBody>
      </p:sp>
      <p:sp>
        <p:nvSpPr>
          <p:cNvPr id="3" name="Content Placeholder 2">
            <a:extLst>
              <a:ext uri="{FF2B5EF4-FFF2-40B4-BE49-F238E27FC236}">
                <a16:creationId xmlns:a16="http://schemas.microsoft.com/office/drawing/2014/main" id="{2AD28804-2201-442E-AA7C-A48EA07BB7E8}"/>
              </a:ext>
            </a:extLst>
          </p:cNvPr>
          <p:cNvSpPr>
            <a:spLocks noGrp="1"/>
          </p:cNvSpPr>
          <p:nvPr>
            <p:ph sz="half" idx="1"/>
          </p:nvPr>
        </p:nvSpPr>
        <p:spPr>
          <a:xfrm>
            <a:off x="838200" y="1010661"/>
            <a:ext cx="10515600" cy="3921557"/>
          </a:xfrm>
        </p:spPr>
        <p:txBody>
          <a:bodyPr/>
          <a:lstStyle/>
          <a:p>
            <a:r>
              <a:rPr lang="en-US" sz="2400" dirty="0"/>
              <a:t>Eins og við höfum séð eru vextir færðir 4 sinnum á ári, eða á 3 mánaða fresti, þegar vaxtafærsla er ársfjórðungsleg; 12 sinnum á ári þegar hún er mánaðarleg; daglega þegar hún er dagleg og svo framvegis. </a:t>
            </a:r>
            <a:r>
              <a:rPr lang="en-US" sz="2400" b="1" dirty="0"/>
              <a:t>Virk ársávöxtun </a:t>
            </a:r>
            <a:r>
              <a:rPr lang="en-US" sz="2400" dirty="0"/>
              <a:t>gerir kleift að bera einfalda vexti beint saman við vaxtavexti með því að umreikna vaxtavextina í samsvarandi einfalda vexti. Einnig má bera ólíkar aðstæður með vaxtavöxtum beint saman. Þannig fæst vitneskja sem nýtist til að finna fjárfestinguna sem skilar bestri ávöxtun.</a:t>
            </a:r>
          </a:p>
          <a:p>
            <a:r>
              <a:rPr lang="en-US" sz="2400" dirty="0"/>
              <a:t>Með formúlu getum við túlkað vaxtavexti sem einfalda vexti. Formúlan fyrir virka ársávöxtun er leidd af vaxtavaxtaformúlunni og miðast við að $1 sé fjárfestur í 1 ár.</a:t>
            </a:r>
          </a:p>
          <a:p>
            <a:pPr>
              <a:spcBef>
                <a:spcPts val="2000"/>
              </a:spcBef>
            </a:pPr>
            <a:r>
              <a:rPr lang="en-US" sz="2400" dirty="0"/>
              <a:t>Virk ársávöxtun er</a:t>
            </a:r>
            <a:endParaRPr lang="en-IN" sz="2400" dirty="0"/>
          </a:p>
        </p:txBody>
      </p:sp>
      <p:graphicFrame>
        <p:nvGraphicFramePr>
          <p:cNvPr id="9" name="Object 3">
            <a:extLst>
              <a:ext uri="{FF2B5EF4-FFF2-40B4-BE49-F238E27FC236}">
                <a16:creationId xmlns:a16="http://schemas.microsoft.com/office/drawing/2014/main" id="{B89CC5FE-7CF5-4B5B-9BF9-10034DB5FFA8}"/>
              </a:ext>
              <a:ext uri="{C183D7F6-B498-43B3-948B-1728B52AA6E4}">
                <adec:decorative xmlns:adec="http://schemas.microsoft.com/office/drawing/2017/decorative" val="1"/>
              </a:ext>
            </a:extLst>
          </p:cNvPr>
          <p:cNvGraphicFramePr>
            <a:graphicFrameLocks noGrp="1" noChangeAspect="1"/>
          </p:cNvGraphicFramePr>
          <p:nvPr>
            <p:ph sz="half" idx="2"/>
            <p:extLst>
              <p:ext uri="{D42A27DB-BD31-4B8C-83A1-F6EECF244321}">
                <p14:modId xmlns:p14="http://schemas.microsoft.com/office/powerpoint/2010/main" val="1368292662"/>
              </p:ext>
            </p:extLst>
          </p:nvPr>
        </p:nvGraphicFramePr>
        <p:xfrm>
          <a:off x="4141788" y="4426093"/>
          <a:ext cx="1625400" cy="825480"/>
        </p:xfrm>
        <a:graphic>
          <a:graphicData uri="http://schemas.openxmlformats.org/presentationml/2006/ole">
            <mc:AlternateContent xmlns:mc="http://schemas.openxmlformats.org/markup-compatibility/2006">
              <mc:Choice xmlns:v="urn:schemas-microsoft-com:vml" Requires="v">
                <p:oleObj name="Equation" r:id="rId2" imgW="1625400" imgH="825480" progId="Equation.DSMT4">
                  <p:embed/>
                </p:oleObj>
              </mc:Choice>
              <mc:Fallback>
                <p:oleObj name="Equation" r:id="rId2" imgW="1625400" imgH="825480" progId="Equation.DSMT4">
                  <p:embed/>
                  <p:pic>
                    <p:nvPicPr>
                      <p:cNvPr id="10" name="Object 4">
                        <a:extLst>
                          <a:ext uri="{FF2B5EF4-FFF2-40B4-BE49-F238E27FC236}">
                            <a16:creationId xmlns:a16="http://schemas.microsoft.com/office/drawing/2014/main" id="{2206E28A-6372-471E-9511-FFEFB7194A63}"/>
                          </a:ext>
                        </a:extLst>
                      </p:cNvPr>
                      <p:cNvPicPr/>
                      <p:nvPr/>
                    </p:nvPicPr>
                    <p:blipFill>
                      <a:blip r:embed="rId3"/>
                      <a:stretch>
                        <a:fillRect/>
                      </a:stretch>
                    </p:blipFill>
                    <p:spPr>
                      <a:xfrm>
                        <a:off x="4141788" y="4426093"/>
                        <a:ext cx="1625400" cy="825480"/>
                      </a:xfrm>
                      <a:prstGeom prst="rect">
                        <a:avLst/>
                      </a:prstGeom>
                    </p:spPr>
                  </p:pic>
                </p:oleObj>
              </mc:Fallback>
            </mc:AlternateContent>
          </a:graphicData>
        </a:graphic>
      </p:graphicFrame>
      <p:sp>
        <p:nvSpPr>
          <p:cNvPr id="5" name="Content Placeholder 4">
            <a:extLst>
              <a:ext uri="{FF2B5EF4-FFF2-40B4-BE49-F238E27FC236}">
                <a16:creationId xmlns:a16="http://schemas.microsoft.com/office/drawing/2014/main" id="{709C72EF-3CF6-4941-B5B7-14E6AE94A869}"/>
              </a:ext>
            </a:extLst>
          </p:cNvPr>
          <p:cNvSpPr>
            <a:spLocks noGrp="1"/>
          </p:cNvSpPr>
          <p:nvPr>
            <p:ph sz="half" idx="12"/>
          </p:nvPr>
        </p:nvSpPr>
        <p:spPr>
          <a:xfrm>
            <a:off x="838200" y="4593401"/>
            <a:ext cx="10515600" cy="1779689"/>
          </a:xfrm>
        </p:spPr>
        <p:txBody>
          <a:bodyPr/>
          <a:lstStyle/>
          <a:p>
            <a:pPr marL="237744" indent="4754880">
              <a:lnSpc>
                <a:spcPct val="120000"/>
              </a:lnSpc>
              <a:buNone/>
            </a:pPr>
            <a:r>
              <a:rPr lang="en-US" sz="2400" dirty="0"/>
              <a:t>þar sem </a:t>
            </a:r>
            <a:r>
              <a:rPr lang="en-US" sz="2400" i="0" dirty="0">
                <a:latin typeface="Cambria Math" panose="02040503050406030204" pitchFamily="18" charset="0"/>
                <a:ea typeface="Cambria Math" panose="02040503050406030204" pitchFamily="18" charset="0"/>
              </a:rPr>
              <a:t>𝑌</a:t>
            </a:r>
            <a:r>
              <a:rPr lang="en-US" sz="2400" dirty="0"/>
              <a:t> = virk ársávöxtun, </a:t>
            </a:r>
            <a:r>
              <a:rPr lang="en-US" sz="2400" i="0" dirty="0">
                <a:latin typeface="Cambria Math" panose="02040503050406030204" pitchFamily="18" charset="0"/>
                <a:ea typeface="Cambria Math" panose="02040503050406030204" pitchFamily="18" charset="0"/>
              </a:rPr>
              <a:t>𝑟</a:t>
            </a:r>
            <a:r>
              <a:rPr lang="en-US" sz="2400" dirty="0"/>
              <a:t> = vextir á tugabrotsformi og </a:t>
            </a:r>
            <a:r>
              <a:rPr lang="en-US" sz="2400" i="0" dirty="0">
                <a:latin typeface="Cambria Math" panose="02040503050406030204" pitchFamily="18" charset="0"/>
                <a:ea typeface="Cambria Math" panose="02040503050406030204" pitchFamily="18" charset="0"/>
              </a:rPr>
              <a:t>𝑛 </a:t>
            </a:r>
            <a:r>
              <a:rPr lang="en-US" sz="2400" dirty="0"/>
              <a:t>= fjöldi vaxtatímabila á ári. </a:t>
            </a:r>
            <a:r>
              <a:rPr lang="en-US" sz="2400" i="0" dirty="0">
                <a:latin typeface="Cambria Math" panose="02040503050406030204" pitchFamily="18" charset="0"/>
                <a:ea typeface="Cambria Math" panose="02040503050406030204" pitchFamily="18" charset="0"/>
              </a:rPr>
              <a:t>𝑌</a:t>
            </a:r>
            <a:r>
              <a:rPr lang="en-US" sz="2400" dirty="0"/>
              <a:t> er túlkuð sem jafngildir einfaldir ársvextir.</a:t>
            </a:r>
            <a:endParaRPr lang="en-IN" sz="2400" dirty="0"/>
          </a:p>
        </p:txBody>
      </p:sp>
    </p:spTree>
    <p:extLst>
      <p:ext uri="{BB962C8B-B14F-4D97-AF65-F5344CB8AC3E}">
        <p14:creationId xmlns:p14="http://schemas.microsoft.com/office/powerpoint/2010/main" val="16562034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BC8DFC-A3FA-4D87-8562-F6BAF5165C8C}"/>
              </a:ext>
            </a:extLst>
          </p:cNvPr>
          <p:cNvSpPr>
            <a:spLocks noGrp="1"/>
          </p:cNvSpPr>
          <p:nvPr>
            <p:ph type="title"/>
          </p:nvPr>
        </p:nvSpPr>
        <p:spPr/>
        <p:txBody>
          <a:bodyPr/>
          <a:lstStyle/>
          <a:p>
            <a:r>
              <a:rPr lang="en-US" dirty="0"/>
              <a:t>DÆMI – Ákvarðið og túlkið virka ársávöxtun </a:t>
            </a:r>
            <a:endParaRPr lang="en-IN" dirty="0"/>
          </a:p>
        </p:txBody>
      </p:sp>
      <p:sp>
        <p:nvSpPr>
          <p:cNvPr id="3" name="Content Placeholder 2">
            <a:extLst>
              <a:ext uri="{FF2B5EF4-FFF2-40B4-BE49-F238E27FC236}">
                <a16:creationId xmlns:a16="http://schemas.microsoft.com/office/drawing/2014/main" id="{E86CA9C4-7074-44CC-83E1-47D05629A8CB}"/>
              </a:ext>
            </a:extLst>
          </p:cNvPr>
          <p:cNvSpPr>
            <a:spLocks noGrp="1"/>
          </p:cNvSpPr>
          <p:nvPr>
            <p:ph sz="half" idx="1"/>
          </p:nvPr>
        </p:nvSpPr>
        <p:spPr>
          <a:xfrm>
            <a:off x="838200" y="1010661"/>
            <a:ext cx="5181600" cy="4575088"/>
          </a:xfrm>
        </p:spPr>
        <p:txBody>
          <a:bodyPr/>
          <a:lstStyle/>
          <a:p>
            <a:r>
              <a:rPr lang="en-US" dirty="0"/>
              <a:t>Gerum ráð fyrir fjárfestingu sem ber 6% vexti með ársfjórðungslegri vaxtasamsetningu. Ákvarðið og túlkið virka ársávöxtun fjárfestingarinnar.</a:t>
            </a:r>
          </a:p>
        </p:txBody>
      </p:sp>
      <p:sp>
        <p:nvSpPr>
          <p:cNvPr id="4" name="Content Placeholder 3">
            <a:extLst>
              <a:ext uri="{FF2B5EF4-FFF2-40B4-BE49-F238E27FC236}">
                <a16:creationId xmlns:a16="http://schemas.microsoft.com/office/drawing/2014/main" id="{1DB9F68D-39E9-4CC1-80B5-C1A82022215E}"/>
              </a:ext>
            </a:extLst>
          </p:cNvPr>
          <p:cNvSpPr>
            <a:spLocks noGrp="1"/>
          </p:cNvSpPr>
          <p:nvPr>
            <p:ph sz="half" idx="2"/>
          </p:nvPr>
        </p:nvSpPr>
        <p:spPr>
          <a:xfrm>
            <a:off x="6172200" y="1301612"/>
            <a:ext cx="5181600" cy="1054113"/>
          </a:xfrm>
        </p:spPr>
        <p:txBody>
          <a:bodyPr/>
          <a:lstStyle/>
          <a:p>
            <a:r>
              <a:rPr lang="en-US" dirty="0"/>
              <a:t>Notum formúluna</a:t>
            </a:r>
            <a:endParaRPr lang="en-IN" dirty="0"/>
          </a:p>
        </p:txBody>
      </p:sp>
      <p:graphicFrame>
        <p:nvGraphicFramePr>
          <p:cNvPr id="9" name="Object 4">
            <a:extLst>
              <a:ext uri="{FF2B5EF4-FFF2-40B4-BE49-F238E27FC236}">
                <a16:creationId xmlns:a16="http://schemas.microsoft.com/office/drawing/2014/main" id="{BD3EC4D3-D8C0-43BF-B169-8593936A17BB}"/>
              </a:ext>
              <a:ext uri="{C183D7F6-B498-43B3-948B-1728B52AA6E4}">
                <adec:decorative xmlns:adec="http://schemas.microsoft.com/office/drawing/2017/decorative" val="1"/>
              </a:ext>
            </a:extLst>
          </p:cNvPr>
          <p:cNvGraphicFramePr>
            <a:graphicFrameLocks noGrp="1" noChangeAspect="1"/>
          </p:cNvGraphicFramePr>
          <p:nvPr>
            <p:ph sz="half" idx="12"/>
            <p:extLst>
              <p:ext uri="{D42A27DB-BD31-4B8C-83A1-F6EECF244321}">
                <p14:modId xmlns:p14="http://schemas.microsoft.com/office/powerpoint/2010/main" val="3902042441"/>
              </p:ext>
            </p:extLst>
          </p:nvPr>
        </p:nvGraphicFramePr>
        <p:xfrm>
          <a:off x="9139238" y="1072860"/>
          <a:ext cx="1841400" cy="901440"/>
        </p:xfrm>
        <a:graphic>
          <a:graphicData uri="http://schemas.openxmlformats.org/presentationml/2006/ole">
            <mc:AlternateContent xmlns:mc="http://schemas.openxmlformats.org/markup-compatibility/2006">
              <mc:Choice xmlns:v="urn:schemas-microsoft-com:vml" Requires="v">
                <p:oleObj name="Equation" r:id="rId2" imgW="1841400" imgH="901440" progId="Equation.DSMT4">
                  <p:embed/>
                </p:oleObj>
              </mc:Choice>
              <mc:Fallback>
                <p:oleObj name="Equation" r:id="rId2" imgW="1841400" imgH="901440" progId="Equation.DSMT4">
                  <p:embed/>
                  <p:pic>
                    <p:nvPicPr>
                      <p:cNvPr id="9" name="Object 3">
                        <a:extLst>
                          <a:ext uri="{FF2B5EF4-FFF2-40B4-BE49-F238E27FC236}">
                            <a16:creationId xmlns:a16="http://schemas.microsoft.com/office/drawing/2014/main" id="{B89CC5FE-7CF5-4B5B-9BF9-10034DB5FFA8}"/>
                          </a:ext>
                        </a:extLst>
                      </p:cNvPr>
                      <p:cNvPicPr/>
                      <p:nvPr/>
                    </p:nvPicPr>
                    <p:blipFill>
                      <a:blip r:embed="rId3"/>
                      <a:stretch>
                        <a:fillRect/>
                      </a:stretch>
                    </p:blipFill>
                    <p:spPr>
                      <a:xfrm>
                        <a:off x="9139238" y="1072860"/>
                        <a:ext cx="1841400" cy="901440"/>
                      </a:xfrm>
                      <a:prstGeom prst="rect">
                        <a:avLst/>
                      </a:prstGeom>
                    </p:spPr>
                  </p:pic>
                </p:oleObj>
              </mc:Fallback>
            </mc:AlternateContent>
          </a:graphicData>
        </a:graphic>
      </p:graphicFrame>
      <p:sp>
        <p:nvSpPr>
          <p:cNvPr id="6" name="Content Placeholder 5">
            <a:extLst>
              <a:ext uri="{FF2B5EF4-FFF2-40B4-BE49-F238E27FC236}">
                <a16:creationId xmlns:a16="http://schemas.microsoft.com/office/drawing/2014/main" id="{81B3406A-2E0E-4CC5-AD8D-D3DD998AC8D6}"/>
              </a:ext>
            </a:extLst>
          </p:cNvPr>
          <p:cNvSpPr>
            <a:spLocks noGrp="1"/>
          </p:cNvSpPr>
          <p:nvPr>
            <p:ph sz="half" idx="13"/>
          </p:nvPr>
        </p:nvSpPr>
        <p:spPr>
          <a:xfrm>
            <a:off x="6172200" y="1856378"/>
            <a:ext cx="5181600" cy="1054113"/>
          </a:xfrm>
        </p:spPr>
        <p:txBody>
          <a:bodyPr/>
          <a:lstStyle/>
          <a:p>
            <a:pPr marL="237744" indent="0">
              <a:buNone/>
            </a:pPr>
            <a:r>
              <a:rPr lang="en-US" dirty="0"/>
              <a:t>fæst</a:t>
            </a:r>
          </a:p>
          <a:p>
            <a:pPr marL="0" indent="0">
              <a:spcBef>
                <a:spcPts val="1800"/>
              </a:spcBef>
              <a:buNone/>
            </a:pPr>
            <a:r>
              <a:rPr lang="en-US" sz="2300" dirty="0">
                <a:latin typeface="Cambria Math" panose="02040503050406030204" pitchFamily="18" charset="0"/>
                <a:ea typeface="Cambria Math" panose="02040503050406030204" pitchFamily="18" charset="0"/>
              </a:rPr>
              <a:t>•</a:t>
            </a:r>
            <a:endParaRPr lang="en-IN" sz="2300" dirty="0"/>
          </a:p>
        </p:txBody>
      </p:sp>
      <p:graphicFrame>
        <p:nvGraphicFramePr>
          <p:cNvPr id="10" name="Object 6">
            <a:extLst>
              <a:ext uri="{FF2B5EF4-FFF2-40B4-BE49-F238E27FC236}">
                <a16:creationId xmlns:a16="http://schemas.microsoft.com/office/drawing/2014/main" id="{E246D7E6-3CBE-4E0B-8AD9-84B5FAD1E101}"/>
              </a:ext>
              <a:ext uri="{C183D7F6-B498-43B3-948B-1728B52AA6E4}">
                <adec:decorative xmlns:adec="http://schemas.microsoft.com/office/drawing/2017/decorative" val="1"/>
              </a:ext>
            </a:extLst>
          </p:cNvPr>
          <p:cNvGraphicFramePr>
            <a:graphicFrameLocks noGrp="1" noChangeAspect="1"/>
          </p:cNvGraphicFramePr>
          <p:nvPr>
            <p:ph sz="half" idx="14"/>
            <p:extLst>
              <p:ext uri="{D42A27DB-BD31-4B8C-83A1-F6EECF244321}">
                <p14:modId xmlns:p14="http://schemas.microsoft.com/office/powerpoint/2010/main" val="3408474566"/>
              </p:ext>
            </p:extLst>
          </p:nvPr>
        </p:nvGraphicFramePr>
        <p:xfrm>
          <a:off x="6526213" y="2210235"/>
          <a:ext cx="2145960" cy="901440"/>
        </p:xfrm>
        <a:graphic>
          <a:graphicData uri="http://schemas.openxmlformats.org/presentationml/2006/ole">
            <mc:AlternateContent xmlns:mc="http://schemas.openxmlformats.org/markup-compatibility/2006">
              <mc:Choice xmlns:v="urn:schemas-microsoft-com:vml" Requires="v">
                <p:oleObj name="Equation" r:id="rId4" imgW="2145960" imgH="901440" progId="Equation.DSMT4">
                  <p:embed/>
                </p:oleObj>
              </mc:Choice>
              <mc:Fallback>
                <p:oleObj name="Equation" r:id="rId4" imgW="2145960" imgH="901440" progId="Equation.DSMT4">
                  <p:embed/>
                  <p:pic>
                    <p:nvPicPr>
                      <p:cNvPr id="9" name="Object 3">
                        <a:extLst>
                          <a:ext uri="{FF2B5EF4-FFF2-40B4-BE49-F238E27FC236}">
                            <a16:creationId xmlns:a16="http://schemas.microsoft.com/office/drawing/2014/main" id="{BD3EC4D3-D8C0-43BF-B169-8593936A17BB}"/>
                          </a:ext>
                        </a:extLst>
                      </p:cNvPr>
                      <p:cNvPicPr/>
                      <p:nvPr/>
                    </p:nvPicPr>
                    <p:blipFill>
                      <a:blip r:embed="rId5"/>
                      <a:stretch>
                        <a:fillRect/>
                      </a:stretch>
                    </p:blipFill>
                    <p:spPr>
                      <a:xfrm>
                        <a:off x="6526213" y="2210235"/>
                        <a:ext cx="2145960" cy="901440"/>
                      </a:xfrm>
                      <a:prstGeom prst="rect">
                        <a:avLst/>
                      </a:prstGeom>
                    </p:spPr>
                  </p:pic>
                </p:oleObj>
              </mc:Fallback>
            </mc:AlternateContent>
          </a:graphicData>
        </a:graphic>
      </p:graphicFrame>
      <mc:AlternateContent xmlns:mc="http://schemas.openxmlformats.org/markup-compatibility/2006" xmlns:a14="http://schemas.microsoft.com/office/drawing/2010/main">
        <mc:Choice Requires="a14">
          <p:sp>
            <p:nvSpPr>
              <p:cNvPr id="8" name="Content Placeholder 7">
                <a:extLst>
                  <a:ext uri="{FF2B5EF4-FFF2-40B4-BE49-F238E27FC236}">
                    <a16:creationId xmlns:a16="http://schemas.microsoft.com/office/drawing/2014/main" id="{8EFDCFEB-AD71-4B98-9FC1-DB94E39EAB5B}"/>
                  </a:ext>
                </a:extLst>
              </p:cNvPr>
              <p:cNvSpPr>
                <a:spLocks noGrp="1"/>
              </p:cNvSpPr>
              <p:nvPr>
                <p:ph sz="half" idx="15"/>
              </p:nvPr>
            </p:nvSpPr>
            <p:spPr>
              <a:xfrm>
                <a:off x="6172200" y="3111675"/>
                <a:ext cx="5181600" cy="2118546"/>
              </a:xfrm>
            </p:spPr>
            <p:txBody>
              <a:bodyPr/>
              <a:lstStyle/>
              <a:p>
                <a:pPr lvl="0"/>
                <a14:m>
                  <m:oMath xmlns:m="http://schemas.openxmlformats.org/officeDocument/2006/math">
                    <m:r>
                      <a:rPr lang="en-US" i="1">
                        <a:latin typeface="Cambria Math" panose="02040503050406030204" pitchFamily="18" charset="0"/>
                      </a:rPr>
                      <m:t>=0.0614=6.14%</m:t>
                    </m:r>
                  </m:oMath>
                </a14:m>
                <a:endParaRPr lang="en-US" dirty="0"/>
              </a:p>
              <a:p>
                <a:pPr lvl="0"/>
                <a:r>
                  <a:rPr lang="en-US" dirty="0"/>
                  <a:t>Því jafngilda 6% vextir með ársfjórðungslegri vaxtasamsetningu 6.14% einföldum ársvöxtum.</a:t>
                </a:r>
              </a:p>
            </p:txBody>
          </p:sp>
        </mc:Choice>
        <mc:Fallback xmlns="">
          <p:sp>
            <p:nvSpPr>
              <p:cNvPr id="8" name="Content Placeholder 7">
                <a:extLst>
                  <a:ext uri="{FF2B5EF4-FFF2-40B4-BE49-F238E27FC236}">
                    <a16:creationId xmlns:a16="http://schemas.microsoft.com/office/drawing/2014/main" id="{8EFDCFEB-AD71-4B98-9FC1-DB94E39EAB5B}"/>
                  </a:ext>
                </a:extLst>
              </p:cNvPr>
              <p:cNvSpPr>
                <a:spLocks noGrp="1" noRot="1" noChangeAspect="1" noMove="1" noResize="1" noEditPoints="1" noAdjustHandles="1" noChangeArrowheads="1" noChangeShapeType="1" noTextEdit="1"/>
              </p:cNvSpPr>
              <p:nvPr>
                <p:ph sz="half" idx="15"/>
              </p:nvPr>
            </p:nvSpPr>
            <p:spPr>
              <a:xfrm>
                <a:off x="6172200" y="3111675"/>
                <a:ext cx="5181600" cy="2118546"/>
              </a:xfrm>
              <a:blipFill>
                <a:blip r:embed="rId7"/>
                <a:stretch>
                  <a:fillRect l="-2118" b="-8908"/>
                </a:stretch>
              </a:blipFill>
            </p:spPr>
            <p:txBody>
              <a:bodyPr/>
              <a:lstStyle/>
              <a:p>
                <a:r>
                  <a:rPr lang="en-IN">
                    <a:noFill/>
                  </a:rPr>
                  <a:t> </a:t>
                </a:r>
              </a:p>
            </p:txBody>
          </p:sp>
        </mc:Fallback>
      </mc:AlternateContent>
    </p:spTree>
    <p:extLst>
      <p:ext uri="{BB962C8B-B14F-4D97-AF65-F5344CB8AC3E}">
        <p14:creationId xmlns:p14="http://schemas.microsoft.com/office/powerpoint/2010/main" val="364148305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BA1AE-8DB6-4146-B2D1-E665B44770BF}"/>
              </a:ext>
            </a:extLst>
          </p:cNvPr>
          <p:cNvSpPr>
            <a:spLocks noGrp="1"/>
          </p:cNvSpPr>
          <p:nvPr>
            <p:ph type="title"/>
          </p:nvPr>
        </p:nvSpPr>
        <p:spPr/>
        <p:txBody>
          <a:bodyPr>
            <a:noAutofit/>
          </a:bodyPr>
          <a:lstStyle/>
          <a:p>
            <a:r>
              <a:rPr lang="en-US" dirty="0"/>
              <a:t>6.5 Gerð eigin fjárhagsáætlunar</a:t>
            </a:r>
            <a:endParaRPr lang="en-US" noProof="0" dirty="0"/>
          </a:p>
        </p:txBody>
      </p:sp>
      <p:sp>
        <p:nvSpPr>
          <p:cNvPr id="3" name="Content Placeholder 2">
            <a:extLst>
              <a:ext uri="{FF2B5EF4-FFF2-40B4-BE49-F238E27FC236}">
                <a16:creationId xmlns:a16="http://schemas.microsoft.com/office/drawing/2014/main" id="{8CF8879A-5FF7-1847-8F30-F924AE4EDF31}"/>
              </a:ext>
            </a:extLst>
          </p:cNvPr>
          <p:cNvSpPr>
            <a:spLocks noGrp="1"/>
          </p:cNvSpPr>
          <p:nvPr>
            <p:ph sz="quarter" idx="11"/>
          </p:nvPr>
        </p:nvSpPr>
        <p:spPr>
          <a:xfrm>
            <a:off x="838200" y="1010661"/>
            <a:ext cx="10467109" cy="5482216"/>
          </a:xfrm>
        </p:spPr>
        <p:txBody>
          <a:bodyPr/>
          <a:lstStyle/>
          <a:p>
            <a:pPr marL="0" indent="0">
              <a:buNone/>
            </a:pPr>
            <a:r>
              <a:rPr lang="en-US" dirty="0"/>
              <a:t>Námsmarkmið:</a:t>
            </a:r>
          </a:p>
          <a:p>
            <a:pPr marL="514350" lvl="0" indent="-514350">
              <a:buFont typeface="+mj-lt"/>
              <a:buAutoNum type="arabicPeriod"/>
            </a:pPr>
            <a:r>
              <a:rPr lang="en-US" dirty="0"/>
              <a:t>Setja upp persónulega fjárhagsáætlun með flokkum tekna og útgjalda.</a:t>
            </a:r>
          </a:p>
          <a:p>
            <a:pPr marL="514350" lvl="0" indent="-514350">
              <a:buFont typeface="+mj-lt"/>
              <a:buAutoNum type="arabicPeriod"/>
            </a:pPr>
            <a:r>
              <a:rPr lang="en-US" dirty="0"/>
              <a:t>Beita almennum viðmiðum við gerð fjárhagsáætlunar.</a:t>
            </a:r>
          </a:p>
        </p:txBody>
      </p:sp>
    </p:spTree>
    <p:extLst>
      <p:ext uri="{BB962C8B-B14F-4D97-AF65-F5344CB8AC3E}">
        <p14:creationId xmlns:p14="http://schemas.microsoft.com/office/powerpoint/2010/main" val="96228832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BA1AE-8DB6-4146-B2D1-E665B44770BF}"/>
              </a:ext>
            </a:extLst>
          </p:cNvPr>
          <p:cNvSpPr>
            <a:spLocks noGrp="1"/>
          </p:cNvSpPr>
          <p:nvPr>
            <p:ph type="title"/>
          </p:nvPr>
        </p:nvSpPr>
        <p:spPr/>
        <p:txBody>
          <a:bodyPr>
            <a:noAutofit/>
          </a:bodyPr>
          <a:lstStyle/>
          <a:p>
            <a:r>
              <a:rPr lang="en-US" dirty="0"/>
              <a:t>6.5 Gerð fjárhagsáætlunar</a:t>
            </a:r>
            <a:endParaRPr lang="en-US" noProof="0" dirty="0"/>
          </a:p>
        </p:txBody>
      </p:sp>
      <p:sp>
        <p:nvSpPr>
          <p:cNvPr id="3" name="Content Placeholder 2">
            <a:extLst>
              <a:ext uri="{FF2B5EF4-FFF2-40B4-BE49-F238E27FC236}">
                <a16:creationId xmlns:a16="http://schemas.microsoft.com/office/drawing/2014/main" id="{8CF8879A-5FF7-1847-8F30-F924AE4EDF31}"/>
              </a:ext>
            </a:extLst>
          </p:cNvPr>
          <p:cNvSpPr>
            <a:spLocks noGrp="1"/>
          </p:cNvSpPr>
          <p:nvPr>
            <p:ph sz="quarter" idx="11"/>
          </p:nvPr>
        </p:nvSpPr>
        <p:spPr>
          <a:xfrm>
            <a:off x="838200" y="1010661"/>
            <a:ext cx="10467109" cy="5482216"/>
          </a:xfrm>
        </p:spPr>
        <p:txBody>
          <a:bodyPr/>
          <a:lstStyle/>
          <a:p>
            <a:r>
              <a:rPr lang="en-US" dirty="0"/>
              <a:t/>
            </a:r>
            <a:r>
              <a:rPr lang="en-US" b="1" dirty="0"/>
              <a:t>Fjárhagsáætlun</a:t>
            </a:r>
            <a:r>
              <a:rPr lang="en-US" dirty="0"/>
              <a:t> er yfirlit yfir hvernig ráðstafa skuli peningum og öðrum fjármunum.</a:t>
            </a:r>
          </a:p>
          <a:p>
            <a:r>
              <a:rPr lang="en-US" dirty="0"/>
              <a:t>Eftirfarandi skref má nota til að gera mánaðarlega fjárhagsáætlun.</a:t>
            </a:r>
          </a:p>
          <a:p>
            <a:pPr marL="514350" indent="-514350">
              <a:buFont typeface="+mj-lt"/>
              <a:buAutoNum type="arabicPeriod"/>
            </a:pPr>
            <a:r>
              <a:rPr lang="en-US" dirty="0"/>
              <a:t>Skráðu tekjur þínar og útgjöld.</a:t>
            </a:r>
          </a:p>
          <a:p>
            <a:pPr marL="514350" indent="-514350">
              <a:buFont typeface="+mj-lt"/>
              <a:buAutoNum type="arabicPeriod"/>
            </a:pPr>
            <a:r>
              <a:rPr lang="en-US" dirty="0"/>
              <a:t>Ákvarðaðu viðmiðunartekjur þínar.</a:t>
            </a:r>
          </a:p>
          <a:p>
            <a:pPr marL="514350" indent="-514350">
              <a:buFont typeface="+mj-lt"/>
              <a:buAutoNum type="arabicPeriod"/>
            </a:pPr>
            <a:r>
              <a:rPr lang="en-US" dirty="0"/>
              <a:t>Ákvarðaðu útgjöld þín.</a:t>
            </a:r>
          </a:p>
          <a:p>
            <a:pPr marL="514350" indent="-514350">
              <a:buFont typeface="+mj-lt"/>
              <a:buAutoNum type="arabicPeriod"/>
            </a:pPr>
            <a:r>
              <a:rPr lang="en-US" dirty="0"/>
              <a:t>Flokkaðu útgjöld þín.</a:t>
            </a:r>
          </a:p>
          <a:p>
            <a:pPr marL="514350" indent="-514350">
              <a:buFont typeface="+mj-lt"/>
              <a:buAutoNum type="arabicPeriod"/>
            </a:pPr>
            <a:r>
              <a:rPr lang="en-US" dirty="0"/>
              <a:t>Leggðu saman mánaðartekjur og mánaðarútgjöld og berðu fjárhæðirnar saman.</a:t>
            </a:r>
          </a:p>
          <a:p>
            <a:pPr marL="514350" indent="-514350">
              <a:buFont typeface="+mj-lt"/>
              <a:buAutoNum type="arabicPeriod"/>
            </a:pPr>
            <a:r>
              <a:rPr lang="en-US" dirty="0"/>
              <a:t>Gerðu ráð fyrir óvæntum útgjöldum.</a:t>
            </a:r>
          </a:p>
          <a:p>
            <a:pPr marL="514350" indent="-514350">
              <a:buFont typeface="+mj-lt"/>
              <a:buAutoNum type="arabicPeriod"/>
            </a:pPr>
            <a:r>
              <a:rPr lang="en-US" dirty="0"/>
              <a:t>Notaðu fjárhagsáætlunina við ákvarðanatöku og lagaðu hana að breytingum.</a:t>
            </a:r>
          </a:p>
        </p:txBody>
      </p:sp>
    </p:spTree>
    <p:extLst>
      <p:ext uri="{BB962C8B-B14F-4D97-AF65-F5344CB8AC3E}">
        <p14:creationId xmlns:p14="http://schemas.microsoft.com/office/powerpoint/2010/main" val="278372242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A8286-C8E8-4C35-9EA6-076D28F28D57}"/>
              </a:ext>
            </a:extLst>
          </p:cNvPr>
          <p:cNvSpPr>
            <a:spLocks noGrp="1"/>
          </p:cNvSpPr>
          <p:nvPr>
            <p:ph type="title"/>
          </p:nvPr>
        </p:nvSpPr>
        <p:spPr/>
        <p:txBody>
          <a:bodyPr/>
          <a:lstStyle/>
          <a:p>
            <a:r>
              <a:rPr lang="en-US" dirty="0"/>
              <a:t>DÆMI – Gerð fjárhagsáætlunar</a:t>
            </a:r>
            <a:endParaRPr lang="en-IN" dirty="0"/>
          </a:p>
        </p:txBody>
      </p:sp>
      <p:sp>
        <p:nvSpPr>
          <p:cNvPr id="3" name="Content Placeholder 2">
            <a:extLst>
              <a:ext uri="{FF2B5EF4-FFF2-40B4-BE49-F238E27FC236}">
                <a16:creationId xmlns:a16="http://schemas.microsoft.com/office/drawing/2014/main" id="{04FB1303-A5EC-4B59-A1BA-227A9C5C66BF}"/>
              </a:ext>
            </a:extLst>
          </p:cNvPr>
          <p:cNvSpPr>
            <a:spLocks noGrp="1"/>
          </p:cNvSpPr>
          <p:nvPr>
            <p:ph sz="half" idx="1"/>
          </p:nvPr>
        </p:nvSpPr>
        <p:spPr>
          <a:xfrm>
            <a:off x="838200" y="1010661"/>
            <a:ext cx="5334000" cy="5653375"/>
          </a:xfrm>
        </p:spPr>
        <p:txBody>
          <a:bodyPr/>
          <a:lstStyle/>
          <a:p>
            <a:r>
              <a:rPr lang="en-US" sz="1800" dirty="0"/>
              <a:t>Heather hefur lokið háskólanámi og starfar nú sem hjúkrunarfræðingur hjá heilbrigðisþjónustu á landsbyggðinni. Hreinar mánaðartekjur hennar af starfinu eru $3,765.40. Hún vinnur einnig hlutastarf um helgar og fær $672.00 til viðbótar á mánuði. Mánaðarleg útgjöld hennar eru $1,050 í húsaleigu, $489 í afborganir af bílaláni, $728 í afborganir af námsláni, $139 í bílatryggingu, $130 í veituþjónustu, $150 í fatnað, $300 í afþreyingu (samveru með vinum, Netflix, Amazon Prime og kvikmyndir), $200 í greiðslur af kreditkortaskuld, $360 í mat og $275 í bensín. Setjið fjárhagsáætlun hennar upp í töflu, berið heildartekjurnar saman við heildarútgjöldin og ákvarðið hversu mikinn tekjuafgang hún hefur á mánuði eða hversu mikið vantar upp á að tekjurnar standi undir útgjöldunum.</a:t>
            </a:r>
          </a:p>
        </p:txBody>
      </p:sp>
      <p:sp>
        <p:nvSpPr>
          <p:cNvPr id="4" name="Content Placeholder 3">
            <a:extLst>
              <a:ext uri="{FF2B5EF4-FFF2-40B4-BE49-F238E27FC236}">
                <a16:creationId xmlns:a16="http://schemas.microsoft.com/office/drawing/2014/main" id="{85D1D310-CAD1-409A-82E4-E1F2A9166DFD}"/>
              </a:ext>
            </a:extLst>
          </p:cNvPr>
          <p:cNvSpPr>
            <a:spLocks noGrp="1"/>
          </p:cNvSpPr>
          <p:nvPr>
            <p:ph sz="half" idx="2"/>
          </p:nvPr>
        </p:nvSpPr>
        <p:spPr>
          <a:xfrm>
            <a:off x="6172200" y="1010661"/>
            <a:ext cx="5181600" cy="1012103"/>
          </a:xfrm>
        </p:spPr>
        <p:txBody>
          <a:bodyPr/>
          <a:lstStyle/>
          <a:p>
            <a:pPr lvl="0"/>
            <a:r>
              <a:rPr lang="en-US" sz="2400" dirty="0"/>
              <a:t>Setjið upp töflu með fyrirsögnum og flokkum og reiknið saman tekjur og útgjöld.</a:t>
            </a:r>
          </a:p>
        </p:txBody>
      </p:sp>
      <p:graphicFrame>
        <p:nvGraphicFramePr>
          <p:cNvPr id="7" name="Table 4">
            <a:extLst>
              <a:ext uri="{FF2B5EF4-FFF2-40B4-BE49-F238E27FC236}">
                <a16:creationId xmlns:a16="http://schemas.microsoft.com/office/drawing/2014/main" id="{5DE9D4CC-1EC3-435C-93E4-7022772AD5FB}"/>
              </a:ext>
            </a:extLst>
          </p:cNvPr>
          <p:cNvGraphicFramePr>
            <a:graphicFrameLocks noGrp="1"/>
          </p:cNvGraphicFramePr>
          <p:nvPr>
            <p:ph sz="half" idx="12"/>
            <p:extLst>
              <p:ext uri="{D42A27DB-BD31-4B8C-83A1-F6EECF244321}">
                <p14:modId xmlns:p14="http://schemas.microsoft.com/office/powerpoint/2010/main" val="898264577"/>
              </p:ext>
            </p:extLst>
          </p:nvPr>
        </p:nvGraphicFramePr>
        <p:xfrm>
          <a:off x="6436426" y="2316048"/>
          <a:ext cx="5334000" cy="4079240"/>
        </p:xfrm>
        <a:graphic>
          <a:graphicData uri="http://schemas.openxmlformats.org/drawingml/2006/table">
            <a:tbl>
              <a:tblPr firstRow="1" bandRow="1">
                <a:tableStyleId>{5C22544A-7EE6-4342-B048-85BDC9FD1C3A}</a:tableStyleId>
              </a:tblPr>
              <a:tblGrid>
                <a:gridCol w="1660521">
                  <a:extLst>
                    <a:ext uri="{9D8B030D-6E8A-4147-A177-3AD203B41FA5}">
                      <a16:colId xmlns:a16="http://schemas.microsoft.com/office/drawing/2014/main" val="885413095"/>
                    </a:ext>
                  </a:extLst>
                </a:gridCol>
                <a:gridCol w="1138643">
                  <a:extLst>
                    <a:ext uri="{9D8B030D-6E8A-4147-A177-3AD203B41FA5}">
                      <a16:colId xmlns:a16="http://schemas.microsoft.com/office/drawing/2014/main" val="1332757923"/>
                    </a:ext>
                  </a:extLst>
                </a:gridCol>
                <a:gridCol w="1558856">
                  <a:extLst>
                    <a:ext uri="{9D8B030D-6E8A-4147-A177-3AD203B41FA5}">
                      <a16:colId xmlns:a16="http://schemas.microsoft.com/office/drawing/2014/main" val="48378439"/>
                    </a:ext>
                  </a:extLst>
                </a:gridCol>
                <a:gridCol w="975980">
                  <a:extLst>
                    <a:ext uri="{9D8B030D-6E8A-4147-A177-3AD203B41FA5}">
                      <a16:colId xmlns:a16="http://schemas.microsoft.com/office/drawing/2014/main" val="3279788352"/>
                    </a:ext>
                  </a:extLst>
                </a:gridCol>
              </a:tblGrid>
              <a:tr h="370840">
                <a:tc>
                  <a:txBody>
                    <a:bodyPr/>
                    <a:lstStyle/>
                    <a:p>
                      <a:pPr algn="ctr"/>
                      <a:r>
                        <a:rPr lang="en-IN" sz="1400" b="1" i="0" u="none" strike="noStrike" kern="1200" baseline="0" dirty="0">
                          <a:solidFill>
                            <a:schemeClr val="lt1"/>
                          </a:solidFill>
                          <a:latin typeface="+mn-lt"/>
                          <a:ea typeface="+mn-ea"/>
                          <a:cs typeface="+mn-cs"/>
                        </a:rPr>
                        <a:t>Tekjulind</a:t>
                      </a:r>
                      <a:endParaRPr lang="en-IN" dirty="0"/>
                    </a:p>
                  </a:txBody>
                  <a:tcPr>
                    <a:lnB w="12700" cap="flat" cmpd="sng" algn="ctr">
                      <a:solidFill>
                        <a:schemeClr val="tx1"/>
                      </a:solidFill>
                      <a:prstDash val="solid"/>
                      <a:round/>
                      <a:headEnd type="none" w="med" len="med"/>
                      <a:tailEnd type="none" w="med" len="med"/>
                    </a:lnB>
                    <a:solidFill>
                      <a:srgbClr val="80114A"/>
                    </a:solidFill>
                  </a:tcPr>
                </a:tc>
                <a:tc>
                  <a:txBody>
                    <a:bodyPr/>
                    <a:lstStyle/>
                    <a:p>
                      <a:pPr algn="ctr"/>
                      <a:r>
                        <a:rPr lang="en-IN" sz="1400" b="1" i="0" u="none" strike="noStrike" kern="1200" baseline="0" dirty="0">
                          <a:solidFill>
                            <a:schemeClr val="lt1"/>
                          </a:solidFill>
                          <a:latin typeface="+mn-lt"/>
                          <a:ea typeface="+mn-ea"/>
                          <a:cs typeface="+mn-cs"/>
                        </a:rPr>
                        <a:t>Fjárhæð</a:t>
                      </a:r>
                      <a:endParaRPr lang="en-IN" dirty="0"/>
                    </a:p>
                  </a:txBody>
                  <a:tcPr>
                    <a:lnB w="12700" cap="flat" cmpd="sng" algn="ctr">
                      <a:solidFill>
                        <a:schemeClr val="tx1"/>
                      </a:solidFill>
                      <a:prstDash val="solid"/>
                      <a:round/>
                      <a:headEnd type="none" w="med" len="med"/>
                      <a:tailEnd type="none" w="med" len="med"/>
                    </a:lnB>
                    <a:solidFill>
                      <a:srgbClr val="80114A"/>
                    </a:solidFill>
                  </a:tcPr>
                </a:tc>
                <a:tc>
                  <a:txBody>
                    <a:bodyPr/>
                    <a:lstStyle/>
                    <a:p>
                      <a:pPr algn="ctr"/>
                      <a:r>
                        <a:rPr lang="en-IN" sz="1400" b="1" i="0" u="none" strike="noStrike" kern="1200" baseline="0" dirty="0">
                          <a:solidFill>
                            <a:schemeClr val="lt1"/>
                          </a:solidFill>
                          <a:latin typeface="+mn-lt"/>
                          <a:ea typeface="+mn-ea"/>
                          <a:cs typeface="+mn-cs"/>
                        </a:rPr>
                        <a:t>Útgjald</a:t>
                      </a:r>
                      <a:endParaRPr lang="en-IN" dirty="0"/>
                    </a:p>
                  </a:txBody>
                  <a:tcPr>
                    <a:lnB w="12700" cap="flat" cmpd="sng" algn="ctr">
                      <a:solidFill>
                        <a:schemeClr val="tx1"/>
                      </a:solidFill>
                      <a:prstDash val="solid"/>
                      <a:round/>
                      <a:headEnd type="none" w="med" len="med"/>
                      <a:tailEnd type="none" w="med" len="med"/>
                    </a:lnB>
                    <a:solidFill>
                      <a:srgbClr val="80114A"/>
                    </a:solidFill>
                  </a:tcPr>
                </a:tc>
                <a:tc>
                  <a:txBody>
                    <a:bodyPr/>
                    <a:lstStyle/>
                    <a:p>
                      <a:pPr algn="ctr"/>
                      <a:r>
                        <a:rPr lang="en-IN" sz="1400" b="1" i="0" u="none" strike="noStrike" kern="1200" baseline="0" dirty="0">
                          <a:solidFill>
                            <a:schemeClr val="lt1"/>
                          </a:solidFill>
                          <a:latin typeface="+mn-lt"/>
                          <a:ea typeface="+mn-ea"/>
                          <a:cs typeface="+mn-cs"/>
                        </a:rPr>
                        <a:t>Fjárhæð</a:t>
                      </a:r>
                      <a:endParaRPr lang="en-IN" dirty="0"/>
                    </a:p>
                  </a:txBody>
                  <a:tcPr>
                    <a:lnB w="12700" cap="flat" cmpd="sng" algn="ctr">
                      <a:solidFill>
                        <a:schemeClr val="tx1"/>
                      </a:solidFill>
                      <a:prstDash val="solid"/>
                      <a:round/>
                      <a:headEnd type="none" w="med" len="med"/>
                      <a:tailEnd type="none" w="med" len="med"/>
                    </a:lnB>
                    <a:solidFill>
                      <a:srgbClr val="80114A"/>
                    </a:solidFill>
                  </a:tcPr>
                </a:tc>
                <a:extLst>
                  <a:ext uri="{0D108BD9-81ED-4DB2-BD59-A6C34878D82A}">
                    <a16:rowId xmlns:a16="http://schemas.microsoft.com/office/drawing/2014/main" val="2286161061"/>
                  </a:ext>
                </a:extLst>
              </a:tr>
              <a:tr h="370840">
                <a:tc>
                  <a:txBody>
                    <a:bodyPr/>
                    <a:lstStyle/>
                    <a:p>
                      <a:pPr algn="ctr"/>
                      <a:r>
                        <a:rPr lang="en-IN" sz="1400" b="0" i="0" u="none" strike="noStrike" kern="1200" baseline="0" dirty="0">
                          <a:solidFill>
                            <a:srgbClr val="464846"/>
                          </a:solidFill>
                          <a:latin typeface="+mn-lt"/>
                          <a:ea typeface="+mn-ea"/>
                          <a:cs typeface="+mn-cs"/>
                        </a:rPr>
                        <a:t>Hjúkrunarstarf</a:t>
                      </a:r>
                      <a:endParaRPr lang="en-IN" dirty="0">
                        <a:solidFill>
                          <a:srgbClr val="464846"/>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400" b="0" i="0" u="none" strike="noStrike" kern="1200" baseline="0" dirty="0">
                          <a:solidFill>
                            <a:srgbClr val="464846"/>
                          </a:solidFill>
                          <a:latin typeface="+mn-lt"/>
                          <a:ea typeface="+mn-ea"/>
                          <a:cs typeface="+mn-cs"/>
                        </a:rPr>
                        <a:t>$3,765.40</a:t>
                      </a:r>
                      <a:endParaRPr lang="en-IN" dirty="0">
                        <a:solidFill>
                          <a:srgbClr val="464846"/>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400" b="0" i="0" u="none" strike="noStrike" kern="1200" baseline="0" dirty="0">
                          <a:solidFill>
                            <a:srgbClr val="464846"/>
                          </a:solidFill>
                          <a:latin typeface="+mn-lt"/>
                          <a:ea typeface="+mn-ea"/>
                          <a:cs typeface="+mn-cs"/>
                        </a:rPr>
                        <a:t>Húsaleiga</a:t>
                      </a:r>
                      <a:endParaRPr lang="en-IN" dirty="0">
                        <a:solidFill>
                          <a:srgbClr val="464846"/>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400" b="0" i="0" u="none" strike="noStrike" kern="1200" baseline="0" dirty="0">
                          <a:solidFill>
                            <a:srgbClr val="464846"/>
                          </a:solidFill>
                          <a:latin typeface="+mn-lt"/>
                          <a:ea typeface="+mn-ea"/>
                          <a:cs typeface="+mn-cs"/>
                        </a:rPr>
                        <a:t>$1,050</a:t>
                      </a:r>
                      <a:endParaRPr lang="en-IN" dirty="0">
                        <a:solidFill>
                          <a:srgbClr val="464846"/>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47501164"/>
                  </a:ext>
                </a:extLst>
              </a:tr>
              <a:tr h="370840">
                <a:tc>
                  <a:txBody>
                    <a:bodyPr/>
                    <a:lstStyle/>
                    <a:p>
                      <a:pPr algn="ctr"/>
                      <a:r>
                        <a:rPr lang="en-IN" sz="1400" b="0" i="0" u="none" strike="noStrike" kern="1200" baseline="0" dirty="0">
                          <a:solidFill>
                            <a:srgbClr val="464846"/>
                          </a:solidFill>
                          <a:latin typeface="+mn-lt"/>
                          <a:ea typeface="+mn-ea"/>
                          <a:cs typeface="+mn-cs"/>
                        </a:rPr>
                        <a:t>Hlutastarf</a:t>
                      </a:r>
                      <a:endParaRPr lang="en-IN" dirty="0">
                        <a:solidFill>
                          <a:srgbClr val="464846"/>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400" b="0" i="0" u="none" strike="noStrike" kern="1200" baseline="0" dirty="0">
                          <a:solidFill>
                            <a:srgbClr val="464846"/>
                          </a:solidFill>
                          <a:latin typeface="+mn-lt"/>
                          <a:ea typeface="+mn-ea"/>
                          <a:cs typeface="+mn-cs"/>
                        </a:rPr>
                        <a:t>$672.00</a:t>
                      </a:r>
                      <a:endParaRPr lang="en-IN" dirty="0">
                        <a:solidFill>
                          <a:srgbClr val="464846"/>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400" b="0" i="0" u="none" strike="noStrike" kern="1200" baseline="0" dirty="0">
                          <a:solidFill>
                            <a:srgbClr val="464846"/>
                          </a:solidFill>
                          <a:latin typeface="+mn-lt"/>
                          <a:ea typeface="+mn-ea"/>
                          <a:cs typeface="+mn-cs"/>
                        </a:rPr>
                        <a:t>Afborgun af bílaláni</a:t>
                      </a:r>
                      <a:endParaRPr lang="en-IN" dirty="0">
                        <a:solidFill>
                          <a:srgbClr val="464846"/>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400" b="0" i="0" u="none" strike="noStrike" kern="1200" baseline="0" dirty="0">
                          <a:solidFill>
                            <a:srgbClr val="464846"/>
                          </a:solidFill>
                          <a:latin typeface="+mn-lt"/>
                          <a:ea typeface="+mn-ea"/>
                          <a:cs typeface="+mn-cs"/>
                        </a:rPr>
                        <a:t>$489</a:t>
                      </a:r>
                      <a:endParaRPr lang="en-IN" dirty="0">
                        <a:solidFill>
                          <a:srgbClr val="464846"/>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55995248"/>
                  </a:ext>
                </a:extLst>
              </a:tr>
              <a:tr h="370840">
                <a:tc>
                  <a:txBody>
                    <a:bodyPr/>
                    <a:lstStyle/>
                    <a:p>
                      <a:pPr algn="ctr"/>
                      <a:endParaRPr lang="en-IN" dirty="0">
                        <a:solidFill>
                          <a:srgbClr val="464846"/>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IN" dirty="0">
                        <a:solidFill>
                          <a:srgbClr val="464846"/>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400" b="0" i="0" u="none" strike="noStrike" kern="1200" baseline="0" dirty="0">
                          <a:solidFill>
                            <a:srgbClr val="464846"/>
                          </a:solidFill>
                          <a:latin typeface="+mn-lt"/>
                          <a:ea typeface="+mn-ea"/>
                          <a:cs typeface="+mn-cs"/>
                        </a:rPr>
                        <a:t>Námslán</a:t>
                      </a:r>
                      <a:endParaRPr lang="en-IN" dirty="0">
                        <a:solidFill>
                          <a:srgbClr val="464846"/>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400" b="0" i="0" u="none" strike="noStrike" kern="1200" baseline="0" dirty="0">
                          <a:solidFill>
                            <a:srgbClr val="464846"/>
                          </a:solidFill>
                          <a:latin typeface="+mn-lt"/>
                          <a:ea typeface="+mn-ea"/>
                          <a:cs typeface="+mn-cs"/>
                        </a:rPr>
                        <a:t>$728</a:t>
                      </a:r>
                      <a:endParaRPr lang="en-IN" dirty="0">
                        <a:solidFill>
                          <a:srgbClr val="464846"/>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50530018"/>
                  </a:ext>
                </a:extLst>
              </a:tr>
              <a:tr h="370840">
                <a:tc>
                  <a:txBody>
                    <a:bodyPr/>
                    <a:lstStyle/>
                    <a:p>
                      <a:pPr algn="ctr"/>
                      <a:endParaRPr lang="en-IN">
                        <a:solidFill>
                          <a:srgbClr val="464846"/>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IN" dirty="0">
                        <a:solidFill>
                          <a:srgbClr val="464846"/>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400" b="0" i="0" u="none" strike="noStrike" kern="1200" baseline="0" dirty="0">
                          <a:solidFill>
                            <a:srgbClr val="464846"/>
                          </a:solidFill>
                          <a:latin typeface="+mn-lt"/>
                          <a:ea typeface="+mn-ea"/>
                          <a:cs typeface="+mn-cs"/>
                        </a:rPr>
                        <a:t>Bílatrygging</a:t>
                      </a:r>
                      <a:endParaRPr lang="en-IN" dirty="0">
                        <a:solidFill>
                          <a:srgbClr val="464846"/>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400" b="0" i="0" u="none" strike="noStrike" kern="1200" baseline="0" dirty="0">
                          <a:solidFill>
                            <a:srgbClr val="464846"/>
                          </a:solidFill>
                          <a:latin typeface="+mn-lt"/>
                          <a:ea typeface="+mn-ea"/>
                          <a:cs typeface="+mn-cs"/>
                        </a:rPr>
                        <a:t>$139</a:t>
                      </a:r>
                      <a:endParaRPr lang="en-IN" dirty="0">
                        <a:solidFill>
                          <a:srgbClr val="464846"/>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89363133"/>
                  </a:ext>
                </a:extLst>
              </a:tr>
              <a:tr h="370840">
                <a:tc>
                  <a:txBody>
                    <a:bodyPr/>
                    <a:lstStyle/>
                    <a:p>
                      <a:pPr algn="ctr"/>
                      <a:endParaRPr lang="en-IN">
                        <a:solidFill>
                          <a:srgbClr val="464846"/>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IN" dirty="0">
                        <a:solidFill>
                          <a:srgbClr val="464846"/>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400" b="0" i="0" u="none" strike="noStrike" kern="1200" baseline="0" dirty="0">
                          <a:solidFill>
                            <a:srgbClr val="464846"/>
                          </a:solidFill>
                          <a:latin typeface="+mn-lt"/>
                          <a:ea typeface="+mn-ea"/>
                          <a:cs typeface="+mn-cs"/>
                        </a:rPr>
                        <a:t>Veituþjónusta</a:t>
                      </a:r>
                      <a:endParaRPr lang="en-IN" dirty="0">
                        <a:solidFill>
                          <a:srgbClr val="464846"/>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400" b="0" i="0" u="none" strike="noStrike" kern="1200" baseline="0" dirty="0">
                          <a:solidFill>
                            <a:srgbClr val="464846"/>
                          </a:solidFill>
                          <a:latin typeface="+mn-lt"/>
                          <a:ea typeface="+mn-ea"/>
                          <a:cs typeface="+mn-cs"/>
                        </a:rPr>
                        <a:t>$130</a:t>
                      </a:r>
                      <a:endParaRPr lang="en-IN" dirty="0">
                        <a:solidFill>
                          <a:srgbClr val="464846"/>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79635790"/>
                  </a:ext>
                </a:extLst>
              </a:tr>
              <a:tr h="370840">
                <a:tc>
                  <a:txBody>
                    <a:bodyPr/>
                    <a:lstStyle/>
                    <a:p>
                      <a:pPr algn="ctr"/>
                      <a:endParaRPr lang="en-IN">
                        <a:solidFill>
                          <a:srgbClr val="464846"/>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IN" dirty="0">
                        <a:solidFill>
                          <a:srgbClr val="464846"/>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400" b="0" i="0" u="none" strike="noStrike" kern="1200" baseline="0" dirty="0">
                          <a:solidFill>
                            <a:srgbClr val="464846"/>
                          </a:solidFill>
                          <a:latin typeface="+mn-lt"/>
                          <a:ea typeface="+mn-ea"/>
                          <a:cs typeface="+mn-cs"/>
                        </a:rPr>
                        <a:t>Fatnaður</a:t>
                      </a:r>
                      <a:endParaRPr lang="en-IN" dirty="0">
                        <a:solidFill>
                          <a:srgbClr val="464846"/>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400" b="0" i="0" u="none" strike="noStrike" kern="1200" baseline="0" dirty="0">
                          <a:solidFill>
                            <a:srgbClr val="464846"/>
                          </a:solidFill>
                          <a:latin typeface="+mn-lt"/>
                          <a:ea typeface="+mn-ea"/>
                          <a:cs typeface="+mn-cs"/>
                        </a:rPr>
                        <a:t>$150</a:t>
                      </a:r>
                      <a:endParaRPr lang="en-IN" dirty="0">
                        <a:solidFill>
                          <a:srgbClr val="464846"/>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53093706"/>
                  </a:ext>
                </a:extLst>
              </a:tr>
              <a:tr h="370840">
                <a:tc>
                  <a:txBody>
                    <a:bodyPr/>
                    <a:lstStyle/>
                    <a:p>
                      <a:pPr algn="ctr"/>
                      <a:endParaRPr lang="en-IN" dirty="0">
                        <a:solidFill>
                          <a:srgbClr val="464846"/>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IN" dirty="0">
                        <a:solidFill>
                          <a:srgbClr val="464846"/>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400" b="0" i="0" u="none" strike="noStrike" kern="1200" baseline="0" dirty="0">
                          <a:solidFill>
                            <a:srgbClr val="464846"/>
                          </a:solidFill>
                          <a:latin typeface="+mn-lt"/>
                          <a:ea typeface="+mn-ea"/>
                          <a:cs typeface="+mn-cs"/>
                        </a:rPr>
                        <a:t>Afþreying</a:t>
                      </a:r>
                      <a:endParaRPr lang="en-IN" dirty="0">
                        <a:solidFill>
                          <a:srgbClr val="464846"/>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400" b="0" i="0" u="none" strike="noStrike" kern="1200" baseline="0" dirty="0">
                          <a:solidFill>
                            <a:srgbClr val="464846"/>
                          </a:solidFill>
                          <a:latin typeface="+mn-lt"/>
                          <a:ea typeface="+mn-ea"/>
                          <a:cs typeface="+mn-cs"/>
                        </a:rPr>
                        <a:t>$300</a:t>
                      </a:r>
                      <a:endParaRPr lang="en-IN" dirty="0">
                        <a:solidFill>
                          <a:srgbClr val="464846"/>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5123631"/>
                  </a:ext>
                </a:extLst>
              </a:tr>
              <a:tr h="370840">
                <a:tc>
                  <a:txBody>
                    <a:bodyPr/>
                    <a:lstStyle/>
                    <a:p>
                      <a:pPr algn="ctr"/>
                      <a:endParaRPr lang="en-IN">
                        <a:solidFill>
                          <a:srgbClr val="464846"/>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IN">
                        <a:solidFill>
                          <a:srgbClr val="464846"/>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400" b="0" i="0" u="none" strike="noStrike" kern="1200" baseline="0" dirty="0">
                          <a:solidFill>
                            <a:srgbClr val="464846"/>
                          </a:solidFill>
                          <a:latin typeface="+mn-lt"/>
                          <a:ea typeface="+mn-ea"/>
                          <a:cs typeface="+mn-cs"/>
                        </a:rPr>
                        <a:t>Kreditkortaskuld</a:t>
                      </a:r>
                      <a:endParaRPr lang="en-IN" dirty="0">
                        <a:solidFill>
                          <a:srgbClr val="464846"/>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400" b="0" i="0" u="none" strike="noStrike" kern="1200" baseline="0" dirty="0">
                          <a:solidFill>
                            <a:srgbClr val="464846"/>
                          </a:solidFill>
                          <a:latin typeface="+mn-lt"/>
                          <a:ea typeface="+mn-ea"/>
                          <a:cs typeface="+mn-cs"/>
                        </a:rPr>
                        <a:t>$200</a:t>
                      </a:r>
                      <a:endParaRPr lang="en-IN" dirty="0">
                        <a:solidFill>
                          <a:srgbClr val="464846"/>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89373315"/>
                  </a:ext>
                </a:extLst>
              </a:tr>
              <a:tr h="370840">
                <a:tc>
                  <a:txBody>
                    <a:bodyPr/>
                    <a:lstStyle/>
                    <a:p>
                      <a:pPr algn="ctr"/>
                      <a:endParaRPr lang="en-IN">
                        <a:solidFill>
                          <a:srgbClr val="464846"/>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IN">
                        <a:solidFill>
                          <a:srgbClr val="464846"/>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400" b="0" i="0" u="none" strike="noStrike" kern="1200" baseline="0" dirty="0">
                          <a:solidFill>
                            <a:srgbClr val="464846"/>
                          </a:solidFill>
                          <a:latin typeface="+mn-lt"/>
                          <a:ea typeface="+mn-ea"/>
                          <a:cs typeface="+mn-cs"/>
                        </a:rPr>
                        <a:t>Matur</a:t>
                      </a:r>
                      <a:endParaRPr lang="en-IN" dirty="0">
                        <a:solidFill>
                          <a:srgbClr val="464846"/>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400" b="0" i="0" u="none" strike="noStrike" kern="1200" baseline="0" dirty="0">
                          <a:solidFill>
                            <a:srgbClr val="464846"/>
                          </a:solidFill>
                          <a:latin typeface="+mn-lt"/>
                          <a:ea typeface="+mn-ea"/>
                          <a:cs typeface="+mn-cs"/>
                        </a:rPr>
                        <a:t>$360</a:t>
                      </a:r>
                      <a:endParaRPr lang="en-IN" dirty="0">
                        <a:solidFill>
                          <a:srgbClr val="464846"/>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17243033"/>
                  </a:ext>
                </a:extLst>
              </a:tr>
              <a:tr h="370840">
                <a:tc>
                  <a:txBody>
                    <a:bodyPr/>
                    <a:lstStyle/>
                    <a:p>
                      <a:pPr algn="ctr"/>
                      <a:endParaRPr lang="en-IN" dirty="0">
                        <a:solidFill>
                          <a:srgbClr val="464846"/>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IN" dirty="0">
                        <a:solidFill>
                          <a:srgbClr val="464846"/>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400" b="0" i="0" u="none" strike="noStrike" kern="1200" baseline="0" dirty="0">
                          <a:solidFill>
                            <a:srgbClr val="464846"/>
                          </a:solidFill>
                          <a:latin typeface="+mn-lt"/>
                          <a:ea typeface="+mn-ea"/>
                          <a:cs typeface="+mn-cs"/>
                        </a:rPr>
                        <a:t>Bensín</a:t>
                      </a:r>
                      <a:endParaRPr lang="en-IN" dirty="0">
                        <a:solidFill>
                          <a:srgbClr val="464846"/>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400" b="0" i="0" u="none" strike="noStrike" kern="1200" baseline="0" dirty="0">
                          <a:solidFill>
                            <a:srgbClr val="464846"/>
                          </a:solidFill>
                          <a:latin typeface="+mn-lt"/>
                          <a:ea typeface="+mn-ea"/>
                          <a:cs typeface="+mn-cs"/>
                        </a:rPr>
                        <a:t>$275</a:t>
                      </a:r>
                      <a:endParaRPr lang="en-IN" dirty="0">
                        <a:solidFill>
                          <a:srgbClr val="464846"/>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85169726"/>
                  </a:ext>
                </a:extLst>
              </a:tr>
            </a:tbl>
          </a:graphicData>
        </a:graphic>
      </p:graphicFrame>
    </p:spTree>
    <p:extLst>
      <p:ext uri="{BB962C8B-B14F-4D97-AF65-F5344CB8AC3E}">
        <p14:creationId xmlns:p14="http://schemas.microsoft.com/office/powerpoint/2010/main" val="81047086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BA1AE-8DB6-4146-B2D1-E665B44770BF}"/>
              </a:ext>
            </a:extLst>
          </p:cNvPr>
          <p:cNvSpPr>
            <a:spLocks noGrp="1"/>
          </p:cNvSpPr>
          <p:nvPr>
            <p:ph type="title"/>
          </p:nvPr>
        </p:nvSpPr>
        <p:spPr/>
        <p:txBody>
          <a:bodyPr>
            <a:noAutofit/>
          </a:bodyPr>
          <a:lstStyle/>
          <a:p>
            <a:r>
              <a:rPr lang="en-US" dirty="0"/>
              <a:t>6.5 50-30-20-reglan um fjárhagsáætlun</a:t>
            </a:r>
            <a:endParaRPr lang="en-US" noProof="0" dirty="0"/>
          </a:p>
        </p:txBody>
      </p:sp>
      <p:sp>
        <p:nvSpPr>
          <p:cNvPr id="3" name="Content Placeholder 2">
            <a:extLst>
              <a:ext uri="{FF2B5EF4-FFF2-40B4-BE49-F238E27FC236}">
                <a16:creationId xmlns:a16="http://schemas.microsoft.com/office/drawing/2014/main" id="{8CF8879A-5FF7-1847-8F30-F924AE4EDF31}"/>
              </a:ext>
            </a:extLst>
          </p:cNvPr>
          <p:cNvSpPr>
            <a:spLocks noGrp="1"/>
          </p:cNvSpPr>
          <p:nvPr>
            <p:ph sz="quarter" idx="11"/>
          </p:nvPr>
        </p:nvSpPr>
        <p:spPr>
          <a:xfrm>
            <a:off x="838200" y="1010661"/>
            <a:ext cx="10467109" cy="5307012"/>
          </a:xfrm>
        </p:spPr>
        <p:txBody>
          <a:bodyPr/>
          <a:lstStyle/>
          <a:p>
            <a:r>
              <a:rPr lang="en-US" sz="2600" dirty="0"/>
              <a:t>Margir greiða reikningana sína og líta síðan á allt sem eftir stendur sem ráðstöfunarfé. Þegar þú gerir þína eigin fjárhagsáætlun gæti hins vegar verið gagnlegt að fylgja </a:t>
            </a:r>
            <a:r>
              <a:rPr lang="en-US" sz="2600" b="1" dirty="0"/>
              <a:t>50-30-20</a:t>
            </a:r>
            <a:r>
              <a:rPr lang="en-US" sz="2600" dirty="0"/>
              <a:t> </a:t>
            </a:r>
            <a:r>
              <a:rPr lang="en-US" sz="2600" b="1" dirty="0"/>
              <a:t>reglunni</a:t>
            </a:r>
            <a:r>
              <a:rPr lang="en-US" sz="2600" dirty="0"/>
              <a:t>, sem veitir grunnviðmið um skiptingu teknanna. 50% af fjárhagsáætluninni fara í nauðsynleg útgjöld, 30% í valfrjáls útgjöld og 20% í sparnað og afborganir skulda. </a:t>
            </a:r>
          </a:p>
          <a:p>
            <a:r>
              <a:rPr lang="en-US" sz="2600" dirty="0"/>
              <a:t>Mikilvægt er að greina nauðsynleg útgjöld frá óskum, því oft er þessu tvennu ruglað saman. Eftirfarandi eru </a:t>
            </a:r>
            <a:r>
              <a:rPr lang="en-US" sz="2600" b="1" dirty="0"/>
              <a:t>nauðsynleg útgjöld </a:t>
            </a:r>
            <a:r>
              <a:rPr lang="en-US" sz="2600" dirty="0"/>
              <a:t>sem standa undir grunnþörfum og greiðslum af skuldum. Listinn er ekki tæmandi: húsnæðislán eða húsaleiga, veituþjónusta, bíll, bílatrygging, heilbrigðisþjónusta, matvara, bensín, barnagæsla (fyrir útivinnandi foreldra) og lágmarksgreiðslur af skuldum. Samkvæmt 50-30-20-reglunni ættu 50%, eða helmingur teknanna, að fara í þessar nauðsynjar.</a:t>
            </a:r>
          </a:p>
        </p:txBody>
      </p:sp>
    </p:spTree>
    <p:extLst>
      <p:ext uri="{BB962C8B-B14F-4D97-AF65-F5344CB8AC3E}">
        <p14:creationId xmlns:p14="http://schemas.microsoft.com/office/powerpoint/2010/main" val="338713483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BA1AE-8DB6-4146-B2D1-E665B44770BF}"/>
              </a:ext>
            </a:extLst>
          </p:cNvPr>
          <p:cNvSpPr>
            <a:spLocks noGrp="1"/>
          </p:cNvSpPr>
          <p:nvPr>
            <p:ph type="title"/>
          </p:nvPr>
        </p:nvSpPr>
        <p:spPr/>
        <p:txBody>
          <a:bodyPr>
            <a:noAutofit/>
          </a:bodyPr>
          <a:lstStyle/>
          <a:p>
            <a:r>
              <a:rPr lang="en-US" dirty="0"/>
              <a:t>6.5 Nauðsynleg og valfrjáls útgjöld</a:t>
            </a:r>
            <a:endParaRPr lang="en-US" noProof="0" dirty="0"/>
          </a:p>
        </p:txBody>
      </p:sp>
      <p:sp>
        <p:nvSpPr>
          <p:cNvPr id="3" name="Content Placeholder 2">
            <a:extLst>
              <a:ext uri="{FF2B5EF4-FFF2-40B4-BE49-F238E27FC236}">
                <a16:creationId xmlns:a16="http://schemas.microsoft.com/office/drawing/2014/main" id="{8CF8879A-5FF7-1847-8F30-F924AE4EDF31}"/>
              </a:ext>
            </a:extLst>
          </p:cNvPr>
          <p:cNvSpPr>
            <a:spLocks noGrp="1"/>
          </p:cNvSpPr>
          <p:nvPr>
            <p:ph sz="quarter" idx="11"/>
          </p:nvPr>
        </p:nvSpPr>
        <p:spPr>
          <a:xfrm>
            <a:off x="838200" y="1010661"/>
            <a:ext cx="10467109" cy="5307012"/>
          </a:xfrm>
        </p:spPr>
        <p:txBody>
          <a:bodyPr/>
          <a:lstStyle/>
          <a:p>
            <a:r>
              <a:rPr lang="en-US" sz="2200" dirty="0"/>
              <a:t>Sama útgjald getur verið nauðsynlegt fyrir suma en aðeins ósk fyrir aðra. Nettenging er gott dæmi um þetta. Margir telja hana nauðsyn, einkum þeir sem vinna heima. Hún getur einnig verið nauðsynleg á heimili þar sem börn eru í skóla. Fyrir aðra er nettenging hins vegar aðeins ósk. Ef starfið krefst ekki netnotkunar og viðkomandi er hvorki í námi né með börn má sleppa nettengingunni. Einnig er hægt að nýta almenna netaðstöðu eða nota síma sem netaðgangspunkt.</a:t>
            </a:r>
          </a:p>
          <a:p>
            <a:r>
              <a:rPr lang="en-US" sz="2200" dirty="0"/>
              <a:t>Sama á við um húsnæði. Ef þú vilt íbúð sem kostar $1,250 á mánuði en fjárhagsáætlunin leyfir aðeins íbúð sem kostar $900 teljast $350 af húsaleigunni til óska fremur en nauðsynja.</a:t>
            </a:r>
          </a:p>
          <a:p>
            <a:r>
              <a:rPr lang="en-US" sz="2200" dirty="0"/>
              <a:t>Tilgangurinn er að meta vandlega hvort útgjald sé nauðsyn eða ósk.</a:t>
            </a:r>
          </a:p>
          <a:p>
            <a:r>
              <a:rPr lang="en-US" sz="2200" dirty="0"/>
              <a:t>Þegar útgjöldin eru hærri en tekjurnar gæti þurft að breyta ráðstöfun teknanna svo hún samræmist þessum viðmiðum. Það getur falist í að draga úr útgjöldum, finna ódýrara húsnæði, velja ódýrari og sparneytnari bíl eða sleppa sumum dýrari matvörum. Þessi viðmið auðvelda þér að halda fjármálunum í jafnvægi.</a:t>
            </a:r>
          </a:p>
        </p:txBody>
      </p:sp>
    </p:spTree>
    <p:extLst>
      <p:ext uri="{BB962C8B-B14F-4D97-AF65-F5344CB8AC3E}">
        <p14:creationId xmlns:p14="http://schemas.microsoft.com/office/powerpoint/2010/main" val="194192832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BA1AE-8DB6-4146-B2D1-E665B44770BF}"/>
              </a:ext>
            </a:extLst>
          </p:cNvPr>
          <p:cNvSpPr>
            <a:spLocks noGrp="1"/>
          </p:cNvSpPr>
          <p:nvPr>
            <p:ph type="title"/>
          </p:nvPr>
        </p:nvSpPr>
        <p:spPr/>
        <p:txBody>
          <a:bodyPr>
            <a:noAutofit/>
          </a:bodyPr>
          <a:lstStyle/>
          <a:p>
            <a:r>
              <a:rPr lang="en-US" dirty="0"/>
              <a:t>6.6 Sparnaðarleiðir</a:t>
            </a:r>
            <a:endParaRPr lang="en-US" noProof="0" dirty="0"/>
          </a:p>
        </p:txBody>
      </p:sp>
      <p:sp>
        <p:nvSpPr>
          <p:cNvPr id="3" name="Content Placeholder 2">
            <a:extLst>
              <a:ext uri="{FF2B5EF4-FFF2-40B4-BE49-F238E27FC236}">
                <a16:creationId xmlns:a16="http://schemas.microsoft.com/office/drawing/2014/main" id="{8CF8879A-5FF7-1847-8F30-F924AE4EDF31}"/>
              </a:ext>
            </a:extLst>
          </p:cNvPr>
          <p:cNvSpPr>
            <a:spLocks noGrp="1"/>
          </p:cNvSpPr>
          <p:nvPr>
            <p:ph sz="quarter" idx="11"/>
          </p:nvPr>
        </p:nvSpPr>
        <p:spPr>
          <a:xfrm>
            <a:off x="838200" y="1010661"/>
            <a:ext cx="10467109" cy="5307012"/>
          </a:xfrm>
        </p:spPr>
        <p:txBody>
          <a:bodyPr/>
          <a:lstStyle/>
          <a:p>
            <a:pPr marL="0" indent="0">
              <a:buNone/>
            </a:pPr>
            <a:r>
              <a:rPr lang="en-US" dirty="0"/>
              <a:t>Námsmarkmið:</a:t>
            </a:r>
          </a:p>
          <a:p>
            <a:pPr marL="514350" lvl="0" indent="-514350">
              <a:buFont typeface="+mj-lt"/>
              <a:buAutoNum type="arabicPeriod"/>
            </a:pPr>
            <a:r>
              <a:rPr lang="en-US" dirty="0"/>
              <a:t>Greina á milli helstu tegunda sparnaðaráætlana.</a:t>
            </a:r>
          </a:p>
          <a:p>
            <a:pPr marL="514350" lvl="0" indent="-514350">
              <a:buFont typeface="+mj-lt"/>
              <a:buAutoNum type="arabicPeriod"/>
            </a:pPr>
            <a:r>
              <a:rPr lang="en-US" dirty="0"/>
              <a:t>Reikna arðsemi fjárfestingar fyrir helstu tegundir sparnaðaráætlana.</a:t>
            </a:r>
          </a:p>
          <a:p>
            <a:pPr marL="514350" lvl="0" indent="-514350">
              <a:buFont typeface="+mj-lt"/>
              <a:buAutoNum type="arabicPeriod"/>
            </a:pPr>
            <a:r>
              <a:rPr lang="en-US" dirty="0"/>
              <a:t>Reiknaðu reglubundna greiðslu til að ná fjárhagslegu markmiði.</a:t>
            </a:r>
          </a:p>
        </p:txBody>
      </p:sp>
    </p:spTree>
    <p:extLst>
      <p:ext uri="{BB962C8B-B14F-4D97-AF65-F5344CB8AC3E}">
        <p14:creationId xmlns:p14="http://schemas.microsoft.com/office/powerpoint/2010/main" val="394577801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BA1AE-8DB6-4146-B2D1-E665B44770BF}"/>
              </a:ext>
            </a:extLst>
          </p:cNvPr>
          <p:cNvSpPr>
            <a:spLocks noGrp="1"/>
          </p:cNvSpPr>
          <p:nvPr>
            <p:ph type="title"/>
          </p:nvPr>
        </p:nvSpPr>
        <p:spPr/>
        <p:txBody>
          <a:bodyPr>
            <a:noAutofit/>
          </a:bodyPr>
          <a:lstStyle/>
          <a:p>
            <a:r>
              <a:rPr lang="en-US" dirty="0"/>
              <a:t>6.6 Greinið á milli helstu tegunda sparnaðarleiða</a:t>
            </a:r>
            <a:endParaRPr lang="en-US" noProof="0" dirty="0"/>
          </a:p>
        </p:txBody>
      </p:sp>
      <p:sp>
        <p:nvSpPr>
          <p:cNvPr id="3" name="Content Placeholder 2">
            <a:extLst>
              <a:ext uri="{FF2B5EF4-FFF2-40B4-BE49-F238E27FC236}">
                <a16:creationId xmlns:a16="http://schemas.microsoft.com/office/drawing/2014/main" id="{8CF8879A-5FF7-1847-8F30-F924AE4EDF31}"/>
              </a:ext>
            </a:extLst>
          </p:cNvPr>
          <p:cNvSpPr>
            <a:spLocks noGrp="1"/>
          </p:cNvSpPr>
          <p:nvPr>
            <p:ph sz="quarter" idx="11"/>
          </p:nvPr>
        </p:nvSpPr>
        <p:spPr>
          <a:xfrm>
            <a:off x="838200" y="1010661"/>
            <a:ext cx="10467109" cy="5307012"/>
          </a:xfrm>
        </p:spPr>
        <p:txBody>
          <a:bodyPr/>
          <a:lstStyle/>
          <a:p>
            <a:r>
              <a:rPr lang="en-US" sz="2400" dirty="0"/>
              <a:t/>
            </a:r>
            <a:r>
              <a:rPr lang="en-US" sz="2400" b="1" dirty="0"/>
              <a:t>Sparnaðarreikningur </a:t>
            </a:r>
            <a:r>
              <a:rPr lang="en-US" sz="2400" dirty="0"/>
              <a:t>er innlánsreikningur hjá banka eða annarri fjármálastofnun sem greiðir vexti af innstæðu. Sparnaðarreikningar eru ætlaðir til að safna fyrir óvæntum útgjöldum eða skammtímamarkmiðum. Vextirnir eru yfirleitt lágir en áhættan er nánast engin og FDIC tryggir innstæður að fjárhæð allt að $250,000.</a:t>
            </a:r>
          </a:p>
          <a:p>
            <a:r>
              <a:rPr lang="en-US" sz="2400" dirty="0"/>
              <a:t>Sparnaðarreikningar hafa einnig ókosti, einkum vegna þess hve lágir vextirnir eru. Þeir henta því ekki best til að ávaxta fé. Sérfræðingar mæla þó með að hafa næga innstæðu á sparnaðarreikningi til að standa undir framfærslukostnaði í 3 til 6 mánuði ef tekjur falla niður, óvæntur lækniskostnaður verður eða annað neyðartilvik kemur upp.</a:t>
            </a:r>
          </a:p>
          <a:p>
            <a:r>
              <a:rPr lang="en-US" sz="2400" dirty="0"/>
              <a:t>Þegar kemur að framtalsskilum færðu 1099-INT-eyðublað þar sem fram kemur hve miklar vaxtatekjur sparnaðurinn skilaði. Þá fjárhæð þarf að færa á skattframtalið. </a:t>
            </a:r>
            <a:r>
              <a:rPr lang="en-US" sz="2400" b="1" dirty="0"/>
              <a:t>1099-eyðublað</a:t>
            </a:r>
            <a:r>
              <a:rPr lang="en-US" sz="2400" dirty="0"/>
              <a:t> er skatteyðublað þar sem tilgreindar eru tekjur sem koma ekki frá vinnuveitanda, þar á meðal vextir af sparnaðarreikningum. Viðskeytið INT á þessum 1099-eyðublöðum gefur til kynna að um vaxtatekjur sé að ræða.</a:t>
            </a:r>
          </a:p>
        </p:txBody>
      </p:sp>
    </p:spTree>
    <p:extLst>
      <p:ext uri="{BB962C8B-B14F-4D97-AF65-F5344CB8AC3E}">
        <p14:creationId xmlns:p14="http://schemas.microsoft.com/office/powerpoint/2010/main" val="88438662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026ADCC-8B17-4680-99D3-AEDA2B414B33}"/>
              </a:ext>
            </a:extLst>
          </p:cNvPr>
          <p:cNvSpPr>
            <a:spLocks noGrp="1"/>
          </p:cNvSpPr>
          <p:nvPr>
            <p:ph type="title"/>
          </p:nvPr>
        </p:nvSpPr>
        <p:spPr/>
        <p:txBody>
          <a:bodyPr/>
          <a:lstStyle/>
          <a:p>
            <a:r>
              <a:rPr lang="en-US" dirty="0"/>
              <a:t>DÆMI – Ein innborgun á sparnaðarreikning</a:t>
            </a:r>
            <a:endParaRPr lang="en-IN" dirty="0"/>
          </a:p>
        </p:txBody>
      </p:sp>
      <p:sp>
        <p:nvSpPr>
          <p:cNvPr id="5" name="Content Placeholder 2">
            <a:extLst>
              <a:ext uri="{FF2B5EF4-FFF2-40B4-BE49-F238E27FC236}">
                <a16:creationId xmlns:a16="http://schemas.microsoft.com/office/drawing/2014/main" id="{D9270ED1-3F7E-41A1-8637-6458AD17F5BE}"/>
              </a:ext>
            </a:extLst>
          </p:cNvPr>
          <p:cNvSpPr>
            <a:spLocks noGrp="1"/>
          </p:cNvSpPr>
          <p:nvPr>
            <p:ph sz="half" idx="1"/>
          </p:nvPr>
        </p:nvSpPr>
        <p:spPr>
          <a:xfrm>
            <a:off x="838200" y="1010661"/>
            <a:ext cx="5181600" cy="5043775"/>
          </a:xfrm>
        </p:spPr>
        <p:txBody>
          <a:bodyPr/>
          <a:lstStyle/>
          <a:p>
            <a:r>
              <a:rPr lang="en-US" dirty="0"/>
              <a:t>Violet leggur $4,520.00 inn á sparnaðarreikning sem ber 1.45% vexti með árlegri vaxtasamsetningu. Hver verður innstæðan eftir 3 ár ef hún leggur ekkert frekar inn og tekur ekkert út?</a:t>
            </a:r>
          </a:p>
        </p:txBody>
      </p:sp>
      <p:sp>
        <p:nvSpPr>
          <p:cNvPr id="6" name="Content Placeholder 3">
            <a:extLst>
              <a:ext uri="{FF2B5EF4-FFF2-40B4-BE49-F238E27FC236}">
                <a16:creationId xmlns:a16="http://schemas.microsoft.com/office/drawing/2014/main" id="{FFAB2667-9E78-46F6-86F3-2B044B2F8569}"/>
              </a:ext>
            </a:extLst>
          </p:cNvPr>
          <p:cNvSpPr>
            <a:spLocks noGrp="1"/>
          </p:cNvSpPr>
          <p:nvPr>
            <p:ph sz="half" idx="2"/>
          </p:nvPr>
        </p:nvSpPr>
        <p:spPr>
          <a:xfrm>
            <a:off x="6172200" y="1010661"/>
            <a:ext cx="5181600" cy="845127"/>
          </a:xfrm>
        </p:spPr>
        <p:txBody>
          <a:bodyPr/>
          <a:lstStyle/>
          <a:p>
            <a:r>
              <a:rPr lang="en-US" dirty="0"/>
              <a:t>Notið eftirfarandi formúlu til að reikna vexti með vaxtasamsetningu</a:t>
            </a:r>
            <a:endParaRPr lang="en-IN" dirty="0"/>
          </a:p>
        </p:txBody>
      </p:sp>
      <p:graphicFrame>
        <p:nvGraphicFramePr>
          <p:cNvPr id="11" name="Object 4">
            <a:extLst>
              <a:ext uri="{FF2B5EF4-FFF2-40B4-BE49-F238E27FC236}">
                <a16:creationId xmlns:a16="http://schemas.microsoft.com/office/drawing/2014/main" id="{40C0E699-0AA3-485B-9474-C5D4FDB000CC}"/>
              </a:ext>
              <a:ext uri="{C183D7F6-B498-43B3-948B-1728B52AA6E4}">
                <adec:decorative xmlns:adec="http://schemas.microsoft.com/office/drawing/2017/decorative" val="1"/>
              </a:ext>
            </a:extLst>
          </p:cNvPr>
          <p:cNvGraphicFramePr>
            <a:graphicFrameLocks noGrp="1" noChangeAspect="1"/>
          </p:cNvGraphicFramePr>
          <p:nvPr>
            <p:ph sz="half" idx="12"/>
            <p:extLst>
              <p:ext uri="{D42A27DB-BD31-4B8C-83A1-F6EECF244321}">
                <p14:modId xmlns:p14="http://schemas.microsoft.com/office/powerpoint/2010/main" val="3685296993"/>
              </p:ext>
            </p:extLst>
          </p:nvPr>
        </p:nvGraphicFramePr>
        <p:xfrm>
          <a:off x="6486525" y="1855788"/>
          <a:ext cx="3505200" cy="2181225"/>
        </p:xfrm>
        <a:graphic>
          <a:graphicData uri="http://schemas.openxmlformats.org/presentationml/2006/ole">
            <mc:AlternateContent xmlns:mc="http://schemas.openxmlformats.org/markup-compatibility/2006">
              <mc:Choice xmlns:v="urn:schemas-microsoft-com:vml" Requires="v">
                <p:oleObj name="Equation" r:id="rId2" imgW="3530520" imgH="2197080" progId="Equation.DSMT4">
                  <p:embed/>
                </p:oleObj>
              </mc:Choice>
              <mc:Fallback>
                <p:oleObj name="Equation" r:id="rId2" imgW="3530520" imgH="2197080" progId="Equation.DSMT4">
                  <p:embed/>
                  <p:pic>
                    <p:nvPicPr>
                      <p:cNvPr id="26" name="Object 4">
                        <a:extLst>
                          <a:ext uri="{FF2B5EF4-FFF2-40B4-BE49-F238E27FC236}">
                            <a16:creationId xmlns:a16="http://schemas.microsoft.com/office/drawing/2014/main" id="{9898ED42-657D-4569-ABF1-CE7D05BEA33B}"/>
                          </a:ext>
                        </a:extLst>
                      </p:cNvPr>
                      <p:cNvPicPr/>
                      <p:nvPr/>
                    </p:nvPicPr>
                    <p:blipFill>
                      <a:blip r:embed="rId3"/>
                      <a:stretch>
                        <a:fillRect/>
                      </a:stretch>
                    </p:blipFill>
                    <p:spPr>
                      <a:xfrm>
                        <a:off x="6486525" y="1855788"/>
                        <a:ext cx="3505200" cy="2181225"/>
                      </a:xfrm>
                      <a:prstGeom prst="rect">
                        <a:avLst/>
                      </a:prstGeom>
                    </p:spPr>
                  </p:pic>
                </p:oleObj>
              </mc:Fallback>
            </mc:AlternateContent>
          </a:graphicData>
        </a:graphic>
      </p:graphicFrame>
      <p:sp>
        <p:nvSpPr>
          <p:cNvPr id="8" name="Content Placeholder 5">
            <a:extLst>
              <a:ext uri="{FF2B5EF4-FFF2-40B4-BE49-F238E27FC236}">
                <a16:creationId xmlns:a16="http://schemas.microsoft.com/office/drawing/2014/main" id="{D92D9E30-A84A-4B5E-AA73-57C2C640AE1D}"/>
              </a:ext>
            </a:extLst>
          </p:cNvPr>
          <p:cNvSpPr>
            <a:spLocks noGrp="1"/>
          </p:cNvSpPr>
          <p:nvPr>
            <p:ph sz="half" idx="13"/>
          </p:nvPr>
        </p:nvSpPr>
        <p:spPr>
          <a:xfrm>
            <a:off x="6172200" y="4139494"/>
            <a:ext cx="5181600" cy="1054113"/>
          </a:xfrm>
        </p:spPr>
        <p:txBody>
          <a:bodyPr/>
          <a:lstStyle/>
          <a:p>
            <a:pPr lvl="0"/>
            <a:r>
              <a:rPr lang="en-US" dirty="0"/>
              <a:t>Eftir 3 ár verður Violet með $4,719.48 á reikningnum. </a:t>
            </a:r>
          </a:p>
        </p:txBody>
      </p:sp>
    </p:spTree>
    <p:extLst>
      <p:ext uri="{BB962C8B-B14F-4D97-AF65-F5344CB8AC3E}">
        <p14:creationId xmlns:p14="http://schemas.microsoft.com/office/powerpoint/2010/main" val="102923394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BF819-FC29-4DD5-9627-205AAA2F4EE9}"/>
              </a:ext>
            </a:extLst>
          </p:cNvPr>
          <p:cNvSpPr>
            <a:spLocks noGrp="1"/>
          </p:cNvSpPr>
          <p:nvPr>
            <p:ph type="title"/>
          </p:nvPr>
        </p:nvSpPr>
        <p:spPr/>
        <p:txBody>
          <a:bodyPr/>
          <a:lstStyle/>
          <a:p>
            <a:r>
              <a:rPr lang="en-US" dirty="0"/>
              <a:t>6.6 Reiknið reglubundna greiðslu til að ná fjárhagslegu markmiði</a:t>
            </a:r>
            <a:endParaRPr lang="en-IN" dirty="0"/>
          </a:p>
        </p:txBody>
      </p:sp>
      <p:sp>
        <p:nvSpPr>
          <p:cNvPr id="3" name="Content Placeholder 2">
            <a:extLst>
              <a:ext uri="{FF2B5EF4-FFF2-40B4-BE49-F238E27FC236}">
                <a16:creationId xmlns:a16="http://schemas.microsoft.com/office/drawing/2014/main" id="{2EC609D2-E19D-40DD-813E-C0C5060D312A}"/>
              </a:ext>
            </a:extLst>
          </p:cNvPr>
          <p:cNvSpPr>
            <a:spLocks noGrp="1"/>
          </p:cNvSpPr>
          <p:nvPr>
            <p:ph sz="half" idx="1"/>
          </p:nvPr>
        </p:nvSpPr>
        <p:spPr>
          <a:xfrm>
            <a:off x="838199" y="1010661"/>
            <a:ext cx="10259291" cy="977455"/>
          </a:xfrm>
        </p:spPr>
        <p:txBody>
          <a:bodyPr/>
          <a:lstStyle/>
          <a:p>
            <a:r>
              <a:rPr lang="en-US" dirty="0"/>
              <a:t>Formúlan fyrir fjárhæðina sem leggja þarf inn á hverju tímabili, </a:t>
            </a:r>
            <a:r>
              <a:rPr lang="en-US" b="1" i="0" dirty="0">
                <a:latin typeface="Cambria Math" panose="02040503050406030204" pitchFamily="18" charset="0"/>
                <a:ea typeface="Cambria Math" panose="02040503050406030204" pitchFamily="18" charset="0"/>
              </a:rPr>
              <a:t>𝑝𝑚𝑡</a:t>
            </a:r>
            <a:r>
              <a:rPr lang="en-US" dirty="0"/>
              <a:t>, í venjulegum jafngreiðslusparnaði til að ná tilteknu markmiði, </a:t>
            </a:r>
            <a:r>
              <a:rPr lang="en-US" b="1" i="0" dirty="0">
                <a:latin typeface="Cambria Math" panose="02040503050406030204" pitchFamily="18" charset="0"/>
                <a:ea typeface="Cambria Math" panose="02040503050406030204" pitchFamily="18" charset="0"/>
              </a:rPr>
              <a:t>𝐹𝑉</a:t>
            </a:r>
            <a:r>
              <a:rPr lang="en-US" dirty="0"/>
              <a:t>, er</a:t>
            </a:r>
            <a:endParaRPr lang="en-IN" dirty="0"/>
          </a:p>
        </p:txBody>
      </p:sp>
      <p:graphicFrame>
        <p:nvGraphicFramePr>
          <p:cNvPr id="13" name="Object 3">
            <a:extLst>
              <a:ext uri="{FF2B5EF4-FFF2-40B4-BE49-F238E27FC236}">
                <a16:creationId xmlns:a16="http://schemas.microsoft.com/office/drawing/2014/main" id="{9E7C12F2-72BB-4B4B-8E10-6421FA8145CE}"/>
              </a:ext>
              <a:ext uri="{C183D7F6-B498-43B3-948B-1728B52AA6E4}">
                <adec:decorative xmlns:adec="http://schemas.microsoft.com/office/drawing/2017/decorative" val="1"/>
              </a:ext>
            </a:extLst>
          </p:cNvPr>
          <p:cNvGraphicFramePr>
            <a:graphicFrameLocks noGrp="1" noChangeAspect="1"/>
          </p:cNvGraphicFramePr>
          <p:nvPr>
            <p:ph sz="half" idx="2"/>
            <p:extLst>
              <p:ext uri="{D42A27DB-BD31-4B8C-83A1-F6EECF244321}">
                <p14:modId xmlns:p14="http://schemas.microsoft.com/office/powerpoint/2010/main" val="3632830204"/>
              </p:ext>
            </p:extLst>
          </p:nvPr>
        </p:nvGraphicFramePr>
        <p:xfrm>
          <a:off x="4768860" y="2029760"/>
          <a:ext cx="2654280" cy="1854000"/>
        </p:xfrm>
        <a:graphic>
          <a:graphicData uri="http://schemas.openxmlformats.org/presentationml/2006/ole">
            <mc:AlternateContent xmlns:mc="http://schemas.openxmlformats.org/markup-compatibility/2006">
              <mc:Choice xmlns:v="urn:schemas-microsoft-com:vml" Requires="v">
                <p:oleObj name="Equation" r:id="rId2" imgW="2654280" imgH="1854000" progId="Equation.DSMT4">
                  <p:embed/>
                </p:oleObj>
              </mc:Choice>
              <mc:Fallback>
                <p:oleObj name="Equation" r:id="rId2" imgW="2654280" imgH="1854000" progId="Equation.DSMT4">
                  <p:embed/>
                  <p:pic>
                    <p:nvPicPr>
                      <p:cNvPr id="10" name="Content Placeholder 9">
                        <a:extLst>
                          <a:ext uri="{FF2B5EF4-FFF2-40B4-BE49-F238E27FC236}">
                            <a16:creationId xmlns:a16="http://schemas.microsoft.com/office/drawing/2014/main" id="{4052C81E-E735-4C19-ABC6-DA6EFC724CFE}"/>
                          </a:ext>
                        </a:extLst>
                      </p:cNvPr>
                      <p:cNvPicPr/>
                      <p:nvPr/>
                    </p:nvPicPr>
                    <p:blipFill>
                      <a:blip r:embed="rId3"/>
                      <a:stretch>
                        <a:fillRect/>
                      </a:stretch>
                    </p:blipFill>
                    <p:spPr>
                      <a:xfrm>
                        <a:off x="4768860" y="2029760"/>
                        <a:ext cx="2654280" cy="1854000"/>
                      </a:xfrm>
                      <a:prstGeom prst="rect">
                        <a:avLst/>
                      </a:prstGeom>
                    </p:spPr>
                  </p:pic>
                </p:oleObj>
              </mc:Fallback>
            </mc:AlternateContent>
          </a:graphicData>
        </a:graphic>
      </p:graphicFrame>
      <p:sp>
        <p:nvSpPr>
          <p:cNvPr id="5" name="Content Placeholder 4">
            <a:extLst>
              <a:ext uri="{FF2B5EF4-FFF2-40B4-BE49-F238E27FC236}">
                <a16:creationId xmlns:a16="http://schemas.microsoft.com/office/drawing/2014/main" id="{6ADC8CB6-0E1B-46E2-A2F8-2ECCD22317F7}"/>
              </a:ext>
            </a:extLst>
          </p:cNvPr>
          <p:cNvSpPr>
            <a:spLocks noGrp="1"/>
          </p:cNvSpPr>
          <p:nvPr>
            <p:ph sz="half" idx="12"/>
          </p:nvPr>
        </p:nvSpPr>
        <p:spPr>
          <a:xfrm>
            <a:off x="838200" y="4202072"/>
            <a:ext cx="10259290" cy="977454"/>
          </a:xfrm>
        </p:spPr>
        <p:txBody>
          <a:bodyPr/>
          <a:lstStyle/>
          <a:p>
            <a:pPr indent="0">
              <a:lnSpc>
                <a:spcPct val="100000"/>
              </a:lnSpc>
              <a:buNone/>
            </a:pPr>
            <a:r>
              <a:rPr lang="en-US" dirty="0"/>
              <a:t>þar sem </a:t>
            </a:r>
            <a:r>
              <a:rPr lang="en-US" i="0" dirty="0">
                <a:latin typeface="Cambria Math" panose="02040503050406030204" pitchFamily="18" charset="0"/>
                <a:ea typeface="Cambria Math" panose="02040503050406030204" pitchFamily="18" charset="0"/>
              </a:rPr>
              <a:t>𝑟</a:t>
            </a:r>
            <a:r>
              <a:rPr lang="en-US" dirty="0"/>
              <a:t> er ársvextirnir (á tugabrotsformi), </a:t>
            </a:r>
            <a:r>
              <a:rPr lang="en-US" b="1" i="0" dirty="0">
                <a:latin typeface="Cambria Math" panose="02040503050406030204" pitchFamily="18" charset="0"/>
                <a:ea typeface="Cambria Math" panose="02040503050406030204" pitchFamily="18" charset="0"/>
              </a:rPr>
              <a:t>𝑛</a:t>
            </a:r>
            <a:r>
              <a:rPr lang="en-US" dirty="0"/>
              <a:t> er fjöldi tímabila á ári og </a:t>
            </a:r>
            <a:r>
              <a:rPr lang="en-US" i="0" dirty="0">
                <a:latin typeface="Cambria Math" panose="02040503050406030204" pitchFamily="18" charset="0"/>
                <a:ea typeface="Cambria Math" panose="02040503050406030204" pitchFamily="18" charset="0"/>
              </a:rPr>
              <a:t>𝑡</a:t>
            </a:r>
            <a:r>
              <a:rPr lang="en-US" dirty="0"/>
              <a:t> er fjöldi ára.</a:t>
            </a:r>
          </a:p>
        </p:txBody>
      </p:sp>
    </p:spTree>
    <p:extLst>
      <p:ext uri="{BB962C8B-B14F-4D97-AF65-F5344CB8AC3E}">
        <p14:creationId xmlns:p14="http://schemas.microsoft.com/office/powerpoint/2010/main" val="296854955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1">
            <a:extLst>
              <a:ext uri="{FF2B5EF4-FFF2-40B4-BE49-F238E27FC236}">
                <a16:creationId xmlns:a16="http://schemas.microsoft.com/office/drawing/2014/main" id="{A0533889-A616-4271-8277-F4986A1EAC76}"/>
              </a:ext>
            </a:extLst>
          </p:cNvPr>
          <p:cNvSpPr>
            <a:spLocks noGrp="1"/>
          </p:cNvSpPr>
          <p:nvPr>
            <p:ph type="title"/>
          </p:nvPr>
        </p:nvSpPr>
        <p:spPr/>
        <p:txBody>
          <a:bodyPr/>
          <a:lstStyle/>
          <a:p>
            <a:r>
              <a:rPr lang="en-US" dirty="0"/>
              <a:t>DÆMI – Sparað fyrir bíl</a:t>
            </a:r>
            <a:endParaRPr lang="en-IN" dirty="0"/>
          </a:p>
        </p:txBody>
      </p:sp>
      <p:sp>
        <p:nvSpPr>
          <p:cNvPr id="27" name="Content Placeholder 2">
            <a:extLst>
              <a:ext uri="{FF2B5EF4-FFF2-40B4-BE49-F238E27FC236}">
                <a16:creationId xmlns:a16="http://schemas.microsoft.com/office/drawing/2014/main" id="{AF73CDC9-AE76-4F2D-84D6-5BA099150BA2}"/>
              </a:ext>
            </a:extLst>
          </p:cNvPr>
          <p:cNvSpPr>
            <a:spLocks noGrp="1"/>
          </p:cNvSpPr>
          <p:nvPr>
            <p:ph sz="half" idx="1"/>
          </p:nvPr>
        </p:nvSpPr>
        <p:spPr>
          <a:xfrm>
            <a:off x="838200" y="1010661"/>
            <a:ext cx="5181600" cy="5002212"/>
          </a:xfrm>
        </p:spPr>
        <p:txBody>
          <a:bodyPr/>
          <a:lstStyle/>
          <a:p>
            <a:r>
              <a:rPr lang="en-US" dirty="0"/>
              <a:t>Yaroslava vill safna fyrir bíl sem hún hyggst kaupa eftir 3 ár án þess að taka lán. Hún áætlar að þurfa $35,500 til kaupanna. Hve mikið þarf hún að leggja inn mánaðarlega í venjulegan jafngreiðslusparnað sem ber 4.25% vexti með mánaðarlegri vaxtasamsetningu?</a:t>
            </a:r>
          </a:p>
        </p:txBody>
      </p:sp>
      <p:sp>
        <p:nvSpPr>
          <p:cNvPr id="28" name="Content Placeholder 3">
            <a:extLst>
              <a:ext uri="{FF2B5EF4-FFF2-40B4-BE49-F238E27FC236}">
                <a16:creationId xmlns:a16="http://schemas.microsoft.com/office/drawing/2014/main" id="{047A0688-0A3D-421A-9588-27ABFC5B4152}"/>
              </a:ext>
            </a:extLst>
          </p:cNvPr>
          <p:cNvSpPr>
            <a:spLocks noGrp="1"/>
          </p:cNvSpPr>
          <p:nvPr>
            <p:ph sz="half" idx="2"/>
          </p:nvPr>
        </p:nvSpPr>
        <p:spPr>
          <a:xfrm>
            <a:off x="6172200" y="1010662"/>
            <a:ext cx="5534891" cy="652318"/>
          </a:xfrm>
        </p:spPr>
        <p:txBody>
          <a:bodyPr/>
          <a:lstStyle/>
          <a:p>
            <a:pPr>
              <a:lnSpc>
                <a:spcPct val="140000"/>
              </a:lnSpc>
            </a:pPr>
            <a:r>
              <a:rPr lang="en-US" sz="2600" dirty="0"/>
              <a:t>Setjið gildin inn í formúluna</a:t>
            </a:r>
            <a:endParaRPr lang="en-IN" sz="2600" dirty="0"/>
          </a:p>
        </p:txBody>
      </p:sp>
      <p:graphicFrame>
        <p:nvGraphicFramePr>
          <p:cNvPr id="33" name="Object 4">
            <a:extLst>
              <a:ext uri="{FF2B5EF4-FFF2-40B4-BE49-F238E27FC236}">
                <a16:creationId xmlns:a16="http://schemas.microsoft.com/office/drawing/2014/main" id="{59B800AF-0C28-4F40-B486-2C52853FED1F}"/>
              </a:ext>
              <a:ext uri="{C183D7F6-B498-43B3-948B-1728B52AA6E4}">
                <adec:decorative xmlns:adec="http://schemas.microsoft.com/office/drawing/2017/decorative" val="1"/>
              </a:ext>
            </a:extLst>
          </p:cNvPr>
          <p:cNvGraphicFramePr>
            <a:graphicFrameLocks noGrp="1" noChangeAspect="1"/>
          </p:cNvGraphicFramePr>
          <p:nvPr>
            <p:ph sz="half" idx="12"/>
            <p:extLst>
              <p:ext uri="{D42A27DB-BD31-4B8C-83A1-F6EECF244321}">
                <p14:modId xmlns:p14="http://schemas.microsoft.com/office/powerpoint/2010/main" val="2392204038"/>
              </p:ext>
            </p:extLst>
          </p:nvPr>
        </p:nvGraphicFramePr>
        <p:xfrm>
          <a:off x="6532422" y="1609149"/>
          <a:ext cx="2222500" cy="1574800"/>
        </p:xfrm>
        <a:graphic>
          <a:graphicData uri="http://schemas.openxmlformats.org/presentationml/2006/ole">
            <mc:AlternateContent xmlns:mc="http://schemas.openxmlformats.org/markup-compatibility/2006">
              <mc:Choice xmlns:v="urn:schemas-microsoft-com:vml" Requires="v">
                <p:oleObj name="Equation" r:id="rId2" imgW="2222280" imgH="1574640" progId="Equation.DSMT4">
                  <p:embed/>
                </p:oleObj>
              </mc:Choice>
              <mc:Fallback>
                <p:oleObj name="Equation" r:id="rId2" imgW="2222280" imgH="1574640" progId="Equation.DSMT4">
                  <p:embed/>
                  <p:pic>
                    <p:nvPicPr>
                      <p:cNvPr id="13" name="Object 3">
                        <a:extLst>
                          <a:ext uri="{FF2B5EF4-FFF2-40B4-BE49-F238E27FC236}">
                            <a16:creationId xmlns:a16="http://schemas.microsoft.com/office/drawing/2014/main" id="{9E7C12F2-72BB-4B4B-8E10-6421FA8145CE}"/>
                          </a:ext>
                        </a:extLst>
                      </p:cNvPr>
                      <p:cNvPicPr/>
                      <p:nvPr/>
                    </p:nvPicPr>
                    <p:blipFill>
                      <a:blip r:embed="rId3"/>
                      <a:stretch>
                        <a:fillRect/>
                      </a:stretch>
                    </p:blipFill>
                    <p:spPr>
                      <a:xfrm>
                        <a:off x="6532422" y="1609149"/>
                        <a:ext cx="2222500" cy="1574800"/>
                      </a:xfrm>
                      <a:prstGeom prst="rect">
                        <a:avLst/>
                      </a:prstGeom>
                    </p:spPr>
                  </p:pic>
                </p:oleObj>
              </mc:Fallback>
            </mc:AlternateContent>
          </a:graphicData>
        </a:graphic>
      </p:graphicFrame>
      <p:sp>
        <p:nvSpPr>
          <p:cNvPr id="30" name="Content Placeholder 5">
            <a:extLst>
              <a:ext uri="{FF2B5EF4-FFF2-40B4-BE49-F238E27FC236}">
                <a16:creationId xmlns:a16="http://schemas.microsoft.com/office/drawing/2014/main" id="{A31995E6-FB12-430C-B630-7368F02E41CB}"/>
              </a:ext>
            </a:extLst>
          </p:cNvPr>
          <p:cNvSpPr>
            <a:spLocks noGrp="1"/>
          </p:cNvSpPr>
          <p:nvPr>
            <p:ph sz="half" idx="13"/>
          </p:nvPr>
        </p:nvSpPr>
        <p:spPr>
          <a:xfrm>
            <a:off x="6172200" y="3807415"/>
            <a:ext cx="457200" cy="365760"/>
          </a:xfrm>
        </p:spPr>
        <p:txBody>
          <a:bodyPr/>
          <a:lstStyle/>
          <a:p>
            <a:pPr marL="0" indent="0">
              <a:buNone/>
            </a:pPr>
            <a:r>
              <a:rPr lang="en-IN" sz="2200" dirty="0">
                <a:latin typeface="Cambria Math" panose="02040503050406030204" pitchFamily="18" charset="0"/>
                <a:ea typeface="Cambria Math" panose="02040503050406030204" pitchFamily="18" charset="0"/>
              </a:rPr>
              <a:t>•</a:t>
            </a:r>
            <a:endParaRPr lang="en-IN" sz="2200" dirty="0"/>
          </a:p>
        </p:txBody>
      </p:sp>
      <p:graphicFrame>
        <p:nvGraphicFramePr>
          <p:cNvPr id="35" name="Object 6">
            <a:extLst>
              <a:ext uri="{FF2B5EF4-FFF2-40B4-BE49-F238E27FC236}">
                <a16:creationId xmlns:a16="http://schemas.microsoft.com/office/drawing/2014/main" id="{82D57FF1-F80D-4EA6-A0CC-08720C3ACCE7}"/>
              </a:ext>
              <a:ext uri="{C183D7F6-B498-43B3-948B-1728B52AA6E4}">
                <adec:decorative xmlns:adec="http://schemas.microsoft.com/office/drawing/2017/decorative" val="1"/>
              </a:ext>
            </a:extLst>
          </p:cNvPr>
          <p:cNvGraphicFramePr>
            <a:graphicFrameLocks noGrp="1" noChangeAspect="1"/>
          </p:cNvGraphicFramePr>
          <p:nvPr>
            <p:ph sz="half" idx="14"/>
            <p:extLst>
              <p:ext uri="{D42A27DB-BD31-4B8C-83A1-F6EECF244321}">
                <p14:modId xmlns:p14="http://schemas.microsoft.com/office/powerpoint/2010/main" val="3691180973"/>
              </p:ext>
            </p:extLst>
          </p:nvPr>
        </p:nvGraphicFramePr>
        <p:xfrm>
          <a:off x="6532422" y="3232003"/>
          <a:ext cx="4051080" cy="1574640"/>
        </p:xfrm>
        <a:graphic>
          <a:graphicData uri="http://schemas.openxmlformats.org/presentationml/2006/ole">
            <mc:AlternateContent xmlns:mc="http://schemas.openxmlformats.org/markup-compatibility/2006">
              <mc:Choice xmlns:v="urn:schemas-microsoft-com:vml" Requires="v">
                <p:oleObj name="Equation" r:id="rId4" imgW="4051080" imgH="1574640" progId="Equation.DSMT4">
                  <p:embed/>
                </p:oleObj>
              </mc:Choice>
              <mc:Fallback>
                <p:oleObj name="Equation" r:id="rId4" imgW="4051080" imgH="1574640" progId="Equation.DSMT4">
                  <p:embed/>
                  <p:pic>
                    <p:nvPicPr>
                      <p:cNvPr id="34" name="Object 33">
                        <a:extLst>
                          <a:ext uri="{FF2B5EF4-FFF2-40B4-BE49-F238E27FC236}">
                            <a16:creationId xmlns:a16="http://schemas.microsoft.com/office/drawing/2014/main" id="{9D958E76-4936-4F4B-8366-2840B32CF3E4}"/>
                          </a:ext>
                        </a:extLst>
                      </p:cNvPr>
                      <p:cNvPicPr/>
                      <p:nvPr/>
                    </p:nvPicPr>
                    <p:blipFill>
                      <a:blip r:embed="rId5"/>
                      <a:stretch>
                        <a:fillRect/>
                      </a:stretch>
                    </p:blipFill>
                    <p:spPr>
                      <a:xfrm>
                        <a:off x="6532422" y="3232003"/>
                        <a:ext cx="4051080" cy="1574640"/>
                      </a:xfrm>
                      <a:prstGeom prst="rect">
                        <a:avLst/>
                      </a:prstGeom>
                    </p:spPr>
                  </p:pic>
                </p:oleObj>
              </mc:Fallback>
            </mc:AlternateContent>
          </a:graphicData>
        </a:graphic>
      </p:graphicFrame>
      <p:sp>
        <p:nvSpPr>
          <p:cNvPr id="32" name="Content Placeholder 7">
            <a:extLst>
              <a:ext uri="{FF2B5EF4-FFF2-40B4-BE49-F238E27FC236}">
                <a16:creationId xmlns:a16="http://schemas.microsoft.com/office/drawing/2014/main" id="{65332C73-2F01-4613-A120-4F810480C04A}"/>
              </a:ext>
            </a:extLst>
          </p:cNvPr>
          <p:cNvSpPr>
            <a:spLocks noGrp="1"/>
          </p:cNvSpPr>
          <p:nvPr>
            <p:ph sz="half" idx="15"/>
          </p:nvPr>
        </p:nvSpPr>
        <p:spPr>
          <a:xfrm>
            <a:off x="6172200" y="4958760"/>
            <a:ext cx="5181600" cy="1054113"/>
          </a:xfrm>
        </p:spPr>
        <p:txBody>
          <a:bodyPr/>
          <a:lstStyle/>
          <a:p>
            <a:pPr lvl="0"/>
            <a:r>
              <a:rPr lang="en-US" sz="2600" dirty="0"/>
              <a:t>Til að ná markmiðinu þarf Yaroslava að leggja $926.33 inn á reikninginn í hverjum mánuði.</a:t>
            </a:r>
          </a:p>
        </p:txBody>
      </p:sp>
    </p:spTree>
    <p:extLst>
      <p:ext uri="{BB962C8B-B14F-4D97-AF65-F5344CB8AC3E}">
        <p14:creationId xmlns:p14="http://schemas.microsoft.com/office/powerpoint/2010/main" val="21936172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BA1AE-8DB6-4146-B2D1-E665B44770BF}"/>
              </a:ext>
            </a:extLst>
          </p:cNvPr>
          <p:cNvSpPr>
            <a:spLocks noGrp="1"/>
          </p:cNvSpPr>
          <p:nvPr>
            <p:ph type="title"/>
          </p:nvPr>
        </p:nvSpPr>
        <p:spPr/>
        <p:txBody>
          <a:bodyPr>
            <a:noAutofit/>
          </a:bodyPr>
          <a:lstStyle/>
          <a:p>
            <a:r>
              <a:rPr lang="en-US" dirty="0"/>
              <a:t>6.7 Fjárfestingar</a:t>
            </a:r>
            <a:endParaRPr lang="en-US" noProof="0" dirty="0"/>
          </a:p>
        </p:txBody>
      </p:sp>
      <p:sp>
        <p:nvSpPr>
          <p:cNvPr id="3" name="Content Placeholder 2">
            <a:extLst>
              <a:ext uri="{FF2B5EF4-FFF2-40B4-BE49-F238E27FC236}">
                <a16:creationId xmlns:a16="http://schemas.microsoft.com/office/drawing/2014/main" id="{8CF8879A-5FF7-1847-8F30-F924AE4EDF31}"/>
              </a:ext>
            </a:extLst>
          </p:cNvPr>
          <p:cNvSpPr>
            <a:spLocks noGrp="1"/>
          </p:cNvSpPr>
          <p:nvPr>
            <p:ph sz="quarter" idx="11"/>
          </p:nvPr>
        </p:nvSpPr>
        <p:spPr>
          <a:xfrm>
            <a:off x="838200" y="1010661"/>
            <a:ext cx="10467109" cy="5307012"/>
          </a:xfrm>
        </p:spPr>
        <p:txBody>
          <a:bodyPr/>
          <a:lstStyle/>
          <a:p>
            <a:pPr marL="0" indent="0">
              <a:lnSpc>
                <a:spcPct val="100000"/>
              </a:lnSpc>
              <a:spcBef>
                <a:spcPts val="800"/>
              </a:spcBef>
              <a:buNone/>
            </a:pPr>
            <a:r>
              <a:rPr lang="en-US" sz="2600" dirty="0"/>
              <a:t>Námsmarkmið:</a:t>
            </a:r>
          </a:p>
          <a:p>
            <a:pPr marL="514350" indent="-514350">
              <a:lnSpc>
                <a:spcPct val="100000"/>
              </a:lnSpc>
              <a:spcBef>
                <a:spcPts val="800"/>
              </a:spcBef>
              <a:buFont typeface="+mj-lt"/>
              <a:buAutoNum type="arabicPeriod"/>
            </a:pPr>
            <a:r>
              <a:rPr lang="en-US" sz="2600" dirty="0"/>
              <a:t>Greina á milli helstu fjárfestingarforma, þar á meðal hlutabréfa, skuldabréfa og verðbréfasjóða.</a:t>
            </a:r>
          </a:p>
          <a:p>
            <a:pPr marL="514350" indent="-514350">
              <a:lnSpc>
                <a:spcPct val="100000"/>
              </a:lnSpc>
              <a:spcBef>
                <a:spcPts val="800"/>
              </a:spcBef>
              <a:buFont typeface="+mj-lt"/>
              <a:buAutoNum type="arabicPeriod"/>
            </a:pPr>
            <a:r>
              <a:rPr lang="en-US" sz="2600" dirty="0"/>
              <a:t>Skilja hvað skuldabréf eru og hvernig fjárfestingar í þeim virka.</a:t>
            </a:r>
          </a:p>
          <a:p>
            <a:pPr marL="514350" indent="-514350">
              <a:lnSpc>
                <a:spcPct val="100000"/>
              </a:lnSpc>
              <a:spcBef>
                <a:spcPts val="800"/>
              </a:spcBef>
              <a:buFont typeface="+mj-lt"/>
              <a:buAutoNum type="arabicPeriod"/>
            </a:pPr>
            <a:r>
              <a:rPr lang="en-US" sz="2600" dirty="0"/>
              <a:t>Skilja hvernig hlutabréf eru keypt og hvernig verðmæti þeirra hækkar eða lækkar.</a:t>
            </a:r>
          </a:p>
          <a:p>
            <a:pPr marL="514350" indent="-514350">
              <a:lnSpc>
                <a:spcPct val="100000"/>
              </a:lnSpc>
              <a:spcBef>
                <a:spcPts val="800"/>
              </a:spcBef>
              <a:buFont typeface="+mj-lt"/>
              <a:buAutoNum type="arabicPeriod"/>
            </a:pPr>
            <a:r>
              <a:rPr lang="en-US" sz="2600" dirty="0"/>
              <a:t>Lesa úr hlutabréfatöflu og afla upplýsinga úr henni.</a:t>
            </a:r>
          </a:p>
          <a:p>
            <a:pPr marL="514350" indent="-514350">
              <a:lnSpc>
                <a:spcPct val="100000"/>
              </a:lnSpc>
              <a:spcBef>
                <a:spcPts val="800"/>
              </a:spcBef>
              <a:buFont typeface="+mj-lt"/>
              <a:buAutoNum type="arabicPeriod"/>
            </a:pPr>
            <a:r>
              <a:rPr lang="en-US" sz="2600" dirty="0"/>
              <a:t>Skilgreina verðbréfasjóð og útskýra hvernig fjárfest er í honum.</a:t>
            </a:r>
          </a:p>
          <a:p>
            <a:pPr marL="514350" indent="-514350">
              <a:lnSpc>
                <a:spcPct val="100000"/>
              </a:lnSpc>
              <a:spcBef>
                <a:spcPts val="800"/>
              </a:spcBef>
              <a:buFont typeface="+mj-lt"/>
              <a:buAutoNum type="arabicPeriod"/>
            </a:pPr>
            <a:r>
              <a:rPr lang="en-US" sz="2600" dirty="0"/>
              <a:t>Reikna arðsemi helstu fjárfestingarforma.</a:t>
            </a:r>
          </a:p>
          <a:p>
            <a:pPr marL="514350" indent="-514350">
              <a:lnSpc>
                <a:spcPct val="100000"/>
              </a:lnSpc>
              <a:spcBef>
                <a:spcPts val="800"/>
              </a:spcBef>
              <a:buFont typeface="+mj-lt"/>
              <a:buAutoNum type="arabicPeriod"/>
            </a:pPr>
            <a:r>
              <a:rPr lang="en-US" sz="2600" dirty="0"/>
              <a:t>Reikna framtíðarvirði fjárfestinga.</a:t>
            </a:r>
          </a:p>
          <a:p>
            <a:pPr marL="514350" indent="-514350">
              <a:lnSpc>
                <a:spcPct val="100000"/>
              </a:lnSpc>
              <a:spcBef>
                <a:spcPts val="800"/>
              </a:spcBef>
              <a:buFont typeface="+mj-lt"/>
              <a:buAutoNum type="arabicPeriod"/>
            </a:pPr>
            <a:r>
              <a:rPr lang="en-US" sz="2600" dirty="0"/>
              <a:t>Reikna reglubundna greiðslu til að ná fjárhagslegu markmiði.</a:t>
            </a:r>
          </a:p>
          <a:p>
            <a:pPr marL="514350" indent="-514350">
              <a:lnSpc>
                <a:spcPct val="100000"/>
              </a:lnSpc>
              <a:spcBef>
                <a:spcPts val="800"/>
              </a:spcBef>
              <a:buFont typeface="+mj-lt"/>
              <a:buAutoNum type="arabicPeriod"/>
            </a:pPr>
            <a:r>
              <a:rPr lang="en-US" sz="2600" dirty="0"/>
              <a:t>Þekkja og greina á milli tegunda lífeyrissparnaðarreikninga.</a:t>
            </a:r>
          </a:p>
        </p:txBody>
      </p:sp>
    </p:spTree>
    <p:extLst>
      <p:ext uri="{BB962C8B-B14F-4D97-AF65-F5344CB8AC3E}">
        <p14:creationId xmlns:p14="http://schemas.microsoft.com/office/powerpoint/2010/main" val="303406774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BA1AE-8DB6-4146-B2D1-E665B44770BF}"/>
              </a:ext>
            </a:extLst>
          </p:cNvPr>
          <p:cNvSpPr>
            <a:spLocks noGrp="1"/>
          </p:cNvSpPr>
          <p:nvPr>
            <p:ph type="title"/>
          </p:nvPr>
        </p:nvSpPr>
        <p:spPr/>
        <p:txBody>
          <a:bodyPr>
            <a:noAutofit/>
          </a:bodyPr>
          <a:lstStyle/>
          <a:p>
            <a:r>
              <a:rPr lang="en-US" dirty="0"/>
              <a:t>6.7 Greinið á milli helstu fjárfestingarforma</a:t>
            </a:r>
            <a:endParaRPr lang="en-US" noProof="0" dirty="0"/>
          </a:p>
        </p:txBody>
      </p:sp>
      <p:sp>
        <p:nvSpPr>
          <p:cNvPr id="3" name="Content Placeholder 2">
            <a:extLst>
              <a:ext uri="{FF2B5EF4-FFF2-40B4-BE49-F238E27FC236}">
                <a16:creationId xmlns:a16="http://schemas.microsoft.com/office/drawing/2014/main" id="{8CF8879A-5FF7-1847-8F30-F924AE4EDF31}"/>
              </a:ext>
            </a:extLst>
          </p:cNvPr>
          <p:cNvSpPr>
            <a:spLocks noGrp="1"/>
          </p:cNvSpPr>
          <p:nvPr>
            <p:ph sz="quarter" idx="11"/>
          </p:nvPr>
        </p:nvSpPr>
        <p:spPr>
          <a:xfrm>
            <a:off x="838200" y="1010661"/>
            <a:ext cx="10467109" cy="5307012"/>
          </a:xfrm>
        </p:spPr>
        <p:txBody>
          <a:bodyPr/>
          <a:lstStyle/>
          <a:p>
            <a:pPr>
              <a:lnSpc>
                <a:spcPct val="100000"/>
              </a:lnSpc>
            </a:pPr>
            <a:r>
              <a:rPr lang="en-US" sz="2600" b="1" dirty="0"/>
              <a:t>Skuldabréf</a:t>
            </a:r>
            <a:r>
              <a:rPr lang="en-US" sz="2600" dirty="0"/>
              <a:t> eru gefin út af stórum fyrirtækjum og stjórnvöldum.  </a:t>
            </a:r>
          </a:p>
          <a:p>
            <a:pPr>
              <a:lnSpc>
                <a:spcPct val="100000"/>
              </a:lnSpc>
            </a:pPr>
            <a:r>
              <a:rPr lang="en-US" sz="2600" dirty="0"/>
              <a:t>Skuldabréf teljast varfærin fjárfesting. Þau eru keypt á svokölluðu </a:t>
            </a:r>
            <a:r>
              <a:rPr lang="en-US" sz="2600" b="1" dirty="0"/>
              <a:t>útgáfuverði</a:t>
            </a:r>
            <a:r>
              <a:rPr lang="en-US" sz="2600" dirty="0"/>
              <a:t>. </a:t>
            </a:r>
          </a:p>
          <a:p>
            <a:pPr>
              <a:lnSpc>
                <a:spcPct val="100000"/>
              </a:lnSpc>
            </a:pPr>
            <a:r>
              <a:rPr lang="en-US" sz="2600" dirty="0"/>
              <a:t>Vextirnir eru fastir (breytast ekki) frá kaupdegi og reiknast af útgáfuverði skuldabréfsins. Vaxtahlutfallið kallast kupónvextir og greiddu vextirnir eru oft nefndir kupónávöxtun.</a:t>
            </a:r>
          </a:p>
          <a:p>
            <a:pPr>
              <a:lnSpc>
                <a:spcPct val="100000"/>
              </a:lnSpc>
            </a:pPr>
            <a:r>
              <a:rPr lang="en-US" sz="2600" dirty="0"/>
              <a:t>Skuldabréfið er gefið út til ákveðins tíma. Lok þess tímabils eru gjalddagi skuldabréfsins.</a:t>
            </a:r>
          </a:p>
          <a:p>
            <a:pPr>
              <a:lnSpc>
                <a:spcPct val="100000"/>
              </a:lnSpc>
            </a:pPr>
            <a:r>
              <a:rPr lang="en-US" sz="2600" dirty="0"/>
              <a:t>Til eru nokkrar tegundir skuldabréfa:</a:t>
            </a:r>
            <a:br>
              <a:rPr lang="en-US" sz="2600" dirty="0"/>
            </a:br>
            <a:r>
              <a:rPr lang="en-US" sz="2600" dirty="0"/>
              <a:t>  </a:t>
            </a:r>
            <a:r>
              <a:rPr lang="en-US" sz="2600" b="1" dirty="0"/>
              <a:t>Ríkisskuldabréf</a:t>
            </a:r>
            <a:r>
              <a:rPr lang="en-US" sz="2600" dirty="0"/>
              <a:t> eru gefin út af alríkisstjórninni.</a:t>
            </a:r>
            <a:br>
              <a:rPr lang="en-US" sz="2600" dirty="0"/>
            </a:br>
            <a:r>
              <a:rPr lang="en-US" sz="2600" dirty="0"/>
              <a:t>  </a:t>
            </a:r>
            <a:r>
              <a:rPr lang="en-US" sz="2600" b="1" dirty="0"/>
              <a:t>Skuldabréf sveitarfélaga</a:t>
            </a:r>
            <a:r>
              <a:rPr lang="en-US" sz="2600" dirty="0"/>
              <a:t> eru gefin út af fylkis- og sveitarstjórnum.</a:t>
            </a:r>
            <a:br>
              <a:rPr lang="en-US" sz="2600" dirty="0"/>
            </a:br>
            <a:r>
              <a:rPr lang="en-US" sz="2600" dirty="0"/>
              <a:t>  </a:t>
            </a:r>
            <a:r>
              <a:rPr lang="en-US" sz="2600" b="1" dirty="0"/>
              <a:t>Fyrirtækjaskuldabréf</a:t>
            </a:r>
            <a:r>
              <a:rPr lang="en-US" sz="2600" dirty="0"/>
              <a:t> eru gefin út af stórum fyrirtækjum.</a:t>
            </a:r>
          </a:p>
        </p:txBody>
      </p:sp>
    </p:spTree>
    <p:extLst>
      <p:ext uri="{BB962C8B-B14F-4D97-AF65-F5344CB8AC3E}">
        <p14:creationId xmlns:p14="http://schemas.microsoft.com/office/powerpoint/2010/main" val="351433772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AA30B503-54A3-4167-A263-D85446CBEA47}"/>
              </a:ext>
            </a:extLst>
          </p:cNvPr>
          <p:cNvSpPr>
            <a:spLocks noGrp="1"/>
          </p:cNvSpPr>
          <p:nvPr>
            <p:ph type="title"/>
          </p:nvPr>
        </p:nvSpPr>
        <p:spPr/>
        <p:txBody>
          <a:bodyPr/>
          <a:lstStyle/>
          <a:p>
            <a:r>
              <a:rPr lang="en-IN" dirty="0"/>
              <a:t>6.7 Hlutabréf</a:t>
            </a:r>
          </a:p>
        </p:txBody>
      </p:sp>
      <p:sp>
        <p:nvSpPr>
          <p:cNvPr id="12" name="Content Placeholder 2">
            <a:extLst>
              <a:ext uri="{FF2B5EF4-FFF2-40B4-BE49-F238E27FC236}">
                <a16:creationId xmlns:a16="http://schemas.microsoft.com/office/drawing/2014/main" id="{D412D577-76FE-47BD-9F47-EE9A9EEA5A67}"/>
              </a:ext>
            </a:extLst>
          </p:cNvPr>
          <p:cNvSpPr>
            <a:spLocks noGrp="1"/>
          </p:cNvSpPr>
          <p:nvPr>
            <p:ph sz="half" idx="1"/>
          </p:nvPr>
        </p:nvSpPr>
        <p:spPr>
          <a:xfrm>
            <a:off x="838200" y="1010661"/>
            <a:ext cx="10515600" cy="4184794"/>
          </a:xfrm>
        </p:spPr>
        <p:txBody>
          <a:bodyPr/>
          <a:lstStyle/>
          <a:p>
            <a:r>
              <a:rPr lang="en-US" sz="2400" b="1" dirty="0"/>
              <a:t>Hlutabréf</a:t>
            </a:r>
            <a:r>
              <a:rPr lang="en-US" sz="2400" dirty="0"/>
              <a:t> fela í sér eignarhlut í fyrirtæki. Þeim er skipt í einingar sem kallast </a:t>
            </a:r>
            <a:r>
              <a:rPr lang="en-US" sz="2400" b="1" dirty="0"/>
              <a:t>hlutir</a:t>
            </a:r>
            <a:r>
              <a:rPr lang="en-US" sz="2400" dirty="0"/>
              <a:t>. Hvorki ávöxtun né tekjur af hlutabréfum eru tryggðar og því fylgir þeim meiri áhætta en öðrum fjárfestingum sem áður hafa verið kynntar.  </a:t>
            </a:r>
          </a:p>
          <a:p>
            <a:r>
              <a:rPr lang="en-US" sz="2400" dirty="0"/>
              <a:t>Verðmæti þeirra getur aukist með tvennum hætti. Þau geta greitt </a:t>
            </a:r>
            <a:r>
              <a:rPr lang="en-US" sz="2400" b="1" dirty="0"/>
              <a:t>arð</a:t>
            </a:r>
            <a:r>
              <a:rPr lang="en-US" sz="2400" dirty="0"/>
              <a:t>, sem er hluti af hagnaði fyrirtækisins. Verð hvers hlutar getur einnig hækkað eftir því hvernig fjárfestar meta breytingar á verðmæti fyrirtækisins.</a:t>
            </a:r>
          </a:p>
          <a:p>
            <a:r>
              <a:rPr lang="en-US" sz="2400" dirty="0"/>
              <a:t>Ef verðmæti fyrirtækisins lækkar eða það verður gjaldþrota lækkar einnig verðmæti fjárfestingarinnar í hlutabréfunum.</a:t>
            </a:r>
          </a:p>
          <a:p>
            <a:r>
              <a:rPr lang="en-US" sz="2400" dirty="0"/>
              <a:t>Formúlur fyrir ávöxtun og verð–hagnaðarhlutfall eru gagnlegar til að meta ávöxtun hlutabréfs á hvern hlut.  </a:t>
            </a:r>
          </a:p>
          <a:p>
            <a:r>
              <a:rPr lang="en-US" sz="2400" dirty="0"/>
              <a:t>Verð–hagnaðarhlutfall, P/E:</a:t>
            </a:r>
            <a:endParaRPr lang="en-IN" sz="2400" dirty="0"/>
          </a:p>
        </p:txBody>
      </p:sp>
      <p:pic>
        <p:nvPicPr>
          <p:cNvPr id="18" name="Object 17">
            <a:extLst>
              <a:ext uri="{FF2B5EF4-FFF2-40B4-BE49-F238E27FC236}">
                <a16:creationId xmlns:a16="http://schemas.microsoft.com/office/drawing/2014/main" id="{A523C0E0-C5CF-47B2-8114-B3C841846815}"/>
              </a:ext>
            </a:extLst>
          </p:cNvPr>
          <p:cNvPicPr/>
          <p:nvPr/>
        </p:nvPicPr>
        <p:blipFill>
          <a:blip r:embed="rId3"/>
          <a:stretch>
            <a:fillRect/>
          </a:stretch>
        </p:blipFill>
        <p:spPr>
          <a:xfrm>
            <a:off x="6613525" y="4654983"/>
            <a:ext cx="2192338" cy="693737"/>
          </a:xfrm>
          <a:prstGeom prst="rect">
            <a:avLst/>
          </a:prstGeom>
        </p:spPr>
      </p:pic>
      <p:pic>
        <p:nvPicPr>
          <p:cNvPr id="20" name="Object 19">
            <a:extLst>
              <a:ext uri="{FF2B5EF4-FFF2-40B4-BE49-F238E27FC236}">
                <a16:creationId xmlns:a16="http://schemas.microsoft.com/office/drawing/2014/main" id="{5545E9F7-582E-4F8F-BCC2-17C9EA7B0B23}"/>
              </a:ext>
            </a:extLst>
          </p:cNvPr>
          <p:cNvPicPr/>
          <p:nvPr/>
        </p:nvPicPr>
        <p:blipFill>
          <a:blip r:embed="rId5"/>
          <a:stretch>
            <a:fillRect/>
          </a:stretch>
        </p:blipFill>
        <p:spPr>
          <a:xfrm>
            <a:off x="3606800" y="5870448"/>
            <a:ext cx="3771900" cy="696912"/>
          </a:xfrm>
          <a:prstGeom prst="rect">
            <a:avLst/>
          </a:prstGeom>
        </p:spPr>
      </p:pic>
      <p:sp>
        <p:nvSpPr>
          <p:cNvPr id="22" name="TextBox 21"/>
          <p:cNvSpPr txBox="1"/>
          <p:nvPr/>
        </p:nvSpPr>
        <p:spPr>
          <a:xfrm>
            <a:off x="1115568" y="5440680"/>
            <a:ext cx="9875520" cy="384048"/>
          </a:xfrm>
          <a:prstGeom prst="rect">
            <a:avLst/>
          </a:prstGeom>
          <a:noFill/>
        </p:spPr>
        <p:txBody>
          <a:bodyPr wrap="none" lIns="0" rIns="0" tIns="0" bIns="0">
            <a:spAutoFit/>
          </a:bodyPr>
          <a:lstStyle/>
          <a:p>
            <a:r>
              <a:rPr sz="2400">
                <a:solidFill>
                  <a:srgbClr val="464A4B"/>
                </a:solidFill>
                <a:latin typeface="Arial"/>
              </a:rPr>
              <a:t>• Prósentuávöxtun hlutabréfs (Yld %):</a:t>
            </a:r>
          </a:p>
        </p:txBody>
      </p:sp>
    </p:spTree>
    <p:extLst>
      <p:ext uri="{BB962C8B-B14F-4D97-AF65-F5344CB8AC3E}">
        <p14:creationId xmlns:p14="http://schemas.microsoft.com/office/powerpoint/2010/main" val="422859311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1470F839-0C33-43B7-948B-0023155E5A1B}"/>
              </a:ext>
            </a:extLst>
          </p:cNvPr>
          <p:cNvSpPr>
            <a:spLocks noGrp="1"/>
          </p:cNvSpPr>
          <p:nvPr>
            <p:ph type="title"/>
          </p:nvPr>
        </p:nvSpPr>
        <p:spPr/>
        <p:txBody>
          <a:bodyPr/>
          <a:lstStyle/>
          <a:p>
            <a:r>
              <a:rPr lang="en-US" dirty="0"/>
              <a:t>DÆMI – Kaup á hlutabréfum í fyrirtækinu ABC</a:t>
            </a:r>
            <a:endParaRPr lang="en-IN" dirty="0"/>
          </a:p>
        </p:txBody>
      </p:sp>
      <p:sp>
        <p:nvSpPr>
          <p:cNvPr id="12" name="Content Placeholder 2">
            <a:extLst>
              <a:ext uri="{FF2B5EF4-FFF2-40B4-BE49-F238E27FC236}">
                <a16:creationId xmlns:a16="http://schemas.microsoft.com/office/drawing/2014/main" id="{756132BF-77F3-4C9C-B7C5-941F20AAABA4}"/>
              </a:ext>
            </a:extLst>
          </p:cNvPr>
          <p:cNvSpPr>
            <a:spLocks noGrp="1"/>
          </p:cNvSpPr>
          <p:nvPr>
            <p:ph sz="half" idx="1"/>
          </p:nvPr>
        </p:nvSpPr>
        <p:spPr>
          <a:xfrm>
            <a:off x="838200" y="1010661"/>
            <a:ext cx="4401457" cy="5172425"/>
          </a:xfrm>
        </p:spPr>
        <p:txBody>
          <a:bodyPr/>
          <a:lstStyle/>
          <a:p>
            <a:pPr>
              <a:lnSpc>
                <a:spcPct val="100000"/>
              </a:lnSpc>
            </a:pPr>
            <a:r>
              <a:rPr lang="en-US" sz="2600" dirty="0"/>
              <a:t>Haniah kaupir hlutabréf í fyrirtækinu ABC og fjárfestir alls $13,000. Hún gerir ráð fyrir að verðmæti fjárfestingarinnar aukist um 12.3% á ári með hækkun hlutabréfaverðs og endurfjárfestingu arðs, með árlegri vaxtavöxtun. Hvers virði verða hlutabréfin eftir 20 ár ef hún lætur féð standa áfram í fjárfestingunni?</a:t>
            </a:r>
          </a:p>
        </p:txBody>
      </p:sp>
      <p:sp>
        <p:nvSpPr>
          <p:cNvPr id="13" name="Content Placeholder 3">
            <a:extLst>
              <a:ext uri="{FF2B5EF4-FFF2-40B4-BE49-F238E27FC236}">
                <a16:creationId xmlns:a16="http://schemas.microsoft.com/office/drawing/2014/main" id="{E71A1BF4-9698-4A6A-B90A-42AD68AEE234}"/>
              </a:ext>
            </a:extLst>
          </p:cNvPr>
          <p:cNvSpPr>
            <a:spLocks noGrp="1"/>
          </p:cNvSpPr>
          <p:nvPr>
            <p:ph sz="half" idx="2"/>
          </p:nvPr>
        </p:nvSpPr>
        <p:spPr>
          <a:xfrm>
            <a:off x="5446488" y="1010662"/>
            <a:ext cx="6337080" cy="903156"/>
          </a:xfrm>
        </p:spPr>
        <p:txBody>
          <a:bodyPr/>
          <a:lstStyle/>
          <a:p>
            <a:r>
              <a:rPr lang="en-US" dirty="0"/>
              <a:t>Setjið gildin inn í formúluna fyrir vaxtavexti.</a:t>
            </a:r>
          </a:p>
          <a:p>
            <a:pPr marL="0" indent="0">
              <a:lnSpc>
                <a:spcPct val="100000"/>
              </a:lnSpc>
              <a:spcBef>
                <a:spcPts val="2400"/>
              </a:spcBef>
              <a:buNone/>
            </a:pPr>
            <a:r>
              <a:rPr lang="en-US" sz="2300" dirty="0">
                <a:latin typeface="Cambria Math" panose="02040503050406030204" pitchFamily="18" charset="0"/>
                <a:ea typeface="Cambria Math" panose="02040503050406030204" pitchFamily="18" charset="0"/>
              </a:rPr>
              <a:t>•</a:t>
            </a:r>
            <a:endParaRPr lang="en-IN" sz="2300" dirty="0"/>
          </a:p>
        </p:txBody>
      </p:sp>
      <p:graphicFrame>
        <p:nvGraphicFramePr>
          <p:cNvPr id="19" name="Object 4">
            <a:extLst>
              <a:ext uri="{FF2B5EF4-FFF2-40B4-BE49-F238E27FC236}">
                <a16:creationId xmlns:a16="http://schemas.microsoft.com/office/drawing/2014/main" id="{B5E48675-B8D9-4D0D-80F1-F18D25B45520}"/>
              </a:ext>
              <a:ext uri="{C183D7F6-B498-43B3-948B-1728B52AA6E4}">
                <adec:decorative xmlns:adec="http://schemas.microsoft.com/office/drawing/2017/decorative" val="1"/>
              </a:ext>
            </a:extLst>
          </p:cNvPr>
          <p:cNvGraphicFramePr>
            <a:graphicFrameLocks noGrp="1" noChangeAspect="1"/>
          </p:cNvGraphicFramePr>
          <p:nvPr>
            <p:ph sz="half" idx="12"/>
            <p:extLst>
              <p:ext uri="{D42A27DB-BD31-4B8C-83A1-F6EECF244321}">
                <p14:modId xmlns:p14="http://schemas.microsoft.com/office/powerpoint/2010/main" val="494982624"/>
              </p:ext>
            </p:extLst>
          </p:nvPr>
        </p:nvGraphicFramePr>
        <p:xfrm>
          <a:off x="5815025" y="1913817"/>
          <a:ext cx="6337080" cy="812520"/>
        </p:xfrm>
        <a:graphic>
          <a:graphicData uri="http://schemas.openxmlformats.org/presentationml/2006/ole">
            <mc:AlternateContent xmlns:mc="http://schemas.openxmlformats.org/markup-compatibility/2006">
              <mc:Choice xmlns:v="urn:schemas-microsoft-com:vml" Requires="v">
                <p:oleObj name="Equation" r:id="rId2" imgW="6337080" imgH="812520" progId="Equation.DSMT4">
                  <p:embed/>
                </p:oleObj>
              </mc:Choice>
              <mc:Fallback>
                <p:oleObj name="Equation" r:id="rId2" imgW="6337080" imgH="812520" progId="Equation.DSMT4">
                  <p:embed/>
                  <p:pic>
                    <p:nvPicPr>
                      <p:cNvPr id="18" name="Object 17">
                        <a:extLst>
                          <a:ext uri="{FF2B5EF4-FFF2-40B4-BE49-F238E27FC236}">
                            <a16:creationId xmlns:a16="http://schemas.microsoft.com/office/drawing/2014/main" id="{B2F1E99D-9F36-4C14-9F52-317AC1B5A5AB}"/>
                          </a:ext>
                        </a:extLst>
                      </p:cNvPr>
                      <p:cNvPicPr/>
                      <p:nvPr/>
                    </p:nvPicPr>
                    <p:blipFill>
                      <a:blip r:embed="rId3"/>
                      <a:stretch>
                        <a:fillRect/>
                      </a:stretch>
                    </p:blipFill>
                    <p:spPr>
                      <a:xfrm>
                        <a:off x="5815025" y="1913817"/>
                        <a:ext cx="6337080" cy="812520"/>
                      </a:xfrm>
                      <a:prstGeom prst="rect">
                        <a:avLst/>
                      </a:prstGeom>
                    </p:spPr>
                  </p:pic>
                </p:oleObj>
              </mc:Fallback>
            </mc:AlternateContent>
          </a:graphicData>
        </a:graphic>
      </p:graphicFrame>
      <p:sp>
        <p:nvSpPr>
          <p:cNvPr id="15" name="Content Placeholder 5">
            <a:extLst>
              <a:ext uri="{FF2B5EF4-FFF2-40B4-BE49-F238E27FC236}">
                <a16:creationId xmlns:a16="http://schemas.microsoft.com/office/drawing/2014/main" id="{68A5D129-2480-49D6-8082-0575E07E220D}"/>
              </a:ext>
            </a:extLst>
          </p:cNvPr>
          <p:cNvSpPr>
            <a:spLocks noGrp="1"/>
          </p:cNvSpPr>
          <p:nvPr>
            <p:ph sz="half" idx="13"/>
          </p:nvPr>
        </p:nvSpPr>
        <p:spPr>
          <a:xfrm>
            <a:off x="5446488" y="2971748"/>
            <a:ext cx="5576540" cy="1054113"/>
          </a:xfrm>
        </p:spPr>
        <p:txBody>
          <a:bodyPr/>
          <a:lstStyle/>
          <a:p>
            <a:pPr lvl="0"/>
            <a:r>
              <a:rPr lang="en-US" dirty="0"/>
              <a:t>Eftir 20 ár eru hlutabréf hennar orðin $132,293.49 virði.</a:t>
            </a:r>
          </a:p>
        </p:txBody>
      </p:sp>
    </p:spTree>
    <p:extLst>
      <p:ext uri="{BB962C8B-B14F-4D97-AF65-F5344CB8AC3E}">
        <p14:creationId xmlns:p14="http://schemas.microsoft.com/office/powerpoint/2010/main" val="295706694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7E6C1-53A6-487B-BB0B-243D52EA79BC}"/>
              </a:ext>
            </a:extLst>
          </p:cNvPr>
          <p:cNvSpPr>
            <a:spLocks noGrp="1"/>
          </p:cNvSpPr>
          <p:nvPr>
            <p:ph type="title"/>
          </p:nvPr>
        </p:nvSpPr>
        <p:spPr/>
        <p:txBody>
          <a:bodyPr/>
          <a:lstStyle/>
          <a:p>
            <a:r>
              <a:rPr lang="en-US" dirty="0"/>
              <a:t>DÆMI – Greiddur arður</a:t>
            </a:r>
            <a:endParaRPr lang="en-IN" dirty="0"/>
          </a:p>
        </p:txBody>
      </p:sp>
      <p:sp>
        <p:nvSpPr>
          <p:cNvPr id="3" name="Content Placeholder 2">
            <a:extLst>
              <a:ext uri="{FF2B5EF4-FFF2-40B4-BE49-F238E27FC236}">
                <a16:creationId xmlns:a16="http://schemas.microsoft.com/office/drawing/2014/main" id="{5E7815B7-A0C6-4D06-B52C-CBCA850612FF}"/>
              </a:ext>
            </a:extLst>
          </p:cNvPr>
          <p:cNvSpPr>
            <a:spLocks noGrp="1"/>
          </p:cNvSpPr>
          <p:nvPr>
            <p:ph sz="half" idx="1"/>
          </p:nvPr>
        </p:nvSpPr>
        <p:spPr/>
        <p:txBody>
          <a:bodyPr/>
          <a:lstStyle/>
          <a:p>
            <a:r>
              <a:rPr lang="en-US" dirty="0"/>
              <a:t>Darma á 150 hluti í fyrirtækinu GDW. Á þessum ársfjórðungi greiðir GDW $0.87 í arð á hlut. Hve mikinn arð fær Darma á ársfjórðungnum?</a:t>
            </a:r>
          </a:p>
        </p:txBody>
      </p:sp>
      <p:sp>
        <p:nvSpPr>
          <p:cNvPr id="4" name="Content Placeholder 3">
            <a:extLst>
              <a:ext uri="{FF2B5EF4-FFF2-40B4-BE49-F238E27FC236}">
                <a16:creationId xmlns:a16="http://schemas.microsoft.com/office/drawing/2014/main" id="{EA6B8148-15D3-4C34-9152-B218C2CC09D6}"/>
              </a:ext>
            </a:extLst>
          </p:cNvPr>
          <p:cNvSpPr>
            <a:spLocks noGrp="1"/>
          </p:cNvSpPr>
          <p:nvPr>
            <p:ph sz="half" idx="2"/>
          </p:nvPr>
        </p:nvSpPr>
        <p:spPr/>
        <p:txBody>
          <a:bodyPr/>
          <a:lstStyle/>
          <a:p>
            <a:pPr lvl="0"/>
            <a:r>
              <a:rPr lang="en-US" dirty="0"/>
              <a:t>Hver hlutur greiðir $0.87 í arð og því fær Darma</a:t>
            </a:r>
          </a:p>
          <a:p>
            <a:pPr lvl="0"/>
            <a:r>
              <a:rPr lang="en-US" i="0" dirty="0">
                <a:latin typeface="Cambria Math" panose="02040503050406030204" pitchFamily="18" charset="0"/>
                <a:ea typeface="Cambria Math" panose="02040503050406030204" pitchFamily="18" charset="0"/>
              </a:rPr>
              <a:t>150 × </a:t>
            </a:r>
            <a:r>
              <a:rPr lang="en-US" i="0" dirty="0">
                <a:latin typeface="Cambria Math" panose="02040503050406030204" pitchFamily="18" charset="0"/>
                <a:ea typeface="Cambria Math" panose="02040503050406030204" pitchFamily="18" charset="0"/>
                <a:sym typeface="Euclid Symbol"/>
              </a:rPr>
              <a:t>$0.87 </a:t>
            </a:r>
            <a:r>
              <a:rPr lang="en-US" i="0" dirty="0">
                <a:latin typeface="Cambria Math" panose="02040503050406030204" pitchFamily="18" charset="0"/>
                <a:ea typeface="Cambria Math" panose="02040503050406030204" pitchFamily="18" charset="0"/>
              </a:rPr>
              <a:t>=</a:t>
            </a:r>
            <a:endParaRPr lang="en-US" i="1" dirty="0">
              <a:latin typeface="Cambria Math" panose="02040503050406030204" pitchFamily="18" charset="0"/>
              <a:ea typeface="Cambria Math" panose="02040503050406030204" pitchFamily="18" charset="0"/>
            </a:endParaRPr>
          </a:p>
          <a:p>
            <a:pPr lvl="0"/>
            <a:r>
              <a:rPr lang="en-US" i="0" dirty="0">
                <a:latin typeface="Cambria Math" panose="02040503050406030204" pitchFamily="18" charset="0"/>
                <a:ea typeface="Cambria Math" panose="02040503050406030204" pitchFamily="18" charset="0"/>
              </a:rPr>
              <a:t>$130.50.</a:t>
            </a:r>
            <a:endParaRPr lang="en-US" dirty="0">
              <a:latin typeface="Cambria Math" panose="02040503050406030204" pitchFamily="18" charset="0"/>
              <a:ea typeface="Cambria Math" panose="02040503050406030204" pitchFamily="18" charset="0"/>
            </a:endParaRPr>
          </a:p>
        </p:txBody>
      </p:sp>
    </p:spTree>
    <p:extLst>
      <p:ext uri="{BB962C8B-B14F-4D97-AF65-F5344CB8AC3E}">
        <p14:creationId xmlns:p14="http://schemas.microsoft.com/office/powerpoint/2010/main" val="227433613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7E6C1-53A6-487B-BB0B-243D52EA79BC}"/>
              </a:ext>
            </a:extLst>
          </p:cNvPr>
          <p:cNvSpPr>
            <a:spLocks noGrp="1"/>
          </p:cNvSpPr>
          <p:nvPr>
            <p:ph type="title"/>
          </p:nvPr>
        </p:nvSpPr>
        <p:spPr/>
        <p:txBody>
          <a:bodyPr/>
          <a:lstStyle/>
          <a:p>
            <a:r>
              <a:rPr lang="en-US" dirty="0"/>
              <a:t>DÆMI – Hækkun hlutabréfaverðs</a:t>
            </a:r>
            <a:endParaRPr lang="en-IN" dirty="0"/>
          </a:p>
        </p:txBody>
      </p:sp>
      <p:sp>
        <p:nvSpPr>
          <p:cNvPr id="3" name="Content Placeholder 2">
            <a:extLst>
              <a:ext uri="{FF2B5EF4-FFF2-40B4-BE49-F238E27FC236}">
                <a16:creationId xmlns:a16="http://schemas.microsoft.com/office/drawing/2014/main" id="{5E7815B7-A0C6-4D06-B52C-CBCA850612FF}"/>
              </a:ext>
            </a:extLst>
          </p:cNvPr>
          <p:cNvSpPr>
            <a:spLocks noGrp="1"/>
          </p:cNvSpPr>
          <p:nvPr>
            <p:ph sz="half" idx="1"/>
          </p:nvPr>
        </p:nvSpPr>
        <p:spPr/>
        <p:txBody>
          <a:bodyPr/>
          <a:lstStyle/>
          <a:p>
            <a:r>
              <a:rPr lang="en-US" dirty="0"/>
              <a:t>Vincent kaupir 100 hluti í fyrirtækinu REM á $21.87 á hlut. Ári síðar selur hann þessa 100 hluti á $291.15 á hlut. Hve mikið hagnaðist Vincent?</a:t>
            </a:r>
          </a:p>
        </p:txBody>
      </p:sp>
      <p:sp>
        <p:nvSpPr>
          <p:cNvPr id="4" name="Content Placeholder 3">
            <a:extLst>
              <a:ext uri="{FF2B5EF4-FFF2-40B4-BE49-F238E27FC236}">
                <a16:creationId xmlns:a16="http://schemas.microsoft.com/office/drawing/2014/main" id="{EA6B8148-15D3-4C34-9152-B218C2CC09D6}"/>
              </a:ext>
            </a:extLst>
          </p:cNvPr>
          <p:cNvSpPr>
            <a:spLocks noGrp="1"/>
          </p:cNvSpPr>
          <p:nvPr>
            <p:ph sz="half" idx="2"/>
          </p:nvPr>
        </p:nvSpPr>
        <p:spPr>
          <a:xfrm>
            <a:off x="6172200" y="1010661"/>
            <a:ext cx="5700486" cy="5166302"/>
          </a:xfrm>
        </p:spPr>
        <p:txBody>
          <a:bodyPr/>
          <a:lstStyle/>
          <a:p>
            <a:pPr lvl="0"/>
            <a:r>
              <a:rPr lang="en-US" dirty="0"/>
              <a:t>Vincent greiddi </a:t>
            </a:r>
            <a:r>
              <a:rPr lang="en-US" i="0" dirty="0">
                <a:latin typeface="Cambria Math" panose="02040503050406030204" pitchFamily="18" charset="0"/>
                <a:ea typeface="Cambria Math" panose="02040503050406030204" pitchFamily="18" charset="0"/>
              </a:rPr>
              <a:t>$21.87 </a:t>
            </a:r>
            <a:r>
              <a:rPr lang="en-US" dirty="0"/>
              <a:t>á hlut við kaupin </a:t>
            </a:r>
          </a:p>
          <a:p>
            <a:pPr lvl="0"/>
            <a:r>
              <a:rPr lang="en-US" dirty="0"/>
              <a:t>Heildarverð hlutabréfanna var </a:t>
            </a:r>
            <a:r>
              <a:rPr lang="en-US" i="0" dirty="0">
                <a:latin typeface="Cambria Math" panose="02040503050406030204" pitchFamily="18" charset="0"/>
                <a:ea typeface="Cambria Math" panose="02040503050406030204" pitchFamily="18" charset="0"/>
              </a:rPr>
              <a:t>$21.87 × </a:t>
            </a:r>
            <a:r>
              <a:rPr lang="en-US" i="0" dirty="0">
                <a:latin typeface="Cambria Math" panose="02040503050406030204" pitchFamily="18" charset="0"/>
                <a:ea typeface="Cambria Math" panose="02040503050406030204" pitchFamily="18" charset="0"/>
                <a:sym typeface="Euclid Symbol"/>
              </a:rPr>
              <a:t>100 = $2,187.00</a:t>
            </a:r>
            <a:r>
              <a:rPr lang="en-US" dirty="0"/>
              <a:t>.</a:t>
            </a:r>
          </a:p>
          <a:p>
            <a:pPr lvl="0"/>
            <a:r>
              <a:rPr lang="en-US" dirty="0"/>
              <a:t>Þegar hann seldi hlutabréfin var verðið </a:t>
            </a:r>
            <a:r>
              <a:rPr lang="en-US" i="0" dirty="0">
                <a:latin typeface="Cambria Math" panose="02040503050406030204" pitchFamily="18" charset="0"/>
                <a:ea typeface="Cambria Math" panose="02040503050406030204" pitchFamily="18" charset="0"/>
              </a:rPr>
              <a:t>$29.15</a:t>
            </a:r>
            <a:r>
              <a:rPr lang="en-US" i="0" dirty="0">
                <a:latin typeface="+mj-lt"/>
              </a:rPr>
              <a:t> </a:t>
            </a:r>
            <a:r>
              <a:rPr lang="en-US" dirty="0"/>
              <a:t>, </a:t>
            </a:r>
          </a:p>
          <a:p>
            <a:pPr lvl="0"/>
            <a:r>
              <a:rPr lang="en-US" dirty="0"/>
              <a:t>og því fékk hann </a:t>
            </a:r>
            <a:r>
              <a:rPr lang="en-US" i="0" dirty="0">
                <a:latin typeface="Cambria Math" panose="02040503050406030204" pitchFamily="18" charset="0"/>
                <a:ea typeface="Cambria Math" panose="02040503050406030204" pitchFamily="18" charset="0"/>
              </a:rPr>
              <a:t>$29.15 × </a:t>
            </a:r>
            <a:r>
              <a:rPr lang="en-US" i="0" dirty="0">
                <a:latin typeface="Cambria Math" panose="02040503050406030204" pitchFamily="18" charset="0"/>
                <a:ea typeface="Cambria Math" panose="02040503050406030204" pitchFamily="18" charset="0"/>
                <a:sym typeface="Euclid Symbol"/>
              </a:rPr>
              <a:t>100 = $2,915.00.</a:t>
            </a:r>
            <a:endParaRPr lang="en-US" dirty="0">
              <a:latin typeface="Cambria Math" panose="02040503050406030204" pitchFamily="18" charset="0"/>
              <a:ea typeface="Cambria Math" panose="02040503050406030204" pitchFamily="18" charset="0"/>
            </a:endParaRPr>
          </a:p>
          <a:p>
            <a:pPr lvl="0"/>
            <a:r>
              <a:rPr lang="en-US" dirty="0"/>
              <a:t>Hagnaður hans var </a:t>
            </a:r>
            <a:r>
              <a:rPr lang="en-US" i="0" dirty="0">
                <a:latin typeface="Cambria Math" panose="02040503050406030204" pitchFamily="18" charset="0"/>
                <a:ea typeface="Cambria Math" panose="02040503050406030204" pitchFamily="18" charset="0"/>
                <a:sym typeface="Euclid Symbol"/>
              </a:rPr>
              <a:t>$2,915.00 − $2,187.00 = $728.00.</a:t>
            </a:r>
            <a:endParaRPr lang="en-US" dirty="0">
              <a:latin typeface="Cambria Math" panose="02040503050406030204" pitchFamily="18" charset="0"/>
              <a:ea typeface="Cambria Math" panose="02040503050406030204" pitchFamily="18" charset="0"/>
            </a:endParaRPr>
          </a:p>
        </p:txBody>
      </p:sp>
    </p:spTree>
    <p:extLst>
      <p:ext uri="{BB962C8B-B14F-4D97-AF65-F5344CB8AC3E}">
        <p14:creationId xmlns:p14="http://schemas.microsoft.com/office/powerpoint/2010/main" val="63928736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BA1AE-8DB6-4146-B2D1-E665B44770BF}"/>
              </a:ext>
            </a:extLst>
          </p:cNvPr>
          <p:cNvSpPr>
            <a:spLocks noGrp="1"/>
          </p:cNvSpPr>
          <p:nvPr>
            <p:ph type="title"/>
          </p:nvPr>
        </p:nvSpPr>
        <p:spPr/>
        <p:txBody>
          <a:bodyPr>
            <a:noAutofit/>
          </a:bodyPr>
          <a:lstStyle/>
          <a:p>
            <a:r>
              <a:rPr lang="en-US" dirty="0"/>
              <a:t>6.7 Verðbréfasjóðir</a:t>
            </a:r>
            <a:endParaRPr lang="en-US" noProof="0" dirty="0"/>
          </a:p>
        </p:txBody>
      </p:sp>
      <p:sp>
        <p:nvSpPr>
          <p:cNvPr id="3" name="Content Placeholder 2">
            <a:extLst>
              <a:ext uri="{FF2B5EF4-FFF2-40B4-BE49-F238E27FC236}">
                <a16:creationId xmlns:a16="http://schemas.microsoft.com/office/drawing/2014/main" id="{8CF8879A-5FF7-1847-8F30-F924AE4EDF31}"/>
              </a:ext>
            </a:extLst>
          </p:cNvPr>
          <p:cNvSpPr>
            <a:spLocks noGrp="1"/>
          </p:cNvSpPr>
          <p:nvPr>
            <p:ph sz="quarter" idx="11"/>
          </p:nvPr>
        </p:nvSpPr>
        <p:spPr>
          <a:xfrm>
            <a:off x="838200" y="1010661"/>
            <a:ext cx="10467109" cy="5482216"/>
          </a:xfrm>
        </p:spPr>
        <p:txBody>
          <a:bodyPr/>
          <a:lstStyle/>
          <a:p>
            <a:pPr>
              <a:spcBef>
                <a:spcPts val="800"/>
              </a:spcBef>
            </a:pPr>
            <a:r>
              <a:rPr lang="en-US" dirty="0"/>
              <a:t/>
            </a:r>
            <a:r>
              <a:rPr lang="en-US" b="1" dirty="0"/>
              <a:t>Verðbréfasjóður</a:t>
            </a:r>
            <a:r>
              <a:rPr lang="en-US" dirty="0"/>
              <a:t> er safn fjárfestinga sem settar eru saman í einn sjóð. Þegar þú kaupir hlutdeild í verðbréfasjóði er fé þitt sameinað eignum annarra fjárfesta.</a:t>
            </a:r>
          </a:p>
          <a:p>
            <a:pPr>
              <a:spcBef>
                <a:spcPts val="800"/>
              </a:spcBef>
            </a:pPr>
            <a:r>
              <a:rPr lang="en-US" dirty="0"/>
              <a:t>Helsti kostur verðbréfasjóða er að þeir gera smáfjárfestum og einstaklingum kleift að fjárfesta í faglega stýrðum söfnum hlutabréfa, skuldabréfa og annarra verðbréfa.</a:t>
            </a:r>
          </a:p>
          <a:p>
            <a:pPr>
              <a:spcBef>
                <a:spcPts val="800"/>
              </a:spcBef>
            </a:pPr>
            <a:r>
              <a:rPr lang="en-US" dirty="0"/>
              <a:t>Þar sem verðbréfasjóðurinn hefur að geyma margar ólíkar fjárfestingar dreifist áhættan og verður mun minni en við beina eign hlutabréfa.</a:t>
            </a:r>
          </a:p>
          <a:p>
            <a:pPr>
              <a:spcBef>
                <a:spcPts val="800"/>
              </a:spcBef>
            </a:pPr>
            <a:r>
              <a:rPr lang="en-US" dirty="0"/>
              <a:t>Fjárfestingum verðbréfasjóðs er raðað saman og þær stýrðar í samræmi við yfirlýst fjárfestingarmarkmið sem tilgreind eru í </a:t>
            </a:r>
            <a:r>
              <a:rPr lang="en-US" b="1" dirty="0"/>
              <a:t>útboðslýsingu hans</a:t>
            </a:r>
            <a:r>
              <a:rPr lang="en-US" dirty="0"/>
              <a:t>. Útboðslýsing er bæklingur eða upplýsingarit með upplýsingum um verðbréfasjóðinn.</a:t>
            </a:r>
          </a:p>
        </p:txBody>
      </p:sp>
    </p:spTree>
    <p:extLst>
      <p:ext uri="{BB962C8B-B14F-4D97-AF65-F5344CB8AC3E}">
        <p14:creationId xmlns:p14="http://schemas.microsoft.com/office/powerpoint/2010/main" val="317289757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BA1AE-8DB6-4146-B2D1-E665B44770BF}"/>
              </a:ext>
            </a:extLst>
          </p:cNvPr>
          <p:cNvSpPr>
            <a:spLocks noGrp="1"/>
          </p:cNvSpPr>
          <p:nvPr>
            <p:ph type="title"/>
          </p:nvPr>
        </p:nvSpPr>
        <p:spPr/>
        <p:txBody>
          <a:bodyPr>
            <a:noAutofit/>
          </a:bodyPr>
          <a:lstStyle/>
          <a:p>
            <a:r>
              <a:rPr lang="en-US" dirty="0"/>
              <a:t>6.7 Lífeyrissparnaðarleiðir</a:t>
            </a:r>
            <a:endParaRPr lang="en-US" noProof="0" dirty="0"/>
          </a:p>
        </p:txBody>
      </p:sp>
      <p:sp>
        <p:nvSpPr>
          <p:cNvPr id="3" name="Content Placeholder 2">
            <a:extLst>
              <a:ext uri="{FF2B5EF4-FFF2-40B4-BE49-F238E27FC236}">
                <a16:creationId xmlns:a16="http://schemas.microsoft.com/office/drawing/2014/main" id="{8CF8879A-5FF7-1847-8F30-F924AE4EDF31}"/>
              </a:ext>
            </a:extLst>
          </p:cNvPr>
          <p:cNvSpPr>
            <a:spLocks noGrp="1"/>
          </p:cNvSpPr>
          <p:nvPr>
            <p:ph sz="quarter" idx="11"/>
          </p:nvPr>
        </p:nvSpPr>
        <p:spPr>
          <a:xfrm>
            <a:off x="838200" y="1010661"/>
            <a:ext cx="10467109" cy="5482216"/>
          </a:xfrm>
        </p:spPr>
        <p:txBody>
          <a:bodyPr/>
          <a:lstStyle/>
          <a:p>
            <a:r>
              <a:rPr lang="en-US" sz="2400" dirty="0"/>
              <a:t>Þrjár helstu tegundir lífeyrissparnaðarreikninga eru hefðbundnir einstaklingsbundnir lífeyrisreikningar (IRAs), Roth IRAs og 401(k).</a:t>
            </a:r>
          </a:p>
          <a:p>
            <a:r>
              <a:rPr lang="en-US" sz="2400" dirty="0"/>
              <a:t/>
            </a:r>
            <a:r>
              <a:rPr lang="en-US" sz="2400" b="1" dirty="0"/>
              <a:t>Hefðbundinn IRA-reikningur</a:t>
            </a:r>
            <a:r>
              <a:rPr lang="en-US" sz="2400" dirty="0"/>
              <a:t> heimilar þér að leggja inn allt að hámarksfjárhæð sem stjórnvöld ákveða og getur breyst milli ára. Til dæmis er hámarksframlagið fyrir 2022 $6,000, en $7,000 fyrir fólk eldra en 50 ára. Féð ávaxtast með frestun skattlagningar, en úttektir eftir 59½ ára aldur eru skattlagðar samkvæmt gildandi skatthlutföllum. Framlög á hefðbundna IRA-reikninga má einnig færa til frádráttar á skattframtali yfirstandandi árs.</a:t>
            </a:r>
          </a:p>
          <a:p>
            <a:r>
              <a:rPr lang="en-US" sz="2400" b="1" dirty="0"/>
              <a:t>Roth IRA-reikningar</a:t>
            </a:r>
            <a:r>
              <a:rPr lang="en-US" sz="2400" dirty="0"/>
              <a:t> heimila jafnhá framlög og hefðbundnir IRA-reikningar, að hámarki $6,000 fyrir 2022 og $7,000 fyrir fólk eldra en 50 ára. Til að mega leggja inn þarf þó að hafa launatekjur undir tilteknu marki. Á Roth IRA-reikning eru lögð framlög af tekjum sem þegar hafa verið skattlagðar og féð ávaxtast skattfrjálst. Engin viðurlög falla á sparnaðinn ef ekkert er tekið út fyrir 59½ ára aldur.</a:t>
            </a:r>
          </a:p>
          <a:p>
            <a:r>
              <a:rPr lang="en-US" sz="2400" dirty="0"/>
              <a:t>Vinnuveitandi þinn kann að bjóða þér lífeyrissparnaðarreikning. Slíkir reikningar eru oft </a:t>
            </a:r>
            <a:r>
              <a:rPr lang="en-US" sz="2400" b="1" dirty="0"/>
              <a:t>401(k)</a:t>
            </a:r>
            <a:r>
              <a:rPr lang="en-US" sz="2400" dirty="0"/>
              <a:t>-reikningar. Sumir vinnuveitendur bjóða sem hlunnindi mótframlag sem nemur hluta af framlagi þínu í 401(k)-lífeyrissparnaðinn.</a:t>
            </a:r>
          </a:p>
        </p:txBody>
      </p:sp>
    </p:spTree>
    <p:extLst>
      <p:ext uri="{BB962C8B-B14F-4D97-AF65-F5344CB8AC3E}">
        <p14:creationId xmlns:p14="http://schemas.microsoft.com/office/powerpoint/2010/main" val="252019224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7E6C1-53A6-487B-BB0B-243D52EA79BC}"/>
              </a:ext>
            </a:extLst>
          </p:cNvPr>
          <p:cNvSpPr>
            <a:spLocks noGrp="1"/>
          </p:cNvSpPr>
          <p:nvPr>
            <p:ph type="title"/>
          </p:nvPr>
        </p:nvSpPr>
        <p:spPr/>
        <p:txBody>
          <a:bodyPr/>
          <a:lstStyle/>
          <a:p>
            <a:r>
              <a:rPr lang="en-US" dirty="0"/>
              <a:t>DÆMI – Mótframlag á 401(k)-reikning</a:t>
            </a:r>
            <a:endParaRPr lang="en-IN" dirty="0"/>
          </a:p>
        </p:txBody>
      </p:sp>
      <p:sp>
        <p:nvSpPr>
          <p:cNvPr id="3" name="Content Placeholder 2">
            <a:extLst>
              <a:ext uri="{FF2B5EF4-FFF2-40B4-BE49-F238E27FC236}">
                <a16:creationId xmlns:a16="http://schemas.microsoft.com/office/drawing/2014/main" id="{5E7815B7-A0C6-4D06-B52C-CBCA850612FF}"/>
              </a:ext>
            </a:extLst>
          </p:cNvPr>
          <p:cNvSpPr>
            <a:spLocks noGrp="1"/>
          </p:cNvSpPr>
          <p:nvPr>
            <p:ph sz="half" idx="1"/>
          </p:nvPr>
        </p:nvSpPr>
        <p:spPr/>
        <p:txBody>
          <a:bodyPr/>
          <a:lstStyle/>
          <a:p>
            <a:pPr>
              <a:lnSpc>
                <a:spcPct val="100000"/>
              </a:lnSpc>
            </a:pPr>
            <a:r>
              <a:rPr lang="en-US" dirty="0"/>
              <a:t>Alice skráir sig í 401(k)-lífeyrissparnað hjá vinnuveitanda sínum. Vinnuveitandinn greiðir mótframlag sem samsvarar framlagi starfsmannsins, allt að 6% af launum hans. Árslaun Alice eru $51,600.</a:t>
            </a:r>
          </a:p>
          <a:p>
            <a:pPr>
              <a:lnSpc>
                <a:spcPct val="100000"/>
              </a:lnSpc>
            </a:pPr>
            <a:r>
              <a:rPr lang="en-US" dirty="0"/>
              <a:t>Hvert er hæsta framlagið sem Alice getur greitt og fyrirtækið greiðir að fullu mótframlag á móti?</a:t>
            </a:r>
          </a:p>
          <a:p>
            <a:pPr>
              <a:lnSpc>
                <a:spcPct val="100000"/>
              </a:lnSpc>
            </a:pPr>
            <a:r>
              <a:rPr lang="en-US" dirty="0"/>
              <a:t>Hve mikið verður samtals lagt inn á reikning Alice ef hún greiðir fullt 6% framlag?</a:t>
            </a:r>
          </a:p>
        </p:txBody>
      </p:sp>
      <p:sp>
        <p:nvSpPr>
          <p:cNvPr id="4" name="Content Placeholder 3">
            <a:extLst>
              <a:ext uri="{FF2B5EF4-FFF2-40B4-BE49-F238E27FC236}">
                <a16:creationId xmlns:a16="http://schemas.microsoft.com/office/drawing/2014/main" id="{EA6B8148-15D3-4C34-9152-B218C2CC09D6}"/>
              </a:ext>
            </a:extLst>
          </p:cNvPr>
          <p:cNvSpPr>
            <a:spLocks noGrp="1"/>
          </p:cNvSpPr>
          <p:nvPr>
            <p:ph sz="half" idx="2"/>
          </p:nvPr>
        </p:nvSpPr>
        <p:spPr>
          <a:xfrm>
            <a:off x="6172199" y="1010660"/>
            <a:ext cx="5874657" cy="5166303"/>
          </a:xfrm>
        </p:spPr>
        <p:txBody>
          <a:bodyPr/>
          <a:lstStyle/>
          <a:p>
            <a:pPr lvl="0">
              <a:lnSpc>
                <a:spcPct val="100000"/>
              </a:lnSpc>
            </a:pPr>
            <a:r>
              <a:rPr lang="en-US" dirty="0"/>
              <a:t>6% af launum Alice eru</a:t>
            </a:r>
          </a:p>
          <a:p>
            <a:pPr lvl="0">
              <a:lnSpc>
                <a:spcPct val="100000"/>
              </a:lnSpc>
            </a:pPr>
            <a:r>
              <a:rPr lang="en-US" i="0" dirty="0">
                <a:latin typeface="Cambria Math" panose="02040503050406030204" pitchFamily="18" charset="0"/>
                <a:ea typeface="Cambria Math" panose="02040503050406030204" pitchFamily="18" charset="0"/>
              </a:rPr>
              <a:t>0.06 × </a:t>
            </a:r>
            <a:r>
              <a:rPr lang="en-US" i="0" dirty="0">
                <a:latin typeface="Cambria Math" panose="02040503050406030204" pitchFamily="18" charset="0"/>
                <a:ea typeface="Cambria Math" panose="02040503050406030204" pitchFamily="18" charset="0"/>
                <a:sym typeface="Euclid Symbol"/>
              </a:rPr>
              <a:t>$51,600 = $3,096.</a:t>
            </a:r>
            <a:endParaRPr lang="en-US" dirty="0">
              <a:latin typeface="Cambria Math" panose="02040503050406030204" pitchFamily="18" charset="0"/>
              <a:ea typeface="Cambria Math" panose="02040503050406030204" pitchFamily="18" charset="0"/>
            </a:endParaRPr>
          </a:p>
          <a:p>
            <a:pPr lvl="0">
              <a:lnSpc>
                <a:spcPct val="100000"/>
              </a:lnSpc>
            </a:pPr>
            <a:r>
              <a:rPr lang="en-US" dirty="0"/>
              <a:t>Alice getur því lagt inn allt að $3,096 og fengið sömu fjárhæð sem mótframlag inn á reikninginn.</a:t>
            </a:r>
          </a:p>
          <a:p>
            <a:pPr lvl="0">
              <a:lnSpc>
                <a:spcPct val="100000"/>
              </a:lnSpc>
            </a:pPr>
            <a:r>
              <a:rPr lang="en-US" dirty="0"/>
              <a:t>Framlag Alice að viðbættu mótframlagi fyrirtækisins er</a:t>
            </a:r>
          </a:p>
          <a:p>
            <a:pPr lvl="0">
              <a:lnSpc>
                <a:spcPct val="100000"/>
              </a:lnSpc>
            </a:pPr>
            <a:r>
              <a:rPr lang="en-US" dirty="0"/>
              <a:t> $3,096 + $3,096 = $6,192, sem er heildarfjárhæðin sem lögð er inn á reikning Alice.</a:t>
            </a:r>
          </a:p>
        </p:txBody>
      </p:sp>
    </p:spTree>
    <p:extLst>
      <p:ext uri="{BB962C8B-B14F-4D97-AF65-F5344CB8AC3E}">
        <p14:creationId xmlns:p14="http://schemas.microsoft.com/office/powerpoint/2010/main" val="311229064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BA1AE-8DB6-4146-B2D1-E665B44770BF}"/>
              </a:ext>
            </a:extLst>
          </p:cNvPr>
          <p:cNvSpPr>
            <a:spLocks noGrp="1"/>
          </p:cNvSpPr>
          <p:nvPr>
            <p:ph type="title"/>
          </p:nvPr>
        </p:nvSpPr>
        <p:spPr/>
        <p:txBody>
          <a:bodyPr>
            <a:noAutofit/>
          </a:bodyPr>
          <a:lstStyle/>
          <a:p>
            <a:r>
              <a:rPr lang="en-US" dirty="0"/>
              <a:t>6.8 Grunnatriði lána</a:t>
            </a:r>
            <a:endParaRPr lang="en-US" noProof="0" dirty="0"/>
          </a:p>
        </p:txBody>
      </p:sp>
      <p:sp>
        <p:nvSpPr>
          <p:cNvPr id="3" name="Content Placeholder 2">
            <a:extLst>
              <a:ext uri="{FF2B5EF4-FFF2-40B4-BE49-F238E27FC236}">
                <a16:creationId xmlns:a16="http://schemas.microsoft.com/office/drawing/2014/main" id="{8CF8879A-5FF7-1847-8F30-F924AE4EDF31}"/>
              </a:ext>
            </a:extLst>
          </p:cNvPr>
          <p:cNvSpPr>
            <a:spLocks noGrp="1"/>
          </p:cNvSpPr>
          <p:nvPr>
            <p:ph sz="quarter" idx="11"/>
          </p:nvPr>
        </p:nvSpPr>
        <p:spPr>
          <a:xfrm>
            <a:off x="838200" y="1010661"/>
            <a:ext cx="10467109" cy="5482216"/>
          </a:xfrm>
        </p:spPr>
        <p:txBody>
          <a:bodyPr/>
          <a:lstStyle/>
          <a:p>
            <a:pPr marL="0" indent="0">
              <a:lnSpc>
                <a:spcPct val="100000"/>
              </a:lnSpc>
              <a:buNone/>
            </a:pPr>
            <a:r>
              <a:rPr lang="en-US" dirty="0"/>
              <a:t>Námsmarkmið:</a:t>
            </a:r>
          </a:p>
          <a:p>
            <a:pPr marL="514350" indent="-514350">
              <a:lnSpc>
                <a:spcPct val="100000"/>
              </a:lnSpc>
              <a:buFont typeface="+mj-lt"/>
              <a:buAutoNum type="arabicPeriod"/>
            </a:pPr>
            <a:r>
              <a:rPr lang="en-US" dirty="0"/>
              <a:t>Lýsa mismunandi ástæðum fyrir lántöku.</a:t>
            </a:r>
          </a:p>
          <a:p>
            <a:pPr marL="514350" indent="-514350">
              <a:lnSpc>
                <a:spcPct val="100000"/>
              </a:lnSpc>
              <a:buFont typeface="+mj-lt"/>
              <a:buAutoNum type="arabicPeriod"/>
            </a:pPr>
            <a:r>
              <a:rPr lang="en-US" dirty="0"/>
              <a:t>Útskýra hugtök sem tengjast lánum.</a:t>
            </a:r>
          </a:p>
          <a:p>
            <a:pPr marL="514350" indent="-514350">
              <a:lnSpc>
                <a:spcPct val="100000"/>
              </a:lnSpc>
              <a:buFont typeface="+mj-lt"/>
              <a:buAutoNum type="arabicPeriod"/>
            </a:pPr>
            <a:r>
              <a:rPr lang="en-US" dirty="0"/>
              <a:t>Skilja hvernig lánshæfismat virkar.</a:t>
            </a:r>
          </a:p>
          <a:p>
            <a:pPr marL="514350" indent="-514350">
              <a:lnSpc>
                <a:spcPct val="100000"/>
              </a:lnSpc>
              <a:buFont typeface="+mj-lt"/>
              <a:buAutoNum type="arabicPeriod"/>
            </a:pPr>
            <a:r>
              <a:rPr lang="en-US" dirty="0"/>
              <a:t>Reikna út þá greiðslu sem þarf til að greiða lán að fullu.</a:t>
            </a:r>
          </a:p>
          <a:p>
            <a:pPr marL="514350" indent="-514350">
              <a:lnSpc>
                <a:spcPct val="100000"/>
              </a:lnSpc>
              <a:buFont typeface="+mj-lt"/>
              <a:buAutoNum type="arabicPeriod"/>
            </a:pPr>
            <a:r>
              <a:rPr lang="en-US" dirty="0"/>
              <a:t>Lesa afborgunartöflu.</a:t>
            </a:r>
          </a:p>
          <a:p>
            <a:pPr marL="514350" indent="-514350">
              <a:lnSpc>
                <a:spcPct val="100000"/>
              </a:lnSpc>
              <a:buFont typeface="+mj-lt"/>
              <a:buAutoNum type="arabicPeriod"/>
            </a:pPr>
            <a:r>
              <a:rPr lang="en-US" dirty="0"/>
              <a:t>Ákvarða fjármögnunarkostnað láns.</a:t>
            </a:r>
          </a:p>
        </p:txBody>
      </p:sp>
    </p:spTree>
    <p:extLst>
      <p:ext uri="{BB962C8B-B14F-4D97-AF65-F5344CB8AC3E}">
        <p14:creationId xmlns:p14="http://schemas.microsoft.com/office/powerpoint/2010/main" val="298733054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BA1AE-8DB6-4146-B2D1-E665B44770BF}"/>
              </a:ext>
            </a:extLst>
          </p:cNvPr>
          <p:cNvSpPr>
            <a:spLocks noGrp="1"/>
          </p:cNvSpPr>
          <p:nvPr>
            <p:ph type="title"/>
          </p:nvPr>
        </p:nvSpPr>
        <p:spPr/>
        <p:txBody>
          <a:bodyPr>
            <a:noAutofit/>
          </a:bodyPr>
          <a:lstStyle/>
          <a:p>
            <a:r>
              <a:rPr lang="en-US" dirty="0"/>
              <a:t>6.8 Hugtök um lán</a:t>
            </a:r>
            <a:endParaRPr lang="en-US" noProof="0" dirty="0"/>
          </a:p>
        </p:txBody>
      </p:sp>
      <p:sp>
        <p:nvSpPr>
          <p:cNvPr id="3" name="Content Placeholder 2">
            <a:extLst>
              <a:ext uri="{FF2B5EF4-FFF2-40B4-BE49-F238E27FC236}">
                <a16:creationId xmlns:a16="http://schemas.microsoft.com/office/drawing/2014/main" id="{8CF8879A-5FF7-1847-8F30-F924AE4EDF31}"/>
              </a:ext>
            </a:extLst>
          </p:cNvPr>
          <p:cNvSpPr>
            <a:spLocks noGrp="1"/>
          </p:cNvSpPr>
          <p:nvPr>
            <p:ph sz="quarter" idx="11"/>
          </p:nvPr>
        </p:nvSpPr>
        <p:spPr>
          <a:xfrm>
            <a:off x="838200" y="1010661"/>
            <a:ext cx="10467109" cy="5482216"/>
          </a:xfrm>
        </p:spPr>
        <p:txBody>
          <a:bodyPr/>
          <a:lstStyle/>
          <a:p>
            <a:r>
              <a:rPr lang="en-US" sz="2300" dirty="0"/>
              <a:t>Lán eru tekin til að greiða fyrir vörur eða þjónustu þegar fólk hefur ekki handbært fé til kaupanna. Lántakandinn samþykkir að endurgreiða hærri fjárhæð en upphaflega lánsfjárhæðin.</a:t>
            </a:r>
          </a:p>
          <a:p>
            <a:r>
              <a:rPr lang="en-US" sz="2300" dirty="0"/>
              <a:t/>
            </a:r>
            <a:r>
              <a:rPr lang="en-US" sz="2300" b="1" dirty="0"/>
              <a:t>Fastir vextir</a:t>
            </a:r>
            <a:r>
              <a:rPr lang="en-US" sz="2300" dirty="0"/>
              <a:t> eru vextir sem breytast ekki á lánstímanum. Lán með </a:t>
            </a:r>
            <a:r>
              <a:rPr lang="en-US" sz="2300" b="1" dirty="0"/>
              <a:t>breytilegum vöxtum</a:t>
            </a:r>
            <a:r>
              <a:rPr lang="en-US" sz="2300" dirty="0"/>
              <a:t> ber vexti sem geta breyst á lánstímanum. </a:t>
            </a:r>
            <a:r>
              <a:rPr lang="en-US" sz="2300" b="1" dirty="0"/>
              <a:t>Afborgunarlán</a:t>
            </a:r>
            <a:r>
              <a:rPr lang="en-US" sz="2300" dirty="0"/>
              <a:t> er lán til ákveðins tíma þar sem lántakandinn greiðir fasta fjárhæð á hverju greiðslutímabili þar til lánið er að fullu greitt. </a:t>
            </a:r>
            <a:r>
              <a:rPr lang="en-US" sz="2300" b="1" dirty="0"/>
              <a:t>Niðurgreiðsla láns</a:t>
            </a:r>
            <a:r>
              <a:rPr lang="en-US" sz="2300" dirty="0"/>
              <a:t> er ferlið við að reikna hve stór hluti hverrar greiðslu gengur til lækkunar höfuðstóls og hve stór hluti greiðist í vexti. </a:t>
            </a:r>
            <a:r>
              <a:rPr lang="en-US" sz="2300" b="1" dirty="0"/>
              <a:t>Veltulán</a:t>
            </a:r>
            <a:r>
              <a:rPr lang="en-US" sz="2300" dirty="0"/>
              <a:t>, einnig nefnt opin lánsfjárheimild, er það fyrirkomulag sem flest kreditkort byggjast á en er jafnframt tegund lánareiknings.</a:t>
            </a:r>
          </a:p>
          <a:p>
            <a:r>
              <a:rPr lang="en-US" sz="2300" dirty="0"/>
              <a:t>Svokölluð </a:t>
            </a:r>
            <a:r>
              <a:rPr lang="en-US" sz="2300" b="1" dirty="0"/>
              <a:t>afborgunartafla</a:t>
            </a:r>
            <a:r>
              <a:rPr lang="en-US" sz="2300" dirty="0"/>
              <a:t> eða afborgunaráætlun sýnir sundurliðun reglulegra greiðslna af láni, þar sem hver greiðsla gengur bæði upp í höfuðstól og vexti.</a:t>
            </a:r>
          </a:p>
          <a:p>
            <a:r>
              <a:rPr lang="en-US" sz="2300" dirty="0"/>
              <a:t>Heildar</a:t>
            </a:r>
            <a:r>
              <a:rPr lang="en-US" sz="2300" b="1" dirty="0"/>
              <a:t>fjármögnunarkostnaður</a:t>
            </a:r>
            <a:r>
              <a:rPr lang="en-US" sz="2300" dirty="0"/>
              <a:t> láns er samanlagður kostnaður, gjöld, vextir og önnur greiðslubyrði allan lánstímann.</a:t>
            </a:r>
          </a:p>
        </p:txBody>
      </p:sp>
    </p:spTree>
    <p:extLst>
      <p:ext uri="{BB962C8B-B14F-4D97-AF65-F5344CB8AC3E}">
        <p14:creationId xmlns:p14="http://schemas.microsoft.com/office/powerpoint/2010/main" val="91671770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A6C12-7C3F-4CA1-A7AE-ACA7F4448C2F}"/>
              </a:ext>
            </a:extLst>
          </p:cNvPr>
          <p:cNvSpPr>
            <a:spLocks noGrp="1"/>
          </p:cNvSpPr>
          <p:nvPr>
            <p:ph type="title"/>
          </p:nvPr>
        </p:nvSpPr>
        <p:spPr/>
        <p:txBody>
          <a:bodyPr/>
          <a:lstStyle/>
          <a:p>
            <a:r>
              <a:rPr lang="en-US" dirty="0"/>
              <a:t>DÆMI – Vextir við mánaðarlega afborgun láns</a:t>
            </a:r>
            <a:endParaRPr lang="en-IN" dirty="0"/>
          </a:p>
        </p:txBody>
      </p:sp>
      <p:sp>
        <p:nvSpPr>
          <p:cNvPr id="3" name="Content Placeholder 2">
            <a:extLst>
              <a:ext uri="{FF2B5EF4-FFF2-40B4-BE49-F238E27FC236}">
                <a16:creationId xmlns:a16="http://schemas.microsoft.com/office/drawing/2014/main" id="{573C21AF-414D-4A96-9AA7-0A5A0E7EA81B}"/>
              </a:ext>
            </a:extLst>
          </p:cNvPr>
          <p:cNvSpPr>
            <a:spLocks noGrp="1"/>
          </p:cNvSpPr>
          <p:nvPr>
            <p:ph sz="half" idx="1"/>
          </p:nvPr>
        </p:nvSpPr>
        <p:spPr>
          <a:xfrm>
            <a:off x="838200" y="1010661"/>
            <a:ext cx="5181600" cy="3947391"/>
          </a:xfrm>
        </p:spPr>
        <p:txBody>
          <a:bodyPr/>
          <a:lstStyle/>
          <a:p>
            <a:r>
              <a:rPr lang="en-US" dirty="0"/>
              <a:t>Reiknið vextina sem greiða skal fyrir tímabilið af lánum með eftirfarandi eftirstöðvum höfuðstóls og uppgefnum ársvöxtum. Hvert tímabil er einn mánuður.</a:t>
            </a:r>
          </a:p>
          <a:p>
            <a:r>
              <a:rPr lang="en-US" dirty="0"/>
              <a:t>Eftirstöðvar höfuðstóls eru $13,450 og vextirnir eru 6.75%</a:t>
            </a:r>
          </a:p>
        </p:txBody>
      </p:sp>
      <p:sp>
        <p:nvSpPr>
          <p:cNvPr id="4" name="Content Placeholder 3">
            <a:extLst>
              <a:ext uri="{FF2B5EF4-FFF2-40B4-BE49-F238E27FC236}">
                <a16:creationId xmlns:a16="http://schemas.microsoft.com/office/drawing/2014/main" id="{72B1E52E-BCCB-4978-AC24-1EFD02D0D8B5}"/>
              </a:ext>
            </a:extLst>
          </p:cNvPr>
          <p:cNvSpPr>
            <a:spLocks noGrp="1"/>
          </p:cNvSpPr>
          <p:nvPr>
            <p:ph sz="half" idx="2"/>
          </p:nvPr>
        </p:nvSpPr>
        <p:spPr>
          <a:xfrm>
            <a:off x="6172200" y="1010662"/>
            <a:ext cx="5181600" cy="1247630"/>
          </a:xfrm>
        </p:spPr>
        <p:txBody>
          <a:bodyPr/>
          <a:lstStyle/>
          <a:p>
            <a:pPr lvl="0"/>
            <a:r>
              <a:rPr lang="en-US" dirty="0"/>
              <a:t>Setjið gildin inn í formúluna.</a:t>
            </a:r>
          </a:p>
          <a:p>
            <a:pPr marL="0" lvl="0" indent="0">
              <a:spcBef>
                <a:spcPts val="1400"/>
              </a:spcBef>
              <a:buNone/>
            </a:pPr>
            <a:r>
              <a:rPr lang="en-US" sz="2300" dirty="0">
                <a:latin typeface="Cambria Math" panose="02040503050406030204" pitchFamily="18" charset="0"/>
                <a:ea typeface="Cambria Math" panose="02040503050406030204" pitchFamily="18" charset="0"/>
              </a:rPr>
              <a:t>•</a:t>
            </a:r>
            <a:endParaRPr lang="en-US" sz="2300" dirty="0"/>
          </a:p>
        </p:txBody>
      </p:sp>
      <p:graphicFrame>
        <p:nvGraphicFramePr>
          <p:cNvPr id="10" name="Object 4">
            <a:extLst>
              <a:ext uri="{FF2B5EF4-FFF2-40B4-BE49-F238E27FC236}">
                <a16:creationId xmlns:a16="http://schemas.microsoft.com/office/drawing/2014/main" id="{AEB3D077-77B4-4C7A-A366-51436FDCB7FF}"/>
              </a:ext>
              <a:ext uri="{C183D7F6-B498-43B3-948B-1728B52AA6E4}">
                <adec:decorative xmlns:adec="http://schemas.microsoft.com/office/drawing/2017/decorative" val="1"/>
              </a:ext>
            </a:extLst>
          </p:cNvPr>
          <p:cNvGraphicFramePr>
            <a:graphicFrameLocks noGrp="1" noChangeAspect="1"/>
          </p:cNvGraphicFramePr>
          <p:nvPr>
            <p:ph sz="half" idx="12"/>
            <p:extLst>
              <p:ext uri="{D42A27DB-BD31-4B8C-83A1-F6EECF244321}">
                <p14:modId xmlns:p14="http://schemas.microsoft.com/office/powerpoint/2010/main" val="628925569"/>
              </p:ext>
            </p:extLst>
          </p:nvPr>
        </p:nvGraphicFramePr>
        <p:xfrm>
          <a:off x="6518275" y="1781175"/>
          <a:ext cx="4406900" cy="755650"/>
        </p:xfrm>
        <a:graphic>
          <a:graphicData uri="http://schemas.openxmlformats.org/presentationml/2006/ole">
            <mc:AlternateContent xmlns:mc="http://schemas.openxmlformats.org/markup-compatibility/2006">
              <mc:Choice xmlns:v="urn:schemas-microsoft-com:vml" Requires="v">
                <p:oleObj name="Equation" r:id="rId2" imgW="4444920" imgH="761760" progId="Equation.DSMT4">
                  <p:embed/>
                </p:oleObj>
              </mc:Choice>
              <mc:Fallback>
                <p:oleObj name="Equation" r:id="rId2" imgW="4444920" imgH="761760" progId="Equation.DSMT4">
                  <p:embed/>
                  <p:pic>
                    <p:nvPicPr>
                      <p:cNvPr id="9" name="Object 8">
                        <a:extLst>
                          <a:ext uri="{FF2B5EF4-FFF2-40B4-BE49-F238E27FC236}">
                            <a16:creationId xmlns:a16="http://schemas.microsoft.com/office/drawing/2014/main" id="{B5526F76-BD62-4B58-BCE5-36EC06EC3541}"/>
                          </a:ext>
                        </a:extLst>
                      </p:cNvPr>
                      <p:cNvPicPr/>
                      <p:nvPr/>
                    </p:nvPicPr>
                    <p:blipFill>
                      <a:blip r:embed="rId3"/>
                      <a:stretch>
                        <a:fillRect/>
                      </a:stretch>
                    </p:blipFill>
                    <p:spPr>
                      <a:xfrm>
                        <a:off x="6518275" y="1781175"/>
                        <a:ext cx="4406900" cy="755650"/>
                      </a:xfrm>
                      <a:prstGeom prst="rect">
                        <a:avLst/>
                      </a:prstGeom>
                    </p:spPr>
                  </p:pic>
                </p:oleObj>
              </mc:Fallback>
            </mc:AlternateContent>
          </a:graphicData>
        </a:graphic>
      </p:graphicFrame>
      <p:sp>
        <p:nvSpPr>
          <p:cNvPr id="6" name="Content Placeholder 5">
            <a:extLst>
              <a:ext uri="{FF2B5EF4-FFF2-40B4-BE49-F238E27FC236}">
                <a16:creationId xmlns:a16="http://schemas.microsoft.com/office/drawing/2014/main" id="{0BB0E469-1676-4207-8D53-93BD4E59F0D1}"/>
              </a:ext>
            </a:extLst>
          </p:cNvPr>
          <p:cNvSpPr>
            <a:spLocks noGrp="1"/>
          </p:cNvSpPr>
          <p:nvPr>
            <p:ph sz="half" idx="13"/>
          </p:nvPr>
        </p:nvSpPr>
        <p:spPr>
          <a:xfrm>
            <a:off x="6172200" y="2539713"/>
            <a:ext cx="5181600" cy="2418339"/>
          </a:xfrm>
        </p:spPr>
        <p:txBody>
          <a:bodyPr/>
          <a:lstStyle/>
          <a:p>
            <a:pPr marL="237744" indent="0">
              <a:buNone/>
            </a:pPr>
            <a:r>
              <a:rPr lang="en-US" dirty="0"/>
              <a:t>eða $75.66 (munið að vextir eru nær alltaf námundaðir upp að næsta senti).</a:t>
            </a:r>
          </a:p>
          <a:p>
            <a:r>
              <a:rPr lang="en-US" dirty="0"/>
              <a:t>Greiddir vextir á þessu tímabili eru $75.66.</a:t>
            </a:r>
          </a:p>
        </p:txBody>
      </p:sp>
    </p:spTree>
    <p:extLst>
      <p:ext uri="{BB962C8B-B14F-4D97-AF65-F5344CB8AC3E}">
        <p14:creationId xmlns:p14="http://schemas.microsoft.com/office/powerpoint/2010/main" val="92890183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7E6C1-53A6-487B-BB0B-243D52EA79BC}"/>
              </a:ext>
            </a:extLst>
          </p:cNvPr>
          <p:cNvSpPr>
            <a:spLocks noGrp="1"/>
          </p:cNvSpPr>
          <p:nvPr>
            <p:ph type="title"/>
          </p:nvPr>
        </p:nvSpPr>
        <p:spPr/>
        <p:txBody>
          <a:bodyPr/>
          <a:lstStyle/>
          <a:p>
            <a:r>
              <a:rPr lang="en-US" dirty="0"/>
              <a:t>DÆMI – Fjármögnunarkostnaður einkaláns</a:t>
            </a:r>
            <a:endParaRPr lang="en-IN" dirty="0"/>
          </a:p>
        </p:txBody>
      </p:sp>
      <p:sp>
        <p:nvSpPr>
          <p:cNvPr id="3" name="Content Placeholder 2">
            <a:extLst>
              <a:ext uri="{FF2B5EF4-FFF2-40B4-BE49-F238E27FC236}">
                <a16:creationId xmlns:a16="http://schemas.microsoft.com/office/drawing/2014/main" id="{5E7815B7-A0C6-4D06-B52C-CBCA850612FF}"/>
              </a:ext>
            </a:extLst>
          </p:cNvPr>
          <p:cNvSpPr>
            <a:spLocks noGrp="1"/>
          </p:cNvSpPr>
          <p:nvPr>
            <p:ph sz="half" idx="1"/>
          </p:nvPr>
        </p:nvSpPr>
        <p:spPr/>
        <p:txBody>
          <a:bodyPr/>
          <a:lstStyle/>
          <a:p>
            <a:r>
              <a:rPr lang="en-US" dirty="0"/>
              <a:t>Irena tók $15,000 lán til 5 ára með 6.33% vöxtum. Við lántökuna greiddi hún $750 lántökugjald. Á lánstímanum greiðir hún $2,537.96 í vexti. Hver var fjármögnunarkostnaður lánsins? </a:t>
            </a:r>
          </a:p>
        </p:txBody>
      </p:sp>
      <p:sp>
        <p:nvSpPr>
          <p:cNvPr id="4" name="Content Placeholder 3">
            <a:extLst>
              <a:ext uri="{FF2B5EF4-FFF2-40B4-BE49-F238E27FC236}">
                <a16:creationId xmlns:a16="http://schemas.microsoft.com/office/drawing/2014/main" id="{EA6B8148-15D3-4C34-9152-B218C2CC09D6}"/>
              </a:ext>
            </a:extLst>
          </p:cNvPr>
          <p:cNvSpPr>
            <a:spLocks noGrp="1"/>
          </p:cNvSpPr>
          <p:nvPr>
            <p:ph sz="half" idx="2"/>
          </p:nvPr>
        </p:nvSpPr>
        <p:spPr/>
        <p:txBody>
          <a:bodyPr/>
          <a:lstStyle/>
          <a:p>
            <a:pPr lvl="0"/>
            <a:r>
              <a:rPr lang="en-US" dirty="0"/>
              <a:t>Fjármögnunarkostnaðurinn er samtala allra vaxta og gjalda sem greidd eru vegna lánsins.</a:t>
            </a:r>
          </a:p>
          <a:p>
            <a:pPr lvl="0"/>
            <a:r>
              <a:rPr lang="en-US" dirty="0"/>
              <a:t>Greidd gjöld voru $750.00 og vextirnir voru $2,537.96.</a:t>
            </a:r>
          </a:p>
          <a:p>
            <a:pPr lvl="0"/>
            <a:r>
              <a:rPr lang="en-US" dirty="0"/>
              <a:t>$750.00 + $2,537.96 =</a:t>
            </a:r>
          </a:p>
          <a:p>
            <a:pPr lvl="0"/>
            <a:r>
              <a:rPr lang="en-US" dirty="0"/>
              <a:t>$3,287.96</a:t>
            </a:r>
          </a:p>
        </p:txBody>
      </p:sp>
    </p:spTree>
    <p:extLst>
      <p:ext uri="{BB962C8B-B14F-4D97-AF65-F5344CB8AC3E}">
        <p14:creationId xmlns:p14="http://schemas.microsoft.com/office/powerpoint/2010/main" val="293677725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BA1AE-8DB6-4146-B2D1-E665B44770BF}"/>
              </a:ext>
            </a:extLst>
          </p:cNvPr>
          <p:cNvSpPr>
            <a:spLocks noGrp="1"/>
          </p:cNvSpPr>
          <p:nvPr>
            <p:ph type="title"/>
          </p:nvPr>
        </p:nvSpPr>
        <p:spPr/>
        <p:txBody>
          <a:bodyPr>
            <a:noAutofit/>
          </a:bodyPr>
          <a:lstStyle/>
          <a:p>
            <a:r>
              <a:rPr lang="en-US" dirty="0"/>
              <a:t>6.9 Skilningur á námslánum</a:t>
            </a:r>
            <a:endParaRPr lang="en-US" noProof="0" dirty="0"/>
          </a:p>
        </p:txBody>
      </p:sp>
      <p:sp>
        <p:nvSpPr>
          <p:cNvPr id="3" name="Content Placeholder 2">
            <a:extLst>
              <a:ext uri="{FF2B5EF4-FFF2-40B4-BE49-F238E27FC236}">
                <a16:creationId xmlns:a16="http://schemas.microsoft.com/office/drawing/2014/main" id="{8CF8879A-5FF7-1847-8F30-F924AE4EDF31}"/>
              </a:ext>
            </a:extLst>
          </p:cNvPr>
          <p:cNvSpPr>
            <a:spLocks noGrp="1"/>
          </p:cNvSpPr>
          <p:nvPr>
            <p:ph sz="quarter" idx="11"/>
          </p:nvPr>
        </p:nvSpPr>
        <p:spPr>
          <a:xfrm>
            <a:off x="838200" y="1010661"/>
            <a:ext cx="10467109" cy="5482216"/>
          </a:xfrm>
        </p:spPr>
        <p:txBody>
          <a:bodyPr/>
          <a:lstStyle/>
          <a:p>
            <a:pPr marL="0" indent="0">
              <a:lnSpc>
                <a:spcPct val="100000"/>
              </a:lnSpc>
              <a:buNone/>
            </a:pPr>
            <a:r>
              <a:rPr lang="en-US" dirty="0"/>
              <a:t>Námsmarkmið:</a:t>
            </a:r>
          </a:p>
          <a:p>
            <a:pPr marL="514350" indent="-514350">
              <a:lnSpc>
                <a:spcPct val="100000"/>
              </a:lnSpc>
              <a:buFont typeface="+mj-lt"/>
              <a:buAutoNum type="arabicPeriod"/>
            </a:pPr>
            <a:r>
              <a:rPr lang="en-US" dirty="0"/>
              <a:t>Lýsa því hvernig sótt er um námslán.</a:t>
            </a:r>
          </a:p>
          <a:p>
            <a:pPr marL="514350" indent="-514350">
              <a:lnSpc>
                <a:spcPct val="100000"/>
              </a:lnSpc>
              <a:buFont typeface="+mj-lt"/>
              <a:buAutoNum type="arabicPeriod"/>
            </a:pPr>
            <a:r>
              <a:rPr lang="en-US" dirty="0"/>
              <a:t>Greina á milli alríkisnámslána og einkarekinna námslána og útskýra muninn á þeim.</a:t>
            </a:r>
          </a:p>
          <a:p>
            <a:pPr marL="514350" indent="-514350">
              <a:lnSpc>
                <a:spcPct val="100000"/>
              </a:lnSpc>
              <a:buFont typeface="+mj-lt"/>
              <a:buAutoNum type="arabicPeriod"/>
            </a:pPr>
            <a:r>
              <a:rPr lang="en-US" dirty="0"/>
              <a:t>Skilja lánamörk námslána.</a:t>
            </a:r>
          </a:p>
          <a:p>
            <a:pPr marL="514350" indent="-514350">
              <a:lnSpc>
                <a:spcPct val="100000"/>
              </a:lnSpc>
              <a:buFont typeface="+mj-lt"/>
              <a:buAutoNum type="arabicPeriod"/>
            </a:pPr>
            <a:r>
              <a:rPr lang="en-US" dirty="0"/>
              <a:t>Draga saman hefðbundnu endurgreiðsluáætlunina.</a:t>
            </a:r>
          </a:p>
          <a:p>
            <a:pPr marL="514350" indent="-514350">
              <a:lnSpc>
                <a:spcPct val="100000"/>
              </a:lnSpc>
              <a:buFont typeface="+mj-lt"/>
              <a:buAutoNum type="arabicPeriod"/>
            </a:pPr>
            <a:r>
              <a:rPr lang="en-US" dirty="0"/>
              <a:t>Skilja sameiningu námslána.</a:t>
            </a:r>
          </a:p>
          <a:p>
            <a:pPr marL="514350" indent="-514350">
              <a:lnSpc>
                <a:spcPct val="100000"/>
              </a:lnSpc>
              <a:buFont typeface="+mj-lt"/>
              <a:buAutoNum type="arabicPeriod"/>
            </a:pPr>
            <a:r>
              <a:rPr lang="en-US" dirty="0"/>
              <a:t>Draga saman og lýsa kostum og göllum annarra endurgreiðsluáætlana.</a:t>
            </a:r>
          </a:p>
          <a:p>
            <a:pPr marL="514350" indent="-514350">
              <a:lnSpc>
                <a:spcPct val="100000"/>
              </a:lnSpc>
              <a:buFont typeface="+mj-lt"/>
              <a:buAutoNum type="arabicPeriod"/>
            </a:pPr>
            <a:r>
              <a:rPr lang="en-US" dirty="0"/>
              <a:t>Draga saman möguleg úrræði ef námslán fer í vanskil.</a:t>
            </a:r>
          </a:p>
        </p:txBody>
      </p:sp>
    </p:spTree>
    <p:extLst>
      <p:ext uri="{BB962C8B-B14F-4D97-AF65-F5344CB8AC3E}">
        <p14:creationId xmlns:p14="http://schemas.microsoft.com/office/powerpoint/2010/main" val="186402381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BA1AE-8DB6-4146-B2D1-E665B44770BF}"/>
              </a:ext>
            </a:extLst>
          </p:cNvPr>
          <p:cNvSpPr>
            <a:spLocks noGrp="1"/>
          </p:cNvSpPr>
          <p:nvPr>
            <p:ph type="title"/>
          </p:nvPr>
        </p:nvSpPr>
        <p:spPr/>
        <p:txBody>
          <a:bodyPr>
            <a:noAutofit/>
          </a:bodyPr>
          <a:lstStyle/>
          <a:p>
            <a:r>
              <a:rPr lang="en-US" dirty="0"/>
              <a:t>6.9 Tegundir lána</a:t>
            </a:r>
            <a:endParaRPr lang="en-US" noProof="0" dirty="0"/>
          </a:p>
        </p:txBody>
      </p:sp>
      <p:sp>
        <p:nvSpPr>
          <p:cNvPr id="3" name="Content Placeholder 2">
            <a:extLst>
              <a:ext uri="{FF2B5EF4-FFF2-40B4-BE49-F238E27FC236}">
                <a16:creationId xmlns:a16="http://schemas.microsoft.com/office/drawing/2014/main" id="{8CF8879A-5FF7-1847-8F30-F924AE4EDF31}"/>
              </a:ext>
            </a:extLst>
          </p:cNvPr>
          <p:cNvSpPr>
            <a:spLocks noGrp="1"/>
          </p:cNvSpPr>
          <p:nvPr>
            <p:ph sz="quarter" idx="11"/>
          </p:nvPr>
        </p:nvSpPr>
        <p:spPr>
          <a:xfrm>
            <a:off x="838200" y="1010661"/>
            <a:ext cx="10467109" cy="5482216"/>
          </a:xfrm>
        </p:spPr>
        <p:txBody>
          <a:bodyPr/>
          <a:lstStyle/>
          <a:p>
            <a:r>
              <a:rPr lang="en-US" dirty="0"/>
              <a:t>Bandarísk </a:t>
            </a:r>
            <a:r>
              <a:rPr lang="en-US" b="1" dirty="0"/>
              <a:t>ríkisstyrkt námslán</a:t>
            </a:r>
            <a:r>
              <a:rPr lang="en-US" dirty="0"/>
              <a:t> eru studd af menntamálaráðuneyti Bandaríkjanna og ríkið greiðir vextina meðan námsmaðurinn er skráður í að minnsta kosti hálft nám.</a:t>
            </a:r>
          </a:p>
          <a:p>
            <a:r>
              <a:rPr lang="en-US" dirty="0"/>
              <a:t>Bandarísk </a:t>
            </a:r>
            <a:r>
              <a:rPr lang="en-US" b="1" dirty="0"/>
              <a:t>óstyrkt námslán</a:t>
            </a:r>
            <a:r>
              <a:rPr lang="en-US" dirty="0"/>
              <a:t> standa grunn- og framhaldsnemum til boða án þess að þeir þurfi að sýna fram á fjárhagslega þörf. Vextir byrja að falla á lánið um leið og féð er greitt út.</a:t>
            </a:r>
          </a:p>
          <a:p>
            <a:r>
              <a:rPr lang="en-US" b="1" dirty="0"/>
              <a:t>Foreldralán vegna grunnnema (PLUS)</a:t>
            </a:r>
            <a:r>
              <a:rPr lang="en-US" dirty="0"/>
              <a:t> eru alríkislán sem veitt eru foreldrum beint. Þau standa til boða þótt umsækjandi teljist ekki vera í fjárhagslegri þörf.</a:t>
            </a:r>
          </a:p>
          <a:p>
            <a:r>
              <a:rPr lang="en-US" b="1" dirty="0"/>
              <a:t>Einkarekin námslán</a:t>
            </a:r>
            <a:r>
              <a:rPr lang="en-US" dirty="0"/>
              <a:t> eru veitt af bönkum eða lánastofnunum, krefjast lánshæfismats og bera breytilega vexti.</a:t>
            </a:r>
          </a:p>
        </p:txBody>
      </p:sp>
    </p:spTree>
    <p:extLst>
      <p:ext uri="{BB962C8B-B14F-4D97-AF65-F5344CB8AC3E}">
        <p14:creationId xmlns:p14="http://schemas.microsoft.com/office/powerpoint/2010/main" val="117536392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BA1AE-8DB6-4146-B2D1-E665B44770BF}"/>
              </a:ext>
            </a:extLst>
          </p:cNvPr>
          <p:cNvSpPr>
            <a:spLocks noGrp="1"/>
          </p:cNvSpPr>
          <p:nvPr>
            <p:ph type="title"/>
          </p:nvPr>
        </p:nvSpPr>
        <p:spPr/>
        <p:txBody>
          <a:bodyPr>
            <a:noAutofit/>
          </a:bodyPr>
          <a:lstStyle/>
          <a:p>
            <a:r>
              <a:rPr lang="en-US" dirty="0"/>
              <a:t>6.9 Lánamörk</a:t>
            </a:r>
            <a:endParaRPr lang="en-US" noProof="0" dirty="0"/>
          </a:p>
        </p:txBody>
      </p:sp>
      <p:graphicFrame>
        <p:nvGraphicFramePr>
          <p:cNvPr id="6" name="Table 2">
            <a:extLst>
              <a:ext uri="{FF2B5EF4-FFF2-40B4-BE49-F238E27FC236}">
                <a16:creationId xmlns:a16="http://schemas.microsoft.com/office/drawing/2014/main" id="{49AAE2B1-8AE9-4792-B3F9-F4FBDC74BE3A}"/>
              </a:ext>
            </a:extLst>
          </p:cNvPr>
          <p:cNvGraphicFramePr>
            <a:graphicFrameLocks noGrp="1"/>
          </p:cNvGraphicFramePr>
          <p:nvPr>
            <p:ph sz="quarter" idx="11"/>
            <p:extLst>
              <p:ext uri="{D42A27DB-BD31-4B8C-83A1-F6EECF244321}">
                <p14:modId xmlns:p14="http://schemas.microsoft.com/office/powerpoint/2010/main" val="1497817780"/>
              </p:ext>
            </p:extLst>
          </p:nvPr>
        </p:nvGraphicFramePr>
        <p:xfrm>
          <a:off x="838200" y="1508759"/>
          <a:ext cx="10515600" cy="4462550"/>
        </p:xfrm>
        <a:graphic>
          <a:graphicData uri="http://schemas.openxmlformats.org/drawingml/2006/table">
            <a:tbl>
              <a:tblPr firstRow="1" firstCol="1" bandRow="1">
                <a:tableStyleId>{5C22544A-7EE6-4342-B048-85BDC9FD1C3A}</a:tableStyleId>
              </a:tblPr>
              <a:tblGrid>
                <a:gridCol w="3334626">
                  <a:extLst>
                    <a:ext uri="{9D8B030D-6E8A-4147-A177-3AD203B41FA5}">
                      <a16:colId xmlns:a16="http://schemas.microsoft.com/office/drawing/2014/main" val="3933378242"/>
                    </a:ext>
                  </a:extLst>
                </a:gridCol>
                <a:gridCol w="3675399">
                  <a:extLst>
                    <a:ext uri="{9D8B030D-6E8A-4147-A177-3AD203B41FA5}">
                      <a16:colId xmlns:a16="http://schemas.microsoft.com/office/drawing/2014/main" val="2495990186"/>
                    </a:ext>
                  </a:extLst>
                </a:gridCol>
                <a:gridCol w="3505575">
                  <a:extLst>
                    <a:ext uri="{9D8B030D-6E8A-4147-A177-3AD203B41FA5}">
                      <a16:colId xmlns:a16="http://schemas.microsoft.com/office/drawing/2014/main" val="2036777270"/>
                    </a:ext>
                  </a:extLst>
                </a:gridCol>
              </a:tblGrid>
              <a:tr h="637507">
                <a:tc>
                  <a:txBody>
                    <a:bodyPr/>
                    <a:lstStyle/>
                    <a:p>
                      <a:pPr marL="0" marR="0" algn="ctr">
                        <a:lnSpc>
                          <a:spcPct val="100000"/>
                        </a:lnSpc>
                        <a:spcBef>
                          <a:spcPts val="0"/>
                        </a:spcBef>
                        <a:spcAft>
                          <a:spcPts val="0"/>
                        </a:spcAft>
                      </a:pPr>
                      <a:r>
                        <a:rPr lang="en-US" sz="1800" dirty="0">
                          <a:effectLst/>
                        </a:rPr>
                        <a:t>Námsár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tc>
                  <a:txBody>
                    <a:bodyPr/>
                    <a:lstStyle/>
                    <a:p>
                      <a:pPr marL="0" marR="0" algn="ctr">
                        <a:lnSpc>
                          <a:spcPct val="100000"/>
                        </a:lnSpc>
                        <a:spcBef>
                          <a:spcPts val="0"/>
                        </a:spcBef>
                        <a:spcAft>
                          <a:spcPts val="0"/>
                        </a:spcAft>
                      </a:pPr>
                      <a:r>
                        <a:rPr lang="en-US" sz="1800" dirty="0">
                          <a:effectLst/>
                        </a:rPr>
                        <a:t>Nemendur á framfæri annarra</a:t>
                      </a:r>
                    </a:p>
                    <a:p>
                      <a:pPr marL="0" marR="0" algn="ctr">
                        <a:lnSpc>
                          <a:spcPct val="100000"/>
                        </a:lnSpc>
                        <a:spcBef>
                          <a:spcPts val="0"/>
                        </a:spcBef>
                        <a:spcAft>
                          <a:spcPts val="0"/>
                        </a:spcAft>
                      </a:pPr>
                      <a:r>
                        <a:rPr lang="en-US" sz="1800" dirty="0">
                          <a:effectLst/>
                        </a:rPr>
                        <a:t>Hámarksfjárhæðir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tc>
                  <a:txBody>
                    <a:bodyPr/>
                    <a:lstStyle/>
                    <a:p>
                      <a:pPr marL="0" marR="0" algn="ctr">
                        <a:lnSpc>
                          <a:spcPct val="100000"/>
                        </a:lnSpc>
                        <a:spcBef>
                          <a:spcPts val="0"/>
                        </a:spcBef>
                        <a:spcAft>
                          <a:spcPts val="0"/>
                        </a:spcAft>
                      </a:pPr>
                      <a:r>
                        <a:rPr lang="en-US" sz="1800" dirty="0">
                          <a:effectLst/>
                        </a:rPr>
                        <a:t>Sjálfstæðir nemendur</a:t>
                      </a:r>
                    </a:p>
                    <a:p>
                      <a:pPr marL="0" marR="0" algn="ctr">
                        <a:lnSpc>
                          <a:spcPct val="100000"/>
                        </a:lnSpc>
                        <a:spcBef>
                          <a:spcPts val="0"/>
                        </a:spcBef>
                        <a:spcAft>
                          <a:spcPts val="0"/>
                        </a:spcAft>
                      </a:pPr>
                      <a:r>
                        <a:rPr lang="en-US" sz="1800" dirty="0">
                          <a:effectLst/>
                        </a:rPr>
                        <a:t>Hámarksfjárhæðir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extLst>
                  <a:ext uri="{0D108BD9-81ED-4DB2-BD59-A6C34878D82A}">
                    <a16:rowId xmlns:a16="http://schemas.microsoft.com/office/drawing/2014/main" val="997623788"/>
                  </a:ext>
                </a:extLst>
              </a:tr>
              <a:tr h="637507">
                <a:tc>
                  <a:txBody>
                    <a:bodyPr/>
                    <a:lstStyle/>
                    <a:p>
                      <a:pPr marL="0" marR="0">
                        <a:lnSpc>
                          <a:spcPct val="100000"/>
                        </a:lnSpc>
                        <a:spcBef>
                          <a:spcPts val="0"/>
                        </a:spcBef>
                        <a:spcAft>
                          <a:spcPts val="0"/>
                        </a:spcAft>
                      </a:pPr>
                      <a:r>
                        <a:rPr lang="en-US" sz="1800" dirty="0">
                          <a:effectLst/>
                        </a:rPr>
                        <a:t>Grunnnám – fyrsta námsár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tc>
                  <a:txBody>
                    <a:bodyPr/>
                    <a:lstStyle/>
                    <a:p>
                      <a:pPr marL="0" marR="0">
                        <a:lnSpc>
                          <a:spcPct val="100000"/>
                        </a:lnSpc>
                        <a:spcBef>
                          <a:spcPts val="0"/>
                        </a:spcBef>
                        <a:spcAft>
                          <a:spcPts val="0"/>
                        </a:spcAft>
                      </a:pPr>
                      <a:r>
                        <a:rPr lang="en-US" sz="1800" dirty="0">
                          <a:solidFill>
                            <a:srgbClr val="464846"/>
                          </a:solidFill>
                          <a:effectLst/>
                        </a:rPr>
                        <a:t>$5,500, en þar af mega ríkisstyrkt lán ekki nema meira en $3,500.</a:t>
                      </a:r>
                      <a:endParaRPr lang="en-US" sz="18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0000"/>
                        </a:lnSpc>
                        <a:spcBef>
                          <a:spcPts val="0"/>
                        </a:spcBef>
                        <a:spcAft>
                          <a:spcPts val="0"/>
                        </a:spcAft>
                      </a:pPr>
                      <a:r>
                        <a:rPr lang="en-US" sz="1800" dirty="0">
                          <a:solidFill>
                            <a:srgbClr val="464846"/>
                          </a:solidFill>
                          <a:effectLst/>
                        </a:rPr>
                        <a:t>$9,500, en þar af mega ríkisstyrkt lán ekki nema meira en $3,500.</a:t>
                      </a:r>
                      <a:endParaRPr lang="en-US" sz="18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45685507"/>
                  </a:ext>
                </a:extLst>
              </a:tr>
              <a:tr h="637507">
                <a:tc>
                  <a:txBody>
                    <a:bodyPr/>
                    <a:lstStyle/>
                    <a:p>
                      <a:pPr marL="0" marR="0">
                        <a:lnSpc>
                          <a:spcPct val="100000"/>
                        </a:lnSpc>
                        <a:spcBef>
                          <a:spcPts val="0"/>
                        </a:spcBef>
                        <a:spcAft>
                          <a:spcPts val="0"/>
                        </a:spcAft>
                      </a:pPr>
                      <a:r>
                        <a:rPr lang="en-US" sz="1800" dirty="0">
                          <a:effectLst/>
                        </a:rPr>
                        <a:t>Grunnnám – annað námsár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tc>
                  <a:txBody>
                    <a:bodyPr/>
                    <a:lstStyle/>
                    <a:p>
                      <a:pPr marL="0" marR="0">
                        <a:lnSpc>
                          <a:spcPct val="100000"/>
                        </a:lnSpc>
                        <a:spcBef>
                          <a:spcPts val="0"/>
                        </a:spcBef>
                        <a:spcAft>
                          <a:spcPts val="0"/>
                        </a:spcAft>
                      </a:pPr>
                      <a:r>
                        <a:rPr lang="en-US" sz="1800" dirty="0">
                          <a:solidFill>
                            <a:srgbClr val="464846"/>
                          </a:solidFill>
                          <a:effectLst/>
                        </a:rPr>
                        <a:t>$6,500, en þar af mega ríkisstyrkt lán ekki nema meira en $4,500.</a:t>
                      </a:r>
                      <a:endParaRPr lang="en-US" sz="18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0000"/>
                        </a:lnSpc>
                        <a:spcBef>
                          <a:spcPts val="0"/>
                        </a:spcBef>
                        <a:spcAft>
                          <a:spcPts val="0"/>
                        </a:spcAft>
                      </a:pPr>
                      <a:r>
                        <a:rPr lang="en-US" sz="1800" dirty="0">
                          <a:solidFill>
                            <a:srgbClr val="464846"/>
                          </a:solidFill>
                          <a:effectLst/>
                        </a:rPr>
                        <a:t>$10,500, en þar af mega ríkisstyrkt lán ekki nema meira en $4,500.</a:t>
                      </a:r>
                      <a:endParaRPr lang="en-US" sz="18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49314020"/>
                  </a:ext>
                </a:extLst>
              </a:tr>
              <a:tr h="637507">
                <a:tc>
                  <a:txBody>
                    <a:bodyPr/>
                    <a:lstStyle/>
                    <a:p>
                      <a:pPr marL="0" marR="0">
                        <a:lnSpc>
                          <a:spcPct val="100000"/>
                        </a:lnSpc>
                        <a:spcBef>
                          <a:spcPts val="0"/>
                        </a:spcBef>
                        <a:spcAft>
                          <a:spcPts val="0"/>
                        </a:spcAft>
                      </a:pPr>
                      <a:r>
                        <a:rPr lang="en-US" sz="1800" dirty="0">
                          <a:effectLst/>
                        </a:rPr>
                        <a:t>Þriðja námsár og síðari námsár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tc>
                  <a:txBody>
                    <a:bodyPr/>
                    <a:lstStyle/>
                    <a:p>
                      <a:pPr marL="0" marR="0">
                        <a:lnSpc>
                          <a:spcPct val="100000"/>
                        </a:lnSpc>
                        <a:spcBef>
                          <a:spcPts val="0"/>
                        </a:spcBef>
                        <a:spcAft>
                          <a:spcPts val="0"/>
                        </a:spcAft>
                      </a:pPr>
                      <a:r>
                        <a:rPr lang="en-US" sz="1800" dirty="0">
                          <a:solidFill>
                            <a:srgbClr val="464846"/>
                          </a:solidFill>
                          <a:effectLst/>
                        </a:rPr>
                        <a:t>$7,500, en þar af mega ríkisstyrkt lán ekki nema meira en $5,500.</a:t>
                      </a:r>
                      <a:endParaRPr lang="en-US" sz="18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0000"/>
                        </a:lnSpc>
                        <a:spcBef>
                          <a:spcPts val="0"/>
                        </a:spcBef>
                        <a:spcAft>
                          <a:spcPts val="0"/>
                        </a:spcAft>
                      </a:pPr>
                      <a:r>
                        <a:rPr lang="en-US" sz="1800" dirty="0">
                          <a:solidFill>
                            <a:srgbClr val="464846"/>
                          </a:solidFill>
                          <a:effectLst/>
                        </a:rPr>
                        <a:t>$12,500, en þar af mega ríkisstyrkt lán ekki nema meira en $5,500.</a:t>
                      </a:r>
                      <a:endParaRPr lang="en-US" sz="18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74190901"/>
                  </a:ext>
                </a:extLst>
              </a:tr>
              <a:tr h="318754">
                <a:tc>
                  <a:txBody>
                    <a:bodyPr/>
                    <a:lstStyle/>
                    <a:p>
                      <a:pPr marL="0" marR="0">
                        <a:lnSpc>
                          <a:spcPct val="100000"/>
                        </a:lnSpc>
                        <a:spcBef>
                          <a:spcPts val="0"/>
                        </a:spcBef>
                        <a:spcAft>
                          <a:spcPts val="0"/>
                        </a:spcAft>
                      </a:pPr>
                      <a:r>
                        <a:rPr lang="en-US" sz="1800" dirty="0">
                          <a:effectLst/>
                        </a:rPr>
                        <a:t>Framhalds- og fagnám</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tc>
                  <a:txBody>
                    <a:bodyPr/>
                    <a:lstStyle/>
                    <a:p>
                      <a:pPr marL="0" marR="0">
                        <a:lnSpc>
                          <a:spcPct val="100000"/>
                        </a:lnSpc>
                        <a:spcBef>
                          <a:spcPts val="0"/>
                        </a:spcBef>
                        <a:spcAft>
                          <a:spcPts val="0"/>
                        </a:spcAft>
                      </a:pPr>
                      <a:r>
                        <a:rPr lang="en-US" sz="1800" dirty="0">
                          <a:solidFill>
                            <a:srgbClr val="464846"/>
                          </a:solidFill>
                          <a:effectLst/>
                        </a:rPr>
                        <a:t>Á ekki við</a:t>
                      </a:r>
                      <a:endParaRPr lang="en-US" sz="18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0000"/>
                        </a:lnSpc>
                        <a:spcBef>
                          <a:spcPts val="0"/>
                        </a:spcBef>
                        <a:spcAft>
                          <a:spcPts val="0"/>
                        </a:spcAft>
                      </a:pPr>
                      <a:r>
                        <a:rPr lang="en-US" sz="1800" dirty="0">
                          <a:solidFill>
                            <a:srgbClr val="464846"/>
                          </a:solidFill>
                          <a:effectLst/>
                        </a:rPr>
                        <a:t>$20,500 í óstyrktum lánum</a:t>
                      </a:r>
                      <a:endParaRPr lang="en-US" sz="18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62577507"/>
                  </a:ext>
                </a:extLst>
              </a:tr>
              <a:tr h="1593768">
                <a:tc>
                  <a:txBody>
                    <a:bodyPr/>
                    <a:lstStyle/>
                    <a:p>
                      <a:pPr marL="0" marR="0">
                        <a:lnSpc>
                          <a:spcPct val="100000"/>
                        </a:lnSpc>
                        <a:spcBef>
                          <a:spcPts val="0"/>
                        </a:spcBef>
                        <a:spcAft>
                          <a:spcPts val="0"/>
                        </a:spcAft>
                      </a:pPr>
                      <a:r>
                        <a:rPr lang="en-US" sz="1800" dirty="0">
                          <a:effectLst/>
                        </a:rPr>
                        <a:t>Heildarlánamörk</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tc>
                  <a:txBody>
                    <a:bodyPr/>
                    <a:lstStyle/>
                    <a:p>
                      <a:pPr marL="0" marR="0">
                        <a:lnSpc>
                          <a:spcPct val="100000"/>
                        </a:lnSpc>
                        <a:spcBef>
                          <a:spcPts val="0"/>
                        </a:spcBef>
                        <a:spcAft>
                          <a:spcPts val="0"/>
                        </a:spcAft>
                      </a:pPr>
                      <a:r>
                        <a:rPr lang="en-US" sz="1800" dirty="0">
                          <a:solidFill>
                            <a:srgbClr val="464846"/>
                          </a:solidFill>
                          <a:effectLst/>
                        </a:rPr>
                        <a:t>$31,000</a:t>
                      </a:r>
                      <a:r>
                        <a:rPr lang="en-US" sz="1800" baseline="0" dirty="0">
                          <a:solidFill>
                            <a:srgbClr val="464846"/>
                          </a:solidFill>
                          <a:effectLst/>
                        </a:rPr>
                        <a:t>, en </a:t>
                      </a:r>
                      <a:r>
                        <a:rPr lang="en-US" sz="1800" dirty="0">
                          <a:solidFill>
                            <a:srgbClr val="464846"/>
                          </a:solidFill>
                          <a:effectLst/>
                        </a:rPr>
                        <a:t>ríkisstyrkt lán mega ekki nema meira en $23,000.</a:t>
                      </a:r>
                      <a:endParaRPr lang="en-US" sz="18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0000"/>
                        </a:lnSpc>
                        <a:spcBef>
                          <a:spcPts val="0"/>
                        </a:spcBef>
                        <a:spcAft>
                          <a:spcPts val="0"/>
                        </a:spcAft>
                      </a:pPr>
                      <a:r>
                        <a:rPr lang="en-US" sz="1800" dirty="0">
                          <a:solidFill>
                            <a:srgbClr val="464846"/>
                          </a:solidFill>
                          <a:effectLst/>
                        </a:rPr>
                        <a:t>$57,500 í grunnnámi, en þar af mega ríkisstyrkt lán ekki nema meira en $23,000.</a:t>
                      </a:r>
                    </a:p>
                    <a:p>
                      <a:pPr marL="0" marR="0">
                        <a:lnSpc>
                          <a:spcPct val="100000"/>
                        </a:lnSpc>
                        <a:spcBef>
                          <a:spcPts val="0"/>
                        </a:spcBef>
                        <a:spcAft>
                          <a:spcPts val="0"/>
                        </a:spcAft>
                      </a:pPr>
                      <a:r>
                        <a:rPr lang="en-US" sz="1800" dirty="0">
                          <a:solidFill>
                            <a:srgbClr val="464846"/>
                          </a:solidFill>
                          <a:effectLst/>
                        </a:rPr>
                        <a:t>$138,500 í framhalds- eða fagnámi</a:t>
                      </a:r>
                      <a:r>
                        <a:rPr lang="en-US" sz="1800" baseline="0" dirty="0">
                          <a:solidFill>
                            <a:srgbClr val="464846"/>
                          </a:solidFill>
                          <a:effectLst/>
                        </a:rPr>
                        <a:t>, en </a:t>
                      </a:r>
                      <a:r>
                        <a:rPr lang="en-US" sz="1800" dirty="0">
                          <a:solidFill>
                            <a:srgbClr val="464846"/>
                          </a:solidFill>
                          <a:effectLst/>
                        </a:rPr>
                        <a:t>þar af mega niðurgreidd lán nema að hámarki $65,500.</a:t>
                      </a:r>
                      <a:endParaRPr lang="en-US" sz="18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02595976"/>
                  </a:ext>
                </a:extLst>
              </a:tr>
            </a:tbl>
          </a:graphicData>
        </a:graphic>
      </p:graphicFrame>
    </p:spTree>
    <p:extLst>
      <p:ext uri="{BB962C8B-B14F-4D97-AF65-F5344CB8AC3E}">
        <p14:creationId xmlns:p14="http://schemas.microsoft.com/office/powerpoint/2010/main" val="193936868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BA1AE-8DB6-4146-B2D1-E665B44770BF}"/>
              </a:ext>
            </a:extLst>
          </p:cNvPr>
          <p:cNvSpPr>
            <a:spLocks noGrp="1"/>
          </p:cNvSpPr>
          <p:nvPr>
            <p:ph type="title"/>
          </p:nvPr>
        </p:nvSpPr>
        <p:spPr/>
        <p:txBody>
          <a:bodyPr>
            <a:noAutofit/>
          </a:bodyPr>
          <a:lstStyle/>
          <a:p>
            <a:r>
              <a:rPr lang="en-US" dirty="0"/>
              <a:t>6.9 Endurgreiðsluáætlanir lána (1 af 3)</a:t>
            </a:r>
            <a:endParaRPr lang="en-US" noProof="0" dirty="0"/>
          </a:p>
        </p:txBody>
      </p:sp>
      <p:sp>
        <p:nvSpPr>
          <p:cNvPr id="4" name="Content Placeholder 2">
            <a:extLst>
              <a:ext uri="{FF2B5EF4-FFF2-40B4-BE49-F238E27FC236}">
                <a16:creationId xmlns:a16="http://schemas.microsoft.com/office/drawing/2014/main" id="{78EBC320-FA80-4796-A274-359A2FDEEAFE}"/>
              </a:ext>
            </a:extLst>
          </p:cNvPr>
          <p:cNvSpPr>
            <a:spLocks noGrp="1"/>
          </p:cNvSpPr>
          <p:nvPr>
            <p:ph sz="quarter" idx="11"/>
          </p:nvPr>
        </p:nvSpPr>
        <p:spPr>
          <a:xfrm>
            <a:off x="838200" y="1010660"/>
            <a:ext cx="10515600" cy="5482215"/>
          </a:xfrm>
        </p:spPr>
        <p:txBody>
          <a:bodyPr/>
          <a:lstStyle/>
          <a:p>
            <a:pPr lvl="0">
              <a:spcBef>
                <a:spcPts val="600"/>
              </a:spcBef>
            </a:pPr>
            <a:r>
              <a:rPr lang="en-US" sz="2400" b="1" dirty="0"/>
              <a:t>Hefðbundnar endurgreiðsluáætlanir</a:t>
            </a:r>
            <a:r>
              <a:rPr lang="en-US" sz="2400" dirty="0"/>
              <a:t>. Þessar áætlanir standa öllum til boða. Lántakar greiða fasta mánaðarlega fjárhæð þannig að lánið greiðist að fullu innan 10 ára. Endurgreiðslutími sameinaðra lána getur verið 10 til 30 ár. Bein niðurgreidd og óniðurgreidd lán, PLUS-lán og alríkis-Stafford-lán falla undir áætlunina.</a:t>
            </a:r>
          </a:p>
          <a:p>
            <a:pPr lvl="0">
              <a:spcBef>
                <a:spcPts val="600"/>
              </a:spcBef>
            </a:pPr>
            <a:r>
              <a:rPr lang="en-US" sz="2400" b="1" dirty="0"/>
              <a:t>Stighækkandi endurgreiðsluáætlanir. </a:t>
            </a:r>
            <a:r>
              <a:rPr lang="en-US" sz="2400" dirty="0"/>
              <a:t>Í stighækkandi endurgreiðsluáætlun hækka greiðslurnar smám saman þannig að lánið greiðist upp á 10 árum, eða á 10 til 30 árum ef um sameinuð lán er að ræða. Greiðslurnar eru lágar í upphafi og hækka um það bil annað hvert ár. Nær allar tegundir lána falla undir áætlunina, þar á meðal bein niðurgreidd og óniðurgreidd lán, Stafford-lán, PLUS-lán og sameinuð lán.</a:t>
            </a:r>
          </a:p>
          <a:p>
            <a:pPr lvl="0">
              <a:spcBef>
                <a:spcPts val="600"/>
              </a:spcBef>
            </a:pPr>
            <a:r>
              <a:rPr lang="en-US" sz="2400" b="1" dirty="0"/>
              <a:t>Framlengdar endurgreiðsluáætlanir. </a:t>
            </a:r>
            <a:r>
              <a:rPr lang="en-US" sz="2400" dirty="0"/>
              <a:t>Framlengdar endurgreiðsluáætlanir standa lántökum beinna lána til boða ef eftirstöðvar þeirra eru yfir $30,000. Greiðslurnar, hvort sem þær eru fastar eða stighækkandi, eru miðaðar við að lánin greiðist upp innan 25 ára. Bein niðurgreidd og óniðurgreidd lán, Stafford-lán, PLUS-lán og sameinuð lán falla undir áætlunina.</a:t>
            </a:r>
          </a:p>
        </p:txBody>
      </p:sp>
    </p:spTree>
    <p:extLst>
      <p:ext uri="{BB962C8B-B14F-4D97-AF65-F5344CB8AC3E}">
        <p14:creationId xmlns:p14="http://schemas.microsoft.com/office/powerpoint/2010/main" val="243590110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BA1AE-8DB6-4146-B2D1-E665B44770BF}"/>
              </a:ext>
            </a:extLst>
          </p:cNvPr>
          <p:cNvSpPr>
            <a:spLocks noGrp="1"/>
          </p:cNvSpPr>
          <p:nvPr>
            <p:ph type="title"/>
          </p:nvPr>
        </p:nvSpPr>
        <p:spPr/>
        <p:txBody>
          <a:bodyPr>
            <a:noAutofit/>
          </a:bodyPr>
          <a:lstStyle/>
          <a:p>
            <a:r>
              <a:rPr lang="en-US" dirty="0"/>
              <a:t>6.9 Endurgreiðsluáætlanir lána (2 af 3)</a:t>
            </a:r>
            <a:endParaRPr lang="en-US" noProof="0" dirty="0"/>
          </a:p>
        </p:txBody>
      </p:sp>
      <p:sp>
        <p:nvSpPr>
          <p:cNvPr id="4" name="Content Placeholder 2">
            <a:extLst>
              <a:ext uri="{FF2B5EF4-FFF2-40B4-BE49-F238E27FC236}">
                <a16:creationId xmlns:a16="http://schemas.microsoft.com/office/drawing/2014/main" id="{78EBC320-FA80-4796-A274-359A2FDEEAFE}"/>
              </a:ext>
            </a:extLst>
          </p:cNvPr>
          <p:cNvSpPr>
            <a:spLocks noGrp="1"/>
          </p:cNvSpPr>
          <p:nvPr>
            <p:ph sz="quarter" idx="11"/>
          </p:nvPr>
        </p:nvSpPr>
        <p:spPr>
          <a:xfrm>
            <a:off x="838200" y="1010660"/>
            <a:ext cx="10515600" cy="5482215"/>
          </a:xfrm>
        </p:spPr>
        <p:txBody>
          <a:bodyPr/>
          <a:lstStyle/>
          <a:p>
            <a:pPr>
              <a:spcBef>
                <a:spcPts val="600"/>
              </a:spcBef>
            </a:pPr>
            <a:r>
              <a:rPr lang="en-US" sz="2400" b="1" dirty="0"/>
              <a:t>Tekjutengd endurgreiðsluáætlun Pay As You Earn (PAYE). </a:t>
            </a:r>
            <a:r>
              <a:rPr lang="en-US" sz="2400" dirty="0"/>
              <a:t>Mánaðargreiðslur nema 10% af ráðstöfunartekjum og miðast við nýjustu upplýsingar um tekjur námsmannsins og fjölskyldustærð. Skili lántaki sameiginlegu skattframtali með maka sínum kann einnig að vera tekið tillit til tekna og skulda makans. Bein niðurgreidd og óniðurgreidd lán, PLUS-lán til námsmanna og sum sameinuð lán falla undir áætlunina. </a:t>
            </a:r>
          </a:p>
          <a:p>
            <a:pPr lvl="0">
              <a:spcBef>
                <a:spcPts val="600"/>
              </a:spcBef>
            </a:pPr>
            <a:r>
              <a:rPr lang="en-US" sz="2400" b="1" dirty="0"/>
              <a:t>Endurskoðaðar Pay As You Earn (REPAYE) endurgreiðsluáætlanir. </a:t>
            </a:r>
            <a:r>
              <a:rPr lang="en-US" sz="2400" dirty="0"/>
              <a:t>Greiðslufjárhæðir miðast við tekjur og fjölskyldustærð og nema 10% af ráðstöfunartekjum. Bein niðurgreidd og óniðurgreidd lán, bein PLUS-lán og sum sameinuð lán falla undir áætlunina.</a:t>
            </a:r>
          </a:p>
          <a:p>
            <a:pPr lvl="0">
              <a:spcBef>
                <a:spcPts val="600"/>
              </a:spcBef>
            </a:pPr>
            <a:r>
              <a:rPr lang="en-US" sz="2400" b="1" dirty="0"/>
              <a:t>Tekjumiðuð endurgreiðsluáætlun (IBR). </a:t>
            </a:r>
            <a:r>
              <a:rPr lang="en-US" sz="2400" dirty="0"/>
              <a:t>Þessi endurgreiðsluáætlun líkist nokkrum hinna áætlananna, enda eiga þær ýmislegt sameiginlegt. Greiðslurnar nema annaðhvort 10% eða 15% af ráðstöfunartekjum, en áætlunin er ætluð þeim sem skulda tiltölulega mikið. Upplýsingar um tekjur og fjölskyldustærð þarf að uppfæra árlega og greiðslurnar eru reiknaðar út frá þeim. Bein niðurgreidd og óniðurgreidd lán, Stafford-lán og PLUS-lán til námsmanna falla undir áætlunina, en ekki PLUS-lán til foreldra.</a:t>
            </a:r>
          </a:p>
        </p:txBody>
      </p:sp>
    </p:spTree>
    <p:extLst>
      <p:ext uri="{BB962C8B-B14F-4D97-AF65-F5344CB8AC3E}">
        <p14:creationId xmlns:p14="http://schemas.microsoft.com/office/powerpoint/2010/main" val="190454448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BA1AE-8DB6-4146-B2D1-E665B44770BF}"/>
              </a:ext>
            </a:extLst>
          </p:cNvPr>
          <p:cNvSpPr>
            <a:spLocks noGrp="1"/>
          </p:cNvSpPr>
          <p:nvPr>
            <p:ph type="title"/>
          </p:nvPr>
        </p:nvSpPr>
        <p:spPr/>
        <p:txBody>
          <a:bodyPr>
            <a:noAutofit/>
          </a:bodyPr>
          <a:lstStyle/>
          <a:p>
            <a:r>
              <a:rPr lang="en-US" dirty="0"/>
              <a:t>6.9 Endurgreiðsluáætlanir lána (3 af 3)</a:t>
            </a:r>
            <a:endParaRPr lang="en-US" noProof="0" dirty="0"/>
          </a:p>
        </p:txBody>
      </p:sp>
      <p:sp>
        <p:nvSpPr>
          <p:cNvPr id="4" name="Content Placeholder 2">
            <a:extLst>
              <a:ext uri="{FF2B5EF4-FFF2-40B4-BE49-F238E27FC236}">
                <a16:creationId xmlns:a16="http://schemas.microsoft.com/office/drawing/2014/main" id="{78EBC320-FA80-4796-A274-359A2FDEEAFE}"/>
              </a:ext>
            </a:extLst>
          </p:cNvPr>
          <p:cNvSpPr>
            <a:spLocks noGrp="1"/>
          </p:cNvSpPr>
          <p:nvPr>
            <p:ph sz="quarter" idx="11"/>
          </p:nvPr>
        </p:nvSpPr>
        <p:spPr>
          <a:xfrm>
            <a:off x="838200" y="1010660"/>
            <a:ext cx="10515600" cy="5482215"/>
          </a:xfrm>
        </p:spPr>
        <p:txBody>
          <a:bodyPr/>
          <a:lstStyle/>
          <a:p>
            <a:pPr lvl="0"/>
            <a:r>
              <a:rPr lang="en-US" b="1" dirty="0"/>
              <a:t>Tekjuháð endurgreiðsluáætlun (ICR). </a:t>
            </a:r>
            <a:r>
              <a:rPr lang="en-US" dirty="0"/>
              <a:t>Greiðslurnar nema annaðhvort 20% af ráðstöfunartekjum eða þeirri fjárhæð sem greidd væri samkvæmt fastri greiðsluáætlun til 12 ára, eftir því hvor fjárhæðin er lægri. Bein niðurgreidd og óniðurgreidd lán, PLUS-lán til námsmanna og sameinuð lán falla undir áætlunina.</a:t>
            </a:r>
          </a:p>
        </p:txBody>
      </p:sp>
    </p:spTree>
    <p:extLst>
      <p:ext uri="{BB962C8B-B14F-4D97-AF65-F5344CB8AC3E}">
        <p14:creationId xmlns:p14="http://schemas.microsoft.com/office/powerpoint/2010/main" val="113562487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BA1AE-8DB6-4146-B2D1-E665B44770BF}"/>
              </a:ext>
            </a:extLst>
          </p:cNvPr>
          <p:cNvSpPr>
            <a:spLocks noGrp="1"/>
          </p:cNvSpPr>
          <p:nvPr>
            <p:ph type="title"/>
          </p:nvPr>
        </p:nvSpPr>
        <p:spPr/>
        <p:txBody>
          <a:bodyPr>
            <a:noAutofit/>
          </a:bodyPr>
          <a:lstStyle/>
          <a:p>
            <a:r>
              <a:rPr lang="en-US" dirty="0"/>
              <a:t>6.10 Kreditkort</a:t>
            </a:r>
            <a:endParaRPr lang="en-US" noProof="0" dirty="0"/>
          </a:p>
        </p:txBody>
      </p:sp>
      <p:sp>
        <p:nvSpPr>
          <p:cNvPr id="4" name="Content Placeholder 2">
            <a:extLst>
              <a:ext uri="{FF2B5EF4-FFF2-40B4-BE49-F238E27FC236}">
                <a16:creationId xmlns:a16="http://schemas.microsoft.com/office/drawing/2014/main" id="{78EBC320-FA80-4796-A274-359A2FDEEAFE}"/>
              </a:ext>
            </a:extLst>
          </p:cNvPr>
          <p:cNvSpPr>
            <a:spLocks noGrp="1"/>
          </p:cNvSpPr>
          <p:nvPr>
            <p:ph sz="quarter" idx="11"/>
          </p:nvPr>
        </p:nvSpPr>
        <p:spPr>
          <a:xfrm>
            <a:off x="838200" y="1010660"/>
            <a:ext cx="10515600" cy="5482215"/>
          </a:xfrm>
        </p:spPr>
        <p:txBody>
          <a:bodyPr/>
          <a:lstStyle/>
          <a:p>
            <a:pPr marL="0" indent="0">
              <a:lnSpc>
                <a:spcPct val="100000"/>
              </a:lnSpc>
              <a:buNone/>
            </a:pPr>
            <a:r>
              <a:rPr lang="en-US" dirty="0"/>
              <a:t>Námsmarkmið:</a:t>
            </a:r>
          </a:p>
          <a:p>
            <a:pPr marL="514350" indent="-514350">
              <a:lnSpc>
                <a:spcPct val="100000"/>
              </a:lnSpc>
              <a:buFont typeface="+mj-lt"/>
              <a:buAutoNum type="arabicPeriod"/>
            </a:pPr>
            <a:r>
              <a:rPr lang="en-US" dirty="0"/>
              <a:t>Sækja um kreditkort með nauðsynlega grunnþekkingu að leiðarljósi.</a:t>
            </a:r>
          </a:p>
          <a:p>
            <a:pPr marL="514350" indent="-514350">
              <a:lnSpc>
                <a:spcPct val="100000"/>
              </a:lnSpc>
              <a:buFont typeface="+mj-lt"/>
              <a:buAutoNum type="arabicPeriod"/>
            </a:pPr>
            <a:r>
              <a:rPr lang="en-US" dirty="0"/>
              <a:t>Greina á milli þriggja megintegunda kreditkorta.</a:t>
            </a:r>
          </a:p>
          <a:p>
            <a:pPr marL="514350" indent="-514350">
              <a:lnSpc>
                <a:spcPct val="100000"/>
              </a:lnSpc>
              <a:buFont typeface="+mj-lt"/>
              <a:buAutoNum type="arabicPeriod"/>
            </a:pPr>
            <a:r>
              <a:rPr lang="en-US" dirty="0"/>
              <a:t>Bera saman kosti og galla kreditkorta.</a:t>
            </a:r>
          </a:p>
          <a:p>
            <a:pPr marL="514350" indent="-514350">
              <a:lnSpc>
                <a:spcPct val="100000"/>
              </a:lnSpc>
              <a:buFont typeface="+mj-lt"/>
              <a:buAutoNum type="arabicPeriod"/>
            </a:pPr>
            <a:r>
              <a:rPr lang="en-US" dirty="0"/>
              <a:t>Lesa og skilja helstu liði kreditkortayfirlits.</a:t>
            </a:r>
          </a:p>
          <a:p>
            <a:pPr marL="514350" indent="-514350">
              <a:lnSpc>
                <a:spcPct val="100000"/>
              </a:lnSpc>
              <a:buFont typeface="+mj-lt"/>
              <a:buAutoNum type="arabicPeriod"/>
            </a:pPr>
            <a:r>
              <a:rPr lang="en-US" dirty="0"/>
              <a:t>Reikna vexti, skuldastöðu og lágmarksgreiðslu kreditkorts.</a:t>
            </a:r>
          </a:p>
        </p:txBody>
      </p:sp>
    </p:spTree>
    <p:extLst>
      <p:ext uri="{BB962C8B-B14F-4D97-AF65-F5344CB8AC3E}">
        <p14:creationId xmlns:p14="http://schemas.microsoft.com/office/powerpoint/2010/main" val="275283640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BA1AE-8DB6-4146-B2D1-E665B44770BF}"/>
              </a:ext>
            </a:extLst>
          </p:cNvPr>
          <p:cNvSpPr>
            <a:spLocks noGrp="1"/>
          </p:cNvSpPr>
          <p:nvPr>
            <p:ph type="title"/>
          </p:nvPr>
        </p:nvSpPr>
        <p:spPr/>
        <p:txBody>
          <a:bodyPr>
            <a:noAutofit/>
          </a:bodyPr>
          <a:lstStyle/>
          <a:p>
            <a:r>
              <a:rPr lang="en-US" dirty="0"/>
              <a:t>6.10 Tegundir kreditkorta</a:t>
            </a:r>
            <a:endParaRPr lang="en-US" noProof="0" dirty="0"/>
          </a:p>
        </p:txBody>
      </p:sp>
      <p:sp>
        <p:nvSpPr>
          <p:cNvPr id="4" name="Content Placeholder 2">
            <a:extLst>
              <a:ext uri="{FF2B5EF4-FFF2-40B4-BE49-F238E27FC236}">
                <a16:creationId xmlns:a16="http://schemas.microsoft.com/office/drawing/2014/main" id="{78EBC320-FA80-4796-A274-359A2FDEEAFE}"/>
              </a:ext>
            </a:extLst>
          </p:cNvPr>
          <p:cNvSpPr>
            <a:spLocks noGrp="1"/>
          </p:cNvSpPr>
          <p:nvPr>
            <p:ph sz="quarter" idx="11"/>
          </p:nvPr>
        </p:nvSpPr>
        <p:spPr>
          <a:xfrm>
            <a:off x="838200" y="1010660"/>
            <a:ext cx="10515600" cy="5482215"/>
          </a:xfrm>
        </p:spPr>
        <p:txBody>
          <a:bodyPr/>
          <a:lstStyle/>
          <a:p>
            <a:r>
              <a:rPr lang="en-US" sz="2200" dirty="0"/>
              <a:t>Algengasta tegund kreditkorta er ef til vill </a:t>
            </a:r>
            <a:r>
              <a:rPr lang="en-US" sz="2200" b="1" dirty="0"/>
              <a:t>kreditkort útgefið af banka</a:t>
            </a:r>
            <a:r>
              <a:rPr lang="en-US" sz="2200" dirty="0"/>
              <a:t>, svo sem Visa eða MasterCard. Slík kort eru dæmi um endurnýjanlega lánalínu, sem merkir að veitt er viðbótarlán áður en fyrri skuldastaða hefur verið greidd. Kort útgefin af bönkum þykja þægilegust þar sem nota má þau við nánast hvaða kaup sem er, til dæmis á fatnaði, húsgögnum, matvöru, eldsneyti, máltíðum og gistingu, rétt eins og greitt væri með reiðufé.  </a:t>
            </a:r>
          </a:p>
          <a:p>
            <a:r>
              <a:rPr lang="en-US" sz="2200" b="1" dirty="0"/>
              <a:t>Kreditkort útgefin af verslunum </a:t>
            </a:r>
            <a:r>
              <a:rPr lang="en-US" sz="2200" dirty="0"/>
              <a:t>eru gefin út af smásöluaðilum. Nú til dags er algengt að viðskiptavinum sé boðinn afsláttur af kaupum sæki þeir um kreditkort verslunarinnar. Kortin má aðeins nota hjá versluninni eða verslanakeðjunni sem gefur þau út. Sé kreditkort verslunar hins vegar tengt Visa, MasterCard eða American Express má hugsanlega nota það á sama hátt og kort útgefið af banka. Þetta kallast sammerkt kort. </a:t>
            </a:r>
          </a:p>
          <a:p>
            <a:r>
              <a:rPr lang="en-US" sz="2200" dirty="0"/>
              <a:t> </a:t>
            </a:r>
            <a:r>
              <a:rPr lang="en-US" sz="2200" b="1" dirty="0"/>
              <a:t>ferða- og afþreyingarkort</a:t>
            </a:r>
            <a:r>
              <a:rPr lang="en-US" sz="2200" dirty="0"/>
              <a:t>, sem einnig eru kölluð </a:t>
            </a:r>
            <a:r>
              <a:rPr lang="en-US" sz="2200" b="1" dirty="0"/>
              <a:t>kort með fullnaðaruppgjöri</a:t>
            </a:r>
            <a:r>
              <a:rPr lang="en-US" sz="2200" dirty="0"/>
              <a:t>,</a:t>
            </a:r>
            <a:r>
              <a:rPr lang="en-US" sz="2200" b="1" dirty="0"/>
              <a:t> </a:t>
            </a:r>
            <a:r>
              <a:rPr lang="en-US" sz="2200" dirty="0"/>
              <a:t>bjóða fyrst og fremst mjög háa úttektarheimild eða ótakmarkað lán, en gera verður skuldina upp að fullu í hverjum mánuði. Yfirleitt fylgja þeim há árgjöld og þung viðurlög við vanskilum. Á hinn bóginn hafa þau gjarnan lengri vaxtalaus tímabil og bjóða fjölbreytt fríðindi. </a:t>
            </a:r>
          </a:p>
        </p:txBody>
      </p:sp>
    </p:spTree>
    <p:extLst>
      <p:ext uri="{BB962C8B-B14F-4D97-AF65-F5344CB8AC3E}">
        <p14:creationId xmlns:p14="http://schemas.microsoft.com/office/powerpoint/2010/main" val="354946977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9B8BE606-E747-4258-AE4D-B37D75A1DF6F}"/>
              </a:ext>
            </a:extLst>
          </p:cNvPr>
          <p:cNvSpPr>
            <a:spLocks noGrp="1"/>
          </p:cNvSpPr>
          <p:nvPr>
            <p:ph type="title"/>
          </p:nvPr>
        </p:nvSpPr>
        <p:spPr/>
        <p:txBody>
          <a:bodyPr/>
          <a:lstStyle/>
          <a:p>
            <a:r>
              <a:rPr lang="en-US" dirty="0"/>
              <a:t>DÆMI – Útreikningur á meðaldaglegri skuldastöðu</a:t>
            </a:r>
            <a:endParaRPr lang="en-IN" dirty="0"/>
          </a:p>
        </p:txBody>
      </p:sp>
      <p:sp>
        <p:nvSpPr>
          <p:cNvPr id="9" name="Content Placeholder 2">
            <a:extLst>
              <a:ext uri="{FF2B5EF4-FFF2-40B4-BE49-F238E27FC236}">
                <a16:creationId xmlns:a16="http://schemas.microsoft.com/office/drawing/2014/main" id="{7D26F6DA-F5A4-4914-84E1-D7C285B42FE8}"/>
              </a:ext>
            </a:extLst>
          </p:cNvPr>
          <p:cNvSpPr>
            <a:spLocks noGrp="1"/>
          </p:cNvSpPr>
          <p:nvPr>
            <p:ph sz="half" idx="1"/>
          </p:nvPr>
        </p:nvSpPr>
        <p:spPr>
          <a:xfrm>
            <a:off x="838200" y="1010661"/>
            <a:ext cx="4091360" cy="2777568"/>
          </a:xfrm>
        </p:spPr>
        <p:txBody>
          <a:bodyPr/>
          <a:lstStyle/>
          <a:p>
            <a:r>
              <a:rPr lang="en-US" sz="2200" dirty="0"/>
              <a:t>Uppgjörstímabilið er frá 1. maí til 31. maí. Skuldastaðan í upphafi tímabilsins er $450.21. </a:t>
            </a:r>
          </a:p>
          <a:p>
            <a:pPr lvl="0"/>
            <a:r>
              <a:rPr lang="en-US" sz="2200" dirty="0"/>
              <a:t>Finnið meðaldaglega skuldastöðu í maí.</a:t>
            </a:r>
          </a:p>
          <a:p>
            <a:r>
              <a:rPr lang="en-US" sz="2200" dirty="0"/>
              <a:t>Hér er yfirlit yfir færslur á kortinu í maí:</a:t>
            </a:r>
          </a:p>
        </p:txBody>
      </p:sp>
      <p:graphicFrame>
        <p:nvGraphicFramePr>
          <p:cNvPr id="17" name="Table 3">
            <a:extLst>
              <a:ext uri="{FF2B5EF4-FFF2-40B4-BE49-F238E27FC236}">
                <a16:creationId xmlns:a16="http://schemas.microsoft.com/office/drawing/2014/main" id="{2130C292-E2C0-4036-A28F-C0674E481219}"/>
              </a:ext>
            </a:extLst>
          </p:cNvPr>
          <p:cNvGraphicFramePr>
            <a:graphicFrameLocks noGrp="1"/>
          </p:cNvGraphicFramePr>
          <p:nvPr>
            <p:ph sz="half" idx="2"/>
            <p:extLst>
              <p:ext uri="{D42A27DB-BD31-4B8C-83A1-F6EECF244321}">
                <p14:modId xmlns:p14="http://schemas.microsoft.com/office/powerpoint/2010/main" val="739068629"/>
              </p:ext>
            </p:extLst>
          </p:nvPr>
        </p:nvGraphicFramePr>
        <p:xfrm>
          <a:off x="838200" y="3970826"/>
          <a:ext cx="4091360" cy="2124474"/>
        </p:xfrm>
        <a:graphic>
          <a:graphicData uri="http://schemas.openxmlformats.org/drawingml/2006/table">
            <a:tbl>
              <a:tblPr firstRow="1" firstCol="1" bandRow="1">
                <a:tableStyleId>{5C22544A-7EE6-4342-B048-85BDC9FD1C3A}</a:tableStyleId>
              </a:tblPr>
              <a:tblGrid>
                <a:gridCol w="847530">
                  <a:extLst>
                    <a:ext uri="{9D8B030D-6E8A-4147-A177-3AD203B41FA5}">
                      <a16:colId xmlns:a16="http://schemas.microsoft.com/office/drawing/2014/main" val="672378848"/>
                    </a:ext>
                  </a:extLst>
                </a:gridCol>
                <a:gridCol w="1880043">
                  <a:extLst>
                    <a:ext uri="{9D8B030D-6E8A-4147-A177-3AD203B41FA5}">
                      <a16:colId xmlns:a16="http://schemas.microsoft.com/office/drawing/2014/main" val="599204081"/>
                    </a:ext>
                  </a:extLst>
                </a:gridCol>
                <a:gridCol w="1363787">
                  <a:extLst>
                    <a:ext uri="{9D8B030D-6E8A-4147-A177-3AD203B41FA5}">
                      <a16:colId xmlns:a16="http://schemas.microsoft.com/office/drawing/2014/main" val="2284026427"/>
                    </a:ext>
                  </a:extLst>
                </a:gridCol>
              </a:tblGrid>
              <a:tr h="354079">
                <a:tc>
                  <a:txBody>
                    <a:bodyPr/>
                    <a:lstStyle/>
                    <a:p>
                      <a:pPr marL="0" marR="0">
                        <a:lnSpc>
                          <a:spcPct val="100000"/>
                        </a:lnSpc>
                        <a:spcBef>
                          <a:spcPts val="0"/>
                        </a:spcBef>
                        <a:spcAft>
                          <a:spcPts val="0"/>
                        </a:spcAft>
                        <a:tabLst>
                          <a:tab pos="228600" algn="l"/>
                        </a:tabLst>
                      </a:pPr>
                      <a:r>
                        <a:rPr lang="en-US" sz="1400" dirty="0">
                          <a:effectLst/>
                        </a:rPr>
                        <a:t>1. maí</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tc>
                  <a:txBody>
                    <a:bodyPr/>
                    <a:lstStyle/>
                    <a:p>
                      <a:pPr marL="0" marR="0">
                        <a:lnSpc>
                          <a:spcPct val="100000"/>
                        </a:lnSpc>
                        <a:spcBef>
                          <a:spcPts val="0"/>
                        </a:spcBef>
                        <a:spcAft>
                          <a:spcPts val="0"/>
                        </a:spcAft>
                        <a:tabLst>
                          <a:tab pos="228600" algn="l"/>
                        </a:tabLst>
                      </a:pPr>
                      <a:r>
                        <a:rPr lang="en-US" sz="1400" dirty="0">
                          <a:effectLst/>
                        </a:rPr>
                        <a:t>Skuldastaða á uppgjörsdegi</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tc>
                  <a:txBody>
                    <a:bodyPr/>
                    <a:lstStyle/>
                    <a:p>
                      <a:pPr marL="0" marR="0">
                        <a:lnSpc>
                          <a:spcPct val="100000"/>
                        </a:lnSpc>
                        <a:spcBef>
                          <a:spcPts val="0"/>
                        </a:spcBef>
                        <a:spcAft>
                          <a:spcPts val="0"/>
                        </a:spcAft>
                        <a:tabLst>
                          <a:tab pos="228600" algn="l"/>
                        </a:tabLst>
                      </a:pPr>
                      <a:r>
                        <a:rPr lang="en-US" sz="1400" dirty="0">
                          <a:effectLst/>
                        </a:rPr>
                        <a:t>$450.21</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extLst>
                  <a:ext uri="{0D108BD9-81ED-4DB2-BD59-A6C34878D82A}">
                    <a16:rowId xmlns:a16="http://schemas.microsoft.com/office/drawing/2014/main" val="3891993419"/>
                  </a:ext>
                </a:extLst>
              </a:tr>
              <a:tr h="354079">
                <a:tc>
                  <a:txBody>
                    <a:bodyPr/>
                    <a:lstStyle/>
                    <a:p>
                      <a:pPr marL="0" marR="0">
                        <a:lnSpc>
                          <a:spcPct val="100000"/>
                        </a:lnSpc>
                        <a:spcBef>
                          <a:spcPts val="0"/>
                        </a:spcBef>
                        <a:spcAft>
                          <a:spcPts val="0"/>
                        </a:spcAft>
                        <a:tabLst>
                          <a:tab pos="228600" algn="l"/>
                        </a:tabLst>
                      </a:pPr>
                      <a:r>
                        <a:rPr lang="en-US" sz="1400" dirty="0">
                          <a:effectLst/>
                        </a:rPr>
                        <a:t>10. maí</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tc>
                  <a:txBody>
                    <a:bodyPr/>
                    <a:lstStyle/>
                    <a:p>
                      <a:pPr marL="0" marR="0">
                        <a:lnSpc>
                          <a:spcPct val="100000"/>
                        </a:lnSpc>
                        <a:spcBef>
                          <a:spcPts val="0"/>
                        </a:spcBef>
                        <a:spcAft>
                          <a:spcPts val="0"/>
                        </a:spcAft>
                        <a:tabLst>
                          <a:tab pos="228600" algn="l"/>
                        </a:tabLst>
                      </a:pPr>
                      <a:r>
                        <a:rPr lang="en-US" sz="1400" dirty="0">
                          <a:solidFill>
                            <a:srgbClr val="464846"/>
                          </a:solidFill>
                          <a:effectLst/>
                        </a:rPr>
                        <a:t>Greiðsla</a:t>
                      </a:r>
                      <a:endParaRPr lang="en-US" sz="14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0000"/>
                        </a:lnSpc>
                        <a:spcBef>
                          <a:spcPts val="0"/>
                        </a:spcBef>
                        <a:spcAft>
                          <a:spcPts val="0"/>
                        </a:spcAft>
                        <a:tabLst>
                          <a:tab pos="228600" algn="l"/>
                        </a:tabLst>
                      </a:pPr>
                      <a:r>
                        <a:rPr lang="en-US" sz="1400" dirty="0">
                          <a:solidFill>
                            <a:srgbClr val="464846"/>
                          </a:solidFill>
                          <a:effectLst/>
                        </a:rPr>
                        <a:t>$120.00</a:t>
                      </a:r>
                      <a:endParaRPr lang="en-US" sz="14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16283131"/>
                  </a:ext>
                </a:extLst>
              </a:tr>
              <a:tr h="354079">
                <a:tc>
                  <a:txBody>
                    <a:bodyPr/>
                    <a:lstStyle/>
                    <a:p>
                      <a:pPr marL="0" marR="0">
                        <a:lnSpc>
                          <a:spcPct val="100000"/>
                        </a:lnSpc>
                        <a:spcBef>
                          <a:spcPts val="0"/>
                        </a:spcBef>
                        <a:spcAft>
                          <a:spcPts val="0"/>
                        </a:spcAft>
                        <a:tabLst>
                          <a:tab pos="228600" algn="l"/>
                        </a:tabLst>
                      </a:pPr>
                      <a:r>
                        <a:rPr lang="en-US" sz="1400" dirty="0">
                          <a:effectLst/>
                        </a:rPr>
                        <a:t>15. maí</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tc>
                  <a:txBody>
                    <a:bodyPr/>
                    <a:lstStyle/>
                    <a:p>
                      <a:pPr marL="0" marR="0">
                        <a:lnSpc>
                          <a:spcPct val="100000"/>
                        </a:lnSpc>
                        <a:spcBef>
                          <a:spcPts val="0"/>
                        </a:spcBef>
                        <a:spcAft>
                          <a:spcPts val="0"/>
                        </a:spcAft>
                        <a:tabLst>
                          <a:tab pos="228600" algn="l"/>
                        </a:tabLst>
                      </a:pPr>
                      <a:r>
                        <a:rPr lang="en-US" sz="1400" dirty="0">
                          <a:solidFill>
                            <a:srgbClr val="464846"/>
                          </a:solidFill>
                          <a:effectLst/>
                        </a:rPr>
                        <a:t>Matvara</a:t>
                      </a:r>
                      <a:endParaRPr lang="en-US" sz="14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0000"/>
                        </a:lnSpc>
                        <a:spcBef>
                          <a:spcPts val="0"/>
                        </a:spcBef>
                        <a:spcAft>
                          <a:spcPts val="0"/>
                        </a:spcAft>
                        <a:tabLst>
                          <a:tab pos="228600" algn="l"/>
                        </a:tabLst>
                      </a:pPr>
                      <a:r>
                        <a:rPr lang="en-US" sz="1400" dirty="0">
                          <a:solidFill>
                            <a:srgbClr val="464846"/>
                          </a:solidFill>
                          <a:effectLst/>
                        </a:rPr>
                        <a:t>  $83.43</a:t>
                      </a:r>
                      <a:endParaRPr lang="en-US" sz="14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38467328"/>
                  </a:ext>
                </a:extLst>
              </a:tr>
              <a:tr h="354079">
                <a:tc>
                  <a:txBody>
                    <a:bodyPr/>
                    <a:lstStyle/>
                    <a:p>
                      <a:pPr marL="0" marR="0">
                        <a:lnSpc>
                          <a:spcPct val="100000"/>
                        </a:lnSpc>
                        <a:spcBef>
                          <a:spcPts val="0"/>
                        </a:spcBef>
                        <a:spcAft>
                          <a:spcPts val="0"/>
                        </a:spcAft>
                        <a:tabLst>
                          <a:tab pos="228600" algn="l"/>
                        </a:tabLst>
                      </a:pPr>
                      <a:r>
                        <a:rPr lang="en-US" sz="1400" dirty="0">
                          <a:effectLst/>
                        </a:rPr>
                        <a:t>26. maí</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tc>
                  <a:txBody>
                    <a:bodyPr/>
                    <a:lstStyle/>
                    <a:p>
                      <a:pPr marL="0" marR="0">
                        <a:lnSpc>
                          <a:spcPct val="100000"/>
                        </a:lnSpc>
                        <a:spcBef>
                          <a:spcPts val="0"/>
                        </a:spcBef>
                        <a:spcAft>
                          <a:spcPts val="0"/>
                        </a:spcAft>
                        <a:tabLst>
                          <a:tab pos="228600" algn="l"/>
                        </a:tabLst>
                      </a:pPr>
                      <a:r>
                        <a:rPr lang="en-US" sz="1400" dirty="0">
                          <a:solidFill>
                            <a:srgbClr val="464846"/>
                          </a:solidFill>
                          <a:effectLst/>
                        </a:rPr>
                        <a:t>Bílavarahlutir</a:t>
                      </a:r>
                      <a:endParaRPr lang="en-US" sz="14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0000"/>
                        </a:lnSpc>
                        <a:spcBef>
                          <a:spcPts val="0"/>
                        </a:spcBef>
                        <a:spcAft>
                          <a:spcPts val="0"/>
                        </a:spcAft>
                        <a:tabLst>
                          <a:tab pos="228600" algn="l"/>
                        </a:tabLst>
                      </a:pPr>
                      <a:r>
                        <a:rPr lang="en-US" sz="1400" dirty="0">
                          <a:solidFill>
                            <a:srgbClr val="464846"/>
                          </a:solidFill>
                          <a:effectLst/>
                        </a:rPr>
                        <a:t>  $45.12</a:t>
                      </a:r>
                    </a:p>
                  </a:txBody>
                  <a:tcPr marL="68580" marR="68580" marT="0" marB="0"/>
                </a:tc>
                <a:extLst>
                  <a:ext uri="{0D108BD9-81ED-4DB2-BD59-A6C34878D82A}">
                    <a16:rowId xmlns:a16="http://schemas.microsoft.com/office/drawing/2014/main" val="4189108317"/>
                  </a:ext>
                </a:extLst>
              </a:tr>
              <a:tr h="354079">
                <a:tc>
                  <a:txBody>
                    <a:bodyPr/>
                    <a:lstStyle/>
                    <a:p>
                      <a:pPr marL="0" marR="0">
                        <a:lnSpc>
                          <a:spcPct val="100000"/>
                        </a:lnSpc>
                        <a:spcBef>
                          <a:spcPts val="0"/>
                        </a:spcBef>
                        <a:spcAft>
                          <a:spcPts val="0"/>
                        </a:spcAft>
                        <a:tabLst>
                          <a:tab pos="228600" algn="l"/>
                        </a:tabLst>
                      </a:pPr>
                      <a:r>
                        <a:rPr lang="en-US" sz="1400" dirty="0">
                          <a:effectLst/>
                        </a:rPr>
                        <a:t>26. maí</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tc>
                  <a:txBody>
                    <a:bodyPr/>
                    <a:lstStyle/>
                    <a:p>
                      <a:pPr marL="0" marR="0">
                        <a:lnSpc>
                          <a:spcPct val="100000"/>
                        </a:lnSpc>
                        <a:spcBef>
                          <a:spcPts val="0"/>
                        </a:spcBef>
                        <a:spcAft>
                          <a:spcPts val="0"/>
                        </a:spcAft>
                        <a:tabLst>
                          <a:tab pos="228600" algn="l"/>
                        </a:tabLst>
                      </a:pPr>
                      <a:r>
                        <a:rPr lang="en-US" sz="1400" dirty="0">
                          <a:solidFill>
                            <a:srgbClr val="464846"/>
                          </a:solidFill>
                          <a:effectLst/>
                        </a:rPr>
                        <a:t>Veitingastaður</a:t>
                      </a:r>
                      <a:endParaRPr lang="en-US" sz="14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0000"/>
                        </a:lnSpc>
                        <a:spcBef>
                          <a:spcPts val="0"/>
                        </a:spcBef>
                        <a:spcAft>
                          <a:spcPts val="0"/>
                        </a:spcAft>
                        <a:tabLst>
                          <a:tab pos="228600" algn="l"/>
                        </a:tabLst>
                      </a:pPr>
                      <a:r>
                        <a:rPr lang="en-US" sz="1400" dirty="0">
                          <a:solidFill>
                            <a:srgbClr val="464846"/>
                          </a:solidFill>
                          <a:effectLst/>
                        </a:rPr>
                        <a:t>  $85.34</a:t>
                      </a:r>
                    </a:p>
                  </a:txBody>
                  <a:tcPr marL="68580" marR="68580" marT="0" marB="0"/>
                </a:tc>
                <a:extLst>
                  <a:ext uri="{0D108BD9-81ED-4DB2-BD59-A6C34878D82A}">
                    <a16:rowId xmlns:a16="http://schemas.microsoft.com/office/drawing/2014/main" val="10004"/>
                  </a:ext>
                </a:extLst>
              </a:tr>
              <a:tr h="354079">
                <a:tc>
                  <a:txBody>
                    <a:bodyPr/>
                    <a:lstStyle/>
                    <a:p>
                      <a:pPr marL="0" marR="0">
                        <a:lnSpc>
                          <a:spcPct val="100000"/>
                        </a:lnSpc>
                        <a:spcBef>
                          <a:spcPts val="0"/>
                        </a:spcBef>
                        <a:spcAft>
                          <a:spcPts val="0"/>
                        </a:spcAft>
                        <a:tabLst>
                          <a:tab pos="228600" algn="l"/>
                        </a:tabLst>
                      </a:pPr>
                      <a:r>
                        <a:rPr lang="en-US" sz="1400" dirty="0">
                          <a:effectLst/>
                        </a:rPr>
                        <a:t>30. maí</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tc>
                  <a:txBody>
                    <a:bodyPr/>
                    <a:lstStyle/>
                    <a:p>
                      <a:pPr marL="0" marR="0">
                        <a:lnSpc>
                          <a:spcPct val="100000"/>
                        </a:lnSpc>
                        <a:spcBef>
                          <a:spcPts val="0"/>
                        </a:spcBef>
                        <a:spcAft>
                          <a:spcPts val="0"/>
                        </a:spcAft>
                        <a:tabLst>
                          <a:tab pos="228600" algn="l"/>
                        </a:tabLst>
                      </a:pPr>
                      <a:r>
                        <a:rPr lang="en-US" sz="1400" dirty="0">
                          <a:solidFill>
                            <a:srgbClr val="464846"/>
                          </a:solidFill>
                          <a:effectLst/>
                        </a:rPr>
                        <a:t>Skór</a:t>
                      </a:r>
                      <a:endParaRPr lang="en-US" sz="14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0000"/>
                        </a:lnSpc>
                        <a:spcBef>
                          <a:spcPts val="0"/>
                        </a:spcBef>
                        <a:spcAft>
                          <a:spcPts val="0"/>
                        </a:spcAft>
                        <a:tabLst>
                          <a:tab pos="228600" algn="l"/>
                        </a:tabLst>
                      </a:pPr>
                      <a:r>
                        <a:rPr lang="en-US" sz="1400" dirty="0">
                          <a:solidFill>
                            <a:srgbClr val="464846"/>
                          </a:solidFill>
                          <a:effectLst/>
                        </a:rPr>
                        <a:t>  $98.23</a:t>
                      </a:r>
                      <a:endParaRPr lang="en-US" sz="14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2774088"/>
                  </a:ext>
                </a:extLst>
              </a:tr>
            </a:tbl>
          </a:graphicData>
        </a:graphic>
      </p:graphicFrame>
      <p:sp>
        <p:nvSpPr>
          <p:cNvPr id="11" name="Content Placeholder 4">
            <a:extLst>
              <a:ext uri="{FF2B5EF4-FFF2-40B4-BE49-F238E27FC236}">
                <a16:creationId xmlns:a16="http://schemas.microsoft.com/office/drawing/2014/main" id="{27436DC9-7377-45B5-A513-E63818B4BBF5}"/>
              </a:ext>
            </a:extLst>
          </p:cNvPr>
          <p:cNvSpPr>
            <a:spLocks noGrp="1"/>
          </p:cNvSpPr>
          <p:nvPr>
            <p:ph sz="half" idx="12"/>
          </p:nvPr>
        </p:nvSpPr>
        <p:spPr>
          <a:xfrm>
            <a:off x="5209309" y="1009941"/>
            <a:ext cx="6553200" cy="874278"/>
          </a:xfrm>
        </p:spPr>
        <p:txBody>
          <a:bodyPr/>
          <a:lstStyle/>
          <a:p>
            <a:r>
              <a:rPr lang="en-US" sz="2000" dirty="0"/>
              <a:t>Til að reikna meðaldaglega skuldastöðu skal útbúa nýja töflu sem sýnir hvern dag þegar skuldastaðan breytist og jafnframt færa inn uppsafnaða skuldastöðu. </a:t>
            </a:r>
          </a:p>
        </p:txBody>
      </p:sp>
      <p:graphicFrame>
        <p:nvGraphicFramePr>
          <p:cNvPr id="18" name="Table 5">
            <a:extLst>
              <a:ext uri="{FF2B5EF4-FFF2-40B4-BE49-F238E27FC236}">
                <a16:creationId xmlns:a16="http://schemas.microsoft.com/office/drawing/2014/main" id="{CB91DB9C-7ACA-464D-8DA1-CC36F71C1C45}"/>
              </a:ext>
            </a:extLst>
          </p:cNvPr>
          <p:cNvGraphicFramePr>
            <a:graphicFrameLocks noGrp="1"/>
          </p:cNvGraphicFramePr>
          <p:nvPr>
            <p:ph sz="half" idx="13"/>
            <p:extLst>
              <p:ext uri="{D42A27DB-BD31-4B8C-83A1-F6EECF244321}">
                <p14:modId xmlns:p14="http://schemas.microsoft.com/office/powerpoint/2010/main" val="2008818841"/>
              </p:ext>
            </p:extLst>
          </p:nvPr>
        </p:nvGraphicFramePr>
        <p:xfrm>
          <a:off x="6681354" y="1926166"/>
          <a:ext cx="4572000" cy="1097280"/>
        </p:xfrm>
        <a:graphic>
          <a:graphicData uri="http://schemas.openxmlformats.org/drawingml/2006/table">
            <a:tbl>
              <a:tblPr firstRow="1" firstCol="1" bandRow="1">
                <a:tableStyleId>{5C22544A-7EE6-4342-B048-85BDC9FD1C3A}</a:tableStyleId>
              </a:tblPr>
              <a:tblGrid>
                <a:gridCol w="1360449">
                  <a:extLst>
                    <a:ext uri="{9D8B030D-6E8A-4147-A177-3AD203B41FA5}">
                      <a16:colId xmlns:a16="http://schemas.microsoft.com/office/drawing/2014/main" val="1725179369"/>
                    </a:ext>
                  </a:extLst>
                </a:gridCol>
                <a:gridCol w="3211551">
                  <a:extLst>
                    <a:ext uri="{9D8B030D-6E8A-4147-A177-3AD203B41FA5}">
                      <a16:colId xmlns:a16="http://schemas.microsoft.com/office/drawing/2014/main" val="3433472279"/>
                    </a:ext>
                  </a:extLst>
                </a:gridCol>
              </a:tblGrid>
              <a:tr h="0">
                <a:tc>
                  <a:txBody>
                    <a:bodyPr/>
                    <a:lstStyle/>
                    <a:p>
                      <a:pPr marL="0" marR="0" algn="ctr">
                        <a:lnSpc>
                          <a:spcPct val="100000"/>
                        </a:lnSpc>
                        <a:spcBef>
                          <a:spcPts val="0"/>
                        </a:spcBef>
                        <a:spcAft>
                          <a:spcPts val="0"/>
                        </a:spcAft>
                        <a:tabLst>
                          <a:tab pos="228600" algn="l"/>
                        </a:tabLst>
                      </a:pPr>
                      <a:r>
                        <a:rPr lang="en-US" sz="1200" dirty="0">
                          <a:effectLst/>
                        </a:rPr>
                        <a:t>Dagsetning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tc>
                  <a:txBody>
                    <a:bodyPr/>
                    <a:lstStyle/>
                    <a:p>
                      <a:pPr marL="0" marR="0">
                        <a:lnSpc>
                          <a:spcPct val="100000"/>
                        </a:lnSpc>
                        <a:spcBef>
                          <a:spcPts val="0"/>
                        </a:spcBef>
                        <a:spcAft>
                          <a:spcPts val="0"/>
                        </a:spcAft>
                        <a:tabLst>
                          <a:tab pos="228600" algn="l"/>
                        </a:tabLst>
                      </a:pPr>
                      <a:r>
                        <a:rPr lang="en-US" sz="1200" dirty="0">
                          <a:effectLst/>
                        </a:rPr>
                        <a:t>Uppsöfnuð skuldastaða</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extLst>
                  <a:ext uri="{0D108BD9-81ED-4DB2-BD59-A6C34878D82A}">
                    <a16:rowId xmlns:a16="http://schemas.microsoft.com/office/drawing/2014/main" val="1306529227"/>
                  </a:ext>
                </a:extLst>
              </a:tr>
              <a:tr h="0">
                <a:tc>
                  <a:txBody>
                    <a:bodyPr/>
                    <a:lstStyle/>
                    <a:p>
                      <a:pPr marL="0" marR="0">
                        <a:lnSpc>
                          <a:spcPct val="100000"/>
                        </a:lnSpc>
                        <a:spcBef>
                          <a:spcPts val="0"/>
                        </a:spcBef>
                        <a:spcAft>
                          <a:spcPts val="0"/>
                        </a:spcAft>
                        <a:tabLst>
                          <a:tab pos="228600" algn="l"/>
                        </a:tabLst>
                      </a:pPr>
                      <a:r>
                        <a:rPr lang="en-US" sz="1200" dirty="0">
                          <a:effectLst/>
                        </a:rPr>
                        <a:t>1. maí</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tc>
                  <a:txBody>
                    <a:bodyPr/>
                    <a:lstStyle/>
                    <a:p>
                      <a:pPr marL="0" marR="0">
                        <a:lnSpc>
                          <a:spcPct val="100000"/>
                        </a:lnSpc>
                        <a:spcBef>
                          <a:spcPts val="0"/>
                        </a:spcBef>
                        <a:spcAft>
                          <a:spcPts val="0"/>
                        </a:spcAft>
                        <a:tabLst>
                          <a:tab pos="228600" algn="l"/>
                        </a:tabLst>
                      </a:pPr>
                      <a:r>
                        <a:rPr lang="en-US" sz="1200" dirty="0">
                          <a:solidFill>
                            <a:srgbClr val="464846"/>
                          </a:solidFill>
                          <a:effectLst/>
                        </a:rPr>
                        <a:t>$450.21</a:t>
                      </a:r>
                      <a:endParaRPr lang="en-US" sz="12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221503890"/>
                  </a:ext>
                </a:extLst>
              </a:tr>
              <a:tr h="0">
                <a:tc>
                  <a:txBody>
                    <a:bodyPr/>
                    <a:lstStyle/>
                    <a:p>
                      <a:pPr marL="0" marR="0">
                        <a:lnSpc>
                          <a:spcPct val="100000"/>
                        </a:lnSpc>
                        <a:spcBef>
                          <a:spcPts val="0"/>
                        </a:spcBef>
                        <a:spcAft>
                          <a:spcPts val="0"/>
                        </a:spcAft>
                        <a:tabLst>
                          <a:tab pos="228600" algn="l"/>
                        </a:tabLst>
                      </a:pPr>
                      <a:r>
                        <a:rPr lang="en-US" sz="1200" dirty="0">
                          <a:effectLst/>
                        </a:rPr>
                        <a:t>10. maí</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tc>
                  <a:txBody>
                    <a:bodyPr/>
                    <a:lstStyle/>
                    <a:p>
                      <a:pPr marL="0" marR="0">
                        <a:lnSpc>
                          <a:spcPct val="100000"/>
                        </a:lnSpc>
                        <a:spcBef>
                          <a:spcPts val="0"/>
                        </a:spcBef>
                        <a:spcAft>
                          <a:spcPts val="0"/>
                        </a:spcAft>
                        <a:tabLst>
                          <a:tab pos="228600" algn="l"/>
                        </a:tabLst>
                      </a:pPr>
                      <a:r>
                        <a:rPr lang="en-US" sz="1200" dirty="0">
                          <a:solidFill>
                            <a:srgbClr val="464846"/>
                          </a:solidFill>
                          <a:effectLst/>
                        </a:rPr>
                        <a:t>$450.21 – $120.00 = $330.21</a:t>
                      </a:r>
                      <a:endParaRPr lang="en-US" sz="12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41771269"/>
                  </a:ext>
                </a:extLst>
              </a:tr>
              <a:tr h="0">
                <a:tc>
                  <a:txBody>
                    <a:bodyPr/>
                    <a:lstStyle/>
                    <a:p>
                      <a:pPr marL="0" marR="0">
                        <a:lnSpc>
                          <a:spcPct val="100000"/>
                        </a:lnSpc>
                        <a:spcBef>
                          <a:spcPts val="0"/>
                        </a:spcBef>
                        <a:spcAft>
                          <a:spcPts val="0"/>
                        </a:spcAft>
                        <a:tabLst>
                          <a:tab pos="228600" algn="l"/>
                        </a:tabLst>
                      </a:pPr>
                      <a:r>
                        <a:rPr lang="en-US" sz="1200" dirty="0">
                          <a:effectLst/>
                        </a:rPr>
                        <a:t>15. maí</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tc>
                  <a:txBody>
                    <a:bodyPr/>
                    <a:lstStyle/>
                    <a:p>
                      <a:pPr marL="0" marR="0">
                        <a:lnSpc>
                          <a:spcPct val="100000"/>
                        </a:lnSpc>
                        <a:spcBef>
                          <a:spcPts val="0"/>
                        </a:spcBef>
                        <a:spcAft>
                          <a:spcPts val="0"/>
                        </a:spcAft>
                        <a:tabLst>
                          <a:tab pos="228600" algn="l"/>
                        </a:tabLst>
                      </a:pPr>
                      <a:r>
                        <a:rPr lang="en-US" sz="1200" dirty="0">
                          <a:solidFill>
                            <a:srgbClr val="464846"/>
                          </a:solidFill>
                          <a:effectLst/>
                        </a:rPr>
                        <a:t>$330.21 + $83.43 = $413.64</a:t>
                      </a:r>
                      <a:endParaRPr lang="en-US" sz="12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77936173"/>
                  </a:ext>
                </a:extLst>
              </a:tr>
              <a:tr h="0">
                <a:tc>
                  <a:txBody>
                    <a:bodyPr/>
                    <a:lstStyle/>
                    <a:p>
                      <a:pPr marL="0" marR="0">
                        <a:lnSpc>
                          <a:spcPct val="100000"/>
                        </a:lnSpc>
                        <a:spcBef>
                          <a:spcPts val="0"/>
                        </a:spcBef>
                        <a:spcAft>
                          <a:spcPts val="0"/>
                        </a:spcAft>
                        <a:tabLst>
                          <a:tab pos="228600" algn="l"/>
                        </a:tabLst>
                      </a:pPr>
                      <a:r>
                        <a:rPr lang="en-US" sz="1200" dirty="0">
                          <a:effectLst/>
                        </a:rPr>
                        <a:t>26. maí</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tc>
                  <a:txBody>
                    <a:bodyPr/>
                    <a:lstStyle/>
                    <a:p>
                      <a:pPr marL="0" marR="0">
                        <a:lnSpc>
                          <a:spcPct val="100000"/>
                        </a:lnSpc>
                        <a:spcBef>
                          <a:spcPts val="0"/>
                        </a:spcBef>
                        <a:spcAft>
                          <a:spcPts val="0"/>
                        </a:spcAft>
                        <a:tabLst>
                          <a:tab pos="228600" algn="l"/>
                        </a:tabLst>
                      </a:pPr>
                      <a:r>
                        <a:rPr lang="en-US" sz="1200" dirty="0">
                          <a:solidFill>
                            <a:srgbClr val="464846"/>
                          </a:solidFill>
                          <a:effectLst/>
                        </a:rPr>
                        <a:t>$413.64 + $45.12 + $85.34 = $544.10</a:t>
                      </a:r>
                      <a:endParaRPr lang="en-US" sz="12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29104684"/>
                  </a:ext>
                </a:extLst>
              </a:tr>
              <a:tr h="0">
                <a:tc>
                  <a:txBody>
                    <a:bodyPr/>
                    <a:lstStyle/>
                    <a:p>
                      <a:pPr marL="0" marR="0">
                        <a:lnSpc>
                          <a:spcPct val="100000"/>
                        </a:lnSpc>
                        <a:spcBef>
                          <a:spcPts val="0"/>
                        </a:spcBef>
                        <a:spcAft>
                          <a:spcPts val="0"/>
                        </a:spcAft>
                        <a:tabLst>
                          <a:tab pos="228600" algn="l"/>
                        </a:tabLst>
                      </a:pPr>
                      <a:r>
                        <a:rPr lang="en-US" sz="1200" dirty="0">
                          <a:effectLst/>
                        </a:rPr>
                        <a:t>30. maí</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tc>
                  <a:txBody>
                    <a:bodyPr/>
                    <a:lstStyle/>
                    <a:p>
                      <a:pPr marL="0" marR="0">
                        <a:lnSpc>
                          <a:spcPct val="100000"/>
                        </a:lnSpc>
                        <a:spcBef>
                          <a:spcPts val="0"/>
                        </a:spcBef>
                        <a:spcAft>
                          <a:spcPts val="0"/>
                        </a:spcAft>
                        <a:tabLst>
                          <a:tab pos="228600" algn="l"/>
                        </a:tabLst>
                      </a:pPr>
                      <a:r>
                        <a:rPr lang="en-US" sz="1200" dirty="0">
                          <a:solidFill>
                            <a:srgbClr val="464846"/>
                          </a:solidFill>
                          <a:effectLst/>
                        </a:rPr>
                        <a:t>$544.10 + $98.23 = $642.33</a:t>
                      </a:r>
                      <a:endParaRPr lang="en-US" sz="12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73560224"/>
                  </a:ext>
                </a:extLst>
              </a:tr>
            </a:tbl>
          </a:graphicData>
        </a:graphic>
      </p:graphicFrame>
      <p:sp>
        <p:nvSpPr>
          <p:cNvPr id="13" name="Content Placeholder 6">
            <a:extLst>
              <a:ext uri="{FF2B5EF4-FFF2-40B4-BE49-F238E27FC236}">
                <a16:creationId xmlns:a16="http://schemas.microsoft.com/office/drawing/2014/main" id="{6CFE9EAB-CF05-47FA-AE55-357EF11DD3E7}"/>
              </a:ext>
            </a:extLst>
          </p:cNvPr>
          <p:cNvSpPr>
            <a:spLocks noGrp="1"/>
          </p:cNvSpPr>
          <p:nvPr>
            <p:ph sz="half" idx="14"/>
          </p:nvPr>
        </p:nvSpPr>
        <p:spPr>
          <a:xfrm>
            <a:off x="5209309" y="3070859"/>
            <a:ext cx="6553200" cy="874278"/>
          </a:xfrm>
        </p:spPr>
        <p:txBody>
          <a:bodyPr/>
          <a:lstStyle/>
          <a:p>
            <a:r>
              <a:rPr lang="en-US" sz="2000" dirty="0"/>
              <a:t>Næst er gerð önnur tafla sem sýnir stöðuna hverju sinni og fjölda daga þar til hún breytist. Margfaldið hverja stöðu með viðkomandi dagafjölda.</a:t>
            </a:r>
          </a:p>
        </p:txBody>
      </p:sp>
      <p:graphicFrame>
        <p:nvGraphicFramePr>
          <p:cNvPr id="19" name="Table 7">
            <a:extLst>
              <a:ext uri="{FF2B5EF4-FFF2-40B4-BE49-F238E27FC236}">
                <a16:creationId xmlns:a16="http://schemas.microsoft.com/office/drawing/2014/main" id="{BAE1839A-1211-49A9-ABC0-11DFA3DE0456}"/>
              </a:ext>
            </a:extLst>
          </p:cNvPr>
          <p:cNvGraphicFramePr>
            <a:graphicFrameLocks noGrp="1"/>
          </p:cNvGraphicFramePr>
          <p:nvPr>
            <p:ph sz="half" idx="15"/>
            <p:extLst>
              <p:ext uri="{D42A27DB-BD31-4B8C-83A1-F6EECF244321}">
                <p14:modId xmlns:p14="http://schemas.microsoft.com/office/powerpoint/2010/main" val="3836990936"/>
              </p:ext>
            </p:extLst>
          </p:nvPr>
        </p:nvGraphicFramePr>
        <p:xfrm>
          <a:off x="6266055" y="4101558"/>
          <a:ext cx="4993888" cy="1557845"/>
        </p:xfrm>
        <a:graphic>
          <a:graphicData uri="http://schemas.openxmlformats.org/drawingml/2006/table">
            <a:tbl>
              <a:tblPr firstRow="1" firstCol="1" bandRow="1">
                <a:tableStyleId>{5C22544A-7EE6-4342-B048-85BDC9FD1C3A}</a:tableStyleId>
              </a:tblPr>
              <a:tblGrid>
                <a:gridCol w="691375">
                  <a:extLst>
                    <a:ext uri="{9D8B030D-6E8A-4147-A177-3AD203B41FA5}">
                      <a16:colId xmlns:a16="http://schemas.microsoft.com/office/drawing/2014/main" val="477764998"/>
                    </a:ext>
                  </a:extLst>
                </a:gridCol>
                <a:gridCol w="802888">
                  <a:extLst>
                    <a:ext uri="{9D8B030D-6E8A-4147-A177-3AD203B41FA5}">
                      <a16:colId xmlns:a16="http://schemas.microsoft.com/office/drawing/2014/main" val="1012570526"/>
                    </a:ext>
                  </a:extLst>
                </a:gridCol>
                <a:gridCol w="1918934">
                  <a:extLst>
                    <a:ext uri="{9D8B030D-6E8A-4147-A177-3AD203B41FA5}">
                      <a16:colId xmlns:a16="http://schemas.microsoft.com/office/drawing/2014/main" val="3053270310"/>
                    </a:ext>
                  </a:extLst>
                </a:gridCol>
                <a:gridCol w="1580691">
                  <a:extLst>
                    <a:ext uri="{9D8B030D-6E8A-4147-A177-3AD203B41FA5}">
                      <a16:colId xmlns:a16="http://schemas.microsoft.com/office/drawing/2014/main" val="3703635382"/>
                    </a:ext>
                  </a:extLst>
                </a:gridCol>
              </a:tblGrid>
              <a:tr h="215485">
                <a:tc>
                  <a:txBody>
                    <a:bodyPr/>
                    <a:lstStyle/>
                    <a:p>
                      <a:pPr marL="0" marR="0">
                        <a:lnSpc>
                          <a:spcPct val="100000"/>
                        </a:lnSpc>
                        <a:spcBef>
                          <a:spcPts val="0"/>
                        </a:spcBef>
                        <a:spcAft>
                          <a:spcPts val="0"/>
                        </a:spcAft>
                        <a:tabLst>
                          <a:tab pos="228600" algn="l"/>
                        </a:tabLst>
                      </a:pPr>
                      <a:r>
                        <a:rPr lang="en-US" sz="1200" dirty="0">
                          <a:effectLst/>
                        </a:rPr>
                        <a:t>Dagsetning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tc>
                  <a:txBody>
                    <a:bodyPr/>
                    <a:lstStyle/>
                    <a:p>
                      <a:pPr marL="0" marR="0" algn="ctr">
                        <a:lnSpc>
                          <a:spcPct val="100000"/>
                        </a:lnSpc>
                        <a:spcBef>
                          <a:spcPts val="0"/>
                        </a:spcBef>
                        <a:spcAft>
                          <a:spcPts val="0"/>
                        </a:spcAft>
                        <a:tabLst>
                          <a:tab pos="228600" algn="l"/>
                        </a:tabLst>
                      </a:pPr>
                      <a:r>
                        <a:rPr lang="en-US" sz="1200" dirty="0">
                          <a:effectLst/>
                        </a:rPr>
                        <a:t>Staða</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tc>
                  <a:txBody>
                    <a:bodyPr/>
                    <a:lstStyle/>
                    <a:p>
                      <a:pPr marL="0" marR="0" algn="ctr">
                        <a:lnSpc>
                          <a:spcPct val="100000"/>
                        </a:lnSpc>
                        <a:spcBef>
                          <a:spcPts val="0"/>
                        </a:spcBef>
                        <a:spcAft>
                          <a:spcPts val="0"/>
                        </a:spcAft>
                        <a:tabLst>
                          <a:tab pos="228600" algn="l"/>
                        </a:tabLst>
                      </a:pPr>
                      <a:r>
                        <a:rPr lang="en-US" sz="1200" dirty="0">
                          <a:effectLst/>
                        </a:rPr>
                        <a:t>Dagar þar til</a:t>
                      </a:r>
                      <a:r>
                        <a:rPr lang="en-US" sz="1200" baseline="0" dirty="0">
                          <a:effectLst/>
                        </a:rPr>
                        <a:t> </a:t>
                      </a:r>
                      <a:r>
                        <a:rPr lang="en-US" sz="1200" dirty="0">
                          <a:effectLst/>
                        </a:rPr>
                        <a:t>staðan breytist</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tc>
                  <a:txBody>
                    <a:bodyPr/>
                    <a:lstStyle/>
                    <a:p>
                      <a:pPr marL="0" marR="0" algn="ctr">
                        <a:lnSpc>
                          <a:spcPct val="100000"/>
                        </a:lnSpc>
                        <a:spcBef>
                          <a:spcPts val="0"/>
                        </a:spcBef>
                        <a:spcAft>
                          <a:spcPts val="0"/>
                        </a:spcAft>
                        <a:tabLst>
                          <a:tab pos="228600" algn="l"/>
                        </a:tabLst>
                      </a:pPr>
                      <a:r>
                        <a:rPr lang="en-US" sz="1200" dirty="0">
                          <a:effectLst/>
                          <a:latin typeface="Calibri" panose="020F0502020204030204" pitchFamily="34" charset="0"/>
                          <a:ea typeface="Calibri" panose="020F0502020204030204" pitchFamily="34" charset="0"/>
                          <a:cs typeface="Times New Roman" panose="02020603050405020304" pitchFamily="18" charset="0"/>
                        </a:rPr>
                        <a:t>Staða × dagar</a:t>
                      </a:r>
                    </a:p>
                  </a:txBody>
                  <a:tcPr marL="68580" marR="68580" marT="0" marB="0">
                    <a:solidFill>
                      <a:srgbClr val="548235"/>
                    </a:solidFill>
                  </a:tcPr>
                </a:tc>
                <a:extLst>
                  <a:ext uri="{0D108BD9-81ED-4DB2-BD59-A6C34878D82A}">
                    <a16:rowId xmlns:a16="http://schemas.microsoft.com/office/drawing/2014/main" val="1172891829"/>
                  </a:ext>
                </a:extLst>
              </a:tr>
              <a:tr h="223730">
                <a:tc>
                  <a:txBody>
                    <a:bodyPr/>
                    <a:lstStyle/>
                    <a:p>
                      <a:pPr marL="0" marR="0">
                        <a:lnSpc>
                          <a:spcPct val="100000"/>
                        </a:lnSpc>
                        <a:spcBef>
                          <a:spcPts val="0"/>
                        </a:spcBef>
                        <a:spcAft>
                          <a:spcPts val="0"/>
                        </a:spcAft>
                        <a:tabLst>
                          <a:tab pos="228600" algn="l"/>
                        </a:tabLst>
                      </a:pPr>
                      <a:r>
                        <a:rPr lang="en-US" sz="1200" dirty="0">
                          <a:effectLst/>
                        </a:rPr>
                        <a:t>1. maí</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tc>
                  <a:txBody>
                    <a:bodyPr/>
                    <a:lstStyle/>
                    <a:p>
                      <a:pPr marL="0" marR="0" algn="ctr">
                        <a:lnSpc>
                          <a:spcPct val="100000"/>
                        </a:lnSpc>
                        <a:spcBef>
                          <a:spcPts val="0"/>
                        </a:spcBef>
                        <a:spcAft>
                          <a:spcPts val="0"/>
                        </a:spcAft>
                        <a:tabLst>
                          <a:tab pos="228600" algn="l"/>
                        </a:tabLst>
                      </a:pPr>
                      <a:r>
                        <a:rPr lang="en-US" sz="1200" dirty="0">
                          <a:solidFill>
                            <a:srgbClr val="464846"/>
                          </a:solidFill>
                          <a:effectLst/>
                        </a:rPr>
                        <a:t>$450.21</a:t>
                      </a:r>
                      <a:endParaRPr lang="en-US" sz="12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0000"/>
                        </a:lnSpc>
                        <a:spcBef>
                          <a:spcPts val="0"/>
                        </a:spcBef>
                        <a:spcAft>
                          <a:spcPts val="0"/>
                        </a:spcAft>
                        <a:tabLst>
                          <a:tab pos="228600" algn="l"/>
                        </a:tabLst>
                      </a:pPr>
                      <a:r>
                        <a:rPr lang="en-US" sz="1200" dirty="0">
                          <a:solidFill>
                            <a:srgbClr val="464846"/>
                          </a:solidFill>
                          <a:effectLst/>
                        </a:rPr>
                        <a:t>9</a:t>
                      </a:r>
                      <a:endParaRPr lang="en-US" sz="12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0000"/>
                        </a:lnSpc>
                        <a:spcBef>
                          <a:spcPts val="0"/>
                        </a:spcBef>
                        <a:spcAft>
                          <a:spcPts val="0"/>
                        </a:spcAft>
                        <a:tabLst>
                          <a:tab pos="228600" algn="l"/>
                        </a:tabLst>
                      </a:pPr>
                      <a:r>
                        <a:rPr lang="en-US" sz="1200" dirty="0">
                          <a:solidFill>
                            <a:srgbClr val="464846"/>
                          </a:solidFill>
                          <a:effectLst/>
                        </a:rPr>
                        <a:t>$4,051.89</a:t>
                      </a:r>
                      <a:endParaRPr lang="en-US" sz="12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88862643"/>
                  </a:ext>
                </a:extLst>
              </a:tr>
              <a:tr h="223730">
                <a:tc>
                  <a:txBody>
                    <a:bodyPr/>
                    <a:lstStyle/>
                    <a:p>
                      <a:pPr marL="0" marR="0">
                        <a:lnSpc>
                          <a:spcPct val="100000"/>
                        </a:lnSpc>
                        <a:spcBef>
                          <a:spcPts val="0"/>
                        </a:spcBef>
                        <a:spcAft>
                          <a:spcPts val="0"/>
                        </a:spcAft>
                        <a:tabLst>
                          <a:tab pos="228600" algn="l"/>
                        </a:tabLst>
                      </a:pPr>
                      <a:r>
                        <a:rPr lang="en-US" sz="1200" dirty="0">
                          <a:effectLst/>
                        </a:rPr>
                        <a:t>10. maí</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tc>
                  <a:txBody>
                    <a:bodyPr/>
                    <a:lstStyle/>
                    <a:p>
                      <a:pPr marL="0" marR="0" algn="ctr">
                        <a:lnSpc>
                          <a:spcPct val="100000"/>
                        </a:lnSpc>
                        <a:spcBef>
                          <a:spcPts val="0"/>
                        </a:spcBef>
                        <a:spcAft>
                          <a:spcPts val="0"/>
                        </a:spcAft>
                        <a:tabLst>
                          <a:tab pos="228600" algn="l"/>
                        </a:tabLst>
                      </a:pPr>
                      <a:r>
                        <a:rPr lang="en-US" sz="1200" dirty="0">
                          <a:solidFill>
                            <a:srgbClr val="464846"/>
                          </a:solidFill>
                          <a:effectLst/>
                        </a:rPr>
                        <a:t>$330.21</a:t>
                      </a:r>
                      <a:endParaRPr lang="en-US" sz="12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0000"/>
                        </a:lnSpc>
                        <a:spcBef>
                          <a:spcPts val="0"/>
                        </a:spcBef>
                        <a:spcAft>
                          <a:spcPts val="0"/>
                        </a:spcAft>
                        <a:tabLst>
                          <a:tab pos="228600" algn="l"/>
                        </a:tabLst>
                      </a:pPr>
                      <a:r>
                        <a:rPr lang="en-US" sz="1200" dirty="0">
                          <a:solidFill>
                            <a:srgbClr val="464846"/>
                          </a:solidFill>
                          <a:effectLst/>
                        </a:rPr>
                        <a:t>5</a:t>
                      </a:r>
                      <a:endParaRPr lang="en-US" sz="12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0000"/>
                        </a:lnSpc>
                        <a:spcBef>
                          <a:spcPts val="0"/>
                        </a:spcBef>
                        <a:spcAft>
                          <a:spcPts val="0"/>
                        </a:spcAft>
                        <a:tabLst>
                          <a:tab pos="228600" algn="l"/>
                        </a:tabLst>
                      </a:pPr>
                      <a:r>
                        <a:rPr lang="en-US" sz="1200" dirty="0">
                          <a:solidFill>
                            <a:srgbClr val="464846"/>
                          </a:solidFill>
                          <a:effectLst/>
                        </a:rPr>
                        <a:t>$1,651.05</a:t>
                      </a:r>
                      <a:endParaRPr lang="en-US" sz="12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63781609"/>
                  </a:ext>
                </a:extLst>
              </a:tr>
              <a:tr h="223730">
                <a:tc>
                  <a:txBody>
                    <a:bodyPr/>
                    <a:lstStyle/>
                    <a:p>
                      <a:pPr marL="0" marR="0">
                        <a:lnSpc>
                          <a:spcPct val="100000"/>
                        </a:lnSpc>
                        <a:spcBef>
                          <a:spcPts val="0"/>
                        </a:spcBef>
                        <a:spcAft>
                          <a:spcPts val="0"/>
                        </a:spcAft>
                        <a:tabLst>
                          <a:tab pos="228600" algn="l"/>
                        </a:tabLst>
                      </a:pPr>
                      <a:r>
                        <a:rPr lang="en-US" sz="1200" dirty="0">
                          <a:effectLst/>
                        </a:rPr>
                        <a:t>15. maí</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tc>
                  <a:txBody>
                    <a:bodyPr/>
                    <a:lstStyle/>
                    <a:p>
                      <a:pPr marL="0" marR="0" algn="ctr">
                        <a:lnSpc>
                          <a:spcPct val="100000"/>
                        </a:lnSpc>
                        <a:spcBef>
                          <a:spcPts val="0"/>
                        </a:spcBef>
                        <a:spcAft>
                          <a:spcPts val="0"/>
                        </a:spcAft>
                        <a:tabLst>
                          <a:tab pos="228600" algn="l"/>
                        </a:tabLst>
                      </a:pPr>
                      <a:r>
                        <a:rPr lang="en-US" sz="1200" dirty="0">
                          <a:solidFill>
                            <a:srgbClr val="464846"/>
                          </a:solidFill>
                          <a:effectLst/>
                        </a:rPr>
                        <a:t>$413.64</a:t>
                      </a:r>
                      <a:endParaRPr lang="en-US" sz="12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0000"/>
                        </a:lnSpc>
                        <a:spcBef>
                          <a:spcPts val="0"/>
                        </a:spcBef>
                        <a:spcAft>
                          <a:spcPts val="0"/>
                        </a:spcAft>
                        <a:tabLst>
                          <a:tab pos="228600" algn="l"/>
                        </a:tabLst>
                      </a:pPr>
                      <a:r>
                        <a:rPr lang="en-US" sz="1200" dirty="0">
                          <a:solidFill>
                            <a:srgbClr val="464846"/>
                          </a:solidFill>
                          <a:effectLst/>
                        </a:rPr>
                        <a:t>11</a:t>
                      </a:r>
                      <a:endParaRPr lang="en-US" sz="12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0000"/>
                        </a:lnSpc>
                        <a:spcBef>
                          <a:spcPts val="0"/>
                        </a:spcBef>
                        <a:spcAft>
                          <a:spcPts val="0"/>
                        </a:spcAft>
                        <a:tabLst>
                          <a:tab pos="228600" algn="l"/>
                        </a:tabLst>
                      </a:pPr>
                      <a:r>
                        <a:rPr lang="en-US" sz="1200" dirty="0">
                          <a:solidFill>
                            <a:srgbClr val="464846"/>
                          </a:solidFill>
                          <a:effectLst/>
                        </a:rPr>
                        <a:t>$4,550.04</a:t>
                      </a:r>
                      <a:endParaRPr lang="en-US" sz="12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23880970"/>
                  </a:ext>
                </a:extLst>
              </a:tr>
              <a:tr h="223730">
                <a:tc>
                  <a:txBody>
                    <a:bodyPr/>
                    <a:lstStyle/>
                    <a:p>
                      <a:pPr marL="0" marR="0">
                        <a:lnSpc>
                          <a:spcPct val="100000"/>
                        </a:lnSpc>
                        <a:spcBef>
                          <a:spcPts val="0"/>
                        </a:spcBef>
                        <a:spcAft>
                          <a:spcPts val="0"/>
                        </a:spcAft>
                        <a:tabLst>
                          <a:tab pos="228600" algn="l"/>
                        </a:tabLst>
                      </a:pPr>
                      <a:r>
                        <a:rPr lang="en-US" sz="1200" dirty="0">
                          <a:effectLst/>
                        </a:rPr>
                        <a:t>26. maí</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tc>
                  <a:txBody>
                    <a:bodyPr/>
                    <a:lstStyle/>
                    <a:p>
                      <a:pPr marL="0" marR="0" algn="ctr">
                        <a:lnSpc>
                          <a:spcPct val="100000"/>
                        </a:lnSpc>
                        <a:spcBef>
                          <a:spcPts val="0"/>
                        </a:spcBef>
                        <a:spcAft>
                          <a:spcPts val="0"/>
                        </a:spcAft>
                        <a:tabLst>
                          <a:tab pos="228600" algn="l"/>
                        </a:tabLst>
                      </a:pPr>
                      <a:r>
                        <a:rPr lang="en-US" sz="1200" dirty="0">
                          <a:solidFill>
                            <a:srgbClr val="464846"/>
                          </a:solidFill>
                          <a:effectLst/>
                        </a:rPr>
                        <a:t>$554.10</a:t>
                      </a:r>
                      <a:endParaRPr lang="en-US" sz="12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0000"/>
                        </a:lnSpc>
                        <a:spcBef>
                          <a:spcPts val="0"/>
                        </a:spcBef>
                        <a:spcAft>
                          <a:spcPts val="0"/>
                        </a:spcAft>
                        <a:tabLst>
                          <a:tab pos="228600" algn="l"/>
                        </a:tabLst>
                      </a:pPr>
                      <a:r>
                        <a:rPr lang="en-US" sz="1200" dirty="0">
                          <a:solidFill>
                            <a:srgbClr val="464846"/>
                          </a:solidFill>
                          <a:effectLst/>
                        </a:rPr>
                        <a:t>4</a:t>
                      </a:r>
                      <a:endParaRPr lang="en-US" sz="12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0000"/>
                        </a:lnSpc>
                        <a:spcBef>
                          <a:spcPts val="0"/>
                        </a:spcBef>
                        <a:spcAft>
                          <a:spcPts val="0"/>
                        </a:spcAft>
                        <a:tabLst>
                          <a:tab pos="228600" algn="l"/>
                        </a:tabLst>
                      </a:pPr>
                      <a:r>
                        <a:rPr lang="en-US" sz="1200" dirty="0">
                          <a:solidFill>
                            <a:srgbClr val="464846"/>
                          </a:solidFill>
                          <a:effectLst/>
                        </a:rPr>
                        <a:t>$2,176.40</a:t>
                      </a:r>
                      <a:endParaRPr lang="en-US" sz="12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13642693"/>
                  </a:ext>
                </a:extLst>
              </a:tr>
              <a:tr h="223730">
                <a:tc>
                  <a:txBody>
                    <a:bodyPr/>
                    <a:lstStyle/>
                    <a:p>
                      <a:pPr marL="0" marR="0">
                        <a:lnSpc>
                          <a:spcPct val="100000"/>
                        </a:lnSpc>
                        <a:spcBef>
                          <a:spcPts val="0"/>
                        </a:spcBef>
                        <a:spcAft>
                          <a:spcPts val="0"/>
                        </a:spcAft>
                        <a:tabLst>
                          <a:tab pos="228600" algn="l"/>
                        </a:tabLst>
                      </a:pPr>
                      <a:r>
                        <a:rPr lang="en-US" sz="1200" dirty="0">
                          <a:effectLst/>
                        </a:rPr>
                        <a:t>30. maí</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tc>
                  <a:txBody>
                    <a:bodyPr/>
                    <a:lstStyle/>
                    <a:p>
                      <a:pPr marL="0" marR="0" algn="ctr">
                        <a:lnSpc>
                          <a:spcPct val="100000"/>
                        </a:lnSpc>
                        <a:spcBef>
                          <a:spcPts val="0"/>
                        </a:spcBef>
                        <a:spcAft>
                          <a:spcPts val="0"/>
                        </a:spcAft>
                        <a:tabLst>
                          <a:tab pos="228600" algn="l"/>
                        </a:tabLst>
                      </a:pPr>
                      <a:r>
                        <a:rPr lang="en-US" sz="1200" dirty="0">
                          <a:solidFill>
                            <a:srgbClr val="464846"/>
                          </a:solidFill>
                          <a:effectLst/>
                        </a:rPr>
                        <a:t>$642.33</a:t>
                      </a:r>
                      <a:endParaRPr lang="en-US" sz="12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0000"/>
                        </a:lnSpc>
                        <a:spcBef>
                          <a:spcPts val="0"/>
                        </a:spcBef>
                        <a:spcAft>
                          <a:spcPts val="0"/>
                        </a:spcAft>
                        <a:tabLst>
                          <a:tab pos="228600" algn="l"/>
                        </a:tabLst>
                      </a:pPr>
                      <a:r>
                        <a:rPr lang="en-US" sz="1200" dirty="0">
                          <a:solidFill>
                            <a:srgbClr val="464846"/>
                          </a:solidFill>
                          <a:effectLst/>
                        </a:rPr>
                        <a:t>2</a:t>
                      </a:r>
                      <a:endParaRPr lang="en-US" sz="12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0000"/>
                        </a:lnSpc>
                        <a:spcBef>
                          <a:spcPts val="0"/>
                        </a:spcBef>
                        <a:spcAft>
                          <a:spcPts val="0"/>
                        </a:spcAft>
                        <a:tabLst>
                          <a:tab pos="228600" algn="l"/>
                        </a:tabLst>
                      </a:pPr>
                      <a:r>
                        <a:rPr lang="en-US" sz="1200" dirty="0">
                          <a:solidFill>
                            <a:srgbClr val="464846"/>
                          </a:solidFill>
                          <a:effectLst/>
                        </a:rPr>
                        <a:t>$1,284.66</a:t>
                      </a:r>
                      <a:endParaRPr lang="en-US" sz="12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05190432"/>
                  </a:ext>
                </a:extLst>
              </a:tr>
              <a:tr h="223710">
                <a:tc>
                  <a:txBody>
                    <a:bodyPr/>
                    <a:lstStyle/>
                    <a:p>
                      <a:pPr marL="0" marR="0">
                        <a:lnSpc>
                          <a:spcPct val="100000"/>
                        </a:lnSpc>
                        <a:spcBef>
                          <a:spcPts val="0"/>
                        </a:spcBef>
                        <a:spcAft>
                          <a:spcPts val="0"/>
                        </a:spcAft>
                        <a:tabLst>
                          <a:tab pos="228600" algn="l"/>
                        </a:tabLst>
                      </a:pPr>
                      <a:r>
                        <a:rPr lang="en-US" sz="1200" dirty="0">
                          <a:effectLst/>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tc>
                  <a:txBody>
                    <a:bodyPr/>
                    <a:lstStyle/>
                    <a:p>
                      <a:pPr marL="0" marR="0" algn="ctr">
                        <a:lnSpc>
                          <a:spcPct val="100000"/>
                        </a:lnSpc>
                        <a:spcBef>
                          <a:spcPts val="0"/>
                        </a:spcBef>
                        <a:spcAft>
                          <a:spcPts val="0"/>
                        </a:spcAft>
                        <a:tabLst>
                          <a:tab pos="228600" algn="l"/>
                        </a:tabLst>
                      </a:pPr>
                      <a:r>
                        <a:rPr lang="en-US" sz="1200" dirty="0">
                          <a:solidFill>
                            <a:srgbClr val="464846"/>
                          </a:solidFill>
                          <a:effectLst/>
                        </a:rPr>
                        <a:t>Samtals</a:t>
                      </a:r>
                      <a:endParaRPr lang="en-US" sz="12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0000"/>
                        </a:lnSpc>
                        <a:spcBef>
                          <a:spcPts val="0"/>
                        </a:spcBef>
                        <a:spcAft>
                          <a:spcPts val="0"/>
                        </a:spcAft>
                        <a:tabLst>
                          <a:tab pos="228600" algn="l"/>
                        </a:tabLst>
                      </a:pPr>
                      <a:r>
                        <a:rPr lang="en-US" sz="1200" dirty="0">
                          <a:solidFill>
                            <a:srgbClr val="464846"/>
                          </a:solidFill>
                          <a:effectLst/>
                        </a:rPr>
                        <a:t>31</a:t>
                      </a:r>
                      <a:endParaRPr lang="en-US" sz="12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0000"/>
                        </a:lnSpc>
                        <a:spcBef>
                          <a:spcPts val="0"/>
                        </a:spcBef>
                        <a:spcAft>
                          <a:spcPts val="0"/>
                        </a:spcAft>
                        <a:tabLst>
                          <a:tab pos="228600" algn="l"/>
                        </a:tabLst>
                      </a:pPr>
                      <a:r>
                        <a:rPr lang="en-US" sz="1200" dirty="0">
                          <a:solidFill>
                            <a:srgbClr val="464846"/>
                          </a:solidFill>
                          <a:effectLst/>
                        </a:rPr>
                        <a:t>$13,714.04</a:t>
                      </a:r>
                      <a:endParaRPr lang="en-US" sz="12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03700801"/>
                  </a:ext>
                </a:extLst>
              </a:tr>
            </a:tbl>
          </a:graphicData>
        </a:graphic>
      </p:graphicFrame>
      <p:sp>
        <p:nvSpPr>
          <p:cNvPr id="15" name="Content Placeholder 8">
            <a:extLst>
              <a:ext uri="{FF2B5EF4-FFF2-40B4-BE49-F238E27FC236}">
                <a16:creationId xmlns:a16="http://schemas.microsoft.com/office/drawing/2014/main" id="{D954017D-F23D-4D7B-9F6E-27E6E1F1ED76}"/>
              </a:ext>
            </a:extLst>
          </p:cNvPr>
          <p:cNvSpPr>
            <a:spLocks noGrp="1"/>
          </p:cNvSpPr>
          <p:nvPr>
            <p:ph sz="half" idx="16"/>
          </p:nvPr>
        </p:nvSpPr>
        <p:spPr>
          <a:xfrm>
            <a:off x="5318759" y="5746834"/>
            <a:ext cx="6443749" cy="365760"/>
          </a:xfrm>
        </p:spPr>
        <p:txBody>
          <a:bodyPr/>
          <a:lstStyle/>
          <a:p>
            <a:r>
              <a:rPr lang="en-US" sz="2000" dirty="0"/>
              <a:t>Meðaldagsstaðan er:</a:t>
            </a:r>
            <a:endParaRPr lang="en-IN" sz="2000" dirty="0"/>
          </a:p>
        </p:txBody>
      </p:sp>
      <p:pic>
        <p:nvPicPr>
          <p:cNvPr id="10" name="Object 9">
            <a:extLst>
              <a:ext uri="{FF2B5EF4-FFF2-40B4-BE49-F238E27FC236}">
                <a16:creationId xmlns:a16="http://schemas.microsoft.com/office/drawing/2014/main" id="{0AEEC3FB-F95B-D849-B631-F33BB2145569}"/>
              </a:ext>
            </a:extLst>
          </p:cNvPr>
          <p:cNvPicPr>
            <a:picLocks noChangeAspect="1" noChangeArrowheads="1"/>
          </p:cNvPicPr>
          <p:nvPr/>
        </p:nvPicPr>
        <p:blipFill>
          <a:blip r:embed="rId3"/>
          <a:srcRect/>
          <a:stretch>
            <a:fillRect/>
          </a:stretch>
        </p:blipFill>
        <p:spPr bwMode="auto">
          <a:xfrm>
            <a:off x="6265835" y="6095300"/>
            <a:ext cx="3962160" cy="545760"/>
          </a:xfrm>
          <a:prstGeom prst="rect">
            <a:avLst/>
          </a:prstGeom>
          <a:noFill/>
        </p:spPr>
      </p:pic>
    </p:spTree>
    <p:extLst>
      <p:ext uri="{BB962C8B-B14F-4D97-AF65-F5344CB8AC3E}">
        <p14:creationId xmlns:p14="http://schemas.microsoft.com/office/powerpoint/2010/main" val="2405316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BA1AE-8DB6-4146-B2D1-E665B44770BF}"/>
              </a:ext>
            </a:extLst>
          </p:cNvPr>
          <p:cNvSpPr>
            <a:spLocks noGrp="1"/>
          </p:cNvSpPr>
          <p:nvPr>
            <p:ph type="title"/>
          </p:nvPr>
        </p:nvSpPr>
        <p:spPr/>
        <p:txBody>
          <a:bodyPr>
            <a:noAutofit/>
          </a:bodyPr>
          <a:lstStyle/>
          <a:p>
            <a:r>
              <a:rPr lang="en-US" dirty="0"/>
              <a:t>6.11 Bílakaup eða langtímaleiga</a:t>
            </a:r>
            <a:endParaRPr lang="en-US" noProof="0" dirty="0"/>
          </a:p>
        </p:txBody>
      </p:sp>
      <p:sp>
        <p:nvSpPr>
          <p:cNvPr id="4" name="Content Placeholder 2">
            <a:extLst>
              <a:ext uri="{FF2B5EF4-FFF2-40B4-BE49-F238E27FC236}">
                <a16:creationId xmlns:a16="http://schemas.microsoft.com/office/drawing/2014/main" id="{78EBC320-FA80-4796-A274-359A2FDEEAFE}"/>
              </a:ext>
            </a:extLst>
          </p:cNvPr>
          <p:cNvSpPr>
            <a:spLocks noGrp="1"/>
          </p:cNvSpPr>
          <p:nvPr>
            <p:ph sz="quarter" idx="11"/>
          </p:nvPr>
        </p:nvSpPr>
        <p:spPr>
          <a:xfrm>
            <a:off x="838200" y="1010660"/>
            <a:ext cx="10515600" cy="5482215"/>
          </a:xfrm>
        </p:spPr>
        <p:txBody>
          <a:bodyPr/>
          <a:lstStyle/>
          <a:p>
            <a:pPr marL="0" indent="0">
              <a:lnSpc>
                <a:spcPct val="100000"/>
              </a:lnSpc>
              <a:buNone/>
            </a:pPr>
            <a:r>
              <a:rPr lang="en-US" dirty="0"/>
              <a:t>Námsmarkmið:</a:t>
            </a:r>
          </a:p>
          <a:p>
            <a:pPr marL="514350" indent="-514350">
              <a:lnSpc>
                <a:spcPct val="100000"/>
              </a:lnSpc>
              <a:buFont typeface="+mj-lt"/>
              <a:buAutoNum type="arabicPeriod"/>
            </a:pPr>
            <a:r>
              <a:rPr lang="en-US" dirty="0"/>
              <a:t>Meta grundvallaratriði bílakaupa.</a:t>
            </a:r>
          </a:p>
          <a:p>
            <a:pPr marL="514350" indent="-514350">
              <a:lnSpc>
                <a:spcPct val="100000"/>
              </a:lnSpc>
              <a:buFont typeface="+mj-lt"/>
              <a:buAutoNum type="arabicPeriod"/>
            </a:pPr>
            <a:r>
              <a:rPr lang="en-US" dirty="0"/>
              <a:t>Reikna afborganir af bílakaupum og ákvarða tilheyrandi vaxtakostnað.</a:t>
            </a:r>
          </a:p>
          <a:p>
            <a:pPr marL="514350" indent="-514350">
              <a:lnSpc>
                <a:spcPct val="100000"/>
              </a:lnSpc>
              <a:buFont typeface="+mj-lt"/>
              <a:buAutoNum type="arabicPeriod"/>
            </a:pPr>
            <a:r>
              <a:rPr lang="en-US" dirty="0"/>
              <a:t>Meta grundvallaratriði bílaleigu.</a:t>
            </a:r>
          </a:p>
          <a:p>
            <a:pPr marL="514350" indent="-514350">
              <a:lnSpc>
                <a:spcPct val="100000"/>
              </a:lnSpc>
              <a:buFont typeface="+mj-lt"/>
              <a:buAutoNum type="arabicPeriod"/>
            </a:pPr>
            <a:r>
              <a:rPr lang="en-US" dirty="0"/>
              <a:t>Greina og bera saman kosti og galla þess að kaupa bíl eða taka hann á leigu.</a:t>
            </a:r>
          </a:p>
          <a:p>
            <a:pPr marL="514350" indent="-514350">
              <a:lnSpc>
                <a:spcPct val="100000"/>
              </a:lnSpc>
              <a:buFont typeface="+mj-lt"/>
              <a:buAutoNum type="arabicPeriod"/>
            </a:pPr>
            <a:r>
              <a:rPr lang="en-US" dirty="0"/>
              <a:t>Kynna sér tegundir bifreiðatrygginga.</a:t>
            </a:r>
          </a:p>
          <a:p>
            <a:pPr marL="514350" indent="-514350">
              <a:lnSpc>
                <a:spcPct val="100000"/>
              </a:lnSpc>
              <a:buFont typeface="+mj-lt"/>
              <a:buAutoNum type="arabicPeriod"/>
            </a:pPr>
            <a:r>
              <a:rPr lang="en-US" dirty="0"/>
              <a:t>Leysa hagnýt dæmi um eignarhald og viðhald bíls.</a:t>
            </a:r>
          </a:p>
        </p:txBody>
      </p:sp>
    </p:spTree>
    <p:extLst>
      <p:ext uri="{BB962C8B-B14F-4D97-AF65-F5344CB8AC3E}">
        <p14:creationId xmlns:p14="http://schemas.microsoft.com/office/powerpoint/2010/main" val="236958578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BA1AE-8DB6-4146-B2D1-E665B44770BF}"/>
              </a:ext>
            </a:extLst>
          </p:cNvPr>
          <p:cNvSpPr>
            <a:spLocks noGrp="1"/>
          </p:cNvSpPr>
          <p:nvPr>
            <p:ph type="title"/>
          </p:nvPr>
        </p:nvSpPr>
        <p:spPr/>
        <p:txBody>
          <a:bodyPr>
            <a:noAutofit/>
          </a:bodyPr>
          <a:lstStyle/>
          <a:p>
            <a:r>
              <a:rPr lang="en-US" dirty="0"/>
              <a:t>6.11 Grundvallaratriði bílakaupa (1 af 2)</a:t>
            </a:r>
            <a:endParaRPr lang="en-US" noProof="0" dirty="0"/>
          </a:p>
        </p:txBody>
      </p:sp>
      <p:sp>
        <p:nvSpPr>
          <p:cNvPr id="4" name="Content Placeholder 2">
            <a:extLst>
              <a:ext uri="{FF2B5EF4-FFF2-40B4-BE49-F238E27FC236}">
                <a16:creationId xmlns:a16="http://schemas.microsoft.com/office/drawing/2014/main" id="{78EBC320-FA80-4796-A274-359A2FDEEAFE}"/>
              </a:ext>
            </a:extLst>
          </p:cNvPr>
          <p:cNvSpPr>
            <a:spLocks noGrp="1"/>
          </p:cNvSpPr>
          <p:nvPr>
            <p:ph sz="quarter" idx="11"/>
          </p:nvPr>
        </p:nvSpPr>
        <p:spPr>
          <a:xfrm>
            <a:off x="838200" y="1010660"/>
            <a:ext cx="10515600" cy="5482215"/>
          </a:xfrm>
        </p:spPr>
        <p:txBody>
          <a:bodyPr/>
          <a:lstStyle/>
          <a:p>
            <a:r>
              <a:rPr lang="en-US" sz="2400" dirty="0"/>
              <a:t>Ásett verð bílsins, svonefnt leiðbeinandi smásöluverð framleiðanda, eða umsamið kaupverð segir ekki alla söguna um kostnað við bílakaup. Ýmis gjöld bætast við, meðal annars: </a:t>
            </a:r>
          </a:p>
          <a:p>
            <a:r>
              <a:rPr lang="en-US" sz="2400" dirty="0"/>
              <a:t> </a:t>
            </a:r>
            <a:r>
              <a:rPr lang="en-US" sz="2400" b="1" dirty="0"/>
              <a:t>eignar- og skráningargjald</a:t>
            </a:r>
            <a:r>
              <a:rPr lang="en-US" sz="2400" dirty="0"/>
              <a:t>, sem tekur til skráningar bílsins hjá viðkomandi ríki, útgáfu skráningarmerkis og skráningar eignarréttar lánveitandans á bílnum.</a:t>
            </a:r>
          </a:p>
          <a:p>
            <a:r>
              <a:rPr lang="en-US" sz="2400" dirty="0"/>
              <a:t/>
            </a:r>
            <a:r>
              <a:rPr lang="en-US" sz="2400" b="1" dirty="0"/>
              <a:t>Flutningsgjald</a:t>
            </a:r>
            <a:r>
              <a:rPr lang="en-US" sz="2400" dirty="0"/>
              <a:t>, sem greiðir kostnaðinn við að flytja ökutækið til bílasalans.</a:t>
            </a:r>
          </a:p>
          <a:p>
            <a:r>
              <a:rPr lang="en-US" sz="2400" dirty="0"/>
              <a:t/>
            </a:r>
            <a:r>
              <a:rPr lang="en-US" sz="2400" b="1" dirty="0"/>
              <a:t>Skjalagerðargjald</a:t>
            </a:r>
            <a:r>
              <a:rPr lang="en-US" sz="2400" dirty="0"/>
              <a:t>, stundum nefnt afgreiðslu- eða umsýslugjald, greiðir fyrir alla skjalavinnu bílasalans vegna kaupanna.</a:t>
            </a:r>
          </a:p>
          <a:p>
            <a:r>
              <a:rPr lang="en-US" sz="2400" dirty="0"/>
              <a:t/>
            </a:r>
            <a:r>
              <a:rPr lang="en-US" sz="2400" b="1" dirty="0"/>
              <a:t>Undirbúningsgjald bílasala</a:t>
            </a:r>
            <a:r>
              <a:rPr lang="en-US" sz="2400" dirty="0"/>
              <a:t>, sem er innheimt fyrir þvott og annan sambærilegan undirbúning bílsins. Reyndu að semja um að þetta gjald falli niður.</a:t>
            </a:r>
          </a:p>
          <a:p>
            <a:r>
              <a:rPr lang="en-US" sz="2400" b="1" dirty="0"/>
              <a:t>Framlengdar ábyrgðir</a:t>
            </a:r>
            <a:r>
              <a:rPr lang="en-US" sz="2400" dirty="0"/>
              <a:t> og viðhaldsáætlanir sem greiða hluta kostnaðarins við umhirðu bílsins.</a:t>
            </a:r>
          </a:p>
          <a:p>
            <a:r>
              <a:rPr lang="en-US" sz="2400" dirty="0"/>
              <a:t>Söluskattur. </a:t>
            </a:r>
          </a:p>
        </p:txBody>
      </p:sp>
    </p:spTree>
    <p:extLst>
      <p:ext uri="{BB962C8B-B14F-4D97-AF65-F5344CB8AC3E}">
        <p14:creationId xmlns:p14="http://schemas.microsoft.com/office/powerpoint/2010/main" val="29435785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BA1AE-8DB6-4146-B2D1-E665B44770BF}"/>
              </a:ext>
            </a:extLst>
          </p:cNvPr>
          <p:cNvSpPr>
            <a:spLocks noGrp="1"/>
          </p:cNvSpPr>
          <p:nvPr>
            <p:ph type="title"/>
          </p:nvPr>
        </p:nvSpPr>
        <p:spPr/>
        <p:txBody>
          <a:bodyPr>
            <a:noAutofit/>
          </a:bodyPr>
          <a:lstStyle/>
          <a:p>
            <a:r>
              <a:rPr lang="en-US" dirty="0"/>
              <a:t>6.11 Grundvallaratriði bílakaupa (2 af 2)</a:t>
            </a:r>
            <a:endParaRPr lang="en-US" noProof="0" dirty="0"/>
          </a:p>
        </p:txBody>
      </p:sp>
      <p:sp>
        <p:nvSpPr>
          <p:cNvPr id="4" name="Content Placeholder 2">
            <a:extLst>
              <a:ext uri="{FF2B5EF4-FFF2-40B4-BE49-F238E27FC236}">
                <a16:creationId xmlns:a16="http://schemas.microsoft.com/office/drawing/2014/main" id="{78EBC320-FA80-4796-A274-359A2FDEEAFE}"/>
              </a:ext>
            </a:extLst>
          </p:cNvPr>
          <p:cNvSpPr>
            <a:spLocks noGrp="1"/>
          </p:cNvSpPr>
          <p:nvPr>
            <p:ph sz="quarter" idx="11"/>
          </p:nvPr>
        </p:nvSpPr>
        <p:spPr>
          <a:xfrm>
            <a:off x="838200" y="1010660"/>
            <a:ext cx="10515600" cy="5482215"/>
          </a:xfrm>
        </p:spPr>
        <p:txBody>
          <a:bodyPr/>
          <a:lstStyle/>
          <a:p>
            <a:r>
              <a:rPr lang="en-US" dirty="0"/>
              <a:t>Ein leið til að lækka afborganir af bíl er að greiða </a:t>
            </a:r>
            <a:r>
              <a:rPr lang="en-US" b="1" dirty="0"/>
              <a:t>útborgun</a:t>
            </a:r>
            <a:r>
              <a:rPr lang="en-US" dirty="0"/>
              <a:t> eða láta eldri bíl ganga upp í kaupin. Þessi fjárhæð er dregin frá kaupverðinu áður en eftirstöðvarnar eru fjármagnaðar. </a:t>
            </a:r>
          </a:p>
          <a:p>
            <a:r>
              <a:rPr lang="en-US" dirty="0"/>
              <a:t>Athugið að söluskatturinn er reiknaður af öllu kaupverðinu!</a:t>
            </a:r>
          </a:p>
        </p:txBody>
      </p:sp>
    </p:spTree>
    <p:extLst>
      <p:ext uri="{BB962C8B-B14F-4D97-AF65-F5344CB8AC3E}">
        <p14:creationId xmlns:p14="http://schemas.microsoft.com/office/powerpoint/2010/main" val="57529683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F84EE-C135-4953-BF76-18957FC70F36}"/>
              </a:ext>
            </a:extLst>
          </p:cNvPr>
          <p:cNvSpPr>
            <a:spLocks noGrp="1"/>
          </p:cNvSpPr>
          <p:nvPr>
            <p:ph type="title"/>
          </p:nvPr>
        </p:nvSpPr>
        <p:spPr/>
        <p:txBody>
          <a:bodyPr/>
          <a:lstStyle/>
          <a:p>
            <a:r>
              <a:rPr lang="en-US" dirty="0"/>
              <a:t>6.11 Afborganir og vextir af bílakaupum</a:t>
            </a:r>
            <a:endParaRPr lang="en-IN" dirty="0"/>
          </a:p>
        </p:txBody>
      </p:sp>
      <p:sp>
        <p:nvSpPr>
          <p:cNvPr id="3" name="Content Placeholder 2">
            <a:extLst>
              <a:ext uri="{FF2B5EF4-FFF2-40B4-BE49-F238E27FC236}">
                <a16:creationId xmlns:a16="http://schemas.microsoft.com/office/drawing/2014/main" id="{193C6C2A-5179-49BC-9ADC-B8EC3CC428D8}"/>
              </a:ext>
            </a:extLst>
          </p:cNvPr>
          <p:cNvSpPr>
            <a:spLocks noGrp="1"/>
          </p:cNvSpPr>
          <p:nvPr>
            <p:ph sz="half" idx="1"/>
          </p:nvPr>
        </p:nvSpPr>
        <p:spPr>
          <a:xfrm>
            <a:off x="838200" y="1010661"/>
            <a:ext cx="10515600" cy="829599"/>
          </a:xfrm>
        </p:spPr>
        <p:txBody>
          <a:bodyPr/>
          <a:lstStyle/>
          <a:p>
            <a:r>
              <a:rPr lang="en-US" dirty="0"/>
              <a:t>Greiðslan, </a:t>
            </a:r>
            <a:r>
              <a:rPr lang="en-US" i="1" dirty="0"/>
              <a:t>pmt</a:t>
            </a:r>
            <a:r>
              <a:rPr lang="en-US" dirty="0"/>
              <a:t>, á hverju greiðslutímabili til að greiða upp lán með upphaflegum höfuðstól </a:t>
            </a:r>
            <a:r>
              <a:rPr lang="en-US" i="1" dirty="0"/>
              <a:t>P</a:t>
            </a:r>
            <a:r>
              <a:rPr lang="en-US" dirty="0"/>
              <a:t>, er</a:t>
            </a:r>
          </a:p>
        </p:txBody>
      </p:sp>
      <p:graphicFrame>
        <p:nvGraphicFramePr>
          <p:cNvPr id="10" name="Object 3">
            <a:extLst>
              <a:ext uri="{FF2B5EF4-FFF2-40B4-BE49-F238E27FC236}">
                <a16:creationId xmlns:a16="http://schemas.microsoft.com/office/drawing/2014/main" id="{B49F9D32-1279-4DD7-B78E-797478658497}"/>
              </a:ext>
              <a:ext uri="{C183D7F6-B498-43B3-948B-1728B52AA6E4}">
                <adec:decorative xmlns:adec="http://schemas.microsoft.com/office/drawing/2017/decorative" val="1"/>
              </a:ext>
            </a:extLst>
          </p:cNvPr>
          <p:cNvGraphicFramePr>
            <a:graphicFrameLocks noGrp="1" noChangeAspect="1"/>
          </p:cNvGraphicFramePr>
          <p:nvPr>
            <p:ph sz="half" idx="2"/>
            <p:extLst>
              <p:ext uri="{D42A27DB-BD31-4B8C-83A1-F6EECF244321}">
                <p14:modId xmlns:p14="http://schemas.microsoft.com/office/powerpoint/2010/main" val="496897490"/>
              </p:ext>
            </p:extLst>
          </p:nvPr>
        </p:nvGraphicFramePr>
        <p:xfrm>
          <a:off x="3059113" y="1895680"/>
          <a:ext cx="3924000" cy="901440"/>
        </p:xfrm>
        <a:graphic>
          <a:graphicData uri="http://schemas.openxmlformats.org/presentationml/2006/ole">
            <mc:AlternateContent xmlns:mc="http://schemas.openxmlformats.org/markup-compatibility/2006">
              <mc:Choice xmlns:v="urn:schemas-microsoft-com:vml" Requires="v">
                <p:oleObj name="Equation" r:id="rId2" imgW="3924000" imgH="901440" progId="Equation.DSMT4">
                  <p:embed/>
                </p:oleObj>
              </mc:Choice>
              <mc:Fallback>
                <p:oleObj name="Equation" r:id="rId2" imgW="3924000" imgH="901440" progId="Equation.DSMT4">
                  <p:embed/>
                  <p:pic>
                    <p:nvPicPr>
                      <p:cNvPr id="3" name="Object 2">
                        <a:extLst>
                          <a:ext uri="{FF2B5EF4-FFF2-40B4-BE49-F238E27FC236}">
                            <a16:creationId xmlns:a16="http://schemas.microsoft.com/office/drawing/2014/main" id="{317FC46F-747A-4D4E-9DDB-83B0774FBCBA}"/>
                          </a:ext>
                        </a:extLst>
                      </p:cNvPr>
                      <p:cNvPicPr>
                        <a:picLocks noChangeAspect="1" noChangeArrowheads="1"/>
                      </p:cNvPicPr>
                      <p:nvPr/>
                    </p:nvPicPr>
                    <p:blipFill>
                      <a:blip r:embed="rId3"/>
                      <a:srcRect/>
                      <a:stretch>
                        <a:fillRect/>
                      </a:stretch>
                    </p:blipFill>
                    <p:spPr bwMode="auto">
                      <a:xfrm>
                        <a:off x="3059113" y="1895680"/>
                        <a:ext cx="3924000" cy="901440"/>
                      </a:xfrm>
                      <a:prstGeom prst="rect">
                        <a:avLst/>
                      </a:prstGeom>
                      <a:noFill/>
                    </p:spPr>
                  </p:pic>
                </p:oleObj>
              </mc:Fallback>
            </mc:AlternateContent>
          </a:graphicData>
        </a:graphic>
      </p:graphicFrame>
      <p:sp>
        <p:nvSpPr>
          <p:cNvPr id="5" name="Content Placeholder 4">
            <a:extLst>
              <a:ext uri="{FF2B5EF4-FFF2-40B4-BE49-F238E27FC236}">
                <a16:creationId xmlns:a16="http://schemas.microsoft.com/office/drawing/2014/main" id="{54D75A0F-9368-4627-BF97-D071975EA6F3}"/>
              </a:ext>
            </a:extLst>
          </p:cNvPr>
          <p:cNvSpPr>
            <a:spLocks noGrp="1"/>
          </p:cNvSpPr>
          <p:nvPr>
            <p:ph sz="half" idx="12"/>
          </p:nvPr>
        </p:nvSpPr>
        <p:spPr>
          <a:xfrm>
            <a:off x="838200" y="3016889"/>
            <a:ext cx="10515600" cy="2661573"/>
          </a:xfrm>
        </p:spPr>
        <p:txBody>
          <a:bodyPr/>
          <a:lstStyle/>
          <a:p>
            <a:pPr marL="237744" indent="0">
              <a:buNone/>
            </a:pPr>
            <a:r>
              <a:rPr lang="en-US" dirty="0"/>
              <a:t>þar sem </a:t>
            </a:r>
            <a:r>
              <a:rPr lang="en-US" i="1" dirty="0"/>
              <a:t>r</a:t>
            </a:r>
            <a:r>
              <a:rPr lang="en-US" dirty="0"/>
              <a:t> er ársvextirnir á tugabroti, </a:t>
            </a:r>
            <a:r>
              <a:rPr lang="en-US" i="1" dirty="0"/>
              <a:t>t</a:t>
            </a:r>
            <a:r>
              <a:rPr lang="en-US" dirty="0"/>
              <a:t> er lánstíminn í </a:t>
            </a:r>
            <a:br>
              <a:rPr lang="en-US" dirty="0"/>
            </a:br>
            <a:r>
              <a:rPr lang="en-US" dirty="0"/>
              <a:t>árum og </a:t>
            </a:r>
            <a:r>
              <a:rPr lang="en-US" i="1" dirty="0"/>
              <a:t>n</a:t>
            </a:r>
            <a:r>
              <a:rPr lang="en-US" dirty="0"/>
              <a:t> er fjöldi greiðslna á ári (lán eru yfirleitt </a:t>
            </a:r>
            <a:br>
              <a:rPr lang="en-US" dirty="0"/>
            </a:br>
            <a:r>
              <a:rPr lang="en-US" dirty="0"/>
              <a:t>greidd mánaðarlega, þannig að </a:t>
            </a:r>
            <a:r>
              <a:rPr lang="en-US" i="1" dirty="0"/>
              <a:t>n</a:t>
            </a:r>
            <a:r>
              <a:rPr lang="en-US" dirty="0"/>
              <a:t> = 12).</a:t>
            </a:r>
          </a:p>
          <a:p>
            <a:pPr marL="237744" indent="0">
              <a:spcBef>
                <a:spcPts val="3600"/>
              </a:spcBef>
              <a:buNone/>
            </a:pPr>
            <a:r>
              <a:rPr lang="en-US" dirty="0"/>
              <a:t>Athugið að greiðsla til lánveitanda er alltaf námunduð upp að næsta senti.</a:t>
            </a:r>
            <a:endParaRPr lang="en-IN" dirty="0"/>
          </a:p>
        </p:txBody>
      </p:sp>
    </p:spTree>
    <p:extLst>
      <p:ext uri="{BB962C8B-B14F-4D97-AF65-F5344CB8AC3E}">
        <p14:creationId xmlns:p14="http://schemas.microsoft.com/office/powerpoint/2010/main" val="16263804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C5335B-40A7-47ED-BBB5-EE4E7B476756}"/>
              </a:ext>
            </a:extLst>
          </p:cNvPr>
          <p:cNvSpPr>
            <a:spLocks noGrp="1"/>
          </p:cNvSpPr>
          <p:nvPr>
            <p:ph type="title"/>
          </p:nvPr>
        </p:nvSpPr>
        <p:spPr/>
        <p:txBody>
          <a:bodyPr/>
          <a:lstStyle/>
          <a:p>
            <a:r>
              <a:rPr lang="en-IN" dirty="0"/>
              <a:t>DÆMI – Afborgun af notuðum bíl</a:t>
            </a:r>
          </a:p>
        </p:txBody>
      </p:sp>
      <p:sp>
        <p:nvSpPr>
          <p:cNvPr id="3" name="Content Placeholder 2">
            <a:extLst>
              <a:ext uri="{FF2B5EF4-FFF2-40B4-BE49-F238E27FC236}">
                <a16:creationId xmlns:a16="http://schemas.microsoft.com/office/drawing/2014/main" id="{716123BD-0FAF-4A5A-AA80-17D93499B32C}"/>
              </a:ext>
            </a:extLst>
          </p:cNvPr>
          <p:cNvSpPr>
            <a:spLocks noGrp="1"/>
          </p:cNvSpPr>
          <p:nvPr>
            <p:ph sz="half" idx="1"/>
          </p:nvPr>
        </p:nvSpPr>
        <p:spPr>
          <a:xfrm>
            <a:off x="838200" y="1010661"/>
            <a:ext cx="5181600" cy="2120466"/>
          </a:xfrm>
        </p:spPr>
        <p:txBody>
          <a:bodyPr/>
          <a:lstStyle/>
          <a:p>
            <a:r>
              <a:rPr lang="en-US" dirty="0"/>
              <a:t>Reiknið mánaðarlega afborgun af notaða bílnum ef fjármagna þarf samtals $16,990, vextirnir eru 7.5% og lánstíminn er 3 ár. </a:t>
            </a:r>
          </a:p>
        </p:txBody>
      </p:sp>
      <p:sp>
        <p:nvSpPr>
          <p:cNvPr id="4" name="Content Placeholder 3">
            <a:extLst>
              <a:ext uri="{FF2B5EF4-FFF2-40B4-BE49-F238E27FC236}">
                <a16:creationId xmlns:a16="http://schemas.microsoft.com/office/drawing/2014/main" id="{18F2E92E-9898-44A0-90C0-73394691E592}"/>
              </a:ext>
            </a:extLst>
          </p:cNvPr>
          <p:cNvSpPr>
            <a:spLocks noGrp="1"/>
          </p:cNvSpPr>
          <p:nvPr>
            <p:ph sz="half" idx="2"/>
          </p:nvPr>
        </p:nvSpPr>
        <p:spPr>
          <a:xfrm>
            <a:off x="6172200" y="1010661"/>
            <a:ext cx="5181600" cy="1593994"/>
          </a:xfrm>
        </p:spPr>
        <p:txBody>
          <a:bodyPr/>
          <a:lstStyle/>
          <a:p>
            <a:r>
              <a:rPr lang="en-US" dirty="0"/>
              <a:t>Með því að nota formúluna fyrir </a:t>
            </a:r>
            <a:r>
              <a:rPr lang="en-US" i="1" dirty="0"/>
              <a:t>pmt</a:t>
            </a:r>
            <a:r>
              <a:rPr lang="en-US" dirty="0"/>
              <a:t> fæst </a:t>
            </a:r>
          </a:p>
          <a:p>
            <a:pPr marL="0" indent="0">
              <a:spcBef>
                <a:spcPts val="3600"/>
              </a:spcBef>
              <a:buNone/>
            </a:pPr>
            <a:r>
              <a:rPr lang="en-US" sz="2300" dirty="0">
                <a:latin typeface="Cambria Math" panose="02040503050406030204" pitchFamily="18" charset="0"/>
                <a:ea typeface="Cambria Math" panose="02040503050406030204" pitchFamily="18" charset="0"/>
              </a:rPr>
              <a:t>•</a:t>
            </a:r>
            <a:endParaRPr lang="en-US" sz="2300" dirty="0">
              <a:latin typeface="Cambria Math" panose="02040503050406030204" pitchFamily="18" charset="0"/>
            </a:endParaRPr>
          </a:p>
        </p:txBody>
      </p:sp>
      <p:graphicFrame>
        <p:nvGraphicFramePr>
          <p:cNvPr id="11" name="Object 4">
            <a:extLst>
              <a:ext uri="{FF2B5EF4-FFF2-40B4-BE49-F238E27FC236}">
                <a16:creationId xmlns:a16="http://schemas.microsoft.com/office/drawing/2014/main" id="{8B4FC96A-A171-40E4-A85D-C284B32E61B2}"/>
              </a:ext>
              <a:ext uri="{C183D7F6-B498-43B3-948B-1728B52AA6E4}">
                <adec:decorative xmlns:adec="http://schemas.microsoft.com/office/drawing/2017/decorative" val="1"/>
              </a:ext>
            </a:extLst>
          </p:cNvPr>
          <p:cNvGraphicFramePr>
            <a:graphicFrameLocks noGrp="1" noChangeAspect="1"/>
          </p:cNvGraphicFramePr>
          <p:nvPr>
            <p:ph sz="half" idx="12"/>
            <p:extLst>
              <p:ext uri="{D42A27DB-BD31-4B8C-83A1-F6EECF244321}">
                <p14:modId xmlns:p14="http://schemas.microsoft.com/office/powerpoint/2010/main" val="3980503672"/>
              </p:ext>
            </p:extLst>
          </p:nvPr>
        </p:nvGraphicFramePr>
        <p:xfrm>
          <a:off x="6459538" y="1669908"/>
          <a:ext cx="2768400" cy="1498320"/>
        </p:xfrm>
        <a:graphic>
          <a:graphicData uri="http://schemas.openxmlformats.org/presentationml/2006/ole">
            <mc:AlternateContent xmlns:mc="http://schemas.openxmlformats.org/markup-compatibility/2006">
              <mc:Choice xmlns:v="urn:schemas-microsoft-com:vml" Requires="v">
                <p:oleObj name="Equation" r:id="rId2" imgW="2768400" imgH="1498320" progId="Equation.DSMT4">
                  <p:embed/>
                </p:oleObj>
              </mc:Choice>
              <mc:Fallback>
                <p:oleObj name="Equation" r:id="rId2" imgW="2768400" imgH="1498320" progId="Equation.DSMT4">
                  <p:embed/>
                  <p:pic>
                    <p:nvPicPr>
                      <p:cNvPr id="10" name="Content Placeholder 9">
                        <a:extLst>
                          <a:ext uri="{FF2B5EF4-FFF2-40B4-BE49-F238E27FC236}">
                            <a16:creationId xmlns:a16="http://schemas.microsoft.com/office/drawing/2014/main" id="{6BF94F9E-3A9A-4CC7-8BEB-8C592BCA466B}"/>
                          </a:ext>
                        </a:extLst>
                      </p:cNvPr>
                      <p:cNvPicPr/>
                      <p:nvPr/>
                    </p:nvPicPr>
                    <p:blipFill>
                      <a:blip r:embed="rId3"/>
                      <a:stretch>
                        <a:fillRect/>
                      </a:stretch>
                    </p:blipFill>
                    <p:spPr>
                      <a:xfrm>
                        <a:off x="6459538" y="1669908"/>
                        <a:ext cx="2768400" cy="1498320"/>
                      </a:xfrm>
                      <a:prstGeom prst="rect">
                        <a:avLst/>
                      </a:prstGeom>
                    </p:spPr>
                  </p:pic>
                </p:oleObj>
              </mc:Fallback>
            </mc:AlternateContent>
          </a:graphicData>
        </a:graphic>
      </p:graphicFrame>
      <p:sp>
        <p:nvSpPr>
          <p:cNvPr id="6" name="Content Placeholder 5">
            <a:extLst>
              <a:ext uri="{FF2B5EF4-FFF2-40B4-BE49-F238E27FC236}">
                <a16:creationId xmlns:a16="http://schemas.microsoft.com/office/drawing/2014/main" id="{18401FC0-0CE2-4192-8EB1-63D9A857BD12}"/>
              </a:ext>
            </a:extLst>
          </p:cNvPr>
          <p:cNvSpPr>
            <a:spLocks noGrp="1"/>
          </p:cNvSpPr>
          <p:nvPr>
            <p:ph sz="half" idx="13"/>
          </p:nvPr>
        </p:nvSpPr>
        <p:spPr>
          <a:xfrm>
            <a:off x="6172200" y="3650096"/>
            <a:ext cx="365760" cy="457200"/>
          </a:xfrm>
        </p:spPr>
        <p:txBody>
          <a:bodyPr/>
          <a:lstStyle/>
          <a:p>
            <a:pPr marL="0" indent="0">
              <a:buNone/>
            </a:pPr>
            <a:r>
              <a:rPr lang="en-IN" sz="2300" dirty="0">
                <a:latin typeface="Cambria Math" panose="02040503050406030204" pitchFamily="18" charset="0"/>
                <a:ea typeface="Cambria Math" panose="02040503050406030204" pitchFamily="18" charset="0"/>
              </a:rPr>
              <a:t>•</a:t>
            </a:r>
            <a:endParaRPr lang="en-IN" sz="2300" dirty="0"/>
          </a:p>
        </p:txBody>
      </p:sp>
      <p:graphicFrame>
        <p:nvGraphicFramePr>
          <p:cNvPr id="13" name="Object 6">
            <a:extLst>
              <a:ext uri="{FF2B5EF4-FFF2-40B4-BE49-F238E27FC236}">
                <a16:creationId xmlns:a16="http://schemas.microsoft.com/office/drawing/2014/main" id="{B0262F62-8597-4CF1-8E9C-C0F4C737BA1F}"/>
              </a:ext>
              <a:ext uri="{C183D7F6-B498-43B3-948B-1728B52AA6E4}">
                <adec:decorative xmlns:adec="http://schemas.microsoft.com/office/drawing/2017/decorative" val="1"/>
              </a:ext>
            </a:extLst>
          </p:cNvPr>
          <p:cNvGraphicFramePr>
            <a:graphicFrameLocks noGrp="1" noChangeAspect="1"/>
          </p:cNvGraphicFramePr>
          <p:nvPr>
            <p:ph sz="half" idx="14"/>
            <p:extLst>
              <p:ext uri="{D42A27DB-BD31-4B8C-83A1-F6EECF244321}">
                <p14:modId xmlns:p14="http://schemas.microsoft.com/office/powerpoint/2010/main" val="1703491384"/>
              </p:ext>
            </p:extLst>
          </p:nvPr>
        </p:nvGraphicFramePr>
        <p:xfrm>
          <a:off x="6459538" y="3102901"/>
          <a:ext cx="3924000" cy="1523880"/>
        </p:xfrm>
        <a:graphic>
          <a:graphicData uri="http://schemas.openxmlformats.org/presentationml/2006/ole">
            <mc:AlternateContent xmlns:mc="http://schemas.openxmlformats.org/markup-compatibility/2006">
              <mc:Choice xmlns:v="urn:schemas-microsoft-com:vml" Requires="v">
                <p:oleObj name="Equation" r:id="rId4" imgW="3924000" imgH="1523880" progId="Equation.DSMT4">
                  <p:embed/>
                </p:oleObj>
              </mc:Choice>
              <mc:Fallback>
                <p:oleObj name="Equation" r:id="rId4" imgW="3924000" imgH="1523880" progId="Equation.DSMT4">
                  <p:embed/>
                  <p:pic>
                    <p:nvPicPr>
                      <p:cNvPr id="12" name="Object 11">
                        <a:extLst>
                          <a:ext uri="{FF2B5EF4-FFF2-40B4-BE49-F238E27FC236}">
                            <a16:creationId xmlns:a16="http://schemas.microsoft.com/office/drawing/2014/main" id="{81968473-B5F8-441F-B3DC-703B3EDF463F}"/>
                          </a:ext>
                        </a:extLst>
                      </p:cNvPr>
                      <p:cNvPicPr/>
                      <p:nvPr/>
                    </p:nvPicPr>
                    <p:blipFill>
                      <a:blip r:embed="rId5"/>
                      <a:stretch>
                        <a:fillRect/>
                      </a:stretch>
                    </p:blipFill>
                    <p:spPr>
                      <a:xfrm>
                        <a:off x="6459538" y="3102901"/>
                        <a:ext cx="3924000" cy="1523880"/>
                      </a:xfrm>
                      <a:prstGeom prst="rect">
                        <a:avLst/>
                      </a:prstGeom>
                    </p:spPr>
                  </p:pic>
                </p:oleObj>
              </mc:Fallback>
            </mc:AlternateContent>
          </a:graphicData>
        </a:graphic>
      </p:graphicFrame>
      <p:sp>
        <p:nvSpPr>
          <p:cNvPr id="8" name="Content Placeholder 7">
            <a:extLst>
              <a:ext uri="{FF2B5EF4-FFF2-40B4-BE49-F238E27FC236}">
                <a16:creationId xmlns:a16="http://schemas.microsoft.com/office/drawing/2014/main" id="{028DDCA7-4A25-42FB-9373-F1B66046DE90}"/>
              </a:ext>
            </a:extLst>
          </p:cNvPr>
          <p:cNvSpPr>
            <a:spLocks noGrp="1"/>
          </p:cNvSpPr>
          <p:nvPr>
            <p:ph sz="half" idx="15"/>
          </p:nvPr>
        </p:nvSpPr>
        <p:spPr>
          <a:xfrm>
            <a:off x="6172200" y="4803270"/>
            <a:ext cx="457200" cy="457200"/>
          </a:xfrm>
        </p:spPr>
        <p:txBody>
          <a:bodyPr/>
          <a:lstStyle/>
          <a:p>
            <a:pPr marL="0" indent="0">
              <a:buNone/>
            </a:pPr>
            <a:r>
              <a:rPr lang="en-IN" sz="2300" dirty="0">
                <a:latin typeface="Cambria Math" panose="02040503050406030204" pitchFamily="18" charset="0"/>
                <a:ea typeface="Cambria Math" panose="02040503050406030204" pitchFamily="18" charset="0"/>
              </a:rPr>
              <a:t>•</a:t>
            </a:r>
            <a:endParaRPr lang="en-IN" sz="2300" dirty="0"/>
          </a:p>
        </p:txBody>
      </p:sp>
      <p:graphicFrame>
        <p:nvGraphicFramePr>
          <p:cNvPr id="15" name="Object 8">
            <a:extLst>
              <a:ext uri="{FF2B5EF4-FFF2-40B4-BE49-F238E27FC236}">
                <a16:creationId xmlns:a16="http://schemas.microsoft.com/office/drawing/2014/main" id="{6D0AD105-C27C-4020-A047-359F96A0D87F}"/>
              </a:ext>
              <a:ext uri="{C183D7F6-B498-43B3-948B-1728B52AA6E4}">
                <adec:decorative xmlns:adec="http://schemas.microsoft.com/office/drawing/2017/decorative" val="1"/>
              </a:ext>
            </a:extLst>
          </p:cNvPr>
          <p:cNvGraphicFramePr>
            <a:graphicFrameLocks noGrp="1" noChangeAspect="1"/>
          </p:cNvGraphicFramePr>
          <p:nvPr>
            <p:ph sz="half" idx="16"/>
            <p:extLst>
              <p:ext uri="{D42A27DB-BD31-4B8C-83A1-F6EECF244321}">
                <p14:modId xmlns:p14="http://schemas.microsoft.com/office/powerpoint/2010/main" val="2719612430"/>
              </p:ext>
            </p:extLst>
          </p:nvPr>
        </p:nvGraphicFramePr>
        <p:xfrm>
          <a:off x="6459538" y="4679976"/>
          <a:ext cx="3073320" cy="647640"/>
        </p:xfrm>
        <a:graphic>
          <a:graphicData uri="http://schemas.openxmlformats.org/presentationml/2006/ole">
            <mc:AlternateContent xmlns:mc="http://schemas.openxmlformats.org/markup-compatibility/2006">
              <mc:Choice xmlns:v="urn:schemas-microsoft-com:vml" Requires="v">
                <p:oleObj name="Equation" r:id="rId6" imgW="3073320" imgH="647640" progId="Equation.DSMT4">
                  <p:embed/>
                </p:oleObj>
              </mc:Choice>
              <mc:Fallback>
                <p:oleObj name="Equation" r:id="rId6" imgW="3073320" imgH="647640" progId="Equation.DSMT4">
                  <p:embed/>
                  <p:pic>
                    <p:nvPicPr>
                      <p:cNvPr id="14" name="Object 13">
                        <a:extLst>
                          <a:ext uri="{FF2B5EF4-FFF2-40B4-BE49-F238E27FC236}">
                            <a16:creationId xmlns:a16="http://schemas.microsoft.com/office/drawing/2014/main" id="{F1BB453A-7C9A-42CE-AA6D-BAA63CC5E849}"/>
                          </a:ext>
                        </a:extLst>
                      </p:cNvPr>
                      <p:cNvPicPr/>
                      <p:nvPr/>
                    </p:nvPicPr>
                    <p:blipFill>
                      <a:blip r:embed="rId7"/>
                      <a:stretch>
                        <a:fillRect/>
                      </a:stretch>
                    </p:blipFill>
                    <p:spPr>
                      <a:xfrm>
                        <a:off x="6459538" y="4679976"/>
                        <a:ext cx="3073320" cy="647640"/>
                      </a:xfrm>
                      <a:prstGeom prst="rect">
                        <a:avLst/>
                      </a:prstGeom>
                    </p:spPr>
                  </p:pic>
                </p:oleObj>
              </mc:Fallback>
            </mc:AlternateContent>
          </a:graphicData>
        </a:graphic>
      </p:graphicFrame>
      <p:sp>
        <p:nvSpPr>
          <p:cNvPr id="10" name="Content Placeholder 9">
            <a:extLst>
              <a:ext uri="{FF2B5EF4-FFF2-40B4-BE49-F238E27FC236}">
                <a16:creationId xmlns:a16="http://schemas.microsoft.com/office/drawing/2014/main" id="{CECC0606-FF38-445B-B6B7-6F7D9F23C870}"/>
              </a:ext>
            </a:extLst>
          </p:cNvPr>
          <p:cNvSpPr>
            <a:spLocks noGrp="1"/>
          </p:cNvSpPr>
          <p:nvPr>
            <p:ph sz="half" idx="17"/>
          </p:nvPr>
        </p:nvSpPr>
        <p:spPr>
          <a:xfrm>
            <a:off x="6172200" y="5429387"/>
            <a:ext cx="5181600" cy="1054113"/>
          </a:xfrm>
        </p:spPr>
        <p:txBody>
          <a:bodyPr/>
          <a:lstStyle/>
          <a:p>
            <a:r>
              <a:rPr lang="en-US" dirty="0"/>
              <a:t>Mánaðarleg afborgun af bílnum verður $528.50.</a:t>
            </a:r>
          </a:p>
        </p:txBody>
      </p:sp>
    </p:spTree>
    <p:extLst>
      <p:ext uri="{BB962C8B-B14F-4D97-AF65-F5344CB8AC3E}">
        <p14:creationId xmlns:p14="http://schemas.microsoft.com/office/powerpoint/2010/main" val="139160997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BA1AE-8DB6-4146-B2D1-E665B44770BF}"/>
              </a:ext>
            </a:extLst>
          </p:cNvPr>
          <p:cNvSpPr>
            <a:spLocks noGrp="1"/>
          </p:cNvSpPr>
          <p:nvPr>
            <p:ph type="title"/>
          </p:nvPr>
        </p:nvSpPr>
        <p:spPr/>
        <p:txBody>
          <a:bodyPr>
            <a:noAutofit/>
          </a:bodyPr>
          <a:lstStyle/>
          <a:p>
            <a:r>
              <a:rPr lang="en-US" dirty="0"/>
              <a:t>6.11 Grunnatriði langtímaleigu bíls</a:t>
            </a:r>
            <a:endParaRPr lang="en-US" noProof="0" dirty="0"/>
          </a:p>
        </p:txBody>
      </p:sp>
      <p:sp>
        <p:nvSpPr>
          <p:cNvPr id="4" name="Content Placeholder 2">
            <a:extLst>
              <a:ext uri="{FF2B5EF4-FFF2-40B4-BE49-F238E27FC236}">
                <a16:creationId xmlns:a16="http://schemas.microsoft.com/office/drawing/2014/main" id="{78EBC320-FA80-4796-A274-359A2FDEEAFE}"/>
              </a:ext>
            </a:extLst>
          </p:cNvPr>
          <p:cNvSpPr>
            <a:spLocks noGrp="1"/>
          </p:cNvSpPr>
          <p:nvPr>
            <p:ph sz="quarter" idx="11"/>
          </p:nvPr>
        </p:nvSpPr>
        <p:spPr>
          <a:xfrm>
            <a:off x="838200" y="1010660"/>
            <a:ext cx="10515600" cy="5482215"/>
          </a:xfrm>
        </p:spPr>
        <p:txBody>
          <a:bodyPr/>
          <a:lstStyle/>
          <a:p>
            <a:r>
              <a:rPr lang="en-US" sz="2400" dirty="0"/>
              <a:t>Að taka bíl á leigu er valkostur við að kaupa bíl. Leigusamningar eru yfirleitt til 24 eða 36 mánaða. Þeim fylgja einnig aksturstakmörk, oft 10,000, 12,000 eða 15,000 mílur á ári. Þegar leigutímanum lýkur er bílnum skilað til bílasalans. Leigukostnaður skiptist í tvennt: mánaðarlegar leigugreiðslur og leigutengd gjöld. Meðal gjalda eru:</a:t>
            </a:r>
          </a:p>
          <a:p>
            <a:r>
              <a:rPr lang="en-US" sz="2400" dirty="0"/>
              <a:t>Útborgun, þ.e. fyrsta greiðslan sem gengur upp í verð bílsins.</a:t>
            </a:r>
          </a:p>
          <a:p>
            <a:r>
              <a:rPr lang="en-US" sz="2400" dirty="0"/>
              <a:t> </a:t>
            </a:r>
            <a:r>
              <a:rPr lang="en-US" sz="2400" b="1" dirty="0"/>
              <a:t>stofngjald</a:t>
            </a:r>
            <a:r>
              <a:rPr lang="en-US" sz="2400" dirty="0"/>
              <a:t>, stundum kallað bankagjald. Þetta er gjald sem fyrirtækið tekur fyrir að stofna leigusamninginn og er í raun umsýslugjald.</a:t>
            </a:r>
          </a:p>
          <a:p>
            <a:r>
              <a:rPr lang="en-US" sz="2400" dirty="0"/>
              <a:t/>
            </a:r>
            <a:r>
              <a:rPr lang="en-US" sz="2400" b="1" dirty="0"/>
              <a:t>Tryggingarfé</a:t>
            </a:r>
            <a:r>
              <a:rPr lang="en-US" sz="2400" dirty="0"/>
              <a:t>, sem kann að vera krafist. Það nemur um það bil einni mánaðarlegri leigugreiðslu.</a:t>
            </a:r>
          </a:p>
          <a:p>
            <a:r>
              <a:rPr lang="en-US" sz="2400" b="1" dirty="0"/>
              <a:t>Skilagjöld</a:t>
            </a:r>
            <a:r>
              <a:rPr lang="en-US" sz="2400" dirty="0"/>
              <a:t>, sem standa undir kostnaði fyrirtækisins við að taka við bílnum að leigutíma loknum og eru yfirleitt á bilinu $200 til $450.</a:t>
            </a:r>
          </a:p>
          <a:p>
            <a:r>
              <a:rPr lang="en-US" sz="2400" dirty="0"/>
              <a:t>Gjöld vegna eignarheimildar, skráningar og leyfa, rétt eins og þegar bíll er keyptur.</a:t>
            </a:r>
          </a:p>
          <a:p>
            <a:r>
              <a:rPr lang="en-US" sz="2400" dirty="0"/>
              <a:t>Söluskattur leggst líklega á, en aðeins á þann hluta verðmætis bílsins sem rýrnar á leigutímanum.</a:t>
            </a:r>
          </a:p>
        </p:txBody>
      </p:sp>
    </p:spTree>
    <p:extLst>
      <p:ext uri="{BB962C8B-B14F-4D97-AF65-F5344CB8AC3E}">
        <p14:creationId xmlns:p14="http://schemas.microsoft.com/office/powerpoint/2010/main" val="297678248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BA1AE-8DB6-4146-B2D1-E665B44770BF}"/>
              </a:ext>
            </a:extLst>
          </p:cNvPr>
          <p:cNvSpPr>
            <a:spLocks noGrp="1"/>
          </p:cNvSpPr>
          <p:nvPr>
            <p:ph type="title"/>
          </p:nvPr>
        </p:nvSpPr>
        <p:spPr/>
        <p:txBody>
          <a:bodyPr>
            <a:noAutofit/>
          </a:bodyPr>
          <a:lstStyle/>
          <a:p>
            <a:r>
              <a:rPr lang="en-US" dirty="0"/>
              <a:t>6.11 Leigugreiðslur (1 af 2)</a:t>
            </a:r>
            <a:endParaRPr lang="en-US" noProof="0" dirty="0"/>
          </a:p>
        </p:txBody>
      </p:sp>
      <p:sp>
        <p:nvSpPr>
          <p:cNvPr id="4" name="Content Placeholder 2">
            <a:extLst>
              <a:ext uri="{FF2B5EF4-FFF2-40B4-BE49-F238E27FC236}">
                <a16:creationId xmlns:a16="http://schemas.microsoft.com/office/drawing/2014/main" id="{78EBC320-FA80-4796-A274-359A2FDEEAFE}"/>
              </a:ext>
            </a:extLst>
          </p:cNvPr>
          <p:cNvSpPr>
            <a:spLocks noGrp="1"/>
          </p:cNvSpPr>
          <p:nvPr>
            <p:ph sz="quarter" idx="11"/>
          </p:nvPr>
        </p:nvSpPr>
        <p:spPr>
          <a:xfrm>
            <a:off x="838200" y="1010660"/>
            <a:ext cx="10932886" cy="5482215"/>
          </a:xfrm>
        </p:spPr>
        <p:txBody>
          <a:bodyPr/>
          <a:lstStyle/>
          <a:p>
            <a:pPr>
              <a:spcBef>
                <a:spcPts val="800"/>
              </a:spcBef>
            </a:pPr>
            <a:r>
              <a:rPr lang="en-US" dirty="0"/>
              <a:t>Leigugreiðslur svipa til hefðbundinna afborgana lána en taka einnig mið af nokkrum öðrum þáttum: </a:t>
            </a:r>
          </a:p>
          <a:p>
            <a:pPr>
              <a:spcBef>
                <a:spcPts val="800"/>
              </a:spcBef>
            </a:pPr>
            <a:r>
              <a:rPr lang="en-US" b="1" dirty="0"/>
              <a:t>Verð bílsins</a:t>
            </a:r>
            <a:r>
              <a:rPr lang="en-US" dirty="0"/>
              <a:t>. Það er verðið sem þú myndir greiða fyrir bílinn eftir alla afslætti, ívilnanir og samninga.</a:t>
            </a:r>
          </a:p>
          <a:p>
            <a:pPr>
              <a:spcBef>
                <a:spcPts val="800"/>
              </a:spcBef>
            </a:pPr>
            <a:r>
              <a:rPr lang="en-US" b="1" dirty="0"/>
              <a:t>Hrakhvirði</a:t>
            </a:r>
            <a:r>
              <a:rPr lang="en-US" dirty="0"/>
              <a:t>. Það er mat framleiðandans á verðmæti bílsins að tilteknum tíma liðnum.</a:t>
            </a:r>
          </a:p>
          <a:p>
            <a:pPr>
              <a:spcBef>
                <a:spcPts val="800"/>
              </a:spcBef>
            </a:pPr>
            <a:r>
              <a:rPr lang="en-US" b="1" dirty="0"/>
              <a:t>Mánuðir</a:t>
            </a:r>
            <a:r>
              <a:rPr lang="en-US" dirty="0"/>
              <a:t>. Þetta er lengd leigutímans. Flestir leigusamningar eru til 24 eða 36 mánaða en einnig er boðið upp á annan leigutíma.</a:t>
            </a:r>
          </a:p>
          <a:p>
            <a:pPr>
              <a:spcBef>
                <a:spcPts val="800"/>
              </a:spcBef>
            </a:pPr>
            <a:r>
              <a:rPr lang="en-US" b="1" dirty="0"/>
              <a:t>Vaxtastuðull (MF)</a:t>
            </a:r>
            <a:r>
              <a:rPr lang="en-US" dirty="0"/>
              <a:t>. Þetta eru vextirnir, en í leigusamningi eru þeir settir fram á annan hátt. Vaxtastuðli er breytt í árlega hlutfallstölu kostnaðar (APR) með því að margfalda MF með 2400. APR er á sama hátt breytt í MF með því að deila APR með 2400.</a:t>
            </a:r>
            <a:endParaRPr lang="en-US" b="1" dirty="0"/>
          </a:p>
        </p:txBody>
      </p:sp>
    </p:spTree>
    <p:extLst>
      <p:ext uri="{BB962C8B-B14F-4D97-AF65-F5344CB8AC3E}">
        <p14:creationId xmlns:p14="http://schemas.microsoft.com/office/powerpoint/2010/main" val="268205656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AFFAC-03D4-4A15-A8D8-50FD9EFD3320}"/>
              </a:ext>
            </a:extLst>
          </p:cNvPr>
          <p:cNvSpPr>
            <a:spLocks noGrp="1"/>
          </p:cNvSpPr>
          <p:nvPr>
            <p:ph type="title"/>
          </p:nvPr>
        </p:nvSpPr>
        <p:spPr/>
        <p:txBody>
          <a:bodyPr/>
          <a:lstStyle/>
          <a:p>
            <a:r>
              <a:rPr lang="en-US" dirty="0"/>
              <a:t>6.11 Leigugreiðslur (2 af 2)</a:t>
            </a:r>
            <a:endParaRPr lang="en-IN" dirty="0"/>
          </a:p>
        </p:txBody>
      </p:sp>
      <p:sp>
        <p:nvSpPr>
          <p:cNvPr id="3" name="Content Placeholder 2">
            <a:extLst>
              <a:ext uri="{FF2B5EF4-FFF2-40B4-BE49-F238E27FC236}">
                <a16:creationId xmlns:a16="http://schemas.microsoft.com/office/drawing/2014/main" id="{848BE5A0-8E3C-4923-9EAA-5846C1C88ABC}"/>
              </a:ext>
            </a:extLst>
          </p:cNvPr>
          <p:cNvSpPr>
            <a:spLocks noGrp="1"/>
          </p:cNvSpPr>
          <p:nvPr>
            <p:ph sz="half" idx="1"/>
          </p:nvPr>
        </p:nvSpPr>
        <p:spPr>
          <a:xfrm>
            <a:off x="838200" y="1010662"/>
            <a:ext cx="5181600" cy="589830"/>
          </a:xfrm>
        </p:spPr>
        <p:txBody>
          <a:bodyPr/>
          <a:lstStyle/>
          <a:p>
            <a:r>
              <a:rPr lang="en-US" dirty="0"/>
              <a:t>Leigugreiðslan, </a:t>
            </a:r>
            <a:r>
              <a:rPr lang="en-US" i="1" dirty="0"/>
              <a:t>PMT</a:t>
            </a:r>
            <a:r>
              <a:rPr lang="en-US" dirty="0"/>
              <a:t>, er reiknuð þannig</a:t>
            </a:r>
            <a:endParaRPr lang="en-IN" dirty="0"/>
          </a:p>
        </p:txBody>
      </p:sp>
      <p:graphicFrame>
        <p:nvGraphicFramePr>
          <p:cNvPr id="10" name="Object 3">
            <a:extLst>
              <a:ext uri="{FF2B5EF4-FFF2-40B4-BE49-F238E27FC236}">
                <a16:creationId xmlns:a16="http://schemas.microsoft.com/office/drawing/2014/main" id="{3715249E-B65A-4941-9F21-72B897A582CD}"/>
              </a:ext>
              <a:ext uri="{C183D7F6-B498-43B3-948B-1728B52AA6E4}">
                <adec:decorative xmlns:adec="http://schemas.microsoft.com/office/drawing/2017/decorative" val="1"/>
              </a:ext>
            </a:extLst>
          </p:cNvPr>
          <p:cNvGraphicFramePr>
            <a:graphicFrameLocks noGrp="1" noChangeAspect="1"/>
          </p:cNvGraphicFramePr>
          <p:nvPr>
            <p:ph sz="half" idx="2"/>
            <p:extLst>
              <p:ext uri="{D42A27DB-BD31-4B8C-83A1-F6EECF244321}">
                <p14:modId xmlns:p14="http://schemas.microsoft.com/office/powerpoint/2010/main" val="3171670126"/>
              </p:ext>
            </p:extLst>
          </p:nvPr>
        </p:nvGraphicFramePr>
        <p:xfrm>
          <a:off x="5922963" y="866775"/>
          <a:ext cx="3352800" cy="728663"/>
        </p:xfrm>
        <a:graphic>
          <a:graphicData uri="http://schemas.openxmlformats.org/presentationml/2006/ole">
            <mc:AlternateContent xmlns:mc="http://schemas.openxmlformats.org/markup-compatibility/2006">
              <mc:Choice xmlns:v="urn:schemas-microsoft-com:vml" Requires="v">
                <p:oleObj name="Equation" r:id="rId2" imgW="3327120" imgH="723600" progId="Equation.DSMT4">
                  <p:embed/>
                </p:oleObj>
              </mc:Choice>
              <mc:Fallback>
                <p:oleObj name="Equation" r:id="rId2" imgW="3327120" imgH="723600" progId="Equation.DSMT4">
                  <p:embed/>
                  <p:pic>
                    <p:nvPicPr>
                      <p:cNvPr id="9" name="Object 8">
                        <a:extLst>
                          <a:ext uri="{FF2B5EF4-FFF2-40B4-BE49-F238E27FC236}">
                            <a16:creationId xmlns:a16="http://schemas.microsoft.com/office/drawing/2014/main" id="{C766DFE8-9540-433B-9CC6-074955D5FB95}"/>
                          </a:ext>
                        </a:extLst>
                      </p:cNvPr>
                      <p:cNvPicPr/>
                      <p:nvPr/>
                    </p:nvPicPr>
                    <p:blipFill>
                      <a:blip r:embed="rId3"/>
                      <a:stretch>
                        <a:fillRect/>
                      </a:stretch>
                    </p:blipFill>
                    <p:spPr>
                      <a:xfrm>
                        <a:off x="5922963" y="866775"/>
                        <a:ext cx="3352800" cy="728663"/>
                      </a:xfrm>
                      <a:prstGeom prst="rect">
                        <a:avLst/>
                      </a:prstGeom>
                    </p:spPr>
                  </p:pic>
                </p:oleObj>
              </mc:Fallback>
            </mc:AlternateContent>
          </a:graphicData>
        </a:graphic>
      </p:graphicFrame>
      <p:sp>
        <p:nvSpPr>
          <p:cNvPr id="5" name="Content Placeholder 4">
            <a:extLst>
              <a:ext uri="{FF2B5EF4-FFF2-40B4-BE49-F238E27FC236}">
                <a16:creationId xmlns:a16="http://schemas.microsoft.com/office/drawing/2014/main" id="{D0D3A059-A341-4B79-B885-0DEEF093254B}"/>
              </a:ext>
            </a:extLst>
          </p:cNvPr>
          <p:cNvSpPr>
            <a:spLocks noGrp="1"/>
          </p:cNvSpPr>
          <p:nvPr>
            <p:ph sz="half" idx="12"/>
          </p:nvPr>
        </p:nvSpPr>
        <p:spPr>
          <a:xfrm>
            <a:off x="838200" y="910676"/>
            <a:ext cx="10515600" cy="2068048"/>
          </a:xfrm>
        </p:spPr>
        <p:txBody>
          <a:bodyPr/>
          <a:lstStyle/>
          <a:p>
            <a:pPr marL="237744" indent="8138160">
              <a:lnSpc>
                <a:spcPct val="120000"/>
              </a:lnSpc>
              <a:buNone/>
            </a:pPr>
            <a:r>
              <a:rPr lang="en-US" dirty="0"/>
              <a:t>, þar sem </a:t>
            </a:r>
            <a:r>
              <a:rPr lang="en-US" i="1" dirty="0"/>
              <a:t>P</a:t>
            </a:r>
            <a:r>
              <a:rPr lang="en-US" dirty="0"/>
              <a:t> er verðið sem greitt er fyrir bílinn, </a:t>
            </a:r>
            <a:r>
              <a:rPr lang="en-US" i="1" dirty="0"/>
              <a:t>R</a:t>
            </a:r>
            <a:r>
              <a:rPr lang="en-US" dirty="0"/>
              <a:t> er hrakvirði bílsins, </a:t>
            </a:r>
            <a:r>
              <a:rPr lang="en-US" i="1" dirty="0"/>
              <a:t>n</a:t>
            </a:r>
            <a:r>
              <a:rPr lang="en-US" dirty="0"/>
              <a:t> er fjöldi mánaða á leigutímanum og MF er vaxtastuðull leigusamningsins.</a:t>
            </a:r>
          </a:p>
        </p:txBody>
      </p:sp>
    </p:spTree>
    <p:extLst>
      <p:ext uri="{BB962C8B-B14F-4D97-AF65-F5344CB8AC3E}">
        <p14:creationId xmlns:p14="http://schemas.microsoft.com/office/powerpoint/2010/main" val="362117262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0BEC4-6960-4DE2-A343-06237077A38F}"/>
              </a:ext>
            </a:extLst>
          </p:cNvPr>
          <p:cNvSpPr>
            <a:spLocks noGrp="1"/>
          </p:cNvSpPr>
          <p:nvPr>
            <p:ph type="title"/>
          </p:nvPr>
        </p:nvSpPr>
        <p:spPr/>
        <p:txBody>
          <a:bodyPr/>
          <a:lstStyle/>
          <a:p>
            <a:r>
              <a:rPr lang="en-US" dirty="0"/>
              <a:t>DÆMI – Útreikningur leigugreiðslna fyrir bíl</a:t>
            </a:r>
            <a:endParaRPr lang="en-IN" dirty="0"/>
          </a:p>
        </p:txBody>
      </p:sp>
      <p:sp>
        <p:nvSpPr>
          <p:cNvPr id="3" name="Content Placeholder 2">
            <a:extLst>
              <a:ext uri="{FF2B5EF4-FFF2-40B4-BE49-F238E27FC236}">
                <a16:creationId xmlns:a16="http://schemas.microsoft.com/office/drawing/2014/main" id="{0ADE187C-690B-4EF8-AE7A-BC60F678E600}"/>
              </a:ext>
            </a:extLst>
          </p:cNvPr>
          <p:cNvSpPr>
            <a:spLocks noGrp="1"/>
          </p:cNvSpPr>
          <p:nvPr>
            <p:ph sz="half" idx="1"/>
          </p:nvPr>
        </p:nvSpPr>
        <p:spPr>
          <a:xfrm>
            <a:off x="838200" y="1010661"/>
            <a:ext cx="5181600" cy="3601705"/>
          </a:xfrm>
        </p:spPr>
        <p:txBody>
          <a:bodyPr/>
          <a:lstStyle/>
          <a:p>
            <a:r>
              <a:rPr lang="en-US" dirty="0"/>
              <a:t>Reiknaðu leigugreiðslur fyrir bíl út frá eftirfarandi verði, hrakvirði, leigutíma og vaxtastuðli eða APR.</a:t>
            </a:r>
          </a:p>
          <a:p>
            <a:r>
              <a:rPr lang="en-US" dirty="0"/>
              <a:t>Verðið er $28,344, hrakvirðið er $18,140.16, leigutíminn er 24 mánuðir og vaxtastuðullinn er 0.000025</a:t>
            </a:r>
          </a:p>
        </p:txBody>
      </p:sp>
      <p:sp>
        <p:nvSpPr>
          <p:cNvPr id="4" name="Content Placeholder 3">
            <a:extLst>
              <a:ext uri="{FF2B5EF4-FFF2-40B4-BE49-F238E27FC236}">
                <a16:creationId xmlns:a16="http://schemas.microsoft.com/office/drawing/2014/main" id="{4BA5A2B0-92E2-4ADC-827B-4EDF63F8E83C}"/>
              </a:ext>
            </a:extLst>
          </p:cNvPr>
          <p:cNvSpPr>
            <a:spLocks noGrp="1"/>
          </p:cNvSpPr>
          <p:nvPr>
            <p:ph sz="half" idx="2"/>
          </p:nvPr>
        </p:nvSpPr>
        <p:spPr>
          <a:xfrm>
            <a:off x="6172200" y="1010661"/>
            <a:ext cx="5181600" cy="1732539"/>
          </a:xfrm>
        </p:spPr>
        <p:txBody>
          <a:bodyPr/>
          <a:lstStyle/>
          <a:p>
            <a:pPr>
              <a:spcBef>
                <a:spcPts val="2400"/>
              </a:spcBef>
            </a:pPr>
            <a:r>
              <a:rPr lang="en-US" dirty="0"/>
              <a:t>Með því að nota formúluna fyrir </a:t>
            </a:r>
            <a:r>
              <a:rPr lang="en-US" i="1" dirty="0"/>
              <a:t>PMT</a:t>
            </a:r>
            <a:r>
              <a:rPr lang="en-US" dirty="0"/>
              <a:t> fæst</a:t>
            </a:r>
          </a:p>
          <a:p>
            <a:pPr marL="0" indent="0">
              <a:spcBef>
                <a:spcPts val="2400"/>
              </a:spcBef>
              <a:buNone/>
            </a:pPr>
            <a:r>
              <a:rPr lang="en-US" sz="2300" dirty="0">
                <a:latin typeface="Cambria Math" panose="02040503050406030204" pitchFamily="18" charset="0"/>
                <a:ea typeface="Cambria Math" panose="02040503050406030204" pitchFamily="18" charset="0"/>
              </a:rPr>
              <a:t>•</a:t>
            </a:r>
            <a:endParaRPr lang="en-US" sz="2300" dirty="0">
              <a:latin typeface="Cambria Math" panose="02040503050406030204" pitchFamily="18" charset="0"/>
            </a:endParaRPr>
          </a:p>
        </p:txBody>
      </p:sp>
      <p:graphicFrame>
        <p:nvGraphicFramePr>
          <p:cNvPr id="11" name="Object 4">
            <a:extLst>
              <a:ext uri="{FF2B5EF4-FFF2-40B4-BE49-F238E27FC236}">
                <a16:creationId xmlns:a16="http://schemas.microsoft.com/office/drawing/2014/main" id="{07E4D1DA-8D28-41D0-8C00-382258FA5E0B}"/>
              </a:ext>
              <a:ext uri="{C183D7F6-B498-43B3-948B-1728B52AA6E4}">
                <adec:decorative xmlns:adec="http://schemas.microsoft.com/office/drawing/2017/decorative" val="1"/>
              </a:ext>
            </a:extLst>
          </p:cNvPr>
          <p:cNvGraphicFramePr>
            <a:graphicFrameLocks noGrp="1" noChangeAspect="1"/>
          </p:cNvGraphicFramePr>
          <p:nvPr>
            <p:ph sz="half" idx="12"/>
            <p:extLst>
              <p:ext uri="{D42A27DB-BD31-4B8C-83A1-F6EECF244321}">
                <p14:modId xmlns:p14="http://schemas.microsoft.com/office/powerpoint/2010/main" val="81044490"/>
              </p:ext>
            </p:extLst>
          </p:nvPr>
        </p:nvGraphicFramePr>
        <p:xfrm>
          <a:off x="6474230" y="1876930"/>
          <a:ext cx="3352800" cy="736600"/>
        </p:xfrm>
        <a:graphic>
          <a:graphicData uri="http://schemas.openxmlformats.org/presentationml/2006/ole">
            <mc:AlternateContent xmlns:mc="http://schemas.openxmlformats.org/markup-compatibility/2006">
              <mc:Choice xmlns:v="urn:schemas-microsoft-com:vml" Requires="v">
                <p:oleObj name="Equation" r:id="rId2" imgW="3352680" imgH="736560" progId="Equation.DSMT4">
                  <p:embed/>
                </p:oleObj>
              </mc:Choice>
              <mc:Fallback>
                <p:oleObj name="Equation" r:id="rId2" imgW="3352680" imgH="736560" progId="Equation.DSMT4">
                  <p:embed/>
                  <p:pic>
                    <p:nvPicPr>
                      <p:cNvPr id="10" name="Object 3">
                        <a:extLst>
                          <a:ext uri="{FF2B5EF4-FFF2-40B4-BE49-F238E27FC236}">
                            <a16:creationId xmlns:a16="http://schemas.microsoft.com/office/drawing/2014/main" id="{3715249E-B65A-4941-9F21-72B897A582CD}"/>
                          </a:ext>
                        </a:extLst>
                      </p:cNvPr>
                      <p:cNvPicPr/>
                      <p:nvPr/>
                    </p:nvPicPr>
                    <p:blipFill>
                      <a:blip r:embed="rId3"/>
                      <a:stretch>
                        <a:fillRect/>
                      </a:stretch>
                    </p:blipFill>
                    <p:spPr>
                      <a:xfrm>
                        <a:off x="6474230" y="1876930"/>
                        <a:ext cx="3352800" cy="736600"/>
                      </a:xfrm>
                      <a:prstGeom prst="rect">
                        <a:avLst/>
                      </a:prstGeom>
                    </p:spPr>
                  </p:pic>
                </p:oleObj>
              </mc:Fallback>
            </mc:AlternateContent>
          </a:graphicData>
        </a:graphic>
      </p:graphicFrame>
      <p:sp>
        <p:nvSpPr>
          <p:cNvPr id="6" name="Content Placeholder 5">
            <a:extLst>
              <a:ext uri="{FF2B5EF4-FFF2-40B4-BE49-F238E27FC236}">
                <a16:creationId xmlns:a16="http://schemas.microsoft.com/office/drawing/2014/main" id="{71BA6BF5-FB48-4075-93A9-A382205AB6A8}"/>
              </a:ext>
            </a:extLst>
          </p:cNvPr>
          <p:cNvSpPr>
            <a:spLocks noGrp="1"/>
          </p:cNvSpPr>
          <p:nvPr>
            <p:ph sz="half" idx="13"/>
          </p:nvPr>
        </p:nvSpPr>
        <p:spPr>
          <a:xfrm>
            <a:off x="6172200" y="2901943"/>
            <a:ext cx="457200" cy="457200"/>
          </a:xfrm>
        </p:spPr>
        <p:txBody>
          <a:bodyPr/>
          <a:lstStyle/>
          <a:p>
            <a:pPr marL="0" indent="0">
              <a:buNone/>
            </a:pPr>
            <a:r>
              <a:rPr lang="en-IN" sz="2300" dirty="0">
                <a:latin typeface="Cambria Math" panose="02040503050406030204" pitchFamily="18" charset="0"/>
                <a:ea typeface="Cambria Math" panose="02040503050406030204" pitchFamily="18" charset="0"/>
              </a:rPr>
              <a:t>•</a:t>
            </a:r>
            <a:endParaRPr lang="en-IN" sz="2300" dirty="0"/>
          </a:p>
        </p:txBody>
      </p:sp>
      <p:graphicFrame>
        <p:nvGraphicFramePr>
          <p:cNvPr id="13" name="Object 6">
            <a:extLst>
              <a:ext uri="{FF2B5EF4-FFF2-40B4-BE49-F238E27FC236}">
                <a16:creationId xmlns:a16="http://schemas.microsoft.com/office/drawing/2014/main" id="{59F23215-78C2-4EFA-B394-4A08A0ED645A}"/>
              </a:ext>
              <a:ext uri="{C183D7F6-B498-43B3-948B-1728B52AA6E4}">
                <adec:decorative xmlns:adec="http://schemas.microsoft.com/office/drawing/2017/decorative" val="1"/>
              </a:ext>
            </a:extLst>
          </p:cNvPr>
          <p:cNvGraphicFramePr>
            <a:graphicFrameLocks noGrp="1" noChangeAspect="1"/>
          </p:cNvGraphicFramePr>
          <p:nvPr>
            <p:ph sz="half" idx="14"/>
            <p:extLst>
              <p:ext uri="{D42A27DB-BD31-4B8C-83A1-F6EECF244321}">
                <p14:modId xmlns:p14="http://schemas.microsoft.com/office/powerpoint/2010/main" val="1507238715"/>
              </p:ext>
            </p:extLst>
          </p:nvPr>
        </p:nvGraphicFramePr>
        <p:xfrm>
          <a:off x="6473825" y="2684463"/>
          <a:ext cx="3238500" cy="1573212"/>
        </p:xfrm>
        <a:graphic>
          <a:graphicData uri="http://schemas.openxmlformats.org/presentationml/2006/ole">
            <mc:AlternateContent xmlns:mc="http://schemas.openxmlformats.org/markup-compatibility/2006">
              <mc:Choice xmlns:v="urn:schemas-microsoft-com:vml" Requires="v">
                <p:oleObj name="Equation" r:id="rId4" imgW="3238200" imgH="1574640" progId="Equation.DSMT4">
                  <p:embed/>
                </p:oleObj>
              </mc:Choice>
              <mc:Fallback>
                <p:oleObj name="Equation" r:id="rId4" imgW="3238200" imgH="1574640" progId="Equation.DSMT4">
                  <p:embed/>
                  <p:pic>
                    <p:nvPicPr>
                      <p:cNvPr id="12" name="Object 11">
                        <a:extLst>
                          <a:ext uri="{FF2B5EF4-FFF2-40B4-BE49-F238E27FC236}">
                            <a16:creationId xmlns:a16="http://schemas.microsoft.com/office/drawing/2014/main" id="{69790478-990B-4D82-BE1B-43DA76B8FFBE}"/>
                          </a:ext>
                        </a:extLst>
                      </p:cNvPr>
                      <p:cNvPicPr/>
                      <p:nvPr/>
                    </p:nvPicPr>
                    <p:blipFill>
                      <a:blip r:embed="rId5"/>
                      <a:stretch>
                        <a:fillRect/>
                      </a:stretch>
                    </p:blipFill>
                    <p:spPr>
                      <a:xfrm>
                        <a:off x="6473825" y="2684463"/>
                        <a:ext cx="3238500" cy="1573212"/>
                      </a:xfrm>
                      <a:prstGeom prst="rect">
                        <a:avLst/>
                      </a:prstGeom>
                    </p:spPr>
                  </p:pic>
                </p:oleObj>
              </mc:Fallback>
            </mc:AlternateContent>
          </a:graphicData>
        </a:graphic>
      </p:graphicFrame>
      <p:sp>
        <p:nvSpPr>
          <p:cNvPr id="21" name="Content Placeholder 7">
            <a:extLst>
              <a:ext uri="{FF2B5EF4-FFF2-40B4-BE49-F238E27FC236}">
                <a16:creationId xmlns:a16="http://schemas.microsoft.com/office/drawing/2014/main" id="{41465377-1467-4873-9559-26993707CD04}"/>
              </a:ext>
            </a:extLst>
          </p:cNvPr>
          <p:cNvSpPr>
            <a:spLocks noGrp="1"/>
          </p:cNvSpPr>
          <p:nvPr>
            <p:ph sz="half" idx="15"/>
          </p:nvPr>
        </p:nvSpPr>
        <p:spPr>
          <a:xfrm>
            <a:off x="6172200" y="4417069"/>
            <a:ext cx="5181600" cy="1574640"/>
          </a:xfrm>
        </p:spPr>
        <p:txBody>
          <a:bodyPr/>
          <a:lstStyle/>
          <a:p>
            <a:r>
              <a:rPr lang="en-US" i="0" dirty="0">
                <a:latin typeface="Cambria Math" panose="02040503050406030204" pitchFamily="18" charset="0"/>
                <a:ea typeface="Cambria Math" panose="02040503050406030204" pitchFamily="18" charset="0"/>
              </a:rPr>
              <a:t>= 426.33</a:t>
            </a:r>
            <a:endParaRPr lang="en-US" dirty="0">
              <a:latin typeface="Cambria Math" panose="02040503050406030204" pitchFamily="18" charset="0"/>
              <a:ea typeface="Cambria Math" panose="02040503050406030204" pitchFamily="18" charset="0"/>
            </a:endParaRPr>
          </a:p>
          <a:p>
            <a:r>
              <a:rPr lang="en-US" dirty="0"/>
              <a:t>Mánaðarleg leigugreiðsla verður $426.33.</a:t>
            </a:r>
          </a:p>
        </p:txBody>
      </p:sp>
    </p:spTree>
    <p:extLst>
      <p:ext uri="{BB962C8B-B14F-4D97-AF65-F5344CB8AC3E}">
        <p14:creationId xmlns:p14="http://schemas.microsoft.com/office/powerpoint/2010/main" val="172161055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BA1AE-8DB6-4146-B2D1-E665B44770BF}"/>
              </a:ext>
            </a:extLst>
          </p:cNvPr>
          <p:cNvSpPr>
            <a:spLocks noGrp="1"/>
          </p:cNvSpPr>
          <p:nvPr>
            <p:ph type="title"/>
          </p:nvPr>
        </p:nvSpPr>
        <p:spPr/>
        <p:txBody>
          <a:bodyPr>
            <a:noAutofit/>
          </a:bodyPr>
          <a:lstStyle/>
          <a:p>
            <a:r>
              <a:rPr lang="en-US" dirty="0"/>
              <a:t>6.11 Tegundir bifreiðatrygginga (1 af 3)</a:t>
            </a:r>
            <a:endParaRPr lang="en-US" noProof="0" dirty="0"/>
          </a:p>
        </p:txBody>
      </p:sp>
      <p:sp>
        <p:nvSpPr>
          <p:cNvPr id="4" name="Content Placeholder 2">
            <a:extLst>
              <a:ext uri="{FF2B5EF4-FFF2-40B4-BE49-F238E27FC236}">
                <a16:creationId xmlns:a16="http://schemas.microsoft.com/office/drawing/2014/main" id="{78EBC320-FA80-4796-A274-359A2FDEEAFE}"/>
              </a:ext>
            </a:extLst>
          </p:cNvPr>
          <p:cNvSpPr>
            <a:spLocks noGrp="1"/>
          </p:cNvSpPr>
          <p:nvPr>
            <p:ph sz="quarter" idx="11"/>
          </p:nvPr>
        </p:nvSpPr>
        <p:spPr>
          <a:xfrm>
            <a:off x="838200" y="1010660"/>
            <a:ext cx="10515600" cy="5482215"/>
          </a:xfrm>
        </p:spPr>
        <p:txBody>
          <a:bodyPr/>
          <a:lstStyle/>
          <a:p>
            <a:pPr lvl="0"/>
            <a:r>
              <a:rPr lang="en-US" sz="2700" b="1" dirty="0"/>
              <a:t>Ábyrgðartrygging</a:t>
            </a:r>
            <a:r>
              <a:rPr lang="en-US" sz="2700" dirty="0"/>
              <a:t> er lögboðin í flestum ríkjum Bandaríkjanna. Hún bætir eignatjón og líkamstjón annarra ef þú telst bera lagalega ábyrgð á slysi. Tryggingin þarf að uppfylla lágmarksvernd viðkomandi ríkis á báðum sviðum.</a:t>
            </a:r>
          </a:p>
          <a:p>
            <a:pPr lvl="0"/>
            <a:r>
              <a:rPr lang="en-US" sz="2700" b="1" dirty="0"/>
              <a:t>Árekstrartrygging</a:t>
            </a:r>
            <a:r>
              <a:rPr lang="en-US" sz="2700" dirty="0"/>
              <a:t> bætir tjón á bílnum þínum við árekstur við annað ökutæki.</a:t>
            </a:r>
          </a:p>
          <a:p>
            <a:pPr lvl="0"/>
            <a:r>
              <a:rPr lang="en-US" sz="2700" b="1" dirty="0"/>
              <a:t>Alhliða ökutækjatrygging </a:t>
            </a:r>
            <a:r>
              <a:rPr lang="en-US" sz="2700" dirty="0"/>
              <a:t>veitir víðtækari vernd og bætir, samkvæmt skilmálum vátryggingarinnar, meðal annars tjón vegna þjófnaðar, skemmdarverka, eldsvoða eða veðurs. Hverjum tryggingarþætti fylgir sjálfsábyrgð, þ.e. sú fjárhæð sem þú greiðir áður en tryggingin tekur við. Oft er gerð krafa um alhliða ökutækjatryggingu þegar ökutæki er tekið á leigu eða keypt með fjármögnun.</a:t>
            </a:r>
          </a:p>
        </p:txBody>
      </p:sp>
    </p:spTree>
    <p:extLst>
      <p:ext uri="{BB962C8B-B14F-4D97-AF65-F5344CB8AC3E}">
        <p14:creationId xmlns:p14="http://schemas.microsoft.com/office/powerpoint/2010/main" val="51294545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BA1AE-8DB6-4146-B2D1-E665B44770BF}"/>
              </a:ext>
            </a:extLst>
          </p:cNvPr>
          <p:cNvSpPr>
            <a:spLocks noGrp="1"/>
          </p:cNvSpPr>
          <p:nvPr>
            <p:ph type="title"/>
          </p:nvPr>
        </p:nvSpPr>
        <p:spPr/>
        <p:txBody>
          <a:bodyPr>
            <a:noAutofit/>
          </a:bodyPr>
          <a:lstStyle/>
          <a:p>
            <a:r>
              <a:rPr lang="en-US" dirty="0"/>
              <a:t>6.11 Tegundir bifreiðatrygginga (2 af 3)</a:t>
            </a:r>
            <a:endParaRPr lang="en-US" noProof="0" dirty="0"/>
          </a:p>
        </p:txBody>
      </p:sp>
      <p:sp>
        <p:nvSpPr>
          <p:cNvPr id="4" name="Content Placeholder 2">
            <a:extLst>
              <a:ext uri="{FF2B5EF4-FFF2-40B4-BE49-F238E27FC236}">
                <a16:creationId xmlns:a16="http://schemas.microsoft.com/office/drawing/2014/main" id="{78EBC320-FA80-4796-A274-359A2FDEEAFE}"/>
              </a:ext>
            </a:extLst>
          </p:cNvPr>
          <p:cNvSpPr>
            <a:spLocks noGrp="1"/>
          </p:cNvSpPr>
          <p:nvPr>
            <p:ph sz="quarter" idx="11"/>
          </p:nvPr>
        </p:nvSpPr>
        <p:spPr>
          <a:xfrm>
            <a:off x="838200" y="1010660"/>
            <a:ext cx="10515600" cy="5482215"/>
          </a:xfrm>
        </p:spPr>
        <p:txBody>
          <a:bodyPr/>
          <a:lstStyle/>
          <a:p>
            <a:pPr lvl="0"/>
            <a:r>
              <a:rPr lang="en-US" b="1" dirty="0"/>
              <a:t>Trygging vegna ótryggðs eða vantryggðs ökumanns. </a:t>
            </a:r>
            <a:r>
              <a:rPr lang="en-US" dirty="0"/>
              <a:t>Ef ótryggður eða vantryggður ökumaður ekur á þig tekur tryggingin þátt í greiðslu lækniskostnaðar og tjóns á bílnum þínum.</a:t>
            </a:r>
          </a:p>
          <a:p>
            <a:pPr lvl="0"/>
            <a:r>
              <a:rPr lang="en-US" b="1" dirty="0"/>
              <a:t>Sjúkrakostnaðartrygging </a:t>
            </a:r>
            <a:r>
              <a:rPr lang="en-US" dirty="0"/>
              <a:t>er lögboðin í sumum ríkjum Bandaríkjanna og tekur þátt í greiðslu sjúkrakostnaðar vegna slyss óháð því hver ber sök.</a:t>
            </a:r>
          </a:p>
          <a:p>
            <a:pPr lvl="0"/>
            <a:r>
              <a:rPr lang="en-US" b="1" dirty="0"/>
              <a:t>Slysaverndartrygging</a:t>
            </a:r>
            <a:r>
              <a:rPr lang="en-US" dirty="0"/>
              <a:t> bætir tiltekinn sjúkrakostnað og annan kostnað vegna bílslyss. Eftir skilmálum vátryggingarinnar getur hún einnig bætt tekjutap eða kostnað vegna barnagæslu.</a:t>
            </a:r>
          </a:p>
          <a:p>
            <a:pPr lvl="0"/>
            <a:r>
              <a:rPr lang="en-US" b="1" dirty="0"/>
              <a:t>Mismunatrygging </a:t>
            </a:r>
            <a:r>
              <a:rPr lang="en-US" dirty="0"/>
              <a:t>er ætlað að bæta mismuninn á eftirstöðvum skuldar vegna bílsins og verðmæti hans ef hann verður fyrir altjóni.</a:t>
            </a:r>
          </a:p>
        </p:txBody>
      </p:sp>
    </p:spTree>
    <p:extLst>
      <p:ext uri="{BB962C8B-B14F-4D97-AF65-F5344CB8AC3E}">
        <p14:creationId xmlns:p14="http://schemas.microsoft.com/office/powerpoint/2010/main" val="244279628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BA1AE-8DB6-4146-B2D1-E665B44770BF}"/>
              </a:ext>
            </a:extLst>
          </p:cNvPr>
          <p:cNvSpPr>
            <a:spLocks noGrp="1"/>
          </p:cNvSpPr>
          <p:nvPr>
            <p:ph type="title"/>
          </p:nvPr>
        </p:nvSpPr>
        <p:spPr/>
        <p:txBody>
          <a:bodyPr>
            <a:noAutofit/>
          </a:bodyPr>
          <a:lstStyle/>
          <a:p>
            <a:r>
              <a:rPr lang="en-US" dirty="0"/>
              <a:t>6.11 Tegundir bifreiðatrygginga (3 af 3)</a:t>
            </a:r>
            <a:endParaRPr lang="en-US" noProof="0" dirty="0"/>
          </a:p>
        </p:txBody>
      </p:sp>
      <p:sp>
        <p:nvSpPr>
          <p:cNvPr id="4" name="Content Placeholder 2">
            <a:extLst>
              <a:ext uri="{FF2B5EF4-FFF2-40B4-BE49-F238E27FC236}">
                <a16:creationId xmlns:a16="http://schemas.microsoft.com/office/drawing/2014/main" id="{78EBC320-FA80-4796-A274-359A2FDEEAFE}"/>
              </a:ext>
            </a:extLst>
          </p:cNvPr>
          <p:cNvSpPr>
            <a:spLocks noGrp="1"/>
          </p:cNvSpPr>
          <p:nvPr>
            <p:ph sz="quarter" idx="11"/>
          </p:nvPr>
        </p:nvSpPr>
        <p:spPr>
          <a:xfrm>
            <a:off x="838200" y="1010660"/>
            <a:ext cx="10515600" cy="5482215"/>
          </a:xfrm>
        </p:spPr>
        <p:txBody>
          <a:bodyPr/>
          <a:lstStyle/>
          <a:p>
            <a:pPr lvl="0"/>
            <a:r>
              <a:rPr lang="en-US" b="1" dirty="0"/>
              <a:t>Bílaleigukostnaðartrygging </a:t>
            </a:r>
            <a:r>
              <a:rPr lang="en-US" dirty="0"/>
              <a:t>bætir kostnað við bílaleigubíl meðan gert er við bílinn þinn eftir slys.</a:t>
            </a:r>
          </a:p>
          <a:p>
            <a:pPr lvl="0"/>
            <a:r>
              <a:rPr lang="en-US" dirty="0"/>
              <a:t>Einnig er hægt að kaupa ýmsar sértryggingar, svo sem tryggingu fyrir fornbíl, nývirðistryggingu fyrir nýjan bíl og tryggingu fyrir endurnýjun hljóðkerfis.</a:t>
            </a:r>
          </a:p>
        </p:txBody>
      </p:sp>
    </p:spTree>
    <p:extLst>
      <p:ext uri="{BB962C8B-B14F-4D97-AF65-F5344CB8AC3E}">
        <p14:creationId xmlns:p14="http://schemas.microsoft.com/office/powerpoint/2010/main" val="397326542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BA1AE-8DB6-4146-B2D1-E665B44770BF}"/>
              </a:ext>
            </a:extLst>
          </p:cNvPr>
          <p:cNvSpPr>
            <a:spLocks noGrp="1"/>
          </p:cNvSpPr>
          <p:nvPr>
            <p:ph type="title"/>
          </p:nvPr>
        </p:nvSpPr>
        <p:spPr/>
        <p:txBody>
          <a:bodyPr>
            <a:noAutofit/>
          </a:bodyPr>
          <a:lstStyle/>
          <a:p>
            <a:r>
              <a:rPr lang="en-US" dirty="0"/>
              <a:t>6.12 Að leigja eða eiga húsnæði</a:t>
            </a:r>
            <a:endParaRPr lang="en-US" noProof="0" dirty="0"/>
          </a:p>
        </p:txBody>
      </p:sp>
      <p:sp>
        <p:nvSpPr>
          <p:cNvPr id="4" name="Content Placeholder 2">
            <a:extLst>
              <a:ext uri="{FF2B5EF4-FFF2-40B4-BE49-F238E27FC236}">
                <a16:creationId xmlns:a16="http://schemas.microsoft.com/office/drawing/2014/main" id="{78EBC320-FA80-4796-A274-359A2FDEEAFE}"/>
              </a:ext>
            </a:extLst>
          </p:cNvPr>
          <p:cNvSpPr>
            <a:spLocks noGrp="1"/>
          </p:cNvSpPr>
          <p:nvPr>
            <p:ph sz="quarter" idx="11"/>
          </p:nvPr>
        </p:nvSpPr>
        <p:spPr>
          <a:xfrm>
            <a:off x="838200" y="1010660"/>
            <a:ext cx="10515600" cy="5482215"/>
          </a:xfrm>
        </p:spPr>
        <p:txBody>
          <a:bodyPr/>
          <a:lstStyle/>
          <a:p>
            <a:pPr marL="0" indent="0">
              <a:lnSpc>
                <a:spcPct val="100000"/>
              </a:lnSpc>
              <a:buNone/>
            </a:pPr>
            <a:r>
              <a:rPr lang="en-US" dirty="0"/>
              <a:t>Námsmarkmið:</a:t>
            </a:r>
          </a:p>
          <a:p>
            <a:pPr marL="514350" indent="-514350">
              <a:lnSpc>
                <a:spcPct val="100000"/>
              </a:lnSpc>
              <a:buFont typeface="+mj-lt"/>
              <a:buAutoNum type="arabicPeriod"/>
            </a:pPr>
            <a:r>
              <a:rPr lang="en-US" dirty="0"/>
              <a:t>Meta kosti og galla þess að leigja húsnæði.</a:t>
            </a:r>
          </a:p>
          <a:p>
            <a:pPr marL="514350" indent="-514350">
              <a:lnSpc>
                <a:spcPct val="100000"/>
              </a:lnSpc>
              <a:buFont typeface="+mj-lt"/>
              <a:buAutoNum type="arabicPeriod"/>
            </a:pPr>
            <a:r>
              <a:rPr lang="en-US" dirty="0"/>
              <a:t>Meta kosti og galla þess að eiga húsnæði.</a:t>
            </a:r>
          </a:p>
          <a:p>
            <a:pPr marL="514350" indent="-514350">
              <a:lnSpc>
                <a:spcPct val="100000"/>
              </a:lnSpc>
              <a:buFont typeface="+mj-lt"/>
              <a:buAutoNum type="arabicPeriod"/>
            </a:pPr>
            <a:r>
              <a:rPr lang="en-US" dirty="0"/>
              <a:t>Reikna mánaðarlega afborgun húsnæðisláns og tengdan vaxtakostnað.</a:t>
            </a:r>
          </a:p>
          <a:p>
            <a:pPr marL="514350" indent="-514350">
              <a:lnSpc>
                <a:spcPct val="100000"/>
              </a:lnSpc>
              <a:buFont typeface="+mj-lt"/>
              <a:buAutoNum type="arabicPeriod"/>
            </a:pPr>
            <a:r>
              <a:rPr lang="en-US" dirty="0"/>
              <a:t>Lesa og túlka afborgunaráætlun.</a:t>
            </a:r>
          </a:p>
          <a:p>
            <a:pPr marL="514350" indent="-514350">
              <a:lnSpc>
                <a:spcPct val="100000"/>
              </a:lnSpc>
              <a:buFont typeface="+mj-lt"/>
              <a:buAutoNum type="arabicPeriod"/>
            </a:pPr>
            <a:r>
              <a:rPr lang="en-US" dirty="0"/>
              <a:t>Leysa hagnýt dæmi um greiðslugetu vegna veðláns.</a:t>
            </a:r>
          </a:p>
        </p:txBody>
      </p:sp>
    </p:spTree>
    <p:extLst>
      <p:ext uri="{BB962C8B-B14F-4D97-AF65-F5344CB8AC3E}">
        <p14:creationId xmlns:p14="http://schemas.microsoft.com/office/powerpoint/2010/main" val="230866167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BA1AE-8DB6-4146-B2D1-E665B44770BF}"/>
              </a:ext>
            </a:extLst>
          </p:cNvPr>
          <p:cNvSpPr>
            <a:spLocks noGrp="1"/>
          </p:cNvSpPr>
          <p:nvPr>
            <p:ph type="title"/>
          </p:nvPr>
        </p:nvSpPr>
        <p:spPr/>
        <p:txBody>
          <a:bodyPr>
            <a:noAutofit/>
          </a:bodyPr>
          <a:lstStyle/>
          <a:p>
            <a:r>
              <a:rPr lang="en-US" dirty="0"/>
              <a:t>6.12 Kostir og gallar leigu</a:t>
            </a:r>
            <a:endParaRPr lang="en-US" noProof="0" dirty="0"/>
          </a:p>
        </p:txBody>
      </p:sp>
      <p:sp>
        <p:nvSpPr>
          <p:cNvPr id="4" name="Content Placeholder 2">
            <a:extLst>
              <a:ext uri="{FF2B5EF4-FFF2-40B4-BE49-F238E27FC236}">
                <a16:creationId xmlns:a16="http://schemas.microsoft.com/office/drawing/2014/main" id="{78EBC320-FA80-4796-A274-359A2FDEEAFE}"/>
              </a:ext>
            </a:extLst>
          </p:cNvPr>
          <p:cNvSpPr>
            <a:spLocks noGrp="1"/>
          </p:cNvSpPr>
          <p:nvPr>
            <p:ph sz="quarter" idx="11"/>
          </p:nvPr>
        </p:nvSpPr>
        <p:spPr>
          <a:xfrm>
            <a:off x="838200" y="1010660"/>
            <a:ext cx="10515600" cy="5482215"/>
          </a:xfrm>
        </p:spPr>
        <p:txBody>
          <a:bodyPr/>
          <a:lstStyle/>
          <a:p>
            <a:r>
              <a:rPr lang="en-US" sz="2600" dirty="0"/>
              <a:t>Þegar þú tekur húsnæði á leigu undirritarðu líklega </a:t>
            </a:r>
            <a:r>
              <a:rPr lang="en-US" sz="2600" b="1" dirty="0"/>
              <a:t>leigusamning</a:t>
            </a:r>
            <a:r>
              <a:rPr lang="en-US" sz="2600" dirty="0"/>
              <a:t>, sem er samningur milli leigjanda og leigusala. </a:t>
            </a:r>
            <a:r>
              <a:rPr lang="en-US" sz="2600" b="1" dirty="0"/>
              <a:t>Leigusali</a:t>
            </a:r>
            <a:r>
              <a:rPr lang="en-US" sz="2600" dirty="0"/>
              <a:t> er einstaklingur eða fyrirtæki sem á fasteignina sem er leigð út. Í leigusamningnum eru tilgreindar skyldur þínar, takmarkanir á notkun, tryggingarfé, gjöld, viðhald, viðgerðir og leigufjárhæð á leigutímanum. Þar kemur einnig fram hvað leigusala er heimilt og óheimilt að gera við fasteignina meðan þú býrð þar.</a:t>
            </a:r>
          </a:p>
          <a:p>
            <a:pPr marL="0" indent="0">
              <a:buNone/>
            </a:pPr>
            <a:r>
              <a:rPr lang="en-US" sz="2600" dirty="0"/>
              <a:t>Kostir þess að leigja:</a:t>
            </a:r>
          </a:p>
          <a:p>
            <a:r>
              <a:rPr lang="en-US" sz="2600" dirty="0"/>
              <a:t>Lægri kostnaður.</a:t>
            </a:r>
          </a:p>
          <a:p>
            <a:r>
              <a:rPr lang="en-US" sz="2600" dirty="0"/>
              <a:t>Skammtímaskuldbinding.</a:t>
            </a:r>
          </a:p>
          <a:p>
            <a:r>
              <a:rPr lang="en-US" sz="2600" dirty="0"/>
              <a:t>Lítill eða enginn viðhaldskostnaður.</a:t>
            </a:r>
          </a:p>
          <a:p>
            <a:r>
              <a:rPr lang="en-US" sz="2600" dirty="0"/>
              <a:t>Þú þarft ekki að vera áfram þegar leigusamningurinn rennur út.</a:t>
            </a:r>
          </a:p>
          <a:p>
            <a:r>
              <a:rPr lang="en-US" sz="2600" dirty="0"/>
              <a:t>Í fjölbýlishúsi eða íbúðasamstæðu geta leigjendur haft aðgang að sundlaug, líkamsræktaraðstöðu eða sameiginlegu rými.</a:t>
            </a:r>
          </a:p>
        </p:txBody>
      </p:sp>
    </p:spTree>
    <p:extLst>
      <p:ext uri="{BB962C8B-B14F-4D97-AF65-F5344CB8AC3E}">
        <p14:creationId xmlns:p14="http://schemas.microsoft.com/office/powerpoint/2010/main" val="99117122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BA1AE-8DB6-4146-B2D1-E665B44770BF}"/>
              </a:ext>
            </a:extLst>
          </p:cNvPr>
          <p:cNvSpPr>
            <a:spLocks noGrp="1"/>
          </p:cNvSpPr>
          <p:nvPr>
            <p:ph type="title"/>
          </p:nvPr>
        </p:nvSpPr>
        <p:spPr/>
        <p:txBody>
          <a:bodyPr>
            <a:noAutofit/>
          </a:bodyPr>
          <a:lstStyle/>
          <a:p>
            <a:r>
              <a:rPr lang="en-US" dirty="0"/>
              <a:t>6.12 Kostir þess að kaupa íbúðarhúsnæði</a:t>
            </a:r>
            <a:endParaRPr lang="en-US" noProof="0" dirty="0"/>
          </a:p>
        </p:txBody>
      </p:sp>
      <p:sp>
        <p:nvSpPr>
          <p:cNvPr id="4" name="Content Placeholder 2">
            <a:extLst>
              <a:ext uri="{FF2B5EF4-FFF2-40B4-BE49-F238E27FC236}">
                <a16:creationId xmlns:a16="http://schemas.microsoft.com/office/drawing/2014/main" id="{78EBC320-FA80-4796-A274-359A2FDEEAFE}"/>
              </a:ext>
            </a:extLst>
          </p:cNvPr>
          <p:cNvSpPr>
            <a:spLocks noGrp="1"/>
          </p:cNvSpPr>
          <p:nvPr>
            <p:ph sz="quarter" idx="11"/>
          </p:nvPr>
        </p:nvSpPr>
        <p:spPr>
          <a:xfrm>
            <a:off x="838200" y="1010660"/>
            <a:ext cx="10515600" cy="5482215"/>
          </a:xfrm>
        </p:spPr>
        <p:txBody>
          <a:bodyPr/>
          <a:lstStyle/>
          <a:p>
            <a:pPr marL="0" indent="0">
              <a:buNone/>
            </a:pPr>
            <a:r>
              <a:rPr lang="en-US" dirty="0"/>
              <a:t>Kostir þess að kaupa íbúðarhúsnæði:</a:t>
            </a:r>
          </a:p>
          <a:p>
            <a:r>
              <a:rPr lang="en-US" dirty="0"/>
              <a:t>Í boði eru skattalegir hvatar.</a:t>
            </a:r>
          </a:p>
          <a:p>
            <a:r>
              <a:rPr lang="en-US" dirty="0"/>
              <a:t>Engar takmarkanir gilda um gæludýr eða íbúa nema lög á viðkomandi svæði kveði á um slíkar takmarkanir.</a:t>
            </a:r>
          </a:p>
          <a:p>
            <a:r>
              <a:rPr lang="en-US" dirty="0"/>
              <a:t>Þú getur breytt útliti húsnæðisins að vild, innan marka laga á viðkomandi svæði.</a:t>
            </a:r>
          </a:p>
          <a:p>
            <a:r>
              <a:rPr lang="en-US" dirty="0"/>
              <a:t>Þegar veðlánið ber fasta vexti er greiðslan vegna húsnæðisins föst.</a:t>
            </a:r>
          </a:p>
          <a:p>
            <a:r>
              <a:rPr lang="en-US" dirty="0"/>
              <a:t>Eigið fé þitt í húsnæðinu eykst; munurinn á eftirstöðvum lánsins og verðmæti húsnæðisins verður meiri.</a:t>
            </a:r>
          </a:p>
          <a:p>
            <a:r>
              <a:rPr lang="en-US" dirty="0"/>
              <a:t>Svo lengi sem þú greiðir af veðláninu og heldur húsnæðinu við í samræmi við kröfur samfélagsins geturðu búið þar eins lengi og þú vilt.</a:t>
            </a:r>
          </a:p>
        </p:txBody>
      </p:sp>
    </p:spTree>
    <p:extLst>
      <p:ext uri="{BB962C8B-B14F-4D97-AF65-F5344CB8AC3E}">
        <p14:creationId xmlns:p14="http://schemas.microsoft.com/office/powerpoint/2010/main" val="365841208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BA1AE-8DB6-4146-B2D1-E665B44770BF}"/>
              </a:ext>
            </a:extLst>
          </p:cNvPr>
          <p:cNvSpPr>
            <a:spLocks noGrp="1"/>
          </p:cNvSpPr>
          <p:nvPr>
            <p:ph type="title"/>
          </p:nvPr>
        </p:nvSpPr>
        <p:spPr/>
        <p:txBody>
          <a:bodyPr>
            <a:noAutofit/>
          </a:bodyPr>
          <a:lstStyle/>
          <a:p>
            <a:r>
              <a:rPr lang="en-US" dirty="0"/>
              <a:t>6.12 Gallar þess að kaupa íbúðarhúsnæði</a:t>
            </a:r>
            <a:endParaRPr lang="en-US" noProof="0" dirty="0"/>
          </a:p>
        </p:txBody>
      </p:sp>
      <p:sp>
        <p:nvSpPr>
          <p:cNvPr id="4" name="Content Placeholder 2">
            <a:extLst>
              <a:ext uri="{FF2B5EF4-FFF2-40B4-BE49-F238E27FC236}">
                <a16:creationId xmlns:a16="http://schemas.microsoft.com/office/drawing/2014/main" id="{78EBC320-FA80-4796-A274-359A2FDEEAFE}"/>
              </a:ext>
            </a:extLst>
          </p:cNvPr>
          <p:cNvSpPr>
            <a:spLocks noGrp="1"/>
          </p:cNvSpPr>
          <p:nvPr>
            <p:ph sz="quarter" idx="11"/>
          </p:nvPr>
        </p:nvSpPr>
        <p:spPr>
          <a:xfrm>
            <a:off x="838200" y="1010660"/>
            <a:ext cx="10515600" cy="5482215"/>
          </a:xfrm>
        </p:spPr>
        <p:txBody>
          <a:bodyPr/>
          <a:lstStyle/>
          <a:p>
            <a:pPr marL="0" indent="0">
              <a:lnSpc>
                <a:spcPct val="100000"/>
              </a:lnSpc>
              <a:buNone/>
            </a:pPr>
            <a:r>
              <a:rPr lang="en-US" dirty="0"/>
              <a:t>Gallar þess að kaupa íbúðarhúsnæði:</a:t>
            </a:r>
          </a:p>
          <a:p>
            <a:pPr>
              <a:lnSpc>
                <a:spcPct val="100000"/>
              </a:lnSpc>
            </a:pPr>
            <a:r>
              <a:rPr lang="en-US" dirty="0"/>
              <a:t>Kostnaðurinn er meiri en við leigu.</a:t>
            </a:r>
          </a:p>
          <a:p>
            <a:pPr>
              <a:lnSpc>
                <a:spcPct val="100000"/>
              </a:lnSpc>
            </a:pPr>
            <a:r>
              <a:rPr lang="en-US" dirty="0"/>
              <a:t>Eigandinn ber ábyrgð á umhirðu, viðhaldi og viðgerðum.</a:t>
            </a:r>
          </a:p>
          <a:p>
            <a:pPr>
              <a:lnSpc>
                <a:spcPct val="100000"/>
              </a:lnSpc>
            </a:pPr>
            <a:r>
              <a:rPr lang="en-US" dirty="0"/>
              <a:t>Eigandinn getur ekki einfaldlega yfirgefið fasteignina. Hægt er að selja hana, en það hefur alvarlegar afleiðingar að yfirgefa hana, einkum ef veðlánið er ekki að fullu greitt.</a:t>
            </a:r>
          </a:p>
        </p:txBody>
      </p:sp>
    </p:spTree>
    <p:extLst>
      <p:ext uri="{BB962C8B-B14F-4D97-AF65-F5344CB8AC3E}">
        <p14:creationId xmlns:p14="http://schemas.microsoft.com/office/powerpoint/2010/main" val="170906471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0496A961-6D6E-4626-968A-F0B8067C5B55}"/>
              </a:ext>
            </a:extLst>
          </p:cNvPr>
          <p:cNvSpPr>
            <a:spLocks noGrp="1"/>
          </p:cNvSpPr>
          <p:nvPr>
            <p:ph type="title"/>
          </p:nvPr>
        </p:nvSpPr>
        <p:spPr/>
        <p:txBody>
          <a:bodyPr/>
          <a:lstStyle/>
          <a:p>
            <a:r>
              <a:rPr lang="en-IN" dirty="0"/>
              <a:t>6.12 Veðlán</a:t>
            </a:r>
          </a:p>
        </p:txBody>
      </p:sp>
      <p:sp>
        <p:nvSpPr>
          <p:cNvPr id="9" name="Content Placeholder 2">
            <a:extLst>
              <a:ext uri="{FF2B5EF4-FFF2-40B4-BE49-F238E27FC236}">
                <a16:creationId xmlns:a16="http://schemas.microsoft.com/office/drawing/2014/main" id="{EDC153F2-818D-4D87-A115-80B54F3DCEC0}"/>
              </a:ext>
            </a:extLst>
          </p:cNvPr>
          <p:cNvSpPr>
            <a:spLocks noGrp="1"/>
          </p:cNvSpPr>
          <p:nvPr>
            <p:ph sz="half" idx="1"/>
          </p:nvPr>
        </p:nvSpPr>
        <p:spPr>
          <a:xfrm>
            <a:off x="838200" y="1010661"/>
            <a:ext cx="10515600" cy="2606040"/>
          </a:xfrm>
        </p:spPr>
        <p:txBody>
          <a:bodyPr/>
          <a:lstStyle/>
          <a:p>
            <a:r>
              <a:rPr lang="en-US" dirty="0"/>
              <a:t/>
            </a:r>
            <a:r>
              <a:rPr lang="en-US" b="1" dirty="0"/>
              <a:t>Veðlán </a:t>
            </a:r>
            <a:r>
              <a:rPr lang="en-US" dirty="0"/>
              <a:t>er langtímalán þar sem fasteignin sjálf er veð fyrir láninu. Bankinn fer með eignarréttinn að húsnæðinu</a:t>
            </a:r>
            <a:r>
              <a:rPr lang="en-US" i="1" dirty="0"/>
              <a:t>.</a:t>
            </a:r>
          </a:p>
          <a:p>
            <a:r>
              <a:rPr lang="en-US" dirty="0"/>
              <a:t>Í formúlunni fyrir mánaðarlegar greiðslur af höfuðstól og vöxtum er APR notað sem ársvextir.</a:t>
            </a:r>
          </a:p>
          <a:p>
            <a:r>
              <a:rPr lang="en-US" dirty="0"/>
              <a:t>Mánaðarleg greiðsla, </a:t>
            </a:r>
            <a:r>
              <a:rPr lang="en-US" i="1" dirty="0"/>
              <a:t>pmt</a:t>
            </a:r>
            <a:r>
              <a:rPr lang="en-US" dirty="0"/>
              <a:t>, til að greiða upp lán með upphaflegan höfuðstól </a:t>
            </a:r>
            <a:r>
              <a:rPr lang="en-US" i="1" dirty="0"/>
              <a:t>P</a:t>
            </a:r>
            <a:r>
              <a:rPr lang="en-US" dirty="0"/>
              <a:t>, er</a:t>
            </a:r>
          </a:p>
        </p:txBody>
      </p:sp>
      <p:graphicFrame>
        <p:nvGraphicFramePr>
          <p:cNvPr id="15" name="Object 3">
            <a:extLst>
              <a:ext uri="{FF2B5EF4-FFF2-40B4-BE49-F238E27FC236}">
                <a16:creationId xmlns:a16="http://schemas.microsoft.com/office/drawing/2014/main" id="{1D48EED4-EFE3-42EA-81B3-D42CF71C0D33}"/>
              </a:ext>
              <a:ext uri="{C183D7F6-B498-43B3-948B-1728B52AA6E4}">
                <adec:decorative xmlns:adec="http://schemas.microsoft.com/office/drawing/2017/decorative" val="1"/>
              </a:ext>
            </a:extLst>
          </p:cNvPr>
          <p:cNvGraphicFramePr>
            <a:graphicFrameLocks noGrp="1" noChangeAspect="1"/>
          </p:cNvGraphicFramePr>
          <p:nvPr>
            <p:ph sz="half" idx="2"/>
            <p:extLst>
              <p:ext uri="{D42A27DB-BD31-4B8C-83A1-F6EECF244321}">
                <p14:modId xmlns:p14="http://schemas.microsoft.com/office/powerpoint/2010/main" val="3359171032"/>
              </p:ext>
            </p:extLst>
          </p:nvPr>
        </p:nvGraphicFramePr>
        <p:xfrm>
          <a:off x="2902648" y="3658473"/>
          <a:ext cx="3962160" cy="838080"/>
        </p:xfrm>
        <a:graphic>
          <a:graphicData uri="http://schemas.openxmlformats.org/presentationml/2006/ole">
            <mc:AlternateContent xmlns:mc="http://schemas.openxmlformats.org/markup-compatibility/2006">
              <mc:Choice xmlns:v="urn:schemas-microsoft-com:vml" Requires="v">
                <p:oleObj name="Equation" r:id="rId2" imgW="3962160" imgH="838080" progId="Equation.DSMT4">
                  <p:embed/>
                </p:oleObj>
              </mc:Choice>
              <mc:Fallback>
                <p:oleObj name="Equation" r:id="rId2" imgW="3962160" imgH="838080" progId="Equation.DSMT4">
                  <p:embed/>
                  <p:pic>
                    <p:nvPicPr>
                      <p:cNvPr id="4" name="Object 3"/>
                      <p:cNvPicPr>
                        <a:picLocks noChangeAspect="1" noChangeArrowheads="1"/>
                      </p:cNvPicPr>
                      <p:nvPr/>
                    </p:nvPicPr>
                    <p:blipFill>
                      <a:blip r:embed="rId3"/>
                      <a:srcRect/>
                      <a:stretch>
                        <a:fillRect/>
                      </a:stretch>
                    </p:blipFill>
                    <p:spPr bwMode="auto">
                      <a:xfrm>
                        <a:off x="2902648" y="3658473"/>
                        <a:ext cx="3962160" cy="838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 name="Content Placeholder 4">
            <a:extLst>
              <a:ext uri="{FF2B5EF4-FFF2-40B4-BE49-F238E27FC236}">
                <a16:creationId xmlns:a16="http://schemas.microsoft.com/office/drawing/2014/main" id="{FCCAB88E-F5C1-4B6D-96DF-F829D7FC9FC7}"/>
              </a:ext>
            </a:extLst>
          </p:cNvPr>
          <p:cNvSpPr>
            <a:spLocks noGrp="1"/>
          </p:cNvSpPr>
          <p:nvPr>
            <p:ph sz="half" idx="12"/>
          </p:nvPr>
        </p:nvSpPr>
        <p:spPr>
          <a:xfrm>
            <a:off x="838200" y="4677477"/>
            <a:ext cx="10515600" cy="1691640"/>
          </a:xfrm>
        </p:spPr>
        <p:txBody>
          <a:bodyPr/>
          <a:lstStyle/>
          <a:p>
            <a:pPr marL="237744" indent="0">
              <a:buNone/>
            </a:pPr>
            <a:r>
              <a:rPr lang="en-US" dirty="0"/>
              <a:t>þar sem </a:t>
            </a:r>
            <a:r>
              <a:rPr lang="en-US" i="1" dirty="0"/>
              <a:t>r</a:t>
            </a:r>
            <a:r>
              <a:rPr lang="en-US" dirty="0"/>
              <a:t> eru ársvextirnir á tugabrotsformi og </a:t>
            </a:r>
            <a:r>
              <a:rPr lang="en-US" i="1" dirty="0"/>
              <a:t>t</a:t>
            </a:r>
            <a:r>
              <a:rPr lang="en-US" dirty="0"/>
              <a:t> er gefið upp í árum. </a:t>
            </a:r>
            <a:br>
              <a:rPr lang="en-US" dirty="0"/>
            </a:br>
            <a:r>
              <a:rPr lang="en-US" dirty="0"/>
              <a:t>Athugið að greiðsla til lánveitanda er alltaf námunduð upp að næsta senti.</a:t>
            </a:r>
          </a:p>
          <a:p>
            <a:r>
              <a:rPr lang="en-US" dirty="0"/>
              <a:t>Heildargreiðslan, </a:t>
            </a:r>
            <a:r>
              <a:rPr lang="en-US" i="1" dirty="0"/>
              <a:t>T</a:t>
            </a:r>
            <a:r>
              <a:rPr lang="en-US" dirty="0"/>
              <a:t>, af </a:t>
            </a:r>
            <a:r>
              <a:rPr lang="en-US" i="1" dirty="0"/>
              <a:t>t</a:t>
            </a:r>
            <a:r>
              <a:rPr lang="en-US" dirty="0"/>
              <a:t> ára veðláni með mánaðarlegu greiðslunni </a:t>
            </a:r>
            <a:r>
              <a:rPr lang="en-US" i="1" dirty="0"/>
              <a:t>pmt</a:t>
            </a:r>
            <a:r>
              <a:rPr lang="en-US" dirty="0"/>
              <a:t> er </a:t>
            </a:r>
            <a:r>
              <a:rPr lang="en-US" i="0" dirty="0">
                <a:latin typeface="Cambria Math" panose="02040503050406030204" pitchFamily="18" charset="0"/>
                <a:ea typeface="Cambria Math" panose="02040503050406030204" pitchFamily="18" charset="0"/>
              </a:rPr>
              <a:t>𝑇 = 𝑝𝑚𝑡 × 12 × 𝑡</a:t>
            </a:r>
            <a:r>
              <a:rPr lang="en-US" i="1" dirty="0"/>
              <a:t>.</a:t>
            </a:r>
            <a:endParaRPr lang="en-IN" dirty="0"/>
          </a:p>
        </p:txBody>
      </p:sp>
    </p:spTree>
    <p:extLst>
      <p:ext uri="{BB962C8B-B14F-4D97-AF65-F5344CB8AC3E}">
        <p14:creationId xmlns:p14="http://schemas.microsoft.com/office/powerpoint/2010/main" val="295982675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E1792E3-80E6-4B02-8DC1-0DEF28FC4B6F}"/>
              </a:ext>
            </a:extLst>
          </p:cNvPr>
          <p:cNvSpPr>
            <a:spLocks noGrp="1"/>
          </p:cNvSpPr>
          <p:nvPr>
            <p:ph type="title"/>
          </p:nvPr>
        </p:nvSpPr>
        <p:spPr/>
        <p:txBody>
          <a:bodyPr/>
          <a:lstStyle/>
          <a:p>
            <a:r>
              <a:rPr lang="en-US" dirty="0"/>
              <a:t>DÆMI – 30 ára veðlán með 5,35% vöxtum</a:t>
            </a:r>
            <a:endParaRPr lang="en-IN" dirty="0"/>
          </a:p>
        </p:txBody>
      </p:sp>
      <p:sp>
        <p:nvSpPr>
          <p:cNvPr id="9" name="Content Placeholder 2">
            <a:extLst>
              <a:ext uri="{FF2B5EF4-FFF2-40B4-BE49-F238E27FC236}">
                <a16:creationId xmlns:a16="http://schemas.microsoft.com/office/drawing/2014/main" id="{23F7B582-85F0-4EDE-A7E6-1AB14C02AEC4}"/>
              </a:ext>
            </a:extLst>
          </p:cNvPr>
          <p:cNvSpPr>
            <a:spLocks noGrp="1"/>
          </p:cNvSpPr>
          <p:nvPr>
            <p:ph sz="half" idx="1"/>
          </p:nvPr>
        </p:nvSpPr>
        <p:spPr>
          <a:xfrm>
            <a:off x="838201" y="1010661"/>
            <a:ext cx="4648200" cy="3206885"/>
          </a:xfrm>
        </p:spPr>
        <p:txBody>
          <a:bodyPr/>
          <a:lstStyle/>
          <a:p>
            <a:pPr>
              <a:lnSpc>
                <a:spcPct val="100000"/>
              </a:lnSpc>
            </a:pPr>
            <a:r>
              <a:rPr lang="en-US" dirty="0"/>
              <a:t>Cassandra kaupir hús. </a:t>
            </a:r>
            <a:br>
              <a:rPr lang="en-US" dirty="0"/>
            </a:br>
            <a:r>
              <a:rPr lang="en-US" dirty="0"/>
              <a:t>Hún tekur 30 ára veðlán að fjárhæð $99,596 með 5,35% vöxtum. Hversu mikið hefur Cassandra greitt samtals ef hún greiðir lánið upp á þessum 30 árum? </a:t>
            </a:r>
          </a:p>
        </p:txBody>
      </p:sp>
      <p:sp>
        <p:nvSpPr>
          <p:cNvPr id="10" name="Content Placeholder 3">
            <a:extLst>
              <a:ext uri="{FF2B5EF4-FFF2-40B4-BE49-F238E27FC236}">
                <a16:creationId xmlns:a16="http://schemas.microsoft.com/office/drawing/2014/main" id="{DAA5DFC3-BC3E-4F35-8782-262448870E80}"/>
              </a:ext>
            </a:extLst>
          </p:cNvPr>
          <p:cNvSpPr>
            <a:spLocks noGrp="1"/>
          </p:cNvSpPr>
          <p:nvPr>
            <p:ph sz="half" idx="2"/>
          </p:nvPr>
        </p:nvSpPr>
        <p:spPr>
          <a:xfrm>
            <a:off x="6172200" y="1010661"/>
            <a:ext cx="5181600" cy="1273845"/>
          </a:xfrm>
        </p:spPr>
        <p:txBody>
          <a:bodyPr/>
          <a:lstStyle/>
          <a:p>
            <a:r>
              <a:rPr lang="en-US" sz="2600" dirty="0"/>
              <a:t>Notið formúluna fyrir </a:t>
            </a:r>
            <a:r>
              <a:rPr lang="en-US" sz="2600" i="1" dirty="0"/>
              <a:t>pmt</a:t>
            </a:r>
            <a:r>
              <a:rPr lang="en-US" sz="2600" dirty="0"/>
              <a:t>,</a:t>
            </a:r>
          </a:p>
          <a:p>
            <a:pPr marL="0" indent="0">
              <a:spcBef>
                <a:spcPts val="4200"/>
              </a:spcBef>
              <a:buNone/>
            </a:pPr>
            <a:r>
              <a:rPr lang="en-US" sz="2200" dirty="0">
                <a:latin typeface="Cambria Math" panose="02040503050406030204" pitchFamily="18" charset="0"/>
                <a:ea typeface="Cambria Math" panose="02040503050406030204" pitchFamily="18" charset="0"/>
              </a:rPr>
              <a:t>•</a:t>
            </a:r>
            <a:endParaRPr lang="en-US" sz="2200" dirty="0">
              <a:latin typeface="Cambria Math" panose="02040503050406030204" pitchFamily="18" charset="0"/>
            </a:endParaRPr>
          </a:p>
        </p:txBody>
      </p:sp>
      <p:graphicFrame>
        <p:nvGraphicFramePr>
          <p:cNvPr id="21" name="Object 4">
            <a:extLst>
              <a:ext uri="{FF2B5EF4-FFF2-40B4-BE49-F238E27FC236}">
                <a16:creationId xmlns:a16="http://schemas.microsoft.com/office/drawing/2014/main" id="{F47B0D53-26B6-466C-886C-090C8503B1A6}"/>
              </a:ext>
              <a:ext uri="{C183D7F6-B498-43B3-948B-1728B52AA6E4}">
                <adec:decorative xmlns:adec="http://schemas.microsoft.com/office/drawing/2017/decorative" val="1"/>
              </a:ext>
            </a:extLst>
          </p:cNvPr>
          <p:cNvGraphicFramePr>
            <a:graphicFrameLocks noGrp="1" noChangeAspect="1"/>
          </p:cNvGraphicFramePr>
          <p:nvPr>
            <p:ph sz="half" idx="12"/>
            <p:extLst>
              <p:ext uri="{D42A27DB-BD31-4B8C-83A1-F6EECF244321}">
                <p14:modId xmlns:p14="http://schemas.microsoft.com/office/powerpoint/2010/main" val="1700851799"/>
              </p:ext>
            </p:extLst>
          </p:nvPr>
        </p:nvGraphicFramePr>
        <p:xfrm>
          <a:off x="6486525" y="1355003"/>
          <a:ext cx="2984400" cy="1447560"/>
        </p:xfrm>
        <a:graphic>
          <a:graphicData uri="http://schemas.openxmlformats.org/presentationml/2006/ole">
            <mc:AlternateContent xmlns:mc="http://schemas.openxmlformats.org/markup-compatibility/2006">
              <mc:Choice xmlns:v="urn:schemas-microsoft-com:vml" Requires="v">
                <p:oleObj name="Equation" r:id="rId2" imgW="2984400" imgH="1447560" progId="Equation.DSMT4">
                  <p:embed/>
                </p:oleObj>
              </mc:Choice>
              <mc:Fallback>
                <p:oleObj name="Equation" r:id="rId2" imgW="2984400" imgH="1447560" progId="Equation.DSMT4">
                  <p:embed/>
                  <p:pic>
                    <p:nvPicPr>
                      <p:cNvPr id="20" name="Object 19">
                        <a:extLst>
                          <a:ext uri="{FF2B5EF4-FFF2-40B4-BE49-F238E27FC236}">
                            <a16:creationId xmlns:a16="http://schemas.microsoft.com/office/drawing/2014/main" id="{F4B343D4-D7DD-4CC7-8790-0C41CCF79E62}"/>
                          </a:ext>
                        </a:extLst>
                      </p:cNvPr>
                      <p:cNvPicPr/>
                      <p:nvPr/>
                    </p:nvPicPr>
                    <p:blipFill>
                      <a:blip r:embed="rId3"/>
                      <a:stretch>
                        <a:fillRect/>
                      </a:stretch>
                    </p:blipFill>
                    <p:spPr>
                      <a:xfrm>
                        <a:off x="6486525" y="1355003"/>
                        <a:ext cx="2984400" cy="1447560"/>
                      </a:xfrm>
                      <a:prstGeom prst="rect">
                        <a:avLst/>
                      </a:prstGeom>
                    </p:spPr>
                  </p:pic>
                </p:oleObj>
              </mc:Fallback>
            </mc:AlternateContent>
          </a:graphicData>
        </a:graphic>
      </p:graphicFrame>
      <p:sp>
        <p:nvSpPr>
          <p:cNvPr id="12" name="Content Placeholder 5">
            <a:extLst>
              <a:ext uri="{FF2B5EF4-FFF2-40B4-BE49-F238E27FC236}">
                <a16:creationId xmlns:a16="http://schemas.microsoft.com/office/drawing/2014/main" id="{8FC815AF-CEF6-46E3-AAB1-5B27D465516C}"/>
              </a:ext>
            </a:extLst>
          </p:cNvPr>
          <p:cNvSpPr>
            <a:spLocks noGrp="1"/>
          </p:cNvSpPr>
          <p:nvPr>
            <p:ph sz="half" idx="13"/>
          </p:nvPr>
        </p:nvSpPr>
        <p:spPr>
          <a:xfrm>
            <a:off x="6172200" y="3262740"/>
            <a:ext cx="457200" cy="457200"/>
          </a:xfrm>
        </p:spPr>
        <p:txBody>
          <a:bodyPr/>
          <a:lstStyle/>
          <a:p>
            <a:pPr marL="0" indent="0">
              <a:buNone/>
            </a:pPr>
            <a:r>
              <a:rPr lang="en-IN" sz="2200" dirty="0">
                <a:latin typeface="Cambria Math" panose="02040503050406030204" pitchFamily="18" charset="0"/>
                <a:ea typeface="Cambria Math" panose="02040503050406030204" pitchFamily="18" charset="0"/>
              </a:rPr>
              <a:t>•</a:t>
            </a:r>
            <a:endParaRPr lang="en-IN" sz="2200" dirty="0"/>
          </a:p>
        </p:txBody>
      </p:sp>
      <p:graphicFrame>
        <p:nvGraphicFramePr>
          <p:cNvPr id="23" name="Object 6">
            <a:extLst>
              <a:ext uri="{FF2B5EF4-FFF2-40B4-BE49-F238E27FC236}">
                <a16:creationId xmlns:a16="http://schemas.microsoft.com/office/drawing/2014/main" id="{5646680E-3BA7-4BD5-AEC7-ED5DBD863686}"/>
              </a:ext>
              <a:ext uri="{C183D7F6-B498-43B3-948B-1728B52AA6E4}">
                <adec:decorative xmlns:adec="http://schemas.microsoft.com/office/drawing/2017/decorative" val="1"/>
              </a:ext>
            </a:extLst>
          </p:cNvPr>
          <p:cNvGraphicFramePr>
            <a:graphicFrameLocks noGrp="1" noChangeAspect="1"/>
          </p:cNvGraphicFramePr>
          <p:nvPr>
            <p:ph sz="half" idx="14"/>
            <p:extLst>
              <p:ext uri="{D42A27DB-BD31-4B8C-83A1-F6EECF244321}">
                <p14:modId xmlns:p14="http://schemas.microsoft.com/office/powerpoint/2010/main" val="218271253"/>
              </p:ext>
            </p:extLst>
          </p:nvPr>
        </p:nvGraphicFramePr>
        <p:xfrm>
          <a:off x="6486525" y="2727656"/>
          <a:ext cx="4267080" cy="1473120"/>
        </p:xfrm>
        <a:graphic>
          <a:graphicData uri="http://schemas.openxmlformats.org/presentationml/2006/ole">
            <mc:AlternateContent xmlns:mc="http://schemas.openxmlformats.org/markup-compatibility/2006">
              <mc:Choice xmlns:v="urn:schemas-microsoft-com:vml" Requires="v">
                <p:oleObj name="Equation" r:id="rId4" imgW="4267080" imgH="1473120" progId="Equation.DSMT4">
                  <p:embed/>
                </p:oleObj>
              </mc:Choice>
              <mc:Fallback>
                <p:oleObj name="Equation" r:id="rId4" imgW="4267080" imgH="1473120" progId="Equation.DSMT4">
                  <p:embed/>
                  <p:pic>
                    <p:nvPicPr>
                      <p:cNvPr id="22" name="Object 21">
                        <a:extLst>
                          <a:ext uri="{FF2B5EF4-FFF2-40B4-BE49-F238E27FC236}">
                            <a16:creationId xmlns:a16="http://schemas.microsoft.com/office/drawing/2014/main" id="{CFAA510F-C1EB-4CB5-838D-FCCB93F8EA4E}"/>
                          </a:ext>
                        </a:extLst>
                      </p:cNvPr>
                      <p:cNvPicPr/>
                      <p:nvPr/>
                    </p:nvPicPr>
                    <p:blipFill>
                      <a:blip r:embed="rId5"/>
                      <a:stretch>
                        <a:fillRect/>
                      </a:stretch>
                    </p:blipFill>
                    <p:spPr>
                      <a:xfrm>
                        <a:off x="6486525" y="2727656"/>
                        <a:ext cx="4267080" cy="1473120"/>
                      </a:xfrm>
                      <a:prstGeom prst="rect">
                        <a:avLst/>
                      </a:prstGeom>
                    </p:spPr>
                  </p:pic>
                </p:oleObj>
              </mc:Fallback>
            </mc:AlternateContent>
          </a:graphicData>
        </a:graphic>
      </p:graphicFrame>
      <p:sp>
        <p:nvSpPr>
          <p:cNvPr id="14" name="Content Placeholder 7">
            <a:extLst>
              <a:ext uri="{FF2B5EF4-FFF2-40B4-BE49-F238E27FC236}">
                <a16:creationId xmlns:a16="http://schemas.microsoft.com/office/drawing/2014/main" id="{B8F6B36D-D291-46D2-9A8C-61CC713907DD}"/>
              </a:ext>
            </a:extLst>
          </p:cNvPr>
          <p:cNvSpPr>
            <a:spLocks noGrp="1"/>
          </p:cNvSpPr>
          <p:nvPr>
            <p:ph sz="half" idx="15"/>
          </p:nvPr>
        </p:nvSpPr>
        <p:spPr>
          <a:xfrm>
            <a:off x="6172200" y="4371716"/>
            <a:ext cx="457200" cy="457200"/>
          </a:xfrm>
        </p:spPr>
        <p:txBody>
          <a:bodyPr/>
          <a:lstStyle/>
          <a:p>
            <a:pPr marL="0" indent="0">
              <a:buNone/>
            </a:pPr>
            <a:r>
              <a:rPr lang="en-IN" sz="2200" dirty="0">
                <a:latin typeface="Cambria Math" panose="02040503050406030204" pitchFamily="18" charset="0"/>
                <a:ea typeface="Cambria Math" panose="02040503050406030204" pitchFamily="18" charset="0"/>
              </a:rPr>
              <a:t>•</a:t>
            </a:r>
            <a:endParaRPr lang="en-IN" sz="2200" dirty="0"/>
          </a:p>
        </p:txBody>
      </p:sp>
      <p:pic>
        <p:nvPicPr>
          <p:cNvPr id="24" name="Object 23">
            <a:extLst>
              <a:ext uri="{FF2B5EF4-FFF2-40B4-BE49-F238E27FC236}">
                <a16:creationId xmlns:a16="http://schemas.microsoft.com/office/drawing/2014/main" id="{FDD14F4F-83AD-4732-9F6C-2D153C3DA185}"/>
              </a:ext>
            </a:extLst>
          </p:cNvPr>
          <p:cNvPicPr/>
          <p:nvPr/>
        </p:nvPicPr>
        <p:blipFill>
          <a:blip r:embed="rId7"/>
          <a:stretch>
            <a:fillRect/>
          </a:stretch>
        </p:blipFill>
        <p:spPr>
          <a:xfrm>
            <a:off x="6482743" y="4217546"/>
            <a:ext cx="3632200" cy="685800"/>
          </a:xfrm>
          <a:prstGeom prst="rect">
            <a:avLst/>
          </a:prstGeom>
        </p:spPr>
      </p:pic>
      <p:sp>
        <p:nvSpPr>
          <p:cNvPr id="16" name="Content Placeholder 9">
            <a:extLst>
              <a:ext uri="{FF2B5EF4-FFF2-40B4-BE49-F238E27FC236}">
                <a16:creationId xmlns:a16="http://schemas.microsoft.com/office/drawing/2014/main" id="{1C02BD63-5B2F-440C-9E54-239D02C46830}"/>
              </a:ext>
            </a:extLst>
          </p:cNvPr>
          <p:cNvSpPr>
            <a:spLocks noGrp="1"/>
          </p:cNvSpPr>
          <p:nvPr>
            <p:ph sz="half" idx="17"/>
          </p:nvPr>
        </p:nvSpPr>
        <p:spPr>
          <a:xfrm>
            <a:off x="6172200" y="4917198"/>
            <a:ext cx="5918200" cy="1714320"/>
          </a:xfrm>
        </p:spPr>
        <p:txBody>
          <a:bodyPr/>
          <a:lstStyle/>
          <a:p>
            <a:r>
              <a:rPr lang="en-US" sz="2600" dirty="0"/>
              <a:t>Ef mánaðarleg greiðsla af veðláninu er $556.16 er heildargreiðslan á 30 árum</a:t>
            </a:r>
          </a:p>
          <a:p>
            <a:r>
              <a:rPr lang="en-US" sz="2600" i="0" dirty="0">
                <a:latin typeface="Cambria Math" panose="02040503050406030204" pitchFamily="18" charset="0"/>
                <a:ea typeface="Cambria Math" panose="02040503050406030204" pitchFamily="18" charset="0"/>
              </a:rPr>
              <a:t>𝑇 = 𝑝𝑚𝑡 × 12 × 𝑡 = $556.16 × 12 × 30 = $200,217.60</a:t>
            </a:r>
            <a:r>
              <a:rPr lang="en-US" sz="2600" dirty="0"/>
              <a:t>.</a:t>
            </a:r>
          </a:p>
        </p:txBody>
      </p:sp>
    </p:spTree>
    <p:extLst>
      <p:ext uri="{BB962C8B-B14F-4D97-AF65-F5344CB8AC3E}">
        <p14:creationId xmlns:p14="http://schemas.microsoft.com/office/powerpoint/2010/main" val="232170262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BA1AE-8DB6-4146-B2D1-E665B44770BF}"/>
              </a:ext>
            </a:extLst>
          </p:cNvPr>
          <p:cNvSpPr>
            <a:spLocks noGrp="1"/>
          </p:cNvSpPr>
          <p:nvPr>
            <p:ph type="title"/>
          </p:nvPr>
        </p:nvSpPr>
        <p:spPr/>
        <p:txBody>
          <a:bodyPr>
            <a:noAutofit/>
          </a:bodyPr>
          <a:lstStyle/>
          <a:p>
            <a:r>
              <a:rPr lang="en-US" dirty="0"/>
              <a:t>6.12 Greiðslur inn á vörslureikning</a:t>
            </a:r>
            <a:endParaRPr lang="en-US" noProof="0" dirty="0"/>
          </a:p>
        </p:txBody>
      </p:sp>
      <p:sp>
        <p:nvSpPr>
          <p:cNvPr id="4" name="Content Placeholder 2">
            <a:extLst>
              <a:ext uri="{FF2B5EF4-FFF2-40B4-BE49-F238E27FC236}">
                <a16:creationId xmlns:a16="http://schemas.microsoft.com/office/drawing/2014/main" id="{78EBC320-FA80-4796-A274-359A2FDEEAFE}"/>
              </a:ext>
            </a:extLst>
          </p:cNvPr>
          <p:cNvSpPr>
            <a:spLocks noGrp="1"/>
          </p:cNvSpPr>
          <p:nvPr>
            <p:ph sz="quarter" idx="11"/>
          </p:nvPr>
        </p:nvSpPr>
        <p:spPr>
          <a:xfrm>
            <a:off x="838200" y="1010660"/>
            <a:ext cx="10515600" cy="5482215"/>
          </a:xfrm>
        </p:spPr>
        <p:txBody>
          <a:bodyPr/>
          <a:lstStyle/>
          <a:p>
            <a:r>
              <a:rPr lang="en-US" dirty="0"/>
              <a:t>Þegar þú tekur veðlán er mánaðarleg greiðsla stundum mun hærri en samanlögð greiðsla af höfuðstól og vöxtum. Ástæðan er sú að veðlánveitandinn lætur þig einnig greiða inn á </a:t>
            </a:r>
            <a:r>
              <a:rPr lang="en-US" b="1" dirty="0"/>
              <a:t>vörslureikning</a:t>
            </a:r>
            <a:r>
              <a:rPr lang="en-US" dirty="0"/>
              <a:t>, sem er sparnaðarreikningur í umsjón veðlánveitandans.</a:t>
            </a:r>
          </a:p>
          <a:p>
            <a:r>
              <a:rPr lang="en-US" dirty="0"/>
              <a:t>Vátryggjandinn ákveður tryggingagjöldin og veðlánveitandinn greiðir þau á réttum tíma af vörslureikningnum þínum. Fasteignaskattar ráðast af búsetu og eru yfirleitt tiltekið hlutfall af </a:t>
            </a:r>
            <a:r>
              <a:rPr lang="en-US" b="1" dirty="0"/>
              <a:t>matsverði fasteignarinnar</a:t>
            </a:r>
            <a:r>
              <a:rPr lang="en-US" dirty="0"/>
              <a:t>. Matsverðið er áætlað verðmæti húsnæðisins og endurspeglar ekki endilega kaupverð þess eða söluverð við endursölu. Veðlánveitandinn greiðir fasteignaskattana einnig á réttum tíma af vörslureikningnum þínum.</a:t>
            </a:r>
          </a:p>
        </p:txBody>
      </p:sp>
    </p:spTree>
    <p:extLst>
      <p:ext uri="{BB962C8B-B14F-4D97-AF65-F5344CB8AC3E}">
        <p14:creationId xmlns:p14="http://schemas.microsoft.com/office/powerpoint/2010/main" val="220906640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BA1AE-8DB6-4146-B2D1-E665B44770BF}"/>
              </a:ext>
            </a:extLst>
          </p:cNvPr>
          <p:cNvSpPr>
            <a:spLocks noGrp="1"/>
          </p:cNvSpPr>
          <p:nvPr>
            <p:ph type="title"/>
          </p:nvPr>
        </p:nvSpPr>
        <p:spPr/>
        <p:txBody>
          <a:bodyPr>
            <a:noAutofit/>
          </a:bodyPr>
          <a:lstStyle/>
          <a:p>
            <a:r>
              <a:rPr lang="en-US" dirty="0"/>
              <a:t>6.13 Tekjuskattur</a:t>
            </a:r>
            <a:endParaRPr lang="en-US" noProof="0" dirty="0"/>
          </a:p>
        </p:txBody>
      </p:sp>
      <p:sp>
        <p:nvSpPr>
          <p:cNvPr id="4" name="Content Placeholder 2">
            <a:extLst>
              <a:ext uri="{FF2B5EF4-FFF2-40B4-BE49-F238E27FC236}">
                <a16:creationId xmlns:a16="http://schemas.microsoft.com/office/drawing/2014/main" id="{78EBC320-FA80-4796-A274-359A2FDEEAFE}"/>
              </a:ext>
            </a:extLst>
          </p:cNvPr>
          <p:cNvSpPr>
            <a:spLocks noGrp="1"/>
          </p:cNvSpPr>
          <p:nvPr>
            <p:ph sz="quarter" idx="11"/>
          </p:nvPr>
        </p:nvSpPr>
        <p:spPr>
          <a:xfrm>
            <a:off x="838200" y="1010660"/>
            <a:ext cx="10515600" cy="5482215"/>
          </a:xfrm>
        </p:spPr>
        <p:txBody>
          <a:bodyPr/>
          <a:lstStyle/>
          <a:p>
            <a:pPr marL="0" indent="0">
              <a:lnSpc>
                <a:spcPct val="100000"/>
              </a:lnSpc>
              <a:buNone/>
            </a:pPr>
            <a:r>
              <a:rPr lang="en-US" dirty="0"/>
              <a:t>Námsmarkmið: </a:t>
            </a:r>
          </a:p>
          <a:p>
            <a:pPr marL="514350" indent="-514350">
              <a:lnSpc>
                <a:spcPct val="100000"/>
              </a:lnSpc>
              <a:buFont typeface="+mj-lt"/>
              <a:buAutoNum type="arabicPeriod"/>
            </a:pPr>
            <a:r>
              <a:rPr lang="en-US" dirty="0"/>
              <a:t>Ákvarða brúttótekjur, leiðréttar brúttótekjur og skattskyldar tekjur.</a:t>
            </a:r>
          </a:p>
          <a:p>
            <a:pPr marL="514350" indent="-514350">
              <a:lnSpc>
                <a:spcPct val="100000"/>
              </a:lnSpc>
              <a:buFont typeface="+mj-lt"/>
              <a:buAutoNum type="arabicPeriod"/>
            </a:pPr>
            <a:r>
              <a:rPr lang="en-US" dirty="0"/>
              <a:t>Beita skattundanþágum, frádrætti og skattaafslætti við grunnútreikninga tekjuskatts.</a:t>
            </a:r>
          </a:p>
          <a:p>
            <a:pPr marL="514350" indent="-514350">
              <a:lnSpc>
                <a:spcPct val="100000"/>
              </a:lnSpc>
              <a:buFont typeface="+mj-lt"/>
              <a:buAutoNum type="arabicPeriod"/>
            </a:pPr>
            <a:r>
              <a:rPr lang="en-US" dirty="0"/>
              <a:t>Reikna FICA-skatt.</a:t>
            </a:r>
          </a:p>
          <a:p>
            <a:pPr marL="514350" indent="-514350">
              <a:lnSpc>
                <a:spcPct val="100000"/>
              </a:lnSpc>
              <a:buFont typeface="+mj-lt"/>
              <a:buAutoNum type="arabicPeriod"/>
            </a:pPr>
            <a:r>
              <a:rPr lang="en-US" dirty="0"/>
              <a:t>Leysa hagnýt skattadæmi fyrir námsfólk á vinnumarkaði.</a:t>
            </a:r>
          </a:p>
        </p:txBody>
      </p:sp>
    </p:spTree>
    <p:extLst>
      <p:ext uri="{BB962C8B-B14F-4D97-AF65-F5344CB8AC3E}">
        <p14:creationId xmlns:p14="http://schemas.microsoft.com/office/powerpoint/2010/main" val="86296013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BA1AE-8DB6-4146-B2D1-E665B44770BF}"/>
              </a:ext>
            </a:extLst>
          </p:cNvPr>
          <p:cNvSpPr>
            <a:spLocks noGrp="1"/>
          </p:cNvSpPr>
          <p:nvPr>
            <p:ph type="title"/>
          </p:nvPr>
        </p:nvSpPr>
        <p:spPr/>
        <p:txBody>
          <a:bodyPr>
            <a:noAutofit/>
          </a:bodyPr>
          <a:lstStyle/>
          <a:p>
            <a:r>
              <a:rPr lang="en-US" dirty="0"/>
              <a:t>6.13 Heildartekjur, leiðréttar heildartekjur og skattskyldar tekjur</a:t>
            </a:r>
            <a:endParaRPr lang="en-US" noProof="0" dirty="0"/>
          </a:p>
        </p:txBody>
      </p:sp>
      <p:sp>
        <p:nvSpPr>
          <p:cNvPr id="4" name="Content Placeholder 2">
            <a:extLst>
              <a:ext uri="{FF2B5EF4-FFF2-40B4-BE49-F238E27FC236}">
                <a16:creationId xmlns:a16="http://schemas.microsoft.com/office/drawing/2014/main" id="{78EBC320-FA80-4796-A274-359A2FDEEAFE}"/>
              </a:ext>
            </a:extLst>
          </p:cNvPr>
          <p:cNvSpPr>
            <a:spLocks noGrp="1"/>
          </p:cNvSpPr>
          <p:nvPr>
            <p:ph sz="quarter" idx="11"/>
          </p:nvPr>
        </p:nvSpPr>
        <p:spPr>
          <a:xfrm>
            <a:off x="838200" y="1010660"/>
            <a:ext cx="10515600" cy="5482215"/>
          </a:xfrm>
        </p:spPr>
        <p:txBody>
          <a:bodyPr/>
          <a:lstStyle/>
          <a:p>
            <a:r>
              <a:rPr lang="en-US" sz="2600" dirty="0"/>
              <a:t>Tekjur þínar ráða því hve mikið þú greiðir í skatta. Þegar allar tekjur af launavinnu, verktakavinnu, vöxtum af sparnaði og öðrum tekjulindum eru lagðar saman fást </a:t>
            </a:r>
            <a:r>
              <a:rPr lang="en-US" sz="2600" b="1" dirty="0"/>
              <a:t>heildartekjur þínar</a:t>
            </a:r>
            <a:r>
              <a:rPr lang="en-US" sz="2600" dirty="0"/>
              <a:t>. Ef þú ert launþegi eru launatekjur þínar tilgreindar á W-2-eyðublaði sem vinnuveitandinn sendir þér. Tekjur af verktakavinnu eru tilgreindar á 1099-MISC-eyðublaði sem greiðandinn sendir þér. Vaxtatekjur eru tilgreindar á 1099-INT-eyðublaði sem aðilinn sem greiddi vextina sendir þér.</a:t>
            </a:r>
          </a:p>
          <a:p>
            <a:r>
              <a:rPr lang="en-US" sz="2600" dirty="0"/>
              <a:t>Hluti teknanna er dreginn frá heildartekjunum. Þá fást </a:t>
            </a:r>
            <a:r>
              <a:rPr lang="en-US" sz="2600" b="1" dirty="0"/>
              <a:t>leiðréttar heildartekjur þínar</a:t>
            </a:r>
            <a:r>
              <a:rPr lang="en-US" sz="2600" dirty="0"/>
              <a:t>, eða AGI. Skatturinn er þó ekki enn lagður á þá fjárhæð. Næst þarf að beita </a:t>
            </a:r>
            <a:r>
              <a:rPr lang="en-US" sz="2600" b="1" dirty="0"/>
              <a:t>skattundanþágum</a:t>
            </a:r>
            <a:r>
              <a:rPr lang="en-US" sz="2600" dirty="0"/>
              <a:t> á tekjurnar. Þær ná til þess hluta teknanna sem hið opinbera skattleggur ekki. Að því loknu fást </a:t>
            </a:r>
            <a:r>
              <a:rPr lang="en-US" sz="2600" b="1" dirty="0"/>
              <a:t>skattskyldar tekjur þínar</a:t>
            </a:r>
            <a:r>
              <a:rPr lang="en-US" sz="2600" dirty="0"/>
              <a:t>.  </a:t>
            </a:r>
          </a:p>
          <a:p>
            <a:r>
              <a:rPr lang="en-US" sz="2600" b="1" dirty="0"/>
              <a:t>Frádráttur</a:t>
            </a:r>
            <a:r>
              <a:rPr lang="en-US" sz="2600" dirty="0"/>
              <a:t> felst í útgjöldum þínum sem hið opinbera skattleggur ekki.</a:t>
            </a:r>
            <a:endParaRPr lang="en-US" sz="2600" b="1" dirty="0"/>
          </a:p>
        </p:txBody>
      </p:sp>
    </p:spTree>
    <p:extLst>
      <p:ext uri="{BB962C8B-B14F-4D97-AF65-F5344CB8AC3E}">
        <p14:creationId xmlns:p14="http://schemas.microsoft.com/office/powerpoint/2010/main" val="42620870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7E6C1-53A6-487B-BB0B-243D52EA79BC}"/>
              </a:ext>
            </a:extLst>
          </p:cNvPr>
          <p:cNvSpPr>
            <a:spLocks noGrp="1"/>
          </p:cNvSpPr>
          <p:nvPr>
            <p:ph type="title"/>
          </p:nvPr>
        </p:nvSpPr>
        <p:spPr/>
        <p:txBody>
          <a:bodyPr/>
          <a:lstStyle/>
          <a:p>
            <a:r>
              <a:rPr lang="en-US" dirty="0"/>
              <a:t>DÆMI – Útreikningur heildartekna (1 af 2)</a:t>
            </a:r>
            <a:endParaRPr lang="en-IN" dirty="0"/>
          </a:p>
        </p:txBody>
      </p:sp>
      <p:sp>
        <p:nvSpPr>
          <p:cNvPr id="3" name="Content Placeholder 2">
            <a:extLst>
              <a:ext uri="{FF2B5EF4-FFF2-40B4-BE49-F238E27FC236}">
                <a16:creationId xmlns:a16="http://schemas.microsoft.com/office/drawing/2014/main" id="{5E7815B7-A0C6-4D06-B52C-CBCA850612FF}"/>
              </a:ext>
            </a:extLst>
          </p:cNvPr>
          <p:cNvSpPr>
            <a:spLocks noGrp="1"/>
          </p:cNvSpPr>
          <p:nvPr>
            <p:ph sz="half" idx="1"/>
          </p:nvPr>
        </p:nvSpPr>
        <p:spPr/>
        <p:txBody>
          <a:bodyPr/>
          <a:lstStyle/>
          <a:p>
            <a:pPr>
              <a:lnSpc>
                <a:spcPct val="100000"/>
              </a:lnSpc>
            </a:pPr>
            <a:r>
              <a:rPr lang="en-US" dirty="0"/>
              <a:t>Roger er að undirbúa skattframtalið sitt. Hann gegndi tveimur störfum og voru uppgefnar tekjur hans $27,500 og $13,200. Innstæðubréfin hans tvö skiluðu samtals $327 í vexti. Hann vann einnig $2,000 í happdrætti klúbbs. Hverjar voru heildartekjur Rogers?</a:t>
            </a:r>
          </a:p>
        </p:txBody>
      </p:sp>
      <p:sp>
        <p:nvSpPr>
          <p:cNvPr id="4" name="Content Placeholder 3">
            <a:extLst>
              <a:ext uri="{FF2B5EF4-FFF2-40B4-BE49-F238E27FC236}">
                <a16:creationId xmlns:a16="http://schemas.microsoft.com/office/drawing/2014/main" id="{EA6B8148-15D3-4C34-9152-B218C2CC09D6}"/>
              </a:ext>
            </a:extLst>
          </p:cNvPr>
          <p:cNvSpPr>
            <a:spLocks noGrp="1"/>
          </p:cNvSpPr>
          <p:nvPr>
            <p:ph sz="half" idx="2"/>
          </p:nvPr>
        </p:nvSpPr>
        <p:spPr>
          <a:xfrm>
            <a:off x="6172200" y="1010660"/>
            <a:ext cx="5184648" cy="5334721"/>
          </a:xfrm>
        </p:spPr>
        <p:txBody>
          <a:bodyPr/>
          <a:lstStyle/>
          <a:p>
            <a:pPr lvl="0">
              <a:lnSpc>
                <a:spcPct val="100000"/>
              </a:lnSpc>
            </a:pPr>
            <a:r>
              <a:rPr lang="en-US" dirty="0"/>
              <a:t>Samanlögð laun hans, vinningar og vaxtatekjur eru</a:t>
            </a:r>
          </a:p>
          <a:p>
            <a:pPr lvl="0">
              <a:lnSpc>
                <a:spcPct val="100000"/>
              </a:lnSpc>
            </a:pPr>
            <a:r>
              <a:rPr lang="en-US" dirty="0"/>
              <a:t>$27,500 + $13,200 + $2,000 + $327 </a:t>
            </a:r>
          </a:p>
          <a:p>
            <a:pPr lvl="0">
              <a:lnSpc>
                <a:spcPct val="100000"/>
              </a:lnSpc>
            </a:pPr>
            <a:r>
              <a:rPr lang="en-US" dirty="0"/>
              <a:t>= $43,027</a:t>
            </a:r>
          </a:p>
          <a:p>
            <a:pPr lvl="0">
              <a:lnSpc>
                <a:spcPct val="100000"/>
              </a:lnSpc>
            </a:pPr>
            <a:r>
              <a:rPr lang="en-US" dirty="0"/>
              <a:t>Heildartekjur Rogers voru $43,027.</a:t>
            </a:r>
          </a:p>
        </p:txBody>
      </p:sp>
    </p:spTree>
    <p:extLst>
      <p:ext uri="{BB962C8B-B14F-4D97-AF65-F5344CB8AC3E}">
        <p14:creationId xmlns:p14="http://schemas.microsoft.com/office/powerpoint/2010/main" val="27113019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7E6C1-53A6-487B-BB0B-243D52EA79BC}"/>
              </a:ext>
            </a:extLst>
          </p:cNvPr>
          <p:cNvSpPr>
            <a:spLocks noGrp="1"/>
          </p:cNvSpPr>
          <p:nvPr>
            <p:ph type="title"/>
          </p:nvPr>
        </p:nvSpPr>
        <p:spPr/>
        <p:txBody>
          <a:bodyPr/>
          <a:lstStyle/>
          <a:p>
            <a:r>
              <a:rPr lang="en-US" dirty="0"/>
              <a:t>DÆMI – Útreikningur heildartekna (2 af 2)</a:t>
            </a:r>
            <a:endParaRPr lang="en-IN" dirty="0"/>
          </a:p>
        </p:txBody>
      </p:sp>
      <p:sp>
        <p:nvSpPr>
          <p:cNvPr id="3" name="Content Placeholder 2">
            <a:extLst>
              <a:ext uri="{FF2B5EF4-FFF2-40B4-BE49-F238E27FC236}">
                <a16:creationId xmlns:a16="http://schemas.microsoft.com/office/drawing/2014/main" id="{5E7815B7-A0C6-4D06-B52C-CBCA850612FF}"/>
              </a:ext>
            </a:extLst>
          </p:cNvPr>
          <p:cNvSpPr>
            <a:spLocks noGrp="1"/>
          </p:cNvSpPr>
          <p:nvPr>
            <p:ph sz="half" idx="1"/>
          </p:nvPr>
        </p:nvSpPr>
        <p:spPr/>
        <p:txBody>
          <a:bodyPr/>
          <a:lstStyle/>
          <a:p>
            <a:pPr>
              <a:lnSpc>
                <a:spcPct val="100000"/>
              </a:lnSpc>
            </a:pPr>
            <a:r>
              <a:rPr lang="en-US" dirty="0"/>
              <a:t>Heildartekjur Chöndru voru $58,400. Á árinu lagði hún $3,000 inn á lífeyrisreikning með frestaðri skattlagningu. Greiddir vextir af húsnæðisláni voru $1,250 og fasteignaskattar hennar námu $4,200. Hverjar eru leiðréttar heildartekjur hennar, AGI? </a:t>
            </a:r>
          </a:p>
        </p:txBody>
      </p:sp>
      <p:sp>
        <p:nvSpPr>
          <p:cNvPr id="4" name="Content Placeholder 3">
            <a:extLst>
              <a:ext uri="{FF2B5EF4-FFF2-40B4-BE49-F238E27FC236}">
                <a16:creationId xmlns:a16="http://schemas.microsoft.com/office/drawing/2014/main" id="{EA6B8148-15D3-4C34-9152-B218C2CC09D6}"/>
              </a:ext>
            </a:extLst>
          </p:cNvPr>
          <p:cNvSpPr>
            <a:spLocks noGrp="1"/>
          </p:cNvSpPr>
          <p:nvPr>
            <p:ph sz="half" idx="2"/>
          </p:nvPr>
        </p:nvSpPr>
        <p:spPr>
          <a:xfrm>
            <a:off x="6172200" y="1010660"/>
            <a:ext cx="5184648" cy="5334721"/>
          </a:xfrm>
        </p:spPr>
        <p:txBody>
          <a:bodyPr/>
          <a:lstStyle/>
          <a:p>
            <a:pPr lvl="0">
              <a:lnSpc>
                <a:spcPct val="100000"/>
              </a:lnSpc>
            </a:pPr>
            <a:r>
              <a:rPr lang="en-US" dirty="0"/>
              <a:t>Leggið frádráttarliðina saman og dragið samtöluna frá heildartekjunum.</a:t>
            </a:r>
          </a:p>
          <a:p>
            <a:pPr lvl="0">
              <a:lnSpc>
                <a:spcPct val="100000"/>
              </a:lnSpc>
            </a:pPr>
            <a:r>
              <a:rPr lang="en-US" dirty="0"/>
              <a:t>Frádráttur = $3,000 + $1,250 + $4,200 </a:t>
            </a:r>
          </a:p>
          <a:p>
            <a:pPr lvl="0">
              <a:lnSpc>
                <a:spcPct val="100000"/>
              </a:lnSpc>
            </a:pPr>
            <a:r>
              <a:rPr lang="en-US" dirty="0"/>
              <a:t>= $8,450</a:t>
            </a:r>
          </a:p>
          <a:p>
            <a:pPr lvl="0">
              <a:lnSpc>
                <a:spcPct val="100000"/>
              </a:lnSpc>
            </a:pPr>
            <a:r>
              <a:rPr lang="en-US" dirty="0"/>
              <a:t>Dragið samtöluna frá heildartekjum hennar</a:t>
            </a:r>
          </a:p>
          <a:p>
            <a:pPr lvl="0">
              <a:lnSpc>
                <a:spcPct val="100000"/>
              </a:lnSpc>
            </a:pPr>
            <a:r>
              <a:rPr lang="en-US" dirty="0"/>
              <a:t>$58,400 - $8,450 = $57,950.</a:t>
            </a:r>
          </a:p>
          <a:p>
            <a:pPr lvl="0">
              <a:lnSpc>
                <a:spcPct val="100000"/>
              </a:lnSpc>
            </a:pPr>
            <a:r>
              <a:rPr lang="en-US" dirty="0"/>
              <a:t>AGI er $57,950.</a:t>
            </a:r>
          </a:p>
        </p:txBody>
      </p:sp>
    </p:spTree>
    <p:extLst>
      <p:ext uri="{BB962C8B-B14F-4D97-AF65-F5344CB8AC3E}">
        <p14:creationId xmlns:p14="http://schemas.microsoft.com/office/powerpoint/2010/main" val="135949677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BA1AE-8DB6-4146-B2D1-E665B44770BF}"/>
              </a:ext>
            </a:extLst>
          </p:cNvPr>
          <p:cNvSpPr>
            <a:spLocks noGrp="1"/>
          </p:cNvSpPr>
          <p:nvPr>
            <p:ph type="title"/>
          </p:nvPr>
        </p:nvSpPr>
        <p:spPr/>
        <p:txBody>
          <a:bodyPr>
            <a:noAutofit/>
          </a:bodyPr>
          <a:lstStyle/>
          <a:p>
            <a:r>
              <a:rPr lang="en-US" dirty="0"/>
              <a:t>6.13 Skattaafslættir</a:t>
            </a:r>
            <a:endParaRPr lang="en-US" noProof="0" dirty="0"/>
          </a:p>
        </p:txBody>
      </p:sp>
      <p:sp>
        <p:nvSpPr>
          <p:cNvPr id="4" name="Content Placeholder 2">
            <a:extLst>
              <a:ext uri="{FF2B5EF4-FFF2-40B4-BE49-F238E27FC236}">
                <a16:creationId xmlns:a16="http://schemas.microsoft.com/office/drawing/2014/main" id="{78EBC320-FA80-4796-A274-359A2FDEEAFE}"/>
              </a:ext>
            </a:extLst>
          </p:cNvPr>
          <p:cNvSpPr>
            <a:spLocks noGrp="1"/>
          </p:cNvSpPr>
          <p:nvPr>
            <p:ph sz="quarter" idx="11"/>
          </p:nvPr>
        </p:nvSpPr>
        <p:spPr>
          <a:xfrm>
            <a:off x="838200" y="1010660"/>
            <a:ext cx="10515600" cy="5482215"/>
          </a:xfrm>
        </p:spPr>
        <p:txBody>
          <a:bodyPr/>
          <a:lstStyle/>
          <a:p>
            <a:r>
              <a:rPr lang="en-US" sz="2400" b="1" dirty="0"/>
              <a:t>Skattaafsláttur</a:t>
            </a:r>
            <a:r>
              <a:rPr lang="en-US" sz="2400" dirty="0"/>
              <a:t> er fjárhæð sem dregin er frá álögðum skatti.</a:t>
            </a:r>
            <a:endParaRPr lang="en-US" sz="2400" b="1" dirty="0"/>
          </a:p>
          <a:p>
            <a:r>
              <a:rPr lang="en-US" sz="2400" b="1" dirty="0"/>
              <a:t>Skattaafsláttur vegna atvinnutekna</a:t>
            </a:r>
            <a:r>
              <a:rPr lang="en-US" sz="2400" dirty="0"/>
              <a:t> er endurgreiðanlegur skattaafsláttur fyrir lág- og meðaltekjufólk. Hann nemur frá $560 til $6,935 eftir tekjum og fjölda framfærsluskyldra einstaklinga.</a:t>
            </a:r>
          </a:p>
          <a:p>
            <a:r>
              <a:rPr lang="en-US" sz="2400" b="1" dirty="0"/>
              <a:t>American Opportunity-skólaafslátturinn</a:t>
            </a:r>
            <a:r>
              <a:rPr lang="en-US" sz="2400" dirty="0"/>
              <a:t> er skattaafsláttur sem foreldrar geta nýtt ef börn þeirra stunda a.m.k. hálft nám við háskóla til prófgráðu. Afslátturinn nemur $2,500 á hvern námsmann fyrstu 4 árin í grunnnámi, að teknu tilliti til tekjumarka.</a:t>
            </a:r>
          </a:p>
          <a:p>
            <a:r>
              <a:rPr lang="en-US" sz="2400" b="1" dirty="0"/>
              <a:t>Skattaafsláttur vegna símenntunar</a:t>
            </a:r>
            <a:r>
              <a:rPr lang="en-US" sz="2400" dirty="0"/>
              <a:t> nemur $2,000 fyrir hvert barn yngra en 17 ára sem býr á heimilinu í a.m.k. hálft árið, að teknu tilliti til tekjumarka.</a:t>
            </a:r>
          </a:p>
          <a:p>
            <a:r>
              <a:rPr lang="en-US" sz="2400" b="1" dirty="0"/>
              <a:t>Skattaafsláttur vegna umönnunar barna og annarra á framfæri</a:t>
            </a:r>
            <a:r>
              <a:rPr lang="en-US" sz="2400" dirty="0"/>
              <a:t> var ætlað að auðvelda foreldrum að greiða fyrir barnagæslu meðan þeir vinna.  </a:t>
            </a:r>
          </a:p>
          <a:p>
            <a:r>
              <a:rPr lang="en-US" sz="2400" b="1" dirty="0"/>
              <a:t>Skattaafsláttur vegna sjúkratryggingaiðgjalda</a:t>
            </a:r>
            <a:r>
              <a:rPr lang="en-US" sz="2400" dirty="0"/>
              <a:t> var komið á með Affordable Care Act og margir njóta hans jafnt og þétt yfir árið. Í grunninn er um að ræða niðurgreiðslu iðgjalda sjúkratrygginga.</a:t>
            </a:r>
            <a:endParaRPr lang="en-US" sz="2400" b="1" dirty="0"/>
          </a:p>
        </p:txBody>
      </p:sp>
    </p:spTree>
    <p:extLst>
      <p:ext uri="{BB962C8B-B14F-4D97-AF65-F5344CB8AC3E}">
        <p14:creationId xmlns:p14="http://schemas.microsoft.com/office/powerpoint/2010/main" val="43760594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BA1AE-8DB6-4146-B2D1-E665B44770BF}"/>
              </a:ext>
            </a:extLst>
          </p:cNvPr>
          <p:cNvSpPr>
            <a:spLocks noGrp="1"/>
          </p:cNvSpPr>
          <p:nvPr>
            <p:ph type="title"/>
          </p:nvPr>
        </p:nvSpPr>
        <p:spPr/>
        <p:txBody>
          <a:bodyPr>
            <a:noAutofit/>
          </a:bodyPr>
          <a:lstStyle/>
          <a:p>
            <a:r>
              <a:rPr lang="en-US" dirty="0"/>
              <a:t>6.13 Útreikningur FICA-skatta</a:t>
            </a:r>
            <a:endParaRPr lang="en-US" noProof="0" dirty="0"/>
          </a:p>
        </p:txBody>
      </p:sp>
      <p:sp>
        <p:nvSpPr>
          <p:cNvPr id="4" name="Content Placeholder 2">
            <a:extLst>
              <a:ext uri="{FF2B5EF4-FFF2-40B4-BE49-F238E27FC236}">
                <a16:creationId xmlns:a16="http://schemas.microsoft.com/office/drawing/2014/main" id="{78EBC320-FA80-4796-A274-359A2FDEEAFE}"/>
              </a:ext>
            </a:extLst>
          </p:cNvPr>
          <p:cNvSpPr>
            <a:spLocks noGrp="1"/>
          </p:cNvSpPr>
          <p:nvPr>
            <p:ph sz="quarter" idx="11"/>
          </p:nvPr>
        </p:nvSpPr>
        <p:spPr>
          <a:xfrm>
            <a:off x="838200" y="1010660"/>
            <a:ext cx="10515600" cy="5482215"/>
          </a:xfrm>
        </p:spPr>
        <p:txBody>
          <a:bodyPr/>
          <a:lstStyle/>
          <a:p>
            <a:pPr lvl="0"/>
            <a:r>
              <a:rPr lang="en-US" b="1" dirty="0"/>
              <a:t>FICA </a:t>
            </a:r>
            <a:r>
              <a:rPr lang="en-US" dirty="0"/>
              <a:t>er skammstöfun fyrir Federal Insurance Contributions Act frá 1935. FICA-skattar fjármagna eingöngu Social Security og Medicare og eru aðskildir frá alríkistekjuskatti. Þeir nema 7.65% af brúttólaunum þínum og eru dregnir sjálfkrafa af laununum. Vinnuveitanda þínum ber að greiða mótframlag sem nemur sömu 7.65%. Af þessum 7.65% renna 6.2% til Social Security (SSI) og 1.45% til Medicare. </a:t>
            </a:r>
          </a:p>
          <a:p>
            <a:pPr lvl="0"/>
            <a:r>
              <a:rPr lang="en-US" dirty="0"/>
              <a:t>Frá og með 2022 leggst SSI-skattur aðeins á fyrstu $147,000 í tekjur.</a:t>
            </a:r>
          </a:p>
          <a:p>
            <a:pPr lvl="0"/>
            <a:r>
              <a:rPr lang="en-US" dirty="0"/>
              <a:t>Medicare-skattur leggst hins vegar á allar heildartekjur þínar.</a:t>
            </a:r>
          </a:p>
        </p:txBody>
      </p:sp>
    </p:spTree>
    <p:extLst>
      <p:ext uri="{BB962C8B-B14F-4D97-AF65-F5344CB8AC3E}">
        <p14:creationId xmlns:p14="http://schemas.microsoft.com/office/powerpoint/2010/main" val="315700714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7E6C1-53A6-487B-BB0B-243D52EA79BC}"/>
              </a:ext>
            </a:extLst>
          </p:cNvPr>
          <p:cNvSpPr>
            <a:spLocks noGrp="1"/>
          </p:cNvSpPr>
          <p:nvPr>
            <p:ph type="title"/>
          </p:nvPr>
        </p:nvSpPr>
        <p:spPr/>
        <p:txBody>
          <a:bodyPr/>
          <a:lstStyle/>
          <a:p>
            <a:r>
              <a:rPr lang="en-US" dirty="0"/>
              <a:t>DÆMI – Útreikningur FICA-skatta</a:t>
            </a:r>
            <a:endParaRPr lang="en-IN" dirty="0"/>
          </a:p>
        </p:txBody>
      </p:sp>
      <p:sp>
        <p:nvSpPr>
          <p:cNvPr id="3" name="Content Placeholder 2">
            <a:extLst>
              <a:ext uri="{FF2B5EF4-FFF2-40B4-BE49-F238E27FC236}">
                <a16:creationId xmlns:a16="http://schemas.microsoft.com/office/drawing/2014/main" id="{5E7815B7-A0C6-4D06-B52C-CBCA850612FF}"/>
              </a:ext>
            </a:extLst>
          </p:cNvPr>
          <p:cNvSpPr>
            <a:spLocks noGrp="1"/>
          </p:cNvSpPr>
          <p:nvPr>
            <p:ph sz="half" idx="1"/>
          </p:nvPr>
        </p:nvSpPr>
        <p:spPr/>
        <p:txBody>
          <a:bodyPr/>
          <a:lstStyle/>
          <a:p>
            <a:r>
              <a:rPr lang="en-US" dirty="0"/>
              <a:t>McKenzi var með $2,700 í heildartekjur fyrir skatt á tilteknu 2-week tímabili. Hve mikið ber henni að greiða í FICA-skatta og hve stór hluti þess rennur til SSI?</a:t>
            </a:r>
            <a:endParaRPr lang="en-US" sz="2400" dirty="0"/>
          </a:p>
        </p:txBody>
      </p:sp>
      <p:sp>
        <p:nvSpPr>
          <p:cNvPr id="4" name="Content Placeholder 3">
            <a:extLst>
              <a:ext uri="{FF2B5EF4-FFF2-40B4-BE49-F238E27FC236}">
                <a16:creationId xmlns:a16="http://schemas.microsoft.com/office/drawing/2014/main" id="{EA6B8148-15D3-4C34-9152-B218C2CC09D6}"/>
              </a:ext>
            </a:extLst>
          </p:cNvPr>
          <p:cNvSpPr>
            <a:spLocks noGrp="1"/>
          </p:cNvSpPr>
          <p:nvPr>
            <p:ph sz="half" idx="2"/>
          </p:nvPr>
        </p:nvSpPr>
        <p:spPr>
          <a:xfrm>
            <a:off x="6172199" y="1010660"/>
            <a:ext cx="5671457" cy="5334721"/>
          </a:xfrm>
        </p:spPr>
        <p:txBody>
          <a:bodyPr/>
          <a:lstStyle/>
          <a:p>
            <a:r>
              <a:rPr lang="en-US" dirty="0">
                <a:latin typeface="Cambria Math" panose="02040503050406030204" pitchFamily="18" charset="0"/>
              </a:rPr>
              <a:t>FICA-skatturinn er 7.65% af heildartekjum hennar.</a:t>
            </a:r>
          </a:p>
          <a:p>
            <a:r>
              <a:rPr lang="en-US" i="0" dirty="0">
                <a:latin typeface="Cambria Math" panose="02040503050406030204" pitchFamily="18" charset="0"/>
                <a:ea typeface="Cambria Math" panose="02040503050406030204" pitchFamily="18" charset="0"/>
              </a:rPr>
              <a:t>$2,700 × 0.0765</a:t>
            </a:r>
            <a:endParaRPr lang="en-US" i="1" dirty="0">
              <a:latin typeface="Cambria Math" panose="02040503050406030204" pitchFamily="18" charset="0"/>
              <a:ea typeface="Cambria Math" panose="02040503050406030204" pitchFamily="18" charset="0"/>
            </a:endParaRPr>
          </a:p>
          <a:p>
            <a:r>
              <a:rPr lang="en-US" i="0" dirty="0">
                <a:latin typeface="Cambria Math" panose="02040503050406030204" pitchFamily="18" charset="0"/>
                <a:ea typeface="Cambria Math" panose="02040503050406030204" pitchFamily="18" charset="0"/>
              </a:rPr>
              <a:t>= $204.12.</a:t>
            </a:r>
            <a:endParaRPr lang="en-US" i="1" dirty="0">
              <a:latin typeface="Cambria Math" panose="02040503050406030204" pitchFamily="18" charset="0"/>
              <a:ea typeface="Cambria Math" panose="02040503050406030204" pitchFamily="18" charset="0"/>
            </a:endParaRPr>
          </a:p>
          <a:p>
            <a:r>
              <a:rPr lang="en-US" dirty="0">
                <a:latin typeface="Cambria Math" panose="02040503050406030204" pitchFamily="18" charset="0"/>
              </a:rPr>
              <a:t>SSI nemur 6.2% af tekjum hennar.</a:t>
            </a:r>
          </a:p>
          <a:p>
            <a:r>
              <a:rPr lang="en-US" i="0" dirty="0">
                <a:latin typeface="Cambria Math" panose="02040503050406030204" pitchFamily="18" charset="0"/>
                <a:ea typeface="Cambria Math" panose="02040503050406030204" pitchFamily="18" charset="0"/>
              </a:rPr>
              <a:t>$2,700 × 0.062</a:t>
            </a:r>
            <a:endParaRPr lang="en-US" i="1" dirty="0">
              <a:latin typeface="Cambria Math" panose="02040503050406030204" pitchFamily="18" charset="0"/>
              <a:ea typeface="Cambria Math" panose="02040503050406030204" pitchFamily="18" charset="0"/>
            </a:endParaRPr>
          </a:p>
          <a:p>
            <a:r>
              <a:rPr lang="en-US" i="0" dirty="0">
                <a:latin typeface="Cambria Math" panose="02040503050406030204" pitchFamily="18" charset="0"/>
                <a:ea typeface="Cambria Math" panose="02040503050406030204" pitchFamily="18" charset="0"/>
              </a:rPr>
              <a:t>= $167.40</a:t>
            </a:r>
            <a:endParaRPr lang="en-US" i="1" dirty="0">
              <a:latin typeface="Cambria Math" panose="02040503050406030204" pitchFamily="18" charset="0"/>
              <a:ea typeface="Cambria Math" panose="02040503050406030204" pitchFamily="18" charset="0"/>
            </a:endParaRPr>
          </a:p>
          <a:p>
            <a:r>
              <a:rPr lang="en-US" dirty="0"/>
              <a:t>FICA-skatturinn er $204.12 og SSI nemur $167.40.</a:t>
            </a:r>
          </a:p>
        </p:txBody>
      </p:sp>
    </p:spTree>
    <p:extLst>
      <p:ext uri="{BB962C8B-B14F-4D97-AF65-F5344CB8AC3E}">
        <p14:creationId xmlns:p14="http://schemas.microsoft.com/office/powerpoint/2010/main" val="421131432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E9F8A-978A-4117-9CBA-452E66667300}"/>
              </a:ext>
            </a:extLst>
          </p:cNvPr>
          <p:cNvSpPr>
            <a:spLocks noGrp="1"/>
          </p:cNvSpPr>
          <p:nvPr>
            <p:ph type="title"/>
          </p:nvPr>
        </p:nvSpPr>
        <p:spPr/>
        <p:txBody>
          <a:bodyPr/>
          <a:lstStyle/>
          <a:p>
            <a:r>
              <a:rPr lang="en-US" dirty="0"/>
              <a:t>DÆMI – Tekjuskattur af skattskyldum tekjum</a:t>
            </a:r>
            <a:endParaRPr lang="en-IN" dirty="0"/>
          </a:p>
        </p:txBody>
      </p:sp>
      <p:sp>
        <p:nvSpPr>
          <p:cNvPr id="3" name="Content Placeholder 2">
            <a:extLst>
              <a:ext uri="{FF2B5EF4-FFF2-40B4-BE49-F238E27FC236}">
                <a16:creationId xmlns:a16="http://schemas.microsoft.com/office/drawing/2014/main" id="{2DD1DB2D-DB50-4D74-A4CB-70EA106F6F75}"/>
              </a:ext>
            </a:extLst>
          </p:cNvPr>
          <p:cNvSpPr>
            <a:spLocks noGrp="1"/>
          </p:cNvSpPr>
          <p:nvPr>
            <p:ph sz="half" idx="1"/>
          </p:nvPr>
        </p:nvSpPr>
        <p:spPr>
          <a:xfrm>
            <a:off x="838200" y="1010661"/>
            <a:ext cx="5181600" cy="2167968"/>
          </a:xfrm>
        </p:spPr>
        <p:txBody>
          <a:bodyPr/>
          <a:lstStyle/>
          <a:p>
            <a:r>
              <a:rPr lang="en-US" dirty="0"/>
              <a:t>Faith er með $103,650 í skattskyldar tekjur. Hve mikinn tekjuskatt þarf hún að greiða? Þessar tekjur falla í 22% skattþrepið. </a:t>
            </a:r>
          </a:p>
          <a:p>
            <a:r>
              <a:rPr lang="en-US" dirty="0"/>
              <a:t>Skatttafla 2022 fyrir einstakling sem skilar framtali einn:</a:t>
            </a:r>
          </a:p>
        </p:txBody>
      </p:sp>
      <p:graphicFrame>
        <p:nvGraphicFramePr>
          <p:cNvPr id="12" name="Table 3">
            <a:extLst>
              <a:ext uri="{FF2B5EF4-FFF2-40B4-BE49-F238E27FC236}">
                <a16:creationId xmlns:a16="http://schemas.microsoft.com/office/drawing/2014/main" id="{4C400D66-BB35-434E-AD80-4323C7F3A945}"/>
              </a:ext>
            </a:extLst>
          </p:cNvPr>
          <p:cNvGraphicFramePr>
            <a:graphicFrameLocks noGrp="1"/>
          </p:cNvGraphicFramePr>
          <p:nvPr>
            <p:ph sz="half" idx="2"/>
            <p:extLst>
              <p:ext uri="{D42A27DB-BD31-4B8C-83A1-F6EECF244321}">
                <p14:modId xmlns:p14="http://schemas.microsoft.com/office/powerpoint/2010/main" val="434075054"/>
              </p:ext>
            </p:extLst>
          </p:nvPr>
        </p:nvGraphicFramePr>
        <p:xfrm>
          <a:off x="818408" y="3279876"/>
          <a:ext cx="4461163" cy="2888696"/>
        </p:xfrm>
        <a:graphic>
          <a:graphicData uri="http://schemas.openxmlformats.org/drawingml/2006/table">
            <a:tbl>
              <a:tblPr firstRow="1" firstCol="1" bandRow="1">
                <a:tableStyleId>{5C22544A-7EE6-4342-B048-85BDC9FD1C3A}</a:tableStyleId>
              </a:tblPr>
              <a:tblGrid>
                <a:gridCol w="3548652">
                  <a:extLst>
                    <a:ext uri="{9D8B030D-6E8A-4147-A177-3AD203B41FA5}">
                      <a16:colId xmlns:a16="http://schemas.microsoft.com/office/drawing/2014/main" val="1791113649"/>
                    </a:ext>
                  </a:extLst>
                </a:gridCol>
                <a:gridCol w="912511">
                  <a:extLst>
                    <a:ext uri="{9D8B030D-6E8A-4147-A177-3AD203B41FA5}">
                      <a16:colId xmlns:a16="http://schemas.microsoft.com/office/drawing/2014/main" val="1217103912"/>
                    </a:ext>
                  </a:extLst>
                </a:gridCol>
              </a:tblGrid>
              <a:tr h="361087">
                <a:tc>
                  <a:txBody>
                    <a:bodyPr/>
                    <a:lstStyle/>
                    <a:p>
                      <a:pPr marL="0" marR="0">
                        <a:lnSpc>
                          <a:spcPct val="100000"/>
                        </a:lnSpc>
                        <a:spcBef>
                          <a:spcPts val="0"/>
                        </a:spcBef>
                        <a:spcAft>
                          <a:spcPts val="0"/>
                        </a:spcAft>
                      </a:pPr>
                      <a:r>
                        <a:rPr lang="en-US" sz="2000" dirty="0">
                          <a:effectLst/>
                        </a:rPr>
                        <a:t>           Skattskyldar tekjur</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tc>
                  <a:txBody>
                    <a:bodyPr/>
                    <a:lstStyle/>
                    <a:p>
                      <a:pPr marL="0" marR="0">
                        <a:lnSpc>
                          <a:spcPct val="100000"/>
                        </a:lnSpc>
                        <a:spcBef>
                          <a:spcPts val="0"/>
                        </a:spcBef>
                        <a:spcAft>
                          <a:spcPts val="0"/>
                        </a:spcAft>
                      </a:pPr>
                      <a:r>
                        <a:rPr lang="en-US" sz="2000" dirty="0">
                          <a:effectLst/>
                        </a:rPr>
                        <a:t>Skatthlutfall</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extLst>
                  <a:ext uri="{0D108BD9-81ED-4DB2-BD59-A6C34878D82A}">
                    <a16:rowId xmlns:a16="http://schemas.microsoft.com/office/drawing/2014/main" val="1629839025"/>
                  </a:ext>
                </a:extLst>
              </a:tr>
              <a:tr h="361087">
                <a:tc>
                  <a:txBody>
                    <a:bodyPr/>
                    <a:lstStyle/>
                    <a:p>
                      <a:pPr marL="0" marR="0" algn="ctr">
                        <a:lnSpc>
                          <a:spcPct val="100000"/>
                        </a:lnSpc>
                        <a:spcBef>
                          <a:spcPts val="0"/>
                        </a:spcBef>
                        <a:spcAft>
                          <a:spcPts val="0"/>
                        </a:spcAft>
                      </a:pPr>
                      <a:r>
                        <a:rPr lang="en-US" sz="2000" dirty="0">
                          <a:effectLst/>
                        </a:rPr>
                        <a:t>          $0 - $10,275</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tc>
                  <a:txBody>
                    <a:bodyPr/>
                    <a:lstStyle/>
                    <a:p>
                      <a:pPr marL="0" marR="0">
                        <a:lnSpc>
                          <a:spcPct val="100000"/>
                        </a:lnSpc>
                        <a:spcBef>
                          <a:spcPts val="0"/>
                        </a:spcBef>
                        <a:spcAft>
                          <a:spcPts val="0"/>
                        </a:spcAft>
                      </a:pPr>
                      <a:r>
                        <a:rPr lang="en-US" sz="2000" dirty="0">
                          <a:solidFill>
                            <a:srgbClr val="464846"/>
                          </a:solidFill>
                          <a:effectLst/>
                        </a:rPr>
                        <a:t>10%</a:t>
                      </a:r>
                      <a:endParaRPr lang="en-US" sz="20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21971241"/>
                  </a:ext>
                </a:extLst>
              </a:tr>
              <a:tr h="361087">
                <a:tc>
                  <a:txBody>
                    <a:bodyPr/>
                    <a:lstStyle/>
                    <a:p>
                      <a:pPr marL="0" marR="0" algn="ctr">
                        <a:lnSpc>
                          <a:spcPct val="100000"/>
                        </a:lnSpc>
                        <a:spcBef>
                          <a:spcPts val="0"/>
                        </a:spcBef>
                        <a:spcAft>
                          <a:spcPts val="0"/>
                        </a:spcAft>
                      </a:pPr>
                      <a:r>
                        <a:rPr lang="en-US" sz="2000" dirty="0">
                          <a:effectLst/>
                        </a:rPr>
                        <a:t>       $10,276 - $41,775</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tc>
                  <a:txBody>
                    <a:bodyPr/>
                    <a:lstStyle/>
                    <a:p>
                      <a:pPr marL="0" marR="0">
                        <a:lnSpc>
                          <a:spcPct val="100000"/>
                        </a:lnSpc>
                        <a:spcBef>
                          <a:spcPts val="0"/>
                        </a:spcBef>
                        <a:spcAft>
                          <a:spcPts val="0"/>
                        </a:spcAft>
                      </a:pPr>
                      <a:r>
                        <a:rPr lang="en-US" sz="2000" dirty="0">
                          <a:solidFill>
                            <a:srgbClr val="464846"/>
                          </a:solidFill>
                          <a:effectLst/>
                        </a:rPr>
                        <a:t>12%</a:t>
                      </a:r>
                      <a:endParaRPr lang="en-US" sz="20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47873296"/>
                  </a:ext>
                </a:extLst>
              </a:tr>
              <a:tr h="361087">
                <a:tc>
                  <a:txBody>
                    <a:bodyPr/>
                    <a:lstStyle/>
                    <a:p>
                      <a:pPr marL="0" marR="0" algn="ctr">
                        <a:lnSpc>
                          <a:spcPct val="100000"/>
                        </a:lnSpc>
                        <a:spcBef>
                          <a:spcPts val="0"/>
                        </a:spcBef>
                        <a:spcAft>
                          <a:spcPts val="0"/>
                        </a:spcAft>
                      </a:pPr>
                      <a:r>
                        <a:rPr lang="en-US" sz="2000" dirty="0">
                          <a:effectLst/>
                        </a:rPr>
                        <a:t>     $41,776 - $89,075</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tc>
                  <a:txBody>
                    <a:bodyPr/>
                    <a:lstStyle/>
                    <a:p>
                      <a:pPr marL="0" marR="0">
                        <a:lnSpc>
                          <a:spcPct val="100000"/>
                        </a:lnSpc>
                        <a:spcBef>
                          <a:spcPts val="0"/>
                        </a:spcBef>
                        <a:spcAft>
                          <a:spcPts val="0"/>
                        </a:spcAft>
                      </a:pPr>
                      <a:r>
                        <a:rPr lang="en-US" sz="2000" dirty="0">
                          <a:solidFill>
                            <a:srgbClr val="464846"/>
                          </a:solidFill>
                          <a:effectLst/>
                        </a:rPr>
                        <a:t>22%</a:t>
                      </a:r>
                      <a:endParaRPr lang="en-US" sz="20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59187286"/>
                  </a:ext>
                </a:extLst>
              </a:tr>
              <a:tr h="361087">
                <a:tc>
                  <a:txBody>
                    <a:bodyPr/>
                    <a:lstStyle/>
                    <a:p>
                      <a:pPr marL="0" marR="0" algn="r">
                        <a:lnSpc>
                          <a:spcPct val="100000"/>
                        </a:lnSpc>
                        <a:spcBef>
                          <a:spcPts val="0"/>
                        </a:spcBef>
                        <a:spcAft>
                          <a:spcPts val="0"/>
                        </a:spcAft>
                      </a:pPr>
                      <a:r>
                        <a:rPr lang="en-US" sz="2000" dirty="0">
                          <a:effectLst/>
                        </a:rPr>
                        <a:t>$89,076 - $170,050</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tc>
                  <a:txBody>
                    <a:bodyPr/>
                    <a:lstStyle/>
                    <a:p>
                      <a:pPr marL="0" marR="0">
                        <a:lnSpc>
                          <a:spcPct val="100000"/>
                        </a:lnSpc>
                        <a:spcBef>
                          <a:spcPts val="0"/>
                        </a:spcBef>
                        <a:spcAft>
                          <a:spcPts val="0"/>
                        </a:spcAft>
                      </a:pPr>
                      <a:r>
                        <a:rPr lang="en-US" sz="2000" dirty="0">
                          <a:solidFill>
                            <a:srgbClr val="464846"/>
                          </a:solidFill>
                          <a:effectLst/>
                        </a:rPr>
                        <a:t>24%</a:t>
                      </a:r>
                      <a:endParaRPr lang="en-US" sz="20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28420702"/>
                  </a:ext>
                </a:extLst>
              </a:tr>
              <a:tr h="361087">
                <a:tc>
                  <a:txBody>
                    <a:bodyPr/>
                    <a:lstStyle/>
                    <a:p>
                      <a:pPr marL="0" marR="0" algn="r">
                        <a:lnSpc>
                          <a:spcPct val="100000"/>
                        </a:lnSpc>
                        <a:spcBef>
                          <a:spcPts val="0"/>
                        </a:spcBef>
                        <a:spcAft>
                          <a:spcPts val="0"/>
                        </a:spcAft>
                      </a:pPr>
                      <a:r>
                        <a:rPr lang="en-US" sz="2000" dirty="0">
                          <a:effectLst/>
                        </a:rPr>
                        <a:t>$170,051 - $215,950</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tc>
                  <a:txBody>
                    <a:bodyPr/>
                    <a:lstStyle/>
                    <a:p>
                      <a:pPr marL="0" marR="0">
                        <a:lnSpc>
                          <a:spcPct val="100000"/>
                        </a:lnSpc>
                        <a:spcBef>
                          <a:spcPts val="0"/>
                        </a:spcBef>
                        <a:spcAft>
                          <a:spcPts val="0"/>
                        </a:spcAft>
                      </a:pPr>
                      <a:r>
                        <a:rPr lang="en-US" sz="2000" dirty="0">
                          <a:solidFill>
                            <a:srgbClr val="464846"/>
                          </a:solidFill>
                          <a:effectLst/>
                        </a:rPr>
                        <a:t>32%</a:t>
                      </a:r>
                      <a:endParaRPr lang="en-US" sz="20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48963017"/>
                  </a:ext>
                </a:extLst>
              </a:tr>
              <a:tr h="361087">
                <a:tc>
                  <a:txBody>
                    <a:bodyPr/>
                    <a:lstStyle/>
                    <a:p>
                      <a:pPr marL="0" marR="0" algn="r">
                        <a:lnSpc>
                          <a:spcPct val="100000"/>
                        </a:lnSpc>
                        <a:spcBef>
                          <a:spcPts val="0"/>
                        </a:spcBef>
                        <a:spcAft>
                          <a:spcPts val="0"/>
                        </a:spcAft>
                      </a:pPr>
                      <a:r>
                        <a:rPr lang="en-US" sz="2000" dirty="0">
                          <a:effectLst/>
                        </a:rPr>
                        <a:t>$215,951 - $539,990</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tc>
                  <a:txBody>
                    <a:bodyPr/>
                    <a:lstStyle/>
                    <a:p>
                      <a:pPr marL="0" marR="0">
                        <a:lnSpc>
                          <a:spcPct val="100000"/>
                        </a:lnSpc>
                        <a:spcBef>
                          <a:spcPts val="0"/>
                        </a:spcBef>
                        <a:spcAft>
                          <a:spcPts val="0"/>
                        </a:spcAft>
                      </a:pPr>
                      <a:r>
                        <a:rPr lang="en-US" sz="2000" dirty="0">
                          <a:solidFill>
                            <a:srgbClr val="464846"/>
                          </a:solidFill>
                          <a:effectLst/>
                        </a:rPr>
                        <a:t>35%</a:t>
                      </a:r>
                      <a:endParaRPr lang="en-US" sz="20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04835707"/>
                  </a:ext>
                </a:extLst>
              </a:tr>
              <a:tr h="361087">
                <a:tc>
                  <a:txBody>
                    <a:bodyPr/>
                    <a:lstStyle/>
                    <a:p>
                      <a:pPr marL="0" marR="0" algn="r">
                        <a:lnSpc>
                          <a:spcPct val="100000"/>
                        </a:lnSpc>
                        <a:spcBef>
                          <a:spcPts val="0"/>
                        </a:spcBef>
                        <a:spcAft>
                          <a:spcPts val="0"/>
                        </a:spcAft>
                      </a:pPr>
                      <a:r>
                        <a:rPr lang="en-US" sz="2000" dirty="0">
                          <a:effectLst/>
                        </a:rPr>
                        <a:t>$539,901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548235"/>
                    </a:solidFill>
                  </a:tcPr>
                </a:tc>
                <a:tc>
                  <a:txBody>
                    <a:bodyPr/>
                    <a:lstStyle/>
                    <a:p>
                      <a:pPr marL="0" marR="0">
                        <a:lnSpc>
                          <a:spcPct val="100000"/>
                        </a:lnSpc>
                        <a:spcBef>
                          <a:spcPts val="0"/>
                        </a:spcBef>
                        <a:spcAft>
                          <a:spcPts val="0"/>
                        </a:spcAft>
                      </a:pPr>
                      <a:r>
                        <a:rPr lang="en-US" sz="2000" dirty="0">
                          <a:solidFill>
                            <a:srgbClr val="464846"/>
                          </a:solidFill>
                          <a:effectLst/>
                        </a:rPr>
                        <a:t>37%</a:t>
                      </a:r>
                      <a:endParaRPr lang="en-US" sz="2000" dirty="0">
                        <a:solidFill>
                          <a:srgbClr val="464846"/>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25807605"/>
                  </a:ext>
                </a:extLst>
              </a:tr>
            </a:tbl>
          </a:graphicData>
        </a:graphic>
      </p:graphicFrame>
      <p:sp>
        <p:nvSpPr>
          <p:cNvPr id="5" name="Content Placeholder 4">
            <a:extLst>
              <a:ext uri="{FF2B5EF4-FFF2-40B4-BE49-F238E27FC236}">
                <a16:creationId xmlns:a16="http://schemas.microsoft.com/office/drawing/2014/main" id="{6427EEE3-3C91-4E81-89A1-85320F9E55CE}"/>
              </a:ext>
            </a:extLst>
          </p:cNvPr>
          <p:cNvSpPr>
            <a:spLocks noGrp="1"/>
          </p:cNvSpPr>
          <p:nvPr>
            <p:ph sz="half" idx="12"/>
          </p:nvPr>
        </p:nvSpPr>
        <p:spPr>
          <a:xfrm>
            <a:off x="6172202" y="1010661"/>
            <a:ext cx="5424712" cy="4896653"/>
          </a:xfrm>
        </p:spPr>
        <p:txBody>
          <a:bodyPr/>
          <a:lstStyle/>
          <a:p>
            <a:r>
              <a:rPr lang="en-US" sz="2600" dirty="0"/>
              <a:t>Tekjuskatturinn er reiknaður samkvæmt þrepaskiptu skattkerfi. Því fæst</a:t>
            </a:r>
            <a:endParaRPr lang="en-US" sz="2600" dirty="0">
              <a:latin typeface="Cambria Math" panose="02040503050406030204" pitchFamily="18" charset="0"/>
            </a:endParaRPr>
          </a:p>
          <a:p>
            <a:r>
              <a:rPr lang="en-US" sz="2600" i="0" dirty="0">
                <a:latin typeface="Cambria Math" panose="02040503050406030204" pitchFamily="18" charset="0"/>
                <a:ea typeface="Cambria Math" panose="02040503050406030204" pitchFamily="18" charset="0"/>
              </a:rPr>
              <a:t>Skattur = 0.10 × $10,275 + 0.12 × ($41,775 − $10,275) + 0.22 × ($89,075 − $41,775) + 0.24 × ($103,650 − $89,075)</a:t>
            </a:r>
            <a:endParaRPr lang="en-US" sz="2600" i="1" dirty="0">
              <a:latin typeface="Cambria Math" panose="02040503050406030204" pitchFamily="18" charset="0"/>
              <a:ea typeface="Cambria Math" panose="02040503050406030204" pitchFamily="18" charset="0"/>
            </a:endParaRPr>
          </a:p>
          <a:p>
            <a:r>
              <a:rPr lang="en-US" sz="2600" i="0" dirty="0">
                <a:latin typeface="Cambria Math" panose="02040503050406030204" pitchFamily="18" charset="0"/>
                <a:ea typeface="Cambria Math" panose="02040503050406030204" pitchFamily="18" charset="0"/>
              </a:rPr>
              <a:t>=0.10 × $10,275 + 0.12 × $31,500 + 0.22 × $47,300 + 0.24 × $14,575</a:t>
            </a:r>
            <a:endParaRPr lang="en-US" sz="2600" i="1" dirty="0">
              <a:latin typeface="Cambria Math" panose="02040503050406030204" pitchFamily="18" charset="0"/>
              <a:ea typeface="Cambria Math" panose="02040503050406030204" pitchFamily="18" charset="0"/>
            </a:endParaRPr>
          </a:p>
          <a:p>
            <a:r>
              <a:rPr lang="en-US" sz="2600" i="0" dirty="0">
                <a:latin typeface="Cambria Math" panose="02040503050406030204" pitchFamily="18" charset="0"/>
                <a:ea typeface="Cambria Math" panose="02040503050406030204" pitchFamily="18" charset="0"/>
              </a:rPr>
              <a:t>= $1,027.50 + $3,780 + $10,406 + $3,498</a:t>
            </a:r>
            <a:endParaRPr lang="en-US" sz="2600" i="1" dirty="0">
              <a:latin typeface="Cambria Math" panose="02040503050406030204" pitchFamily="18" charset="0"/>
              <a:ea typeface="Cambria Math" panose="02040503050406030204" pitchFamily="18" charset="0"/>
            </a:endParaRPr>
          </a:p>
          <a:p>
            <a:r>
              <a:rPr lang="en-US" sz="2600" i="0" dirty="0">
                <a:latin typeface="Cambria Math" panose="02040503050406030204" pitchFamily="18" charset="0"/>
                <a:ea typeface="Cambria Math" panose="02040503050406030204" pitchFamily="18" charset="0"/>
              </a:rPr>
              <a:t>= $18,711.50</a:t>
            </a:r>
            <a:endParaRPr lang="en-US" sz="2600" dirty="0">
              <a:latin typeface="Cambria Math" panose="02040503050406030204" pitchFamily="18" charset="0"/>
              <a:ea typeface="Cambria Math" panose="02040503050406030204" pitchFamily="18" charset="0"/>
            </a:endParaRPr>
          </a:p>
        </p:txBody>
      </p:sp>
    </p:spTree>
    <p:extLst>
      <p:ext uri="{BB962C8B-B14F-4D97-AF65-F5344CB8AC3E}">
        <p14:creationId xmlns:p14="http://schemas.microsoft.com/office/powerpoint/2010/main" val="427647947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p:txBody>
          <a:bodyPr>
            <a:normAutofit fontScale="90000"/>
          </a:bodyPr>
          <a:lstStyle/>
          <a:p>
            <a:r>
              <a:rPr lang="en-US" dirty="0"/>
              <a:t>Notkunarleyfi</a:t>
            </a:r>
          </a:p>
        </p:txBody>
      </p:sp>
      <p:sp>
        <p:nvSpPr>
          <p:cNvPr id="3" name="TextBox 2">
            <a:extLst>
              <a:ext uri="{FF2B5EF4-FFF2-40B4-BE49-F238E27FC236}">
                <a16:creationId xmlns:a16="http://schemas.microsoft.com/office/drawing/2014/main" id="{7D738BEB-9522-1384-03E2-DA18D0218CAD}"/>
              </a:ext>
            </a:extLst>
          </p:cNvPr>
          <p:cNvSpPr txBox="1"/>
          <p:nvPr/>
        </p:nvSpPr>
        <p:spPr>
          <a:xfrm>
            <a:off x="836971" y="2413337"/>
            <a:ext cx="10518058" cy="2031325"/>
          </a:xfrm>
          <a:prstGeom prst="rect">
            <a:avLst/>
          </a:prstGeom>
          <a:noFill/>
        </p:spPr>
        <p:txBody>
          <a:bodyPr wrap="square" rtlCol="0">
            <a:sp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panose="020F0502020204030204"/>
                <a:ea typeface="+mn-ea"/>
                <a:cs typeface="+mn-cs"/>
              </a:rPr>
              <a:t>Þetta ítarefni frá OpenStax er © Rice University og gefið út samkvæmt alþjóðlega CC BY-NC-SA 4.0-leyfinu. Heimilt er að afrita það eða breyta því, en aðeins í tilgangi sem ekki er viðskiptalegs eðlis. Tilgreina verður OpenStax og Rice University sem höfunda og geta allra breytinga. Öll aðlöguð útgáfa verður að vera gefin út með sams konar leyfi.</a:t>
            </a:r>
          </a:p>
        </p:txBody>
      </p:sp>
    </p:spTree>
    <p:extLst>
      <p:ext uri="{BB962C8B-B14F-4D97-AF65-F5344CB8AC3E}">
        <p14:creationId xmlns:p14="http://schemas.microsoft.com/office/powerpoint/2010/main" val="636211593"/>
      </p:ext>
    </p:extLst>
  </p:cSld>
  <p:clrMapOvr>
    <a:masterClrMapping/>
  </p:clrMapOvr>
</p:sld>
</file>

<file path=ppt/theme/theme1.xml><?xml version="1.0" encoding="utf-8"?>
<a:theme xmlns:a="http://schemas.openxmlformats.org/drawingml/2006/main" name="Office Theme">
  <a:themeElements>
    <a:clrScheme name="OpenStax">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4808</TotalTime>
  <Words>11569</Words>
  <Application>Microsoft Macintosh PowerPoint</Application>
  <PresentationFormat>Widescreen</PresentationFormat>
  <Paragraphs>675</Paragraphs>
  <Slides>101</Slides>
  <Notes>5</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101</vt:i4>
      </vt:variant>
    </vt:vector>
  </HeadingPairs>
  <TitlesOfParts>
    <vt:vector size="108" baseType="lpstr">
      <vt:lpstr>Arial</vt:lpstr>
      <vt:lpstr>Calibri</vt:lpstr>
      <vt:lpstr>Calibri Light</vt:lpstr>
      <vt:lpstr>Cambria</vt:lpstr>
      <vt:lpstr>Cambria Math</vt:lpstr>
      <vt:lpstr>Office Theme</vt:lpstr>
      <vt:lpstr>Equation</vt:lpstr>
      <vt:lpstr>Contemporary Mathematics</vt:lpstr>
      <vt:lpstr>6.1 Understanding Percent and Discounts </vt:lpstr>
      <vt:lpstr>6.1 Understanding Percent</vt:lpstr>
      <vt:lpstr>EXAMPLE – Rewriting a Percent as a Fraction</vt:lpstr>
      <vt:lpstr>6.1 Convert Between Percent, Decimal, and Fractional Values</vt:lpstr>
      <vt:lpstr>EXAMPLE – Converting a Percent to a Decimal</vt:lpstr>
      <vt:lpstr>EXAMPLE – Converting the Decimal Form of a Percent to Percent</vt:lpstr>
      <vt:lpstr>6.1 Calculate the Total, Percent, or Part</vt:lpstr>
      <vt:lpstr>EXAMPLE – Finding the Percent of a Total</vt:lpstr>
      <vt:lpstr>6.2 Discounts, Markups, and Sales Tax</vt:lpstr>
      <vt:lpstr>6.2 Calculating Discounts</vt:lpstr>
      <vt:lpstr>EXAMPLE – Calculating Discount for a Percent Discount</vt:lpstr>
      <vt:lpstr>EXAMPLE – Determine Discount and New Price a Sale Rack Item</vt:lpstr>
      <vt:lpstr>6.2 Calculate Markups</vt:lpstr>
      <vt:lpstr>EXAMPLE – Determining the Retail Price Based on the Cost and the Percent Markup</vt:lpstr>
      <vt:lpstr>6.2 Compute Sales Tax</vt:lpstr>
      <vt:lpstr>EXAMPLE – Sales Tax in Kankakee Illinois</vt:lpstr>
      <vt:lpstr>EXAMPLE – Compute Sales Tax for Denver, Colorado</vt:lpstr>
      <vt:lpstr>6.3 Simple Interest (1 of 2)</vt:lpstr>
      <vt:lpstr>6.3 Simple Interest (2 of 2)</vt:lpstr>
      <vt:lpstr>6.3 Compute Simple Interest (1 of 2)</vt:lpstr>
      <vt:lpstr>6.3 Compute Simple Interest (2 of 2)</vt:lpstr>
      <vt:lpstr>EXAMPLE – Simple Interest on Loans with Integer Year Terms</vt:lpstr>
      <vt:lpstr>6.3 Simple Interest Loans with Other Lengths of Terms</vt:lpstr>
      <vt:lpstr>EXAMPLE – Loan for Moving Costs</vt:lpstr>
      <vt:lpstr>6.3 Understand and Compute Future Value</vt:lpstr>
      <vt:lpstr>EXAMPLE – Simple Interest on a Deposit</vt:lpstr>
      <vt:lpstr>6.3 Paying Simple Interest Loans with Partial Payments</vt:lpstr>
      <vt:lpstr>EXAMPLE – Interest Pain in a Partial Payment on a Loan</vt:lpstr>
      <vt:lpstr>6.3 Repeated Partial Payments</vt:lpstr>
      <vt:lpstr>EXAMPLE – Calculating Car Payments</vt:lpstr>
      <vt:lpstr>6.3 Understand and Compute Present Value for Simple Interest Investments</vt:lpstr>
      <vt:lpstr>EXAMPLE – Compute Present Value</vt:lpstr>
      <vt:lpstr>6.4 Compound Interest</vt:lpstr>
      <vt:lpstr>6.4 Understand and Compute Compound Interest</vt:lpstr>
      <vt:lpstr>6.4 Understand and Compute Future Value</vt:lpstr>
      <vt:lpstr>EXAMPLE – Computing Future Value for Compound Interest</vt:lpstr>
      <vt:lpstr>6.4 Understand and Compute Present Value</vt:lpstr>
      <vt:lpstr>EXAMPLE – Computing Present Value</vt:lpstr>
      <vt:lpstr>6.4 Compute and Interpret Effective Annual Yield</vt:lpstr>
      <vt:lpstr>EXAMPLE – Determine and Interpret Effective Annual Yield </vt:lpstr>
      <vt:lpstr>6.5 Making a Personal Budget</vt:lpstr>
      <vt:lpstr>6.5 Creating a Budget</vt:lpstr>
      <vt:lpstr>EXAMPLE – Creating a Budget</vt:lpstr>
      <vt:lpstr>6.5 The 50-30-20 Budget Philosophy</vt:lpstr>
      <vt:lpstr>6.5 Necessary Expenses and Expenses that are Wants</vt:lpstr>
      <vt:lpstr>6.6 Methods of Saving</vt:lpstr>
      <vt:lpstr>6.6 Distinguish Various Basic Forms of Savings Plans</vt:lpstr>
      <vt:lpstr>EXAMPLE – Single Deposit in a Savings Account</vt:lpstr>
      <vt:lpstr>6.6 Compute Payment to Reach a Financial Goal</vt:lpstr>
      <vt:lpstr>EXAMPLE – Saving for a Car</vt:lpstr>
      <vt:lpstr>6.7 Investments</vt:lpstr>
      <vt:lpstr>6.7 Distinguish Between Basic Forms of Investments</vt:lpstr>
      <vt:lpstr>6.7 Stocks</vt:lpstr>
      <vt:lpstr>EXAMPLE – Buying Stock in Company ABC</vt:lpstr>
      <vt:lpstr>EXAMPLE – Dividends Paid</vt:lpstr>
      <vt:lpstr>EXAMPLE –Stock Price Increases</vt:lpstr>
      <vt:lpstr>6.7 Mutual Funds</vt:lpstr>
      <vt:lpstr>6.7 Retirement Savings Plans</vt:lpstr>
      <vt:lpstr>EXAMPLE – Matching 401(k) Deposit</vt:lpstr>
      <vt:lpstr>6.8 The Basics of Loans</vt:lpstr>
      <vt:lpstr>6.8 Terminology of Loans</vt:lpstr>
      <vt:lpstr>EXAMPLE – Interest for a Monthly Payment of a Loan</vt:lpstr>
      <vt:lpstr>EXAMPLE – Cost of Financing a Personal Loan</vt:lpstr>
      <vt:lpstr>6.9 Understanding Student Loans</vt:lpstr>
      <vt:lpstr>6.9 Loan Types</vt:lpstr>
      <vt:lpstr>6.9 Loan Limits</vt:lpstr>
      <vt:lpstr>6.9 Loan Repayment Plans (1 of 3)</vt:lpstr>
      <vt:lpstr>6.9 Loan Repayment Plans (2 of 3)</vt:lpstr>
      <vt:lpstr>6.9 Loan Repayment Plans (3 of 3)</vt:lpstr>
      <vt:lpstr>6.10 Credit Cards</vt:lpstr>
      <vt:lpstr>6.10 Types of Credit Cards</vt:lpstr>
      <vt:lpstr>EXAMPLE – Computing Average Daily Balance</vt:lpstr>
      <vt:lpstr>6.11 Buying or Leasing a Car</vt:lpstr>
      <vt:lpstr>6.11 The Basics of Car Purchasing (1 of 2)</vt:lpstr>
      <vt:lpstr>6.11 The Basics of Car Purchasing (2 of 2)</vt:lpstr>
      <vt:lpstr>6.11 Purchase Payments and Interest</vt:lpstr>
      <vt:lpstr>EXAMPLE – Used Car Payment</vt:lpstr>
      <vt:lpstr>6.11 The Basics of Leasing a Car</vt:lpstr>
      <vt:lpstr>6.11 Lease Payments (1 of 2)</vt:lpstr>
      <vt:lpstr>6.11 Lease Payments (2 of 2)</vt:lpstr>
      <vt:lpstr>EXAMPLE – Calculating Car Lease Payments</vt:lpstr>
      <vt:lpstr>6.11 Types of Car Insurance (1 of 3)</vt:lpstr>
      <vt:lpstr>6.11 Types of Car Insurance (2 of 3)</vt:lpstr>
      <vt:lpstr>6.11 Types of Car Insurance (3 of 3)</vt:lpstr>
      <vt:lpstr>6.12 Renting and Homeownership</vt:lpstr>
      <vt:lpstr>6.12 Advantages and Disadvantages of Renting</vt:lpstr>
      <vt:lpstr>6.12 Advantages of Buying a Home</vt:lpstr>
      <vt:lpstr>6.12 Disadvantages of Buying a Home</vt:lpstr>
      <vt:lpstr>6.12 Mortgages</vt:lpstr>
      <vt:lpstr>EXAMPLE – 30-Year Mortgage at 4.8% Interest</vt:lpstr>
      <vt:lpstr>6.12 Escrow Payments</vt:lpstr>
      <vt:lpstr>6.13 Income Tax</vt:lpstr>
      <vt:lpstr>6.13 Gross, Adjusted Gross, and Taxable Income</vt:lpstr>
      <vt:lpstr>EXAMPLE – Computing Gross Income (1 of 2)</vt:lpstr>
      <vt:lpstr>EXAMPLE – Computing Gross Income (2 of 2)</vt:lpstr>
      <vt:lpstr>6.13 Tax Credits</vt:lpstr>
      <vt:lpstr>6.13 Computing FICA Taxes</vt:lpstr>
      <vt:lpstr>EXAMPLE – Computed FICA Taxes</vt:lpstr>
      <vt:lpstr>EXAMPLE – Income Tax on Taxable Income</vt:lpstr>
      <vt:lpstr>License</vt:lpstr>
    </vt:vector>
  </TitlesOfParts>
  <Company>OpenStax</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Contemporary Math</dc:title>
  <dc:subject>Chapter: 6 MONEY MANAGEMENT</dc:subject>
  <dc:creator>Larissa Chu</dc:creator>
  <cp:lastModifiedBy>Colby Powers</cp:lastModifiedBy>
  <cp:revision>504</cp:revision>
  <dcterms:created xsi:type="dcterms:W3CDTF">2018-05-29T21:16:34Z</dcterms:created>
  <dcterms:modified xsi:type="dcterms:W3CDTF">2026-02-24T17:28:50Z</dcterms:modified>
  <cp:category>Accessible PPT</cp:category>
</cp:coreProperties>
</file>