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authors.xml" ContentType="application/vnd.ms-powerpoint.authors+xml"/>
  <Override PartName="/ppt/embeddings/oleObject1.bin" ContentType="application/vnd.openxmlformats-officedocument.oleObject"/>
  <Override PartName="/ppt/embeddings/oleObject2.bin" ContentType="application/vnd.openxmlformats-officedocument.oleObject"/>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8" r:id="rId3"/>
    <p:sldId id="259" r:id="rId4"/>
    <p:sldId id="319" r:id="rId5"/>
    <p:sldId id="260" r:id="rId6"/>
    <p:sldId id="320" r:id="rId7"/>
    <p:sldId id="321" r:id="rId8"/>
    <p:sldId id="261" r:id="rId9"/>
    <p:sldId id="322" r:id="rId10"/>
    <p:sldId id="257" r:id="rId11"/>
    <p:sldId id="323" r:id="rId12"/>
    <p:sldId id="263" r:id="rId13"/>
    <p:sldId id="324" r:id="rId14"/>
    <p:sldId id="325" r:id="rId15"/>
    <p:sldId id="326" r:id="rId16"/>
    <p:sldId id="327" r:id="rId17"/>
    <p:sldId id="328" r:id="rId18"/>
    <p:sldId id="329" r:id="rId19"/>
    <p:sldId id="330" r:id="rId20"/>
    <p:sldId id="331" r:id="rId21"/>
    <p:sldId id="332" r:id="rId22"/>
    <p:sldId id="333" r:id="rId23"/>
    <p:sldId id="334" r:id="rId24"/>
    <p:sldId id="335" r:id="rId25"/>
    <p:sldId id="336" r:id="rId26"/>
    <p:sldId id="337" r:id="rId27"/>
    <p:sldId id="338" r:id="rId28"/>
    <p:sldId id="339" r:id="rId29"/>
    <p:sldId id="340" r:id="rId30"/>
    <p:sldId id="341" r:id="rId31"/>
    <p:sldId id="342" r:id="rId32"/>
    <p:sldId id="343" r:id="rId33"/>
    <p:sldId id="344" r:id="rId34"/>
    <p:sldId id="345" r:id="rId35"/>
    <p:sldId id="346" r:id="rId36"/>
    <p:sldId id="347" r:id="rId37"/>
    <p:sldId id="348" r:id="rId38"/>
    <p:sldId id="350" r:id="rId39"/>
    <p:sldId id="351" r:id="rId40"/>
    <p:sldId id="353" r:id="rId41"/>
    <p:sldId id="354" r:id="rId42"/>
    <p:sldId id="355" r:id="rId43"/>
    <p:sldId id="356" r:id="rId44"/>
    <p:sldId id="357" r:id="rId45"/>
    <p:sldId id="358" r:id="rId46"/>
    <p:sldId id="360" r:id="rId47"/>
    <p:sldId id="359" r:id="rId48"/>
    <p:sldId id="287"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F29024F-9F26-F749-7B81-AE3097A1FB4B}" name="Christina Gawlik" initials="CG" userId="6d05c88443befd9f"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4846"/>
    <a:srgbClr val="52832B"/>
    <a:srgbClr val="EBF1E9"/>
    <a:srgbClr val="BA4C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92" autoAdjust="0"/>
    <p:restoredTop sz="94624" autoAdjust="0"/>
  </p:normalViewPr>
  <p:slideViewPr>
    <p:cSldViewPr snapToGrid="0" snapToObjects="1">
      <p:cViewPr varScale="1">
        <p:scale>
          <a:sx n="122" d="100"/>
          <a:sy n="122" d="100"/>
        </p:scale>
        <p:origin x="216" y="5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54" Type="http://schemas.microsoft.com/office/2018/10/relationships/authors" Target="author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498249"/>
            <a:ext cx="9144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523999" y="6356350"/>
            <a:ext cx="8549898" cy="354416"/>
          </a:xfrm>
        </p:spPr>
        <p:txBody>
          <a:bodyPr/>
          <a:lstStyle/>
          <a:p>
            <a:endParaRPr lang="en-US" dirty="0"/>
          </a:p>
        </p:txBody>
      </p:sp>
      <p:sp>
        <p:nvSpPr>
          <p:cNvPr id="9" name="Picture Placeholder 8"/>
          <p:cNvSpPr>
            <a:spLocks noGrp="1"/>
          </p:cNvSpPr>
          <p:nvPr>
            <p:ph type="pic" sz="quarter" idx="13"/>
          </p:nvPr>
        </p:nvSpPr>
        <p:spPr>
          <a:xfrm>
            <a:off x="3983831" y="2390620"/>
            <a:ext cx="4224337" cy="3851130"/>
          </a:xfrm>
        </p:spPr>
        <p:txBody>
          <a:bodyPr>
            <a:normAutofit/>
          </a:bodyPr>
          <a:lstStyle>
            <a:lvl1pPr marL="0" indent="0">
              <a:buNone/>
              <a:defRPr sz="1200"/>
            </a:lvl1pPr>
          </a:lstStyle>
          <a:p>
            <a:endParaRPr lang="en-US" dirty="0"/>
          </a:p>
        </p:txBody>
      </p:sp>
      <p:sp>
        <p:nvSpPr>
          <p:cNvPr id="10" name="Title 1"/>
          <p:cNvSpPr txBox="1">
            <a:spLocks/>
          </p:cNvSpPr>
          <p:nvPr userDrawn="1"/>
        </p:nvSpPr>
        <p:spPr>
          <a:xfrm>
            <a:off x="1523999" y="1509485"/>
            <a:ext cx="9144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524000" y="1509713"/>
            <a:ext cx="9144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Tree>
    <p:extLst>
      <p:ext uri="{BB962C8B-B14F-4D97-AF65-F5344CB8AC3E}">
        <p14:creationId xmlns:p14="http://schemas.microsoft.com/office/powerpoint/2010/main" val="1002493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8961120" cy="457200"/>
          </a:xfrm>
        </p:spPr>
        <p:txBody>
          <a:bodyPr wrap="square" anchor="ctr" anchorCtr="0">
            <a:noAutofit/>
          </a:bodyPr>
          <a:lstStyle>
            <a:lvl1pPr>
              <a:defRPr sz="2800" b="1"/>
            </a:lvl1pPr>
          </a:lstStyle>
          <a:p>
            <a:r>
              <a:rPr lang="en-US" dirty="0"/>
              <a:t>Title</a:t>
            </a:r>
          </a:p>
        </p:txBody>
      </p:sp>
      <p:sp>
        <p:nvSpPr>
          <p:cNvPr id="3" name="Content Placeholder 2"/>
          <p:cNvSpPr>
            <a:spLocks noGrp="1"/>
          </p:cNvSpPr>
          <p:nvPr>
            <p:ph idx="1" hasCustomPrompt="1"/>
          </p:nvPr>
        </p:nvSpPr>
        <p:spPr>
          <a:xfrm>
            <a:off x="838200" y="1010661"/>
            <a:ext cx="10515600" cy="3796145"/>
          </a:xfrm>
        </p:spPr>
        <p:txBody>
          <a:bodyPr wrap="square" anchor="t" anchorCtr="0">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838200" y="6356350"/>
            <a:ext cx="9428018" cy="365125"/>
          </a:xfrm>
        </p:spPr>
        <p:txBody>
          <a:bodyPr wrap="square" anchor="t" anchorCtr="0">
            <a:noAutofit/>
          </a:bodyPr>
          <a:lstStyle/>
          <a:p>
            <a:endParaRPr lang="en-US" dirty="0"/>
          </a:p>
        </p:txBody>
      </p:sp>
      <p:sp>
        <p:nvSpPr>
          <p:cNvPr id="7" name="Content Placeholder 2"/>
          <p:cNvSpPr>
            <a:spLocks noGrp="1"/>
          </p:cNvSpPr>
          <p:nvPr>
            <p:ph idx="13" hasCustomPrompt="1"/>
          </p:nvPr>
        </p:nvSpPr>
        <p:spPr>
          <a:xfrm>
            <a:off x="838200" y="4918364"/>
            <a:ext cx="10515600" cy="1271731"/>
          </a:xfrm>
        </p:spPr>
        <p:txBody>
          <a:bodyPr wrap="square" anchor="t" anchorCtr="0">
            <a:no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5166302"/>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45437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719863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2845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28300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3558253"/>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3">
            <a:extLst>
              <a:ext uri="{FF2B5EF4-FFF2-40B4-BE49-F238E27FC236}">
                <a16:creationId xmlns:a16="http://schemas.microsoft.com/office/drawing/2014/main" id="{136DFB47-9895-4BB7-A747-1AC99C40F96C}"/>
              </a:ext>
            </a:extLst>
          </p:cNvPr>
          <p:cNvSpPr>
            <a:spLocks noGrp="1"/>
          </p:cNvSpPr>
          <p:nvPr>
            <p:ph sz="half" idx="16" hasCustomPrompt="1"/>
          </p:nvPr>
        </p:nvSpPr>
        <p:spPr>
          <a:xfrm>
            <a:off x="838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a:extLst>
              <a:ext uri="{FF2B5EF4-FFF2-40B4-BE49-F238E27FC236}">
                <a16:creationId xmlns:a16="http://schemas.microsoft.com/office/drawing/2014/main" id="{01BECF16-0E14-429A-86F0-E967B82BB3C7}"/>
              </a:ext>
            </a:extLst>
          </p:cNvPr>
          <p:cNvSpPr>
            <a:spLocks noGrp="1"/>
          </p:cNvSpPr>
          <p:nvPr>
            <p:ph sz="half" idx="17" hasCustomPrompt="1"/>
          </p:nvPr>
        </p:nvSpPr>
        <p:spPr>
          <a:xfrm>
            <a:off x="6172200" y="4942554"/>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838200" y="6356350"/>
            <a:ext cx="9414164" cy="365125"/>
          </a:xfrm>
        </p:spPr>
        <p:txBody>
          <a:bodyPr>
            <a:noAutofit/>
          </a:bodyPr>
          <a:lstStyle/>
          <a:p>
            <a:endParaRPr lang="en-US" dirty="0"/>
          </a:p>
        </p:txBody>
      </p:sp>
    </p:spTree>
    <p:extLst>
      <p:ext uri="{BB962C8B-B14F-4D97-AF65-F5344CB8AC3E}">
        <p14:creationId xmlns:p14="http://schemas.microsoft.com/office/powerpoint/2010/main" val="3745421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Autofit/>
          </a:bodyPr>
          <a:lstStyle>
            <a:lvl1pPr>
              <a:defRPr sz="2800" b="1"/>
            </a:lvl1pPr>
          </a:lstStyle>
          <a:p>
            <a:r>
              <a:rPr lang="en-US" dirty="0"/>
              <a:t>Title</a:t>
            </a:r>
          </a:p>
        </p:txBody>
      </p:sp>
      <p:sp>
        <p:nvSpPr>
          <p:cNvPr id="3" name="Content Placeholder 2"/>
          <p:cNvSpPr>
            <a:spLocks noGrp="1"/>
          </p:cNvSpPr>
          <p:nvPr>
            <p:ph sz="half" idx="1" hasCustomPrompt="1"/>
          </p:nvPr>
        </p:nvSpPr>
        <p:spPr>
          <a:xfrm>
            <a:off x="838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6172200" y="1010661"/>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3">
            <a:extLst>
              <a:ext uri="{FF2B5EF4-FFF2-40B4-BE49-F238E27FC236}">
                <a16:creationId xmlns:a16="http://schemas.microsoft.com/office/drawing/2014/main" id="{61557EE6-8CF1-4007-8FDB-892BBD707794}"/>
              </a:ext>
            </a:extLst>
          </p:cNvPr>
          <p:cNvSpPr>
            <a:spLocks noGrp="1"/>
          </p:cNvSpPr>
          <p:nvPr>
            <p:ph sz="half" idx="12" hasCustomPrompt="1"/>
          </p:nvPr>
        </p:nvSpPr>
        <p:spPr>
          <a:xfrm>
            <a:off x="838200" y="27417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3">
            <a:extLst>
              <a:ext uri="{FF2B5EF4-FFF2-40B4-BE49-F238E27FC236}">
                <a16:creationId xmlns:a16="http://schemas.microsoft.com/office/drawing/2014/main" id="{418EE9C9-54D5-4D68-8392-B8EB26D106A9}"/>
              </a:ext>
            </a:extLst>
          </p:cNvPr>
          <p:cNvSpPr>
            <a:spLocks noGrp="1"/>
          </p:cNvSpPr>
          <p:nvPr>
            <p:ph sz="half" idx="13" hasCustomPrompt="1"/>
          </p:nvPr>
        </p:nvSpPr>
        <p:spPr>
          <a:xfrm>
            <a:off x="6172200" y="2740200"/>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3">
            <a:extLst>
              <a:ext uri="{FF2B5EF4-FFF2-40B4-BE49-F238E27FC236}">
                <a16:creationId xmlns:a16="http://schemas.microsoft.com/office/drawing/2014/main" id="{1BC8CB9A-92D4-4406-80E1-43A29D5D172B}"/>
              </a:ext>
            </a:extLst>
          </p:cNvPr>
          <p:cNvSpPr>
            <a:spLocks noGrp="1"/>
          </p:cNvSpPr>
          <p:nvPr>
            <p:ph sz="half" idx="14" hasCustomPrompt="1"/>
          </p:nvPr>
        </p:nvSpPr>
        <p:spPr>
          <a:xfrm>
            <a:off x="838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3">
            <a:extLst>
              <a:ext uri="{FF2B5EF4-FFF2-40B4-BE49-F238E27FC236}">
                <a16:creationId xmlns:a16="http://schemas.microsoft.com/office/drawing/2014/main" id="{200658C2-2253-4D25-9343-2B08CD1237C6}"/>
              </a:ext>
            </a:extLst>
          </p:cNvPr>
          <p:cNvSpPr>
            <a:spLocks noGrp="1"/>
          </p:cNvSpPr>
          <p:nvPr>
            <p:ph sz="half" idx="15" hasCustomPrompt="1"/>
          </p:nvPr>
        </p:nvSpPr>
        <p:spPr>
          <a:xfrm>
            <a:off x="6172200" y="4531636"/>
            <a:ext cx="5181600" cy="1054113"/>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5">
            <a:extLst>
              <a:ext uri="{FF2B5EF4-FFF2-40B4-BE49-F238E27FC236}">
                <a16:creationId xmlns:a16="http://schemas.microsoft.com/office/drawing/2014/main" id="{B3A1F791-C97D-4F30-85DC-EEC2CE30F101}"/>
              </a:ext>
            </a:extLst>
          </p:cNvPr>
          <p:cNvSpPr>
            <a:spLocks noGrp="1"/>
          </p:cNvSpPr>
          <p:nvPr>
            <p:ph type="body" sz="quarter" idx="16"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341968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6"/>
            <a:ext cx="8961120" cy="457200"/>
          </a:xfrm>
        </p:spPr>
        <p:txBody>
          <a:bodyPr>
            <a:normAutofit/>
          </a:bodyPr>
          <a:lstStyle>
            <a:lvl1pPr>
              <a:defRPr sz="2800" b="1" baseline="0"/>
            </a:lvl1pPr>
          </a:lstStyle>
          <a:p>
            <a:r>
              <a:rPr lang="en-US" dirty="0"/>
              <a:t>Title</a:t>
            </a:r>
          </a:p>
        </p:txBody>
      </p:sp>
      <p:sp>
        <p:nvSpPr>
          <p:cNvPr id="7" name="Content Placeholder 6"/>
          <p:cNvSpPr>
            <a:spLocks noGrp="1"/>
          </p:cNvSpPr>
          <p:nvPr>
            <p:ph sz="quarter" idx="12" hasCustomPrompt="1"/>
          </p:nvPr>
        </p:nvSpPr>
        <p:spPr>
          <a:xfrm>
            <a:off x="838200" y="1011383"/>
            <a:ext cx="10515600" cy="3255818"/>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6"/>
          <p:cNvSpPr>
            <a:spLocks noGrp="1"/>
          </p:cNvSpPr>
          <p:nvPr>
            <p:ph sz="quarter" idx="13" hasCustomPrompt="1"/>
          </p:nvPr>
        </p:nvSpPr>
        <p:spPr>
          <a:xfrm>
            <a:off x="838200" y="4378037"/>
            <a:ext cx="10515600" cy="1627909"/>
          </a:xfrm>
        </p:spPr>
        <p:txBody>
          <a:bodyPr>
            <a:noAutofit/>
          </a:bodyPr>
          <a:lstStyle>
            <a:lvl1pPr marL="0" indent="0">
              <a:buNone/>
              <a:defRPr sz="1600"/>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Tree>
    <p:extLst>
      <p:ext uri="{BB962C8B-B14F-4D97-AF65-F5344CB8AC3E}">
        <p14:creationId xmlns:p14="http://schemas.microsoft.com/office/powerpoint/2010/main" val="1686173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noAutofit/>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80"/>
          </a:xfrm>
        </p:spPr>
        <p:txBody>
          <a:bodyPr>
            <a:noAutofit/>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825682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4"/>
            <a:ext cx="8961120" cy="457200"/>
          </a:xfrm>
        </p:spPr>
        <p:txBody>
          <a:bodyPr/>
          <a:lstStyle>
            <a:lvl1pPr>
              <a:defRPr b="1"/>
            </a:lvl1pPr>
          </a:lstStyle>
          <a:p>
            <a:r>
              <a:rPr lang="en-US" dirty="0"/>
              <a:t>Title (optional)</a:t>
            </a:r>
          </a:p>
        </p:txBody>
      </p:sp>
      <p:sp>
        <p:nvSpPr>
          <p:cNvPr id="3" name="Footer Placeholder 2"/>
          <p:cNvSpPr>
            <a:spLocks noGrp="1"/>
          </p:cNvSpPr>
          <p:nvPr>
            <p:ph type="ftr" sz="quarter" idx="10"/>
          </p:nvPr>
        </p:nvSpPr>
        <p:spPr/>
        <p:txBody>
          <a:bodyPr>
            <a:noAutofit/>
          </a:bodyPr>
          <a:lstStyle/>
          <a:p>
            <a:endParaRPr lang="en-US" dirty="0"/>
          </a:p>
        </p:txBody>
      </p:sp>
      <p:sp>
        <p:nvSpPr>
          <p:cNvPr id="5" name="Content Placeholder 4"/>
          <p:cNvSpPr>
            <a:spLocks noGrp="1"/>
          </p:cNvSpPr>
          <p:nvPr>
            <p:ph sz="quarter" idx="11" hasCustomPrompt="1"/>
          </p:nvPr>
        </p:nvSpPr>
        <p:spPr>
          <a:xfrm>
            <a:off x="838200" y="1010661"/>
            <a:ext cx="10515600" cy="5155579"/>
          </a:xfrm>
        </p:spPr>
        <p:txBody>
          <a:bodyPr>
            <a:noAutofit/>
          </a:bodyPr>
          <a:lstStyle>
            <a:lvl1pPr marL="514350" indent="-514350">
              <a:buFont typeface="+mj-lt"/>
              <a:buAutoNum type="arabicPeriod"/>
              <a:defRPr/>
            </a:lvl1pPr>
            <a:lvl2pPr marL="914400" marR="0" indent="-457200" algn="l" defTabSz="914400" rtl="0" eaLnBrk="1" fontAlgn="auto" latinLnBrk="0" hangingPunct="1">
              <a:lnSpc>
                <a:spcPct val="90000"/>
              </a:lnSpc>
              <a:spcBef>
                <a:spcPts val="500"/>
              </a:spcBef>
              <a:spcAft>
                <a:spcPts val="0"/>
              </a:spcAft>
              <a:buClrTx/>
              <a:buSzTx/>
              <a:buFont typeface="+mj-lt"/>
              <a:buAutoNum type="alphaLcPeriod"/>
              <a:tabLst/>
              <a:defRPr/>
            </a:lvl2pPr>
          </a:lstStyle>
          <a:p>
            <a:pPr lvl="0"/>
            <a:r>
              <a:rPr lang="en-US" dirty="0"/>
              <a:t>Discussion question 1</a:t>
            </a:r>
          </a:p>
          <a:p>
            <a:pPr lvl="1"/>
            <a:r>
              <a:rPr lang="en-US" dirty="0"/>
              <a:t>Distractor (optional)</a:t>
            </a:r>
          </a:p>
          <a:p>
            <a:pPr lvl="1"/>
            <a:r>
              <a:rPr lang="en-US" dirty="0"/>
              <a:t>Distractor (optional)</a:t>
            </a:r>
          </a:p>
          <a:p>
            <a:pPr lvl="1"/>
            <a:r>
              <a:rPr lang="en-US" dirty="0"/>
              <a:t>Distractor (optional)</a:t>
            </a:r>
          </a:p>
          <a:p>
            <a:pPr lvl="1"/>
            <a:r>
              <a:rPr lang="en-US" dirty="0"/>
              <a:t>Distractor (optional)</a:t>
            </a:r>
          </a:p>
          <a:p>
            <a:pPr lvl="0"/>
            <a:r>
              <a:rPr lang="en-US" dirty="0"/>
              <a:t>Discussion question 2</a:t>
            </a:r>
          </a:p>
          <a:p>
            <a:pPr lvl="1"/>
            <a:r>
              <a:rPr lang="en-US" dirty="0"/>
              <a:t>Distractor (optional)</a:t>
            </a:r>
          </a:p>
          <a:p>
            <a:pPr lvl="1"/>
            <a:r>
              <a:rPr lang="en-US" dirty="0"/>
              <a:t>Distractor (optional)</a:t>
            </a:r>
          </a:p>
          <a:p>
            <a:pPr marL="914400" marR="0" lvl="1" indent="-457200" algn="l" defTabSz="914400" rtl="0" eaLnBrk="1" fontAlgn="auto" latinLnBrk="0" hangingPunct="1">
              <a:lnSpc>
                <a:spcPct val="90000"/>
              </a:lnSpc>
              <a:spcBef>
                <a:spcPts val="500"/>
              </a:spcBef>
              <a:spcAft>
                <a:spcPts val="0"/>
              </a:spcAft>
              <a:buClrTx/>
              <a:buSzTx/>
              <a:buFont typeface="+mj-lt"/>
              <a:buAutoNum type="alphaLcPeriod"/>
              <a:tabLst/>
              <a:defRPr/>
            </a:pPr>
            <a:r>
              <a:rPr lang="en-US" dirty="0"/>
              <a:t>Distractor (optional)</a:t>
            </a:r>
          </a:p>
          <a:p>
            <a:pPr lvl="1"/>
            <a:r>
              <a:rPr lang="en-US" dirty="0"/>
              <a:t>Distractor (optional)</a:t>
            </a:r>
          </a:p>
        </p:txBody>
      </p:sp>
    </p:spTree>
    <p:extLst>
      <p:ext uri="{BB962C8B-B14F-4D97-AF65-F5344CB8AC3E}">
        <p14:creationId xmlns:p14="http://schemas.microsoft.com/office/powerpoint/2010/main" val="164846171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1"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434975"/>
          </a:xfrm>
          <a:prstGeom prst="rect">
            <a:avLst/>
          </a:prstGeom>
        </p:spPr>
        <p:txBody>
          <a:bodyPr vert="horz" lIns="91440" tIns="45720" rIns="91440" bIns="45720" rtlCol="0" anchor="ctr">
            <a:normAutofit/>
          </a:bodyPr>
          <a:lstStyle/>
          <a:p>
            <a:r>
              <a:rPr lang="en-US" dirty="0"/>
              <a:t>Title (optional)</a:t>
            </a:r>
          </a:p>
        </p:txBody>
      </p:sp>
      <p:sp>
        <p:nvSpPr>
          <p:cNvPr id="3" name="Text Placeholder 2"/>
          <p:cNvSpPr>
            <a:spLocks noGrp="1"/>
          </p:cNvSpPr>
          <p:nvPr>
            <p:ph type="body" idx="1"/>
          </p:nvPr>
        </p:nvSpPr>
        <p:spPr>
          <a:xfrm>
            <a:off x="838200" y="990601"/>
            <a:ext cx="105156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838200" y="6356350"/>
            <a:ext cx="1051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4" name="Slide Number Placeholder 3">
            <a:extLst>
              <a:ext uri="{FF2B5EF4-FFF2-40B4-BE49-F238E27FC236}">
                <a16:creationId xmlns:a16="http://schemas.microsoft.com/office/drawing/2014/main" id="{95599AE0-B13C-E741-A969-DCDFA4F7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8677BF-C91A-CA46-9BF6-A28F3D13AFBD}" type="slidenum">
              <a:rPr lang="en-US" smtClean="0"/>
              <a:t>‹#›</a:t>
            </a:fld>
            <a:endParaRPr lang="en-US" dirty="0"/>
          </a:p>
        </p:txBody>
      </p:sp>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63" r:id="rId4"/>
    <p:sldLayoutId id="2147483664" r:id="rId5"/>
    <p:sldLayoutId id="2147483665" r:id="rId6"/>
    <p:sldLayoutId id="2147483660" r:id="rId7"/>
    <p:sldLayoutId id="2147483661" r:id="rId8"/>
    <p:sldLayoutId id="2147483662" r:id="rId9"/>
  </p:sldLayoutIdLst>
  <p:txStyles>
    <p:titleStyle>
      <a:lvl1pPr algn="l" defTabSz="914400" rtl="0" eaLnBrk="1" latinLnBrk="0" hangingPunct="1">
        <a:lnSpc>
          <a:spcPct val="90000"/>
        </a:lnSpc>
        <a:spcBef>
          <a:spcPct val="0"/>
        </a:spcBef>
        <a:buNone/>
        <a:defRPr sz="2800" b="1" kern="1200">
          <a:solidFill>
            <a:schemeClr val="accent6">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rgbClr val="BA4C2D"/>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3"/>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b953fc7bfc87.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3_4775c0ba95a2.png"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4_7909a5c14b89.png"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5_8d2eefb68e22.png"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oleObject" Target="../embeddings/oleObject1.bin" /><Relationship Id="rId3" Type="http://schemas.openxmlformats.org/officeDocument/2006/relationships/image" Target="../media/image6.wmf" /><Relationship Id="rId5" Type="http://schemas.openxmlformats.org/officeDocument/2006/relationships/image" Target="../media/v3_image6_0d1d307f30d6.png"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oleObject" Target="../embeddings/oleObject2.bin"/><Relationship Id="rId3" Type="http://schemas.openxmlformats.org/officeDocument/2006/relationships/image" Target="../media/image7.w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8_2b949ebdcce3.png" /><Relationship Id="rId3" Type="http://schemas.openxmlformats.org/officeDocument/2006/relationships/image" Target="../media/v3_image9_00fe43356190.png"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 /><Relationship Id="rId2" Type="http://schemas.openxmlformats.org/officeDocument/2006/relationships/image" Target="../media/v3_image10_4c6ff56d31be.png" /><Relationship Id="rId3" Type="http://schemas.openxmlformats.org/officeDocument/2006/relationships/image" Target="../media/v3_image11_60498613d1da.png"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96D634E8-4422-6744-BAAE-52C9030B199D}"/>
              </a:ext>
            </a:extLst>
          </p:cNvPr>
          <p:cNvSpPr>
            <a:spLocks noGrp="1"/>
          </p:cNvSpPr>
          <p:nvPr>
            <p:ph type="ctrTitle"/>
          </p:nvPr>
        </p:nvSpPr>
        <p:spPr/>
        <p:txBody>
          <a:bodyPr>
            <a:normAutofit/>
          </a:bodyPr>
          <a:lstStyle/>
          <a:p>
            <a:r>
              <a:rPr lang="en-US" sz="4800" noProof="0" dirty="0"/>
              <a:t>Stærðfræði í daglegu lífi</a:t>
            </a:r>
          </a:p>
        </p:txBody>
      </p:sp>
      <p:sp>
        <p:nvSpPr>
          <p:cNvPr id="24" name="Text Placeholder 2">
            <a:extLst>
              <a:ext uri="{FF2B5EF4-FFF2-40B4-BE49-F238E27FC236}">
                <a16:creationId xmlns:a16="http://schemas.microsoft.com/office/drawing/2014/main" id="{0F1E18ED-FDAD-4C46-A2CD-D2ED77832A05}"/>
              </a:ext>
            </a:extLst>
          </p:cNvPr>
          <p:cNvSpPr>
            <a:spLocks noGrp="1"/>
          </p:cNvSpPr>
          <p:nvPr>
            <p:ph type="body" sz="quarter" idx="14"/>
          </p:nvPr>
        </p:nvSpPr>
        <p:spPr/>
        <p:txBody>
          <a:bodyPr>
            <a:normAutofit lnSpcReduction="10000"/>
          </a:bodyPr>
          <a:lstStyle/>
          <a:p>
            <a:r>
              <a:rPr lang="en-US" dirty="0"/>
              <a:t>1. kafli MENGI</a:t>
            </a:r>
          </a:p>
        </p:txBody>
      </p:sp>
      <p:pic>
        <p:nvPicPr>
          <p:cNvPr id="2" name="Picture 1" descr="Cover of the OpenStax textbook titled Contemporary Mathematics. The title is in large bold yellow text set against a green background, and the OpenStax logo is in white in the top right corner.">
            <a:extLst>
              <a:ext uri="{FF2B5EF4-FFF2-40B4-BE49-F238E27FC236}">
                <a16:creationId xmlns:a16="http://schemas.microsoft.com/office/drawing/2014/main" id="{21A683B0-0696-4978-388E-E9B5389986F2}"/>
              </a:ext>
            </a:extLst>
          </p:cNvPr>
          <p:cNvPicPr>
            <a:picLocks noChangeAspect="1"/>
          </p:cNvPicPr>
          <p:nvPr/>
        </p:nvPicPr>
        <p:blipFill>
          <a:blip r:embed="rId2"/>
          <a:stretch>
            <a:fillRect/>
          </a:stretch>
        </p:blipFill>
        <p:spPr>
          <a:xfrm>
            <a:off x="4862599" y="2757120"/>
            <a:ext cx="2466802" cy="3192332"/>
          </a:xfrm>
          <a:prstGeom prst="rect">
            <a:avLst/>
          </a:prstGeom>
          <a:effectLst>
            <a:outerShdw blurRad="362356" dist="150926" dir="1740000" sx="105794" sy="105794" algn="ctr" rotWithShape="0">
              <a:srgbClr val="000000">
                <a:alpha val="51241"/>
              </a:srgbClr>
            </a:outerShdw>
          </a:effectLst>
        </p:spPr>
      </p:pic>
    </p:spTree>
    <p:extLst>
      <p:ext uri="{BB962C8B-B14F-4D97-AF65-F5344CB8AC3E}">
        <p14:creationId xmlns:p14="http://schemas.microsoft.com/office/powerpoint/2010/main" val="21191152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BA1AE-8DB6-4146-B2D1-E665B44770BF}"/>
              </a:ext>
            </a:extLst>
          </p:cNvPr>
          <p:cNvSpPr>
            <a:spLocks noGrp="1"/>
          </p:cNvSpPr>
          <p:nvPr>
            <p:ph type="title"/>
          </p:nvPr>
        </p:nvSpPr>
        <p:spPr/>
        <p:txBody>
          <a:bodyPr>
            <a:noAutofit/>
          </a:bodyPr>
          <a:lstStyle/>
          <a:p>
            <a:r>
              <a:rPr lang="en-US" dirty="0"/>
              <a:t>1.1 Grunnhugtök mengjafræðinnar</a:t>
            </a:r>
            <a:endParaRPr lang="en-US" noProof="0" dirty="0"/>
          </a:p>
        </p:txBody>
      </p:sp>
      <p:sp>
        <p:nvSpPr>
          <p:cNvPr id="3" name="Content Placeholder 2">
            <a:extLst>
              <a:ext uri="{FF2B5EF4-FFF2-40B4-BE49-F238E27FC236}">
                <a16:creationId xmlns:a16="http://schemas.microsoft.com/office/drawing/2014/main" id="{8CF8879A-5FF7-1847-8F30-F924AE4EDF31}"/>
              </a:ext>
            </a:extLst>
          </p:cNvPr>
          <p:cNvSpPr>
            <a:spLocks noGrp="1"/>
          </p:cNvSpPr>
          <p:nvPr>
            <p:ph sz="quarter" idx="11"/>
          </p:nvPr>
        </p:nvSpPr>
        <p:spPr/>
        <p:txBody>
          <a:bodyPr/>
          <a:lstStyle/>
          <a:p>
            <a:pPr marL="0" indent="0">
              <a:lnSpc>
                <a:spcPct val="100000"/>
              </a:lnSpc>
              <a:spcBef>
                <a:spcPts val="600"/>
              </a:spcBef>
              <a:spcAft>
                <a:spcPts val="600"/>
              </a:spcAft>
              <a:buNone/>
            </a:pPr>
            <a:r>
              <a:rPr lang="en-US" noProof="0" dirty="0">
                <a:latin typeface="+mn-lt"/>
              </a:rPr>
              <a:t>Námsmarkmið:</a:t>
            </a:r>
          </a:p>
          <a:p>
            <a:pPr marL="514350" indent="-514350">
              <a:lnSpc>
                <a:spcPct val="100000"/>
              </a:lnSpc>
              <a:spcBef>
                <a:spcPts val="600"/>
              </a:spcBef>
              <a:spcAft>
                <a:spcPts val="600"/>
              </a:spcAft>
              <a:buFont typeface="+mj-lt"/>
              <a:buAutoNum type="arabicPeriod"/>
            </a:pPr>
            <a:r>
              <a:rPr lang="en-US" dirty="0"/>
              <a:t>Lýsa mengjum á mismunandi vegu.</a:t>
            </a:r>
          </a:p>
          <a:p>
            <a:pPr marL="514350" indent="-514350">
              <a:lnSpc>
                <a:spcPct val="100000"/>
              </a:lnSpc>
              <a:spcBef>
                <a:spcPts val="600"/>
              </a:spcBef>
              <a:spcAft>
                <a:spcPts val="600"/>
              </a:spcAft>
              <a:buFont typeface="+mj-lt"/>
              <a:buAutoNum type="arabicPeriod"/>
            </a:pPr>
            <a:r>
              <a:rPr lang="en-US" dirty="0"/>
              <a:t>Táknrita vel skilgreind mengi og tómamengið með réttum mengjarithætti.</a:t>
            </a:r>
          </a:p>
          <a:p>
            <a:pPr marL="514350" indent="-514350">
              <a:lnSpc>
                <a:spcPct val="100000"/>
              </a:lnSpc>
              <a:spcBef>
                <a:spcPts val="600"/>
              </a:spcBef>
              <a:spcAft>
                <a:spcPts val="600"/>
              </a:spcAft>
              <a:buFont typeface="+mj-lt"/>
              <a:buAutoNum type="arabicPeriod"/>
            </a:pPr>
            <a:r>
              <a:rPr lang="en-US" dirty="0"/>
              <a:t>Reikna fjöldatölu mengis.</a:t>
            </a:r>
          </a:p>
          <a:p>
            <a:pPr marL="514350" indent="-514350">
              <a:lnSpc>
                <a:spcPct val="100000"/>
              </a:lnSpc>
              <a:spcBef>
                <a:spcPts val="600"/>
              </a:spcBef>
              <a:spcAft>
                <a:spcPts val="600"/>
              </a:spcAft>
              <a:buFont typeface="+mj-lt"/>
              <a:buAutoNum type="arabicPeriod"/>
            </a:pPr>
            <a:r>
              <a:rPr lang="en-US" dirty="0"/>
              <a:t>Greina á milli endanlegra og óendanlegra mengja.</a:t>
            </a:r>
          </a:p>
          <a:p>
            <a:pPr marL="514350" indent="-514350">
              <a:lnSpc>
                <a:spcPct val="100000"/>
              </a:lnSpc>
              <a:spcBef>
                <a:spcPts val="600"/>
              </a:spcBef>
              <a:spcAft>
                <a:spcPts val="600"/>
              </a:spcAft>
              <a:buFont typeface="+mj-lt"/>
              <a:buAutoNum type="arabicPeriod"/>
            </a:pPr>
            <a:r>
              <a:rPr lang="en-US" dirty="0"/>
              <a:t>Greina á milli jafnra og jafnmargra mengja.</a:t>
            </a:r>
          </a:p>
        </p:txBody>
      </p:sp>
    </p:spTree>
    <p:extLst>
      <p:ext uri="{BB962C8B-B14F-4D97-AF65-F5344CB8AC3E}">
        <p14:creationId xmlns:p14="http://schemas.microsoft.com/office/powerpoint/2010/main" val="3471487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 Mengi og framsetning þeirra (1 af 3)</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200" y="1010660"/>
            <a:ext cx="10515600" cy="5482215"/>
          </a:xfrm>
        </p:spPr>
        <p:txBody>
          <a:bodyPr/>
          <a:lstStyle/>
          <a:p>
            <a:pPr>
              <a:lnSpc>
                <a:spcPct val="100000"/>
              </a:lnSpc>
            </a:pPr>
            <a:r>
              <a:rPr lang="en-US" dirty="0"/>
              <a:t>Hugsaðu aftur um skipulagið í eldhúsinu. Ef skúffan er </a:t>
            </a:r>
            <a:r>
              <a:rPr lang="en-US" b="1" dirty="0"/>
              <a:t>mengið</a:t>
            </a:r>
            <a:r>
              <a:rPr lang="en-US" dirty="0"/>
              <a:t>, þá eru gafflarnir og hnífarnir </a:t>
            </a:r>
            <a:r>
              <a:rPr lang="en-US" b="1" dirty="0"/>
              <a:t>stök </a:t>
            </a:r>
            <a:r>
              <a:rPr lang="en-US" dirty="0"/>
              <a:t>í menginu. </a:t>
            </a:r>
          </a:p>
          <a:p>
            <a:pPr>
              <a:lnSpc>
                <a:spcPct val="100000"/>
              </a:lnSpc>
            </a:pPr>
            <a:r>
              <a:rPr lang="en-US" dirty="0"/>
              <a:t>Lýsa má mengjum á ýmsa vegu: með upptalningu, skilyrðisrithætti, bilarithætti, mynd á talnalínu eða Vennmynd. </a:t>
            </a:r>
          </a:p>
          <a:p>
            <a:pPr>
              <a:lnSpc>
                <a:spcPct val="100000"/>
              </a:lnSpc>
            </a:pPr>
            <a:r>
              <a:rPr lang="en-US" dirty="0"/>
              <a:t>Mengi eru yfirleitt táknuð með hástöfum. Einfaldasta leiðin til að tákna mengi með fáum stökum er </a:t>
            </a:r>
            <a:r>
              <a:rPr lang="en-US" b="1" dirty="0"/>
              <a:t>upptalningar-</a:t>
            </a:r>
            <a:r>
              <a:rPr lang="en-US" dirty="0"/>
              <a:t> eða skráningar</a:t>
            </a:r>
            <a:r>
              <a:rPr lang="en-US" b="1" dirty="0"/>
              <a:t>aðferðin</a:t>
            </a:r>
            <a:r>
              <a:rPr lang="en-US" dirty="0"/>
              <a:t>. Þá eru stök mengisins talin upp innan slaufusviga og aðgreind með kommum. </a:t>
            </a:r>
          </a:p>
        </p:txBody>
      </p:sp>
    </p:spTree>
    <p:extLst>
      <p:ext uri="{BB962C8B-B14F-4D97-AF65-F5344CB8AC3E}">
        <p14:creationId xmlns:p14="http://schemas.microsoft.com/office/powerpoint/2010/main" val="168564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Mengi ritað með upptalningar- eða skráningaraðferð</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5029200" cy="5166302"/>
          </a:xfrm>
        </p:spPr>
        <p:txBody>
          <a:bodyPr/>
          <a:lstStyle/>
          <a:p>
            <a:pPr>
              <a:lnSpc>
                <a:spcPct val="100000"/>
              </a:lnSpc>
            </a:pPr>
            <a:r>
              <a:rPr lang="en-US" dirty="0"/>
              <a:t>Ritaðu mengi þriggja uppáhaldsíþróttagreina þinna og táknaðu það með hástafnum </a:t>
            </a:r>
            <a:r>
              <a:rPr lang="en-US" i="1" dirty="0"/>
              <a:t>S</a:t>
            </a:r>
            <a:r>
              <a:rPr lang="en-US" dirty="0"/>
              <a:t>.</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p:txBody>
          <a:bodyPr/>
          <a:lstStyle/>
          <a:p>
            <a:pPr>
              <a:lnSpc>
                <a:spcPct val="100000"/>
              </a:lnSpc>
            </a:pPr>
            <a:r>
              <a:rPr lang="en-US" dirty="0"/>
              <a:t>Mörg svör koma til greina eftir því hvaða íþróttagreinar eru í uppáhaldi, en í hverju svari þurfa að vera þrjár ólíkar íþróttagreinar, aðgreindar með kommum, til dæmis: </a:t>
            </a:r>
          </a:p>
          <a:p>
            <a:pPr>
              <a:lnSpc>
                <a:spcPct val="100000"/>
              </a:lnSpc>
            </a:pPr>
            <a:r>
              <a:rPr lang="en-US" i="1" dirty="0"/>
              <a:t>S</a:t>
            </a:r>
            <a:r>
              <a:rPr lang="en-US" dirty="0"/>
              <a:t> = {íshokkí, körfubolti, knattspyrna}</a:t>
            </a:r>
          </a:p>
        </p:txBody>
      </p:sp>
    </p:spTree>
    <p:extLst>
      <p:ext uri="{BB962C8B-B14F-4D97-AF65-F5344CB8AC3E}">
        <p14:creationId xmlns:p14="http://schemas.microsoft.com/office/powerpoint/2010/main" val="2481221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 Mengi og framsetning þeirra (2 af 3)</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dirty="0"/>
              <a:t>A </a:t>
            </a:r>
            <a:r>
              <a:rPr lang="en-US" b="1" dirty="0"/>
              <a:t>Vel skilgreint</a:t>
            </a:r>
            <a:r>
              <a:rPr lang="en-US" dirty="0"/>
              <a:t> mengi segir ótvírætt til um hvort stak tilheyri menginu. Stök vel skilgreinds mengis eru föst og breytast ekki með tímanum. </a:t>
            </a:r>
          </a:p>
          <a:p>
            <a:r>
              <a:rPr lang="en-US" dirty="0"/>
              <a:t/>
            </a:r>
            <a:r>
              <a:rPr lang="en-US" b="1" dirty="0"/>
              <a:t>tómamengið,</a:t>
            </a:r>
            <a:r>
              <a:rPr lang="en-US" dirty="0"/>
              <a:t> einnig nefnt núllmengið, er mengi án staka. Það er táknað með slaufusvigum, { }, eða yfirstrikuðu núlli, </a:t>
            </a:r>
            <a:r>
              <a:rPr lang="en-US" dirty="0">
                <a:latin typeface="Cambria Math" panose="02040503050406030204" pitchFamily="18" charset="0"/>
                <a:ea typeface="Cambria Math" panose="02040503050406030204" pitchFamily="18" charset="0"/>
              </a:rPr>
              <a:t>∅</a:t>
            </a:r>
            <a:r>
              <a:rPr lang="en-US" dirty="0"/>
              <a:t>.</a:t>
            </a:r>
          </a:p>
        </p:txBody>
      </p:sp>
    </p:spTree>
    <p:extLst>
      <p:ext uri="{BB962C8B-B14F-4D97-AF65-F5344CB8AC3E}">
        <p14:creationId xmlns:p14="http://schemas.microsoft.com/office/powerpoint/2010/main" val="3310127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Vel skilgreind mengi borin kennsl á</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199" y="1010661"/>
            <a:ext cx="4294239" cy="5166302"/>
          </a:xfrm>
        </p:spPr>
        <p:txBody>
          <a:bodyPr/>
          <a:lstStyle/>
          <a:p>
            <a:r>
              <a:rPr lang="en-US" dirty="0"/>
              <a:t>Ákvarðaðu hvort hvert eftirfarandi safn sé vel skilgreint mengi.</a:t>
            </a:r>
          </a:p>
          <a:p>
            <a:pPr marL="512064" lvl="0" indent="-512064">
              <a:buNone/>
            </a:pPr>
            <a:r>
              <a:rPr lang="en-US" dirty="0"/>
              <a:t>a.	Hópur allra fyrrverandi varaforseta Bandaríkjanna.</a:t>
            </a:r>
          </a:p>
          <a:p>
            <a:pPr marL="512064" lvl="0" indent="-512064">
              <a:buNone/>
            </a:pPr>
            <a:r>
              <a:rPr lang="en-US" dirty="0"/>
              <a:t>b.	Hópur gamalla katta.</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5554136" y="1010661"/>
            <a:ext cx="6468533" cy="5166302"/>
          </a:xfrm>
        </p:spPr>
        <p:txBody>
          <a:bodyPr/>
          <a:lstStyle/>
          <a:p>
            <a:pPr marL="512064" lvl="0" indent="-512064">
              <a:buNone/>
            </a:pPr>
            <a:r>
              <a:rPr lang="en-US" sz="2400" dirty="0"/>
              <a:t>a.	Hópur allra fyrrverandi varaforseta Bandaríkjanna er vel skilgreint mengi því unnt er að ákvarða ótvírætt hvort tiltekinn einstaklingur tilheyri hópnum. Britney Spears tilheyrir til dæmis ekki menginu en Joe Biden tilheyrir því.</a:t>
            </a:r>
          </a:p>
          <a:p>
            <a:pPr marL="512064" indent="-512064">
              <a:buNone/>
            </a:pPr>
            <a:r>
              <a:rPr lang="en-US" sz="2400" dirty="0"/>
              <a:t>b.	Hópur gamalla katta er ekki vel skilgreint mengi því orðið „gamall“ er óljóst. Sumum kann að þykja sjö ára köttur gamall en öðrum ekki fyrr en hann er orðinn 13 ára. Þar sem fólk getur verið ósammála um hvaða kettir tilheyra hópnum er mengið ekki vel skilgreint.</a:t>
            </a:r>
          </a:p>
        </p:txBody>
      </p:sp>
    </p:spTree>
    <p:extLst>
      <p:ext uri="{BB962C8B-B14F-4D97-AF65-F5344CB8AC3E}">
        <p14:creationId xmlns:p14="http://schemas.microsoft.com/office/powerpoint/2010/main" val="2051366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Tómamengið táknritað</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4298244" cy="5166302"/>
          </a:xfrm>
        </p:spPr>
        <p:txBody>
          <a:bodyPr/>
          <a:lstStyle/>
          <a:p>
            <a:r>
              <a:rPr lang="en-US" dirty="0"/>
              <a:t>Táknritaðu hvert eftirfarandi mengi.</a:t>
            </a:r>
          </a:p>
          <a:p>
            <a:pPr marL="512064" lvl="0" indent="-512064">
              <a:buNone/>
            </a:pPr>
            <a:r>
              <a:rPr lang="en-US" dirty="0"/>
              <a:t>a.	Mengi frumtalna sem eru minni en 2.</a:t>
            </a:r>
          </a:p>
          <a:p>
            <a:pPr marL="512064" lvl="0" indent="-512064">
              <a:buNone/>
            </a:pPr>
            <a:r>
              <a:rPr lang="en-US" dirty="0"/>
              <a:t>b.	Mengi fugla sem eru jafnframt spendýr.</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096001" y="1010661"/>
            <a:ext cx="5746044" cy="5166302"/>
          </a:xfrm>
        </p:spPr>
        <p:txBody>
          <a:bodyPr/>
          <a:lstStyle/>
          <a:p>
            <a:pPr marL="512064" lvl="0" indent="-512064">
              <a:buNone/>
            </a:pPr>
            <a:r>
              <a:rPr lang="en-US" sz="2400" dirty="0"/>
              <a:t>a.	Frumtala er náttúrleg tala stærri en 1 sem er aðeins deilanleg með einum og sjálfri sér. Engar frumtölur eru minni en 2, svo mengið er tómt og má tákna það þannig: { } eða </a:t>
            </a:r>
            <a:r>
              <a:rPr lang="en-US" sz="2400" dirty="0">
                <a:latin typeface="Cambria Math" panose="02040503050406030204" pitchFamily="18" charset="0"/>
                <a:ea typeface="Cambria Math" panose="02040503050406030204" pitchFamily="18" charset="0"/>
              </a:rPr>
              <a:t>∅</a:t>
            </a:r>
            <a:r>
              <a:rPr lang="en-US" sz="2400" dirty="0"/>
              <a:t>. </a:t>
            </a:r>
          </a:p>
          <a:p>
            <a:pPr marL="512064" indent="-512064">
              <a:buNone/>
            </a:pPr>
            <a:r>
              <a:rPr lang="en-US" sz="2400" dirty="0"/>
              <a:t>b.	Mengi fugla og mengi spendýra skerast ekki. Mengi fugla sem eru jafnframt spendýr er því tómt og má tákna það sem</a:t>
            </a:r>
            <a:r>
              <a:rPr lang="en-US" sz="2400" dirty="0">
                <a:ea typeface="Cambria Math" panose="02040503050406030204" pitchFamily="18" charset="0"/>
              </a:rPr>
              <a:t> </a:t>
            </a:r>
            <a:r>
              <a:rPr lang="en-US" sz="2400" dirty="0">
                <a:latin typeface="Cambria Math" panose="02040503050406030204" pitchFamily="18" charset="0"/>
                <a:ea typeface="Cambria Math" panose="02040503050406030204" pitchFamily="18" charset="0"/>
              </a:rPr>
              <a:t>∅</a:t>
            </a:r>
            <a:r>
              <a:rPr lang="en-US" sz="2400" dirty="0"/>
              <a:t> eða { }. </a:t>
            </a:r>
          </a:p>
          <a:p>
            <a:pPr marL="0" indent="0">
              <a:buNone/>
            </a:pPr>
            <a:r>
              <a:rPr lang="en-US" sz="2400" dirty="0"/>
              <a:t>Nota má þessi tvö tákn fyrir tómamengið jöfnum höndum. </a:t>
            </a:r>
            <a:endParaRPr lang="en-US" sz="2200" dirty="0"/>
          </a:p>
        </p:txBody>
      </p:sp>
    </p:spTree>
    <p:extLst>
      <p:ext uri="{BB962C8B-B14F-4D97-AF65-F5344CB8AC3E}">
        <p14:creationId xmlns:p14="http://schemas.microsoft.com/office/powerpoint/2010/main" val="12910570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 Mengi og framsetning þeirra</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p:txBody>
          <a:bodyPr/>
          <a:lstStyle/>
          <a:p>
            <a:r>
              <a:rPr lang="en-US" dirty="0"/>
              <a:t>A </a:t>
            </a:r>
            <a:r>
              <a:rPr lang="en-US" b="1" dirty="0"/>
              <a:t>Endanlegt mengi</a:t>
            </a:r>
            <a:r>
              <a:rPr lang="en-US" dirty="0"/>
              <a:t> hefur takmarkaðan eða fastan fjölda staka. </a:t>
            </a:r>
          </a:p>
          <a:p>
            <a:r>
              <a:rPr lang="en-US" dirty="0"/>
              <a:t>Við notum einnig úrfellingarpunkta í </a:t>
            </a:r>
            <a:r>
              <a:rPr lang="en-US" b="1" dirty="0"/>
              <a:t>óendanlegum mengjum</a:t>
            </a:r>
            <a:r>
              <a:rPr lang="en-US" dirty="0"/>
              <a:t>, sem hafa ótakmarkaðan fjölda staka, til að sýna að mynstrið heldur áfram. </a:t>
            </a:r>
          </a:p>
          <a:p>
            <a:r>
              <a:rPr lang="en-US" dirty="0"/>
              <a:t>Mengi </a:t>
            </a:r>
            <a:r>
              <a:rPr lang="en-US" b="1" dirty="0"/>
              <a:t>náttúrlegra talna</a:t>
            </a:r>
            <a:r>
              <a:rPr lang="en-US" dirty="0"/>
              <a:t> inniheldur allar jákvæðar heilar tölur og er táknað þannig: </a:t>
            </a:r>
            <a:r>
              <a:rPr lang="en-US" dirty="0">
                <a:latin typeface="Cambria Math" panose="02040503050406030204" pitchFamily="18" charset="0"/>
                <a:ea typeface="Cambria Math" panose="02040503050406030204" pitchFamily="18" charset="0"/>
              </a:rPr>
              <a:t>ℕ = {1, 2, 3, …}.</a:t>
            </a:r>
            <a:endParaRPr lang="en-US" dirty="0"/>
          </a:p>
          <a:p>
            <a:r>
              <a:rPr lang="en-US" dirty="0"/>
              <a:t>Mengi </a:t>
            </a:r>
            <a:r>
              <a:rPr lang="en-US" b="1" dirty="0"/>
              <a:t>heilla talna</a:t>
            </a:r>
            <a:r>
              <a:rPr lang="en-US" dirty="0"/>
              <a:t>, </a:t>
            </a:r>
            <a:r>
              <a:rPr lang="en-US" dirty="0">
                <a:latin typeface="Cambria Math" panose="02040503050406030204" pitchFamily="18" charset="0"/>
                <a:ea typeface="Cambria Math" panose="02040503050406030204" pitchFamily="18" charset="0"/>
              </a:rPr>
              <a:t>ℤ</a:t>
            </a:r>
            <a:r>
              <a:rPr lang="en-US" dirty="0"/>
              <a:t> er annað óendanlegt talnamengi. Það inniheldur allar jákvæðar og neikvæðar heilar tölur auk tölunnar núll. Hvorki er til stærsta né minnsta heila talan.</a:t>
            </a:r>
          </a:p>
        </p:txBody>
      </p:sp>
    </p:spTree>
    <p:extLst>
      <p:ext uri="{BB962C8B-B14F-4D97-AF65-F5344CB8AC3E}">
        <p14:creationId xmlns:p14="http://schemas.microsoft.com/office/powerpoint/2010/main" val="24578875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sz="2400" dirty="0"/>
              <a:t>DÆMI – Óendanlegt mengi ritað með upptalningaraðferð og úrfellingarpunktum </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0" y="1010661"/>
            <a:ext cx="4038600" cy="5166302"/>
          </a:xfrm>
        </p:spPr>
        <p:txBody>
          <a:bodyPr/>
          <a:lstStyle/>
          <a:p>
            <a:r>
              <a:rPr lang="en-US" dirty="0"/>
              <a:t>Ritaðu mengi heilla talna með upptalningaraðferð og táknaðu það með </a:t>
            </a:r>
            <a:r>
              <a:rPr lang="en-US" dirty="0">
                <a:latin typeface="Cambria Math" panose="02040503050406030204" pitchFamily="18" charset="0"/>
                <a:ea typeface="Cambria Math" panose="02040503050406030204" pitchFamily="18" charset="0"/>
              </a:rPr>
              <a:t>ℤ</a:t>
            </a:r>
            <a:r>
              <a:rPr lang="en-US" dirty="0"/>
              <a:t>.</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5204178" y="1010661"/>
            <a:ext cx="6818491" cy="5166302"/>
          </a:xfrm>
        </p:spPr>
        <p:txBody>
          <a:bodyPr/>
          <a:lstStyle/>
          <a:p>
            <a:r>
              <a:rPr lang="en-US" sz="2400" b="1" dirty="0"/>
              <a:t>Skref 1: </a:t>
            </a:r>
            <a:r>
              <a:rPr lang="en-US" sz="2400" dirty="0"/>
              <a:t>Eins og áður skrifum við heiti mengisins og síðan vinstri slaufusvigann. Neikvæðu heilu tölurnar eru óendanlega margar og því setjum við úrfellingarpunkta fremst í upptalninguna til að sýna að mynstrið haldi áfram án takmarka til vinstri. </a:t>
            </a:r>
          </a:p>
          <a:p>
            <a:r>
              <a:rPr lang="en-US" sz="2400" b="1" dirty="0"/>
              <a:t>Skref 2: </a:t>
            </a:r>
            <a:r>
              <a:rPr lang="en-US" sz="2400" dirty="0"/>
              <a:t>Við setjum kommu og skrifum síðan að minnsta kosti þrjár samliggjandi heilar tölur, aðgreindar með kommum, til að sýna mynstrið. </a:t>
            </a:r>
          </a:p>
          <a:p>
            <a:r>
              <a:rPr lang="en-US" sz="2400" b="1" dirty="0"/>
              <a:t>Skref 3: </a:t>
            </a:r>
            <a:r>
              <a:rPr lang="en-US" sz="2400" dirty="0"/>
              <a:t>Setjið úrfellingarpunkta aftast í upptalninguna til að sýna að mengi heilu talnanna haldi áfram án takmarka til hægri. Ljúkið upptalningunni með hægri slaufusviga. Mengi heilu talnanna má tákna þannig: </a:t>
            </a:r>
            <a:r>
              <a:rPr lang="en-US" sz="2400" dirty="0">
                <a:latin typeface="Cambria Math" panose="02040503050406030204" pitchFamily="18" charset="0"/>
                <a:ea typeface="Cambria Math" panose="02040503050406030204" pitchFamily="18" charset="0"/>
              </a:rPr>
              <a:t>ℤ = {…, −2, − 1, 0, 1, 2, …}.</a:t>
            </a:r>
            <a:endParaRPr lang="en-US" sz="2400" dirty="0"/>
          </a:p>
        </p:txBody>
      </p:sp>
    </p:spTree>
    <p:extLst>
      <p:ext uri="{BB962C8B-B14F-4D97-AF65-F5344CB8AC3E}">
        <p14:creationId xmlns:p14="http://schemas.microsoft.com/office/powerpoint/2010/main" val="510855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1.1 Mengi og leiðir til að tákna þau (3 af 3)</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pPr>
              <a:spcAft>
                <a:spcPts val="600"/>
              </a:spcAft>
            </a:pPr>
            <a:r>
              <a:rPr lang="en-US" dirty="0"/>
              <a:t>Stytt leið til að lýsa mengjum er að nota </a:t>
            </a:r>
            <a:r>
              <a:rPr lang="en-US" b="1" dirty="0"/>
              <a:t>skilyrðisrithætti</a:t>
            </a:r>
            <a:r>
              <a:rPr lang="en-US" dirty="0"/>
              <a:t>, sem er lýsing með orðum eða formúla sem skilgreinir mengið. Til dæmis er mengi allra lágstafa enska stafrófsins, , skrifað með skilyrðisrithætti þannig: </a:t>
            </a:r>
            <a:endParaRPr lang="en-US" i="1" dirty="0">
              <a:latin typeface="Cambria Math" panose="02040503050406030204" pitchFamily="18" charset="0"/>
            </a:endParaRPr>
          </a:p>
          <a:p>
            <a:pPr marL="0" indent="0" algn="ctr">
              <a:spcAft>
                <a:spcPts val="600"/>
              </a:spcAft>
              <a:buNone/>
            </a:pPr>
            <a:r>
              <a:rPr lang="en-US" i="1" dirty="0">
                <a:latin typeface="Cambria" panose="02040503050406030204" pitchFamily="18" charset="0"/>
                <a:ea typeface="Cambria" panose="02040503050406030204" pitchFamily="18" charset="0"/>
              </a:rPr>
              <a:t>A</a:t>
            </a:r>
            <a:r>
              <a:rPr lang="en-US" dirty="0">
                <a:latin typeface="Cambria" panose="02040503050406030204" pitchFamily="18" charset="0"/>
                <a:ea typeface="Cambria" panose="02040503050406030204" pitchFamily="18" charset="0"/>
              </a:rPr>
              <a:t> = {𝑥|𝑥 er lágstafur í enska stafrófinu.}</a:t>
            </a:r>
            <a:endParaRPr lang="en-US" dirty="0"/>
          </a:p>
          <a:p>
            <a:r>
              <a:rPr lang="en-US" dirty="0"/>
              <a:t>Þetta er lesið: „Mengið </a:t>
            </a:r>
            <a:r>
              <a:rPr lang="en-US" i="1" dirty="0">
                <a:latin typeface="Cambria" panose="02040503050406030204" pitchFamily="18" charset="0"/>
                <a:ea typeface="Cambria" panose="02040503050406030204" pitchFamily="18" charset="0"/>
              </a:rPr>
              <a:t>A</a:t>
            </a:r>
            <a:r>
              <a:rPr lang="en-US" dirty="0"/>
              <a:t> er mengi allra staka </a:t>
            </a:r>
            <a:r>
              <a:rPr lang="en-US" dirty="0">
                <a:latin typeface="Cambria" panose="02040503050406030204" pitchFamily="18" charset="0"/>
                <a:ea typeface="Cambria" panose="02040503050406030204" pitchFamily="18" charset="0"/>
              </a:rPr>
              <a:t>𝑥 </a:t>
            </a:r>
            <a:r>
              <a:rPr lang="en-US" dirty="0"/>
              <a:t>þannig að </a:t>
            </a:r>
            <a:r>
              <a:rPr lang="en-US" dirty="0">
                <a:latin typeface="Cambria" panose="02040503050406030204" pitchFamily="18" charset="0"/>
                <a:ea typeface="Cambria" panose="02040503050406030204" pitchFamily="18" charset="0"/>
              </a:rPr>
              <a:t>𝑥 </a:t>
            </a:r>
            <a:r>
              <a:rPr lang="en-US" dirty="0"/>
              <a:t>er lágstafur í enska stafrófinu.“</a:t>
            </a:r>
          </a:p>
        </p:txBody>
      </p:sp>
    </p:spTree>
    <p:extLst>
      <p:ext uri="{BB962C8B-B14F-4D97-AF65-F5344CB8AC3E}">
        <p14:creationId xmlns:p14="http://schemas.microsoft.com/office/powerpoint/2010/main" val="38083432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Mengi skrifað með skilyrðisrithætti</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4873978" cy="5166302"/>
          </a:xfrm>
        </p:spPr>
        <p:txBody>
          <a:bodyPr/>
          <a:lstStyle/>
          <a:p>
            <a:r>
              <a:rPr lang="en-US" dirty="0"/>
              <a:t>Skrifið mengið </a:t>
            </a:r>
            <a:r>
              <a:rPr lang="en-US" i="1" dirty="0"/>
              <a:t>B</a:t>
            </a:r>
            <a:r>
              <a:rPr lang="en-US" dirty="0"/>
              <a:t> sem inniheldur allar tegundir bolta með skilyrðisrithætti. Útskýrið hvað rithátturinn merkir.</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1"/>
            <a:ext cx="4631267" cy="5166302"/>
          </a:xfrm>
        </p:spPr>
        <p:txBody>
          <a:bodyPr/>
          <a:lstStyle/>
          <a:p>
            <a:r>
              <a:rPr lang="en-US" dirty="0"/>
              <a:t>Menginu er lýst með orðum þannig: „Mengið </a:t>
            </a:r>
            <a:r>
              <a:rPr lang="en-US" i="1" dirty="0"/>
              <a:t>B</a:t>
            </a:r>
            <a:r>
              <a:rPr lang="en-US" dirty="0"/>
              <a:t> er mengi allra staka </a:t>
            </a:r>
            <a:r>
              <a:rPr lang="en-US" i="1" dirty="0"/>
              <a:t>b</a:t>
            </a:r>
            <a:r>
              <a:rPr lang="en-US" dirty="0"/>
              <a:t> þannig að </a:t>
            </a:r>
            <a:r>
              <a:rPr lang="en-US" i="1" dirty="0"/>
              <a:t>b</a:t>
            </a:r>
            <a:r>
              <a:rPr lang="en-US" dirty="0"/>
              <a:t> er gerð af bolta.“  </a:t>
            </a:r>
          </a:p>
          <a:p>
            <a:r>
              <a:rPr lang="en-US" dirty="0"/>
              <a:t>Þetta mengi má skrifa með skilyrðisrithætti þannig: </a:t>
            </a:r>
            <a:r>
              <a:rPr lang="en-US" dirty="0">
                <a:latin typeface="Cambria" panose="02040503050406030204" pitchFamily="18" charset="0"/>
                <a:ea typeface="Cambria" panose="02040503050406030204" pitchFamily="18" charset="0"/>
              </a:rPr>
              <a:t>B = {</a:t>
            </a:r>
            <a:r>
              <a:rPr lang="en-US" i="1" dirty="0">
                <a:latin typeface="Cambria" panose="02040503050406030204" pitchFamily="18" charset="0"/>
                <a:ea typeface="Cambria" panose="02040503050406030204" pitchFamily="18" charset="0"/>
              </a:rPr>
              <a:t>b </a:t>
            </a:r>
            <a:r>
              <a:rPr lang="en-US" dirty="0">
                <a:latin typeface="Cambria" panose="02040503050406030204" pitchFamily="18" charset="0"/>
                <a:ea typeface="Cambria" panose="02040503050406030204" pitchFamily="18" charset="0"/>
              </a:rPr>
              <a:t>| </a:t>
            </a:r>
            <a:r>
              <a:rPr lang="en-US" i="1" dirty="0">
                <a:latin typeface="Cambria" panose="02040503050406030204" pitchFamily="18" charset="0"/>
                <a:ea typeface="Cambria" panose="02040503050406030204" pitchFamily="18" charset="0"/>
              </a:rPr>
              <a:t>b </a:t>
            </a:r>
            <a:r>
              <a:rPr lang="en-US" dirty="0">
                <a:latin typeface="Cambria" panose="02040503050406030204" pitchFamily="18" charset="0"/>
                <a:ea typeface="Cambria" panose="02040503050406030204" pitchFamily="18" charset="0"/>
              </a:rPr>
              <a:t>er bolti.}.</a:t>
            </a:r>
          </a:p>
        </p:txBody>
      </p:sp>
    </p:spTree>
    <p:extLst>
      <p:ext uri="{BB962C8B-B14F-4D97-AF65-F5344CB8AC3E}">
        <p14:creationId xmlns:p14="http://schemas.microsoft.com/office/powerpoint/2010/main" val="22547301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930FD7A-E6D9-5241-8526-A99E77401E37}"/>
              </a:ext>
            </a:extLst>
          </p:cNvPr>
          <p:cNvSpPr>
            <a:spLocks noGrp="1"/>
          </p:cNvSpPr>
          <p:nvPr>
            <p:ph type="title"/>
          </p:nvPr>
        </p:nvSpPr>
        <p:spPr/>
        <p:txBody>
          <a:bodyPr>
            <a:noAutofit/>
          </a:bodyPr>
          <a:lstStyle/>
          <a:p>
            <a:r>
              <a:rPr lang="en-US" dirty="0"/>
              <a:t>1.1 Fjöldatala mengis reiknuð</a:t>
            </a:r>
            <a:endParaRPr lang="en-US" noProof="0" dirty="0"/>
          </a:p>
        </p:txBody>
      </p:sp>
      <p:sp>
        <p:nvSpPr>
          <p:cNvPr id="7" name="Content Placeholder 2">
            <a:extLst>
              <a:ext uri="{FF2B5EF4-FFF2-40B4-BE49-F238E27FC236}">
                <a16:creationId xmlns:a16="http://schemas.microsoft.com/office/drawing/2014/main" id="{2B4EA9FC-8CFE-0E45-9138-0A210789036B}"/>
              </a:ext>
            </a:extLst>
          </p:cNvPr>
          <p:cNvSpPr>
            <a:spLocks noGrp="1"/>
          </p:cNvSpPr>
          <p:nvPr>
            <p:ph sz="quarter" idx="11"/>
          </p:nvPr>
        </p:nvSpPr>
        <p:spPr>
          <a:xfrm>
            <a:off x="838199" y="1010661"/>
            <a:ext cx="10709787" cy="5155580"/>
          </a:xfrm>
        </p:spPr>
        <p:txBody>
          <a:bodyPr/>
          <a:lstStyle/>
          <a:p>
            <a:r>
              <a:rPr lang="en-US" dirty="0"/>
              <a:t> </a:t>
            </a:r>
            <a:r>
              <a:rPr lang="en-US" b="1" dirty="0"/>
              <a:t>Fjöldatala</a:t>
            </a:r>
            <a:r>
              <a:rPr lang="en-US" dirty="0"/>
              <a:t> eða </a:t>
            </a:r>
            <a:r>
              <a:rPr lang="en-US" b="1" dirty="0"/>
              <a:t>fjöldi staka </a:t>
            </a:r>
            <a:r>
              <a:rPr lang="en-US" dirty="0"/>
              <a:t>í mengi segir til um hversu mörg stök eru í menginu. Fyrir endanlega mengið </a:t>
            </a:r>
            <a:r>
              <a:rPr lang="en-US" i="1" dirty="0">
                <a:latin typeface="Cambria" panose="02040503050406030204" pitchFamily="18" charset="0"/>
                <a:ea typeface="Cambria" panose="02040503050406030204" pitchFamily="18" charset="0"/>
              </a:rPr>
              <a:t>A</a:t>
            </a:r>
            <a:r>
              <a:rPr lang="en-US" dirty="0"/>
              <a:t> er fjöldatalan táknuð með </a:t>
            </a:r>
            <a:r>
              <a:rPr lang="en-US" i="1" dirty="0">
                <a:latin typeface="Cambria" panose="02040503050406030204" pitchFamily="18" charset="0"/>
                <a:ea typeface="Cambria" panose="02040503050406030204" pitchFamily="18" charset="0"/>
              </a:rPr>
              <a:t>n</a:t>
            </a:r>
            <a:r>
              <a:rPr lang="en-US"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dirty="0">
                <a:latin typeface="Cambria" panose="02040503050406030204" pitchFamily="18" charset="0"/>
                <a:ea typeface="Cambria" panose="02040503050406030204" pitchFamily="18" charset="0"/>
              </a:rPr>
              <a:t>)</a:t>
            </a:r>
            <a:r>
              <a:rPr lang="en-US" dirty="0"/>
              <a:t>.</a:t>
            </a:r>
          </a:p>
          <a:p>
            <a:r>
              <a:rPr lang="en-US" dirty="0"/>
              <a:t>Öll mengi sem hafa sömu fjöldatölu og mengi náttúrlegu talnanna eru </a:t>
            </a:r>
            <a:r>
              <a:rPr lang="en-US" b="1" dirty="0"/>
              <a:t>teljanlega óendanleg</a:t>
            </a:r>
            <a:r>
              <a:rPr lang="en-US" dirty="0"/>
              <a:t>. </a:t>
            </a:r>
          </a:p>
        </p:txBody>
      </p:sp>
    </p:spTree>
    <p:extLst>
      <p:ext uri="{BB962C8B-B14F-4D97-AF65-F5344CB8AC3E}">
        <p14:creationId xmlns:p14="http://schemas.microsoft.com/office/powerpoint/2010/main" val="11917376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Fjöldatala mengis reiknuð</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4873978" cy="5166302"/>
          </a:xfrm>
        </p:spPr>
        <p:txBody>
          <a:bodyPr/>
          <a:lstStyle/>
          <a:p>
            <a:r>
              <a:rPr lang="en-US" dirty="0"/>
              <a:t>Skrifið fjöldatölu hvers eftirfarandi mengis með táknum. </a:t>
            </a:r>
          </a:p>
          <a:p>
            <a:pPr marL="512064" indent="-512064">
              <a:buNone/>
            </a:pPr>
            <a:r>
              <a:rPr lang="en-US" dirty="0">
                <a:ea typeface="Cambria" panose="02040503050406030204" pitchFamily="18" charset="0"/>
              </a:rPr>
              <a:t>a.</a:t>
            </a:r>
            <a:r>
              <a:rPr lang="en-US" i="1" dirty="0">
                <a:latin typeface="Cambria" panose="02040503050406030204" pitchFamily="18" charset="0"/>
                <a:ea typeface="Cambria" panose="02040503050406030204" pitchFamily="18" charset="0"/>
              </a:rPr>
              <a:t>	F</a:t>
            </a:r>
            <a:r>
              <a:rPr lang="en-US" dirty="0">
                <a:latin typeface="Cambria" panose="02040503050406030204" pitchFamily="18" charset="0"/>
                <a:ea typeface="Cambria" panose="02040503050406030204" pitchFamily="18" charset="0"/>
              </a:rPr>
              <a:t> = {gaffall, skeið, hnífur, kjöthitamælir, dósaopnari}</a:t>
            </a:r>
          </a:p>
          <a:p>
            <a:pPr marL="512064" indent="-512064">
              <a:buNone/>
            </a:pPr>
            <a:r>
              <a:rPr lang="en-US" dirty="0">
                <a:ea typeface="Cambria" panose="02040503050406030204" pitchFamily="18" charset="0"/>
              </a:rPr>
              <a:t>b. 	</a:t>
            </a:r>
            <a:r>
              <a:rPr lang="en-US" dirty="0"/>
              <a:t>Tóma mengið.</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6172200" y="1010661"/>
            <a:ext cx="5435600" cy="5166302"/>
          </a:xfrm>
        </p:spPr>
        <p:txBody>
          <a:bodyPr/>
          <a:lstStyle/>
          <a:p>
            <a:pPr marL="512064" indent="-512064">
              <a:buNone/>
            </a:pPr>
            <a:r>
              <a:rPr lang="en-US" dirty="0"/>
              <a:t>a.	Í menginu </a:t>
            </a:r>
            <a:r>
              <a:rPr lang="en-US" i="1" dirty="0">
                <a:latin typeface="Cambria" panose="02040503050406030204" pitchFamily="18" charset="0"/>
                <a:ea typeface="Cambria" panose="02040503050406030204" pitchFamily="18" charset="0"/>
              </a:rPr>
              <a:t>F</a:t>
            </a:r>
            <a:r>
              <a:rPr lang="en-US" dirty="0"/>
              <a:t> eru 5 ólík stök: gaffall, skeið, hnífur, kjöthitamælir og dósaopnari. Fjöldatala mengisins </a:t>
            </a:r>
            <a:r>
              <a:rPr lang="en-US" i="1" dirty="0">
                <a:latin typeface="Cambria" panose="02040503050406030204" pitchFamily="18" charset="0"/>
                <a:ea typeface="Cambria" panose="02040503050406030204" pitchFamily="18" charset="0"/>
              </a:rPr>
              <a:t>F</a:t>
            </a:r>
            <a:r>
              <a:rPr lang="en-US" dirty="0"/>
              <a:t> er því 5 og er táknuð með </a:t>
            </a:r>
            <a:r>
              <a:rPr lang="en-US" dirty="0">
                <a:latin typeface="Cambria" panose="02040503050406030204" pitchFamily="18" charset="0"/>
                <a:ea typeface="Cambria" panose="02040503050406030204" pitchFamily="18" charset="0"/>
              </a:rPr>
              <a:t>𝑛(</a:t>
            </a:r>
            <a:r>
              <a:rPr lang="en-US" i="1" dirty="0">
                <a:latin typeface="Cambria" panose="02040503050406030204" pitchFamily="18" charset="0"/>
                <a:ea typeface="Cambria" panose="02040503050406030204" pitchFamily="18" charset="0"/>
              </a:rPr>
              <a:t>F</a:t>
            </a:r>
            <a:r>
              <a:rPr lang="en-US" dirty="0">
                <a:latin typeface="Cambria" panose="02040503050406030204" pitchFamily="18" charset="0"/>
                <a:ea typeface="Cambria" panose="02040503050406030204" pitchFamily="18" charset="0"/>
              </a:rPr>
              <a:t>) = 5</a:t>
            </a:r>
            <a:r>
              <a:rPr lang="en-US" dirty="0"/>
              <a:t>.</a:t>
            </a:r>
          </a:p>
          <a:p>
            <a:pPr marL="512064" indent="-512064">
              <a:buNone/>
            </a:pPr>
            <a:r>
              <a:rPr lang="en-US" dirty="0"/>
              <a:t>b.	Tóma mengið hefur engin stök og fjöldatala þess er því núll. Með táknum er þetta skrifað þannig: </a:t>
            </a:r>
            <a:r>
              <a:rPr lang="en-US" dirty="0">
                <a:latin typeface="Cambria" panose="02040503050406030204" pitchFamily="18" charset="0"/>
                <a:ea typeface="Cambria" panose="02040503050406030204" pitchFamily="18" charset="0"/>
              </a:rPr>
              <a:t>𝑛(</a:t>
            </a:r>
            <a:r>
              <a:rPr lang="en-US" dirty="0">
                <a:latin typeface="Cambria Math" panose="02040503050406030204" pitchFamily="18" charset="0"/>
                <a:ea typeface="Cambria Math" panose="02040503050406030204" pitchFamily="18" charset="0"/>
              </a:rPr>
              <a:t>∅</a:t>
            </a:r>
            <a:r>
              <a:rPr lang="en-US" dirty="0">
                <a:latin typeface="Cambria" panose="02040503050406030204" pitchFamily="18" charset="0"/>
                <a:ea typeface="Cambria" panose="02040503050406030204" pitchFamily="18" charset="0"/>
              </a:rPr>
              <a:t>) = 0.</a:t>
            </a:r>
            <a:endParaRPr lang="en-US" dirty="0"/>
          </a:p>
        </p:txBody>
      </p:sp>
    </p:spTree>
    <p:extLst>
      <p:ext uri="{BB962C8B-B14F-4D97-AF65-F5344CB8AC3E}">
        <p14:creationId xmlns:p14="http://schemas.microsoft.com/office/powerpoint/2010/main" val="1587750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1.1 Jöfn mengi og jafnmörg mengi (1 af 2)</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r>
              <a:rPr lang="en-US" sz="2400" dirty="0"/>
              <a:t>Í daglegu tali og ritmáli eru orðin jafn og jafngild oft notuð jöfnum höndum, en merking þeirra er þó ekki sú sama. </a:t>
            </a:r>
          </a:p>
          <a:p>
            <a:r>
              <a:rPr lang="en-US" sz="2400" dirty="0"/>
              <a:t>Berum saman nýjan Ford Escape Hybrid og nýjan Toyota Rav4 Hybrid. Báðir eru tvinnknúnir sportjeppar og að því leyti eru þeir </a:t>
            </a:r>
            <a:r>
              <a:rPr lang="en-US" sz="2400" b="1" dirty="0"/>
              <a:t>jafngildir</a:t>
            </a:r>
            <a:r>
              <a:rPr lang="en-US" sz="2400" dirty="0"/>
              <a:t>. Báðir koma þér á milli staða með tiltölulega lítilli eldsneytisnotkun. </a:t>
            </a:r>
          </a:p>
          <a:p>
            <a:r>
              <a:rPr lang="en-US" sz="2400" dirty="0"/>
              <a:t>Í þessu dæmi berum við saman einstaksmengið {Toyota Rav4 Hybrid} og einstaksmengið {Ford Escape Hybrid}. Mengin eru jafnmörg í stærðfræðilegum skilningi þar sem þau hafa jafnmörg stök, það er sömu fjöldatölu. Þau eru hins vegar ekki jöfn, því bílarnir eru ólíkir í útliti og búnaði og líklega einnig í aksturseiginleikum. Hvor framleiðandi leggur áherslu á sérkenni síns bíls til að fá þig til að kaupa hann. Væru sportjepparnir í raun jafnir væri engin ástæða til að velja annan fremur en hinn.</a:t>
            </a:r>
          </a:p>
        </p:txBody>
      </p:sp>
    </p:spTree>
    <p:extLst>
      <p:ext uri="{BB962C8B-B14F-4D97-AF65-F5344CB8AC3E}">
        <p14:creationId xmlns:p14="http://schemas.microsoft.com/office/powerpoint/2010/main" val="6677885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025BE-A478-4A46-803E-D2098337FEA7}"/>
              </a:ext>
            </a:extLst>
          </p:cNvPr>
          <p:cNvSpPr>
            <a:spLocks noGrp="1"/>
          </p:cNvSpPr>
          <p:nvPr>
            <p:ph type="title"/>
          </p:nvPr>
        </p:nvSpPr>
        <p:spPr/>
        <p:txBody>
          <a:bodyPr>
            <a:noAutofit/>
          </a:bodyPr>
          <a:lstStyle/>
          <a:p>
            <a:r>
              <a:rPr lang="en-US" dirty="0"/>
              <a:t>1.1 Jöfn mengi og jafnmörg mengi (2 af 2)</a:t>
            </a:r>
            <a:endParaRPr lang="en-US" noProof="0" dirty="0"/>
          </a:p>
        </p:txBody>
      </p:sp>
      <p:sp>
        <p:nvSpPr>
          <p:cNvPr id="3" name="Content Placeholder 2">
            <a:extLst>
              <a:ext uri="{FF2B5EF4-FFF2-40B4-BE49-F238E27FC236}">
                <a16:creationId xmlns:a16="http://schemas.microsoft.com/office/drawing/2014/main" id="{A79AA842-862F-4E4B-ACA1-B48F2116B364}"/>
              </a:ext>
            </a:extLst>
          </p:cNvPr>
          <p:cNvSpPr>
            <a:spLocks noGrp="1"/>
          </p:cNvSpPr>
          <p:nvPr>
            <p:ph sz="quarter" idx="11"/>
          </p:nvPr>
        </p:nvSpPr>
        <p:spPr/>
        <p:txBody>
          <a:bodyPr/>
          <a:lstStyle/>
          <a:p>
            <a:r>
              <a:rPr lang="en-US" dirty="0"/>
              <a:t>Skoðum nú tvo Honda CR-V sem eru smíðaðir úr nákvæmlega sömu hlutum á sömu færibandinu með aðeins nokkurra mínútna millibili. Þessir sportjeppar eru </a:t>
            </a:r>
            <a:r>
              <a:rPr lang="en-US" b="1" dirty="0"/>
              <a:t>jafnir</a:t>
            </a:r>
            <a:r>
              <a:rPr lang="en-US" dirty="0"/>
              <a:t>. Þeir eru eins og hafa sömu eiginleika, óháð röð. Eini munurinn sem gæti haft áhrif á kaupin væri mismunandi verð hjá bílaumboðum. Mengið {Honda CR-V} er jafnt menginu {Honda CR-V}. </a:t>
            </a:r>
          </a:p>
          <a:p>
            <a:r>
              <a:rPr lang="en-US" dirty="0"/>
              <a:t>Með táknum eru jöfn mengi táknuð sem </a:t>
            </a:r>
            <a:r>
              <a:rPr lang="en-US" i="1" dirty="0">
                <a:latin typeface="Cambria" panose="02040503050406030204" pitchFamily="18" charset="0"/>
                <a:ea typeface="Cambria" panose="02040503050406030204" pitchFamily="18" charset="0"/>
              </a:rPr>
              <a:t>A</a:t>
            </a:r>
            <a:r>
              <a:rPr lang="en-US"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dirty="0"/>
              <a:t> og jafnmörg mengi sem </a:t>
            </a:r>
            <a:r>
              <a:rPr lang="en-US" i="1" dirty="0">
                <a:latin typeface="Cambria" panose="02040503050406030204" pitchFamily="18" charset="0"/>
                <a:ea typeface="Cambria" panose="02040503050406030204" pitchFamily="18" charset="0"/>
              </a:rPr>
              <a:t>A</a:t>
            </a:r>
            <a:r>
              <a:rPr lang="en-US"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B</a:t>
            </a:r>
            <a:r>
              <a:rPr lang="en-US" dirty="0"/>
              <a:t>. </a:t>
            </a:r>
          </a:p>
        </p:txBody>
      </p:sp>
    </p:spTree>
    <p:extLst>
      <p:ext uri="{BB962C8B-B14F-4D97-AF65-F5344CB8AC3E}">
        <p14:creationId xmlns:p14="http://schemas.microsoft.com/office/powerpoint/2010/main" val="41363760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Greint á milli jafnmargra og jafnra mengja</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4381499" cy="5166302"/>
          </a:xfrm>
        </p:spPr>
        <p:txBody>
          <a:bodyPr/>
          <a:lstStyle/>
          <a:p>
            <a:r>
              <a:rPr lang="en-US" dirty="0"/>
              <a:t>Ákvarðið hvort eftirfarandi mengjapör séu jöfn, jafnmörg eða hvorugt.</a:t>
            </a:r>
          </a:p>
          <a:p>
            <a:pPr marL="512064" indent="-512064">
              <a:buNone/>
            </a:pPr>
            <a:r>
              <a:rPr lang="en-US" dirty="0">
                <a:ea typeface="Cambria" panose="02040503050406030204" pitchFamily="18" charset="0"/>
              </a:rPr>
              <a:t>a.</a:t>
            </a:r>
            <a:r>
              <a:rPr lang="en-US" i="1" dirty="0">
                <a:latin typeface="Cambria" panose="02040503050406030204" pitchFamily="18" charset="0"/>
                <a:ea typeface="Cambria" panose="02040503050406030204" pitchFamily="18" charset="0"/>
              </a:rPr>
              <a:t>	E </a:t>
            </a:r>
            <a:r>
              <a:rPr lang="en-US" i="0" dirty="0">
                <a:latin typeface="Cambria" panose="02040503050406030204" pitchFamily="18" charset="0"/>
                <a:ea typeface="Cambria" panose="02040503050406030204" pitchFamily="18" charset="0"/>
              </a:rPr>
              <a:t>= {2, 4, 6, 8, 10}</a:t>
            </a:r>
            <a:r>
              <a:rPr lang="en-US" dirty="0">
                <a:latin typeface="Cambria" panose="02040503050406030204" pitchFamily="18" charset="0"/>
                <a:ea typeface="Cambria" panose="02040503050406030204" pitchFamily="18" charset="0"/>
              </a:rPr>
              <a:t> og </a:t>
            </a:r>
            <a:br>
              <a:rPr lang="en-US" i="1" dirty="0">
                <a:latin typeface="Cambria" panose="02040503050406030204" pitchFamily="18" charset="0"/>
                <a:ea typeface="Cambria" panose="02040503050406030204" pitchFamily="18" charset="0"/>
              </a:rPr>
            </a:br>
            <a:r>
              <a:rPr lang="en-US" i="1" dirty="0">
                <a:latin typeface="Cambria" panose="02040503050406030204" pitchFamily="18" charset="0"/>
                <a:ea typeface="Cambria" panose="02040503050406030204" pitchFamily="18" charset="0"/>
              </a:rPr>
              <a:t>F</a:t>
            </a:r>
            <a:r>
              <a:rPr lang="en-US" i="0" dirty="0">
                <a:latin typeface="Cambria" panose="02040503050406030204" pitchFamily="18" charset="0"/>
                <a:ea typeface="Cambria" panose="02040503050406030204" pitchFamily="18" charset="0"/>
              </a:rPr>
              <a:t> ={gaffall,  skeið,  hnífur,  kjöthitamælir,  dósaopnari}</a:t>
            </a:r>
            <a:r>
              <a:rPr lang="en-US" dirty="0">
                <a:latin typeface="Cambria" panose="02040503050406030204" pitchFamily="18" charset="0"/>
                <a:ea typeface="Cambria" panose="02040503050406030204" pitchFamily="18" charset="0"/>
              </a:rPr>
              <a:t> </a:t>
            </a:r>
          </a:p>
          <a:p>
            <a:pPr marL="512064" indent="-512064">
              <a:buNone/>
            </a:pPr>
            <a:r>
              <a:rPr lang="en-US" dirty="0"/>
              <a:t>b.	Tóma mengið og mengi prímtalna sem eru minni en 2.</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5702300" y="1010660"/>
            <a:ext cx="5905500" cy="5482213"/>
          </a:xfrm>
        </p:spPr>
        <p:txBody>
          <a:bodyPr/>
          <a:lstStyle/>
          <a:p>
            <a:pPr marL="512064" indent="-512064">
              <a:buNone/>
            </a:pPr>
            <a:r>
              <a:rPr lang="en-US" sz="2600" dirty="0"/>
              <a:t>a.	Mengin </a:t>
            </a:r>
            <a:r>
              <a:rPr lang="en-US" sz="2600" i="1" dirty="0">
                <a:latin typeface="Cambria" panose="02040503050406030204" pitchFamily="18" charset="0"/>
                <a:ea typeface="Cambria" panose="02040503050406030204" pitchFamily="18" charset="0"/>
              </a:rPr>
              <a:t>E</a:t>
            </a:r>
            <a:r>
              <a:rPr lang="en-US" sz="2600" dirty="0"/>
              <a:t> og </a:t>
            </a:r>
            <a:r>
              <a:rPr lang="en-US" sz="2600" i="1" dirty="0">
                <a:latin typeface="Cambria" panose="02040503050406030204" pitchFamily="18" charset="0"/>
                <a:ea typeface="Cambria" panose="02040503050406030204" pitchFamily="18" charset="0"/>
              </a:rPr>
              <a:t>F </a:t>
            </a:r>
            <a:r>
              <a:rPr lang="en-US" sz="2600" dirty="0"/>
              <a:t>hafa bæði fjöldatöluna 5, en stök mengjanna eru ólík. Mengin eru því jafnmörg en ekki jöfn: </a:t>
            </a:r>
            <a:r>
              <a:rPr lang="en-US" sz="2400" i="1" dirty="0">
                <a:latin typeface="Cambria" panose="02040503050406030204" pitchFamily="18" charset="0"/>
                <a:ea typeface="Cambria" panose="02040503050406030204" pitchFamily="18" charset="0"/>
              </a:rPr>
              <a:t>E</a:t>
            </a:r>
            <a:r>
              <a:rPr lang="en-US" sz="2400" dirty="0">
                <a:latin typeface="Cambria" panose="02040503050406030204" pitchFamily="18" charset="0"/>
                <a:ea typeface="Cambria" panose="02040503050406030204" pitchFamily="18" charset="0"/>
              </a:rPr>
              <a:t>~</a:t>
            </a:r>
            <a:r>
              <a:rPr lang="en-US" sz="2400" i="1" dirty="0">
                <a:latin typeface="Cambria" panose="02040503050406030204" pitchFamily="18" charset="0"/>
                <a:ea typeface="Cambria" panose="02040503050406030204" pitchFamily="18" charset="0"/>
              </a:rPr>
              <a:t>F</a:t>
            </a:r>
            <a:r>
              <a:rPr lang="en-US" sz="2600" dirty="0"/>
              <a:t>.</a:t>
            </a:r>
          </a:p>
          <a:p>
            <a:pPr marL="512064" lvl="0" indent="-512064">
              <a:buNone/>
            </a:pPr>
            <a:r>
              <a:rPr lang="en-US" sz="2600" dirty="0"/>
              <a:t>b.	Mengið af prímtölum samanstendur af þeim náttúrlegu tölum stærri en einn sem eru aðeins deilanlegar án afgangs með einum og sjálfum sér. Mengið af prímtölum minni en 2 er tóma mengið, þar sem engin prímtala er minni en 2. Þessi tvö mengi eru því jöfn (og jafngild).</a:t>
            </a:r>
          </a:p>
        </p:txBody>
      </p:sp>
    </p:spTree>
    <p:extLst>
      <p:ext uri="{BB962C8B-B14F-4D97-AF65-F5344CB8AC3E}">
        <p14:creationId xmlns:p14="http://schemas.microsoft.com/office/powerpoint/2010/main" val="25946776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 Hlutmengi (1 af 3)</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a:xfrm>
            <a:off x="838200" y="1010661"/>
            <a:ext cx="11049000" cy="5155580"/>
          </a:xfrm>
        </p:spPr>
        <p:txBody>
          <a:bodyPr/>
          <a:lstStyle/>
          <a:p>
            <a:pPr marL="0" indent="0">
              <a:buNone/>
            </a:pPr>
            <a:r>
              <a:rPr lang="en-US" dirty="0"/>
              <a:t>Námsmarkmið:</a:t>
            </a:r>
          </a:p>
          <a:p>
            <a:pPr marL="514350" lvl="0" indent="-514350">
              <a:buFont typeface="+mj-lt"/>
              <a:buAutoNum type="arabicPeriod"/>
            </a:pPr>
            <a:r>
              <a:rPr lang="en-US" dirty="0"/>
              <a:t>Táknrita hlutmengi og eiginleg hlutmengi. </a:t>
            </a:r>
          </a:p>
          <a:p>
            <a:pPr marL="514350" lvl="0" indent="-514350">
              <a:buFont typeface="+mj-lt"/>
              <a:buAutoNum type="arabicPeriod"/>
            </a:pPr>
            <a:r>
              <a:rPr lang="en-US" dirty="0"/>
              <a:t>Reikna fjölda hlutmengja mengis. </a:t>
            </a:r>
          </a:p>
          <a:p>
            <a:pPr marL="514350" lvl="0" indent="-514350">
              <a:buFont typeface="+mj-lt"/>
              <a:buAutoNum type="arabicPeriod"/>
            </a:pPr>
            <a:r>
              <a:rPr lang="en-US" dirty="0"/>
              <a:t>Beita hugtökunum hlutmengi og jafngild mengi á endanleg og óendanleg mengi.</a:t>
            </a:r>
          </a:p>
        </p:txBody>
      </p:sp>
    </p:spTree>
    <p:extLst>
      <p:ext uri="{BB962C8B-B14F-4D97-AF65-F5344CB8AC3E}">
        <p14:creationId xmlns:p14="http://schemas.microsoft.com/office/powerpoint/2010/main" val="4350488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 Hlutmengi (2 af 3)</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Mengi </a:t>
            </a:r>
            <a:r>
              <a:rPr lang="en-US" i="1" dirty="0"/>
              <a:t>A</a:t>
            </a:r>
            <a:r>
              <a:rPr lang="en-US" dirty="0"/>
              <a:t> er </a:t>
            </a:r>
            <a:r>
              <a:rPr lang="en-US" b="1" dirty="0"/>
              <a:t>hlutmengi</a:t>
            </a:r>
            <a:r>
              <a:rPr lang="en-US" dirty="0"/>
              <a:t> mengis </a:t>
            </a:r>
            <a:r>
              <a:rPr lang="en-US" i="1" dirty="0"/>
              <a:t>B</a:t>
            </a:r>
            <a:r>
              <a:rPr lang="en-US" dirty="0"/>
              <a:t>, ef sérhvert stak í mengi </a:t>
            </a:r>
            <a:r>
              <a:rPr lang="en-US" i="1" dirty="0"/>
              <a:t>A</a:t>
            </a:r>
            <a:r>
              <a:rPr lang="en-US" dirty="0"/>
              <a:t> er einnig stak í mengi </a:t>
            </a:r>
            <a:r>
              <a:rPr lang="en-US" i="1" dirty="0"/>
              <a:t>B</a:t>
            </a:r>
            <a:r>
              <a:rPr lang="en-US" dirty="0"/>
              <a:t>. Með táknum er þetta samband ritað: </a:t>
            </a:r>
            <a:r>
              <a:rPr lang="en-US" i="1" dirty="0">
                <a:latin typeface="Cambria" panose="02040503050406030204" pitchFamily="18" charset="0"/>
                <a:ea typeface="Cambria" panose="02040503050406030204" pitchFamily="18" charset="0"/>
              </a:rPr>
              <a:t>A</a:t>
            </a:r>
            <a:r>
              <a:rPr lang="en-US"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dirty="0"/>
              <a:t>.</a:t>
            </a:r>
          </a:p>
          <a:p>
            <a:r>
              <a:rPr lang="en-US" dirty="0"/>
              <a:t>Mengi geta tengst á ýmsa vegu: þau geta verið án sameiginlegra staka, haft nokkur stök sameiginleg eða haft öll stök sameiginleg. Í þessum kafla skoðum við hvernig velja má hóp staka úr heildarmenginu. </a:t>
            </a:r>
          </a:p>
          <a:p>
            <a:r>
              <a:rPr lang="en-US" dirty="0"/>
              <a:t>Sérhvert mengi er einnig hlutmengi sjálfs sín, </a:t>
            </a:r>
            <a:r>
              <a:rPr lang="en-US" i="1" dirty="0">
                <a:latin typeface="Cambria" panose="02040503050406030204" pitchFamily="18" charset="0"/>
                <a:ea typeface="Cambria" panose="02040503050406030204" pitchFamily="18" charset="0"/>
              </a:rPr>
              <a:t>B</a:t>
            </a:r>
            <a:r>
              <a:rPr lang="en-US"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dirty="0"/>
              <a:t>.</a:t>
            </a:r>
          </a:p>
        </p:txBody>
      </p:sp>
    </p:spTree>
    <p:extLst>
      <p:ext uri="{BB962C8B-B14F-4D97-AF65-F5344CB8AC3E}">
        <p14:creationId xmlns:p14="http://schemas.microsoft.com/office/powerpoint/2010/main" val="15077143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 Hlutmengi (3 af 3)</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Rifjum upp mengið af matarstelli í eldhússkúffunni úr fyrri kafla, </a:t>
            </a:r>
            <a:r>
              <a:rPr lang="en-US" i="1" dirty="0">
                <a:latin typeface="Cambria" panose="02040503050406030204" pitchFamily="18" charset="0"/>
                <a:ea typeface="Cambria" panose="02040503050406030204" pitchFamily="18" charset="0"/>
              </a:rPr>
              <a:t>F </a:t>
            </a:r>
            <a:r>
              <a:rPr lang="en-US" i="0" dirty="0">
                <a:latin typeface="Cambria" panose="02040503050406030204" pitchFamily="18" charset="0"/>
                <a:ea typeface="Cambria" panose="02040503050406030204" pitchFamily="18" charset="0"/>
              </a:rPr>
              <a:t>= {gaffall, skeið, hnífur, kjöthitamælir, dósaopnari}</a:t>
            </a:r>
            <a:r>
              <a:rPr lang="en-US" dirty="0"/>
              <a:t>. Gerum ráð fyrir að þú sért að búa þig undir kvöldverð og takir gaffal og hníf úr skúffunni til að leggja á borð. Mengið </a:t>
            </a:r>
            <a:r>
              <a:rPr lang="en-US" i="1" dirty="0">
                <a:latin typeface="Cambria" panose="02040503050406030204" pitchFamily="18" charset="0"/>
                <a:ea typeface="Cambria" panose="02040503050406030204" pitchFamily="18" charset="0"/>
              </a:rPr>
              <a:t>D</a:t>
            </a:r>
            <a:r>
              <a:rPr lang="en-US" i="0" dirty="0">
                <a:latin typeface="Cambria" panose="02040503050406030204" pitchFamily="18" charset="0"/>
                <a:ea typeface="Cambria" panose="02040503050406030204" pitchFamily="18" charset="0"/>
              </a:rPr>
              <a:t> = {hnífur, gaffall}</a:t>
            </a:r>
            <a:r>
              <a:rPr lang="en-US" dirty="0"/>
              <a:t> er hlutmengi mengis </a:t>
            </a:r>
            <a:r>
              <a:rPr lang="en-US" i="1" dirty="0">
                <a:latin typeface="Cambria" panose="02040503050406030204" pitchFamily="18" charset="0"/>
                <a:ea typeface="Cambria" panose="02040503050406030204" pitchFamily="18" charset="0"/>
              </a:rPr>
              <a:t>F</a:t>
            </a:r>
            <a:r>
              <a:rPr lang="en-US" dirty="0"/>
              <a:t>. Nánar tiltekið er mengi </a:t>
            </a:r>
            <a:r>
              <a:rPr lang="en-US" i="1" dirty="0">
                <a:latin typeface="Cambria" panose="02040503050406030204" pitchFamily="18" charset="0"/>
                <a:ea typeface="Cambria" panose="02040503050406030204" pitchFamily="18" charset="0"/>
              </a:rPr>
              <a:t>D </a:t>
            </a:r>
            <a:r>
              <a:rPr lang="en-US" dirty="0"/>
              <a:t>er </a:t>
            </a:r>
            <a:r>
              <a:rPr lang="en-US" b="1" dirty="0"/>
              <a:t>eiginlegt hlutmengi </a:t>
            </a:r>
            <a:r>
              <a:rPr lang="en-US" dirty="0"/>
              <a:t>mengis </a:t>
            </a:r>
            <a:r>
              <a:rPr lang="en-US" i="1" dirty="0">
                <a:latin typeface="Cambria" panose="02040503050406030204" pitchFamily="18" charset="0"/>
                <a:ea typeface="Cambria" panose="02040503050406030204" pitchFamily="18" charset="0"/>
              </a:rPr>
              <a:t>F</a:t>
            </a:r>
            <a:r>
              <a:rPr lang="en-US" dirty="0"/>
              <a:t>, því í mengi </a:t>
            </a:r>
            <a:r>
              <a:rPr lang="en-US" i="1" dirty="0">
                <a:latin typeface="Cambria" panose="02040503050406030204" pitchFamily="18" charset="0"/>
                <a:ea typeface="Cambria" panose="02040503050406030204" pitchFamily="18" charset="0"/>
              </a:rPr>
              <a:t>F</a:t>
            </a:r>
            <a:r>
              <a:rPr lang="en-US" dirty="0"/>
              <a:t> eru stök sem eru ekki í mengi </a:t>
            </a:r>
            <a:r>
              <a:rPr lang="en-US" i="1" dirty="0">
                <a:latin typeface="Cambria" panose="02040503050406030204" pitchFamily="18" charset="0"/>
                <a:ea typeface="Cambria" panose="02040503050406030204" pitchFamily="18" charset="0"/>
              </a:rPr>
              <a:t>D</a:t>
            </a:r>
            <a:r>
              <a:rPr lang="en-US" dirty="0"/>
              <a:t>. Þetta er ritað sem </a:t>
            </a:r>
            <a:r>
              <a:rPr lang="en-US" i="1" dirty="0">
                <a:latin typeface="Cambria" panose="02040503050406030204" pitchFamily="18" charset="0"/>
                <a:ea typeface="Cambria" panose="02040503050406030204" pitchFamily="18" charset="0"/>
              </a:rPr>
              <a:t>D</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F</a:t>
            </a:r>
            <a:r>
              <a:rPr lang="en-US" dirty="0"/>
              <a:t>. Eina hlutmengi mengis sem er ekki eiginlegt hlutmengi þess er mengið sjálft.</a:t>
            </a:r>
          </a:p>
          <a:p>
            <a:r>
              <a:rPr lang="en-US" dirty="0"/>
              <a:t>Tóma mengið, </a:t>
            </a:r>
            <a:r>
              <a:rPr lang="en-US" dirty="0">
                <a:latin typeface="Cambria Math" panose="02040503050406030204" pitchFamily="18" charset="0"/>
                <a:ea typeface="Cambria Math" panose="02040503050406030204" pitchFamily="18" charset="0"/>
              </a:rPr>
              <a:t>∅</a:t>
            </a:r>
            <a:r>
              <a:rPr lang="en-US" dirty="0"/>
              <a:t>, er eiginlegt hlutmengi sérhvers mengis nema sjálfs sín.</a:t>
            </a:r>
          </a:p>
        </p:txBody>
      </p:sp>
    </p:spTree>
    <p:extLst>
      <p:ext uri="{BB962C8B-B14F-4D97-AF65-F5344CB8AC3E}">
        <p14:creationId xmlns:p14="http://schemas.microsoft.com/office/powerpoint/2010/main" val="8193947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61DBB-EE79-4824-9451-8A3EA3BF0796}"/>
              </a:ext>
            </a:extLst>
          </p:cNvPr>
          <p:cNvSpPr>
            <a:spLocks noGrp="1"/>
          </p:cNvSpPr>
          <p:nvPr>
            <p:ph type="title"/>
          </p:nvPr>
        </p:nvSpPr>
        <p:spPr/>
        <p:txBody>
          <a:bodyPr/>
          <a:lstStyle/>
          <a:p>
            <a:r>
              <a:rPr lang="en-US" dirty="0"/>
              <a:t>DÆMI – Öll eiginleg hlutmengi endanlegs mengis skráð</a:t>
            </a:r>
          </a:p>
        </p:txBody>
      </p:sp>
      <p:sp>
        <p:nvSpPr>
          <p:cNvPr id="3" name="Content Placeholder 2">
            <a:extLst>
              <a:ext uri="{FF2B5EF4-FFF2-40B4-BE49-F238E27FC236}">
                <a16:creationId xmlns:a16="http://schemas.microsoft.com/office/drawing/2014/main" id="{C8DA0AD9-212E-4855-AAD5-1BC3FF448EBB}"/>
              </a:ext>
            </a:extLst>
          </p:cNvPr>
          <p:cNvSpPr>
            <a:spLocks noGrp="1"/>
          </p:cNvSpPr>
          <p:nvPr>
            <p:ph sz="half" idx="1"/>
          </p:nvPr>
        </p:nvSpPr>
        <p:spPr>
          <a:xfrm>
            <a:off x="838201" y="1010661"/>
            <a:ext cx="3352799" cy="5166302"/>
          </a:xfrm>
        </p:spPr>
        <p:txBody>
          <a:bodyPr/>
          <a:lstStyle/>
          <a:p>
            <a:r>
              <a:rPr lang="en-US" sz="2400" dirty="0"/>
              <a:t>Mengi </a:t>
            </a:r>
            <a:r>
              <a:rPr lang="en-US" sz="2400" i="1" dirty="0">
                <a:latin typeface="Cambria" panose="02040503050406030204" pitchFamily="18" charset="0"/>
                <a:ea typeface="Cambria" panose="02040503050406030204" pitchFamily="18" charset="0"/>
              </a:rPr>
              <a:t>L</a:t>
            </a:r>
            <a:r>
              <a:rPr lang="en-US" sz="2400" dirty="0"/>
              <a:t> er mengi lesefnis sem fæst í verslun á flugvellinum, </a:t>
            </a:r>
            <a:br>
              <a:rPr lang="en-US" sz="2400" dirty="0"/>
            </a:br>
            <a:r>
              <a:rPr lang="en-US" sz="2400" i="1" dirty="0">
                <a:latin typeface="Cambria" panose="02040503050406030204" pitchFamily="18" charset="0"/>
                <a:ea typeface="Cambria" panose="02040503050406030204" pitchFamily="18" charset="0"/>
              </a:rPr>
              <a:t>L</a:t>
            </a:r>
            <a:r>
              <a:rPr lang="en-US" sz="2400" i="0" dirty="0">
                <a:latin typeface="Cambria" panose="02040503050406030204" pitchFamily="18" charset="0"/>
                <a:ea typeface="Cambria" panose="02040503050406030204" pitchFamily="18" charset="0"/>
              </a:rPr>
              <a:t> = {dagblað, tímarit, bók}</a:t>
            </a:r>
            <a:r>
              <a:rPr lang="en-US" sz="2400" dirty="0"/>
              <a:t>. </a:t>
            </a:r>
          </a:p>
          <a:p>
            <a:r>
              <a:rPr lang="en-US" sz="2400" dirty="0"/>
              <a:t>Skráðu öll hlutmengi mengis </a:t>
            </a:r>
            <a:r>
              <a:rPr lang="en-US" sz="2400" i="1" dirty="0">
                <a:latin typeface="Cambria" panose="02040503050406030204" pitchFamily="18" charset="0"/>
                <a:ea typeface="Cambria" panose="02040503050406030204" pitchFamily="18" charset="0"/>
              </a:rPr>
              <a:t>L</a:t>
            </a:r>
            <a:r>
              <a:rPr lang="en-US" sz="2400" dirty="0"/>
              <a:t>.</a:t>
            </a:r>
          </a:p>
        </p:txBody>
      </p:sp>
      <p:sp>
        <p:nvSpPr>
          <p:cNvPr id="4" name="Content Placeholder 3">
            <a:extLst>
              <a:ext uri="{FF2B5EF4-FFF2-40B4-BE49-F238E27FC236}">
                <a16:creationId xmlns:a16="http://schemas.microsoft.com/office/drawing/2014/main" id="{D86732F6-C956-4087-9237-AB6ADF3EBD75}"/>
              </a:ext>
            </a:extLst>
          </p:cNvPr>
          <p:cNvSpPr>
            <a:spLocks noGrp="1"/>
          </p:cNvSpPr>
          <p:nvPr>
            <p:ph sz="half" idx="2"/>
          </p:nvPr>
        </p:nvSpPr>
        <p:spPr>
          <a:xfrm>
            <a:off x="4445000" y="1010660"/>
            <a:ext cx="7406640" cy="5482213"/>
          </a:xfrm>
        </p:spPr>
        <p:txBody>
          <a:bodyPr/>
          <a:lstStyle/>
          <a:p>
            <a:pPr>
              <a:spcAft>
                <a:spcPts val="600"/>
              </a:spcAft>
            </a:pPr>
            <a:r>
              <a:rPr lang="en-US" sz="2200" b="1" dirty="0"/>
              <a:t>Skref 1:</a:t>
            </a:r>
            <a:r>
              <a:rPr lang="en-US" sz="2200" dirty="0"/>
              <a:t> Best er að byrja á menginu sjálfu, þar sem sérhvert mengi er hlutmengi sjálfs sín. Fjöldi staka í mengi </a:t>
            </a:r>
            <a:r>
              <a:rPr lang="en-US" sz="2200" i="1" dirty="0">
                <a:latin typeface="Cambria" panose="02040503050406030204" pitchFamily="18" charset="0"/>
                <a:ea typeface="Cambria" panose="02040503050406030204" pitchFamily="18" charset="0"/>
              </a:rPr>
              <a:t>L</a:t>
            </a:r>
            <a:r>
              <a:rPr lang="en-US" sz="2200" dirty="0"/>
              <a:t> er </a:t>
            </a:r>
            <a:r>
              <a:rPr lang="en-US" sz="2200" i="1" dirty="0">
                <a:latin typeface="Cambria" panose="02040503050406030204" pitchFamily="18" charset="0"/>
                <a:ea typeface="Cambria" panose="02040503050406030204" pitchFamily="18" charset="0"/>
              </a:rPr>
              <a:t>n</a:t>
            </a:r>
            <a:r>
              <a:rPr lang="en-US" sz="2200" i="0" dirty="0">
                <a:latin typeface="Cambria" panose="02040503050406030204" pitchFamily="18" charset="0"/>
                <a:ea typeface="Cambria" panose="02040503050406030204" pitchFamily="18" charset="0"/>
              </a:rPr>
              <a:t>(</a:t>
            </a:r>
            <a:r>
              <a:rPr lang="en-US" sz="2200" i="1" dirty="0">
                <a:latin typeface="Cambria" panose="02040503050406030204" pitchFamily="18" charset="0"/>
                <a:ea typeface="Cambria" panose="02040503050406030204" pitchFamily="18" charset="0"/>
              </a:rPr>
              <a:t>L</a:t>
            </a:r>
            <a:r>
              <a:rPr lang="en-US" sz="2200" i="0" dirty="0">
                <a:latin typeface="Cambria" panose="02040503050406030204" pitchFamily="18" charset="0"/>
                <a:ea typeface="Cambria" panose="02040503050406030204" pitchFamily="18" charset="0"/>
              </a:rPr>
              <a:t>) = 3</a:t>
            </a:r>
            <a:r>
              <a:rPr lang="en-US" sz="2200" dirty="0"/>
              <a:t>. Aðeins eitt hlutmengi mengis </a:t>
            </a:r>
            <a:r>
              <a:rPr lang="en-US" sz="2200" i="1" dirty="0">
                <a:latin typeface="Cambria" panose="02040503050406030204" pitchFamily="18" charset="0"/>
                <a:ea typeface="Cambria" panose="02040503050406030204" pitchFamily="18" charset="0"/>
              </a:rPr>
              <a:t>L</a:t>
            </a:r>
            <a:r>
              <a:rPr lang="en-US" sz="2200" i="1" dirty="0"/>
              <a:t> </a:t>
            </a:r>
            <a:r>
              <a:rPr lang="en-US" sz="2200" dirty="0"/>
              <a:t>hefur jafnmörg stök og mengi </a:t>
            </a:r>
            <a:r>
              <a:rPr lang="en-US" sz="2200" i="1" dirty="0">
                <a:latin typeface="Cambria" panose="02040503050406030204" pitchFamily="18" charset="0"/>
                <a:ea typeface="Cambria" panose="02040503050406030204" pitchFamily="18" charset="0"/>
              </a:rPr>
              <a:t>L </a:t>
            </a:r>
            <a:r>
              <a:rPr lang="en-US" sz="2200" dirty="0"/>
              <a:t>: </a:t>
            </a:r>
            <a:r>
              <a:rPr lang="en-US" sz="2200" i="0" dirty="0">
                <a:latin typeface="Cambria" panose="02040503050406030204" pitchFamily="18" charset="0"/>
                <a:ea typeface="Cambria" panose="02040503050406030204" pitchFamily="18" charset="0"/>
              </a:rPr>
              <a:t>{dagblað, tímarit, bók}</a:t>
            </a:r>
            <a:r>
              <a:rPr lang="en-US" sz="2200" dirty="0"/>
              <a:t>. </a:t>
            </a:r>
          </a:p>
          <a:p>
            <a:pPr>
              <a:spcAft>
                <a:spcPts val="600"/>
              </a:spcAft>
            </a:pPr>
            <a:r>
              <a:rPr lang="en-US" sz="2200" b="1" dirty="0"/>
              <a:t>Skref 2: </a:t>
            </a:r>
            <a:r>
              <a:rPr lang="en-US" sz="2200" dirty="0"/>
              <a:t>Næst skaltu skrá öll eiginleg hlutmengi mengisins sem innihalda </a:t>
            </a:r>
            <a:r>
              <a:rPr lang="en-US" sz="2200" i="1" dirty="0">
                <a:latin typeface="Cambria" panose="02040503050406030204" pitchFamily="18" charset="0"/>
                <a:ea typeface="Cambria" panose="02040503050406030204" pitchFamily="18" charset="0"/>
              </a:rPr>
              <a:t>n</a:t>
            </a:r>
            <a:r>
              <a:rPr lang="en-US" sz="2200" dirty="0">
                <a:latin typeface="Cambria" panose="02040503050406030204" pitchFamily="18" charset="0"/>
                <a:ea typeface="Cambria" panose="02040503050406030204" pitchFamily="18" charset="0"/>
              </a:rPr>
              <a:t>(</a:t>
            </a:r>
            <a:r>
              <a:rPr lang="en-US" sz="2200" i="1" dirty="0">
                <a:latin typeface="Cambria" panose="02040503050406030204" pitchFamily="18" charset="0"/>
                <a:ea typeface="Cambria" panose="02040503050406030204" pitchFamily="18" charset="0"/>
              </a:rPr>
              <a:t>L</a:t>
            </a:r>
            <a:r>
              <a:rPr lang="en-US" sz="2200" dirty="0">
                <a:latin typeface="Cambria" panose="02040503050406030204" pitchFamily="18" charset="0"/>
                <a:ea typeface="Cambria" panose="02040503050406030204" pitchFamily="18" charset="0"/>
              </a:rPr>
              <a:t>) − 1 </a:t>
            </a:r>
            <a:r>
              <a:rPr lang="en-US" sz="2200" dirty="0"/>
              <a:t>stök. Í þessu tilviki er </a:t>
            </a:r>
            <a:r>
              <a:rPr lang="en-US" sz="2200" i="0" dirty="0">
                <a:latin typeface="Cambria" panose="02040503050406030204" pitchFamily="18" charset="0"/>
                <a:ea typeface="Cambria" panose="02040503050406030204" pitchFamily="18" charset="0"/>
              </a:rPr>
              <a:t>3</a:t>
            </a:r>
            <a:r>
              <a:rPr lang="en-US" sz="2200" dirty="0">
                <a:latin typeface="Cambria" panose="02040503050406030204" pitchFamily="18" charset="0"/>
                <a:ea typeface="Cambria" panose="02040503050406030204" pitchFamily="18" charset="0"/>
              </a:rPr>
              <a:t> − </a:t>
            </a:r>
            <a:r>
              <a:rPr lang="en-US" sz="2200" i="0" dirty="0">
                <a:latin typeface="Cambria" panose="02040503050406030204" pitchFamily="18" charset="0"/>
                <a:ea typeface="Cambria" panose="02040503050406030204" pitchFamily="18" charset="0"/>
              </a:rPr>
              <a:t>1 = 2</a:t>
            </a:r>
            <a:r>
              <a:rPr lang="en-US" sz="2200" dirty="0"/>
              <a:t>. Hlutmengin sem innihalda tvö stök hvert eru þrjú: </a:t>
            </a:r>
            <a:r>
              <a:rPr lang="en-US" sz="2200" i="0" dirty="0">
                <a:latin typeface="Cambria" panose="02040503050406030204" pitchFamily="18" charset="0"/>
                <a:ea typeface="Cambria" panose="02040503050406030204" pitchFamily="18" charset="0"/>
              </a:rPr>
              <a:t>{dagblað, tímarit}, {dagblað, bók} og {tímarit, bók}</a:t>
            </a:r>
            <a:r>
              <a:rPr lang="en-US" sz="2200" dirty="0"/>
              <a:t>.</a:t>
            </a:r>
          </a:p>
          <a:p>
            <a:pPr>
              <a:spcAft>
                <a:spcPts val="600"/>
              </a:spcAft>
            </a:pPr>
            <a:r>
              <a:rPr lang="en-US" sz="2200" b="1" dirty="0"/>
              <a:t>Skref 3: </a:t>
            </a:r>
            <a:r>
              <a:rPr lang="en-US" sz="2200" dirty="0"/>
              <a:t>Haltu áfram með því að skrá öll eiginleg hlutmengi mengisins sem innihalda </a:t>
            </a:r>
            <a:r>
              <a:rPr lang="en-US" sz="2200" i="1" dirty="0">
                <a:latin typeface="Cambria" panose="02040503050406030204" pitchFamily="18" charset="0"/>
                <a:ea typeface="Cambria" panose="02040503050406030204" pitchFamily="18" charset="0"/>
              </a:rPr>
              <a:t>n</a:t>
            </a:r>
            <a:r>
              <a:rPr lang="en-US" sz="2200" dirty="0">
                <a:latin typeface="Cambria" panose="02040503050406030204" pitchFamily="18" charset="0"/>
                <a:ea typeface="Cambria" panose="02040503050406030204" pitchFamily="18" charset="0"/>
              </a:rPr>
              <a:t>(</a:t>
            </a:r>
            <a:r>
              <a:rPr lang="en-US" sz="2200" i="1" dirty="0">
                <a:latin typeface="Cambria" panose="02040503050406030204" pitchFamily="18" charset="0"/>
                <a:ea typeface="Cambria" panose="02040503050406030204" pitchFamily="18" charset="0"/>
              </a:rPr>
              <a:t>L</a:t>
            </a:r>
            <a:r>
              <a:rPr lang="en-US" sz="2200" dirty="0">
                <a:latin typeface="Cambria" panose="02040503050406030204" pitchFamily="18" charset="0"/>
                <a:ea typeface="Cambria" panose="02040503050406030204" pitchFamily="18" charset="0"/>
              </a:rPr>
              <a:t>) − 2 </a:t>
            </a:r>
            <a:r>
              <a:rPr lang="en-US" sz="2200" dirty="0"/>
              <a:t>stök. Í þessu tilviki er </a:t>
            </a:r>
            <a:r>
              <a:rPr lang="en-US" sz="2200" dirty="0">
                <a:latin typeface="Cambria" panose="02040503050406030204" pitchFamily="18" charset="0"/>
                <a:ea typeface="Cambria" panose="02040503050406030204" pitchFamily="18" charset="0"/>
              </a:rPr>
              <a:t>3 − 2 = 1</a:t>
            </a:r>
            <a:r>
              <a:rPr lang="en-US" sz="2200" dirty="0"/>
              <a:t>. Hlutmengin eru þrjú og innihalda hvert um sig eitt stak: </a:t>
            </a:r>
            <a:r>
              <a:rPr lang="en-US" sz="2200" i="0" dirty="0">
                <a:latin typeface="Cambria" panose="02040503050406030204" pitchFamily="18" charset="0"/>
                <a:ea typeface="Cambria" panose="02040503050406030204" pitchFamily="18" charset="0"/>
              </a:rPr>
              <a:t>{dagblað}, {tímarit} og {bók}</a:t>
            </a:r>
            <a:r>
              <a:rPr lang="en-US" sz="2200" dirty="0"/>
              <a:t>.</a:t>
            </a:r>
          </a:p>
          <a:p>
            <a:pPr>
              <a:spcAft>
                <a:spcPts val="600"/>
              </a:spcAft>
            </a:pPr>
            <a:r>
              <a:rPr lang="en-US" sz="2200" b="1" dirty="0"/>
              <a:t>Skref 4:</a:t>
            </a:r>
            <a:r>
              <a:rPr lang="en-US" sz="2200" dirty="0"/>
              <a:t> Að lokum skaltu skrá hlutmengið sem inniheldur 0 stök, það er tóma mengið: </a:t>
            </a:r>
            <a:r>
              <a:rPr lang="en-US" sz="2200" dirty="0">
                <a:latin typeface="Cambria" panose="02040503050406030204" pitchFamily="18" charset="0"/>
                <a:ea typeface="Cambria" panose="02040503050406030204" pitchFamily="18" charset="0"/>
              </a:rPr>
              <a:t>{ }</a:t>
            </a:r>
            <a:r>
              <a:rPr lang="en-US" sz="2200" dirty="0"/>
              <a:t>.</a:t>
            </a:r>
          </a:p>
        </p:txBody>
      </p:sp>
    </p:spTree>
    <p:extLst>
      <p:ext uri="{BB962C8B-B14F-4D97-AF65-F5344CB8AC3E}">
        <p14:creationId xmlns:p14="http://schemas.microsoft.com/office/powerpoint/2010/main" val="33533527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 Veldisritháttur</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b="1" dirty="0"/>
              <a:t>Veldis</a:t>
            </a:r>
            <a:r>
              <a:rPr lang="en-US" dirty="0"/>
              <a:t> </a:t>
            </a:r>
            <a:r>
              <a:rPr lang="en-US" b="1" dirty="0"/>
              <a:t>ritháttur</a:t>
            </a:r>
            <a:r>
              <a:rPr lang="en-US" dirty="0"/>
              <a:t> er notaður til að tákna endurtekna margföldun,</a:t>
            </a:r>
            <a:br>
              <a:rPr lang="en-US" dirty="0"/>
            </a:br>
            <a:r>
              <a:rPr lang="en-US" i="1" dirty="0">
                <a:latin typeface="Cambria" panose="02040503050406030204" pitchFamily="18" charset="0"/>
                <a:ea typeface="Cambria" panose="02040503050406030204" pitchFamily="18" charset="0"/>
              </a:rPr>
              <a:t>b</a:t>
            </a:r>
            <a:r>
              <a:rPr lang="en-US" i="1" baseline="30000" dirty="0">
                <a:latin typeface="Cambria" panose="02040503050406030204" pitchFamily="18" charset="0"/>
                <a:ea typeface="Cambria" panose="02040503050406030204" pitchFamily="18" charset="0"/>
              </a:rPr>
              <a:t>n</a:t>
            </a:r>
            <a:r>
              <a:rPr lang="en-US" i="1" dirty="0">
                <a:latin typeface="Cambria" panose="02040503050406030204" pitchFamily="18" charset="0"/>
                <a:ea typeface="Cambria" panose="02040503050406030204" pitchFamily="18" charset="0"/>
              </a:rPr>
              <a:t> </a:t>
            </a:r>
            <a:r>
              <a:rPr lang="en-US" i="0" dirty="0">
                <a:latin typeface="Cambria" panose="02040503050406030204" pitchFamily="18" charset="0"/>
                <a:ea typeface="Cambria" panose="02040503050406030204" pitchFamily="18" charset="0"/>
              </a:rPr>
              <a:t>= </a:t>
            </a:r>
            <a:r>
              <a:rPr lang="en-US" i="1" dirty="0">
                <a:latin typeface="Cambria" panose="02040503050406030204" pitchFamily="18" charset="0"/>
                <a:ea typeface="Cambria" panose="02040503050406030204" pitchFamily="18" charset="0"/>
              </a:rPr>
              <a:t>b ∙ b ∙ b ∙</a:t>
            </a:r>
            <a:r>
              <a:rPr lang="en-US" dirty="0"/>
              <a:t> …</a:t>
            </a:r>
            <a:r>
              <a:rPr lang="en-US" i="1" dirty="0">
                <a:latin typeface="Cambria" panose="02040503050406030204" pitchFamily="18" charset="0"/>
                <a:ea typeface="Cambria" panose="02040503050406030204" pitchFamily="18" charset="0"/>
              </a:rPr>
              <a:t>∙ b</a:t>
            </a:r>
            <a:r>
              <a:rPr lang="en-US" dirty="0"/>
              <a:t>, þar sem </a:t>
            </a:r>
            <a:r>
              <a:rPr lang="en-US" i="1" dirty="0">
                <a:latin typeface="Cambria" panose="02040503050406030204" pitchFamily="18" charset="0"/>
                <a:ea typeface="Cambria" panose="02040503050406030204" pitchFamily="18" charset="0"/>
              </a:rPr>
              <a:t>b</a:t>
            </a:r>
            <a:r>
              <a:rPr lang="en-US" dirty="0"/>
              <a:t> kemur fyrir sem þáttur </a:t>
            </a:r>
            <a:r>
              <a:rPr lang="en-US" i="1" dirty="0">
                <a:latin typeface="Cambria" panose="02040503050406030204" pitchFamily="18" charset="0"/>
                <a:ea typeface="Cambria" panose="02040503050406030204" pitchFamily="18" charset="0"/>
              </a:rPr>
              <a:t>n</a:t>
            </a:r>
            <a:r>
              <a:rPr lang="en-US" dirty="0"/>
              <a:t> sinnum.</a:t>
            </a:r>
          </a:p>
          <a:p>
            <a:r>
              <a:rPr lang="en-US" dirty="0"/>
              <a:t> </a:t>
            </a:r>
            <a:r>
              <a:rPr lang="en-US" b="1" dirty="0"/>
              <a:t>Fjöldi hlutmengja </a:t>
            </a:r>
            <a:r>
              <a:rPr lang="en-US" dirty="0"/>
              <a:t>endanlegs mengis </a:t>
            </a:r>
            <a:r>
              <a:rPr lang="en-US" i="1" dirty="0">
                <a:latin typeface="Cambria" panose="02040503050406030204" pitchFamily="18" charset="0"/>
                <a:ea typeface="Cambria" panose="02040503050406030204" pitchFamily="18" charset="0"/>
              </a:rPr>
              <a:t>A </a:t>
            </a:r>
            <a:r>
              <a:rPr lang="en-US" dirty="0"/>
              <a:t>er 2 í veldinu </a:t>
            </a:r>
            <a:r>
              <a:rPr lang="en-US" i="1" dirty="0">
                <a:latin typeface="Cambria" panose="02040503050406030204" pitchFamily="18" charset="0"/>
                <a:ea typeface="Cambria" panose="02040503050406030204" pitchFamily="18" charset="0"/>
              </a:rPr>
              <a:t>n</a:t>
            </a:r>
            <a:r>
              <a:rPr lang="en-US"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dirty="0">
                <a:latin typeface="Cambria" panose="02040503050406030204" pitchFamily="18" charset="0"/>
                <a:ea typeface="Cambria" panose="02040503050406030204" pitchFamily="18" charset="0"/>
              </a:rPr>
              <a:t>)</a:t>
            </a:r>
            <a:r>
              <a:rPr lang="en-US" dirty="0"/>
              <a:t>, þar sem </a:t>
            </a:r>
            <a:r>
              <a:rPr lang="en-US" i="1" dirty="0">
                <a:latin typeface="Cambria" panose="02040503050406030204" pitchFamily="18" charset="0"/>
                <a:ea typeface="Cambria" panose="02040503050406030204" pitchFamily="18" charset="0"/>
              </a:rPr>
              <a:t>n</a:t>
            </a:r>
            <a:r>
              <a:rPr lang="en-US"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dirty="0">
                <a:latin typeface="Cambria" panose="02040503050406030204" pitchFamily="18" charset="0"/>
                <a:ea typeface="Cambria" panose="02040503050406030204" pitchFamily="18" charset="0"/>
              </a:rPr>
              <a:t>) </a:t>
            </a:r>
            <a:r>
              <a:rPr lang="en-US" dirty="0"/>
              <a:t>er fjöldi staka í menginu </a:t>
            </a:r>
            <a:r>
              <a:rPr lang="en-US" i="1" dirty="0"/>
              <a:t>A</a:t>
            </a:r>
            <a:r>
              <a:rPr lang="en-US" dirty="0"/>
              <a:t>. Fjöldi hlutmengja mengis </a:t>
            </a:r>
            <a:r>
              <a:rPr lang="en-US" i="0" dirty="0">
                <a:latin typeface="Cambria" panose="02040503050406030204" pitchFamily="18" charset="0"/>
                <a:ea typeface="Cambria" panose="02040503050406030204" pitchFamily="18" charset="0"/>
              </a:rPr>
              <a:t>A = 2</a:t>
            </a:r>
            <a:r>
              <a:rPr lang="en-US" i="1" baseline="30000" dirty="0">
                <a:latin typeface="Cambria" panose="02040503050406030204" pitchFamily="18" charset="0"/>
                <a:ea typeface="Cambria" panose="02040503050406030204" pitchFamily="18" charset="0"/>
              </a:rPr>
              <a:t>n</a:t>
            </a:r>
            <a:r>
              <a:rPr lang="en-US" i="0" baseline="30000" dirty="0">
                <a:latin typeface="Cambria" panose="02040503050406030204" pitchFamily="18" charset="0"/>
                <a:ea typeface="Cambria" panose="02040503050406030204" pitchFamily="18" charset="0"/>
              </a:rPr>
              <a:t>(</a:t>
            </a:r>
            <a:r>
              <a:rPr lang="en-US" i="1" baseline="30000" dirty="0">
                <a:latin typeface="Cambria" panose="02040503050406030204" pitchFamily="18" charset="0"/>
                <a:ea typeface="Cambria" panose="02040503050406030204" pitchFamily="18" charset="0"/>
              </a:rPr>
              <a:t>A</a:t>
            </a:r>
            <a:r>
              <a:rPr lang="en-US" i="0" baseline="30000" dirty="0">
                <a:latin typeface="Cambria" panose="02040503050406030204" pitchFamily="18" charset="0"/>
                <a:ea typeface="Cambria" panose="02040503050406030204" pitchFamily="18" charset="0"/>
              </a:rPr>
              <a:t>)</a:t>
            </a:r>
            <a:r>
              <a:rPr lang="en-US" i="0" dirty="0">
                <a:latin typeface="Cambria" panose="02040503050406030204" pitchFamily="18" charset="0"/>
                <a:ea typeface="Cambria" panose="02040503050406030204" pitchFamily="18" charset="0"/>
              </a:rPr>
              <a:t> </a:t>
            </a:r>
            <a:r>
              <a:rPr lang="en-US" dirty="0"/>
              <a:t>.</a:t>
            </a:r>
          </a:p>
        </p:txBody>
      </p:sp>
    </p:spTree>
    <p:extLst>
      <p:ext uri="{BB962C8B-B14F-4D97-AF65-F5344CB8AC3E}">
        <p14:creationId xmlns:p14="http://schemas.microsoft.com/office/powerpoint/2010/main" val="8991523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5DB245-0994-4D39-A41C-987CF7A8CA90}"/>
              </a:ext>
            </a:extLst>
          </p:cNvPr>
          <p:cNvSpPr>
            <a:spLocks noGrp="1"/>
          </p:cNvSpPr>
          <p:nvPr>
            <p:ph type="title"/>
          </p:nvPr>
        </p:nvSpPr>
        <p:spPr/>
        <p:txBody>
          <a:bodyPr/>
          <a:lstStyle/>
          <a:p>
            <a:r>
              <a:rPr lang="en-US" dirty="0"/>
              <a:t>DÆMI – Fjöldi hlutmengja mengis reiknaður</a:t>
            </a:r>
          </a:p>
        </p:txBody>
      </p:sp>
      <p:sp>
        <p:nvSpPr>
          <p:cNvPr id="3" name="Content Placeholder 2">
            <a:extLst>
              <a:ext uri="{FF2B5EF4-FFF2-40B4-BE49-F238E27FC236}">
                <a16:creationId xmlns:a16="http://schemas.microsoft.com/office/drawing/2014/main" id="{97C20CFE-22F1-4DEA-87BF-FC499E22D3AE}"/>
              </a:ext>
            </a:extLst>
          </p:cNvPr>
          <p:cNvSpPr>
            <a:spLocks noGrp="1"/>
          </p:cNvSpPr>
          <p:nvPr>
            <p:ph sz="half" idx="1"/>
          </p:nvPr>
        </p:nvSpPr>
        <p:spPr>
          <a:xfrm>
            <a:off x="838200" y="1010660"/>
            <a:ext cx="5257800" cy="5482213"/>
          </a:xfrm>
        </p:spPr>
        <p:txBody>
          <a:bodyPr/>
          <a:lstStyle/>
          <a:p>
            <a:r>
              <a:rPr lang="en-US" dirty="0"/>
              <a:t>Finndu fjölda hlutmengja í hverju eftirfarandi mengja.</a:t>
            </a:r>
          </a:p>
          <a:p>
            <a:pPr marL="514350" indent="-514350">
              <a:buFont typeface="+mj-lt"/>
              <a:buAutoNum type="arabicPeriod"/>
            </a:pPr>
            <a:r>
              <a:rPr lang="en-US" dirty="0"/>
              <a:t>Mengi fimm stigahæstu leikmanna allra tíma í NBA: </a:t>
            </a:r>
            <a:r>
              <a:rPr lang="en-US" i="1" dirty="0">
                <a:latin typeface="Cambria" panose="02040503050406030204" pitchFamily="18" charset="0"/>
                <a:ea typeface="Cambria" panose="02040503050406030204" pitchFamily="18" charset="0"/>
              </a:rPr>
              <a:t>S</a:t>
            </a:r>
            <a:r>
              <a:rPr lang="en-US" i="0" dirty="0">
                <a:latin typeface="Cambria" panose="02040503050406030204" pitchFamily="18" charset="0"/>
                <a:ea typeface="Cambria" panose="02040503050406030204" pitchFamily="18" charset="0"/>
              </a:rPr>
              <a:t> = {Kareem Abdul-Jabbar, Karl Malone, LeBron James, Kobe Bryant, Michael Jordan}</a:t>
            </a:r>
            <a:r>
              <a:rPr lang="en-US" dirty="0"/>
              <a:t>.</a:t>
            </a:r>
          </a:p>
          <a:p>
            <a:pPr marL="514350" indent="-514350">
              <a:buFont typeface="+mj-lt"/>
              <a:buAutoNum type="arabicPeriod"/>
            </a:pPr>
            <a:r>
              <a:rPr lang="en-US" dirty="0"/>
              <a:t>Mengi fjögurra söluhæstu hljómplatna allra tíma: </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[Thriller, Hotel California, The Beatles White Album, Led </a:t>
            </a:r>
            <a:r>
              <a:rPr lang="en-US" i="0" dirty="0" err="1">
                <a:latin typeface="Cambria" panose="02040503050406030204" pitchFamily="18" charset="0"/>
                <a:ea typeface="Cambria" panose="02040503050406030204" pitchFamily="18" charset="0"/>
              </a:rPr>
              <a:t>Zepplin</a:t>
            </a:r>
            <a:r>
              <a:rPr lang="en-US" i="0" dirty="0">
                <a:latin typeface="Cambria" panose="02040503050406030204" pitchFamily="18" charset="0"/>
                <a:ea typeface="Cambria" panose="02040503050406030204" pitchFamily="18" charset="0"/>
              </a:rPr>
              <a:t> IV]</a:t>
            </a:r>
            <a:endParaRPr lang="en-US" dirty="0">
              <a:latin typeface="Cambria" panose="02040503050406030204" pitchFamily="18" charset="0"/>
              <a:ea typeface="Cambria" panose="02040503050406030204" pitchFamily="18" charset="0"/>
            </a:endParaRPr>
          </a:p>
        </p:txBody>
      </p:sp>
      <p:sp>
        <p:nvSpPr>
          <p:cNvPr id="4" name="Content Placeholder 3">
            <a:extLst>
              <a:ext uri="{FF2B5EF4-FFF2-40B4-BE49-F238E27FC236}">
                <a16:creationId xmlns:a16="http://schemas.microsoft.com/office/drawing/2014/main" id="{9E39EC9E-CA02-4D5E-891A-72C83C37C6A2}"/>
              </a:ext>
            </a:extLst>
          </p:cNvPr>
          <p:cNvSpPr>
            <a:spLocks noGrp="1"/>
          </p:cNvSpPr>
          <p:nvPr>
            <p:ph sz="half" idx="2"/>
          </p:nvPr>
        </p:nvSpPr>
        <p:spPr>
          <a:xfrm>
            <a:off x="6604000" y="1010661"/>
            <a:ext cx="4749800" cy="5166302"/>
          </a:xfrm>
        </p:spPr>
        <p:txBody>
          <a:bodyPr/>
          <a:lstStyle/>
          <a:p>
            <a:pPr marL="342900" indent="-342900">
              <a:buFont typeface="+mj-lt"/>
              <a:buAutoNum type="arabicPeriod"/>
            </a:pPr>
            <a:r>
              <a:rPr lang="en-US" dirty="0"/>
              <a:t> </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S</a:t>
            </a:r>
            <a:r>
              <a:rPr lang="en-US" i="0" dirty="0">
                <a:latin typeface="Cambria" panose="02040503050406030204" pitchFamily="18" charset="0"/>
                <a:ea typeface="Cambria" panose="02040503050406030204" pitchFamily="18" charset="0"/>
              </a:rPr>
              <a:t>) = 5</a:t>
            </a:r>
            <a:r>
              <a:rPr lang="en-US" dirty="0"/>
              <a:t>. Heildarfjöldi hlutmengja í </a:t>
            </a:r>
            <a:r>
              <a:rPr lang="en-US" i="1" dirty="0">
                <a:latin typeface="Cambria" panose="02040503050406030204" pitchFamily="18" charset="0"/>
                <a:ea typeface="Cambria" panose="02040503050406030204" pitchFamily="18" charset="0"/>
              </a:rPr>
              <a:t>S</a:t>
            </a:r>
            <a:r>
              <a:rPr lang="en-US" dirty="0"/>
              <a:t> er því </a:t>
            </a:r>
            <a:br>
              <a:rPr lang="en-US" dirty="0"/>
            </a:br>
            <a:r>
              <a:rPr lang="en-US" i="0" dirty="0">
                <a:latin typeface="Cambria" panose="02040503050406030204" pitchFamily="18" charset="0"/>
                <a:ea typeface="Cambria" panose="02040503050406030204" pitchFamily="18" charset="0"/>
              </a:rPr>
              <a:t>2</a:t>
            </a:r>
            <a:r>
              <a:rPr lang="en-US" i="0" baseline="30000" dirty="0">
                <a:latin typeface="Cambria" panose="02040503050406030204" pitchFamily="18" charset="0"/>
                <a:ea typeface="Cambria" panose="02040503050406030204" pitchFamily="18" charset="0"/>
              </a:rPr>
              <a:t>5</a:t>
            </a:r>
            <a:r>
              <a:rPr lang="en-US" i="0" dirty="0">
                <a:latin typeface="Cambria" panose="02040503050406030204" pitchFamily="18" charset="0"/>
                <a:ea typeface="Cambria" panose="02040503050406030204" pitchFamily="18" charset="0"/>
              </a:rPr>
              <a:t> = 2 ∙ 2 ∙ 2 ∙ 2 ∙ 2 = 32</a:t>
            </a:r>
            <a:r>
              <a:rPr lang="en-US" dirty="0"/>
              <a:t>.</a:t>
            </a:r>
          </a:p>
          <a:p>
            <a:pPr marL="342900" indent="-342900">
              <a:buFont typeface="+mj-lt"/>
              <a:buAutoNum type="arabicPeriod"/>
            </a:pPr>
            <a:r>
              <a:rPr lang="en-US" dirty="0"/>
              <a:t> </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4</a:t>
            </a:r>
            <a:r>
              <a:rPr lang="en-US" dirty="0"/>
              <a:t>. Heildarfjöldi hlutmengja í </a:t>
            </a:r>
            <a:r>
              <a:rPr lang="en-US" i="1" dirty="0">
                <a:latin typeface="Cambria" panose="02040503050406030204" pitchFamily="18" charset="0"/>
                <a:ea typeface="Cambria" panose="02040503050406030204" pitchFamily="18" charset="0"/>
              </a:rPr>
              <a:t>A</a:t>
            </a:r>
            <a:r>
              <a:rPr lang="en-US" dirty="0"/>
              <a:t> er því </a:t>
            </a:r>
            <a:r>
              <a:rPr lang="en-US" i="0" dirty="0">
                <a:latin typeface="Cambria" panose="02040503050406030204" pitchFamily="18" charset="0"/>
                <a:ea typeface="Cambria" panose="02040503050406030204" pitchFamily="18" charset="0"/>
              </a:rPr>
              <a:t>2</a:t>
            </a:r>
            <a:r>
              <a:rPr lang="en-US" i="0" baseline="30000" dirty="0">
                <a:latin typeface="Cambria" panose="02040503050406030204" pitchFamily="18" charset="0"/>
                <a:ea typeface="Cambria" panose="02040503050406030204" pitchFamily="18" charset="0"/>
              </a:rPr>
              <a:t>4</a:t>
            </a:r>
            <a:r>
              <a:rPr lang="en-US" i="0" dirty="0">
                <a:latin typeface="Cambria" panose="02040503050406030204" pitchFamily="18" charset="0"/>
                <a:ea typeface="Cambria" panose="02040503050406030204" pitchFamily="18" charset="0"/>
              </a:rPr>
              <a:t> = 16</a:t>
            </a:r>
            <a:r>
              <a:rPr lang="en-US" dirty="0"/>
              <a:t>.</a:t>
            </a:r>
          </a:p>
        </p:txBody>
      </p:sp>
    </p:spTree>
    <p:extLst>
      <p:ext uri="{BB962C8B-B14F-4D97-AF65-F5344CB8AC3E}">
        <p14:creationId xmlns:p14="http://schemas.microsoft.com/office/powerpoint/2010/main" val="2519008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1.2 Jafngild hlutmengi</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b="1" dirty="0"/>
              <a:t>Runur </a:t>
            </a:r>
            <a:r>
              <a:rPr lang="en-US" dirty="0"/>
              <a:t>og </a:t>
            </a:r>
            <a:r>
              <a:rPr lang="en-US" b="1" dirty="0"/>
              <a:t>raðir </a:t>
            </a:r>
            <a:r>
              <a:rPr lang="en-US" dirty="0"/>
              <a:t>eru skilgreindar sem óendanleg hlutmengi náttúrlegra talna með því að lýsa rununni eða röðinni með náttúrlegri tölu, </a:t>
            </a:r>
            <a:r>
              <a:rPr lang="en-US" i="1" dirty="0">
                <a:latin typeface="Cambria" panose="02040503050406030204" pitchFamily="18" charset="0"/>
                <a:ea typeface="Cambria" panose="02040503050406030204" pitchFamily="18" charset="0"/>
              </a:rPr>
              <a:t>n</a:t>
            </a:r>
            <a:r>
              <a:rPr lang="en-US" dirty="0"/>
              <a:t>.</a:t>
            </a:r>
          </a:p>
        </p:txBody>
      </p:sp>
    </p:spTree>
    <p:extLst>
      <p:ext uri="{BB962C8B-B14F-4D97-AF65-F5344CB8AC3E}">
        <p14:creationId xmlns:p14="http://schemas.microsoft.com/office/powerpoint/2010/main" val="4015227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DA44F-C754-48DE-A419-E067A32D3077}"/>
              </a:ext>
            </a:extLst>
          </p:cNvPr>
          <p:cNvSpPr>
            <a:spLocks noGrp="1"/>
          </p:cNvSpPr>
          <p:nvPr>
            <p:ph type="title"/>
          </p:nvPr>
        </p:nvSpPr>
        <p:spPr/>
        <p:txBody>
          <a:bodyPr/>
          <a:lstStyle/>
          <a:p>
            <a:r>
              <a:rPr lang="en-US" dirty="0"/>
              <a:t>DÆMI – Jafngild hlutmengi óendanlegs mengis rituð</a:t>
            </a:r>
          </a:p>
        </p:txBody>
      </p:sp>
      <p:sp>
        <p:nvSpPr>
          <p:cNvPr id="3" name="Content Placeholder 2">
            <a:extLst>
              <a:ext uri="{FF2B5EF4-FFF2-40B4-BE49-F238E27FC236}">
                <a16:creationId xmlns:a16="http://schemas.microsoft.com/office/drawing/2014/main" id="{F47A8521-4B7A-45FD-B17D-7391CFB03EE0}"/>
              </a:ext>
            </a:extLst>
          </p:cNvPr>
          <p:cNvSpPr>
            <a:spLocks noGrp="1"/>
          </p:cNvSpPr>
          <p:nvPr>
            <p:ph sz="half" idx="1"/>
          </p:nvPr>
        </p:nvSpPr>
        <p:spPr/>
        <p:txBody>
          <a:bodyPr/>
          <a:lstStyle/>
          <a:p>
            <a:r>
              <a:rPr lang="en-US" dirty="0"/>
              <a:t>Með náttúrlegum tölum má tákna margfeldi af 3 með rununni </a:t>
            </a:r>
            <a:r>
              <a:rPr lang="en-US" i="0" dirty="0">
                <a:latin typeface="Cambria" panose="02040503050406030204" pitchFamily="18" charset="0"/>
                <a:ea typeface="Cambria" panose="02040503050406030204" pitchFamily="18" charset="0"/>
              </a:rPr>
              <a:t>{3,6, 9, …}</a:t>
            </a:r>
            <a:r>
              <a:rPr lang="en-US" dirty="0"/>
              <a:t>. Ritaðu mengið með skilyrðisrithætti og settu hvert margfeldi af 3 fram með formúlu sem fall af náttúrlegri tölu, </a:t>
            </a:r>
            <a:r>
              <a:rPr lang="en-US" i="1" dirty="0">
                <a:latin typeface="Cambria" panose="02040503050406030204" pitchFamily="18" charset="0"/>
                <a:ea typeface="Cambria" panose="02040503050406030204" pitchFamily="18" charset="0"/>
              </a:rPr>
              <a:t>n</a:t>
            </a:r>
            <a:r>
              <a:rPr lang="en-US" dirty="0"/>
              <a:t>.</a:t>
            </a:r>
          </a:p>
        </p:txBody>
      </p:sp>
      <p:sp>
        <p:nvSpPr>
          <p:cNvPr id="4" name="Content Placeholder 3">
            <a:extLst>
              <a:ext uri="{FF2B5EF4-FFF2-40B4-BE49-F238E27FC236}">
                <a16:creationId xmlns:a16="http://schemas.microsoft.com/office/drawing/2014/main" id="{AE789E3C-D461-4629-A880-9FF40D188AEF}"/>
              </a:ext>
            </a:extLst>
          </p:cNvPr>
          <p:cNvSpPr>
            <a:spLocks noGrp="1"/>
          </p:cNvSpPr>
          <p:nvPr>
            <p:ph sz="half" idx="2"/>
          </p:nvPr>
        </p:nvSpPr>
        <p:spPr>
          <a:xfrm>
            <a:off x="6311900" y="1010661"/>
            <a:ext cx="5041900" cy="5166302"/>
          </a:xfrm>
        </p:spPr>
        <p:txBody>
          <a:bodyPr/>
          <a:lstStyle/>
          <a:p>
            <a:r>
              <a:rPr lang="en-US" i="0" dirty="0">
                <a:latin typeface="Cambria" panose="02040503050406030204" pitchFamily="18" charset="0"/>
                <a:ea typeface="Cambria" panose="02040503050406030204" pitchFamily="18" charset="0"/>
              </a:rPr>
              <a:t>{</a:t>
            </a:r>
            <a:r>
              <a:rPr lang="en-US" i="1" dirty="0" err="1">
                <a:latin typeface="Cambria" panose="02040503050406030204" pitchFamily="18" charset="0"/>
                <a:ea typeface="Cambria" panose="02040503050406030204" pitchFamily="18" charset="0"/>
              </a:rPr>
              <a:t>m</a:t>
            </a:r>
            <a:r>
              <a:rPr lang="en-US" i="0" dirty="0" err="1">
                <a:latin typeface="Cambria" panose="02040503050406030204" pitchFamily="18" charset="0"/>
                <a:ea typeface="Cambria" panose="02040503050406030204" pitchFamily="18" charset="0"/>
              </a:rPr>
              <a:t>|</a:t>
            </a:r>
            <a:r>
              <a:rPr lang="en-US" i="1" dirty="0" err="1">
                <a:latin typeface="Cambria" panose="02040503050406030204" pitchFamily="18" charset="0"/>
                <a:ea typeface="Cambria" panose="02040503050406030204" pitchFamily="18" charset="0"/>
              </a:rPr>
              <a:t>m</a:t>
            </a:r>
            <a:r>
              <a:rPr lang="en-US" i="0" dirty="0">
                <a:latin typeface="Cambria" panose="02040503050406030204" pitchFamily="18" charset="0"/>
                <a:ea typeface="Cambria" panose="02040503050406030204" pitchFamily="18" charset="0"/>
              </a:rPr>
              <a:t> = 3</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 þar sem </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 er náttúrleg tala}</a:t>
            </a:r>
            <a:r>
              <a:rPr lang="en-US" dirty="0"/>
              <a:t> eða  </a:t>
            </a:r>
            <a:r>
              <a:rPr lang="en-US" i="0" dirty="0">
                <a:latin typeface="Cambria" panose="02040503050406030204" pitchFamily="18" charset="0"/>
                <a:ea typeface="Cambria" panose="02040503050406030204" pitchFamily="18" charset="0"/>
              </a:rPr>
              <a:t>{</a:t>
            </a:r>
            <a:r>
              <a:rPr lang="en-US" i="1" dirty="0" err="1">
                <a:latin typeface="Cambria" panose="02040503050406030204" pitchFamily="18" charset="0"/>
                <a:ea typeface="Cambria" panose="02040503050406030204" pitchFamily="18" charset="0"/>
              </a:rPr>
              <a:t>m</a:t>
            </a:r>
            <a:r>
              <a:rPr lang="en-US" i="0" dirty="0" err="1">
                <a:latin typeface="Cambria" panose="02040503050406030204" pitchFamily="18" charset="0"/>
                <a:ea typeface="Cambria" panose="02040503050406030204" pitchFamily="18" charset="0"/>
              </a:rPr>
              <a:t>|</a:t>
            </a:r>
            <a:r>
              <a:rPr lang="en-US" i="1" dirty="0" err="1">
                <a:latin typeface="Cambria" panose="02040503050406030204" pitchFamily="18" charset="0"/>
                <a:ea typeface="Cambria" panose="02040503050406030204" pitchFamily="18" charset="0"/>
              </a:rPr>
              <a:t>m</a:t>
            </a:r>
            <a:r>
              <a:rPr lang="en-US" i="1" dirty="0">
                <a:latin typeface="Cambria" panose="02040503050406030204" pitchFamily="18" charset="0"/>
                <a:ea typeface="Cambria" panose="02040503050406030204" pitchFamily="18" charset="0"/>
              </a:rPr>
              <a:t> </a:t>
            </a:r>
            <a:r>
              <a:rPr lang="en-US" i="0" dirty="0">
                <a:latin typeface="Cambria" panose="02040503050406030204" pitchFamily="18" charset="0"/>
                <a:ea typeface="Cambria" panose="02040503050406030204" pitchFamily="18" charset="0"/>
              </a:rPr>
              <a:t>= 3</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 þar sem </a:t>
            </a:r>
            <a:r>
              <a:rPr lang="en-US" i="1" dirty="0">
                <a:latin typeface="Cambria" panose="02040503050406030204" pitchFamily="18" charset="0"/>
                <a:ea typeface="Cambria" panose="02040503050406030204" pitchFamily="18" charset="0"/>
              </a:rPr>
              <a:t>n </a:t>
            </a:r>
            <a:r>
              <a:rPr lang="en-US" i="0" dirty="0">
                <a:latin typeface="Cambria" panose="02040503050406030204" pitchFamily="18" charset="0"/>
                <a:ea typeface="Cambria" panose="02040503050406030204" pitchFamily="18" charset="0"/>
              </a:rPr>
              <a:t>∈ Ν}</a:t>
            </a:r>
            <a:r>
              <a:rPr lang="en-US" dirty="0"/>
              <a:t>. </a:t>
            </a:r>
          </a:p>
          <a:p>
            <a:r>
              <a:rPr lang="en-US" dirty="0"/>
              <a:t>Táknið </a:t>
            </a:r>
            <a:r>
              <a:rPr lang="en-US" dirty="0">
                <a:latin typeface="Cambria" panose="02040503050406030204" pitchFamily="18" charset="0"/>
                <a:ea typeface="Cambria" panose="02040503050406030204" pitchFamily="18" charset="0"/>
              </a:rPr>
              <a:t>∈ </a:t>
            </a:r>
            <a:r>
              <a:rPr lang="en-US" dirty="0"/>
              <a:t>er lesið „er stak í“. Þar sem gagntæk samsvörun er milli mengis margfelda af 3 og náttúrlegu talnanna er mengi margfelda af 3 jafngilt hlutmengi náttúrlegu talnanna. </a:t>
            </a:r>
          </a:p>
        </p:txBody>
      </p:sp>
    </p:spTree>
    <p:extLst>
      <p:ext uri="{BB962C8B-B14F-4D97-AF65-F5344CB8AC3E}">
        <p14:creationId xmlns:p14="http://schemas.microsoft.com/office/powerpoint/2010/main" val="3544725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1.3 Venn-myndir (1 af 3)</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Nota grunnmengi og tvö mengi til að túlka Venn-mynd. </a:t>
            </a:r>
          </a:p>
          <a:p>
            <a:pPr marL="514350" lvl="0" indent="-514350">
              <a:buFont typeface="+mj-lt"/>
              <a:buAutoNum type="arabicPeriod"/>
            </a:pPr>
            <a:r>
              <a:rPr lang="en-US" dirty="0"/>
              <a:t>Nota grunnmengi og tvö mengi til að teikna Venn-mynd. </a:t>
            </a:r>
          </a:p>
          <a:p>
            <a:pPr marL="514350" lvl="0" indent="-514350">
              <a:buFont typeface="+mj-lt"/>
              <a:buAutoNum type="arabicPeriod"/>
            </a:pPr>
            <a:r>
              <a:rPr lang="en-US" dirty="0"/>
              <a:t>Ákvarða fyllimengi mengis.</a:t>
            </a:r>
          </a:p>
        </p:txBody>
      </p:sp>
    </p:spTree>
    <p:extLst>
      <p:ext uri="{BB962C8B-B14F-4D97-AF65-F5344CB8AC3E}">
        <p14:creationId xmlns:p14="http://schemas.microsoft.com/office/powerpoint/2010/main" val="34240277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1.3 Venn-myndir (2 af 3)</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a:xfrm>
            <a:off x="838200" y="1010661"/>
            <a:ext cx="10901516" cy="5155580"/>
          </a:xfrm>
        </p:spPr>
        <p:txBody>
          <a:bodyPr/>
          <a:lstStyle/>
          <a:p>
            <a:r>
              <a:rPr lang="en-US" b="1" dirty="0"/>
              <a:t>Venn-myndir </a:t>
            </a:r>
            <a:r>
              <a:rPr lang="en-US" dirty="0"/>
              <a:t>eru myndræn verkfæri sem auðvelda okkur að sjá og skilja tengsl milli mengja. </a:t>
            </a:r>
          </a:p>
          <a:p>
            <a:r>
              <a:rPr lang="en-US" dirty="0"/>
              <a:t>Venn-myndir eru kenndar við stærðfræðinginn John Venn, sem fyrstur gerði notkun þeirra útbreidda á níunda áratug 19. aldar. </a:t>
            </a:r>
          </a:p>
          <a:p>
            <a:r>
              <a:rPr lang="en-US" dirty="0"/>
              <a:t>Þegar Venn-mynd er notuð til að sýna tengsl milli mengja er allt gagnamengið sem verið er að skoða teiknað sem rétthyrningur og hlutmengi þess sem hringir sem liggja að öllu leyti innan rétthyrningsins. </a:t>
            </a:r>
          </a:p>
          <a:p>
            <a:r>
              <a:rPr lang="en-US" dirty="0"/>
              <a:t>Allt gagnamengið sem verið er að skoða kallast </a:t>
            </a:r>
            <a:r>
              <a:rPr lang="en-US" b="1" dirty="0"/>
              <a:t>grunnmengi</a:t>
            </a:r>
            <a:r>
              <a:rPr lang="en-US" dirty="0"/>
              <a:t>. </a:t>
            </a:r>
          </a:p>
        </p:txBody>
      </p:sp>
    </p:spTree>
    <p:extLst>
      <p:ext uri="{BB962C8B-B14F-4D97-AF65-F5344CB8AC3E}">
        <p14:creationId xmlns:p14="http://schemas.microsoft.com/office/powerpoint/2010/main" val="26429351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C227A-AC38-4CBD-81BF-08D6CBA17D8B}"/>
              </a:ext>
            </a:extLst>
          </p:cNvPr>
          <p:cNvSpPr>
            <a:spLocks noGrp="1"/>
          </p:cNvSpPr>
          <p:nvPr>
            <p:ph type="title"/>
          </p:nvPr>
        </p:nvSpPr>
        <p:spPr/>
        <p:txBody>
          <a:bodyPr/>
          <a:lstStyle/>
          <a:p>
            <a:r>
              <a:rPr lang="en-US" sz="2300" dirty="0"/>
              <a:t>DÆMI – Tengsl milli mengja túlkuð út frá Venn-mynd</a:t>
            </a:r>
          </a:p>
        </p:txBody>
      </p:sp>
      <p:sp>
        <p:nvSpPr>
          <p:cNvPr id="3" name="Content Placeholder 2">
            <a:extLst>
              <a:ext uri="{FF2B5EF4-FFF2-40B4-BE49-F238E27FC236}">
                <a16:creationId xmlns:a16="http://schemas.microsoft.com/office/drawing/2014/main" id="{87269661-0DFC-483C-90F1-110604EBBDF9}"/>
              </a:ext>
            </a:extLst>
          </p:cNvPr>
          <p:cNvSpPr>
            <a:spLocks noGrp="1"/>
          </p:cNvSpPr>
          <p:nvPr>
            <p:ph sz="half" idx="1"/>
          </p:nvPr>
        </p:nvSpPr>
        <p:spPr>
          <a:xfrm>
            <a:off x="838200" y="1010661"/>
            <a:ext cx="5181600" cy="1834139"/>
          </a:xfrm>
        </p:spPr>
        <p:txBody>
          <a:bodyPr/>
          <a:lstStyle/>
          <a:p>
            <a:r>
              <a:rPr lang="en-US" dirty="0"/>
              <a:t>Lýstu tengslunum milli mengjanna á eftirfarandi Venn-mynd með orðum og táknum.</a:t>
            </a:r>
          </a:p>
        </p:txBody>
      </p:sp>
      <p:pic>
        <p:nvPicPr>
          <p:cNvPr id="9" name="Picture 3" descr="A single-set Venn diagram is shaded. Outside the set, it is labeled as 'T equals Terriers.' Outside the Venn diagram, 'Parallelograms' is labeled.">
            <a:extLst>
              <a:ext uri="{FF2B5EF4-FFF2-40B4-BE49-F238E27FC236}">
                <a16:creationId xmlns:a16="http://schemas.microsoft.com/office/drawing/2014/main" id="{F4E4A50A-4921-4168-B92E-9A5920D540A5}"/>
              </a:ext>
            </a:extLst>
          </p:cNvPr>
          <p:cNvPicPr>
            <a:picLocks noGrp="1" noChangeAspect="1"/>
          </p:cNvPicPr>
          <p:nvPr>
            <p:ph sz="half" idx="2"/>
          </p:nvPr>
        </p:nvPicPr>
        <p:blipFill>
          <a:blip r:embed="rId2"/>
          <a:stretch>
            <a:fillRect/>
          </a:stretch>
        </p:blipFill>
        <p:spPr>
          <a:xfrm>
            <a:off x="1686881" y="2928147"/>
            <a:ext cx="2646038" cy="2297110"/>
          </a:xfrm>
          <a:prstGeom prst="rect">
            <a:avLst/>
          </a:prstGeom>
        </p:spPr>
      </p:pic>
      <p:sp>
        <p:nvSpPr>
          <p:cNvPr id="5" name="Content Placeholder 4">
            <a:extLst>
              <a:ext uri="{FF2B5EF4-FFF2-40B4-BE49-F238E27FC236}">
                <a16:creationId xmlns:a16="http://schemas.microsoft.com/office/drawing/2014/main" id="{D7FDEF31-AD8D-4028-A608-D44689F684AC}"/>
              </a:ext>
            </a:extLst>
          </p:cNvPr>
          <p:cNvSpPr>
            <a:spLocks noGrp="1"/>
          </p:cNvSpPr>
          <p:nvPr>
            <p:ph sz="half" idx="12"/>
          </p:nvPr>
        </p:nvSpPr>
        <p:spPr>
          <a:xfrm>
            <a:off x="6197600" y="1010660"/>
            <a:ext cx="5181600" cy="4590039"/>
          </a:xfrm>
        </p:spPr>
        <p:txBody>
          <a:bodyPr/>
          <a:lstStyle/>
          <a:p>
            <a:r>
              <a:rPr lang="en-US" dirty="0"/>
              <a:t>Mengi terríera er hlutmengi grunnmengis hunda. Með öðrum orðum sýnir Venn-myndin að allir terríerar eru hundar. </a:t>
            </a:r>
          </a:p>
          <a:p>
            <a:r>
              <a:rPr lang="en-US" dirty="0"/>
              <a:t>Þetta er táknað sem </a:t>
            </a:r>
            <a:r>
              <a:rPr lang="en-US" i="1" dirty="0">
                <a:latin typeface="Cambria" panose="02040503050406030204" pitchFamily="18" charset="0"/>
                <a:ea typeface="Cambria" panose="02040503050406030204" pitchFamily="18" charset="0"/>
              </a:rPr>
              <a:t>T</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U</a:t>
            </a:r>
            <a:r>
              <a:rPr lang="en-US" dirty="0"/>
              <a:t>.</a:t>
            </a:r>
          </a:p>
        </p:txBody>
      </p:sp>
    </p:spTree>
    <p:extLst>
      <p:ext uri="{BB962C8B-B14F-4D97-AF65-F5344CB8AC3E}">
        <p14:creationId xmlns:p14="http://schemas.microsoft.com/office/powerpoint/2010/main" val="2461375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1.3 Venn-myndir (3 af 3)</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Tvö mengi </a:t>
            </a:r>
            <a:r>
              <a:rPr lang="en-US" i="1" dirty="0">
                <a:latin typeface="Cambria" panose="02040503050406030204" pitchFamily="18" charset="0"/>
                <a:ea typeface="Cambria" panose="02040503050406030204" pitchFamily="18" charset="0"/>
              </a:rPr>
              <a:t>A</a:t>
            </a:r>
            <a:r>
              <a:rPr lang="en-US" dirty="0"/>
              <a:t> og </a:t>
            </a:r>
            <a:r>
              <a:rPr lang="en-US" i="1" dirty="0">
                <a:latin typeface="Cambria" panose="02040503050406030204" pitchFamily="18" charset="0"/>
                <a:ea typeface="Cambria" panose="02040503050406030204" pitchFamily="18" charset="0"/>
              </a:rPr>
              <a:t>B </a:t>
            </a:r>
            <a:r>
              <a:rPr lang="en-US" dirty="0"/>
              <a:t>eru </a:t>
            </a:r>
            <a:r>
              <a:rPr lang="en-US" b="1" dirty="0"/>
              <a:t>sundurlæg mengi</a:t>
            </a:r>
            <a:r>
              <a:rPr lang="en-US" dirty="0"/>
              <a:t> ef þau eiga ekkert stak sameiginlegt. Það er, ef </a:t>
            </a:r>
            <a:r>
              <a:rPr lang="en-US" i="1" dirty="0">
                <a:latin typeface="Cambria" panose="02040503050406030204" pitchFamily="18" charset="0"/>
                <a:ea typeface="Cambria" panose="02040503050406030204" pitchFamily="18" charset="0"/>
              </a:rPr>
              <a:t>a </a:t>
            </a:r>
            <a:r>
              <a:rPr lang="en-US" dirty="0"/>
              <a:t>er stak í menginu </a:t>
            </a:r>
            <a:r>
              <a:rPr lang="en-US" i="1" dirty="0">
                <a:latin typeface="Cambria" panose="02040503050406030204" pitchFamily="18" charset="0"/>
                <a:ea typeface="Cambria" panose="02040503050406030204" pitchFamily="18" charset="0"/>
              </a:rPr>
              <a:t>A </a:t>
            </a:r>
            <a:r>
              <a:rPr lang="en-US" dirty="0"/>
              <a:t>þá </a:t>
            </a:r>
            <a:r>
              <a:rPr lang="en-US" i="1" dirty="0">
                <a:latin typeface="Cambria" panose="02040503050406030204" pitchFamily="18" charset="0"/>
                <a:ea typeface="Cambria" panose="02040503050406030204" pitchFamily="18" charset="0"/>
              </a:rPr>
              <a:t>a </a:t>
            </a:r>
            <a:r>
              <a:rPr lang="en-US" dirty="0"/>
              <a:t>er ekki stak í menginu </a:t>
            </a:r>
            <a:r>
              <a:rPr lang="en-US" i="1" dirty="0">
                <a:latin typeface="Cambria" panose="02040503050406030204" pitchFamily="18" charset="0"/>
                <a:ea typeface="Cambria" panose="02040503050406030204" pitchFamily="18" charset="0"/>
              </a:rPr>
              <a:t>B</a:t>
            </a:r>
            <a:r>
              <a:rPr lang="en-US" dirty="0"/>
              <a:t>. Ef </a:t>
            </a:r>
            <a:r>
              <a:rPr lang="en-US" i="1" dirty="0">
                <a:latin typeface="Cambria" panose="02040503050406030204" pitchFamily="18" charset="0"/>
                <a:ea typeface="Cambria" panose="02040503050406030204" pitchFamily="18" charset="0"/>
              </a:rPr>
              <a:t>b</a:t>
            </a:r>
            <a:r>
              <a:rPr lang="en-US" dirty="0"/>
              <a:t> er stak í menginu </a:t>
            </a:r>
            <a:r>
              <a:rPr lang="en-US" i="1" dirty="0">
                <a:latin typeface="Cambria" panose="02040503050406030204" pitchFamily="18" charset="0"/>
                <a:ea typeface="Cambria" panose="02040503050406030204" pitchFamily="18" charset="0"/>
              </a:rPr>
              <a:t>B </a:t>
            </a:r>
            <a:r>
              <a:rPr lang="en-US" dirty="0"/>
              <a:t>þá </a:t>
            </a:r>
            <a:r>
              <a:rPr lang="en-US" i="1" dirty="0">
                <a:latin typeface="Cambria" panose="02040503050406030204" pitchFamily="18" charset="0"/>
                <a:ea typeface="Cambria" panose="02040503050406030204" pitchFamily="18" charset="0"/>
              </a:rPr>
              <a:t>b</a:t>
            </a:r>
            <a:r>
              <a:rPr lang="en-US" dirty="0"/>
              <a:t> er ekki stak í menginu </a:t>
            </a:r>
            <a:r>
              <a:rPr lang="en-US" i="1" dirty="0">
                <a:latin typeface="Cambria" panose="02040503050406030204" pitchFamily="18" charset="0"/>
                <a:ea typeface="Cambria" panose="02040503050406030204" pitchFamily="18" charset="0"/>
              </a:rPr>
              <a:t>A</a:t>
            </a:r>
            <a:r>
              <a:rPr lang="en-US" i="1" dirty="0"/>
              <a:t>.</a:t>
            </a:r>
            <a:endParaRPr lang="en-US" dirty="0"/>
          </a:p>
        </p:txBody>
      </p:sp>
    </p:spTree>
    <p:extLst>
      <p:ext uri="{BB962C8B-B14F-4D97-AF65-F5344CB8AC3E}">
        <p14:creationId xmlns:p14="http://schemas.microsoft.com/office/powerpoint/2010/main" val="26805788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C227A-AC38-4CBD-81BF-08D6CBA17D8B}"/>
              </a:ext>
            </a:extLst>
          </p:cNvPr>
          <p:cNvSpPr>
            <a:spLocks noGrp="1"/>
          </p:cNvSpPr>
          <p:nvPr>
            <p:ph type="title"/>
          </p:nvPr>
        </p:nvSpPr>
        <p:spPr/>
        <p:txBody>
          <a:bodyPr/>
          <a:lstStyle/>
          <a:p>
            <a:r>
              <a:rPr lang="en-US" dirty="0"/>
              <a:t>DÆMI – Tengsl mengja lýst</a:t>
            </a:r>
          </a:p>
        </p:txBody>
      </p:sp>
      <p:sp>
        <p:nvSpPr>
          <p:cNvPr id="3" name="Content Placeholder 2">
            <a:extLst>
              <a:ext uri="{FF2B5EF4-FFF2-40B4-BE49-F238E27FC236}">
                <a16:creationId xmlns:a16="http://schemas.microsoft.com/office/drawing/2014/main" id="{87269661-0DFC-483C-90F1-110604EBBDF9}"/>
              </a:ext>
            </a:extLst>
          </p:cNvPr>
          <p:cNvSpPr>
            <a:spLocks noGrp="1"/>
          </p:cNvSpPr>
          <p:nvPr>
            <p:ph sz="half" idx="1"/>
          </p:nvPr>
        </p:nvSpPr>
        <p:spPr>
          <a:xfrm>
            <a:off x="838200" y="1010661"/>
            <a:ext cx="5181600" cy="1834139"/>
          </a:xfrm>
        </p:spPr>
        <p:txBody>
          <a:bodyPr/>
          <a:lstStyle/>
          <a:p>
            <a:r>
              <a:rPr lang="en-US" dirty="0"/>
              <a:t>Lýsið tengslum mengjanna á eftirfarandi Venn-mynd.</a:t>
            </a:r>
          </a:p>
        </p:txBody>
      </p:sp>
      <p:pic>
        <p:nvPicPr>
          <p:cNvPr id="8" name="Picture 3" descr="A two-set Venn diagram not intersecting one another is given. Outside the Venn diagram, 'U equals 2D Figures' is labeled.&#10;The first set is labeled T equals Triangles while the second set is labeled S equals Squares.">
            <a:extLst>
              <a:ext uri="{FF2B5EF4-FFF2-40B4-BE49-F238E27FC236}">
                <a16:creationId xmlns:a16="http://schemas.microsoft.com/office/drawing/2014/main" id="{B648EC73-53F7-4836-A6BC-6D78BEE0348E}"/>
              </a:ext>
            </a:extLst>
          </p:cNvPr>
          <p:cNvPicPr>
            <a:picLocks noGrp="1" noChangeAspect="1"/>
          </p:cNvPicPr>
          <p:nvPr>
            <p:ph sz="half" idx="2"/>
          </p:nvPr>
        </p:nvPicPr>
        <p:blipFill>
          <a:blip r:embed="rId2"/>
          <a:stretch>
            <a:fillRect/>
          </a:stretch>
        </p:blipFill>
        <p:spPr>
          <a:xfrm>
            <a:off x="1301750" y="2613818"/>
            <a:ext cx="3092450" cy="2101280"/>
          </a:xfrm>
          <a:prstGeom prst="rect">
            <a:avLst/>
          </a:prstGeom>
        </p:spPr>
      </p:pic>
      <p:sp>
        <p:nvSpPr>
          <p:cNvPr id="5" name="Content Placeholder 4">
            <a:extLst>
              <a:ext uri="{FF2B5EF4-FFF2-40B4-BE49-F238E27FC236}">
                <a16:creationId xmlns:a16="http://schemas.microsoft.com/office/drawing/2014/main" id="{D7FDEF31-AD8D-4028-A608-D44689F684AC}"/>
              </a:ext>
            </a:extLst>
          </p:cNvPr>
          <p:cNvSpPr>
            <a:spLocks noGrp="1"/>
          </p:cNvSpPr>
          <p:nvPr>
            <p:ph sz="half" idx="12"/>
          </p:nvPr>
        </p:nvSpPr>
        <p:spPr>
          <a:xfrm>
            <a:off x="6197600" y="1010660"/>
            <a:ext cx="5181600" cy="4590039"/>
          </a:xfrm>
        </p:spPr>
        <p:txBody>
          <a:bodyPr/>
          <a:lstStyle/>
          <a:p>
            <a:r>
              <a:rPr lang="en-US" dirty="0"/>
              <a:t>Mengi þríhyrninga og mengi ferninga eru tvö sundurlæg hlutmengi í grunnmengi tvívíðra forma. </a:t>
            </a:r>
          </a:p>
          <a:p>
            <a:r>
              <a:rPr lang="en-US" dirty="0"/>
              <a:t>Mengi þríhyrninga og mengi ferninga eiga engin stök sameiginleg. </a:t>
            </a:r>
          </a:p>
          <a:p>
            <a:r>
              <a:rPr lang="en-US" dirty="0"/>
              <a:t>Engir þríhyrningar eru ferningar og engir ferningar eru þríhyrningar, en bæði ferningar og þríhyrningar eru tvívíð form. </a:t>
            </a:r>
          </a:p>
        </p:txBody>
      </p:sp>
    </p:spTree>
    <p:extLst>
      <p:ext uri="{BB962C8B-B14F-4D97-AF65-F5344CB8AC3E}">
        <p14:creationId xmlns:p14="http://schemas.microsoft.com/office/powerpoint/2010/main" val="37922460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1.3 Venn-myndir teiknaðar</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quarter" idx="11"/>
          </p:nvPr>
        </p:nvSpPr>
        <p:spPr/>
        <p:txBody>
          <a:bodyPr/>
          <a:lstStyle/>
          <a:p>
            <a:r>
              <a:rPr lang="en-US" dirty="0"/>
              <a:t>Megintilgangur Venn-myndar er að sýna tengsl mengja á myndrænan hátt. Því þarf að geta teiknað Venn-mynd út frá tengslum mengja sem lýst er með orðum eða táknum.</a:t>
            </a:r>
          </a:p>
          <a:p>
            <a:r>
              <a:rPr lang="en-US" dirty="0"/>
              <a:t>Venn-mynd er teiknuð þannig:</a:t>
            </a:r>
          </a:p>
          <a:p>
            <a:pPr marL="971550" lvl="1" indent="-514350">
              <a:buFont typeface="+mj-lt"/>
              <a:buAutoNum type="arabicPeriod"/>
            </a:pPr>
            <a:r>
              <a:rPr lang="en-US" sz="2800" dirty="0"/>
              <a:t>Teiknið rétthyrning sem táknar grunnmengið og merkið hann </a:t>
            </a:r>
            <a:r>
              <a:rPr lang="en-US" sz="2800" i="1" dirty="0">
                <a:latin typeface="Cambria" panose="02040503050406030204" pitchFamily="18" charset="0"/>
                <a:ea typeface="Cambria" panose="02040503050406030204" pitchFamily="18" charset="0"/>
              </a:rPr>
              <a:t>U</a:t>
            </a:r>
            <a:r>
              <a:rPr lang="en-US" sz="2800" i="0" dirty="0">
                <a:latin typeface="Cambria" panose="02040503050406030204" pitchFamily="18" charset="0"/>
                <a:ea typeface="Cambria" panose="02040503050406030204" pitchFamily="18" charset="0"/>
              </a:rPr>
              <a:t> = heiti mengis</a:t>
            </a:r>
            <a:r>
              <a:rPr lang="en-US" sz="2800" dirty="0"/>
              <a:t>.</a:t>
            </a:r>
          </a:p>
          <a:p>
            <a:pPr marL="971550" lvl="1" indent="-514350">
              <a:buFont typeface="+mj-lt"/>
              <a:buAutoNum type="arabicPeriod"/>
            </a:pPr>
            <a:r>
              <a:rPr lang="en-US" sz="2800" dirty="0"/>
              <a:t>Teiknið hring innan rétthyrningsins sem táknar hlutmengi grunnmengisins og merkið hann með heiti mengisins.</a:t>
            </a:r>
          </a:p>
        </p:txBody>
      </p:sp>
    </p:spTree>
    <p:extLst>
      <p:ext uri="{BB962C8B-B14F-4D97-AF65-F5344CB8AC3E}">
        <p14:creationId xmlns:p14="http://schemas.microsoft.com/office/powerpoint/2010/main" val="2514884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41A44-BD97-40E4-A6DB-11F55AC49F7E}"/>
              </a:ext>
            </a:extLst>
          </p:cNvPr>
          <p:cNvSpPr>
            <a:spLocks noGrp="1"/>
          </p:cNvSpPr>
          <p:nvPr>
            <p:ph type="title"/>
          </p:nvPr>
        </p:nvSpPr>
        <p:spPr/>
        <p:txBody>
          <a:bodyPr/>
          <a:lstStyle/>
          <a:p>
            <a:r>
              <a:rPr lang="en-US" dirty="0"/>
              <a:t>DÆMI – Venn-mynd teiknuð til að sýna </a:t>
            </a:r>
            <a:br>
              <a:rPr lang="en-US" dirty="0"/>
            </a:br>
            <a:r>
              <a:rPr lang="en-US" dirty="0"/>
              <a:t>tengsl tveggja mengja</a:t>
            </a:r>
          </a:p>
        </p:txBody>
      </p:sp>
      <p:sp>
        <p:nvSpPr>
          <p:cNvPr id="3" name="Content Placeholder 2">
            <a:extLst>
              <a:ext uri="{FF2B5EF4-FFF2-40B4-BE49-F238E27FC236}">
                <a16:creationId xmlns:a16="http://schemas.microsoft.com/office/drawing/2014/main" id="{798750FF-027A-4A09-A66F-F115DA0E0833}"/>
              </a:ext>
            </a:extLst>
          </p:cNvPr>
          <p:cNvSpPr>
            <a:spLocks noGrp="1"/>
          </p:cNvSpPr>
          <p:nvPr>
            <p:ph sz="half" idx="1"/>
          </p:nvPr>
        </p:nvSpPr>
        <p:spPr>
          <a:xfrm>
            <a:off x="838200" y="1099561"/>
            <a:ext cx="4305300" cy="2329439"/>
          </a:xfrm>
        </p:spPr>
        <p:txBody>
          <a:bodyPr/>
          <a:lstStyle/>
          <a:p>
            <a:r>
              <a:rPr lang="en-US" dirty="0"/>
              <a:t>Teiknið Venn-mynd sem sýnir tengsl mengjanna.</a:t>
            </a:r>
          </a:p>
          <a:p>
            <a:r>
              <a:rPr lang="en-US" dirty="0"/>
              <a:t>Allir rétthyrningar eru samsíðungar.</a:t>
            </a:r>
          </a:p>
        </p:txBody>
      </p:sp>
      <p:sp>
        <p:nvSpPr>
          <p:cNvPr id="4" name="Content Placeholder 3">
            <a:extLst>
              <a:ext uri="{FF2B5EF4-FFF2-40B4-BE49-F238E27FC236}">
                <a16:creationId xmlns:a16="http://schemas.microsoft.com/office/drawing/2014/main" id="{036A17B0-BD1F-4131-9D30-6B38A35398A6}"/>
              </a:ext>
            </a:extLst>
          </p:cNvPr>
          <p:cNvSpPr>
            <a:spLocks noGrp="1"/>
          </p:cNvSpPr>
          <p:nvPr>
            <p:ph sz="half" idx="2"/>
          </p:nvPr>
        </p:nvSpPr>
        <p:spPr>
          <a:xfrm>
            <a:off x="5511800" y="1099562"/>
            <a:ext cx="5842000" cy="3362108"/>
          </a:xfrm>
        </p:spPr>
        <p:txBody>
          <a:bodyPr/>
          <a:lstStyle/>
          <a:p>
            <a:r>
              <a:rPr lang="en-US" dirty="0"/>
              <a:t>Mengi rétthyrninga er hlutmengi í mengi samsíðunga.</a:t>
            </a:r>
          </a:p>
          <a:p>
            <a:r>
              <a:rPr lang="en-US" dirty="0"/>
              <a:t>Teiknið fyrst rétthyrning sem táknar grunnmengið og merkið hann </a:t>
            </a:r>
            <a:r>
              <a:rPr lang="en-US" i="1" dirty="0">
                <a:latin typeface="Cambria" panose="02040503050406030204" pitchFamily="18" charset="0"/>
                <a:ea typeface="Cambria" panose="02040503050406030204" pitchFamily="18" charset="0"/>
              </a:rPr>
              <a:t>U</a:t>
            </a:r>
            <a:r>
              <a:rPr lang="en-US" i="0" dirty="0">
                <a:latin typeface="Cambria" panose="02040503050406030204" pitchFamily="18" charset="0"/>
                <a:ea typeface="Cambria" panose="02040503050406030204" pitchFamily="18" charset="0"/>
              </a:rPr>
              <a:t> = Samsíðungar</a:t>
            </a:r>
            <a:r>
              <a:rPr lang="en-US" dirty="0"/>
              <a:t>, teiknið síðan hring sem er allur innan rétthyrningsins og merkið hann með heiti mengisins sem hann táknar, </a:t>
            </a:r>
            <a:r>
              <a:rPr lang="en-US" i="1" dirty="0">
                <a:latin typeface="Cambria" panose="02040503050406030204" pitchFamily="18" charset="0"/>
                <a:ea typeface="Cambria" panose="02040503050406030204" pitchFamily="18" charset="0"/>
              </a:rPr>
              <a:t>R</a:t>
            </a:r>
            <a:r>
              <a:rPr lang="en-US" i="0" dirty="0">
                <a:latin typeface="Cambria" panose="02040503050406030204" pitchFamily="18" charset="0"/>
                <a:ea typeface="Cambria" panose="02040503050406030204" pitchFamily="18" charset="0"/>
              </a:rPr>
              <a:t> = Rétthyrningar</a:t>
            </a:r>
            <a:r>
              <a:rPr lang="en-US" dirty="0"/>
              <a:t>.</a:t>
            </a:r>
          </a:p>
        </p:txBody>
      </p:sp>
      <p:pic>
        <p:nvPicPr>
          <p:cNvPr id="9" name="Picture 4" descr="A single-set Venn diagram is shaded. Outside the set, it is labeled 'R equals Rectangles.' Outside the Venn diagram shows, 'U equals Parallelograms.'">
            <a:extLst>
              <a:ext uri="{FF2B5EF4-FFF2-40B4-BE49-F238E27FC236}">
                <a16:creationId xmlns:a16="http://schemas.microsoft.com/office/drawing/2014/main" id="{DEDAF8CF-62C5-4671-B04F-E25852B837A2}"/>
              </a:ext>
            </a:extLst>
          </p:cNvPr>
          <p:cNvPicPr>
            <a:picLocks noGrp="1" noChangeAspect="1"/>
          </p:cNvPicPr>
          <p:nvPr>
            <p:ph sz="half" idx="12"/>
          </p:nvPr>
        </p:nvPicPr>
        <p:blipFill>
          <a:blip r:embed="rId2"/>
          <a:stretch>
            <a:fillRect/>
          </a:stretch>
        </p:blipFill>
        <p:spPr>
          <a:xfrm>
            <a:off x="7219156" y="4638645"/>
            <a:ext cx="2427288" cy="1929383"/>
          </a:xfrm>
          <a:prstGeom prst="rect">
            <a:avLst/>
          </a:prstGeom>
        </p:spPr>
      </p:pic>
    </p:spTree>
    <p:extLst>
      <p:ext uri="{BB962C8B-B14F-4D97-AF65-F5344CB8AC3E}">
        <p14:creationId xmlns:p14="http://schemas.microsoft.com/office/powerpoint/2010/main" val="2617475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F81AC-7FA0-400C-AF25-80670502B8D1}"/>
              </a:ext>
            </a:extLst>
          </p:cNvPr>
          <p:cNvSpPr>
            <a:spLocks noGrp="1"/>
          </p:cNvSpPr>
          <p:nvPr>
            <p:ph type="title"/>
          </p:nvPr>
        </p:nvSpPr>
        <p:spPr/>
        <p:txBody>
          <a:bodyPr/>
          <a:lstStyle/>
          <a:p>
            <a:r>
              <a:rPr lang="en-US" dirty="0"/>
              <a:t>1.3 Fyllimengi mengis</a:t>
            </a:r>
          </a:p>
        </p:txBody>
      </p:sp>
      <p:sp>
        <p:nvSpPr>
          <p:cNvPr id="3" name="Content Placeholder 2">
            <a:extLst>
              <a:ext uri="{FF2B5EF4-FFF2-40B4-BE49-F238E27FC236}">
                <a16:creationId xmlns:a16="http://schemas.microsoft.com/office/drawing/2014/main" id="{1461D021-42A7-49BB-B71B-9A6F8ED4FAB1}"/>
              </a:ext>
            </a:extLst>
          </p:cNvPr>
          <p:cNvSpPr>
            <a:spLocks noGrp="1"/>
          </p:cNvSpPr>
          <p:nvPr>
            <p:ph sz="half" idx="1"/>
          </p:nvPr>
        </p:nvSpPr>
        <p:spPr>
          <a:xfrm>
            <a:off x="838200" y="1010661"/>
            <a:ext cx="10515600" cy="1313439"/>
          </a:xfrm>
        </p:spPr>
        <p:txBody>
          <a:bodyPr/>
          <a:lstStyle/>
          <a:p>
            <a:r>
              <a:rPr lang="en-US" dirty="0"/>
              <a:t>Mengi allra staka í grunnmenginu </a:t>
            </a:r>
            <a:r>
              <a:rPr lang="en-US" i="1" dirty="0">
                <a:latin typeface="Cambria" panose="02040503050406030204" pitchFamily="18" charset="0"/>
                <a:ea typeface="Cambria" panose="02040503050406030204" pitchFamily="18" charset="0"/>
              </a:rPr>
              <a:t>U</a:t>
            </a:r>
            <a:r>
              <a:rPr lang="en-US" dirty="0"/>
              <a:t> sem eru ekki í hlutmenginu </a:t>
            </a:r>
            <a:r>
              <a:rPr lang="en-US" i="1" dirty="0">
                <a:latin typeface="Cambria" panose="02040503050406030204" pitchFamily="18" charset="0"/>
                <a:ea typeface="Cambria" panose="02040503050406030204" pitchFamily="18" charset="0"/>
              </a:rPr>
              <a:t>A</a:t>
            </a:r>
            <a:r>
              <a:rPr lang="en-US" dirty="0"/>
              <a:t> nefnist </a:t>
            </a:r>
            <a:r>
              <a:rPr lang="en-US" b="1" dirty="0"/>
              <a:t>fyllimengi </a:t>
            </a:r>
            <a:r>
              <a:rPr lang="en-US" dirty="0"/>
              <a:t>mengisins </a:t>
            </a:r>
            <a:r>
              <a:rPr lang="en-US" i="1" dirty="0">
                <a:latin typeface="Cambria" panose="02040503050406030204" pitchFamily="18" charset="0"/>
                <a:ea typeface="Cambria" panose="02040503050406030204" pitchFamily="18" charset="0"/>
              </a:rPr>
              <a:t>A</a:t>
            </a:r>
            <a:r>
              <a:rPr lang="en-US" dirty="0"/>
              <a:t>, </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a:t>
            </a:r>
            <a:r>
              <a:rPr lang="en-US" dirty="0"/>
              <a:t>.</a:t>
            </a:r>
          </a:p>
          <a:p>
            <a:r>
              <a:rPr lang="en-US" dirty="0"/>
              <a:t>Í skilyrðisrithætti er þetta ritað tákn</a:t>
            </a:r>
            <a:r>
              <a:rPr lang="en-US" dirty="0">
                <a:solidFill>
                  <a:srgbClr val="464846"/>
                </a:solidFill>
              </a:rPr>
              <a:t>rænt</a:t>
            </a:r>
            <a:r>
              <a:rPr lang="en-US" dirty="0"/>
              <a:t> sem:</a:t>
            </a:r>
          </a:p>
        </p:txBody>
      </p:sp>
      <p:graphicFrame>
        <p:nvGraphicFramePr>
          <p:cNvPr id="11" name="Object 3">
            <a:extLst>
              <a:ext uri="{FF2B5EF4-FFF2-40B4-BE49-F238E27FC236}">
                <a16:creationId xmlns:a16="http://schemas.microsoft.com/office/drawing/2014/main" id="{79BEEB43-57A7-4498-A05F-2DBD7D5C281B}"/>
              </a:ext>
              <a:ext uri="{C183D7F6-B498-43B3-948B-1728B52AA6E4}">
                <adec:decorative xmlns:adec="http://schemas.microsoft.com/office/drawing/2017/decorative" val="1"/>
              </a:ext>
            </a:extLst>
          </p:cNvPr>
          <p:cNvGraphicFramePr>
            <a:graphicFrameLocks noGrp="1" noChangeAspect="1"/>
          </p:cNvGraphicFramePr>
          <p:nvPr>
            <p:ph sz="half" idx="2"/>
            <p:extLst>
              <p:ext uri="{D42A27DB-BD31-4B8C-83A1-F6EECF244321}">
                <p14:modId xmlns:p14="http://schemas.microsoft.com/office/powerpoint/2010/main" val="4043792534"/>
              </p:ext>
            </p:extLst>
          </p:nvPr>
        </p:nvGraphicFramePr>
        <p:xfrm>
          <a:off x="1155700" y="2321935"/>
          <a:ext cx="2565400" cy="406400"/>
        </p:xfrm>
        <a:graphic>
          <a:graphicData uri="http://schemas.openxmlformats.org/presentationml/2006/ole">
            <mc:AlternateContent xmlns:mc="http://schemas.openxmlformats.org/markup-compatibility/2006">
              <mc:Choice xmlns:v="urn:schemas-microsoft-com:vml" Requires="v">
                <p:oleObj name="Equation" r:id="rId2" imgW="2565360" imgH="406080" progId="Equation.DSMT4">
                  <p:embed/>
                </p:oleObj>
              </mc:Choice>
              <mc:Fallback>
                <p:oleObj name="Equation" r:id="rId2" imgW="2565360" imgH="406080" progId="Equation.DSMT4">
                  <p:embed/>
                  <p:pic>
                    <p:nvPicPr>
                      <p:cNvPr id="4" name="Object 3">
                        <a:extLst>
                          <a:ext uri="{FF2B5EF4-FFF2-40B4-BE49-F238E27FC236}">
                            <a16:creationId xmlns:a16="http://schemas.microsoft.com/office/drawing/2014/main" id="{3CA33EF2-6832-483F-9F75-4190A3CB3E7B}"/>
                          </a:ext>
                        </a:extLst>
                      </p:cNvPr>
                      <p:cNvPicPr/>
                      <p:nvPr/>
                    </p:nvPicPr>
                    <p:blipFill>
                      <a:blip r:embed="rId3"/>
                      <a:stretch>
                        <a:fillRect/>
                      </a:stretch>
                    </p:blipFill>
                    <p:spPr>
                      <a:xfrm>
                        <a:off x="1155700" y="2321935"/>
                        <a:ext cx="2565400" cy="40640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7" name="Content Placeholder 4">
                <a:extLst>
                  <a:ext uri="{FF2B5EF4-FFF2-40B4-BE49-F238E27FC236}">
                    <a16:creationId xmlns:a16="http://schemas.microsoft.com/office/drawing/2014/main" id="{A6268C24-D776-4900-A698-18CAFF90E244}"/>
                  </a:ext>
                </a:extLst>
              </p:cNvPr>
              <p:cNvSpPr>
                <a:spLocks noGrp="1"/>
              </p:cNvSpPr>
              <p:nvPr>
                <p:ph sz="half" idx="12"/>
              </p:nvPr>
            </p:nvSpPr>
            <p:spPr>
              <a:xfrm>
                <a:off x="838200" y="2817900"/>
                <a:ext cx="10515600" cy="1054113"/>
              </a:xfrm>
            </p:spPr>
            <p:txBody>
              <a:bodyPr/>
              <a:lstStyle/>
              <a:p>
                <a:r>
                  <a:rPr lang="en-US" dirty="0"/>
                  <a:t>Táknið </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 táknar „er stak í“ og táknið </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 táknar „er ekki stak í“.</a:t>
                </a:r>
              </a:p>
            </p:txBody>
          </p:sp>
        </mc:Choice>
        <mc:Fallback xmlns="">
          <p:sp>
            <p:nvSpPr>
              <p:cNvPr id="7" name="Content Placeholder 4">
                <a:extLst>
                  <a:ext uri="{FF2B5EF4-FFF2-40B4-BE49-F238E27FC236}">
                    <a16:creationId xmlns:a16="http://schemas.microsoft.com/office/drawing/2014/main" id="{A6268C24-D776-4900-A698-18CAFF90E244}"/>
                  </a:ext>
                </a:extLst>
              </p:cNvPr>
              <p:cNvSpPr>
                <a:spLocks noGrp="1" noRot="1" noChangeAspect="1" noMove="1" noResize="1" noEditPoints="1" noAdjustHandles="1" noChangeArrowheads="1" noChangeShapeType="1" noTextEdit="1"/>
              </p:cNvSpPr>
              <p:nvPr>
                <p:ph sz="half" idx="12"/>
              </p:nvPr>
            </p:nvSpPr>
            <p:spPr>
              <a:xfrm>
                <a:off x="838200" y="2817900"/>
                <a:ext cx="10515600" cy="1054113"/>
              </a:xfrm>
              <a:blipFill>
                <a:blip r:embed="rId5"/>
                <a:stretch>
                  <a:fillRect l="-1043" t="-9249"/>
                </a:stretch>
              </a:blipFill>
            </p:spPr>
            <p:txBody>
              <a:bodyPr/>
              <a:lstStyle/>
              <a:p>
                <a:r>
                  <a:rPr lang="en-IN">
                    <a:noFill/>
                  </a:rPr>
                  <a:t> </a:t>
                </a:r>
              </a:p>
            </p:txBody>
          </p:sp>
        </mc:Fallback>
      </mc:AlternateContent>
    </p:spTree>
    <p:extLst>
      <p:ext uri="{BB962C8B-B14F-4D97-AF65-F5344CB8AC3E}">
        <p14:creationId xmlns:p14="http://schemas.microsoft.com/office/powerpoint/2010/main" val="2932072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E9ED6-BDD3-4151-8FE4-30D243EF1FC5}"/>
              </a:ext>
            </a:extLst>
          </p:cNvPr>
          <p:cNvSpPr>
            <a:spLocks noGrp="1"/>
          </p:cNvSpPr>
          <p:nvPr>
            <p:ph type="title"/>
          </p:nvPr>
        </p:nvSpPr>
        <p:spPr/>
        <p:txBody>
          <a:bodyPr/>
          <a:lstStyle/>
          <a:p>
            <a:r>
              <a:rPr lang="en-US" dirty="0"/>
              <a:t>DÆMI – Fyllimengi mengis fundið</a:t>
            </a:r>
          </a:p>
        </p:txBody>
      </p:sp>
      <p:sp>
        <p:nvSpPr>
          <p:cNvPr id="3" name="Content Placeholder 2">
            <a:extLst>
              <a:ext uri="{FF2B5EF4-FFF2-40B4-BE49-F238E27FC236}">
                <a16:creationId xmlns:a16="http://schemas.microsoft.com/office/drawing/2014/main" id="{3C352D9E-0C20-4514-850F-09C2DDB42585}"/>
              </a:ext>
            </a:extLst>
          </p:cNvPr>
          <p:cNvSpPr>
            <a:spLocks noGrp="1"/>
          </p:cNvSpPr>
          <p:nvPr>
            <p:ph sz="half" idx="1"/>
          </p:nvPr>
        </p:nvSpPr>
        <p:spPr/>
        <p:txBody>
          <a:bodyPr/>
          <a:lstStyle/>
          <a:p>
            <a:r>
              <a:rPr lang="en-US" dirty="0"/>
              <a:t>Gefið er grunnmengið </a:t>
            </a:r>
            <a:r>
              <a:rPr lang="en-US" i="1" dirty="0">
                <a:latin typeface="Cambria" panose="02040503050406030204" pitchFamily="18" charset="0"/>
                <a:ea typeface="Cambria" panose="02040503050406030204" pitchFamily="18" charset="0"/>
              </a:rPr>
              <a:t>U</a:t>
            </a:r>
            <a:r>
              <a:rPr lang="en-US" i="0" dirty="0">
                <a:latin typeface="Cambria" panose="02040503050406030204" pitchFamily="18" charset="0"/>
                <a:ea typeface="Cambria" panose="02040503050406030204" pitchFamily="18" charset="0"/>
              </a:rPr>
              <a:t> = {Billie </a:t>
            </a:r>
            <a:r>
              <a:rPr lang="en-US" i="0" dirty="0" err="1">
                <a:latin typeface="Cambria" panose="02040503050406030204" pitchFamily="18" charset="0"/>
                <a:ea typeface="Cambria" panose="02040503050406030204" pitchFamily="18" charset="0"/>
              </a:rPr>
              <a:t>Eilish</a:t>
            </a:r>
            <a:r>
              <a:rPr lang="en-US" i="0" dirty="0">
                <a:latin typeface="Cambria" panose="02040503050406030204" pitchFamily="18" charset="0"/>
                <a:ea typeface="Cambria" panose="02040503050406030204" pitchFamily="18" charset="0"/>
              </a:rPr>
              <a:t>, Donald Glover, Bruno Mars, Adele, Ed Sheeran}</a:t>
            </a:r>
            <a:r>
              <a:rPr lang="en-US" dirty="0"/>
              <a:t> og mengið </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{Donald Glover, Bruno Mars, Ed Sheeran}</a:t>
            </a:r>
            <a:r>
              <a:rPr lang="en-US" dirty="0"/>
              <a:t>. Finnið </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a:t>
            </a:r>
            <a:r>
              <a:rPr lang="en-US" dirty="0"/>
              <a:t>.</a:t>
            </a:r>
          </a:p>
        </p:txBody>
      </p:sp>
      <p:sp>
        <p:nvSpPr>
          <p:cNvPr id="4" name="Content Placeholder 3">
            <a:extLst>
              <a:ext uri="{FF2B5EF4-FFF2-40B4-BE49-F238E27FC236}">
                <a16:creationId xmlns:a16="http://schemas.microsoft.com/office/drawing/2014/main" id="{BCF0BA9E-F94A-49D1-9A58-C53867F78043}"/>
              </a:ext>
            </a:extLst>
          </p:cNvPr>
          <p:cNvSpPr>
            <a:spLocks noGrp="1"/>
          </p:cNvSpPr>
          <p:nvPr>
            <p:ph sz="half" idx="2"/>
          </p:nvPr>
        </p:nvSpPr>
        <p:spPr/>
        <p:txBody>
          <a:bodyPr/>
          <a:lstStyle/>
          <a:p>
            <a:r>
              <a:rPr lang="en-US" dirty="0"/>
              <a:t>Fyllimengi mengisins </a:t>
            </a:r>
            <a:r>
              <a:rPr lang="en-US" i="1" dirty="0">
                <a:latin typeface="Cambria" panose="02040503050406030204" pitchFamily="18" charset="0"/>
                <a:ea typeface="Cambria" panose="02040503050406030204" pitchFamily="18" charset="0"/>
              </a:rPr>
              <a:t>A</a:t>
            </a:r>
            <a:r>
              <a:rPr lang="en-US" dirty="0"/>
              <a:t> er mengi allra staka í grunnmenginu </a:t>
            </a:r>
            <a:r>
              <a:rPr lang="en-US" i="1" dirty="0">
                <a:latin typeface="Cambria" panose="02040503050406030204" pitchFamily="18" charset="0"/>
                <a:ea typeface="Cambria" panose="02040503050406030204" pitchFamily="18" charset="0"/>
              </a:rPr>
              <a:t>U</a:t>
            </a:r>
            <a:r>
              <a:rPr lang="en-US" dirty="0"/>
              <a:t> sem eru ekki í menginu </a:t>
            </a:r>
            <a:r>
              <a:rPr lang="en-US" i="1" dirty="0">
                <a:latin typeface="Cambria" panose="02040503050406030204" pitchFamily="18" charset="0"/>
                <a:ea typeface="Cambria" panose="02040503050406030204" pitchFamily="18" charset="0"/>
              </a:rPr>
              <a:t>A</a:t>
            </a:r>
            <a:r>
              <a:rPr lang="en-US" dirty="0"/>
              <a:t>.</a:t>
            </a:r>
          </a:p>
          <a:p>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{Billie </a:t>
            </a:r>
            <a:r>
              <a:rPr lang="en-US" i="0" dirty="0" err="1">
                <a:latin typeface="Cambria" panose="02040503050406030204" pitchFamily="18" charset="0"/>
                <a:ea typeface="Cambria" panose="02040503050406030204" pitchFamily="18" charset="0"/>
              </a:rPr>
              <a:t>Eilish</a:t>
            </a:r>
            <a:r>
              <a:rPr lang="en-US" i="0" dirty="0">
                <a:latin typeface="Cambria" panose="02040503050406030204" pitchFamily="18" charset="0"/>
                <a:ea typeface="Cambria" panose="02040503050406030204" pitchFamily="18" charset="0"/>
              </a:rPr>
              <a:t>, Adele}</a:t>
            </a:r>
            <a:r>
              <a:rPr lang="en-US" dirty="0"/>
              <a:t>.</a:t>
            </a:r>
          </a:p>
        </p:txBody>
      </p:sp>
    </p:spTree>
    <p:extLst>
      <p:ext uri="{BB962C8B-B14F-4D97-AF65-F5344CB8AC3E}">
        <p14:creationId xmlns:p14="http://schemas.microsoft.com/office/powerpoint/2010/main" val="33753671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1.4 Mengjaaðgerðir með tveimur mengjum</a:t>
            </a:r>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pPr marL="0" indent="0">
              <a:buNone/>
            </a:pPr>
            <a:r>
              <a:rPr lang="en-US" dirty="0"/>
              <a:t>Námsmarkmið:</a:t>
            </a:r>
          </a:p>
          <a:p>
            <a:pPr marL="514350" lvl="0" indent="-514350">
              <a:buFont typeface="+mj-lt"/>
              <a:buAutoNum type="arabicPeriod"/>
            </a:pPr>
            <a:r>
              <a:rPr lang="en-US" dirty="0"/>
              <a:t>Finna sniðmengi tveggja mengja. </a:t>
            </a:r>
          </a:p>
          <a:p>
            <a:pPr marL="514350" lvl="0" indent="-514350">
              <a:buFont typeface="+mj-lt"/>
              <a:buAutoNum type="arabicPeriod"/>
            </a:pPr>
            <a:r>
              <a:rPr lang="en-US" dirty="0"/>
              <a:t>Finna sammengi tveggja mengja.</a:t>
            </a:r>
          </a:p>
          <a:p>
            <a:pPr marL="514350" lvl="0" indent="-514350">
              <a:buFont typeface="+mj-lt"/>
              <a:buAutoNum type="arabicPeriod"/>
            </a:pPr>
            <a:r>
              <a:rPr lang="en-US" dirty="0"/>
              <a:t>Finna fjöldatölu sammengis tveggja mengja.</a:t>
            </a:r>
          </a:p>
          <a:p>
            <a:pPr marL="514350" lvl="0" indent="-514350">
              <a:buFont typeface="+mj-lt"/>
              <a:buAutoNum type="arabicPeriod"/>
            </a:pPr>
            <a:r>
              <a:rPr lang="en-US" dirty="0"/>
              <a:t>Beita hugtökunum OG </a:t>
            </a:r>
            <a:r>
              <a:rPr lang="en-US" dirty="0" err="1"/>
              <a:t>og</a:t>
            </a:r>
            <a:r>
              <a:rPr lang="en-US" dirty="0"/>
              <a:t> EÐA í mengjaaðgerðum.</a:t>
            </a:r>
          </a:p>
          <a:p>
            <a:pPr marL="514350" lvl="0" indent="-514350">
              <a:buFont typeface="+mj-lt"/>
              <a:buAutoNum type="arabicPeriod"/>
            </a:pPr>
            <a:r>
              <a:rPr lang="en-US" dirty="0"/>
              <a:t>Draga ályktanir af Venn-myndum með tveimur mengjum. </a:t>
            </a:r>
          </a:p>
        </p:txBody>
      </p:sp>
    </p:spTree>
    <p:extLst>
      <p:ext uri="{BB962C8B-B14F-4D97-AF65-F5344CB8AC3E}">
        <p14:creationId xmlns:p14="http://schemas.microsoft.com/office/powerpoint/2010/main" val="42398176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1.4 Sniðmengi tveggja mengja</a:t>
            </a:r>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r>
              <a:rPr lang="en-US" dirty="0"/>
              <a:t>Stökin sem mengin tvö eiga sameiginleg tilheyra </a:t>
            </a:r>
            <a:r>
              <a:rPr lang="en-US" b="1" dirty="0"/>
              <a:t>sniðmengi þeirra. </a:t>
            </a:r>
            <a:r>
              <a:rPr lang="en-US" dirty="0"/>
              <a:t>Stak tilheyrir sniðmengi tveggja mengja ef það er bæði í fyrra menginu og því síðara. Sniðmengi tveggja mengja samsvarar því rökvirkjanum OG. </a:t>
            </a:r>
          </a:p>
          <a:p>
            <a:r>
              <a:rPr lang="en-US" dirty="0"/>
              <a:t>Með táknum er </a:t>
            </a:r>
            <a:r>
              <a:rPr lang="en-US" i="1" dirty="0">
                <a:latin typeface="Cambria" panose="02040503050406030204" pitchFamily="18" charset="0"/>
                <a:ea typeface="Cambria" panose="02040503050406030204" pitchFamily="18" charset="0"/>
              </a:rPr>
              <a:t>A</a:t>
            </a:r>
            <a:r>
              <a:rPr lang="en-US" dirty="0"/>
              <a:t> sniðmengi </a:t>
            </a:r>
            <a:r>
              <a:rPr lang="en-US" i="1" dirty="0">
                <a:latin typeface="Cambria" panose="02040503050406030204" pitchFamily="18" charset="0"/>
                <a:ea typeface="Cambria" panose="02040503050406030204" pitchFamily="18" charset="0"/>
              </a:rPr>
              <a:t>B</a:t>
            </a:r>
            <a:r>
              <a:rPr lang="en-US" dirty="0"/>
              <a:t> ritað þannig: </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dirty="0"/>
              <a:t>. </a:t>
            </a:r>
          </a:p>
          <a:p>
            <a:r>
              <a:rPr lang="en-US" i="1" dirty="0">
                <a:latin typeface="Cambria" panose="02040503050406030204" pitchFamily="18" charset="0"/>
                <a:ea typeface="Cambria" panose="02040503050406030204" pitchFamily="18" charset="0"/>
              </a:rPr>
              <a:t>A</a:t>
            </a:r>
            <a:r>
              <a:rPr lang="en-US" dirty="0"/>
              <a:t> sniðmengi </a:t>
            </a:r>
            <a:r>
              <a:rPr lang="en-US" i="1" dirty="0">
                <a:latin typeface="Cambria" panose="02040503050406030204" pitchFamily="18" charset="0"/>
                <a:ea typeface="Cambria" panose="02040503050406030204" pitchFamily="18" charset="0"/>
              </a:rPr>
              <a:t>B</a:t>
            </a:r>
            <a:r>
              <a:rPr lang="en-US" dirty="0"/>
              <a:t> er ritað með skilyrðisrithætti þannig: </a:t>
            </a:r>
            <a:br>
              <a:rPr lang="en-US" i="1" dirty="0">
                <a:latin typeface="Cambria Math" panose="02040503050406030204" pitchFamily="18" charset="0"/>
              </a:rPr>
            </a:b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 = {</a:t>
            </a:r>
            <a:r>
              <a:rPr lang="en-US" dirty="0">
                <a:latin typeface="Cambria" panose="02040503050406030204" pitchFamily="18" charset="0"/>
                <a:ea typeface="Cambria" panose="02040503050406030204" pitchFamily="18" charset="0"/>
              </a:rPr>
              <a:t>𝑥</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𝑥 </a:t>
            </a:r>
            <a:r>
              <a:rPr lang="en-US" i="0" dirty="0">
                <a:latin typeface="Cambria" panose="02040503050406030204" pitchFamily="18" charset="0"/>
                <a:ea typeface="Cambria" panose="02040503050406030204" pitchFamily="18" charset="0"/>
              </a:rPr>
              <a:t>∈ A og </a:t>
            </a:r>
            <a:r>
              <a:rPr lang="en-US" dirty="0">
                <a:latin typeface="Cambria" panose="02040503050406030204" pitchFamily="18" charset="0"/>
                <a:ea typeface="Cambria" panose="02040503050406030204" pitchFamily="18" charset="0"/>
              </a:rPr>
              <a:t>𝑥 </a:t>
            </a:r>
            <a:r>
              <a:rPr lang="en-US" i="0" dirty="0">
                <a:latin typeface="Cambria" panose="02040503050406030204" pitchFamily="18" charset="0"/>
                <a:ea typeface="Cambria" panose="02040503050406030204" pitchFamily="18" charset="0"/>
              </a:rPr>
              <a:t>∈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a:t>
            </a:r>
            <a:r>
              <a:rPr lang="en-US" dirty="0"/>
              <a:t>.</a:t>
            </a:r>
          </a:p>
        </p:txBody>
      </p:sp>
    </p:spTree>
    <p:extLst>
      <p:ext uri="{BB962C8B-B14F-4D97-AF65-F5344CB8AC3E}">
        <p14:creationId xmlns:p14="http://schemas.microsoft.com/office/powerpoint/2010/main" val="40139383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5447E-0392-4D24-9122-023526034A76}"/>
              </a:ext>
            </a:extLst>
          </p:cNvPr>
          <p:cNvSpPr>
            <a:spLocks noGrp="1"/>
          </p:cNvSpPr>
          <p:nvPr>
            <p:ph type="title"/>
          </p:nvPr>
        </p:nvSpPr>
        <p:spPr/>
        <p:txBody>
          <a:bodyPr/>
          <a:lstStyle/>
          <a:p>
            <a:r>
              <a:rPr lang="en-US" dirty="0"/>
              <a:t>DÆMI – Sniðmengi mengjanna A og B fundið</a:t>
            </a:r>
          </a:p>
        </p:txBody>
      </p:sp>
      <p:sp>
        <p:nvSpPr>
          <p:cNvPr id="3" name="Content Placeholder 2">
            <a:extLst>
              <a:ext uri="{FF2B5EF4-FFF2-40B4-BE49-F238E27FC236}">
                <a16:creationId xmlns:a16="http://schemas.microsoft.com/office/drawing/2014/main" id="{D1724CAD-36A3-4134-884E-B66598DE3879}"/>
              </a:ext>
            </a:extLst>
          </p:cNvPr>
          <p:cNvSpPr>
            <a:spLocks noGrp="1"/>
          </p:cNvSpPr>
          <p:nvPr>
            <p:ph sz="half" idx="1"/>
          </p:nvPr>
        </p:nvSpPr>
        <p:spPr>
          <a:xfrm>
            <a:off x="838200" y="1010661"/>
            <a:ext cx="3949700" cy="5166302"/>
          </a:xfrm>
        </p:spPr>
        <p:txBody>
          <a:bodyPr/>
          <a:lstStyle/>
          <a:p>
            <a:r>
              <a:rPr lang="en-US" dirty="0"/>
              <a:t>Mengið </a:t>
            </a:r>
            <a:r>
              <a:rPr lang="en-US" i="1" dirty="0">
                <a:latin typeface="Cambria" panose="02040503050406030204" pitchFamily="18" charset="0"/>
                <a:ea typeface="Cambria" panose="02040503050406030204" pitchFamily="18" charset="0"/>
              </a:rPr>
              <a:t>A </a:t>
            </a:r>
            <a:r>
              <a:rPr lang="en-US" i="0" dirty="0">
                <a:latin typeface="Cambria" panose="02040503050406030204" pitchFamily="18" charset="0"/>
                <a:ea typeface="Cambria" panose="02040503050406030204" pitchFamily="18" charset="0"/>
              </a:rPr>
              <a:t>= {1,3,5,7,9}</a:t>
            </a:r>
            <a:r>
              <a:rPr lang="en-US" dirty="0"/>
              <a:t> og </a:t>
            </a:r>
            <a:r>
              <a:rPr lang="en-US" i="1" dirty="0">
                <a:latin typeface="Cambria" panose="02040503050406030204" pitchFamily="18" charset="0"/>
                <a:ea typeface="Cambria" panose="02040503050406030204" pitchFamily="18" charset="0"/>
              </a:rPr>
              <a:t>B </a:t>
            </a:r>
            <a:r>
              <a:rPr lang="en-US" i="0" dirty="0">
                <a:latin typeface="Cambria" panose="02040503050406030204" pitchFamily="18" charset="0"/>
                <a:ea typeface="Cambria" panose="02040503050406030204" pitchFamily="18" charset="0"/>
              </a:rPr>
              <a:t>= {2,3,5,7}</a:t>
            </a:r>
            <a:r>
              <a:rPr lang="en-US" dirty="0"/>
              <a:t>. </a:t>
            </a:r>
            <a:br>
              <a:rPr lang="en-US" dirty="0"/>
            </a:br>
            <a:r>
              <a:rPr lang="en-US" dirty="0"/>
              <a:t>Finndu </a:t>
            </a:r>
            <a:r>
              <a:rPr lang="en-US" i="1" dirty="0">
                <a:latin typeface="Cambria" panose="02040503050406030204" pitchFamily="18" charset="0"/>
                <a:ea typeface="Cambria" panose="02040503050406030204" pitchFamily="18" charset="0"/>
              </a:rPr>
              <a:t>A</a:t>
            </a:r>
            <a:r>
              <a:rPr lang="en-US" dirty="0"/>
              <a:t> sniðmengi </a:t>
            </a:r>
            <a:r>
              <a:rPr lang="en-US" i="1" dirty="0">
                <a:latin typeface="Cambria" panose="02040503050406030204" pitchFamily="18" charset="0"/>
                <a:ea typeface="Cambria" panose="02040503050406030204" pitchFamily="18" charset="0"/>
              </a:rPr>
              <a:t>B</a:t>
            </a:r>
            <a:r>
              <a:rPr lang="en-US" dirty="0"/>
              <a:t>.</a:t>
            </a:r>
          </a:p>
        </p:txBody>
      </p:sp>
      <p:sp>
        <p:nvSpPr>
          <p:cNvPr id="4" name="Content Placeholder 3">
            <a:extLst>
              <a:ext uri="{FF2B5EF4-FFF2-40B4-BE49-F238E27FC236}">
                <a16:creationId xmlns:a16="http://schemas.microsoft.com/office/drawing/2014/main" id="{EEB69709-999F-4D11-84E9-978E42513EBD}"/>
              </a:ext>
            </a:extLst>
          </p:cNvPr>
          <p:cNvSpPr>
            <a:spLocks noGrp="1"/>
          </p:cNvSpPr>
          <p:nvPr>
            <p:ph sz="half" idx="2"/>
          </p:nvPr>
        </p:nvSpPr>
        <p:spPr>
          <a:xfrm>
            <a:off x="5829300" y="1010661"/>
            <a:ext cx="5524500" cy="5166302"/>
          </a:xfrm>
        </p:spPr>
        <p:txBody>
          <a:bodyPr/>
          <a:lstStyle/>
          <a:p>
            <a:r>
              <a:rPr lang="en-US" dirty="0"/>
              <a:t>Sniðmengi mengjanna </a:t>
            </a:r>
            <a:r>
              <a:rPr lang="en-US" i="1" dirty="0">
                <a:latin typeface="Cambria" panose="02040503050406030204" pitchFamily="18" charset="0"/>
                <a:ea typeface="Cambria" panose="02040503050406030204" pitchFamily="18" charset="0"/>
              </a:rPr>
              <a:t>A</a:t>
            </a:r>
            <a:r>
              <a:rPr lang="en-US" dirty="0"/>
              <a:t> og </a:t>
            </a:r>
            <a:r>
              <a:rPr lang="en-US" i="1" dirty="0">
                <a:latin typeface="Cambria" panose="02040503050406030204" pitchFamily="18" charset="0"/>
                <a:ea typeface="Cambria" panose="02040503050406030204" pitchFamily="18" charset="0"/>
              </a:rPr>
              <a:t>B</a:t>
            </a:r>
            <a:r>
              <a:rPr lang="en-US" dirty="0"/>
              <a:t> inniheldur stökin sem mengin </a:t>
            </a:r>
            <a:r>
              <a:rPr lang="en-US" i="1" dirty="0">
                <a:latin typeface="Cambria" panose="02040503050406030204" pitchFamily="18" charset="0"/>
                <a:ea typeface="Cambria" panose="02040503050406030204" pitchFamily="18" charset="0"/>
              </a:rPr>
              <a:t>A</a:t>
            </a:r>
            <a:r>
              <a:rPr lang="en-US" dirty="0"/>
              <a:t> og </a:t>
            </a:r>
            <a:r>
              <a:rPr lang="en-US" i="1" dirty="0">
                <a:latin typeface="Cambria" panose="02040503050406030204" pitchFamily="18" charset="0"/>
                <a:ea typeface="Cambria" panose="02040503050406030204" pitchFamily="18" charset="0"/>
              </a:rPr>
              <a:t>B</a:t>
            </a:r>
            <a:r>
              <a:rPr lang="en-US" dirty="0"/>
              <a:t> eiga sameiginleg, 3, 5 og 7. </a:t>
            </a:r>
            <a:endParaRPr lang="en-US" i="1" dirty="0">
              <a:latin typeface="Cambria Math" panose="02040503050406030204" pitchFamily="18" charset="0"/>
            </a:endParaRPr>
          </a:p>
          <a:p>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 = {3, 5, 7}</a:t>
            </a:r>
            <a:r>
              <a:rPr lang="en-US" dirty="0"/>
              <a:t>.</a:t>
            </a:r>
          </a:p>
        </p:txBody>
      </p:sp>
    </p:spTree>
    <p:extLst>
      <p:ext uri="{BB962C8B-B14F-4D97-AF65-F5344CB8AC3E}">
        <p14:creationId xmlns:p14="http://schemas.microsoft.com/office/powerpoint/2010/main" val="34257371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1.4 Sammengi tveggja mengja</a:t>
            </a:r>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r>
              <a:rPr lang="en-US" dirty="0"/>
              <a:t>Rétt eins og tvær fjölskyldur sameinast við hjónaband inniheldur </a:t>
            </a:r>
            <a:r>
              <a:rPr lang="en-US" b="1" dirty="0"/>
              <a:t>sammengi tveggja mengja </a:t>
            </a:r>
            <a:r>
              <a:rPr lang="en-US" dirty="0"/>
              <a:t>öll stök fyrra mengisins og öll stök þess síðara. </a:t>
            </a:r>
          </a:p>
          <a:p>
            <a:r>
              <a:rPr lang="en-US" dirty="0"/>
              <a:t>Stak tilheyrir sammengi tveggja mengja ef það er í fyrra menginu, því síðara eða báðum. Sammengi tveggja mengja samsvarar því rökvirkjanum innifalið EÐA. </a:t>
            </a:r>
          </a:p>
          <a:p>
            <a:r>
              <a:rPr lang="en-US" dirty="0"/>
              <a:t>Með táknum er </a:t>
            </a:r>
            <a:r>
              <a:rPr lang="en-US" i="1" dirty="0">
                <a:latin typeface="Cambria" panose="02040503050406030204" pitchFamily="18" charset="0"/>
                <a:ea typeface="Cambria" panose="02040503050406030204" pitchFamily="18" charset="0"/>
              </a:rPr>
              <a:t>A</a:t>
            </a:r>
            <a:r>
              <a:rPr lang="en-US" dirty="0"/>
              <a:t> sammengi </a:t>
            </a:r>
            <a:r>
              <a:rPr lang="en-US" i="1" dirty="0">
                <a:latin typeface="Cambria" panose="02040503050406030204" pitchFamily="18" charset="0"/>
                <a:ea typeface="Cambria" panose="02040503050406030204" pitchFamily="18" charset="0"/>
              </a:rPr>
              <a:t>A</a:t>
            </a:r>
            <a:r>
              <a:rPr lang="en-US" dirty="0"/>
              <a:t> ritað þannig: </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dirty="0"/>
              <a:t>. </a:t>
            </a:r>
            <a:endParaRPr lang="en-US" i="1" dirty="0">
              <a:latin typeface="Cambria Math" panose="02040503050406030204" pitchFamily="18" charset="0"/>
            </a:endParaRPr>
          </a:p>
          <a:p>
            <a:r>
              <a:rPr lang="en-US" i="1" dirty="0">
                <a:latin typeface="Cambria" panose="02040503050406030204" pitchFamily="18" charset="0"/>
                <a:ea typeface="Cambria" panose="02040503050406030204" pitchFamily="18" charset="0"/>
              </a:rPr>
              <a:t>A</a:t>
            </a:r>
            <a:r>
              <a:rPr lang="en-US" dirty="0"/>
              <a:t> sniðmengi </a:t>
            </a:r>
            <a:r>
              <a:rPr lang="en-US" i="1" dirty="0">
                <a:latin typeface="Cambria" panose="02040503050406030204" pitchFamily="18" charset="0"/>
                <a:ea typeface="Cambria" panose="02040503050406030204" pitchFamily="18" charset="0"/>
              </a:rPr>
              <a:t>B</a:t>
            </a:r>
            <a:r>
              <a:rPr lang="en-US" dirty="0"/>
              <a:t> er ritað með skilyrðisrithætti þannig: </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 = {𝑥|</a:t>
            </a:r>
            <a:r>
              <a:rPr lang="en-US" dirty="0">
                <a:latin typeface="Cambria" panose="02040503050406030204" pitchFamily="18" charset="0"/>
                <a:ea typeface="Cambria" panose="02040503050406030204" pitchFamily="18" charset="0"/>
              </a:rPr>
              <a:t>𝑥 </a:t>
            </a:r>
            <a:r>
              <a:rPr lang="en-US" i="0" dirty="0">
                <a:latin typeface="Cambria" panose="02040503050406030204" pitchFamily="18" charset="0"/>
                <a:ea typeface="Cambria" panose="02040503050406030204" pitchFamily="18" charset="0"/>
              </a:rPr>
              <a:t>∈ </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eða </a:t>
            </a:r>
            <a:r>
              <a:rPr lang="en-US" dirty="0">
                <a:latin typeface="Cambria" panose="02040503050406030204" pitchFamily="18" charset="0"/>
                <a:ea typeface="Cambria" panose="02040503050406030204" pitchFamily="18" charset="0"/>
              </a:rPr>
              <a:t>𝑥 </a:t>
            </a:r>
            <a:r>
              <a:rPr lang="en-US" i="0" dirty="0">
                <a:latin typeface="Cambria" panose="02040503050406030204" pitchFamily="18" charset="0"/>
                <a:ea typeface="Cambria" panose="02040503050406030204" pitchFamily="18" charset="0"/>
              </a:rPr>
              <a:t>∈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a:t>
            </a:r>
            <a:r>
              <a:rPr lang="en-US" dirty="0"/>
              <a:t>.</a:t>
            </a:r>
          </a:p>
        </p:txBody>
      </p:sp>
    </p:spTree>
    <p:extLst>
      <p:ext uri="{BB962C8B-B14F-4D97-AF65-F5344CB8AC3E}">
        <p14:creationId xmlns:p14="http://schemas.microsoft.com/office/powerpoint/2010/main" val="143686137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5447E-0392-4D24-9122-023526034A76}"/>
              </a:ext>
            </a:extLst>
          </p:cNvPr>
          <p:cNvSpPr>
            <a:spLocks noGrp="1"/>
          </p:cNvSpPr>
          <p:nvPr>
            <p:ph type="title"/>
          </p:nvPr>
        </p:nvSpPr>
        <p:spPr/>
        <p:txBody>
          <a:bodyPr/>
          <a:lstStyle/>
          <a:p>
            <a:r>
              <a:rPr lang="en-US" sz="2400" dirty="0"/>
              <a:t>DÆMI – Sammengi mengjanna A og B fundið þegar þau skarast</a:t>
            </a:r>
          </a:p>
        </p:txBody>
      </p:sp>
      <p:sp>
        <p:nvSpPr>
          <p:cNvPr id="3" name="Content Placeholder 2">
            <a:extLst>
              <a:ext uri="{FF2B5EF4-FFF2-40B4-BE49-F238E27FC236}">
                <a16:creationId xmlns:a16="http://schemas.microsoft.com/office/drawing/2014/main" id="{D1724CAD-36A3-4134-884E-B66598DE3879}"/>
              </a:ext>
            </a:extLst>
          </p:cNvPr>
          <p:cNvSpPr>
            <a:spLocks noGrp="1"/>
          </p:cNvSpPr>
          <p:nvPr>
            <p:ph sz="half" idx="1"/>
          </p:nvPr>
        </p:nvSpPr>
        <p:spPr>
          <a:xfrm>
            <a:off x="838200" y="1010661"/>
            <a:ext cx="3949700" cy="5166302"/>
          </a:xfrm>
        </p:spPr>
        <p:txBody>
          <a:bodyPr/>
          <a:lstStyle/>
          <a:p>
            <a:r>
              <a:rPr lang="en-US" dirty="0"/>
              <a:t>Mengið </a:t>
            </a:r>
            <a:r>
              <a:rPr lang="en-US" i="1" dirty="0">
                <a:latin typeface="Cambria" panose="02040503050406030204" pitchFamily="18" charset="0"/>
                <a:ea typeface="Cambria" panose="02040503050406030204" pitchFamily="18" charset="0"/>
              </a:rPr>
              <a:t>A </a:t>
            </a:r>
            <a:r>
              <a:rPr lang="en-US" i="0" dirty="0">
                <a:latin typeface="Cambria" panose="02040503050406030204" pitchFamily="18" charset="0"/>
                <a:ea typeface="Cambria" panose="02040503050406030204" pitchFamily="18" charset="0"/>
              </a:rPr>
              <a:t>= {1,3,5,7,9}</a:t>
            </a:r>
            <a:r>
              <a:rPr lang="en-US" dirty="0"/>
              <a:t> og </a:t>
            </a:r>
            <a:r>
              <a:rPr lang="en-US" i="1" dirty="0">
                <a:latin typeface="Cambria" panose="02040503050406030204" pitchFamily="18" charset="0"/>
                <a:ea typeface="Cambria" panose="02040503050406030204" pitchFamily="18" charset="0"/>
              </a:rPr>
              <a:t>B </a:t>
            </a:r>
            <a:r>
              <a:rPr lang="en-US" i="0" dirty="0">
                <a:latin typeface="Cambria" panose="02040503050406030204" pitchFamily="18" charset="0"/>
                <a:ea typeface="Cambria" panose="02040503050406030204" pitchFamily="18" charset="0"/>
              </a:rPr>
              <a:t>= {2,3,5,7}</a:t>
            </a:r>
            <a:r>
              <a:rPr lang="en-US" dirty="0"/>
              <a:t>. </a:t>
            </a:r>
            <a:br>
              <a:rPr lang="en-US" dirty="0"/>
            </a:br>
            <a:r>
              <a:rPr lang="en-US" dirty="0"/>
              <a:t>Finndu </a:t>
            </a:r>
            <a:r>
              <a:rPr lang="en-US" i="1" dirty="0">
                <a:latin typeface="Cambria" panose="02040503050406030204" pitchFamily="18" charset="0"/>
                <a:ea typeface="Cambria" panose="02040503050406030204" pitchFamily="18" charset="0"/>
              </a:rPr>
              <a:t>A</a:t>
            </a:r>
            <a:r>
              <a:rPr lang="en-US" dirty="0"/>
              <a:t> sammengi </a:t>
            </a:r>
            <a:r>
              <a:rPr lang="en-US" i="1" dirty="0">
                <a:latin typeface="Cambria" panose="02040503050406030204" pitchFamily="18" charset="0"/>
                <a:ea typeface="Cambria" panose="02040503050406030204" pitchFamily="18" charset="0"/>
              </a:rPr>
              <a:t>B</a:t>
            </a:r>
            <a:r>
              <a:rPr lang="en-US" dirty="0"/>
              <a:t>.</a:t>
            </a:r>
          </a:p>
        </p:txBody>
      </p:sp>
      <p:sp>
        <p:nvSpPr>
          <p:cNvPr id="4" name="Content Placeholder 3">
            <a:extLst>
              <a:ext uri="{FF2B5EF4-FFF2-40B4-BE49-F238E27FC236}">
                <a16:creationId xmlns:a16="http://schemas.microsoft.com/office/drawing/2014/main" id="{EEB69709-999F-4D11-84E9-978E42513EBD}"/>
              </a:ext>
            </a:extLst>
          </p:cNvPr>
          <p:cNvSpPr>
            <a:spLocks noGrp="1"/>
          </p:cNvSpPr>
          <p:nvPr>
            <p:ph sz="half" idx="2"/>
          </p:nvPr>
        </p:nvSpPr>
        <p:spPr>
          <a:xfrm>
            <a:off x="5829300" y="1010660"/>
            <a:ext cx="5577840" cy="5339339"/>
          </a:xfrm>
        </p:spPr>
        <p:txBody>
          <a:bodyPr/>
          <a:lstStyle/>
          <a:p>
            <a:r>
              <a:rPr lang="en-US" i="1" dirty="0">
                <a:latin typeface="Cambria" panose="02040503050406030204" pitchFamily="18" charset="0"/>
                <a:ea typeface="Cambria" panose="02040503050406030204" pitchFamily="18" charset="0"/>
              </a:rPr>
              <a:t>A</a:t>
            </a:r>
            <a:r>
              <a:rPr lang="en-US" dirty="0"/>
              <a:t> sammengi </a:t>
            </a:r>
            <a:r>
              <a:rPr lang="en-US" i="1" dirty="0">
                <a:latin typeface="Cambria" panose="02040503050406030204" pitchFamily="18" charset="0"/>
                <a:ea typeface="Cambria" panose="02040503050406030204" pitchFamily="18" charset="0"/>
              </a:rPr>
              <a:t>B</a:t>
            </a:r>
            <a:r>
              <a:rPr lang="en-US" dirty="0"/>
              <a:t> er mengið sem fæst með því að taka öll ólík stök úr mengi </a:t>
            </a:r>
            <a:r>
              <a:rPr lang="en-US" i="1" dirty="0">
                <a:latin typeface="Cambria" panose="02040503050406030204" pitchFamily="18" charset="0"/>
                <a:ea typeface="Cambria" panose="02040503050406030204" pitchFamily="18" charset="0"/>
              </a:rPr>
              <a:t>A</a:t>
            </a:r>
            <a:r>
              <a:rPr lang="en-US" dirty="0"/>
              <a:t>, mengi </a:t>
            </a:r>
            <a:r>
              <a:rPr lang="en-US" i="1" dirty="0">
                <a:latin typeface="Cambria" panose="02040503050406030204" pitchFamily="18" charset="0"/>
                <a:ea typeface="Cambria" panose="02040503050406030204" pitchFamily="18" charset="0"/>
              </a:rPr>
              <a:t>B</a:t>
            </a:r>
            <a:r>
              <a:rPr lang="en-US" dirty="0"/>
              <a:t> eða báðum mengjunum </a:t>
            </a:r>
            <a:r>
              <a:rPr lang="en-US" i="1" dirty="0">
                <a:latin typeface="Cambria" panose="02040503050406030204" pitchFamily="18" charset="0"/>
                <a:ea typeface="Cambria" panose="02040503050406030204" pitchFamily="18" charset="0"/>
              </a:rPr>
              <a:t>A</a:t>
            </a:r>
            <a:r>
              <a:rPr lang="en-US" dirty="0"/>
              <a:t> og </a:t>
            </a:r>
            <a:r>
              <a:rPr lang="en-US" i="1" dirty="0">
                <a:latin typeface="Cambria" panose="02040503050406030204" pitchFamily="18" charset="0"/>
                <a:ea typeface="Cambria" panose="02040503050406030204" pitchFamily="18" charset="0"/>
              </a:rPr>
              <a:t>B </a:t>
            </a:r>
            <a:r>
              <a:rPr lang="en-US" dirty="0">
                <a:latin typeface="Cambria Math" panose="02040503050406030204" pitchFamily="18" charset="0"/>
              </a:rPr>
              <a:t>: </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 = {1, 3, 5, 7, 9 , 2}</a:t>
            </a:r>
            <a:r>
              <a:rPr lang="en-US" dirty="0"/>
              <a:t>.</a:t>
            </a:r>
          </a:p>
          <a:p>
            <a:r>
              <a:rPr lang="en-US" dirty="0"/>
              <a:t>Fyrstu 5 stök sammengisins eru ólíku stökin 5 í mengi </a:t>
            </a:r>
            <a:r>
              <a:rPr lang="en-US" i="1" dirty="0"/>
              <a:t>A</a:t>
            </a:r>
            <a:r>
              <a:rPr lang="en-US" dirty="0"/>
              <a:t>. Þótt 3, 5 og 7 séu einnig stök í mengi B eru þau aðeins talin einu sinni. Að lokum inniheldur mengi </a:t>
            </a:r>
            <a:r>
              <a:rPr lang="en-US" i="1" dirty="0"/>
              <a:t>B</a:t>
            </a:r>
            <a:r>
              <a:rPr lang="en-US" dirty="0"/>
              <a:t> ólíka stakið 2 og því tilheyrir 2 einnig sammengi mengjanna </a:t>
            </a:r>
            <a:r>
              <a:rPr lang="en-US" i="1" dirty="0">
                <a:latin typeface="Cambria" panose="02040503050406030204" pitchFamily="18" charset="0"/>
                <a:ea typeface="Cambria" panose="02040503050406030204" pitchFamily="18" charset="0"/>
              </a:rPr>
              <a:t>A</a:t>
            </a:r>
            <a:r>
              <a:rPr lang="en-US" dirty="0"/>
              <a:t> og </a:t>
            </a:r>
            <a:r>
              <a:rPr lang="en-US" i="1" dirty="0">
                <a:latin typeface="Cambria" panose="02040503050406030204" pitchFamily="18" charset="0"/>
                <a:ea typeface="Cambria" panose="02040503050406030204" pitchFamily="18" charset="0"/>
              </a:rPr>
              <a:t>B</a:t>
            </a:r>
            <a:endParaRPr lang="en-US" dirty="0"/>
          </a:p>
        </p:txBody>
      </p:sp>
    </p:spTree>
    <p:extLst>
      <p:ext uri="{BB962C8B-B14F-4D97-AF65-F5344CB8AC3E}">
        <p14:creationId xmlns:p14="http://schemas.microsoft.com/office/powerpoint/2010/main" val="394384266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1.4 Fjöldi staka í tveimur mengjum</a:t>
            </a:r>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a:xfrm>
            <a:off x="838199" y="1010661"/>
            <a:ext cx="11225981" cy="5155580"/>
          </a:xfrm>
        </p:spPr>
        <p:txBody>
          <a:bodyPr/>
          <a:lstStyle/>
          <a:p>
            <a:r>
              <a:rPr lang="en-US" dirty="0"/>
              <a:t> </a:t>
            </a:r>
            <a:r>
              <a:rPr lang="en-US" b="1" dirty="0"/>
              <a:t>Fjöldi staka í sammengi mengjanna </a:t>
            </a:r>
            <a:r>
              <a:rPr lang="en-US" b="1" i="1" dirty="0"/>
              <a:t>A</a:t>
            </a:r>
            <a:r>
              <a:rPr lang="en-US" b="1" dirty="0"/>
              <a:t> og </a:t>
            </a:r>
            <a:r>
              <a:rPr lang="en-US" b="1" i="1" dirty="0"/>
              <a:t>B</a:t>
            </a:r>
            <a:r>
              <a:rPr lang="en-US" dirty="0"/>
              <a:t> er heildarfjöldi staka í sammengi mengjanna </a:t>
            </a:r>
            <a:r>
              <a:rPr lang="en-US" i="1" dirty="0"/>
              <a:t>A</a:t>
            </a:r>
            <a:r>
              <a:rPr lang="en-US" dirty="0"/>
              <a:t> og </a:t>
            </a:r>
            <a:r>
              <a:rPr lang="en-US" i="1" dirty="0"/>
              <a:t>B</a:t>
            </a:r>
            <a:r>
              <a:rPr lang="en-US" dirty="0"/>
              <a:t>. Með táknum er fjöldi staka í </a:t>
            </a:r>
            <a:r>
              <a:rPr lang="en-US" i="1" dirty="0">
                <a:latin typeface="Cambria" panose="02040503050406030204" pitchFamily="18" charset="0"/>
                <a:ea typeface="Cambria" panose="02040503050406030204" pitchFamily="18" charset="0"/>
              </a:rPr>
              <a:t>A</a:t>
            </a:r>
            <a:r>
              <a:rPr lang="en-US" dirty="0"/>
              <a:t> sammengi </a:t>
            </a:r>
            <a:r>
              <a:rPr lang="en-US" i="1" dirty="0">
                <a:latin typeface="Cambria" panose="02040503050406030204" pitchFamily="18" charset="0"/>
                <a:ea typeface="Cambria" panose="02040503050406030204" pitchFamily="18" charset="0"/>
              </a:rPr>
              <a:t>B</a:t>
            </a:r>
            <a:r>
              <a:rPr lang="en-US" dirty="0"/>
              <a:t> táknaður með </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a:t>
            </a:r>
            <a:r>
              <a:rPr lang="en-US" dirty="0"/>
              <a:t>.</a:t>
            </a:r>
          </a:p>
          <a:p>
            <a:r>
              <a:rPr lang="en-US" dirty="0"/>
              <a:t> </a:t>
            </a:r>
            <a:r>
              <a:rPr lang="en-US" b="1" dirty="0"/>
              <a:t>Fjöldi staka í </a:t>
            </a:r>
            <a:r>
              <a:rPr lang="en-US" b="1" i="1" dirty="0"/>
              <a:t>A</a:t>
            </a:r>
            <a:r>
              <a:rPr lang="en-US" b="1" dirty="0"/>
              <a:t> sammengi </a:t>
            </a:r>
            <a:r>
              <a:rPr lang="en-US" b="1" i="1" dirty="0"/>
              <a:t>B</a:t>
            </a:r>
            <a:r>
              <a:rPr lang="en-US" dirty="0"/>
              <a:t> fæst með því að leggja fjölda staka í mengi </a:t>
            </a:r>
            <a:r>
              <a:rPr lang="en-US" i="1" dirty="0">
                <a:latin typeface="Cambria" panose="02040503050406030204" pitchFamily="18" charset="0"/>
                <a:ea typeface="Cambria" panose="02040503050406030204" pitchFamily="18" charset="0"/>
              </a:rPr>
              <a:t>A</a:t>
            </a:r>
            <a:r>
              <a:rPr lang="en-US" dirty="0"/>
              <a:t> við fjölda staka í mengi </a:t>
            </a:r>
            <a:r>
              <a:rPr lang="en-US" i="1" dirty="0">
                <a:latin typeface="Cambria" panose="02040503050406030204" pitchFamily="18" charset="0"/>
                <a:ea typeface="Cambria" panose="02040503050406030204" pitchFamily="18" charset="0"/>
              </a:rPr>
              <a:t>B</a:t>
            </a:r>
            <a:r>
              <a:rPr lang="en-US" dirty="0"/>
              <a:t> og draga síðan frá fjölda staka í sniðmengi mengjanna </a:t>
            </a:r>
            <a:r>
              <a:rPr lang="en-US" i="1" dirty="0">
                <a:latin typeface="Cambria" panose="02040503050406030204" pitchFamily="18" charset="0"/>
                <a:ea typeface="Cambria" panose="02040503050406030204" pitchFamily="18" charset="0"/>
              </a:rPr>
              <a:t>A</a:t>
            </a:r>
            <a:r>
              <a:rPr lang="en-US" dirty="0"/>
              <a:t> og </a:t>
            </a:r>
            <a:r>
              <a:rPr lang="en-US" i="1" dirty="0">
                <a:latin typeface="Cambria" panose="02040503050406030204" pitchFamily="18" charset="0"/>
                <a:ea typeface="Cambria" panose="02040503050406030204" pitchFamily="18" charset="0"/>
              </a:rPr>
              <a:t>B</a:t>
            </a:r>
            <a:r>
              <a:rPr lang="en-US" dirty="0"/>
              <a:t>. </a:t>
            </a:r>
          </a:p>
          <a:p>
            <a:pPr marL="0" indent="0">
              <a:buNone/>
            </a:pP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a:t>
            </a:r>
            <a:r>
              <a:rPr lang="en-US" dirty="0"/>
              <a:t> eða </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eða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a:t>
            </a:r>
            <a:r>
              <a:rPr lang="en-US"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n</a:t>
            </a: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og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a:t>
            </a:r>
            <a:r>
              <a:rPr lang="en-US" dirty="0"/>
              <a:t>.</a:t>
            </a:r>
          </a:p>
        </p:txBody>
      </p:sp>
    </p:spTree>
    <p:extLst>
      <p:ext uri="{BB962C8B-B14F-4D97-AF65-F5344CB8AC3E}">
        <p14:creationId xmlns:p14="http://schemas.microsoft.com/office/powerpoint/2010/main" val="129212541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2D553-96EB-44C7-871B-8145A6667A74}"/>
              </a:ext>
            </a:extLst>
          </p:cNvPr>
          <p:cNvSpPr>
            <a:spLocks noGrp="1"/>
          </p:cNvSpPr>
          <p:nvPr>
            <p:ph type="title"/>
          </p:nvPr>
        </p:nvSpPr>
        <p:spPr/>
        <p:txBody>
          <a:bodyPr/>
          <a:lstStyle/>
          <a:p>
            <a:r>
              <a:rPr lang="en-US" sz="2600" dirty="0">
                <a:solidFill>
                  <a:srgbClr val="70AD47">
                    <a:lumMod val="75000"/>
                  </a:srgbClr>
                </a:solidFill>
              </a:rPr>
              <a:t>DÆMI – Fjöldi staka í sammengi tveggja mengja</a:t>
            </a:r>
            <a:endParaRPr lang="en-US" dirty="0"/>
          </a:p>
        </p:txBody>
      </p:sp>
      <p:sp>
        <p:nvSpPr>
          <p:cNvPr id="3" name="Content Placeholder 2">
            <a:extLst>
              <a:ext uri="{FF2B5EF4-FFF2-40B4-BE49-F238E27FC236}">
                <a16:creationId xmlns:a16="http://schemas.microsoft.com/office/drawing/2014/main" id="{496EE4D1-42C0-41A1-B699-9DAB1777F8D5}"/>
              </a:ext>
            </a:extLst>
          </p:cNvPr>
          <p:cNvSpPr>
            <a:spLocks noGrp="1"/>
          </p:cNvSpPr>
          <p:nvPr>
            <p:ph sz="half" idx="1"/>
          </p:nvPr>
        </p:nvSpPr>
        <p:spPr>
          <a:xfrm>
            <a:off x="838200" y="1010661"/>
            <a:ext cx="4749800" cy="4183639"/>
          </a:xfrm>
        </p:spPr>
        <p:txBody>
          <a:bodyPr/>
          <a:lstStyle/>
          <a:p>
            <a:pPr>
              <a:lnSpc>
                <a:spcPct val="100000"/>
              </a:lnSpc>
            </a:pPr>
            <a:r>
              <a:rPr lang="en-US" dirty="0"/>
              <a:t>Fjöldi staka í menginu </a:t>
            </a:r>
            <a:r>
              <a:rPr lang="en-US" i="1" dirty="0">
                <a:latin typeface="Cambria" panose="02040503050406030204" pitchFamily="18" charset="0"/>
                <a:ea typeface="Cambria" panose="02040503050406030204" pitchFamily="18" charset="0"/>
              </a:rPr>
              <a:t>A</a:t>
            </a:r>
            <a:r>
              <a:rPr lang="en-US" dirty="0"/>
              <a:t> er 10, fjöldi staka í menginu </a:t>
            </a:r>
            <a:r>
              <a:rPr lang="en-US" i="1" dirty="0">
                <a:latin typeface="Cambria" panose="02040503050406030204" pitchFamily="18" charset="0"/>
                <a:ea typeface="Cambria" panose="02040503050406030204" pitchFamily="18" charset="0"/>
              </a:rPr>
              <a:t>B</a:t>
            </a:r>
            <a:r>
              <a:rPr lang="en-US" dirty="0"/>
              <a:t> er 20 og fjöldi staka í </a:t>
            </a:r>
            <a:r>
              <a:rPr lang="en-US" i="1" dirty="0">
                <a:latin typeface="Cambria" panose="02040503050406030204" pitchFamily="18" charset="0"/>
                <a:ea typeface="Cambria" panose="02040503050406030204" pitchFamily="18" charset="0"/>
              </a:rPr>
              <a:t>A</a:t>
            </a:r>
            <a:r>
              <a:rPr lang="en-US" dirty="0"/>
              <a:t> sniðmengi </a:t>
            </a:r>
            <a:r>
              <a:rPr lang="en-US" i="1" dirty="0">
                <a:latin typeface="Cambria" panose="02040503050406030204" pitchFamily="18" charset="0"/>
                <a:ea typeface="Cambria" panose="02040503050406030204" pitchFamily="18" charset="0"/>
              </a:rPr>
              <a:t>B</a:t>
            </a:r>
            <a:r>
              <a:rPr lang="en-US" dirty="0"/>
              <a:t> er 4. </a:t>
            </a:r>
          </a:p>
          <a:p>
            <a:pPr>
              <a:lnSpc>
                <a:spcPct val="100000"/>
              </a:lnSpc>
            </a:pPr>
            <a:r>
              <a:rPr lang="en-US" dirty="0"/>
              <a:t>Finnið fjölda staka í </a:t>
            </a:r>
            <a:r>
              <a:rPr lang="en-US" i="1" dirty="0">
                <a:latin typeface="Cambria" panose="02040503050406030204" pitchFamily="18" charset="0"/>
                <a:ea typeface="Cambria" panose="02040503050406030204" pitchFamily="18" charset="0"/>
              </a:rPr>
              <a:t>A</a:t>
            </a:r>
            <a:r>
              <a:rPr lang="en-US" dirty="0"/>
              <a:t> sammengi </a:t>
            </a:r>
            <a:r>
              <a:rPr lang="en-US" i="1" dirty="0">
                <a:latin typeface="Cambria" panose="02040503050406030204" pitchFamily="18" charset="0"/>
                <a:ea typeface="Cambria" panose="02040503050406030204" pitchFamily="18" charset="0"/>
              </a:rPr>
              <a:t>B</a:t>
            </a:r>
            <a:r>
              <a:rPr lang="en-US" dirty="0"/>
              <a:t>.</a:t>
            </a:r>
          </a:p>
        </p:txBody>
      </p:sp>
      <p:sp>
        <p:nvSpPr>
          <p:cNvPr id="4" name="Content Placeholder 3">
            <a:extLst>
              <a:ext uri="{FF2B5EF4-FFF2-40B4-BE49-F238E27FC236}">
                <a16:creationId xmlns:a16="http://schemas.microsoft.com/office/drawing/2014/main" id="{025D2AE0-0FB4-438E-ABB8-3705B42D329D}"/>
              </a:ext>
            </a:extLst>
          </p:cNvPr>
          <p:cNvSpPr>
            <a:spLocks noGrp="1"/>
          </p:cNvSpPr>
          <p:nvPr>
            <p:ph sz="half" idx="2"/>
          </p:nvPr>
        </p:nvSpPr>
        <p:spPr>
          <a:xfrm>
            <a:off x="6248400" y="1010661"/>
            <a:ext cx="5105400" cy="1783339"/>
          </a:xfrm>
        </p:spPr>
        <p:txBody>
          <a:bodyPr/>
          <a:lstStyle/>
          <a:p>
            <a:pPr>
              <a:lnSpc>
                <a:spcPct val="100000"/>
              </a:lnSpc>
            </a:pPr>
            <a:r>
              <a:rPr lang="en-US" dirty="0"/>
              <a:t>Með formúlunni fyrir fjölda staka í sammengi tveggja mengja fæst:</a:t>
            </a:r>
          </a:p>
        </p:txBody>
      </p:sp>
      <p:graphicFrame>
        <p:nvGraphicFramePr>
          <p:cNvPr id="9" name="Object 4">
            <a:extLst>
              <a:ext uri="{FF2B5EF4-FFF2-40B4-BE49-F238E27FC236}">
                <a16:creationId xmlns:a16="http://schemas.microsoft.com/office/drawing/2014/main" id="{4ADDA871-C449-4350-AD91-F8BB274F6771}"/>
              </a:ext>
              <a:ext uri="{C183D7F6-B498-43B3-948B-1728B52AA6E4}">
                <adec:decorative xmlns:adec="http://schemas.microsoft.com/office/drawing/2017/decorative" val="1"/>
              </a:ext>
            </a:extLst>
          </p:cNvPr>
          <p:cNvGraphicFramePr>
            <a:graphicFrameLocks noGrp="1" noChangeAspect="1"/>
          </p:cNvGraphicFramePr>
          <p:nvPr>
            <p:ph sz="half" idx="12"/>
            <p:extLst>
              <p:ext uri="{D42A27DB-BD31-4B8C-83A1-F6EECF244321}">
                <p14:modId xmlns:p14="http://schemas.microsoft.com/office/powerpoint/2010/main" val="4294129869"/>
              </p:ext>
            </p:extLst>
          </p:nvPr>
        </p:nvGraphicFramePr>
        <p:xfrm>
          <a:off x="6604000" y="2932906"/>
          <a:ext cx="4749800" cy="1384300"/>
        </p:xfrm>
        <a:graphic>
          <a:graphicData uri="http://schemas.openxmlformats.org/presentationml/2006/ole">
            <mc:AlternateContent xmlns:mc="http://schemas.openxmlformats.org/markup-compatibility/2006">
              <mc:Choice xmlns:v="urn:schemas-microsoft-com:vml" Requires="v">
                <p:oleObj name="Equation" r:id="rId2" imgW="4749480" imgH="1384200" progId="Equation.DSMT4">
                  <p:embed/>
                </p:oleObj>
              </mc:Choice>
              <mc:Fallback>
                <p:oleObj name="Equation" r:id="rId2" imgW="4749480" imgH="1384200" progId="Equation.DSMT4">
                  <p:embed/>
                  <p:pic>
                    <p:nvPicPr>
                      <p:cNvPr id="5" name="Object 4">
                        <a:extLst>
                          <a:ext uri="{FF2B5EF4-FFF2-40B4-BE49-F238E27FC236}">
                            <a16:creationId xmlns:a16="http://schemas.microsoft.com/office/drawing/2014/main" id="{5B92A946-E261-41A2-B365-4F1D162A185D}"/>
                          </a:ext>
                          <a:ext uri="{C183D7F6-B498-43B3-948B-1728B52AA6E4}">
                            <adec:decorative xmlns:adec="http://schemas.microsoft.com/office/drawing/2017/decorative" val="1"/>
                          </a:ext>
                        </a:extLst>
                      </p:cNvPr>
                      <p:cNvPicPr/>
                      <p:nvPr/>
                    </p:nvPicPr>
                    <p:blipFill>
                      <a:blip r:embed="rId3"/>
                      <a:stretch>
                        <a:fillRect/>
                      </a:stretch>
                    </p:blipFill>
                    <p:spPr>
                      <a:xfrm>
                        <a:off x="6604000" y="2932906"/>
                        <a:ext cx="4749800" cy="1384300"/>
                      </a:xfrm>
                      <a:prstGeom prst="rect">
                        <a:avLst/>
                      </a:prstGeom>
                    </p:spPr>
                  </p:pic>
                </p:oleObj>
              </mc:Fallback>
            </mc:AlternateContent>
          </a:graphicData>
        </a:graphic>
      </p:graphicFrame>
    </p:spTree>
    <p:extLst>
      <p:ext uri="{BB962C8B-B14F-4D97-AF65-F5344CB8AC3E}">
        <p14:creationId xmlns:p14="http://schemas.microsoft.com/office/powerpoint/2010/main" val="256207501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1.5 Mengjaaðgerðir með þremur mengjum</a:t>
            </a:r>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pPr marL="0" indent="0">
              <a:buNone/>
            </a:pPr>
            <a:r>
              <a:rPr lang="en-US" dirty="0"/>
              <a:t>Hæfniviðmið:</a:t>
            </a:r>
          </a:p>
          <a:p>
            <a:pPr marL="514350" lvl="0" indent="-514350">
              <a:buFont typeface="+mj-lt"/>
              <a:buAutoNum type="arabicPeriod"/>
            </a:pPr>
            <a:r>
              <a:rPr lang="en-US" dirty="0"/>
              <a:t>Túlka Venn-myndir með þremur mengjum.</a:t>
            </a:r>
          </a:p>
          <a:p>
            <a:pPr marL="514350" lvl="0" indent="-514350">
              <a:buFont typeface="+mj-lt"/>
              <a:buAutoNum type="arabicPeriod"/>
            </a:pPr>
            <a:r>
              <a:rPr lang="en-US" dirty="0"/>
              <a:t>Teikna Venn-myndir með þremur mengjum.</a:t>
            </a:r>
          </a:p>
          <a:p>
            <a:pPr marL="514350" lvl="0" indent="-514350">
              <a:buFont typeface="+mj-lt"/>
              <a:buAutoNum type="arabicPeriod"/>
            </a:pPr>
            <a:r>
              <a:rPr lang="en-US" dirty="0"/>
              <a:t>Beita mengjaaðgerðum á þrjú mengi.</a:t>
            </a:r>
          </a:p>
          <a:p>
            <a:pPr marL="514350" indent="-514350">
              <a:buFont typeface="+mj-lt"/>
              <a:buAutoNum type="arabicPeriod"/>
            </a:pPr>
            <a:r>
              <a:rPr lang="en-US" dirty="0"/>
              <a:t>Sanna með Venn-myndum að mengi séu jöfn. </a:t>
            </a:r>
          </a:p>
        </p:txBody>
      </p:sp>
    </p:spTree>
    <p:extLst>
      <p:ext uri="{BB962C8B-B14F-4D97-AF65-F5344CB8AC3E}">
        <p14:creationId xmlns:p14="http://schemas.microsoft.com/office/powerpoint/2010/main" val="40500519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AE508-92D6-4403-B3D8-79BE1E6319D4}"/>
              </a:ext>
            </a:extLst>
          </p:cNvPr>
          <p:cNvSpPr>
            <a:spLocks noGrp="1"/>
          </p:cNvSpPr>
          <p:nvPr>
            <p:ph type="title"/>
          </p:nvPr>
        </p:nvSpPr>
        <p:spPr/>
        <p:txBody>
          <a:bodyPr/>
          <a:lstStyle/>
          <a:p>
            <a:r>
              <a:rPr lang="en-US" dirty="0"/>
              <a:t>1.5 Venn-myndir með þremur mengjum</a:t>
            </a:r>
          </a:p>
        </p:txBody>
      </p:sp>
      <p:sp>
        <p:nvSpPr>
          <p:cNvPr id="3" name="Content Placeholder 2">
            <a:extLst>
              <a:ext uri="{FF2B5EF4-FFF2-40B4-BE49-F238E27FC236}">
                <a16:creationId xmlns:a16="http://schemas.microsoft.com/office/drawing/2014/main" id="{8F7574CF-38E2-4BBF-B39F-725AA66E54C8}"/>
              </a:ext>
            </a:extLst>
          </p:cNvPr>
          <p:cNvSpPr>
            <a:spLocks noGrp="1"/>
          </p:cNvSpPr>
          <p:nvPr>
            <p:ph sz="half" idx="1"/>
          </p:nvPr>
        </p:nvSpPr>
        <p:spPr>
          <a:xfrm>
            <a:off x="838200" y="1010661"/>
            <a:ext cx="6832600" cy="1347700"/>
          </a:xfrm>
        </p:spPr>
        <p:txBody>
          <a:bodyPr/>
          <a:lstStyle/>
          <a:p>
            <a:pPr>
              <a:lnSpc>
                <a:spcPct val="100000"/>
              </a:lnSpc>
            </a:pPr>
            <a:r>
              <a:rPr lang="en-US" dirty="0"/>
              <a:t>Venn-mynd með tveimur mengjum sem skerast skiptir grunnmenginu í fjögur aðskilin svæði. </a:t>
            </a:r>
          </a:p>
        </p:txBody>
      </p:sp>
      <p:pic>
        <p:nvPicPr>
          <p:cNvPr id="9" name="Picture 3" descr="A two-set Venn diagram of A and B intersecting one another is given. Set A shows A union of B complement. Set B shows B union of A complement. The intersection of the sets shows A union B. Outside the set, the complement of A union B is given. Outside the Venn diagram, it is marked U.">
            <a:extLst>
              <a:ext uri="{FF2B5EF4-FFF2-40B4-BE49-F238E27FC236}">
                <a16:creationId xmlns:a16="http://schemas.microsoft.com/office/drawing/2014/main" id="{C7D0B03A-A6A3-4F72-8ED6-071C11CA03C8}"/>
              </a:ext>
            </a:extLst>
          </p:cNvPr>
          <p:cNvPicPr>
            <a:picLocks noGrp="1" noChangeAspect="1"/>
          </p:cNvPicPr>
          <p:nvPr>
            <p:ph sz="half" idx="2"/>
          </p:nvPr>
        </p:nvPicPr>
        <p:blipFill>
          <a:blip r:embed="rId2"/>
          <a:stretch>
            <a:fillRect/>
          </a:stretch>
        </p:blipFill>
        <p:spPr>
          <a:xfrm>
            <a:off x="9017000" y="979518"/>
            <a:ext cx="2209800" cy="1781175"/>
          </a:xfrm>
          <a:prstGeom prst="rect">
            <a:avLst/>
          </a:prstGeom>
        </p:spPr>
      </p:pic>
      <p:sp>
        <p:nvSpPr>
          <p:cNvPr id="5" name="Content Placeholder 4">
            <a:extLst>
              <a:ext uri="{FF2B5EF4-FFF2-40B4-BE49-F238E27FC236}">
                <a16:creationId xmlns:a16="http://schemas.microsoft.com/office/drawing/2014/main" id="{6B5A8A73-F7EA-425E-A24A-078818B69623}"/>
              </a:ext>
            </a:extLst>
          </p:cNvPr>
          <p:cNvSpPr>
            <a:spLocks noGrp="1"/>
          </p:cNvSpPr>
          <p:nvPr>
            <p:ph sz="half" idx="12"/>
          </p:nvPr>
        </p:nvSpPr>
        <p:spPr>
          <a:xfrm>
            <a:off x="838200" y="3402100"/>
            <a:ext cx="6959600" cy="1347700"/>
          </a:xfrm>
        </p:spPr>
        <p:txBody>
          <a:bodyPr/>
          <a:lstStyle/>
          <a:p>
            <a:pPr>
              <a:lnSpc>
                <a:spcPct val="100000"/>
              </a:lnSpc>
            </a:pPr>
            <a:r>
              <a:rPr lang="en-US" dirty="0"/>
              <a:t>Venn-mynd með þremur mengjum sem skerast skiptir grunnmenginu í 8 aðskilin svæði.</a:t>
            </a:r>
          </a:p>
        </p:txBody>
      </p:sp>
      <p:pic>
        <p:nvPicPr>
          <p:cNvPr id="10" name="Picture 5" descr="A three-set Venn diagram of A, B, and C intersecting one another is given.&#10;Set A shows A union of the complement of (B union C). Set B shows B union of the complement of (A union C). Set C shows the C union of the complement of (A union B). The intersection of sets A and B shows A union B union complement of C. The intersection of sets B and C shows the complement of A union B union C. The intersection of sets A and C show the A union complement of B union C. The intersection of the sets shows A union B union C. Outside the set, the complement of (A union B union C is given). Outside the Venn diagram, it is marked U.">
            <a:extLst>
              <a:ext uri="{FF2B5EF4-FFF2-40B4-BE49-F238E27FC236}">
                <a16:creationId xmlns:a16="http://schemas.microsoft.com/office/drawing/2014/main" id="{34E283AB-85C2-4285-B2E9-33F0219BD46A}"/>
              </a:ext>
            </a:extLst>
          </p:cNvPr>
          <p:cNvPicPr>
            <a:picLocks noGrp="1" noChangeAspect="1"/>
          </p:cNvPicPr>
          <p:nvPr>
            <p:ph sz="half" idx="13"/>
          </p:nvPr>
        </p:nvPicPr>
        <p:blipFill>
          <a:blip r:embed="rId3"/>
          <a:stretch>
            <a:fillRect/>
          </a:stretch>
        </p:blipFill>
        <p:spPr>
          <a:xfrm>
            <a:off x="8474075" y="2865408"/>
            <a:ext cx="3295650" cy="3390900"/>
          </a:xfrm>
          <a:prstGeom prst="rect">
            <a:avLst/>
          </a:prstGeom>
        </p:spPr>
      </p:pic>
    </p:spTree>
    <p:extLst>
      <p:ext uri="{BB962C8B-B14F-4D97-AF65-F5344CB8AC3E}">
        <p14:creationId xmlns:p14="http://schemas.microsoft.com/office/powerpoint/2010/main" val="175368276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1.5 Venn-myndir með þremur mengjum teiknaðar</a:t>
            </a:r>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r>
              <a:rPr lang="en-US" dirty="0"/>
              <a:t>Þegar Venn-mynd er teiknuð út frá gögnum um þrjú hlutmengi grunnmengis er almenna aðferðin að vinna innan frá og út. </a:t>
            </a:r>
          </a:p>
          <a:p>
            <a:r>
              <a:rPr lang="en-US" dirty="0"/>
              <a:t>Byrjið á sniðmengi allra þriggja mengjanna og fyllið síðan inn í svæðin sem tilheyra sniðmengi tveggja mengja. </a:t>
            </a:r>
          </a:p>
          <a:p>
            <a:r>
              <a:rPr lang="en-US" dirty="0"/>
              <a:t>Fyllið næst inn í svæðin sem tilheyra aðeins einu mengi og að lokum svæðið í grunnmenginu sem skarast ekki við neitt mengjanna þriggja. </a:t>
            </a:r>
          </a:p>
          <a:p>
            <a:r>
              <a:rPr lang="en-US" dirty="0"/>
              <a:t>Þessa aðferð má nota fyrir hvaða fjölda mengja sem er. Lykilatriðið er að byrja á svæðinu þar sem flest mengin skarast og vinna sig síðan frá miðjunni og út.</a:t>
            </a:r>
          </a:p>
        </p:txBody>
      </p:sp>
    </p:spTree>
    <p:extLst>
      <p:ext uri="{BB962C8B-B14F-4D97-AF65-F5344CB8AC3E}">
        <p14:creationId xmlns:p14="http://schemas.microsoft.com/office/powerpoint/2010/main" val="6174051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1.5 Mengjaaðgerðum beitt á þrjú mengi</a:t>
            </a:r>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r>
              <a:rPr lang="en-US" dirty="0"/>
              <a:t>Mengjaaðgerðir eru framkvæmdar á tveimur mengjum í einu. Svigar sýna hvaða aðgerð skal framkvæma fyrst. Líkt og í talnareikningi er fyrst reiknað úr innstu svigunum. Næst eru fyllimengi fundin og loks þau sammengi eða sniðmengi sem eftir standa.</a:t>
            </a:r>
          </a:p>
        </p:txBody>
      </p:sp>
    </p:spTree>
    <p:extLst>
      <p:ext uri="{BB962C8B-B14F-4D97-AF65-F5344CB8AC3E}">
        <p14:creationId xmlns:p14="http://schemas.microsoft.com/office/powerpoint/2010/main" val="14777499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5D1442-5916-4116-B5C0-059794956B15}"/>
              </a:ext>
            </a:extLst>
          </p:cNvPr>
          <p:cNvSpPr>
            <a:spLocks noGrp="1"/>
          </p:cNvSpPr>
          <p:nvPr>
            <p:ph type="title"/>
          </p:nvPr>
        </p:nvSpPr>
        <p:spPr/>
        <p:txBody>
          <a:bodyPr/>
          <a:lstStyle/>
          <a:p>
            <a:r>
              <a:rPr lang="en-US" dirty="0"/>
              <a:t>DÆMI – Mengjaaðgerðum beitt á þrjú mengi (1 af 2)</a:t>
            </a:r>
          </a:p>
        </p:txBody>
      </p:sp>
      <p:sp>
        <p:nvSpPr>
          <p:cNvPr id="3" name="Content Placeholder 2">
            <a:extLst>
              <a:ext uri="{FF2B5EF4-FFF2-40B4-BE49-F238E27FC236}">
                <a16:creationId xmlns:a16="http://schemas.microsoft.com/office/drawing/2014/main" id="{B539EF31-A66C-4B4E-86B8-9D800F0EC856}"/>
              </a:ext>
            </a:extLst>
          </p:cNvPr>
          <p:cNvSpPr>
            <a:spLocks noGrp="1"/>
          </p:cNvSpPr>
          <p:nvPr>
            <p:ph sz="half" idx="1"/>
          </p:nvPr>
        </p:nvSpPr>
        <p:spPr/>
        <p:txBody>
          <a:bodyPr/>
          <a:lstStyle/>
          <a:p>
            <a:r>
              <a:rPr lang="en-US" dirty="0"/>
              <a:t>Framkvæmið tilgreindar mengjaaðgerðir á eftirfarandi mengjum: </a:t>
            </a:r>
            <a:r>
              <a:rPr lang="en-US" i="1" dirty="0">
                <a:latin typeface="Cambria" panose="02040503050406030204" pitchFamily="18" charset="0"/>
                <a:ea typeface="Cambria" panose="02040503050406030204" pitchFamily="18" charset="0"/>
              </a:rPr>
              <a:t>U</a:t>
            </a:r>
            <a:r>
              <a:rPr lang="en-US" i="0" dirty="0">
                <a:latin typeface="Cambria" panose="02040503050406030204" pitchFamily="18" charset="0"/>
                <a:ea typeface="Cambria" panose="02040503050406030204" pitchFamily="18" charset="0"/>
              </a:rPr>
              <a:t> = {0,1,2,3,4,5,6,7,8,9,10,11,12}, </a:t>
            </a:r>
            <a:br>
              <a:rPr lang="en-US" i="1" dirty="0">
                <a:latin typeface="Cambria" panose="02040503050406030204" pitchFamily="18" charset="0"/>
                <a:ea typeface="Cambria" panose="02040503050406030204" pitchFamily="18" charset="0"/>
              </a:rPr>
            </a:b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{0,1,2,3,4,5,6}, </a:t>
            </a:r>
            <a:br>
              <a:rPr lang="en-US" i="1" dirty="0">
                <a:latin typeface="Cambria" panose="02040503050406030204" pitchFamily="18" charset="0"/>
                <a:ea typeface="Cambria" panose="02040503050406030204" pitchFamily="18" charset="0"/>
              </a:rPr>
            </a:b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 = {0,2,4,6,8,10,12} og </a:t>
            </a:r>
            <a:br>
              <a:rPr lang="en-US" i="1" dirty="0">
                <a:latin typeface="Cambria" panose="02040503050406030204" pitchFamily="18" charset="0"/>
                <a:ea typeface="Cambria" panose="02040503050406030204" pitchFamily="18" charset="0"/>
              </a:rPr>
            </a:br>
            <a:r>
              <a:rPr lang="en-US" i="1" dirty="0">
                <a:latin typeface="Cambria" panose="02040503050406030204" pitchFamily="18" charset="0"/>
                <a:ea typeface="Cambria" panose="02040503050406030204" pitchFamily="18" charset="0"/>
              </a:rPr>
              <a:t>C</a:t>
            </a:r>
            <a:r>
              <a:rPr lang="en-US" i="0" dirty="0">
                <a:latin typeface="Cambria" panose="02040503050406030204" pitchFamily="18" charset="0"/>
                <a:ea typeface="Cambria" panose="02040503050406030204" pitchFamily="18" charset="0"/>
              </a:rPr>
              <a:t> = {0,3,6,9,12}</a:t>
            </a:r>
            <a:r>
              <a:rPr lang="en-US" dirty="0">
                <a:latin typeface="Cambria" panose="02040503050406030204" pitchFamily="18" charset="0"/>
                <a:ea typeface="Cambria" panose="02040503050406030204" pitchFamily="18" charset="0"/>
              </a:rPr>
              <a:t>.</a:t>
            </a:r>
          </a:p>
          <a:p>
            <a:r>
              <a:rPr lang="en-US" dirty="0"/>
              <a:t>Finnið </a:t>
            </a: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C</a:t>
            </a:r>
            <a:r>
              <a:rPr lang="en-US" dirty="0"/>
              <a:t>.</a:t>
            </a:r>
          </a:p>
        </p:txBody>
      </p:sp>
      <p:sp>
        <p:nvSpPr>
          <p:cNvPr id="4" name="Content Placeholder 3">
            <a:extLst>
              <a:ext uri="{FF2B5EF4-FFF2-40B4-BE49-F238E27FC236}">
                <a16:creationId xmlns:a16="http://schemas.microsoft.com/office/drawing/2014/main" id="{380AEEF2-4177-4BF8-95F4-CBF8C78E85D7}"/>
              </a:ext>
            </a:extLst>
          </p:cNvPr>
          <p:cNvSpPr>
            <a:spLocks noGrp="1"/>
          </p:cNvSpPr>
          <p:nvPr>
            <p:ph sz="half" idx="2"/>
          </p:nvPr>
        </p:nvSpPr>
        <p:spPr>
          <a:xfrm>
            <a:off x="6172199" y="1010661"/>
            <a:ext cx="5579533" cy="5166302"/>
          </a:xfrm>
        </p:spPr>
        <p:txBody>
          <a:bodyPr/>
          <a:lstStyle/>
          <a:p>
            <a:r>
              <a:rPr lang="en-US" dirty="0"/>
              <a:t>Reiknum fyrst úr svigunum: </a:t>
            </a:r>
            <a:r>
              <a:rPr lang="en-US" i="1" dirty="0">
                <a:latin typeface="Cambria" panose="02040503050406030204" pitchFamily="18" charset="0"/>
                <a:ea typeface="Cambria" panose="02040503050406030204" pitchFamily="18" charset="0"/>
              </a:rPr>
              <a:t>A</a:t>
            </a:r>
            <a:r>
              <a:rPr lang="en-US" dirty="0"/>
              <a:t> sniðmengi </a:t>
            </a:r>
            <a:r>
              <a:rPr lang="en-US" i="1" dirty="0">
                <a:latin typeface="Cambria" panose="02040503050406030204" pitchFamily="18" charset="0"/>
                <a:ea typeface="Cambria" panose="02040503050406030204" pitchFamily="18" charset="0"/>
              </a:rPr>
              <a:t>B </a:t>
            </a:r>
            <a:r>
              <a:rPr lang="en-US" dirty="0"/>
              <a:t>er jafnt og </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 = {0,2,4,6}</a:t>
            </a:r>
            <a:r>
              <a:rPr lang="en-US" dirty="0"/>
              <a:t>, stök sem tilheyra bæði </a:t>
            </a:r>
            <a:r>
              <a:rPr lang="en-US" i="1" dirty="0">
                <a:latin typeface="Cambria" panose="02040503050406030204" pitchFamily="18" charset="0"/>
                <a:ea typeface="Cambria" panose="02040503050406030204" pitchFamily="18" charset="0"/>
              </a:rPr>
              <a:t>A</a:t>
            </a:r>
            <a:r>
              <a:rPr lang="en-US" dirty="0"/>
              <a:t> og </a:t>
            </a:r>
            <a:r>
              <a:rPr lang="en-US" i="1" dirty="0">
                <a:latin typeface="Cambria" panose="02040503050406030204" pitchFamily="18" charset="0"/>
                <a:ea typeface="Cambria" panose="02040503050406030204" pitchFamily="18" charset="0"/>
              </a:rPr>
              <a:t>B</a:t>
            </a:r>
            <a:r>
              <a:rPr lang="en-US" dirty="0"/>
              <a:t>. </a:t>
            </a:r>
          </a:p>
          <a:p>
            <a:r>
              <a:rPr lang="en-US" i="0" dirty="0">
                <a:latin typeface="Cambria" panose="02040503050406030204" pitchFamily="18" charset="0"/>
                <a:ea typeface="Cambria" panose="02040503050406030204" pitchFamily="18" charset="0"/>
              </a:rPr>
              <a:t>(A ∩ B) ∩ C = {0,2,4,6} ∩ {0,3,6,9,12} = {0,6}</a:t>
            </a:r>
            <a:r>
              <a:rPr lang="en-US" dirty="0"/>
              <a:t>, því 0 og 6 eru einu stökin sem tilheyra báðum mengjunum.</a:t>
            </a:r>
          </a:p>
        </p:txBody>
      </p:sp>
    </p:spTree>
    <p:extLst>
      <p:ext uri="{BB962C8B-B14F-4D97-AF65-F5344CB8AC3E}">
        <p14:creationId xmlns:p14="http://schemas.microsoft.com/office/powerpoint/2010/main" val="15974386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59ED8-EF19-499D-8A5C-2D7FEADB31B2}"/>
              </a:ext>
            </a:extLst>
          </p:cNvPr>
          <p:cNvSpPr>
            <a:spLocks noGrp="1"/>
          </p:cNvSpPr>
          <p:nvPr>
            <p:ph type="title"/>
          </p:nvPr>
        </p:nvSpPr>
        <p:spPr/>
        <p:txBody>
          <a:bodyPr/>
          <a:lstStyle/>
          <a:p>
            <a:r>
              <a:rPr lang="en-US" dirty="0"/>
              <a:t>1.5 Sannað með Venn-myndum að mengi séu jöfn</a:t>
            </a:r>
          </a:p>
        </p:txBody>
      </p:sp>
      <p:sp>
        <p:nvSpPr>
          <p:cNvPr id="3" name="Content Placeholder 2">
            <a:extLst>
              <a:ext uri="{FF2B5EF4-FFF2-40B4-BE49-F238E27FC236}">
                <a16:creationId xmlns:a16="http://schemas.microsoft.com/office/drawing/2014/main" id="{C35E9CB1-6836-4E7F-A67C-04733FEC5A2E}"/>
              </a:ext>
            </a:extLst>
          </p:cNvPr>
          <p:cNvSpPr>
            <a:spLocks noGrp="1"/>
          </p:cNvSpPr>
          <p:nvPr>
            <p:ph sz="quarter" idx="11"/>
          </p:nvPr>
        </p:nvSpPr>
        <p:spPr/>
        <p:txBody>
          <a:bodyPr/>
          <a:lstStyle/>
          <a:p>
            <a:r>
              <a:rPr lang="en-US" dirty="0"/>
              <a:t>Til að sanna með Venn-myndum að mengi séu jöfn er teiknuð Venn-mynd fyrir hvora hlið jöfnunnar. Myndirnar eru síðan bornar saman til að kanna hvort viðkomandi svæði séu eins.</a:t>
            </a:r>
          </a:p>
        </p:txBody>
      </p:sp>
    </p:spTree>
    <p:extLst>
      <p:ext uri="{BB962C8B-B14F-4D97-AF65-F5344CB8AC3E}">
        <p14:creationId xmlns:p14="http://schemas.microsoft.com/office/powerpoint/2010/main" val="295895443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CE646-B45E-4123-95E6-130BC24DF1DA}"/>
              </a:ext>
            </a:extLst>
          </p:cNvPr>
          <p:cNvSpPr>
            <a:spLocks noGrp="1"/>
          </p:cNvSpPr>
          <p:nvPr>
            <p:ph type="title"/>
          </p:nvPr>
        </p:nvSpPr>
        <p:spPr/>
        <p:txBody>
          <a:bodyPr/>
          <a:lstStyle/>
          <a:p>
            <a:r>
              <a:rPr lang="en-US" dirty="0"/>
              <a:t>DÆMI – Mengjaaðgerðum beitt á þrjú mengi (2 af 2)</a:t>
            </a:r>
          </a:p>
        </p:txBody>
      </p:sp>
      <p:sp>
        <p:nvSpPr>
          <p:cNvPr id="3" name="Content Placeholder 2">
            <a:extLst>
              <a:ext uri="{FF2B5EF4-FFF2-40B4-BE49-F238E27FC236}">
                <a16:creationId xmlns:a16="http://schemas.microsoft.com/office/drawing/2014/main" id="{F1CBD1FC-DF1A-4633-919C-33ADEA02DF55}"/>
              </a:ext>
            </a:extLst>
          </p:cNvPr>
          <p:cNvSpPr>
            <a:spLocks noGrp="1"/>
          </p:cNvSpPr>
          <p:nvPr>
            <p:ph sz="half" idx="1"/>
          </p:nvPr>
        </p:nvSpPr>
        <p:spPr>
          <a:xfrm>
            <a:off x="838200" y="1010661"/>
            <a:ext cx="3778956" cy="4995028"/>
          </a:xfrm>
        </p:spPr>
        <p:txBody>
          <a:bodyPr/>
          <a:lstStyle/>
          <a:p>
            <a:pPr>
              <a:lnSpc>
                <a:spcPct val="100000"/>
              </a:lnSpc>
            </a:pPr>
            <a:r>
              <a:rPr lang="en-US" dirty="0"/>
              <a:t>Lögmál De Morgans um fyllimengi sammengis mengjanna </a:t>
            </a:r>
            <a:r>
              <a:rPr lang="en-US" i="1" dirty="0">
                <a:latin typeface="Cambria" panose="02040503050406030204" pitchFamily="18" charset="0"/>
                <a:ea typeface="Cambria" panose="02040503050406030204" pitchFamily="18" charset="0"/>
              </a:rPr>
              <a:t>A</a:t>
            </a:r>
            <a:r>
              <a:rPr lang="en-US" dirty="0"/>
              <a:t> og </a:t>
            </a:r>
            <a:r>
              <a:rPr lang="en-US" i="1" dirty="0">
                <a:latin typeface="Cambria" panose="02040503050406030204" pitchFamily="18" charset="0"/>
                <a:ea typeface="Cambria" panose="02040503050406030204" pitchFamily="18" charset="0"/>
              </a:rPr>
              <a:t>B</a:t>
            </a:r>
            <a:r>
              <a:rPr lang="en-US" dirty="0"/>
              <a:t> segir að: </a:t>
            </a:r>
            <a:br>
              <a:rPr lang="en-US" dirty="0"/>
            </a:br>
            <a:r>
              <a:rPr lang="en-US" i="0" dirty="0">
                <a:latin typeface="Cambria" panose="02040503050406030204" pitchFamily="18" charset="0"/>
                <a:ea typeface="Cambria" panose="02040503050406030204" pitchFamily="18" charset="0"/>
              </a:rPr>
              <a:t>(</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A</a:t>
            </a:r>
            <a:r>
              <a:rPr lang="en-US" i="0" dirty="0">
                <a:latin typeface="Cambria" panose="02040503050406030204" pitchFamily="18" charset="0"/>
                <a:ea typeface="Cambria" panose="02040503050406030204" pitchFamily="18" charset="0"/>
              </a:rPr>
              <a:t>′ ∩ </a:t>
            </a:r>
            <a:r>
              <a:rPr lang="en-US" i="1" dirty="0">
                <a:latin typeface="Cambria" panose="02040503050406030204" pitchFamily="18" charset="0"/>
                <a:ea typeface="Cambria" panose="02040503050406030204" pitchFamily="18" charset="0"/>
              </a:rPr>
              <a:t>B</a:t>
            </a:r>
            <a:r>
              <a:rPr lang="en-US" i="0" dirty="0">
                <a:latin typeface="Cambria" panose="02040503050406030204" pitchFamily="18" charset="0"/>
                <a:ea typeface="Cambria" panose="02040503050406030204" pitchFamily="18" charset="0"/>
              </a:rPr>
              <a:t>′</a:t>
            </a:r>
            <a:r>
              <a:rPr lang="en-US" dirty="0"/>
              <a:t>.</a:t>
            </a:r>
          </a:p>
          <a:p>
            <a:pPr>
              <a:lnSpc>
                <a:spcPct val="100000"/>
              </a:lnSpc>
            </a:pPr>
            <a:r>
              <a:rPr lang="en-US" dirty="0"/>
              <a:t>Notið Venn-mynd til að sanna lögmál De Morgans.</a:t>
            </a:r>
          </a:p>
        </p:txBody>
      </p:sp>
      <p:sp>
        <p:nvSpPr>
          <p:cNvPr id="4" name="Content Placeholder 3">
            <a:extLst>
              <a:ext uri="{FF2B5EF4-FFF2-40B4-BE49-F238E27FC236}">
                <a16:creationId xmlns:a16="http://schemas.microsoft.com/office/drawing/2014/main" id="{BB43FB49-682B-49C1-BC28-C41A984E2476}"/>
              </a:ext>
            </a:extLst>
          </p:cNvPr>
          <p:cNvSpPr>
            <a:spLocks noGrp="1"/>
          </p:cNvSpPr>
          <p:nvPr>
            <p:ph sz="half" idx="2"/>
          </p:nvPr>
        </p:nvSpPr>
        <p:spPr>
          <a:xfrm>
            <a:off x="5181600" y="1010662"/>
            <a:ext cx="6423378" cy="688800"/>
          </a:xfrm>
        </p:spPr>
        <p:txBody>
          <a:bodyPr/>
          <a:lstStyle/>
          <a:p>
            <a:pPr>
              <a:lnSpc>
                <a:spcPct val="100000"/>
              </a:lnSpc>
            </a:pPr>
            <a:r>
              <a:rPr lang="en-US" sz="2000" b="1" dirty="0"/>
              <a:t>Skref 1:</a:t>
            </a:r>
            <a:r>
              <a:rPr lang="en-US" sz="2000" dirty="0"/>
              <a:t> Teiknið fyrst Venn-mynd sem sýnir vinstri hlið jöfnunnar.</a:t>
            </a:r>
          </a:p>
        </p:txBody>
      </p:sp>
      <p:pic>
        <p:nvPicPr>
          <p:cNvPr id="10" name="Picture 4" descr="A Venn diagram of the union of two sets and the complement is depicted. A union of the two sets A and B shows the intersection of A and B is shaded while the rest of U is unshaded. The complement of the union of sets A and B shows the area of U shaded while the intersection of A and B is unshaded. ">
            <a:extLst>
              <a:ext uri="{FF2B5EF4-FFF2-40B4-BE49-F238E27FC236}">
                <a16:creationId xmlns:a16="http://schemas.microsoft.com/office/drawing/2014/main" id="{475BEDE2-9A96-455A-A198-EC1D62FFCF2C}"/>
              </a:ext>
            </a:extLst>
          </p:cNvPr>
          <p:cNvPicPr>
            <a:picLocks noGrp="1" noChangeAspect="1"/>
          </p:cNvPicPr>
          <p:nvPr>
            <p:ph sz="half" idx="12"/>
          </p:nvPr>
        </p:nvPicPr>
        <p:blipFill>
          <a:blip r:embed="rId2"/>
          <a:stretch>
            <a:fillRect/>
          </a:stretch>
        </p:blipFill>
        <p:spPr>
          <a:xfrm>
            <a:off x="8235155" y="1396440"/>
            <a:ext cx="2645228" cy="1371600"/>
          </a:xfrm>
          <a:prstGeom prst="rect">
            <a:avLst/>
          </a:prstGeom>
        </p:spPr>
      </p:pic>
      <p:sp>
        <p:nvSpPr>
          <p:cNvPr id="6" name="Content Placeholder 5">
            <a:extLst>
              <a:ext uri="{FF2B5EF4-FFF2-40B4-BE49-F238E27FC236}">
                <a16:creationId xmlns:a16="http://schemas.microsoft.com/office/drawing/2014/main" id="{BCA9561C-0939-4E94-80E3-FA196B698890}"/>
              </a:ext>
            </a:extLst>
          </p:cNvPr>
          <p:cNvSpPr>
            <a:spLocks noGrp="1"/>
          </p:cNvSpPr>
          <p:nvPr>
            <p:ph sz="half" idx="13"/>
          </p:nvPr>
        </p:nvSpPr>
        <p:spPr>
          <a:xfrm>
            <a:off x="5181600" y="2774068"/>
            <a:ext cx="6423378" cy="688800"/>
          </a:xfrm>
        </p:spPr>
        <p:txBody>
          <a:bodyPr/>
          <a:lstStyle/>
          <a:p>
            <a:pPr>
              <a:lnSpc>
                <a:spcPct val="100000"/>
              </a:lnSpc>
            </a:pPr>
            <a:r>
              <a:rPr lang="en-US" sz="2000" b="1" dirty="0"/>
              <a:t>Skref 2:</a:t>
            </a:r>
            <a:r>
              <a:rPr lang="en-US" sz="2000" dirty="0"/>
              <a:t> Teiknið næst Venn-mynd sem sýnir hægri hlið jöfnunnar.</a:t>
            </a:r>
          </a:p>
        </p:txBody>
      </p:sp>
      <p:pic>
        <p:nvPicPr>
          <p:cNvPr id="11" name="Picture 6" descr="A Venn diagram of the intersection of the complement of two sets is depicted. Complement of A shows A is unshaded while U is shaded. The complement of B shows B is unshaded while U is shaded. A complement of the union of A and B show A intersecting with B. Sets A and B are not shaded while U is shaded. ">
            <a:extLst>
              <a:ext uri="{FF2B5EF4-FFF2-40B4-BE49-F238E27FC236}">
                <a16:creationId xmlns:a16="http://schemas.microsoft.com/office/drawing/2014/main" id="{E2B03E74-EBF8-46A2-BAEC-0E40BF146C0A}"/>
              </a:ext>
            </a:extLst>
          </p:cNvPr>
          <p:cNvPicPr>
            <a:picLocks noGrp="1" noChangeAspect="1"/>
          </p:cNvPicPr>
          <p:nvPr>
            <p:ph sz="half" idx="14"/>
          </p:nvPr>
        </p:nvPicPr>
        <p:blipFill>
          <a:blip r:embed="rId3"/>
          <a:stretch>
            <a:fillRect/>
          </a:stretch>
        </p:blipFill>
        <p:spPr>
          <a:xfrm>
            <a:off x="7802422" y="3188233"/>
            <a:ext cx="3992362" cy="1463040"/>
          </a:xfrm>
          <a:prstGeom prst="rect">
            <a:avLst/>
          </a:prstGeom>
        </p:spPr>
      </p:pic>
      <p:sp>
        <p:nvSpPr>
          <p:cNvPr id="8" name="Content Placeholder 7">
            <a:extLst>
              <a:ext uri="{FF2B5EF4-FFF2-40B4-BE49-F238E27FC236}">
                <a16:creationId xmlns:a16="http://schemas.microsoft.com/office/drawing/2014/main" id="{54F6A07E-3D84-4726-A77A-8D7FD72ABCE0}"/>
              </a:ext>
            </a:extLst>
          </p:cNvPr>
          <p:cNvSpPr>
            <a:spLocks noGrp="1"/>
          </p:cNvSpPr>
          <p:nvPr>
            <p:ph sz="half" idx="15"/>
          </p:nvPr>
        </p:nvSpPr>
        <p:spPr>
          <a:xfrm>
            <a:off x="5181600" y="4689681"/>
            <a:ext cx="6423378" cy="1554480"/>
          </a:xfrm>
        </p:spPr>
        <p:txBody>
          <a:bodyPr/>
          <a:lstStyle/>
          <a:p>
            <a:pPr>
              <a:lnSpc>
                <a:spcPct val="100000"/>
              </a:lnSpc>
            </a:pPr>
            <a:r>
              <a:rPr lang="en-US" sz="2000" b="1" dirty="0"/>
              <a:t>Skref 3:</a:t>
            </a:r>
            <a:r>
              <a:rPr lang="en-US" sz="2000" dirty="0"/>
              <a:t> Staðfestið niðurstöðuna. Þar sem skyggða svæðið á Venn-myndinni fyrir</a:t>
            </a:r>
            <a:r>
              <a:rPr lang="en-US" sz="2000" dirty="0">
                <a:ea typeface="Cambria Math" panose="02040503050406030204" pitchFamily="18" charset="0"/>
              </a:rPr>
              <a:t> </a:t>
            </a:r>
            <a:r>
              <a:rPr lang="en-US" sz="2000" i="0" dirty="0">
                <a:latin typeface="Cambria" panose="02040503050406030204" pitchFamily="18" charset="0"/>
                <a:ea typeface="Cambria" panose="02040503050406030204" pitchFamily="18" charset="0"/>
              </a:rPr>
              <a:t>(</a:t>
            </a:r>
            <a:r>
              <a:rPr lang="en-US" sz="2000" i="1" dirty="0">
                <a:latin typeface="Cambria" panose="02040503050406030204" pitchFamily="18" charset="0"/>
                <a:ea typeface="Cambria" panose="02040503050406030204" pitchFamily="18" charset="0"/>
              </a:rPr>
              <a:t>A</a:t>
            </a:r>
            <a:r>
              <a:rPr lang="en-US" sz="2000" i="0" dirty="0">
                <a:latin typeface="Cambria" panose="02040503050406030204" pitchFamily="18" charset="0"/>
                <a:ea typeface="Cambria" panose="02040503050406030204" pitchFamily="18" charset="0"/>
              </a:rPr>
              <a:t> ∪ </a:t>
            </a:r>
            <a:r>
              <a:rPr lang="en-US" sz="2000" i="1" dirty="0">
                <a:latin typeface="Cambria" panose="02040503050406030204" pitchFamily="18" charset="0"/>
                <a:ea typeface="Cambria" panose="02040503050406030204" pitchFamily="18" charset="0"/>
              </a:rPr>
              <a:t>B</a:t>
            </a:r>
            <a:r>
              <a:rPr lang="en-US" sz="2000" i="0" dirty="0">
                <a:latin typeface="Cambria" panose="02040503050406030204" pitchFamily="18" charset="0"/>
                <a:ea typeface="Cambria" panose="02040503050406030204" pitchFamily="18" charset="0"/>
              </a:rPr>
              <a:t>)′</a:t>
            </a:r>
            <a:r>
              <a:rPr lang="en-US" sz="2000" dirty="0"/>
              <a:t> er eins og skyggða svæðið á Venn-myndinni fyrir </a:t>
            </a:r>
            <a:r>
              <a:rPr lang="en-US" sz="2000" i="1" dirty="0">
                <a:latin typeface="Cambria" panose="02040503050406030204" pitchFamily="18" charset="0"/>
                <a:ea typeface="Cambria" panose="02040503050406030204" pitchFamily="18" charset="0"/>
              </a:rPr>
              <a:t>A</a:t>
            </a:r>
            <a:r>
              <a:rPr lang="en-US" sz="2000" i="0" dirty="0">
                <a:latin typeface="Cambria" panose="02040503050406030204" pitchFamily="18" charset="0"/>
                <a:ea typeface="Cambria" panose="02040503050406030204" pitchFamily="18" charset="0"/>
              </a:rPr>
              <a:t>′ ∩ </a:t>
            </a:r>
            <a:r>
              <a:rPr lang="en-US" sz="2000" i="1" dirty="0">
                <a:latin typeface="Cambria" panose="02040503050406030204" pitchFamily="18" charset="0"/>
                <a:ea typeface="Cambria" panose="02040503050406030204" pitchFamily="18" charset="0"/>
              </a:rPr>
              <a:t>B</a:t>
            </a:r>
            <a:r>
              <a:rPr lang="en-US" sz="2000" i="0" dirty="0">
                <a:latin typeface="Cambria" panose="02040503050406030204" pitchFamily="18" charset="0"/>
                <a:ea typeface="Cambria" panose="02040503050406030204" pitchFamily="18" charset="0"/>
              </a:rPr>
              <a:t>′</a:t>
            </a:r>
            <a:r>
              <a:rPr lang="en-US" sz="2000" dirty="0"/>
              <a:t> eru hliðar jöfnunnar jafnar og fullyrðingin því sönn. Þar með er sannað að lögmál De Morgans gildir. </a:t>
            </a:r>
          </a:p>
        </p:txBody>
      </p:sp>
    </p:spTree>
    <p:extLst>
      <p:ext uri="{BB962C8B-B14F-4D97-AF65-F5344CB8AC3E}">
        <p14:creationId xmlns:p14="http://schemas.microsoft.com/office/powerpoint/2010/main" val="8914067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fontScale="90000"/>
          </a:bodyPr>
          <a:lstStyle/>
          <a:p>
            <a:r>
              <a:rPr lang="en-US" dirty="0"/>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ítarefni frá OpenStax er © Rice University og gefið út samkvæmt alþjóðlega notkunarleyfinu CC BY-NC-SA 4.0. Heimilt er að afrita eða breyta efninu, en aðeins í tilgangi sem ekki er viðskiptalegs eðlis. Geta verður OpenStax og Rice University sem höfunda og tilgreina allar breytingar. Öllum aðlöguðum útgáfum skal dreift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3059</TotalTime>
  <Words>4669</Words>
  <Application>Microsoft Macintosh PowerPoint</Application>
  <PresentationFormat>Widescreen</PresentationFormat>
  <Paragraphs>209</Paragraphs>
  <Slides>48</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48</vt:i4>
      </vt:variant>
    </vt:vector>
  </HeadingPairs>
  <TitlesOfParts>
    <vt:vector size="55" baseType="lpstr">
      <vt:lpstr>Arial</vt:lpstr>
      <vt:lpstr>Calibri</vt:lpstr>
      <vt:lpstr>Calibri Light</vt:lpstr>
      <vt:lpstr>Cambria</vt:lpstr>
      <vt:lpstr>Cambria Math</vt:lpstr>
      <vt:lpstr>Office Theme</vt:lpstr>
      <vt:lpstr>Equation</vt:lpstr>
      <vt:lpstr>Contemporary Mathematics</vt:lpstr>
      <vt:lpstr>1.1 Basic Set Concepts</vt:lpstr>
      <vt:lpstr>1.1 Sets and Ways to Represent Them (1 of 3)</vt:lpstr>
      <vt:lpstr>EXAMPLE – Writing a Set Using the Roster or Listing Method</vt:lpstr>
      <vt:lpstr>1.1 Sets and Ways to Represent Them (2 of 3)</vt:lpstr>
      <vt:lpstr>EXAMPLE – Identifying Well-Defined Sets</vt:lpstr>
      <vt:lpstr>EXAMPLE – Representing the Empty Set Symbolically</vt:lpstr>
      <vt:lpstr>1.1 Sets and Ways to Represent Them</vt:lpstr>
      <vt:lpstr>EXAMPLE – Writing an Infinite Set Using the Roster Method and Ellipses </vt:lpstr>
      <vt:lpstr>1.1 Sets and Ways to Represent Them (3 of 3)</vt:lpstr>
      <vt:lpstr>EXAMPLE – Writing a Set Using Set Builder Notation</vt:lpstr>
      <vt:lpstr>1.1 Computing the Cardinal Value of a Set</vt:lpstr>
      <vt:lpstr>EXAMPLE – Computing the Cardinal Value of a Set</vt:lpstr>
      <vt:lpstr>1.1 Equal versus Equivalent Sets (1 of 2)</vt:lpstr>
      <vt:lpstr>1.1 Equal versus Equivalent Sets (2 of 2)</vt:lpstr>
      <vt:lpstr>EXAMPLE – Differentiating Between Equivalent and Equal Sets</vt:lpstr>
      <vt:lpstr>1.2 Subsets (1 of 3)</vt:lpstr>
      <vt:lpstr>1.2 Subsets (2 of 3)</vt:lpstr>
      <vt:lpstr>1.2 Subsets (3 of 3)</vt:lpstr>
      <vt:lpstr>EXAMPLE – Listing All the Proper Subsets of a Finite Set</vt:lpstr>
      <vt:lpstr>1.2 Exponential Notation</vt:lpstr>
      <vt:lpstr>EXAMPLE – Computing the Number of Subsets of a Set</vt:lpstr>
      <vt:lpstr>1.2 Equivalent Subsets</vt:lpstr>
      <vt:lpstr>EXAMPLE – Writing Equivalent Subsets on an Infinite Set</vt:lpstr>
      <vt:lpstr>1.3 Understanding Venn Diagrams (1 of 3)</vt:lpstr>
      <vt:lpstr>1.3 Understanding Venn Diagrams (2 of 3)</vt:lpstr>
      <vt:lpstr>EXAMPLE – Interpreting the Relationship between Sets in a Venn Diagram</vt:lpstr>
      <vt:lpstr>1.3 Understanding Venn Diagrams (3 of 3)</vt:lpstr>
      <vt:lpstr>EXAMPLE – Describing the Relationship between Sets</vt:lpstr>
      <vt:lpstr>1.3 Creating Venn Diagrams</vt:lpstr>
      <vt:lpstr>EXAMPLE – Drawing a Venn Diagram to Represent the  Relationship Between Two Sets</vt:lpstr>
      <vt:lpstr>1.3 The Complement of a Set</vt:lpstr>
      <vt:lpstr>EXAMPLE – Finding the Complement of a Set</vt:lpstr>
      <vt:lpstr>1.4 Set Operations with Two Sets</vt:lpstr>
      <vt:lpstr>1.4 The Intersection of Two Sets</vt:lpstr>
      <vt:lpstr>EXAMPLE – Finding the Intersection of Set A and Set B</vt:lpstr>
      <vt:lpstr>1.4 The Union of Two Sets</vt:lpstr>
      <vt:lpstr>EXAMPLE – Finding the Union of Sets A and B when A and B Overlap</vt:lpstr>
      <vt:lpstr>1.4 Determining the Cardinality of Two Sets</vt:lpstr>
      <vt:lpstr>EXAMPLE – Determining the Cardinality of the Union of Two Sets</vt:lpstr>
      <vt:lpstr>1.5 Set Operations with Three Sets</vt:lpstr>
      <vt:lpstr>1.5 Diagrams with Three Sets</vt:lpstr>
      <vt:lpstr>1.5 Creating Venn Diagrams with Three Sets</vt:lpstr>
      <vt:lpstr>1.5 Applying Set Operations to Three Sets</vt:lpstr>
      <vt:lpstr>EXAMPLE – Applying Set Operations to Three Sets (1 of 2)</vt:lpstr>
      <vt:lpstr>1.5 Proving Equality of Sets Using Venn Diagrams</vt:lpstr>
      <vt:lpstr>EXAMPLE – Applying Set Operations to Three Sets (2 of 2)</vt:lpstr>
      <vt:lpstr>License</vt:lpstr>
    </vt:vector>
  </TitlesOfParts>
  <Company>OpenStax</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Contemporary Math</dc:title>
  <dc:subject>Chapter 1 SETS</dc:subject>
  <dc:creator>Larissa Chu</dc:creator>
  <cp:lastModifiedBy>Colby Powers</cp:lastModifiedBy>
  <cp:revision>219</cp:revision>
  <dcterms:created xsi:type="dcterms:W3CDTF">2018-05-29T21:16:34Z</dcterms:created>
  <dcterms:modified xsi:type="dcterms:W3CDTF">2026-02-24T17:29:55Z</dcterms:modified>
  <cp:category>Accessible PPT</cp:category>
</cp:coreProperties>
</file>