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58" r:id="rId3"/>
    <p:sldId id="259" r:id="rId4"/>
    <p:sldId id="319" r:id="rId5"/>
    <p:sldId id="493" r:id="rId6"/>
    <p:sldId id="494" r:id="rId7"/>
    <p:sldId id="495" r:id="rId8"/>
    <p:sldId id="496" r:id="rId9"/>
    <p:sldId id="497" r:id="rId10"/>
    <p:sldId id="498" r:id="rId11"/>
    <p:sldId id="499" r:id="rId12"/>
    <p:sldId id="500" r:id="rId13"/>
    <p:sldId id="501" r:id="rId14"/>
    <p:sldId id="502" r:id="rId15"/>
    <p:sldId id="503" r:id="rId16"/>
    <p:sldId id="504" r:id="rId17"/>
    <p:sldId id="505" r:id="rId18"/>
    <p:sldId id="506" r:id="rId19"/>
    <p:sldId id="507" r:id="rId20"/>
    <p:sldId id="508" r:id="rId21"/>
    <p:sldId id="509" r:id="rId22"/>
    <p:sldId id="510" r:id="rId23"/>
    <p:sldId id="511" r:id="rId24"/>
    <p:sldId id="512" r:id="rId25"/>
    <p:sldId id="513" r:id="rId26"/>
    <p:sldId id="514" r:id="rId27"/>
    <p:sldId id="515" r:id="rId28"/>
    <p:sldId id="516" r:id="rId29"/>
    <p:sldId id="359" r:id="rId30"/>
    <p:sldId id="28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29024F-9F26-F749-7B81-AE3097A1FB4B}" name="Christina Gawlik" initials="CG" userId="6d05c88443befd9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4846"/>
    <a:srgbClr val="80004C"/>
    <a:srgbClr val="809A4C"/>
    <a:srgbClr val="52832B"/>
    <a:srgbClr val="EBF1E9"/>
    <a:srgbClr val="BA4C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317" autoAdjust="0"/>
    <p:restoredTop sz="94624" autoAdjust="0"/>
  </p:normalViewPr>
  <p:slideViewPr>
    <p:cSldViewPr snapToGrid="0" snapToObjects="1">
      <p:cViewPr varScale="1">
        <p:scale>
          <a:sx n="139" d="100"/>
          <a:sy n="139" d="100"/>
        </p:scale>
        <p:origin x="200" y="168"/>
      </p:cViewPr>
      <p:guideLst/>
    </p:cSldViewPr>
  </p:slideViewPr>
  <p:outlineViewPr>
    <p:cViewPr>
      <p:scale>
        <a:sx n="33" d="100"/>
        <a:sy n="33" d="100"/>
      </p:scale>
      <p:origin x="0" y="-3318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3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C3C60E-CCAA-4956-9E3B-9DD102E0D81A}" type="datetimeFigureOut">
              <a:rPr lang="en-IN" smtClean="0"/>
              <a:t>24/02/26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68C35B-A339-4BCE-AE82-1CACC15BA8A3}" type="slidenum">
              <a:rPr lang="en-IN" smtClean="0"/>
              <a:t>‹#›</a:t>
            </a:fld>
            <a:endParaRPr lang="en-IN"/>
          </a:p>
        </p:txBody>
      </p:sp>
    </p:spTree>
    <p:extLst>
      <p:ext uri="{BB962C8B-B14F-4D97-AF65-F5344CB8AC3E}">
        <p14:creationId xmlns:p14="http://schemas.microsoft.com/office/powerpoint/2010/main" val="2645054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dirty="0"/>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8961120" cy="457200"/>
          </a:xfrm>
        </p:spPr>
        <p:txBody>
          <a:bodyPr wrap="square" anchor="ctr" anchorCtr="0">
            <a:noAutofit/>
          </a:bodyPr>
          <a:lstStyle>
            <a:lvl1pPr>
              <a:defRPr sz="2800" b="1"/>
            </a:lvl1pPr>
          </a:lstStyle>
          <a:p>
            <a:r>
              <a:rPr lang="en-US" dirty="0"/>
              <a:t>Title</a:t>
            </a:r>
          </a:p>
        </p:txBody>
      </p:sp>
      <p:sp>
        <p:nvSpPr>
          <p:cNvPr id="3" name="Content Placeholder 2"/>
          <p:cNvSpPr>
            <a:spLocks noGrp="1"/>
          </p:cNvSpPr>
          <p:nvPr>
            <p:ph idx="1" hasCustomPrompt="1"/>
          </p:nvPr>
        </p:nvSpPr>
        <p:spPr>
          <a:xfrm>
            <a:off x="838200" y="1010661"/>
            <a:ext cx="10515600" cy="3796145"/>
          </a:xfrm>
        </p:spPr>
        <p:txBody>
          <a:bodyPr wrap="square" anchor="t" anchorCtr="0">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wrap="square" anchor="t" anchorCtr="0">
            <a:noAutofit/>
          </a:bodyPr>
          <a:lstStyle/>
          <a:p>
            <a:endParaRPr lang="en-US" dirty="0"/>
          </a:p>
        </p:txBody>
      </p:sp>
      <p:sp>
        <p:nvSpPr>
          <p:cNvPr id="7" name="Content Placeholder 2"/>
          <p:cNvSpPr>
            <a:spLocks noGrp="1"/>
          </p:cNvSpPr>
          <p:nvPr>
            <p:ph idx="13" hasCustomPrompt="1"/>
          </p:nvPr>
        </p:nvSpPr>
        <p:spPr>
          <a:xfrm>
            <a:off x="838200" y="4918364"/>
            <a:ext cx="10515600" cy="1271731"/>
          </a:xfrm>
        </p:spPr>
        <p:txBody>
          <a:bodyPr wrap="square" anchor="t" anchorCtr="0">
            <a:no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5166302"/>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5166302"/>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7417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7402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719863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2845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2830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136DFB47-9895-4BB7-A747-1AC99C40F96C}"/>
              </a:ext>
            </a:extLst>
          </p:cNvPr>
          <p:cNvSpPr>
            <a:spLocks noGrp="1"/>
          </p:cNvSpPr>
          <p:nvPr>
            <p:ph sz="half" idx="16" hasCustomPrompt="1"/>
          </p:nvPr>
        </p:nvSpPr>
        <p:spPr>
          <a:xfrm>
            <a:off x="838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01BECF16-0E14-429A-86F0-E967B82BB3C7}"/>
              </a:ext>
            </a:extLst>
          </p:cNvPr>
          <p:cNvSpPr>
            <a:spLocks noGrp="1"/>
          </p:cNvSpPr>
          <p:nvPr>
            <p:ph sz="half" idx="17" hasCustomPrompt="1"/>
          </p:nvPr>
        </p:nvSpPr>
        <p:spPr>
          <a:xfrm>
            <a:off x="6172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3745421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1602337"/>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1600837"/>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2179395"/>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2179395"/>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136DFB47-9895-4BB7-A747-1AC99C40F96C}"/>
              </a:ext>
            </a:extLst>
          </p:cNvPr>
          <p:cNvSpPr>
            <a:spLocks noGrp="1"/>
          </p:cNvSpPr>
          <p:nvPr>
            <p:ph sz="half" idx="16" hasCustomPrompt="1"/>
          </p:nvPr>
        </p:nvSpPr>
        <p:spPr>
          <a:xfrm>
            <a:off x="838200" y="2707356"/>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01BECF16-0E14-429A-86F0-E967B82BB3C7}"/>
              </a:ext>
            </a:extLst>
          </p:cNvPr>
          <p:cNvSpPr>
            <a:spLocks noGrp="1"/>
          </p:cNvSpPr>
          <p:nvPr>
            <p:ph sz="half" idx="17" hasCustomPrompt="1"/>
          </p:nvPr>
        </p:nvSpPr>
        <p:spPr>
          <a:xfrm>
            <a:off x="6172200" y="2707356"/>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3">
            <a:extLst>
              <a:ext uri="{FF2B5EF4-FFF2-40B4-BE49-F238E27FC236}">
                <a16:creationId xmlns:a16="http://schemas.microsoft.com/office/drawing/2014/main" id="{54AFDC58-D6C9-463F-9FDD-B55165B38F15}"/>
              </a:ext>
            </a:extLst>
          </p:cNvPr>
          <p:cNvSpPr>
            <a:spLocks noGrp="1"/>
          </p:cNvSpPr>
          <p:nvPr>
            <p:ph sz="half" idx="18" hasCustomPrompt="1"/>
          </p:nvPr>
        </p:nvSpPr>
        <p:spPr>
          <a:xfrm>
            <a:off x="838200" y="3328348"/>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a:extLst>
              <a:ext uri="{FF2B5EF4-FFF2-40B4-BE49-F238E27FC236}">
                <a16:creationId xmlns:a16="http://schemas.microsoft.com/office/drawing/2014/main" id="{CE0B2FCF-79FA-4B8E-B79C-49255369F8A1}"/>
              </a:ext>
            </a:extLst>
          </p:cNvPr>
          <p:cNvSpPr>
            <a:spLocks noGrp="1"/>
          </p:cNvSpPr>
          <p:nvPr>
            <p:ph sz="half" idx="19" hasCustomPrompt="1"/>
          </p:nvPr>
        </p:nvSpPr>
        <p:spPr>
          <a:xfrm>
            <a:off x="6172200" y="3328348"/>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3">
            <a:extLst>
              <a:ext uri="{FF2B5EF4-FFF2-40B4-BE49-F238E27FC236}">
                <a16:creationId xmlns:a16="http://schemas.microsoft.com/office/drawing/2014/main" id="{9244364F-608F-4419-8B09-10C32B4BB65F}"/>
              </a:ext>
            </a:extLst>
          </p:cNvPr>
          <p:cNvSpPr>
            <a:spLocks noGrp="1"/>
          </p:cNvSpPr>
          <p:nvPr>
            <p:ph sz="half" idx="20" hasCustomPrompt="1"/>
          </p:nvPr>
        </p:nvSpPr>
        <p:spPr>
          <a:xfrm>
            <a:off x="838200" y="3922680"/>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3">
            <a:extLst>
              <a:ext uri="{FF2B5EF4-FFF2-40B4-BE49-F238E27FC236}">
                <a16:creationId xmlns:a16="http://schemas.microsoft.com/office/drawing/2014/main" id="{3DFD55A7-A894-4BD5-83E5-8AE5847BA1E0}"/>
              </a:ext>
            </a:extLst>
          </p:cNvPr>
          <p:cNvSpPr>
            <a:spLocks noGrp="1"/>
          </p:cNvSpPr>
          <p:nvPr>
            <p:ph sz="half" idx="21" hasCustomPrompt="1"/>
          </p:nvPr>
        </p:nvSpPr>
        <p:spPr>
          <a:xfrm>
            <a:off x="6172200" y="3922680"/>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3">
            <a:extLst>
              <a:ext uri="{FF2B5EF4-FFF2-40B4-BE49-F238E27FC236}">
                <a16:creationId xmlns:a16="http://schemas.microsoft.com/office/drawing/2014/main" id="{0CE35DE5-8AEB-4D55-B888-CCC248800954}"/>
              </a:ext>
            </a:extLst>
          </p:cNvPr>
          <p:cNvSpPr>
            <a:spLocks noGrp="1"/>
          </p:cNvSpPr>
          <p:nvPr>
            <p:ph sz="half" idx="22" hasCustomPrompt="1"/>
          </p:nvPr>
        </p:nvSpPr>
        <p:spPr>
          <a:xfrm>
            <a:off x="838200" y="4476589"/>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3">
            <a:extLst>
              <a:ext uri="{FF2B5EF4-FFF2-40B4-BE49-F238E27FC236}">
                <a16:creationId xmlns:a16="http://schemas.microsoft.com/office/drawing/2014/main" id="{4F0ED8C7-D189-4847-B5A3-D9B38F97C5E4}"/>
              </a:ext>
            </a:extLst>
          </p:cNvPr>
          <p:cNvSpPr>
            <a:spLocks noGrp="1"/>
          </p:cNvSpPr>
          <p:nvPr>
            <p:ph sz="half" idx="23" hasCustomPrompt="1"/>
          </p:nvPr>
        </p:nvSpPr>
        <p:spPr>
          <a:xfrm>
            <a:off x="6172200" y="4476589"/>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3">
            <a:extLst>
              <a:ext uri="{FF2B5EF4-FFF2-40B4-BE49-F238E27FC236}">
                <a16:creationId xmlns:a16="http://schemas.microsoft.com/office/drawing/2014/main" id="{2C2BEFE3-216A-4FB6-A820-65D36DB93BAA}"/>
              </a:ext>
            </a:extLst>
          </p:cNvPr>
          <p:cNvSpPr>
            <a:spLocks noGrp="1"/>
          </p:cNvSpPr>
          <p:nvPr>
            <p:ph sz="half" idx="24" hasCustomPrompt="1"/>
          </p:nvPr>
        </p:nvSpPr>
        <p:spPr>
          <a:xfrm>
            <a:off x="838200" y="4956635"/>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3">
            <a:extLst>
              <a:ext uri="{FF2B5EF4-FFF2-40B4-BE49-F238E27FC236}">
                <a16:creationId xmlns:a16="http://schemas.microsoft.com/office/drawing/2014/main" id="{B7D14B78-1676-41BF-8439-E5AE177E9D74}"/>
              </a:ext>
            </a:extLst>
          </p:cNvPr>
          <p:cNvSpPr>
            <a:spLocks noGrp="1"/>
          </p:cNvSpPr>
          <p:nvPr>
            <p:ph sz="half" idx="25" hasCustomPrompt="1"/>
          </p:nvPr>
        </p:nvSpPr>
        <p:spPr>
          <a:xfrm>
            <a:off x="6172200" y="4956635"/>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3">
            <a:extLst>
              <a:ext uri="{FF2B5EF4-FFF2-40B4-BE49-F238E27FC236}">
                <a16:creationId xmlns:a16="http://schemas.microsoft.com/office/drawing/2014/main" id="{E035D0A6-283D-4ECE-9106-6FF7D4C7CD4F}"/>
              </a:ext>
            </a:extLst>
          </p:cNvPr>
          <p:cNvSpPr>
            <a:spLocks noGrp="1"/>
          </p:cNvSpPr>
          <p:nvPr>
            <p:ph sz="half" idx="26" hasCustomPrompt="1"/>
          </p:nvPr>
        </p:nvSpPr>
        <p:spPr>
          <a:xfrm>
            <a:off x="838200" y="5436495"/>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3">
            <a:extLst>
              <a:ext uri="{FF2B5EF4-FFF2-40B4-BE49-F238E27FC236}">
                <a16:creationId xmlns:a16="http://schemas.microsoft.com/office/drawing/2014/main" id="{E2BC6F6D-BCE6-4E74-A7EA-F420B251174C}"/>
              </a:ext>
            </a:extLst>
          </p:cNvPr>
          <p:cNvSpPr>
            <a:spLocks noGrp="1"/>
          </p:cNvSpPr>
          <p:nvPr>
            <p:ph sz="half" idx="27" hasCustomPrompt="1"/>
          </p:nvPr>
        </p:nvSpPr>
        <p:spPr>
          <a:xfrm>
            <a:off x="6172200" y="5436495"/>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3">
            <a:extLst>
              <a:ext uri="{FF2B5EF4-FFF2-40B4-BE49-F238E27FC236}">
                <a16:creationId xmlns:a16="http://schemas.microsoft.com/office/drawing/2014/main" id="{60CD288B-516E-4F2E-BD50-058FEB5DEC64}"/>
              </a:ext>
            </a:extLst>
          </p:cNvPr>
          <p:cNvSpPr>
            <a:spLocks noGrp="1"/>
          </p:cNvSpPr>
          <p:nvPr>
            <p:ph sz="half" idx="28" hasCustomPrompt="1"/>
          </p:nvPr>
        </p:nvSpPr>
        <p:spPr>
          <a:xfrm>
            <a:off x="838200" y="5876151"/>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3">
            <a:extLst>
              <a:ext uri="{FF2B5EF4-FFF2-40B4-BE49-F238E27FC236}">
                <a16:creationId xmlns:a16="http://schemas.microsoft.com/office/drawing/2014/main" id="{C05DF7E0-9648-43C8-8D03-DD672CB3C8C5}"/>
              </a:ext>
            </a:extLst>
          </p:cNvPr>
          <p:cNvSpPr>
            <a:spLocks noGrp="1"/>
          </p:cNvSpPr>
          <p:nvPr>
            <p:ph sz="half" idx="29" hasCustomPrompt="1"/>
          </p:nvPr>
        </p:nvSpPr>
        <p:spPr>
          <a:xfrm>
            <a:off x="6172200" y="5876151"/>
            <a:ext cx="5181600" cy="36576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2366417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7417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7402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5">
            <a:extLst>
              <a:ext uri="{FF2B5EF4-FFF2-40B4-BE49-F238E27FC236}">
                <a16:creationId xmlns:a16="http://schemas.microsoft.com/office/drawing/2014/main" id="{B3A1F791-C97D-4F30-85DC-EEC2CE30F101}"/>
              </a:ext>
            </a:extLst>
          </p:cNvPr>
          <p:cNvSpPr>
            <a:spLocks noGrp="1"/>
          </p:cNvSpPr>
          <p:nvPr>
            <p:ph type="body" sz="quarter" idx="16" hasCustomPrompt="1"/>
          </p:nvPr>
        </p:nvSpPr>
        <p:spPr>
          <a:xfrm>
            <a:off x="838200" y="6271576"/>
            <a:ext cx="10515600" cy="442595"/>
          </a:xfrm>
        </p:spPr>
        <p:txBody>
          <a:bodyPr>
            <a:no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341968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hasCustomPrompt="1"/>
          </p:nvPr>
        </p:nvSpPr>
        <p:spPr>
          <a:xfrm>
            <a:off x="838200" y="1011383"/>
            <a:ext cx="10515600" cy="325581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6"/>
          <p:cNvSpPr>
            <a:spLocks noGrp="1"/>
          </p:cNvSpPr>
          <p:nvPr>
            <p:ph sz="quarter" idx="13" hasCustomPrompt="1"/>
          </p:nvPr>
        </p:nvSpPr>
        <p:spPr>
          <a:xfrm>
            <a:off x="838200" y="4378037"/>
            <a:ext cx="10515600" cy="1627909"/>
          </a:xfrm>
        </p:spPr>
        <p:txBody>
          <a:bodyPr>
            <a:no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961120" cy="457200"/>
          </a:xfrm>
        </p:spPr>
        <p:txBody>
          <a:bodyPr>
            <a:noAutofit/>
          </a:bodyPr>
          <a:lstStyle>
            <a:lvl1pPr>
              <a:defRPr b="1"/>
            </a:lvl1pPr>
          </a:lstStyle>
          <a:p>
            <a:r>
              <a:rPr lang="en-US" dirty="0"/>
              <a:t>Title (optional)</a:t>
            </a:r>
          </a:p>
        </p:txBody>
      </p:sp>
      <p:sp>
        <p:nvSpPr>
          <p:cNvPr id="3" name="Footer Placeholder 2"/>
          <p:cNvSpPr>
            <a:spLocks noGrp="1"/>
          </p:cNvSpPr>
          <p:nvPr>
            <p:ph type="ftr" sz="quarter" idx="10"/>
          </p:nvPr>
        </p:nvSpPr>
        <p:spPr/>
        <p:txBody>
          <a:bodyPr>
            <a:noAutofit/>
          </a:bodyPr>
          <a:lstStyle/>
          <a:p>
            <a:endParaRPr lang="en-US" dirty="0"/>
          </a:p>
        </p:txBody>
      </p:sp>
      <p:sp>
        <p:nvSpPr>
          <p:cNvPr id="5" name="Content Placeholder 4"/>
          <p:cNvSpPr>
            <a:spLocks noGrp="1"/>
          </p:cNvSpPr>
          <p:nvPr>
            <p:ph sz="quarter" idx="11" hasCustomPrompt="1"/>
          </p:nvPr>
        </p:nvSpPr>
        <p:spPr>
          <a:xfrm>
            <a:off x="838200" y="1010661"/>
            <a:ext cx="10515600" cy="5155580"/>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961120" cy="457200"/>
          </a:xfrm>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noAutofit/>
          </a:bodyPr>
          <a:lstStyle/>
          <a:p>
            <a:endParaRPr lang="en-US" dirty="0"/>
          </a:p>
        </p:txBody>
      </p:sp>
      <p:sp>
        <p:nvSpPr>
          <p:cNvPr id="5" name="Content Placeholder 4"/>
          <p:cNvSpPr>
            <a:spLocks noGrp="1"/>
          </p:cNvSpPr>
          <p:nvPr>
            <p:ph sz="quarter" idx="11" hasCustomPrompt="1"/>
          </p:nvPr>
        </p:nvSpPr>
        <p:spPr>
          <a:xfrm>
            <a:off x="838200" y="1010661"/>
            <a:ext cx="10515600" cy="5155579"/>
          </a:xfrm>
        </p:spPr>
        <p:txBody>
          <a:bodyPr>
            <a:noAutofit/>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2"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dirty="0"/>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3" r:id="rId4"/>
    <p:sldLayoutId id="2147483664" r:id="rId5"/>
    <p:sldLayoutId id="2147483666" r:id="rId6"/>
    <p:sldLayoutId id="2147483665" r:id="rId7"/>
    <p:sldLayoutId id="2147483660" r:id="rId8"/>
    <p:sldLayoutId id="2147483661" r:id="rId9"/>
    <p:sldLayoutId id="2147483662" r:id="rId10"/>
  </p:sldLayoutIdLst>
  <p:txStyles>
    <p:titleStyle>
      <a:lvl1pPr algn="l" defTabSz="914400" rtl="0" eaLnBrk="1" latinLnBrk="0" hangingPunct="1">
        <a:lnSpc>
          <a:spcPct val="90000"/>
        </a:lnSpc>
        <a:spcBef>
          <a:spcPct val="0"/>
        </a:spcBef>
        <a:buNone/>
        <a:defRPr sz="2800" b="1" kern="1200">
          <a:solidFill>
            <a:schemeClr val="accent6">
              <a:lumMod val="7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rgbClr val="BA4C2D"/>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v3_image2_b953fc7bfc8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1.bin"/><Relationship Id="rId3" Type="http://schemas.openxmlformats.org/officeDocument/2006/relationships/image" Target="../media/image3.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2.bin"/><Relationship Id="rId3" Type="http://schemas.openxmlformats.org/officeDocument/2006/relationships/image" Target="../media/v3_image4_3985bb46aaf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oleObject" Target="../embeddings/oleObject3.bin"/><Relationship Id="rId3" Type="http://schemas.openxmlformats.org/officeDocument/2006/relationships/image" Target="../media/image5.w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oleObject" Target="../embeddings/oleObject4.bin"/><Relationship Id="rId3" Type="http://schemas.openxmlformats.org/officeDocument/2006/relationships/image" Target="../media/image6.wmf"/><Relationship Id="rId4" Type="http://schemas.openxmlformats.org/officeDocument/2006/relationships/oleObject" Target="../embeddings/oleObject5.bin"/><Relationship Id="rId5" Type="http://schemas.openxmlformats.org/officeDocument/2006/relationships/image" Target="../media/image7.wmf"/><Relationship Id="rId6" Type="http://schemas.openxmlformats.org/officeDocument/2006/relationships/oleObject" Target="../embeddings/oleObject6.bin"/><Relationship Id="rId7" Type="http://schemas.openxmlformats.org/officeDocument/2006/relationships/image" Target="../media/image8.wmf"/><Relationship Id="rId8" Type="http://schemas.openxmlformats.org/officeDocument/2006/relationships/oleObject" Target="../embeddings/oleObject7.bin"/><Relationship Id="rId9" Type="http://schemas.openxmlformats.org/officeDocument/2006/relationships/image" Target="../media/image9.wmf"/><Relationship Id="rId10" Type="http://schemas.openxmlformats.org/officeDocument/2006/relationships/oleObject" Target="../embeddings/oleObject8.bin"/><Relationship Id="rId11" Type="http://schemas.openxmlformats.org/officeDocument/2006/relationships/image" Target="../media/image10.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v3_image10_cdb28caf386e.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96D634E8-4422-6744-BAAE-52C9030B199D}"/>
              </a:ext>
            </a:extLst>
          </p:cNvPr>
          <p:cNvSpPr>
            <a:spLocks noGrp="1"/>
          </p:cNvSpPr>
          <p:nvPr>
            <p:ph type="ctrTitle"/>
          </p:nvPr>
        </p:nvSpPr>
        <p:spPr/>
        <p:txBody>
          <a:bodyPr>
            <a:normAutofit/>
          </a:bodyPr>
          <a:lstStyle/>
          <a:p>
            <a:r>
              <a:rPr lang="en-US" sz="4800" noProof="0" dirty="0"/>
              <a:t>Stærðfræði í daglegu lífi</a:t>
            </a:r>
          </a:p>
        </p:txBody>
      </p:sp>
      <p:sp>
        <p:nvSpPr>
          <p:cNvPr id="24" name="Text Placeholder 2">
            <a:extLst>
              <a:ext uri="{FF2B5EF4-FFF2-40B4-BE49-F238E27FC236}">
                <a16:creationId xmlns:a16="http://schemas.microsoft.com/office/drawing/2014/main" id="{0F1E18ED-FDAD-4C46-A2CD-D2ED77832A05}"/>
              </a:ext>
            </a:extLst>
          </p:cNvPr>
          <p:cNvSpPr>
            <a:spLocks noGrp="1"/>
          </p:cNvSpPr>
          <p:nvPr>
            <p:ph type="body" sz="quarter" idx="14"/>
          </p:nvPr>
        </p:nvSpPr>
        <p:spPr/>
        <p:txBody>
          <a:bodyPr>
            <a:normAutofit lnSpcReduction="10000"/>
          </a:bodyPr>
          <a:lstStyle/>
          <a:p>
            <a:r>
              <a:rPr lang="en-US" noProof="0" dirty="0"/>
              <a:t>13. kafli STÆRÐFRÆÐI OG…</a:t>
            </a:r>
          </a:p>
        </p:txBody>
      </p:sp>
      <p:pic>
        <p:nvPicPr>
          <p:cNvPr id="8" name="Picture 7" descr="Cover of the OpenStax textbook titled Contemporary Mathematics. The title is in large bold yellow text set against a green background, and the OpenStax logo is in white in the top right corner.">
            <a:extLst>
              <a:ext uri="{FF2B5EF4-FFF2-40B4-BE49-F238E27FC236}">
                <a16:creationId xmlns:a16="http://schemas.microsoft.com/office/drawing/2014/main" id="{CCB3AC49-F46D-5BB9-14B2-B19E2CE24FCD}"/>
              </a:ext>
            </a:extLst>
          </p:cNvPr>
          <p:cNvPicPr>
            <a:picLocks noChangeAspect="1"/>
          </p:cNvPicPr>
          <p:nvPr/>
        </p:nvPicPr>
        <p:blipFill>
          <a:blip r:embed="rId2"/>
          <a:stretch>
            <a:fillRect/>
          </a:stretch>
        </p:blipFill>
        <p:spPr>
          <a:xfrm>
            <a:off x="4862599" y="2757120"/>
            <a:ext cx="2466802" cy="3192332"/>
          </a:xfrm>
          <a:prstGeom prst="rect">
            <a:avLst/>
          </a:prstGeom>
          <a:effectLst>
            <a:outerShdw blurRad="362356" dist="150926" dir="1740000" sx="105794" sy="105794" algn="ctr" rotWithShape="0">
              <a:srgbClr val="000000">
                <a:alpha val="51241"/>
              </a:srgbClr>
            </a:outerShdw>
          </a:effectLst>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13.1 Stærðfræði og list (1 af 3)</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p:txBody>
          <a:bodyPr/>
          <a:lstStyle/>
          <a:p>
            <a:pPr marL="0" indent="0">
              <a:spcAft>
                <a:spcPts val="600"/>
              </a:spcAft>
              <a:buNone/>
            </a:pPr>
            <a:r>
              <a:rPr lang="en-US" noProof="0" dirty="0"/>
              <a:t>Námsmarkmið:</a:t>
            </a:r>
          </a:p>
          <a:p>
            <a:pPr marL="514350" lvl="0" indent="-514350">
              <a:spcAft>
                <a:spcPts val="600"/>
              </a:spcAft>
              <a:buFont typeface="+mj-lt"/>
              <a:buAutoNum type="arabicPeriod"/>
            </a:pPr>
            <a:r>
              <a:rPr lang="en-US" noProof="0" dirty="0"/>
              <a:t>Þekkja og lýsa gullinsniði. </a:t>
            </a:r>
          </a:p>
          <a:p>
            <a:pPr marL="514350" lvl="0" indent="-514350">
              <a:spcAft>
                <a:spcPts val="600"/>
              </a:spcAft>
              <a:buFont typeface="+mj-lt"/>
              <a:buAutoNum type="arabicPeriod"/>
            </a:pPr>
            <a:r>
              <a:rPr lang="en-US" noProof="0" dirty="0"/>
              <a:t>Þekkja og lýsa Fibonacci-rununni og birtingarmyndum hennar í náttúrunni.</a:t>
            </a:r>
          </a:p>
          <a:p>
            <a:pPr marL="514350" lvl="0" indent="-514350">
              <a:spcAft>
                <a:spcPts val="600"/>
              </a:spcAft>
              <a:buFont typeface="+mj-lt"/>
              <a:buAutoNum type="arabicPeriod"/>
            </a:pPr>
            <a:r>
              <a:rPr lang="en-US" noProof="0" dirty="0"/>
              <a:t>Beita sambandinu milli gullinsniðs og Fibonacci-rununnar.</a:t>
            </a:r>
          </a:p>
          <a:p>
            <a:pPr marL="514350" indent="-514350">
              <a:spcAft>
                <a:spcPts val="600"/>
              </a:spcAft>
              <a:buFont typeface="+mj-lt"/>
              <a:buAutoNum type="arabicPeriod"/>
            </a:pPr>
            <a:r>
              <a:rPr lang="en-US" noProof="0" dirty="0"/>
              <a:t>Þekkja og reikna gullna rétthyrninga.</a:t>
            </a:r>
          </a:p>
        </p:txBody>
      </p:sp>
    </p:spTree>
    <p:extLst>
      <p:ext uri="{BB962C8B-B14F-4D97-AF65-F5344CB8AC3E}">
        <p14:creationId xmlns:p14="http://schemas.microsoft.com/office/powerpoint/2010/main" val="3471487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noProof="0" dirty="0"/>
              <a:t>13.1 Stærðfræði og list (2 af 3)</a:t>
            </a:r>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half" idx="1"/>
          </p:nvPr>
        </p:nvSpPr>
        <p:spPr>
          <a:xfrm>
            <a:off x="838200" y="1010661"/>
            <a:ext cx="10515600" cy="5170006"/>
          </a:xfrm>
        </p:spPr>
        <p:txBody>
          <a:bodyPr/>
          <a:lstStyle/>
          <a:p>
            <a:pPr>
              <a:lnSpc>
                <a:spcPct val="100000"/>
              </a:lnSpc>
              <a:spcBef>
                <a:spcPts val="600"/>
              </a:spcBef>
              <a:spcAft>
                <a:spcPts val="1200"/>
              </a:spcAft>
            </a:pPr>
            <a:r>
              <a:rPr lang="en-US" noProof="0" dirty="0"/>
              <a:t/>
            </a:r>
            <a:r>
              <a:rPr lang="en-US" b="1" noProof="0" dirty="0"/>
              <a:t>Gullinsnið</a:t>
            </a:r>
            <a:r>
              <a:rPr lang="en-US" noProof="0" dirty="0"/>
              <a:t>, einnig nefnt gullna hlutfallið, er hlutfall sem tengist fegurð í náttúrunni, líkamsbyggingu manna og gullnum rétthyrningum sem algengir eru í mannvirkjum. Gullinsnið birtist víða í náttúrunni, meðal annars í plöntum, krossfiskum, hunangsflugum og skeljum. </a:t>
            </a:r>
          </a:p>
          <a:p>
            <a:pPr>
              <a:lnSpc>
                <a:spcPct val="100000"/>
              </a:lnSpc>
              <a:spcBef>
                <a:spcPts val="600"/>
              </a:spcBef>
              <a:spcAft>
                <a:spcPts val="1200"/>
              </a:spcAft>
            </a:pPr>
            <a:r>
              <a:rPr lang="en-US" noProof="0" dirty="0">
                <a:ea typeface="Cambria Math" panose="02040503050406030204" pitchFamily="18" charset="0"/>
              </a:rPr>
              <a:t>Það er yfirleitt táknað með gríska bókstafnum </a:t>
            </a:r>
            <a:r>
              <a:rPr lang="en-US" i="0" noProof="0" dirty="0">
                <a:latin typeface="Cambria Math" panose="02040503050406030204" pitchFamily="18" charset="0"/>
                <a:ea typeface="Cambria Math" panose="02040503050406030204" pitchFamily="18" charset="0"/>
              </a:rPr>
              <a:t>𝜙</a:t>
            </a:r>
            <a:r>
              <a:rPr lang="en-US" i="1" noProof="0" dirty="0">
                <a:latin typeface="Cambria Math" panose="02040503050406030204" pitchFamily="18" charset="0"/>
                <a:ea typeface="Cambria Math" panose="02040503050406030204" pitchFamily="18" charset="0"/>
              </a:rPr>
              <a:t> (</a:t>
            </a:r>
            <a:r>
              <a:rPr lang="en-US" noProof="0" dirty="0">
                <a:ea typeface="Cambria Math" panose="02040503050406030204" pitchFamily="18" charset="0"/>
              </a:rPr>
              <a:t>borið fram „fí“).</a:t>
            </a:r>
          </a:p>
          <a:p>
            <a:pPr marL="0" indent="0">
              <a:lnSpc>
                <a:spcPct val="100000"/>
              </a:lnSpc>
              <a:spcBef>
                <a:spcPts val="600"/>
              </a:spcBef>
              <a:spcAft>
                <a:spcPts val="1200"/>
              </a:spcAft>
              <a:buNone/>
            </a:pPr>
            <a:r>
              <a:rPr lang="en-US" sz="2400" noProof="0" dirty="0">
                <a:latin typeface="Cambria Math" panose="02040503050406030204" pitchFamily="18" charset="0"/>
                <a:ea typeface="Cambria Math" panose="02040503050406030204" pitchFamily="18" charset="0"/>
              </a:rPr>
              <a:t>•</a:t>
            </a:r>
          </a:p>
        </p:txBody>
      </p:sp>
      <p:graphicFrame>
        <p:nvGraphicFramePr>
          <p:cNvPr id="12" name="Object 3">
            <a:extLst>
              <a:ext uri="{FF2B5EF4-FFF2-40B4-BE49-F238E27FC236}">
                <a16:creationId xmlns:a16="http://schemas.microsoft.com/office/drawing/2014/main" id="{C4E6BB2F-7843-4D3D-A315-28AC00A7F959}"/>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1779233045"/>
              </p:ext>
            </p:extLst>
          </p:nvPr>
        </p:nvGraphicFramePr>
        <p:xfrm>
          <a:off x="1268414" y="3814915"/>
          <a:ext cx="1625400" cy="914400"/>
        </p:xfrm>
        <a:graphic>
          <a:graphicData uri="http://schemas.openxmlformats.org/presentationml/2006/ole">
            <mc:AlternateContent xmlns:mc="http://schemas.openxmlformats.org/markup-compatibility/2006">
              <mc:Choice xmlns:v="urn:schemas-microsoft-com:vml" Requires="v">
                <p:oleObj name="Equation" r:id="rId2" imgW="1625400" imgH="914400" progId="Equation.DSMT4">
                  <p:embed/>
                </p:oleObj>
              </mc:Choice>
              <mc:Fallback>
                <p:oleObj name="Equation" r:id="rId2" imgW="1625400" imgH="914400" progId="Equation.DSMT4">
                  <p:embed/>
                  <p:pic>
                    <p:nvPicPr>
                      <p:cNvPr id="11" name="Object 10">
                        <a:extLst>
                          <a:ext uri="{FF2B5EF4-FFF2-40B4-BE49-F238E27FC236}">
                            <a16:creationId xmlns:a16="http://schemas.microsoft.com/office/drawing/2014/main" id="{1343F6B3-6D16-460B-8707-E08AD6B6BE1C}"/>
                          </a:ext>
                        </a:extLst>
                      </p:cNvPr>
                      <p:cNvPicPr/>
                      <p:nvPr/>
                    </p:nvPicPr>
                    <p:blipFill>
                      <a:blip r:embed="rId3"/>
                      <a:stretch>
                        <a:fillRect/>
                      </a:stretch>
                    </p:blipFill>
                    <p:spPr>
                      <a:xfrm>
                        <a:off x="1268414" y="3814915"/>
                        <a:ext cx="1625400" cy="914400"/>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CE97396C-02AE-43FF-A7B9-5B6C16429820}"/>
              </a:ext>
            </a:extLst>
          </p:cNvPr>
          <p:cNvSpPr>
            <a:spLocks noGrp="1"/>
          </p:cNvSpPr>
          <p:nvPr>
            <p:ph sz="half" idx="12"/>
          </p:nvPr>
        </p:nvSpPr>
        <p:spPr>
          <a:xfrm>
            <a:off x="2931585" y="4067682"/>
            <a:ext cx="8625416" cy="628035"/>
          </a:xfrm>
        </p:spPr>
        <p:txBody>
          <a:bodyPr/>
          <a:lstStyle/>
          <a:p>
            <a:pPr marL="0" indent="0">
              <a:buNone/>
            </a:pPr>
            <a:r>
              <a:rPr lang="en-US" noProof="0" dirty="0"/>
              <a:t>sem hefur tugagildið um það bil 1.618.</a:t>
            </a:r>
          </a:p>
        </p:txBody>
      </p:sp>
    </p:spTree>
    <p:extLst>
      <p:ext uri="{BB962C8B-B14F-4D97-AF65-F5344CB8AC3E}">
        <p14:creationId xmlns:p14="http://schemas.microsoft.com/office/powerpoint/2010/main" val="1685648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noProof="0" dirty="0"/>
              <a:t>DÆMI – Gullinsnið og líkamshæð </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0" y="1010661"/>
            <a:ext cx="5029200" cy="5166302"/>
          </a:xfrm>
        </p:spPr>
        <p:txBody>
          <a:bodyPr/>
          <a:lstStyle/>
          <a:p>
            <a:pPr>
              <a:spcAft>
                <a:spcPts val="600"/>
              </a:spcAft>
            </a:pPr>
            <a:r>
              <a:rPr lang="en-US" noProof="0" dirty="0"/>
              <a:t>Einstaklingur er 5’6” á hæð. Hver er áætluð fjarlægð frá nafla hans niður á gólf, námunduð að næstu tommu, ef miðað er við gullinsnið?</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6172200" y="1010660"/>
            <a:ext cx="5181600" cy="5482213"/>
          </a:xfrm>
        </p:spPr>
        <p:txBody>
          <a:bodyPr/>
          <a:lstStyle/>
          <a:p>
            <a:pPr>
              <a:spcAft>
                <a:spcPts val="600"/>
              </a:spcAft>
            </a:pPr>
            <a:r>
              <a:rPr lang="en-US" b="1" noProof="0" dirty="0"/>
              <a:t>Skref 1:</a:t>
            </a:r>
            <a:r>
              <a:rPr lang="en-US" noProof="0" dirty="0"/>
              <a:t>  Umreiknið hæðina í tommur</a:t>
            </a:r>
          </a:p>
          <a:p>
            <a:pPr marL="731520" indent="0">
              <a:spcAft>
                <a:spcPts val="600"/>
              </a:spcAft>
              <a:buNone/>
            </a:pPr>
            <a:r>
              <a:rPr lang="en-US" noProof="0" dirty="0"/>
              <a:t>5’6” = 66 tommur</a:t>
            </a:r>
          </a:p>
          <a:p>
            <a:pPr>
              <a:spcAft>
                <a:spcPts val="600"/>
              </a:spcAft>
            </a:pPr>
            <a:r>
              <a:rPr lang="en-US" b="1" noProof="0" dirty="0"/>
              <a:t>Skref 2</a:t>
            </a:r>
            <a:r>
              <a:rPr lang="en-US" noProof="0" dirty="0"/>
              <a:t>: Reiknið fjarlægðina frá nafla niður á gólf, L.</a:t>
            </a:r>
          </a:p>
          <a:p>
            <a:pPr marL="731520" indent="0">
              <a:spcAft>
                <a:spcPts val="600"/>
              </a:spcAft>
              <a:buNone/>
            </a:pPr>
            <a:r>
              <a:rPr lang="en-US" noProof="0" dirty="0"/>
              <a:t>66/L = 1.618</a:t>
            </a:r>
          </a:p>
          <a:p>
            <a:pPr marL="731520" indent="0">
              <a:spcAft>
                <a:spcPts val="600"/>
              </a:spcAft>
              <a:buNone/>
            </a:pPr>
            <a:r>
              <a:rPr lang="en-US" noProof="0" dirty="0"/>
              <a:t>L = 40.8 tommur</a:t>
            </a:r>
          </a:p>
          <a:p>
            <a:pPr>
              <a:spcAft>
                <a:spcPts val="600"/>
              </a:spcAft>
            </a:pPr>
            <a:r>
              <a:rPr lang="en-US" noProof="0" dirty="0"/>
              <a:t>Fjarlægðin frá nafla einstaklingsins niður á gólf er því um það bil 41 tomma.</a:t>
            </a:r>
          </a:p>
        </p:txBody>
      </p:sp>
    </p:spTree>
    <p:extLst>
      <p:ext uri="{BB962C8B-B14F-4D97-AF65-F5344CB8AC3E}">
        <p14:creationId xmlns:p14="http://schemas.microsoft.com/office/powerpoint/2010/main" val="2481221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13.1 Stærðfræði og list (3 af 3)</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p:txBody>
          <a:bodyPr/>
          <a:lstStyle/>
          <a:p>
            <a:pPr>
              <a:spcAft>
                <a:spcPts val="600"/>
              </a:spcAft>
            </a:pPr>
            <a:r>
              <a:rPr lang="en-US" noProof="0" dirty="0"/>
              <a:t/>
            </a:r>
            <a:r>
              <a:rPr lang="en-US" b="1" noProof="0" dirty="0"/>
              <a:t>Fibonacci-runan </a:t>
            </a:r>
            <a:r>
              <a:rPr lang="en-US" noProof="0" dirty="0"/>
              <a:t>birtist víða í náttúrunni, til dæmis í fjölda krónublaða rósa, gormlaga mynstri köngla og uppröðun blaða í salathöfði. Fibonacci-runan er einnig nýtt í listrænum túlkunum á náttúrunni til að skapa fagurfræðilega aðlaðandi og raunsæ verk, svo sem höggmyndir, málverk, landslagshönnun og byggingar. Runan hefst á 1, 1 og hver næsti liður er summa tveggja næstu liða á undan (1, 1, 2, 3, 5, 8, 13, ...). </a:t>
            </a:r>
            <a:endParaRPr lang="en-US" sz="4000" noProof="0" dirty="0"/>
          </a:p>
        </p:txBody>
      </p:sp>
    </p:spTree>
    <p:extLst>
      <p:ext uri="{BB962C8B-B14F-4D97-AF65-F5344CB8AC3E}">
        <p14:creationId xmlns:p14="http://schemas.microsoft.com/office/powerpoint/2010/main" val="2093307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noProof="0" dirty="0"/>
              <a:t>DÆMI – Fibonacci-runan og krónublöð rósa </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0" y="1010661"/>
            <a:ext cx="5029200" cy="5482212"/>
          </a:xfrm>
        </p:spPr>
        <p:txBody>
          <a:bodyPr/>
          <a:lstStyle/>
          <a:p>
            <a:pPr>
              <a:spcAft>
                <a:spcPts val="1200"/>
              </a:spcAft>
            </a:pPr>
            <a:r>
              <a:rPr lang="en-US" noProof="0" dirty="0"/>
              <a:t>Segjum að þú mótir rós úr glassúr og fjöldi krónublaða fylgi Fibonacci-rununni. Hve mörg krónublöð verða í röðinni á eftir röð með 13 krónublöðum?</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6172200" y="1010660"/>
            <a:ext cx="5181600" cy="5482213"/>
          </a:xfrm>
        </p:spPr>
        <p:txBody>
          <a:bodyPr/>
          <a:lstStyle/>
          <a:p>
            <a:pPr>
              <a:spcAft>
                <a:spcPts val="1200"/>
              </a:spcAft>
            </a:pPr>
            <a:r>
              <a:rPr lang="en-US" noProof="0" dirty="0"/>
              <a:t>Fjöldi krónublaða á rós er oft lýst með tölum Fibonacci-rununnar: 1, 1, 2, 3, 5, 8, 13,… Næsta tala í rununni er summa </a:t>
            </a:r>
            <a:br>
              <a:rPr lang="en-US" noProof="0" dirty="0"/>
            </a:br>
            <a:r>
              <a:rPr lang="en-US" noProof="0" dirty="0"/>
              <a:t>8 + 13 = 21.</a:t>
            </a:r>
          </a:p>
          <a:p>
            <a:pPr>
              <a:spcAft>
                <a:spcPts val="1200"/>
              </a:spcAft>
            </a:pPr>
            <a:r>
              <a:rPr lang="en-US" noProof="0" dirty="0"/>
              <a:t>Í næstu röð glassúrrósarinnar verða því 21 krónublað. </a:t>
            </a:r>
          </a:p>
        </p:txBody>
      </p:sp>
    </p:spTree>
    <p:extLst>
      <p:ext uri="{BB962C8B-B14F-4D97-AF65-F5344CB8AC3E}">
        <p14:creationId xmlns:p14="http://schemas.microsoft.com/office/powerpoint/2010/main" val="1335543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13.1 Gullnir rétthyrningar</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p:txBody>
          <a:bodyPr/>
          <a:lstStyle/>
          <a:p>
            <a:r>
              <a:rPr lang="en-US" noProof="0" dirty="0"/>
              <a:t>Forn-Grikkir notuðu </a:t>
            </a:r>
            <a:r>
              <a:rPr lang="en-US" b="1" noProof="0" dirty="0"/>
              <a:t>gullna rétthyrninga</a:t>
            </a:r>
            <a:r>
              <a:rPr lang="en-US" noProof="0" dirty="0"/>
              <a:t>—rétthyrninga þar sem hlutfall lengdar og breiddar er gullinsniðið—til að reisa traust og fagurfræðilega aðlaðandi mannvirki. Gullna rétthyrninginn má oft finna á mörgum stöðum í sömu byggingu, til dæmis í Parþenon. Gullnir rétthyrningar koma einnig fyrir í byggingum frá tuttugustu öld, svo sem Washington-minnisvarðanum. </a:t>
            </a:r>
            <a:endParaRPr lang="en-US" sz="4000" noProof="0" dirty="0"/>
          </a:p>
        </p:txBody>
      </p:sp>
    </p:spTree>
    <p:extLst>
      <p:ext uri="{BB962C8B-B14F-4D97-AF65-F5344CB8AC3E}">
        <p14:creationId xmlns:p14="http://schemas.microsoft.com/office/powerpoint/2010/main" val="2400188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noProof="0" dirty="0"/>
              <a:t>DÆMI – Gullinn rétthyrningur og rammar </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0" y="1010661"/>
            <a:ext cx="5029200" cy="5482212"/>
          </a:xfrm>
        </p:spPr>
        <p:txBody>
          <a:bodyPr/>
          <a:lstStyle/>
          <a:p>
            <a:pPr>
              <a:spcAft>
                <a:spcPts val="600"/>
              </a:spcAft>
            </a:pPr>
            <a:r>
              <a:rPr lang="en-US" noProof="0" dirty="0"/>
              <a:t>Rammi er  8” × 6” að stærð.  Reiknið hlutfall hliðanna, námundað að næsta tíuþúsundasta hluta, og ákvarðið hvort lögun rammans nálgist gullinn rétthyrning.</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6172200" y="1010660"/>
            <a:ext cx="5181600" cy="5482213"/>
          </a:xfrm>
        </p:spPr>
        <p:txBody>
          <a:bodyPr/>
          <a:lstStyle/>
          <a:p>
            <a:pPr>
              <a:spcAft>
                <a:spcPts val="600"/>
              </a:spcAft>
            </a:pPr>
            <a:r>
              <a:rPr lang="en-US" noProof="0" dirty="0"/>
              <a:t>8/6 = 1.333</a:t>
            </a:r>
          </a:p>
          <a:p>
            <a:pPr>
              <a:spcAft>
                <a:spcPts val="600"/>
              </a:spcAft>
            </a:pPr>
            <a:r>
              <a:rPr lang="en-US" noProof="0" dirty="0"/>
              <a:t>Hlutfall gullins rétthyrnings er um það bil 1.618.  Hlutföll rammans eru því nálægt hlutföllum gullins rétthyrnings.</a:t>
            </a:r>
          </a:p>
        </p:txBody>
      </p:sp>
    </p:spTree>
    <p:extLst>
      <p:ext uri="{BB962C8B-B14F-4D97-AF65-F5344CB8AC3E}">
        <p14:creationId xmlns:p14="http://schemas.microsoft.com/office/powerpoint/2010/main" val="937203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13.2 Stærðfræði og umhverfið</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p:txBody>
          <a:bodyPr/>
          <a:lstStyle/>
          <a:p>
            <a:pPr marL="0" indent="0">
              <a:spcAft>
                <a:spcPts val="600"/>
              </a:spcAft>
              <a:buNone/>
            </a:pPr>
            <a:r>
              <a:rPr lang="en-US" noProof="0" dirty="0"/>
              <a:t>Námsmarkmið:</a:t>
            </a:r>
          </a:p>
          <a:p>
            <a:pPr marL="514350" lvl="0" indent="-514350">
              <a:spcAft>
                <a:spcPts val="600"/>
              </a:spcAft>
              <a:buFont typeface="+mj-lt"/>
              <a:buAutoNum type="arabicPeriod"/>
            </a:pPr>
            <a:r>
              <a:rPr lang="en-US" noProof="0" dirty="0"/>
              <a:t>Reikna hvernig vatnssparnaður getur dregið úr loftslagsbreytingum.</a:t>
            </a:r>
          </a:p>
          <a:p>
            <a:pPr marL="514350" lvl="0" indent="-514350">
              <a:spcAft>
                <a:spcPts val="600"/>
              </a:spcAft>
              <a:buFont typeface="+mj-lt"/>
              <a:buAutoNum type="arabicPeriod"/>
            </a:pPr>
            <a:r>
              <a:rPr lang="en-US" noProof="0" dirty="0"/>
              <a:t>Fjalla um sögu sólarorku. </a:t>
            </a:r>
          </a:p>
          <a:p>
            <a:pPr marL="514350" lvl="0" indent="-514350">
              <a:spcAft>
                <a:spcPts val="600"/>
              </a:spcAft>
              <a:buFont typeface="+mj-lt"/>
              <a:buAutoNum type="arabicPeriod"/>
            </a:pPr>
            <a:r>
              <a:rPr lang="en-US" noProof="0" dirty="0"/>
              <a:t>Reikna aflþörf algengra heimilistækja.</a:t>
            </a:r>
          </a:p>
          <a:p>
            <a:pPr marL="514350" lvl="0" indent="-514350">
              <a:spcAft>
                <a:spcPts val="600"/>
              </a:spcAft>
              <a:buFont typeface="+mj-lt"/>
              <a:buAutoNum type="arabicPeriod"/>
            </a:pPr>
            <a:r>
              <a:rPr lang="en-US" noProof="0" dirty="0"/>
              <a:t>Kanna kosti þess að nýta sólarorku á heimilum.</a:t>
            </a:r>
          </a:p>
        </p:txBody>
      </p:sp>
    </p:spTree>
    <p:extLst>
      <p:ext uri="{BB962C8B-B14F-4D97-AF65-F5344CB8AC3E}">
        <p14:creationId xmlns:p14="http://schemas.microsoft.com/office/powerpoint/2010/main" val="671876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DÆMI – Tannburstun (framlag eins einstaklings)</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515600" cy="5661072"/>
          </a:xfrm>
        </p:spPr>
        <p:txBody>
          <a:bodyPr/>
          <a:lstStyle/>
          <a:p>
            <a:r>
              <a:rPr lang="en-US" sz="2000" noProof="0" dirty="0"/>
              <a:t>Um 4 gallonar af vatni fara í að bursta tennurnar ef látið er renna stöðugt úr krananum.  Ef skrúfað er fyrir þegar ekki er verið að skola fara minna en einn fjórði úr galloni.  Miðað við að burstað sé tvisvar á dag, hve mikið vatn sparast á einni viku ef skrúfað er fyrir kranann nema þegar skolað er?</a:t>
            </a:r>
          </a:p>
          <a:p>
            <a:r>
              <a:rPr lang="en-US" sz="2000" noProof="0" dirty="0"/>
              <a:t>Látið renna stöðugt úr krananum:</a:t>
            </a:r>
          </a:p>
          <a:p>
            <a:r>
              <a:rPr lang="en-US" sz="2000" b="1" noProof="0" dirty="0"/>
              <a:t>Skref 1:</a:t>
            </a:r>
            <a:r>
              <a:rPr lang="en-US" sz="2000" noProof="0" dirty="0"/>
              <a:t> Reiknið vatnsnotkunina þegar látið er renna stöðugt úr krananum</a:t>
            </a:r>
          </a:p>
          <a:p>
            <a:pPr marL="457200" lvl="1" indent="0">
              <a:buNone/>
            </a:pPr>
            <a:r>
              <a:rPr lang="en-US" sz="2000" noProof="0" dirty="0"/>
              <a:t>Burstað er tvisvar á dag í 7 daga og 4 gallonar af vatni notaðir í hvert skipti</a:t>
            </a:r>
          </a:p>
          <a:p>
            <a:pPr marL="457200" lvl="1" indent="0">
              <a:buNone/>
            </a:pPr>
            <a:r>
              <a:rPr lang="en-US" sz="2000" noProof="0" dirty="0"/>
              <a:t>(2 skipti á dag)(7 dagar)(4 gallonar) = 56 gallonar</a:t>
            </a:r>
          </a:p>
          <a:p>
            <a:r>
              <a:rPr lang="en-US" sz="2000" b="1" noProof="0" dirty="0"/>
              <a:t>Skref 2:</a:t>
            </a:r>
            <a:r>
              <a:rPr lang="en-US" sz="2000" noProof="0" dirty="0"/>
              <a:t> Reiknið vatnsnotkunina þegar skrúfað er fyrir kranann meðan ekki er skolað:</a:t>
            </a:r>
          </a:p>
          <a:p>
            <a:pPr marL="457200" lvl="1" indent="0">
              <a:buNone/>
            </a:pPr>
            <a:r>
              <a:rPr lang="en-US" sz="2000" noProof="0" dirty="0"/>
              <a:t>Burstað er tvisvar á dag í 7 daga og 0.25 gallonar af vatni notaðir í hvert skipti </a:t>
            </a:r>
          </a:p>
          <a:p>
            <a:pPr marL="457200" lvl="1" indent="0">
              <a:buNone/>
            </a:pPr>
            <a:r>
              <a:rPr lang="en-US" sz="2000" noProof="0" dirty="0"/>
              <a:t>(2 skipti á dag)(7 dagar)( 0.25 gallonar) = 3.5 gallonar</a:t>
            </a:r>
          </a:p>
          <a:p>
            <a:r>
              <a:rPr lang="en-US" sz="2000" b="1" noProof="0" dirty="0"/>
              <a:t>Skref 3:</a:t>
            </a:r>
            <a:r>
              <a:rPr lang="en-US" sz="2000" noProof="0" dirty="0"/>
              <a:t> Reiknið sparnaðinn</a:t>
            </a:r>
          </a:p>
          <a:p>
            <a:pPr marL="457200" lvl="1" indent="0">
              <a:buNone/>
            </a:pPr>
            <a:r>
              <a:rPr lang="en-US" sz="2000" noProof="0" dirty="0"/>
              <a:t>Sparnaður = 56 gallonar − 3.5 gallonar = 52.5 gallonar</a:t>
            </a:r>
          </a:p>
          <a:p>
            <a:r>
              <a:rPr lang="en-US" sz="2000" noProof="0" dirty="0"/>
              <a:t>Á einni viku myndi einn einstaklingur spara 52.5 gallona af vatni með því að skrúfa fyrir kranann við tannburstun nema þegar skolað er.</a:t>
            </a:r>
          </a:p>
        </p:txBody>
      </p:sp>
    </p:spTree>
    <p:extLst>
      <p:ext uri="{BB962C8B-B14F-4D97-AF65-F5344CB8AC3E}">
        <p14:creationId xmlns:p14="http://schemas.microsoft.com/office/powerpoint/2010/main" val="2838312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13.2 Aflþörf algengra heimilistækja</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515600" cy="5661072"/>
          </a:xfrm>
        </p:spPr>
        <p:txBody>
          <a:bodyPr/>
          <a:lstStyle/>
          <a:p>
            <a:pPr>
              <a:spcAft>
                <a:spcPts val="600"/>
              </a:spcAft>
            </a:pPr>
            <a:r>
              <a:rPr lang="en-US" noProof="0" dirty="0"/>
              <a:t/>
            </a:r>
            <a:r>
              <a:rPr lang="en-US" b="1" noProof="0" dirty="0"/>
              <a:t>Kílóvatt </a:t>
            </a:r>
            <a:r>
              <a:rPr lang="en-US" noProof="0" dirty="0"/>
              <a:t>(kW) jafngildir 1,000 vöttum (W). </a:t>
            </a:r>
            <a:r>
              <a:rPr lang="en-US" b="1" noProof="0" dirty="0"/>
              <a:t>Kílóvattstund </a:t>
            </a:r>
            <a:r>
              <a:rPr lang="en-US" noProof="0" dirty="0"/>
              <a:t>(kWh) er mælieining fyrir orkunotkun og samsvarar þeirri orku sem 1,000 vatta tæki notar á einni klukkustund. Samkvæmt skilgreiningu kílóvattstundar reiknum við tímann sem tekur að nota 1 kWh af orku með því að deila 1,000 með afli tækisins í vöttum. </a:t>
            </a:r>
          </a:p>
          <a:p>
            <a:pPr>
              <a:spcAft>
                <a:spcPts val="600"/>
              </a:spcAft>
            </a:pPr>
            <a:r>
              <a:rPr lang="en-US" noProof="0" dirty="0"/>
              <a:t>1.000 / afl í vöttum = klukkustundir til að nota 1 kWh</a:t>
            </a:r>
          </a:p>
          <a:p>
            <a:pPr>
              <a:spcAft>
                <a:spcPts val="600"/>
              </a:spcAft>
            </a:pPr>
            <a:r>
              <a:rPr lang="en-US" noProof="0" dirty="0"/>
              <a:t>vött / 1.000 = kílóvött (kW)</a:t>
            </a:r>
          </a:p>
        </p:txBody>
      </p:sp>
    </p:spTree>
    <p:extLst>
      <p:ext uri="{BB962C8B-B14F-4D97-AF65-F5344CB8AC3E}">
        <p14:creationId xmlns:p14="http://schemas.microsoft.com/office/powerpoint/2010/main" val="3468611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sz="2400" noProof="0" dirty="0"/>
              <a:t>DÆMI – Útreikningur á kílóvattstundum sem sjónvarp notar</a:t>
            </a:r>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half" idx="1"/>
          </p:nvPr>
        </p:nvSpPr>
        <p:spPr>
          <a:xfrm>
            <a:off x="838200" y="1010662"/>
            <a:ext cx="5181600" cy="4347990"/>
          </a:xfrm>
        </p:spPr>
        <p:txBody>
          <a:bodyPr/>
          <a:lstStyle/>
          <a:p>
            <a:r>
              <a:rPr lang="en-US" noProof="0" dirty="0"/>
              <a:t>48 tommu plasmasjónvarp notar um 200 W. Hversu margar kílóvattstundir notar sjónvarpið á mánuði ef kveikt er á því að meðaltali í 2,5 klukkustundir á dag? </a:t>
            </a:r>
            <a:endParaRPr lang="en-US" sz="4000" noProof="0" dirty="0"/>
          </a:p>
        </p:txBody>
      </p:sp>
      <p:sp>
        <p:nvSpPr>
          <p:cNvPr id="10" name="Localized energy calculation"/>
          <p:cNvSpPr txBox="1"/>
          <p:nvPr/>
        </p:nvSpPr>
        <p:spPr>
          <a:xfrm>
            <a:off x="6217920" y="1188720"/>
            <a:ext cx="5303520" cy="4114800"/>
          </a:xfrm>
          <a:prstGeom prst="rect">
            <a:avLst/>
          </a:prstGeom>
          <a:noFill/>
        </p:spPr>
        <p:txBody>
          <a:bodyPr wrap="square" lIns="36576" rIns="36576" tIns="36576">
            <a:spAutoFit/>
          </a:bodyPr>
          <a:lstStyle/>
          <a:p>
            <a:pPr>
              <a:spcAft>
                <a:spcPts val="2000"/>
              </a:spcAft>
            </a:pPr>
            <a:r>
              <a:rPr sz="2100" b="1">
                <a:solidFill>
                  <a:srgbClr val="4B4B4B"/>
                </a:solidFill>
                <a:latin typeface="Arial"/>
              </a:rPr>
              <a:t>Skref 1: </a:t>
            </a:r>
            <a:r>
              <a:rPr sz="2100" b="0">
                <a:solidFill>
                  <a:srgbClr val="4B4B4B"/>
                </a:solidFill>
                <a:latin typeface="Arial"/>
              </a:rPr>
              <a:t>1.000 Wh / 200 W = 5 klst. fyrir 1 kWh.</a:t>
            </a:r>
          </a:p>
          <a:p>
            <a:pPr>
              <a:spcAft>
                <a:spcPts val="2000"/>
              </a:spcAft>
            </a:pPr>
            <a:r>
              <a:rPr sz="2100" b="1">
                <a:solidFill>
                  <a:srgbClr val="4B4B4B"/>
                </a:solidFill>
                <a:latin typeface="Arial"/>
              </a:rPr>
              <a:t>Skref 2: </a:t>
            </a:r>
            <a:r>
              <a:rPr sz="2100" b="0">
                <a:solidFill>
                  <a:srgbClr val="4B4B4B"/>
                </a:solidFill>
                <a:latin typeface="Arial"/>
              </a:rPr>
              <a:t>2,5 klst./dag × 30 dagar = 75 klst.</a:t>
            </a:r>
          </a:p>
          <a:p>
            <a:pPr>
              <a:spcAft>
                <a:spcPts val="2000"/>
              </a:spcAft>
            </a:pPr>
            <a:r>
              <a:rPr sz="2100" b="1">
                <a:solidFill>
                  <a:srgbClr val="4B4B4B"/>
                </a:solidFill>
                <a:latin typeface="Arial"/>
              </a:rPr>
              <a:t>Skref 3: </a:t>
            </a:r>
            <a:r>
              <a:rPr sz="2100" b="0">
                <a:solidFill>
                  <a:srgbClr val="4B4B4B"/>
                </a:solidFill>
                <a:latin typeface="Arial"/>
              </a:rPr>
              <a:t>0,2 kW × 75 klst. = 15 kWh.</a:t>
            </a:r>
          </a:p>
          <a:p>
            <a:pPr>
              <a:spcAft>
                <a:spcPts val="2000"/>
              </a:spcAft>
            </a:pPr>
            <a:r>
              <a:rPr sz="2100" b="1">
                <a:solidFill>
                  <a:srgbClr val="4B4B4B"/>
                </a:solidFill>
                <a:latin typeface="Arial"/>
              </a:rPr>
              <a:t>Niðurstaða: </a:t>
            </a:r>
            <a:r>
              <a:rPr sz="2100" b="0">
                <a:solidFill>
                  <a:srgbClr val="4B4B4B"/>
                </a:solidFill>
                <a:latin typeface="Arial"/>
              </a:rPr>
              <a:t>Sjónvarpið notar um 15 kWh á mánuði.</a:t>
            </a:r>
          </a:p>
        </p:txBody>
      </p:sp>
    </p:spTree>
    <p:extLst>
      <p:ext uri="{BB962C8B-B14F-4D97-AF65-F5344CB8AC3E}">
        <p14:creationId xmlns:p14="http://schemas.microsoft.com/office/powerpoint/2010/main" val="3479725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13.3 Stærðfræði og læknisfræði</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515600" cy="5661072"/>
          </a:xfrm>
        </p:spPr>
        <p:txBody>
          <a:bodyPr/>
          <a:lstStyle/>
          <a:p>
            <a:pPr marL="0" indent="0">
              <a:spcAft>
                <a:spcPts val="1200"/>
              </a:spcAft>
              <a:buNone/>
            </a:pPr>
            <a:r>
              <a:rPr lang="en-US" noProof="0" dirty="0"/>
              <a:t>Námsmarkmið</a:t>
            </a:r>
          </a:p>
          <a:p>
            <a:pPr marL="514350" lvl="0" indent="-514350">
              <a:spcAft>
                <a:spcPts val="1200"/>
              </a:spcAft>
              <a:buFont typeface="+mj-lt"/>
              <a:buAutoNum type="arabicPeriod"/>
            </a:pPr>
            <a:r>
              <a:rPr lang="en-US" noProof="0" dirty="0"/>
              <a:t>Reikna stærðfræðilega þætti sem notaðir eru við ákvörðun styrks og skammta lyfja.</a:t>
            </a:r>
          </a:p>
          <a:p>
            <a:pPr marL="514350" lvl="0" indent="-514350">
              <a:spcAft>
                <a:spcPts val="1200"/>
              </a:spcAft>
              <a:buFont typeface="+mj-lt"/>
              <a:buAutoNum type="arabicPeriod"/>
            </a:pPr>
            <a:r>
              <a:rPr lang="en-US" noProof="0" dirty="0"/>
              <a:t>Lýsa sögu þess hvernig virkni nýrra lyfja er sannreynd.</a:t>
            </a:r>
          </a:p>
          <a:p>
            <a:pPr marL="514350" lvl="0" indent="-514350">
              <a:spcAft>
                <a:spcPts val="1200"/>
              </a:spcAft>
              <a:buFont typeface="+mj-lt"/>
              <a:buAutoNum type="arabicPeriod"/>
            </a:pPr>
            <a:r>
              <a:rPr lang="en-US" noProof="0" dirty="0"/>
              <a:t>Lýsa hvernig stærðfræðileg líkön eru notuð til að fylgjast með útbreiðslu veiru.</a:t>
            </a:r>
          </a:p>
        </p:txBody>
      </p:sp>
    </p:spTree>
    <p:extLst>
      <p:ext uri="{BB962C8B-B14F-4D97-AF65-F5344CB8AC3E}">
        <p14:creationId xmlns:p14="http://schemas.microsoft.com/office/powerpoint/2010/main" val="1970843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13.3 Styrkur og skammtar lyfja</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515600" cy="5661072"/>
          </a:xfrm>
        </p:spPr>
        <p:txBody>
          <a:bodyPr/>
          <a:lstStyle/>
          <a:p>
            <a:pPr>
              <a:spcAft>
                <a:spcPts val="1200"/>
              </a:spcAft>
            </a:pPr>
            <a:r>
              <a:rPr lang="en-US" noProof="0" dirty="0"/>
              <a:t>Formúlan til að ákvarða nauðsynlegt rúmmál lyfs í vökvaformi er tiltölulega einföld. Rúmmálið er reiknað út frá nauðsynlegum lyfjaskammti og styrk lyfsins. Styrkur lyfs í vökvaformi er gefinn upp sem magn lyfs á hvert rúmmál lausnarinnar sem það er leyst í, yfirleitt mælt í g/mL eða mg/</a:t>
            </a:r>
            <a:r>
              <a:rPr lang="en-US" noProof="0" dirty="0" err="1"/>
              <a:t>mL.</a:t>
            </a:r>
            <a:r>
              <a:rPr lang="en-US" noProof="0" dirty="0"/>
              <a:t> </a:t>
            </a:r>
          </a:p>
          <a:p>
            <a:pPr>
              <a:spcAft>
                <a:spcPts val="1200"/>
              </a:spcAft>
            </a:pPr>
            <a:r>
              <a:rPr lang="en-US" noProof="0" dirty="0"/>
              <a:t>Nauðsynlegt rúmmál = nauðsynlegur lyfjaskammtur / styrkur lyfs (massi á rúmmálseiningu)</a:t>
            </a:r>
          </a:p>
        </p:txBody>
      </p:sp>
    </p:spTree>
    <p:extLst>
      <p:ext uri="{BB962C8B-B14F-4D97-AF65-F5344CB8AC3E}">
        <p14:creationId xmlns:p14="http://schemas.microsoft.com/office/powerpoint/2010/main" val="273713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DÆMI – Reiknaðu magn efnis í blöndu</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half" idx="1"/>
          </p:nvPr>
        </p:nvSpPr>
        <p:spPr/>
        <p:txBody>
          <a:bodyPr/>
          <a:lstStyle/>
          <a:p>
            <a:pPr>
              <a:spcAft>
                <a:spcPts val="1200"/>
              </a:spcAft>
            </a:pPr>
            <a:r>
              <a:rPr lang="en-US" noProof="0" dirty="0"/>
              <a:t>Hve mikið natríumvetniskarbónat er í 250mL lausn sem inniheldur 1.58% w/v af natríumvetniskarbónati?</a:t>
            </a:r>
          </a:p>
        </p:txBody>
      </p:sp>
      <p:sp>
        <p:nvSpPr>
          <p:cNvPr id="4" name="Content Placeholder 3">
            <a:extLst>
              <a:ext uri="{FF2B5EF4-FFF2-40B4-BE49-F238E27FC236}">
                <a16:creationId xmlns:a16="http://schemas.microsoft.com/office/drawing/2014/main" id="{B474D599-501C-4FC0-B1BF-037C54A8C8A9}"/>
              </a:ext>
            </a:extLst>
          </p:cNvPr>
          <p:cNvSpPr>
            <a:spLocks noGrp="1"/>
          </p:cNvSpPr>
          <p:nvPr>
            <p:ph sz="half" idx="2"/>
          </p:nvPr>
        </p:nvSpPr>
        <p:spPr>
          <a:xfrm>
            <a:off x="6172199" y="1010661"/>
            <a:ext cx="5477933" cy="5166302"/>
          </a:xfrm>
        </p:spPr>
        <p:txBody>
          <a:bodyPr/>
          <a:lstStyle/>
          <a:p>
            <a:pPr>
              <a:spcAft>
                <a:spcPts val="1200"/>
              </a:spcAft>
            </a:pPr>
            <a:r>
              <a:rPr lang="en-US" noProof="0" dirty="0"/>
              <a:t>1.58% w/v = 1.58 grömm af natríumvetniskarbónati í 100mL. Ef lausnin er 250 mL er magn natríumvetniskarbónats 2.5 sinnum meira en í 100 </a:t>
            </a:r>
            <a:r>
              <a:rPr lang="en-US" noProof="0" dirty="0" err="1"/>
              <a:t>mL.</a:t>
            </a:r>
            <a:r>
              <a:rPr lang="en-US" noProof="0" dirty="0"/>
              <a:t>  </a:t>
            </a:r>
          </a:p>
          <a:p>
            <a:pPr>
              <a:spcAft>
                <a:spcPts val="1200"/>
              </a:spcAft>
            </a:pPr>
            <a:r>
              <a:rPr lang="en-US" noProof="0" dirty="0"/>
              <a:t>Því margföldum við 1.58 með 2.5 og fáum 3.95 g af natríumvetniskarbónati í 250 mL af lausninni.</a:t>
            </a:r>
          </a:p>
          <a:p>
            <a:pPr>
              <a:spcAft>
                <a:spcPts val="1200"/>
              </a:spcAft>
            </a:pPr>
            <a:r>
              <a:rPr lang="en-US" noProof="0" dirty="0"/>
              <a:t>Í lausninni eru 3.95 g af natríumvetniskarbónati.</a:t>
            </a:r>
          </a:p>
        </p:txBody>
      </p:sp>
    </p:spTree>
    <p:extLst>
      <p:ext uri="{BB962C8B-B14F-4D97-AF65-F5344CB8AC3E}">
        <p14:creationId xmlns:p14="http://schemas.microsoft.com/office/powerpoint/2010/main" val="2567498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13.3 Stærðfræðileg líkangerð til að fylgjast með útbreiðslu veiru</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515600" cy="5128882"/>
          </a:xfrm>
        </p:spPr>
        <p:txBody>
          <a:bodyPr/>
          <a:lstStyle/>
          <a:p>
            <a:r>
              <a:rPr lang="en-US" b="1" noProof="0" dirty="0"/>
              <a:t>Stærðfræðileg líkangerð</a:t>
            </a:r>
            <a:r>
              <a:rPr lang="en-US" noProof="0" dirty="0"/>
              <a:t> felst í því að lýsa hegðun kerfis með tungumáli stærðfræðinnar. </a:t>
            </a:r>
          </a:p>
        </p:txBody>
      </p:sp>
    </p:spTree>
    <p:extLst>
      <p:ext uri="{BB962C8B-B14F-4D97-AF65-F5344CB8AC3E}">
        <p14:creationId xmlns:p14="http://schemas.microsoft.com/office/powerpoint/2010/main" val="3098662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13.4 Stærðfræði og tónlist (1 af 2)</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515600" cy="5661072"/>
          </a:xfrm>
        </p:spPr>
        <p:txBody>
          <a:bodyPr/>
          <a:lstStyle/>
          <a:p>
            <a:pPr marL="0" indent="0">
              <a:spcAft>
                <a:spcPts val="600"/>
              </a:spcAft>
              <a:buNone/>
            </a:pPr>
            <a:r>
              <a:rPr lang="en-US" noProof="0" dirty="0"/>
              <a:t>Námsmarkmið:</a:t>
            </a:r>
          </a:p>
          <a:p>
            <a:pPr marL="514350" lvl="0" indent="-514350">
              <a:spcAft>
                <a:spcPts val="600"/>
              </a:spcAft>
              <a:buFont typeface="+mj-lt"/>
              <a:buAutoNum type="arabicPeriod"/>
            </a:pPr>
            <a:r>
              <a:rPr lang="en-US" noProof="0" dirty="0"/>
              <a:t>Lýsa grunnatriðum tíðni hljóðs.</a:t>
            </a:r>
          </a:p>
          <a:p>
            <a:pPr marL="514350" lvl="0" indent="-514350">
              <a:spcAft>
                <a:spcPts val="600"/>
              </a:spcAft>
              <a:buFont typeface="+mj-lt"/>
              <a:buAutoNum type="arabicPeriod"/>
            </a:pPr>
            <a:r>
              <a:rPr lang="en-US" noProof="0" dirty="0"/>
              <a:t>Lýsa grunnatriðum tónhæðar í tónlist.</a:t>
            </a:r>
          </a:p>
          <a:p>
            <a:pPr marL="514350" lvl="0" indent="-514350">
              <a:spcAft>
                <a:spcPts val="600"/>
              </a:spcAft>
              <a:buFont typeface="+mj-lt"/>
              <a:buAutoNum type="arabicPeriod"/>
            </a:pPr>
            <a:r>
              <a:rPr lang="en-US" noProof="0" dirty="0"/>
              <a:t>Lýsa og greina tóna, hálftónsbil, heiltónsbil og áttundir.</a:t>
            </a:r>
          </a:p>
          <a:p>
            <a:pPr marL="514350" lvl="0" indent="-514350">
              <a:spcAft>
                <a:spcPts val="600"/>
              </a:spcAft>
              <a:buFont typeface="+mj-lt"/>
              <a:buAutoNum type="arabicPeriod"/>
            </a:pPr>
            <a:r>
              <a:rPr lang="en-US" noProof="0" dirty="0"/>
              <a:t>Lýsa og finna tíðni tóna í áttundum.</a:t>
            </a:r>
          </a:p>
        </p:txBody>
      </p:sp>
    </p:spTree>
    <p:extLst>
      <p:ext uri="{BB962C8B-B14F-4D97-AF65-F5344CB8AC3E}">
        <p14:creationId xmlns:p14="http://schemas.microsoft.com/office/powerpoint/2010/main" val="1983347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13.4 Grunnatriði tíðni hljóðs</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515600" cy="5661072"/>
          </a:xfrm>
        </p:spPr>
        <p:txBody>
          <a:bodyPr/>
          <a:lstStyle/>
          <a:p>
            <a:pPr>
              <a:spcAft>
                <a:spcPts val="1200"/>
              </a:spcAft>
            </a:pPr>
            <a:r>
              <a:rPr lang="en-US" noProof="0" dirty="0"/>
              <a:t>Hljóðbylgjur hafa hver sína </a:t>
            </a:r>
            <a:r>
              <a:rPr lang="en-US" b="1" noProof="0" dirty="0"/>
              <a:t>tíðni</a:t>
            </a:r>
            <a:r>
              <a:rPr lang="en-US" noProof="0" dirty="0"/>
              <a:t>, það er sveiflutíðni hljóðbylgnanna. Hún segir til um fjölda sveiflna á sekúndu og er mæld í </a:t>
            </a:r>
            <a:r>
              <a:rPr lang="en-US" b="1" noProof="0" dirty="0"/>
              <a:t>hertzum </a:t>
            </a:r>
            <a:r>
              <a:rPr lang="en-US" noProof="0" dirty="0"/>
              <a:t>(Hz; eitt Hz er ein sveifla á sekúndu). Háværari hljóð stafa af sterkari sveiflum eða myndast nær eyranu. Því fjær sem eyrað er hljóðgjafanum, þeim mun veikari virðist hljómurinn</a:t>
            </a:r>
          </a:p>
          <a:p>
            <a:pPr>
              <a:spcAft>
                <a:spcPts val="1200"/>
              </a:spcAft>
            </a:pPr>
            <a:r>
              <a:rPr lang="en-US" noProof="0" dirty="0"/>
              <a:t>Tíðni skiptir miklu máli fyrir heyranleg hljóð, en það gerir hljóðstigið einnig. Það er mælt í </a:t>
            </a:r>
            <a:r>
              <a:rPr lang="en-US" b="1" noProof="0" dirty="0"/>
              <a:t>desíbelum </a:t>
            </a:r>
            <a:r>
              <a:rPr lang="en-US" noProof="0" dirty="0"/>
              <a:t>(dB), sem eru mælieining fyrir hljóðstyrk. Þegar hljóðstig hækkar fjölgar desíbelunum. </a:t>
            </a:r>
          </a:p>
        </p:txBody>
      </p:sp>
    </p:spTree>
    <p:extLst>
      <p:ext uri="{BB962C8B-B14F-4D97-AF65-F5344CB8AC3E}">
        <p14:creationId xmlns:p14="http://schemas.microsoft.com/office/powerpoint/2010/main" val="33644293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DÆMI – Desíbelgildi hljóða </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half" idx="1"/>
          </p:nvPr>
        </p:nvSpPr>
        <p:spPr>
          <a:xfrm>
            <a:off x="838199" y="1010661"/>
            <a:ext cx="6561667" cy="5166302"/>
          </a:xfrm>
        </p:spPr>
        <p:txBody>
          <a:bodyPr/>
          <a:lstStyle/>
          <a:p>
            <a:pPr>
              <a:spcBef>
                <a:spcPts val="1200"/>
              </a:spcBef>
              <a:spcAft>
                <a:spcPts val="600"/>
              </a:spcAft>
            </a:pPr>
            <a:r>
              <a:rPr lang="en-US" noProof="0" dirty="0"/>
              <a:t>Veldu það desíbelgildi sem best lýsir hverju eftirfarandi hljóði:</a:t>
            </a:r>
          </a:p>
          <a:p>
            <a:pPr marL="514350" lvl="0" indent="-514350">
              <a:spcBef>
                <a:spcPts val="1200"/>
              </a:spcBef>
              <a:spcAft>
                <a:spcPts val="600"/>
              </a:spcAft>
              <a:buFont typeface="+mj-lt"/>
              <a:buAutoNum type="arabicPeriod"/>
            </a:pPr>
            <a:r>
              <a:rPr lang="en-US" noProof="0" dirty="0"/>
              <a:t>bílaþvottastöð: 25 dB, 55 dB, 85 dB</a:t>
            </a:r>
          </a:p>
          <a:p>
            <a:pPr marL="514350" lvl="0" indent="-514350">
              <a:spcBef>
                <a:spcPts val="1200"/>
              </a:spcBef>
              <a:spcAft>
                <a:spcPts val="600"/>
              </a:spcAft>
              <a:buFont typeface="+mj-lt"/>
              <a:buAutoNum type="arabicPeriod"/>
            </a:pPr>
            <a:r>
              <a:rPr lang="en-US" noProof="0" dirty="0"/>
              <a:t>ryksuga: 15 dB, 70 dB, 90 dB</a:t>
            </a:r>
          </a:p>
          <a:p>
            <a:pPr marL="514350" lvl="0" indent="-514350">
              <a:spcBef>
                <a:spcPts val="1200"/>
              </a:spcBef>
              <a:spcAft>
                <a:spcPts val="600"/>
              </a:spcAft>
              <a:buFont typeface="+mj-lt"/>
              <a:buAutoNum type="arabicPeriod"/>
            </a:pPr>
            <a:r>
              <a:rPr lang="en-US" noProof="0" dirty="0"/>
              <a:t>vélarrúm skips: 30 dB, 65 dB, 95 dB</a:t>
            </a:r>
          </a:p>
          <a:p>
            <a:pPr marL="514350" lvl="0" indent="-514350">
              <a:spcBef>
                <a:spcPts val="1200"/>
              </a:spcBef>
              <a:spcAft>
                <a:spcPts val="600"/>
              </a:spcAft>
              <a:buFont typeface="+mj-lt"/>
              <a:buAutoNum type="arabicPeriod"/>
            </a:pPr>
            <a:r>
              <a:rPr lang="en-US" noProof="0" dirty="0"/>
              <a:t>neðanjarðarlest sem nálgast: 70 dB, 100 dB, 120 dB</a:t>
            </a:r>
          </a:p>
        </p:txBody>
      </p:sp>
      <p:sp>
        <p:nvSpPr>
          <p:cNvPr id="4" name="Content Placeholder 3">
            <a:extLst>
              <a:ext uri="{FF2B5EF4-FFF2-40B4-BE49-F238E27FC236}">
                <a16:creationId xmlns:a16="http://schemas.microsoft.com/office/drawing/2014/main" id="{B474D599-501C-4FC0-B1BF-037C54A8C8A9}"/>
              </a:ext>
            </a:extLst>
          </p:cNvPr>
          <p:cNvSpPr>
            <a:spLocks noGrp="1"/>
          </p:cNvSpPr>
          <p:nvPr>
            <p:ph sz="half" idx="2"/>
          </p:nvPr>
        </p:nvSpPr>
        <p:spPr>
          <a:xfrm>
            <a:off x="8525926" y="2085931"/>
            <a:ext cx="2125134" cy="2875540"/>
          </a:xfrm>
        </p:spPr>
        <p:txBody>
          <a:bodyPr/>
          <a:lstStyle/>
          <a:p>
            <a:pPr marL="514350" lvl="0" indent="-514350">
              <a:spcBef>
                <a:spcPts val="1200"/>
              </a:spcBef>
              <a:spcAft>
                <a:spcPts val="600"/>
              </a:spcAft>
              <a:buFont typeface="+mj-lt"/>
              <a:buAutoNum type="arabicPeriod"/>
            </a:pPr>
            <a:r>
              <a:rPr lang="en-US" noProof="0" dirty="0"/>
              <a:t>85 dB</a:t>
            </a:r>
          </a:p>
          <a:p>
            <a:pPr marL="514350" lvl="0" indent="-514350">
              <a:spcBef>
                <a:spcPts val="1200"/>
              </a:spcBef>
              <a:spcAft>
                <a:spcPts val="600"/>
              </a:spcAft>
              <a:buFont typeface="+mj-lt"/>
              <a:buAutoNum type="arabicPeriod"/>
            </a:pPr>
            <a:r>
              <a:rPr lang="en-US" noProof="0" dirty="0"/>
              <a:t>70 dB</a:t>
            </a:r>
          </a:p>
          <a:p>
            <a:pPr marL="514350" lvl="0" indent="-514350">
              <a:spcBef>
                <a:spcPts val="1200"/>
              </a:spcBef>
              <a:spcAft>
                <a:spcPts val="600"/>
              </a:spcAft>
              <a:buFont typeface="+mj-lt"/>
              <a:buAutoNum type="arabicPeriod"/>
            </a:pPr>
            <a:r>
              <a:rPr lang="en-US" noProof="0" dirty="0"/>
              <a:t>95 dB</a:t>
            </a:r>
          </a:p>
          <a:p>
            <a:pPr marL="514350" lvl="0" indent="-514350">
              <a:spcBef>
                <a:spcPts val="1200"/>
              </a:spcBef>
              <a:spcAft>
                <a:spcPts val="600"/>
              </a:spcAft>
              <a:buFont typeface="+mj-lt"/>
              <a:buAutoNum type="arabicPeriod"/>
            </a:pPr>
            <a:r>
              <a:rPr lang="en-US" noProof="0" dirty="0"/>
              <a:t>100 dB</a:t>
            </a:r>
          </a:p>
        </p:txBody>
      </p:sp>
    </p:spTree>
    <p:extLst>
      <p:ext uri="{BB962C8B-B14F-4D97-AF65-F5344CB8AC3E}">
        <p14:creationId xmlns:p14="http://schemas.microsoft.com/office/powerpoint/2010/main" val="1391605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13.4 Grunnatriði tónhæðar </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515600" cy="5259510"/>
          </a:xfrm>
        </p:spPr>
        <p:txBody>
          <a:bodyPr/>
          <a:lstStyle/>
          <a:p>
            <a:pPr>
              <a:spcAft>
                <a:spcPts val="600"/>
              </a:spcAft>
            </a:pPr>
            <a:r>
              <a:rPr lang="en-US" noProof="0" dirty="0"/>
              <a:t>Mannseyrað greinir hljóð bæði eftir tíðni þess og tónhæð. Þessi eiginleiki hljóðsins kallast </a:t>
            </a:r>
            <a:r>
              <a:rPr lang="en-US" b="1" noProof="0" dirty="0"/>
              <a:t>tónhæð</a:t>
            </a:r>
            <a:r>
              <a:rPr lang="en-US" noProof="0" dirty="0"/>
              <a:t>, það er hversu hár eða lágur tónninn er. Hátíðnihljóð hafa háa tónhæð, til dæmis 900 Hz, en hljóð með lága tónhæð hafa lága tíðni, til dæmis 50 Hz. </a:t>
            </a:r>
          </a:p>
          <a:p>
            <a:pPr>
              <a:spcAft>
                <a:spcPts val="600"/>
              </a:spcAft>
            </a:pPr>
            <a:r>
              <a:rPr lang="en-US" noProof="0" dirty="0"/>
              <a:t>Færsla milli tveggja samliggjandi hljómborðslykla, svarts eða hvíts, nefnist </a:t>
            </a:r>
            <a:r>
              <a:rPr lang="en-US" b="1" noProof="0" dirty="0"/>
              <a:t>hálftónsbil</a:t>
            </a:r>
            <a:r>
              <a:rPr lang="en-US" noProof="0" dirty="0"/>
              <a:t>. Færsla um hálftónsbil getur falið í sér </a:t>
            </a:r>
            <a:r>
              <a:rPr lang="en-US" b="1" noProof="0" dirty="0"/>
              <a:t>kross </a:t>
            </a:r>
            <a:r>
              <a:rPr lang="en-US" noProof="0" dirty="0"/>
              <a:t>(#) eða </a:t>
            </a:r>
            <a:r>
              <a:rPr lang="en-US" b="1" noProof="0" dirty="0"/>
              <a:t>bé </a:t>
            </a:r>
            <a:r>
              <a:rPr lang="en-US" noProof="0" dirty="0"/>
              <a:t>(♭). D# er hálftónsbili ofar en D og D♭ neðar. Fyrir ofan B er C og fyrir neðan F er E.</a:t>
            </a:r>
          </a:p>
        </p:txBody>
      </p:sp>
    </p:spTree>
    <p:extLst>
      <p:ext uri="{BB962C8B-B14F-4D97-AF65-F5344CB8AC3E}">
        <p14:creationId xmlns:p14="http://schemas.microsoft.com/office/powerpoint/2010/main" val="319306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DÆMI – Að finna hálftónsbil</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half" idx="1"/>
          </p:nvPr>
        </p:nvSpPr>
        <p:spPr/>
        <p:txBody>
          <a:bodyPr/>
          <a:lstStyle/>
          <a:p>
            <a:pPr>
              <a:spcBef>
                <a:spcPts val="1200"/>
              </a:spcBef>
              <a:spcAft>
                <a:spcPts val="1200"/>
              </a:spcAft>
            </a:pPr>
            <a:r>
              <a:rPr lang="en-US" noProof="0" dirty="0"/>
              <a:t>Hvaða tónn er hálftónsbili ofar og hvaða tónn er hálftónsbili neðar en hver eftirfarandi tónn?</a:t>
            </a:r>
          </a:p>
          <a:p>
            <a:pPr marL="514350" lvl="0" indent="-514350">
              <a:spcBef>
                <a:spcPts val="1200"/>
              </a:spcBef>
              <a:spcAft>
                <a:spcPts val="1200"/>
              </a:spcAft>
              <a:buFont typeface="+mj-lt"/>
              <a:buAutoNum type="arabicPeriod"/>
            </a:pPr>
            <a:r>
              <a:rPr lang="en-US" noProof="0" dirty="0"/>
              <a:t>D</a:t>
            </a:r>
          </a:p>
          <a:p>
            <a:pPr marL="514350" lvl="0" indent="-514350">
              <a:spcBef>
                <a:spcPts val="1200"/>
              </a:spcBef>
              <a:spcAft>
                <a:spcPts val="1200"/>
              </a:spcAft>
              <a:buFont typeface="+mj-lt"/>
              <a:buAutoNum type="arabicPeriod"/>
            </a:pPr>
            <a:r>
              <a:rPr lang="en-US" noProof="0" dirty="0"/>
              <a:t>E</a:t>
            </a:r>
          </a:p>
          <a:p>
            <a:pPr marL="514350" lvl="0" indent="-514350">
              <a:spcBef>
                <a:spcPts val="1200"/>
              </a:spcBef>
              <a:spcAft>
                <a:spcPts val="1200"/>
              </a:spcAft>
              <a:buFont typeface="+mj-lt"/>
              <a:buAutoNum type="arabicPeriod"/>
            </a:pPr>
            <a:r>
              <a:rPr lang="en-US" noProof="0" dirty="0"/>
              <a:t>G#</a:t>
            </a:r>
          </a:p>
        </p:txBody>
      </p:sp>
      <p:sp>
        <p:nvSpPr>
          <p:cNvPr id="4" name="Content Placeholder 3">
            <a:extLst>
              <a:ext uri="{FF2B5EF4-FFF2-40B4-BE49-F238E27FC236}">
                <a16:creationId xmlns:a16="http://schemas.microsoft.com/office/drawing/2014/main" id="{B474D599-501C-4FC0-B1BF-037C54A8C8A9}"/>
              </a:ext>
            </a:extLst>
          </p:cNvPr>
          <p:cNvSpPr>
            <a:spLocks noGrp="1"/>
          </p:cNvSpPr>
          <p:nvPr>
            <p:ph sz="half" idx="2"/>
          </p:nvPr>
        </p:nvSpPr>
        <p:spPr/>
        <p:txBody>
          <a:bodyPr/>
          <a:lstStyle/>
          <a:p>
            <a:pPr marL="514350" indent="-514350">
              <a:spcBef>
                <a:spcPts val="1200"/>
              </a:spcBef>
              <a:spcAft>
                <a:spcPts val="1200"/>
              </a:spcAft>
              <a:buFont typeface="+mj-lt"/>
              <a:buAutoNum type="arabicPeriod"/>
            </a:pPr>
            <a:r>
              <a:rPr lang="en-US" noProof="0" dirty="0"/>
              <a:t>upp D#, niður D♭ </a:t>
            </a:r>
          </a:p>
          <a:p>
            <a:pPr marL="514350" indent="-514350">
              <a:spcBef>
                <a:spcPts val="1200"/>
              </a:spcBef>
              <a:spcAft>
                <a:spcPts val="1200"/>
              </a:spcAft>
              <a:buFont typeface="+mj-lt"/>
              <a:buAutoNum type="arabicPeriod"/>
            </a:pPr>
            <a:r>
              <a:rPr lang="en-US" noProof="0" dirty="0"/>
              <a:t>upp F, niður E♭ </a:t>
            </a:r>
          </a:p>
          <a:p>
            <a:pPr marL="514350" indent="-514350">
              <a:spcBef>
                <a:spcPts val="1200"/>
              </a:spcBef>
              <a:spcAft>
                <a:spcPts val="1200"/>
              </a:spcAft>
              <a:buFont typeface="+mj-lt"/>
              <a:buAutoNum type="arabicPeriod"/>
            </a:pPr>
            <a:r>
              <a:rPr lang="en-US" noProof="0" dirty="0"/>
              <a:t>upp A, niður G </a:t>
            </a:r>
          </a:p>
        </p:txBody>
      </p:sp>
    </p:spTree>
    <p:extLst>
      <p:ext uri="{BB962C8B-B14F-4D97-AF65-F5344CB8AC3E}">
        <p14:creationId xmlns:p14="http://schemas.microsoft.com/office/powerpoint/2010/main" val="3418171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13.4 Stærðfræði og tónlist (2 af 2)</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515600" cy="5661072"/>
          </a:xfrm>
        </p:spPr>
        <p:txBody>
          <a:bodyPr/>
          <a:lstStyle/>
          <a:p>
            <a:r>
              <a:rPr lang="en-US" noProof="0" dirty="0"/>
              <a:t>Þú hefur ef til vill tekið eftir að átta bókstafir eru notaðir til að tákna nótur. Ef byrjað er á hvaða nótu sem er og talið upp um 12 hálftónsbil kemur aftur að samnefndri nótu. Þessi röð 12 samliggjandi hálftónsbila nefnist </a:t>
            </a:r>
            <a:r>
              <a:rPr lang="en-US" b="1" noProof="0" dirty="0"/>
              <a:t>áttund </a:t>
            </a:r>
            <a:r>
              <a:rPr lang="en-US" noProof="0" dirty="0"/>
              <a:t>og er eitt af grundvallarhugtökum tónfræði. </a:t>
            </a:r>
          </a:p>
        </p:txBody>
      </p:sp>
    </p:spTree>
    <p:extLst>
      <p:ext uri="{BB962C8B-B14F-4D97-AF65-F5344CB8AC3E}">
        <p14:creationId xmlns:p14="http://schemas.microsoft.com/office/powerpoint/2010/main" val="30919288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DÆMI – Allar nótur áttundar taldar upp</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half" idx="1"/>
          </p:nvPr>
        </p:nvSpPr>
        <p:spPr>
          <a:xfrm>
            <a:off x="838199" y="1010661"/>
            <a:ext cx="5333999" cy="5166302"/>
          </a:xfrm>
        </p:spPr>
        <p:txBody>
          <a:bodyPr/>
          <a:lstStyle/>
          <a:p>
            <a:r>
              <a:rPr lang="en-US" noProof="0" dirty="0"/>
              <a:t>Teldu upp nóturnar tólf sem mynda áttund og byrjaðu á nótunni C.</a:t>
            </a:r>
          </a:p>
        </p:txBody>
      </p:sp>
      <p:sp>
        <p:nvSpPr>
          <p:cNvPr id="4" name="Content Placeholder 3">
            <a:extLst>
              <a:ext uri="{FF2B5EF4-FFF2-40B4-BE49-F238E27FC236}">
                <a16:creationId xmlns:a16="http://schemas.microsoft.com/office/drawing/2014/main" id="{B474D599-501C-4FC0-B1BF-037C54A8C8A9}"/>
              </a:ext>
            </a:extLst>
          </p:cNvPr>
          <p:cNvSpPr>
            <a:spLocks noGrp="1"/>
          </p:cNvSpPr>
          <p:nvPr>
            <p:ph sz="half" idx="2"/>
          </p:nvPr>
        </p:nvSpPr>
        <p:spPr>
          <a:xfrm>
            <a:off x="6409261" y="1010661"/>
            <a:ext cx="5393267" cy="5166302"/>
          </a:xfrm>
        </p:spPr>
        <p:txBody>
          <a:bodyPr/>
          <a:lstStyle/>
          <a:p>
            <a:r>
              <a:rPr lang="en-US" noProof="0" dirty="0"/>
              <a:t>C, C</a:t>
            </a:r>
            <a:r>
              <a:rPr lang="en-US" baseline="30000" noProof="0" dirty="0"/>
              <a:t>#</a:t>
            </a:r>
            <a:r>
              <a:rPr lang="en-US" noProof="0" dirty="0"/>
              <a:t>, D, D</a:t>
            </a:r>
            <a:r>
              <a:rPr lang="en-US" baseline="30000" noProof="0" dirty="0"/>
              <a:t>#</a:t>
            </a:r>
            <a:r>
              <a:rPr lang="en-US" noProof="0" dirty="0"/>
              <a:t>, E, F, F</a:t>
            </a:r>
            <a:r>
              <a:rPr lang="en-US" baseline="30000" noProof="0" dirty="0"/>
              <a:t>#</a:t>
            </a:r>
            <a:r>
              <a:rPr lang="en-US" noProof="0" dirty="0"/>
              <a:t>, G, G</a:t>
            </a:r>
            <a:r>
              <a:rPr lang="en-US" baseline="30000" noProof="0" dirty="0"/>
              <a:t>#</a:t>
            </a:r>
            <a:r>
              <a:rPr lang="en-US" noProof="0" dirty="0"/>
              <a:t>, A, A</a:t>
            </a:r>
            <a:r>
              <a:rPr lang="en-US" baseline="30000" noProof="0" dirty="0"/>
              <a:t>#</a:t>
            </a:r>
            <a:r>
              <a:rPr lang="en-US" noProof="0" dirty="0"/>
              <a:t>, B </a:t>
            </a:r>
          </a:p>
        </p:txBody>
      </p:sp>
    </p:spTree>
    <p:extLst>
      <p:ext uri="{BB962C8B-B14F-4D97-AF65-F5344CB8AC3E}">
        <p14:creationId xmlns:p14="http://schemas.microsoft.com/office/powerpoint/2010/main" val="1640604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13.5 Stærðfræði og íþróttir</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a:xfrm>
            <a:off x="838200" y="1010661"/>
            <a:ext cx="10515600" cy="5661072"/>
          </a:xfrm>
        </p:spPr>
        <p:txBody>
          <a:bodyPr/>
          <a:lstStyle/>
          <a:p>
            <a:pPr marL="0" indent="0">
              <a:spcAft>
                <a:spcPts val="1200"/>
              </a:spcAft>
              <a:buNone/>
            </a:pPr>
            <a:r>
              <a:rPr lang="en-US" noProof="0" dirty="0"/>
              <a:t>Námsmarkmið:</a:t>
            </a:r>
          </a:p>
          <a:p>
            <a:pPr marL="514350" lvl="0" indent="-514350">
              <a:spcAft>
                <a:spcPts val="1200"/>
              </a:spcAft>
              <a:buFont typeface="+mj-lt"/>
              <a:buAutoNum type="arabicPeriod"/>
            </a:pPr>
            <a:r>
              <a:rPr lang="en-US" noProof="0" dirty="0"/>
              <a:t>Útskýra hvers vegna gagnagreining (tölfræði) skiptir sköpum fyrir árangur liðs.</a:t>
            </a:r>
          </a:p>
          <a:p>
            <a:pPr marL="514350" lvl="0" indent="-514350">
              <a:spcAft>
                <a:spcPts val="1200"/>
              </a:spcAft>
              <a:buFont typeface="+mj-lt"/>
              <a:buAutoNum type="arabicPeriod"/>
            </a:pPr>
            <a:r>
              <a:rPr lang="en-US" noProof="0" dirty="0"/>
              <a:t>Lýsa einfaldri allir-gegn-öllum keppni.</a:t>
            </a:r>
          </a:p>
          <a:p>
            <a:pPr marL="514350" lvl="0" indent="-514350">
              <a:spcAft>
                <a:spcPts val="1200"/>
              </a:spcAft>
              <a:buFont typeface="+mj-lt"/>
              <a:buAutoNum type="arabicPeriod"/>
            </a:pPr>
            <a:r>
              <a:rPr lang="en-US" noProof="0" dirty="0"/>
              <a:t>Lýsa útsláttarkeppni.</a:t>
            </a:r>
          </a:p>
          <a:p>
            <a:pPr marL="514350" lvl="0" indent="-514350">
              <a:spcAft>
                <a:spcPts val="1200"/>
              </a:spcAft>
              <a:buFont typeface="+mj-lt"/>
              <a:buAutoNum type="arabicPeriod"/>
            </a:pPr>
            <a:r>
              <a:rPr lang="en-US" noProof="0" dirty="0"/>
              <a:t>Kanna notkun stærðfræði í hafnabolta, draumadeild í amerískum fótbolta, íshokkíi og knattspyrnu (verkefni í lok kaflans). </a:t>
            </a:r>
          </a:p>
        </p:txBody>
      </p:sp>
    </p:spTree>
    <p:extLst>
      <p:ext uri="{BB962C8B-B14F-4D97-AF65-F5344CB8AC3E}">
        <p14:creationId xmlns:p14="http://schemas.microsoft.com/office/powerpoint/2010/main" val="21810583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sz="2600" noProof="0" dirty="0"/>
              <a:t>13.5 Gagnagreining skiptir sköpum fyrir árangur liðs (1 af 2)</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p:txBody>
          <a:bodyPr/>
          <a:lstStyle/>
          <a:p>
            <a:pPr>
              <a:spcAft>
                <a:spcPts val="600"/>
              </a:spcAft>
            </a:pPr>
            <a:r>
              <a:rPr lang="en-US" noProof="0" dirty="0"/>
              <a:t>Söfnun gríðarlegs gagnamagns í nútímasamfélagi hefur skapað þörf fyrir að greina mynstur og spá fyrir um framtíðarniðurstöður. Af því hefur sprottið sérstakt háskólanám í </a:t>
            </a:r>
            <a:r>
              <a:rPr lang="en-US" b="1" noProof="0" dirty="0"/>
              <a:t>gagnagreiningu </a:t>
            </a:r>
            <a:r>
              <a:rPr lang="en-US" noProof="0" dirty="0"/>
              <a:t>við marga háskóla, enda er mikil eftirspurn eftir slíkri þekkingu á óvæntum sviðum. Eitt þeirra er íþróttir, þar sem geta til að greina gögn um leikmenn eigin liðs, hugsanlega nýliða, leikskipulag mótherja og leikmenn þeirra getur ráðið úrslitum um árangur liðsins. </a:t>
            </a:r>
          </a:p>
        </p:txBody>
      </p:sp>
    </p:spTree>
    <p:extLst>
      <p:ext uri="{BB962C8B-B14F-4D97-AF65-F5344CB8AC3E}">
        <p14:creationId xmlns:p14="http://schemas.microsoft.com/office/powerpoint/2010/main" val="8849156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sz="2600" noProof="0" dirty="0"/>
              <a:t>13.5 Gagnagreining skiptir sköpum fyrir árangur liðs (2 af 2)</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half" idx="1"/>
          </p:nvPr>
        </p:nvSpPr>
        <p:spPr>
          <a:xfrm>
            <a:off x="838200" y="1010661"/>
            <a:ext cx="10795000" cy="5166302"/>
          </a:xfrm>
        </p:spPr>
        <p:txBody>
          <a:bodyPr/>
          <a:lstStyle/>
          <a:p>
            <a:pPr>
              <a:spcAft>
                <a:spcPts val="600"/>
              </a:spcAft>
            </a:pPr>
            <a:r>
              <a:rPr lang="en-US" noProof="0" dirty="0"/>
              <a:t>Kostur allir-gegn-öllum keppnisfyrirkomulagsins er að ekkert lið nýtur forskots vegna </a:t>
            </a:r>
            <a:r>
              <a:rPr lang="en-US" b="1" noProof="0" dirty="0"/>
              <a:t>styrkleikaröðunar, </a:t>
            </a:r>
            <a:r>
              <a:rPr lang="en-US" noProof="0" dirty="0"/>
              <a:t>sem kemur í veg fyrir að tiltekin lið mætist vegna stöðu þeirra samkvæmt fyrri árangri. Þess í stað leikur hvert lið við öll hin og fær því jafnt tækifæri til að sigra hvert þeirra. Að þessu leyti er allir-gegn-öllum keppni talin sanngjarnasta keppnisfyrirkomulagið.</a:t>
            </a:r>
          </a:p>
          <a:p>
            <a:r>
              <a:rPr lang="en-US" noProof="0" dirty="0"/>
              <a:t>Fjöldi leikja í einfaldri allir-gegn-öllum keppni með </a:t>
            </a:r>
            <a:r>
              <a:rPr lang="en-US" i="0" noProof="0" dirty="0">
                <a:latin typeface="Cambria" panose="02040503050406030204" pitchFamily="18" charset="0"/>
                <a:ea typeface="Cambria" panose="02040503050406030204" pitchFamily="18" charset="0"/>
              </a:rPr>
              <a:t>𝑛 </a:t>
            </a:r>
            <a:r>
              <a:rPr lang="en-US" noProof="0" dirty="0"/>
              <a:t>liðum er</a:t>
            </a:r>
          </a:p>
        </p:txBody>
      </p:sp>
      <p:graphicFrame>
        <p:nvGraphicFramePr>
          <p:cNvPr id="8" name="Object 3">
            <a:extLst>
              <a:ext uri="{FF2B5EF4-FFF2-40B4-BE49-F238E27FC236}">
                <a16:creationId xmlns:a16="http://schemas.microsoft.com/office/drawing/2014/main" id="{FA11404E-6F0A-4208-A8D4-F3FA36057B29}"/>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1705241278"/>
              </p:ext>
            </p:extLst>
          </p:nvPr>
        </p:nvGraphicFramePr>
        <p:xfrm>
          <a:off x="1479549" y="4196667"/>
          <a:ext cx="1257300" cy="838200"/>
        </p:xfrm>
        <a:graphic>
          <a:graphicData uri="http://schemas.openxmlformats.org/presentationml/2006/ole">
            <mc:AlternateContent xmlns:mc="http://schemas.openxmlformats.org/markup-compatibility/2006">
              <mc:Choice xmlns:v="urn:schemas-microsoft-com:vml" Requires="v">
                <p:oleObj name="Equation" r:id="rId2" imgW="1257120" imgH="838080" progId="Equation.DSMT4">
                  <p:embed/>
                </p:oleObj>
              </mc:Choice>
              <mc:Fallback>
                <p:oleObj name="Equation" r:id="rId2" imgW="1257120" imgH="838080" progId="Equation.DSMT4">
                  <p:embed/>
                  <p:pic>
                    <p:nvPicPr>
                      <p:cNvPr id="7" name="Object 6">
                        <a:extLst>
                          <a:ext uri="{FF2B5EF4-FFF2-40B4-BE49-F238E27FC236}">
                            <a16:creationId xmlns:a16="http://schemas.microsoft.com/office/drawing/2014/main" id="{0327FE23-66E3-49F9-B826-A82452C0F4CB}"/>
                          </a:ext>
                        </a:extLst>
                      </p:cNvPr>
                      <p:cNvPicPr/>
                      <p:nvPr/>
                    </p:nvPicPr>
                    <p:blipFill>
                      <a:blip r:embed="rId3"/>
                      <a:stretch>
                        <a:fillRect/>
                      </a:stretch>
                    </p:blipFill>
                    <p:spPr>
                      <a:xfrm>
                        <a:off x="1479549" y="4196667"/>
                        <a:ext cx="1257300" cy="838200"/>
                      </a:xfrm>
                      <a:prstGeom prst="rect">
                        <a:avLst/>
                      </a:prstGeom>
                    </p:spPr>
                  </p:pic>
                </p:oleObj>
              </mc:Fallback>
            </mc:AlternateContent>
          </a:graphicData>
        </a:graphic>
      </p:graphicFrame>
    </p:spTree>
    <p:extLst>
      <p:ext uri="{BB962C8B-B14F-4D97-AF65-F5344CB8AC3E}">
        <p14:creationId xmlns:p14="http://schemas.microsoft.com/office/powerpoint/2010/main" val="28512229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pPr>
              <a:lnSpc>
                <a:spcPct val="100000"/>
              </a:lnSpc>
            </a:pPr>
            <a:r>
              <a:rPr lang="en-US" sz="2600" noProof="0" dirty="0"/>
              <a:t>DÆMI – Fjöldi leikja í einfaldri allir-gegn-öllum keppni</a:t>
            </a:r>
          </a:p>
        </p:txBody>
      </p:sp>
      <p:sp>
        <p:nvSpPr>
          <p:cNvPr id="25" name="Content Placeholder 2">
            <a:extLst>
              <a:ext uri="{FF2B5EF4-FFF2-40B4-BE49-F238E27FC236}">
                <a16:creationId xmlns:a16="http://schemas.microsoft.com/office/drawing/2014/main" id="{B533E026-5B11-41EF-A796-4873D46EBC73}"/>
              </a:ext>
            </a:extLst>
          </p:cNvPr>
          <p:cNvSpPr>
            <a:spLocks noGrp="1"/>
          </p:cNvSpPr>
          <p:nvPr>
            <p:ph sz="half" idx="1"/>
          </p:nvPr>
        </p:nvSpPr>
        <p:spPr>
          <a:xfrm>
            <a:off x="838200" y="1010661"/>
            <a:ext cx="5181600" cy="5231250"/>
          </a:xfrm>
        </p:spPr>
        <p:txBody>
          <a:bodyPr/>
          <a:lstStyle/>
          <a:p>
            <a:pPr>
              <a:lnSpc>
                <a:spcPct val="100000"/>
              </a:lnSpc>
              <a:spcAft>
                <a:spcPts val="600"/>
              </a:spcAft>
            </a:pPr>
            <a:r>
              <a:rPr lang="en-US" noProof="0" dirty="0"/>
              <a:t>Reiknaðu fjölda leikja í einfaldri allir-gegn-öllum keppni fyrir hvern eftirfarandi liðafjölda:</a:t>
            </a:r>
          </a:p>
          <a:p>
            <a:pPr marL="514350" lvl="0" indent="-514350">
              <a:lnSpc>
                <a:spcPct val="100000"/>
              </a:lnSpc>
              <a:spcAft>
                <a:spcPts val="600"/>
              </a:spcAft>
              <a:buFont typeface="+mj-lt"/>
              <a:buAutoNum type="arabicPeriod"/>
            </a:pPr>
            <a:r>
              <a:rPr lang="en-US" noProof="0" dirty="0"/>
              <a:t>4 lið</a:t>
            </a:r>
          </a:p>
          <a:p>
            <a:pPr marL="514350" lvl="0" indent="-514350">
              <a:lnSpc>
                <a:spcPct val="100000"/>
              </a:lnSpc>
              <a:spcAft>
                <a:spcPts val="600"/>
              </a:spcAft>
              <a:buFont typeface="+mj-lt"/>
              <a:buAutoNum type="arabicPeriod"/>
            </a:pPr>
            <a:r>
              <a:rPr lang="en-US" noProof="0" dirty="0"/>
              <a:t>8 lið</a:t>
            </a:r>
          </a:p>
          <a:p>
            <a:pPr marL="514350" lvl="0" indent="-514350">
              <a:lnSpc>
                <a:spcPct val="100000"/>
              </a:lnSpc>
              <a:spcAft>
                <a:spcPts val="600"/>
              </a:spcAft>
              <a:buFont typeface="+mj-lt"/>
              <a:buAutoNum type="arabicPeriod"/>
            </a:pPr>
            <a:r>
              <a:rPr lang="en-US" noProof="0" dirty="0"/>
              <a:t>20 lið</a:t>
            </a:r>
          </a:p>
        </p:txBody>
      </p:sp>
      <p:sp>
        <p:nvSpPr>
          <p:cNvPr id="26" name="Localized tournament calculation"/>
          <p:cNvSpPr txBox="1"/>
          <p:nvPr/>
        </p:nvSpPr>
        <p:spPr>
          <a:xfrm>
            <a:off x="6217920" y="1188720"/>
            <a:ext cx="5303520" cy="4114800"/>
          </a:xfrm>
          <a:prstGeom prst="rect">
            <a:avLst/>
          </a:prstGeom>
          <a:noFill/>
        </p:spPr>
        <p:txBody>
          <a:bodyPr wrap="square" lIns="36576" rIns="36576" tIns="36576">
            <a:spAutoFit/>
          </a:bodyPr>
          <a:lstStyle/>
          <a:p>
            <a:pPr>
              <a:spcAft>
                <a:spcPts val="2000"/>
              </a:spcAft>
            </a:pPr>
            <a:r>
              <a:rPr sz="2100" b="1">
                <a:solidFill>
                  <a:srgbClr val="4B4B4B"/>
                </a:solidFill>
                <a:latin typeface="Arial"/>
              </a:rPr>
              <a:t>Fjöldi leikja: </a:t>
            </a:r>
            <a:r>
              <a:rPr sz="2100" b="0">
                <a:solidFill>
                  <a:srgbClr val="4B4B4B"/>
                </a:solidFill>
                <a:latin typeface="Arial"/>
              </a:rPr>
              <a:t>n(n − 1) / 2</a:t>
            </a:r>
          </a:p>
          <a:p>
            <a:pPr>
              <a:spcAft>
                <a:spcPts val="2000"/>
              </a:spcAft>
            </a:pPr>
            <a:r>
              <a:rPr sz="2100" b="1">
                <a:solidFill>
                  <a:srgbClr val="4B4B4B"/>
                </a:solidFill>
                <a:latin typeface="Arial"/>
              </a:rPr>
              <a:t>1. 4 lið: </a:t>
            </a:r>
            <a:r>
              <a:rPr sz="2100" b="0">
                <a:solidFill>
                  <a:srgbClr val="4B4B4B"/>
                </a:solidFill>
                <a:latin typeface="Arial"/>
              </a:rPr>
              <a:t>4 × 3 / 2 = 6 leikir</a:t>
            </a:r>
          </a:p>
          <a:p>
            <a:pPr>
              <a:spcAft>
                <a:spcPts val="2000"/>
              </a:spcAft>
            </a:pPr>
            <a:r>
              <a:rPr sz="2100" b="1">
                <a:solidFill>
                  <a:srgbClr val="4B4B4B"/>
                </a:solidFill>
                <a:latin typeface="Arial"/>
              </a:rPr>
              <a:t>2. 8 lið: </a:t>
            </a:r>
            <a:r>
              <a:rPr sz="2100" b="0">
                <a:solidFill>
                  <a:srgbClr val="4B4B4B"/>
                </a:solidFill>
                <a:latin typeface="Arial"/>
              </a:rPr>
              <a:t>8 × 7 / 2 = 28 leikir</a:t>
            </a:r>
          </a:p>
          <a:p>
            <a:pPr>
              <a:spcAft>
                <a:spcPts val="2000"/>
              </a:spcAft>
            </a:pPr>
            <a:r>
              <a:rPr sz="2100" b="1">
                <a:solidFill>
                  <a:srgbClr val="4B4B4B"/>
                </a:solidFill>
                <a:latin typeface="Arial"/>
              </a:rPr>
              <a:t>3. 20 lið: </a:t>
            </a:r>
            <a:r>
              <a:rPr sz="2100" b="0">
                <a:solidFill>
                  <a:srgbClr val="4B4B4B"/>
                </a:solidFill>
                <a:latin typeface="Arial"/>
              </a:rPr>
              <a:t>20 × 19 / 2 = 190 leikir</a:t>
            </a:r>
          </a:p>
        </p:txBody>
      </p:sp>
    </p:spTree>
    <p:extLst>
      <p:ext uri="{BB962C8B-B14F-4D97-AF65-F5344CB8AC3E}">
        <p14:creationId xmlns:p14="http://schemas.microsoft.com/office/powerpoint/2010/main" val="34590801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noProof="0" dirty="0"/>
              <a:t>13.5 Útsláttarkeppnir </a:t>
            </a:r>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p:txBody>
          <a:bodyPr/>
          <a:lstStyle/>
          <a:p>
            <a:r>
              <a:rPr lang="en-US" noProof="0" dirty="0"/>
              <a:t>Þegar velja þarf sigurvegara með skilvirkara keppnisfyrirkomulagi kemur útsláttarkeppni til greina. Þá er liðum raðað saman í pör og sigurliðið kemst áfram í næstu umferð. Liðið sem tapar fellur úr keppni og kemst ekki áfram, þótt í sumum deildum séu leiknir aukaleikir um neðri sæti. </a:t>
            </a:r>
          </a:p>
          <a:p>
            <a:r>
              <a:rPr lang="en-US" noProof="0" dirty="0"/>
              <a:t>Fjöldi leikja í útsláttarkeppni með n liðum er </a:t>
            </a:r>
            <a:r>
              <a:rPr lang="en-US" i="0" noProof="0" dirty="0">
                <a:latin typeface="Cambria" panose="02040503050406030204" pitchFamily="18" charset="0"/>
                <a:ea typeface="Cambria" panose="02040503050406030204" pitchFamily="18" charset="0"/>
              </a:rPr>
              <a:t>(</a:t>
            </a:r>
            <a:r>
              <a:rPr lang="en-US" i="1" noProof="0" dirty="0">
                <a:latin typeface="Cambria" panose="02040503050406030204" pitchFamily="18" charset="0"/>
                <a:ea typeface="Cambria" panose="02040503050406030204" pitchFamily="18" charset="0"/>
              </a:rPr>
              <a:t>n</a:t>
            </a:r>
            <a:r>
              <a:rPr lang="en-US" i="0" noProof="0" dirty="0">
                <a:latin typeface="Cambria" panose="02040503050406030204" pitchFamily="18" charset="0"/>
                <a:ea typeface="Cambria" panose="02040503050406030204" pitchFamily="18" charset="0"/>
              </a:rPr>
              <a:t> − 1)</a:t>
            </a:r>
            <a:r>
              <a:rPr lang="en-US" noProof="0" dirty="0">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14264525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CE646-B45E-4123-95E6-130BC24DF1DA}"/>
              </a:ext>
            </a:extLst>
          </p:cNvPr>
          <p:cNvSpPr>
            <a:spLocks noGrp="1"/>
          </p:cNvSpPr>
          <p:nvPr>
            <p:ph type="title"/>
          </p:nvPr>
        </p:nvSpPr>
        <p:spPr/>
        <p:txBody>
          <a:bodyPr/>
          <a:lstStyle/>
          <a:p>
            <a:r>
              <a:rPr lang="en-US" sz="2600" noProof="0" dirty="0"/>
              <a:t>DÆMI – Fjöldi leikja í útsláttarkeppni</a:t>
            </a:r>
          </a:p>
        </p:txBody>
      </p:sp>
      <p:sp>
        <p:nvSpPr>
          <p:cNvPr id="3" name="Content Placeholder 2">
            <a:extLst>
              <a:ext uri="{FF2B5EF4-FFF2-40B4-BE49-F238E27FC236}">
                <a16:creationId xmlns:a16="http://schemas.microsoft.com/office/drawing/2014/main" id="{F1CBD1FC-DF1A-4633-919C-33ADEA02DF55}"/>
              </a:ext>
            </a:extLst>
          </p:cNvPr>
          <p:cNvSpPr>
            <a:spLocks noGrp="1"/>
          </p:cNvSpPr>
          <p:nvPr>
            <p:ph sz="half" idx="1"/>
          </p:nvPr>
        </p:nvSpPr>
        <p:spPr>
          <a:xfrm>
            <a:off x="838200" y="1010661"/>
            <a:ext cx="5181600" cy="4966806"/>
          </a:xfrm>
        </p:spPr>
        <p:txBody>
          <a:bodyPr/>
          <a:lstStyle/>
          <a:p>
            <a:r>
              <a:rPr lang="en-US" noProof="0" dirty="0"/>
              <a:t>Reiknaðu fjölda leikja í útsláttarkeppni fyrir hvern eftirfarandi liðafjölda:</a:t>
            </a:r>
          </a:p>
          <a:p>
            <a:pPr marL="514350" lvl="0" indent="-514350">
              <a:buFont typeface="+mj-lt"/>
              <a:buAutoNum type="arabicPeriod"/>
            </a:pPr>
            <a:r>
              <a:rPr lang="en-US" noProof="0" dirty="0"/>
              <a:t>4 lið</a:t>
            </a:r>
          </a:p>
          <a:p>
            <a:pPr marL="514350" lvl="0" indent="-514350">
              <a:buFont typeface="+mj-lt"/>
              <a:buAutoNum type="arabicPeriod"/>
            </a:pPr>
            <a:r>
              <a:rPr lang="en-US" noProof="0" dirty="0"/>
              <a:t>8 lið</a:t>
            </a:r>
          </a:p>
          <a:p>
            <a:pPr marL="514350" lvl="0" indent="-514350">
              <a:buFont typeface="+mj-lt"/>
              <a:buAutoNum type="arabicPeriod"/>
            </a:pPr>
            <a:r>
              <a:rPr lang="en-US" noProof="0" dirty="0"/>
              <a:t>20 lið</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BB43FB49-682B-49C1-BC28-C41A984E2476}"/>
                  </a:ext>
                </a:extLst>
              </p:cNvPr>
              <p:cNvSpPr>
                <a:spLocks noGrp="1"/>
              </p:cNvSpPr>
              <p:nvPr>
                <p:ph sz="half" idx="2"/>
              </p:nvPr>
            </p:nvSpPr>
            <p:spPr>
              <a:xfrm>
                <a:off x="6172200" y="1010660"/>
                <a:ext cx="5461000" cy="5085339"/>
              </a:xfrm>
            </p:spPr>
            <p:txBody>
              <a:bodyPr/>
              <a:lstStyle/>
              <a:p>
                <a:pPr marL="514350" lvl="0" indent="-514350">
                  <a:lnSpc>
                    <a:spcPct val="100000"/>
                  </a:lnSpc>
                  <a:spcAft>
                    <a:spcPts val="600"/>
                  </a:spcAft>
                  <a:buFont typeface="+mj-lt"/>
                  <a:buNone/>
                  <a:buNone/>
                </a:pPr>
                <a:r>
                  <a:rPr lang="en-US" noProof="0" dirty="0"/>
                  <a:t>Með því að nota formúluna </a:t>
                </a:r>
                <a:r>
                  <a:rPr lang="en-US" noProof="0" dirty="0">
                    <a:latin typeface="Cambria" panose="02040503050406030204" pitchFamily="18" charset="0"/>
                    <a:ea typeface="Cambria" panose="02040503050406030204" pitchFamily="18" charset="0"/>
                  </a:rPr>
                  <a:t>(</a:t>
                </a:r>
                <a:r>
                  <a:rPr lang="en-US" i="1" noProof="0" dirty="0">
                    <a:latin typeface="Cambria" panose="02040503050406030204" pitchFamily="18" charset="0"/>
                    <a:ea typeface="Cambria" panose="02040503050406030204" pitchFamily="18" charset="0"/>
                  </a:rPr>
                  <a:t>n</a:t>
                </a:r>
                <a:r>
                  <a:rPr lang="en-US" noProof="0" dirty="0">
                    <a:latin typeface="Cambria" panose="02040503050406030204" pitchFamily="18" charset="0"/>
                    <a:ea typeface="Cambria" panose="02040503050406030204" pitchFamily="18" charset="0"/>
                  </a:rPr>
                  <a:t> − 1) </a:t>
                </a:r>
                <a:r>
                  <a:rPr lang="en-US" noProof="0" dirty="0"/>
                  <a:t>með 4 liðum fæst </a:t>
                </a:r>
                <a:r>
                  <a:rPr lang="en-US" i="0" noProof="0" dirty="0">
                    <a:latin typeface="Cambria" panose="02040503050406030204" pitchFamily="18" charset="0"/>
                    <a:ea typeface="Cambria" panose="02040503050406030204" pitchFamily="18" charset="0"/>
                  </a:rPr>
                  <a:t>(4 − 1) = 3 </a:t>
                </a:r>
                <a:r>
                  <a:rPr lang="en-US" noProof="0" dirty="0"/>
                  <a:t>leikir í mótinu</a:t>
                </a:r>
              </a:p>
              <a:p>
                <a:pPr marL="514350" lvl="0" indent="-514350">
                  <a:lnSpc>
                    <a:spcPct val="100000"/>
                  </a:lnSpc>
                  <a:spcAft>
                    <a:spcPts val="600"/>
                  </a:spcAft>
                  <a:buFont typeface="+mj-lt"/>
                  <a:buAutoNum type="arabicPeriod"/>
                </a:pPr>
                <a:r>
                  <a:rPr lang="en-US" noProof="0" dirty="0"/>
                  <a:t>Með því að nota formúluna </a:t>
                </a:r>
                <a:r>
                  <a:rPr lang="en-US" noProof="0" dirty="0">
                    <a:latin typeface="Cambria" panose="02040503050406030204" pitchFamily="18" charset="0"/>
                    <a:ea typeface="Cambria" panose="02040503050406030204" pitchFamily="18" charset="0"/>
                  </a:rPr>
                  <a:t>(</a:t>
                </a:r>
                <a:r>
                  <a:rPr lang="en-US" i="1" noProof="0" dirty="0">
                    <a:latin typeface="Cambria" panose="02040503050406030204" pitchFamily="18" charset="0"/>
                    <a:ea typeface="Cambria" panose="02040503050406030204" pitchFamily="18" charset="0"/>
                  </a:rPr>
                  <a:t>n</a:t>
                </a:r>
                <a:r>
                  <a:rPr lang="en-US" noProof="0" dirty="0">
                    <a:latin typeface="Cambria" panose="02040503050406030204" pitchFamily="18" charset="0"/>
                    <a:ea typeface="Cambria" panose="02040503050406030204" pitchFamily="18" charset="0"/>
                  </a:rPr>
                  <a:t> − 1) </a:t>
                </a:r>
                <a:r>
                  <a:rPr lang="en-US" noProof="0" dirty="0"/>
                  <a:t>með 8 liðum fást </a:t>
                </a:r>
                <a14:m>
                  <m:oMath xmlns:m="http://schemas.openxmlformats.org/officeDocument/2006/math">
                    <m:r>
                      <a:rPr lang="en-US" i="1" noProof="0" smtClean="0">
                        <a:latin typeface="Cambria Math" panose="02040503050406030204" pitchFamily="18" charset="0"/>
                      </a:rPr>
                      <m:t>(</m:t>
                    </m:r>
                  </m:oMath>
                </a14:m>
                <a:r>
                  <a:rPr lang="en-US" i="0" noProof="0" dirty="0">
                    <a:latin typeface="Cambria" panose="02040503050406030204" pitchFamily="18" charset="0"/>
                    <a:ea typeface="Cambria" panose="02040503050406030204" pitchFamily="18" charset="0"/>
                  </a:rPr>
                  <a:t>8 − 1) = 7</a:t>
                </a:r>
                <a14:m>
                  <m:oMath xmlns:m="http://schemas.openxmlformats.org/officeDocument/2006/math">
                    <m:r>
                      <a:rPr lang="en-US" i="1" noProof="0">
                        <a:latin typeface="Cambria Math" panose="02040503050406030204" pitchFamily="18" charset="0"/>
                      </a:rPr>
                      <m:t> </m:t>
                    </m:r>
                  </m:oMath>
                </a14:m>
                <a:r>
                  <a:rPr lang="en-US" noProof="0" dirty="0"/>
                  <a:t>leikir í mótinu </a:t>
                </a:r>
              </a:p>
              <a:p>
                <a:pPr marL="514350" lvl="0" indent="-514350">
                  <a:lnSpc>
                    <a:spcPct val="100000"/>
                  </a:lnSpc>
                  <a:spcAft>
                    <a:spcPts val="600"/>
                  </a:spcAft>
                  <a:buFont typeface="+mj-lt"/>
                  <a:buAutoNum type="arabicPeriod"/>
                </a:pPr>
                <a:r>
                  <a:rPr lang="en-US" noProof="0" dirty="0"/>
                  <a:t>Með því að nota formúluna </a:t>
                </a:r>
                <a:r>
                  <a:rPr lang="en-US" noProof="0" dirty="0">
                    <a:latin typeface="Cambria" panose="02040503050406030204" pitchFamily="18" charset="0"/>
                    <a:ea typeface="Cambria" panose="02040503050406030204" pitchFamily="18" charset="0"/>
                  </a:rPr>
                  <a:t>(</a:t>
                </a:r>
                <a:r>
                  <a:rPr lang="en-US" i="1" noProof="0" dirty="0">
                    <a:latin typeface="Cambria" panose="02040503050406030204" pitchFamily="18" charset="0"/>
                    <a:ea typeface="Cambria" panose="02040503050406030204" pitchFamily="18" charset="0"/>
                  </a:rPr>
                  <a:t>n</a:t>
                </a:r>
                <a:r>
                  <a:rPr lang="en-US" noProof="0" dirty="0">
                    <a:latin typeface="Cambria" panose="02040503050406030204" pitchFamily="18" charset="0"/>
                    <a:ea typeface="Cambria" panose="02040503050406030204" pitchFamily="18" charset="0"/>
                  </a:rPr>
                  <a:t> − 1) </a:t>
                </a:r>
                <a:r>
                  <a:rPr lang="en-US" noProof="0" dirty="0"/>
                  <a:t>með 20 liðum fást </a:t>
                </a:r>
                <a:r>
                  <a:rPr lang="en-US" i="0" noProof="0" dirty="0">
                    <a:latin typeface="Cambria" panose="02040503050406030204" pitchFamily="18" charset="0"/>
                    <a:ea typeface="Cambria" panose="02040503050406030204" pitchFamily="18" charset="0"/>
                  </a:rPr>
                  <a:t>(20 − 1) = 19 </a:t>
                </a:r>
                <a:r>
                  <a:rPr lang="en-US" noProof="0" dirty="0"/>
                  <a:t>leikir í mótinu</a:t>
                </a:r>
              </a:p>
            </p:txBody>
          </p:sp>
        </mc:Choice>
        <mc:Fallback xmlns="">
          <p:sp>
            <p:nvSpPr>
              <p:cNvPr id="4" name="Content Placeholder 3">
                <a:extLst>
                  <a:ext uri="{FF2B5EF4-FFF2-40B4-BE49-F238E27FC236}">
                    <a16:creationId xmlns:a16="http://schemas.microsoft.com/office/drawing/2014/main" id="{BB43FB49-682B-49C1-BC28-C41A984E2476}"/>
                  </a:ext>
                </a:extLst>
              </p:cNvPr>
              <p:cNvSpPr>
                <a:spLocks noGrp="1" noRot="1" noChangeAspect="1" noMove="1" noResize="1" noEditPoints="1" noAdjustHandles="1" noChangeArrowheads="1" noChangeShapeType="1" noTextEdit="1"/>
              </p:cNvSpPr>
              <p:nvPr>
                <p:ph sz="half" idx="2"/>
              </p:nvPr>
            </p:nvSpPr>
            <p:spPr>
              <a:xfrm>
                <a:off x="6172200" y="1010660"/>
                <a:ext cx="5461000" cy="5085339"/>
              </a:xfrm>
              <a:blipFill>
                <a:blip r:embed="rId2"/>
                <a:stretch>
                  <a:fillRect l="-2346" t="-1559" r="-1788"/>
                </a:stretch>
              </a:blipFill>
            </p:spPr>
            <p:txBody>
              <a:bodyPr/>
              <a:lstStyle/>
              <a:p>
                <a:pPr>
                  <a:buNone/>
                </a:pPr>
                <a:r>
                  <a:rPr lang="en-IN">
                    <a:noFill/>
                  </a:rPr>
                  <a:t> </a:t>
                </a:r>
              </a:p>
            </p:txBody>
          </p:sp>
        </mc:Fallback>
      </mc:AlternateContent>
    </p:spTree>
    <p:extLst>
      <p:ext uri="{BB962C8B-B14F-4D97-AF65-F5344CB8AC3E}">
        <p14:creationId xmlns:p14="http://schemas.microsoft.com/office/powerpoint/2010/main" val="8914067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fontScale="90000"/>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ítarefni frá OpenStax er © Rice University og gefið út samkvæmt alþjóðlega CC BY-NC-SA 4.0 notkunarleyfinu. Heimilt er að afrita það eða breyta því, en aðeins í óhagnaðarskyni. Geta verður OpenStax og Rice University sem höfunda og tilgreina allar breytingar. Öllum aðlöguðum útgáfum verður að deila samkvæmt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5383</TotalTime>
  <Words>2444</Words>
  <Application>Microsoft Macintosh PowerPoint</Application>
  <PresentationFormat>Widescreen</PresentationFormat>
  <Paragraphs>150</Paragraphs>
  <Slides>30</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7" baseType="lpstr">
      <vt:lpstr>Arial</vt:lpstr>
      <vt:lpstr>Calibri</vt:lpstr>
      <vt:lpstr>Calibri Light</vt:lpstr>
      <vt:lpstr>Cambria</vt:lpstr>
      <vt:lpstr>Cambria Math</vt:lpstr>
      <vt:lpstr>Office Theme</vt:lpstr>
      <vt:lpstr>Equation</vt:lpstr>
      <vt:lpstr>Contemporary Mathematics</vt:lpstr>
      <vt:lpstr>13.1 Math and Art (1 of 3)</vt:lpstr>
      <vt:lpstr>13.1 Math and Art (2 of 3)</vt:lpstr>
      <vt:lpstr>EXAMPLE – Golden Ratio and a Person’s Height </vt:lpstr>
      <vt:lpstr>13.1 Math and Art (3 of 3)</vt:lpstr>
      <vt:lpstr>EXAMPLE – The Fibonacci sequence and rose petals </vt:lpstr>
      <vt:lpstr>13.1 Golden Rectangles</vt:lpstr>
      <vt:lpstr>EXAMPLE – Golden Rectangle and Frames </vt:lpstr>
      <vt:lpstr>13.2 Math and the Environment</vt:lpstr>
      <vt:lpstr>EXAMPLE – Brushing your teeth (one person’s contribution)</vt:lpstr>
      <vt:lpstr>13.2 Compute Power Needs for Common Home Devices</vt:lpstr>
      <vt:lpstr>EXAMPLE – Calculating the Kilowatt-Hours Needed to Run a Television</vt:lpstr>
      <vt:lpstr>13.3 Math and Medicine</vt:lpstr>
      <vt:lpstr>13.3 Concentrations and Dosages of Drugs</vt:lpstr>
      <vt:lpstr>EXAMPLE – Calculate Quantity in a Mixture</vt:lpstr>
      <vt:lpstr>13.3 Mathematical Modeling to Track the Spread of a Vaccine</vt:lpstr>
      <vt:lpstr>13.4 Math and Music (1 of 2)</vt:lpstr>
      <vt:lpstr>13.4 Basics of Frequency as it Relates to Sound</vt:lpstr>
      <vt:lpstr>EXAMPLE – Decibel Value of Sounds </vt:lpstr>
      <vt:lpstr>13.4 Basics of Pitch </vt:lpstr>
      <vt:lpstr>EXAMPLE – Identifying Half-Steps</vt:lpstr>
      <vt:lpstr>13.4 Math and Music (2 of 2)</vt:lpstr>
      <vt:lpstr>EXAMPLE – Listing All Notes in an Octave</vt:lpstr>
      <vt:lpstr>13.5 Math and Sports</vt:lpstr>
      <vt:lpstr>13.5 Data Analytics Is Crucial to Advance a Team’s Success (1 of 2)</vt:lpstr>
      <vt:lpstr>13.5 Data Analytics Is Crucial to Advance a Team’s Success (2 of 2)</vt:lpstr>
      <vt:lpstr>EXAMPLE – Number of Games in Single Round-Robin Tournaments</vt:lpstr>
      <vt:lpstr>13.5 Single-Elimination Tournaments </vt:lpstr>
      <vt:lpstr>EXAMPLE – Number of Games in Single-Elimination Tournaments</vt:lpstr>
      <vt:lpstr>License</vt:lpstr>
    </vt:vector>
  </TitlesOfParts>
  <Company>OpenStax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Stærðfræði í daglegu lífi — 13. Stærðfræði og…</dc:title>
  <dc:subject>Íslenskar glærur fyrir 13. kafla</dc:subject>
  <dc:creator>Larissa Chu</dc:creator>
  <cp:lastModifiedBy>Colby Powers</cp:lastModifiedBy>
  <cp:revision>441</cp:revision>
  <dcterms:created xsi:type="dcterms:W3CDTF">2018-05-29T21:16:34Z</dcterms:created>
  <dcterms:modified xsi:type="dcterms:W3CDTF">2026-02-24T17:27:15Z</dcterms:modified>
  <cp:category>Accessible PPT</cp:category>
</cp:coreProperties>
</file>