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authors.xml" ContentType="application/vnd.ms-powerpoint.author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360" r:id="rId4"/>
    <p:sldId id="361" r:id="rId5"/>
    <p:sldId id="319" r:id="rId6"/>
    <p:sldId id="259" r:id="rId7"/>
    <p:sldId id="362" r:id="rId8"/>
    <p:sldId id="260" r:id="rId9"/>
    <p:sldId id="363" r:id="rId10"/>
    <p:sldId id="364" r:id="rId11"/>
    <p:sldId id="320" r:id="rId12"/>
    <p:sldId id="321" r:id="rId13"/>
    <p:sldId id="365" r:id="rId14"/>
    <p:sldId id="322" r:id="rId15"/>
    <p:sldId id="323" r:id="rId16"/>
    <p:sldId id="263" r:id="rId17"/>
    <p:sldId id="366" r:id="rId18"/>
    <p:sldId id="324" r:id="rId19"/>
    <p:sldId id="367" r:id="rId20"/>
    <p:sldId id="257" r:id="rId21"/>
    <p:sldId id="368" r:id="rId22"/>
    <p:sldId id="369" r:id="rId23"/>
    <p:sldId id="325" r:id="rId24"/>
    <p:sldId id="327" r:id="rId25"/>
    <p:sldId id="370" r:id="rId26"/>
    <p:sldId id="371" r:id="rId27"/>
    <p:sldId id="326" r:id="rId28"/>
    <p:sldId id="328" r:id="rId29"/>
    <p:sldId id="329" r:id="rId30"/>
    <p:sldId id="372" r:id="rId31"/>
    <p:sldId id="331" r:id="rId32"/>
    <p:sldId id="330" r:id="rId33"/>
    <p:sldId id="373" r:id="rId34"/>
    <p:sldId id="333" r:id="rId35"/>
    <p:sldId id="332" r:id="rId36"/>
    <p:sldId id="335" r:id="rId37"/>
    <p:sldId id="287"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29024F-9F26-F749-7B81-AE3097A1FB4B}" name="Christina Gawlik" initials="CG" userId="6d05c88443befd9f"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4846"/>
    <a:srgbClr val="52832B"/>
    <a:srgbClr val="EBF1E9"/>
    <a:srgbClr val="BA4C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89" autoAdjust="0"/>
    <p:restoredTop sz="94624" autoAdjust="0"/>
  </p:normalViewPr>
  <p:slideViewPr>
    <p:cSldViewPr snapToGrid="0" snapToObjects="1">
      <p:cViewPr varScale="1">
        <p:scale>
          <a:sx n="113" d="100"/>
          <a:sy n="113" d="100"/>
        </p:scale>
        <p:origin x="184" y="736"/>
      </p:cViewPr>
      <p:guideLst/>
    </p:cSldViewPr>
  </p:slideViewPr>
  <p:outlineViewPr>
    <p:cViewPr>
      <p:scale>
        <a:sx n="33" d="100"/>
        <a:sy n="33" d="100"/>
      </p:scale>
      <p:origin x="0" y="-3549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 Id="rId43" Type="http://schemas.microsoft.com/office/2018/10/relationships/authors" Targe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dirty="0"/>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8961120" cy="457200"/>
          </a:xfrm>
        </p:spPr>
        <p:txBody>
          <a:bodyPr wrap="square" anchor="ctr" anchorCtr="0">
            <a:noAutofit/>
          </a:bodyPr>
          <a:lstStyle>
            <a:lvl1pPr>
              <a:defRPr sz="2800" b="1"/>
            </a:lvl1pPr>
          </a:lstStyle>
          <a:p>
            <a:r>
              <a:rPr lang="en-US" dirty="0"/>
              <a:t>Title</a:t>
            </a:r>
          </a:p>
        </p:txBody>
      </p:sp>
      <p:sp>
        <p:nvSpPr>
          <p:cNvPr id="3" name="Content Placeholder 2"/>
          <p:cNvSpPr>
            <a:spLocks noGrp="1"/>
          </p:cNvSpPr>
          <p:nvPr>
            <p:ph idx="1" hasCustomPrompt="1"/>
          </p:nvPr>
        </p:nvSpPr>
        <p:spPr>
          <a:xfrm>
            <a:off x="838200" y="1010661"/>
            <a:ext cx="10515600" cy="3796145"/>
          </a:xfrm>
        </p:spPr>
        <p:txBody>
          <a:bodyPr wrap="square" anchor="t" anchorCtr="0">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wrap="square" anchor="t" anchorCtr="0">
            <a:noAutofit/>
          </a:bodyPr>
          <a:lstStyle/>
          <a:p>
            <a:endParaRPr lang="en-US" dirty="0"/>
          </a:p>
        </p:txBody>
      </p:sp>
      <p:sp>
        <p:nvSpPr>
          <p:cNvPr id="7" name="Content Placeholder 2"/>
          <p:cNvSpPr>
            <a:spLocks noGrp="1"/>
          </p:cNvSpPr>
          <p:nvPr>
            <p:ph idx="13" hasCustomPrompt="1"/>
          </p:nvPr>
        </p:nvSpPr>
        <p:spPr>
          <a:xfrm>
            <a:off x="838200" y="4918364"/>
            <a:ext cx="10515600" cy="1271731"/>
          </a:xfrm>
        </p:spPr>
        <p:txBody>
          <a:bodyPr wrap="square" anchor="t" anchorCtr="0">
            <a:no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5166302"/>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5166302"/>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5166302"/>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5166302"/>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5">
            <a:extLst>
              <a:ext uri="{FF2B5EF4-FFF2-40B4-BE49-F238E27FC236}">
                <a16:creationId xmlns:a16="http://schemas.microsoft.com/office/drawing/2014/main" id="{65F443F6-EA31-4C7B-AFC9-C111B29A55D4}"/>
              </a:ext>
            </a:extLst>
          </p:cNvPr>
          <p:cNvSpPr>
            <a:spLocks noGrp="1"/>
          </p:cNvSpPr>
          <p:nvPr>
            <p:ph type="body" sz="quarter" idx="14" hasCustomPrompt="1"/>
          </p:nvPr>
        </p:nvSpPr>
        <p:spPr>
          <a:xfrm>
            <a:off x="838200" y="6271576"/>
            <a:ext cx="10515600" cy="442595"/>
          </a:xfrm>
        </p:spPr>
        <p:txBody>
          <a:bodyPr>
            <a:no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2005975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27417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27402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719863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228450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228300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3558253"/>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3558253"/>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136DFB47-9895-4BB7-A747-1AC99C40F96C}"/>
              </a:ext>
            </a:extLst>
          </p:cNvPr>
          <p:cNvSpPr>
            <a:spLocks noGrp="1"/>
          </p:cNvSpPr>
          <p:nvPr>
            <p:ph sz="half" idx="16" hasCustomPrompt="1"/>
          </p:nvPr>
        </p:nvSpPr>
        <p:spPr>
          <a:xfrm>
            <a:off x="838200" y="4942554"/>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01BECF16-0E14-429A-86F0-E967B82BB3C7}"/>
              </a:ext>
            </a:extLst>
          </p:cNvPr>
          <p:cNvSpPr>
            <a:spLocks noGrp="1"/>
          </p:cNvSpPr>
          <p:nvPr>
            <p:ph sz="half" idx="17" hasCustomPrompt="1"/>
          </p:nvPr>
        </p:nvSpPr>
        <p:spPr>
          <a:xfrm>
            <a:off x="6172200" y="4942554"/>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3745421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27417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27402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5">
            <a:extLst>
              <a:ext uri="{FF2B5EF4-FFF2-40B4-BE49-F238E27FC236}">
                <a16:creationId xmlns:a16="http://schemas.microsoft.com/office/drawing/2014/main" id="{B3A1F791-C97D-4F30-85DC-EEC2CE30F101}"/>
              </a:ext>
            </a:extLst>
          </p:cNvPr>
          <p:cNvSpPr>
            <a:spLocks noGrp="1"/>
          </p:cNvSpPr>
          <p:nvPr>
            <p:ph type="body" sz="quarter" idx="16" hasCustomPrompt="1"/>
          </p:nvPr>
        </p:nvSpPr>
        <p:spPr>
          <a:xfrm>
            <a:off x="838200" y="6271576"/>
            <a:ext cx="10515600" cy="442595"/>
          </a:xfrm>
        </p:spPr>
        <p:txBody>
          <a:bodyPr>
            <a:no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341968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1573300"/>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1571800"/>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2131336"/>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2131336"/>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799FF893-608A-4CA5-B526-D87D36C495DB}"/>
              </a:ext>
            </a:extLst>
          </p:cNvPr>
          <p:cNvSpPr>
            <a:spLocks noGrp="1"/>
          </p:cNvSpPr>
          <p:nvPr>
            <p:ph sz="half" idx="16" hasCustomPrompt="1"/>
          </p:nvPr>
        </p:nvSpPr>
        <p:spPr>
          <a:xfrm>
            <a:off x="838200" y="2690946"/>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3">
            <a:extLst>
              <a:ext uri="{FF2B5EF4-FFF2-40B4-BE49-F238E27FC236}">
                <a16:creationId xmlns:a16="http://schemas.microsoft.com/office/drawing/2014/main" id="{94227DDD-CD51-451D-B9B4-918531CB035F}"/>
              </a:ext>
            </a:extLst>
          </p:cNvPr>
          <p:cNvSpPr>
            <a:spLocks noGrp="1"/>
          </p:cNvSpPr>
          <p:nvPr>
            <p:ph sz="half" idx="17" hasCustomPrompt="1"/>
          </p:nvPr>
        </p:nvSpPr>
        <p:spPr>
          <a:xfrm>
            <a:off x="6172200" y="2717420"/>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a:extLst>
              <a:ext uri="{FF2B5EF4-FFF2-40B4-BE49-F238E27FC236}">
                <a16:creationId xmlns:a16="http://schemas.microsoft.com/office/drawing/2014/main" id="{EB6AD4F2-B2C4-4C04-BC3B-87BAE8AA3FFC}"/>
              </a:ext>
            </a:extLst>
          </p:cNvPr>
          <p:cNvSpPr>
            <a:spLocks noGrp="1"/>
          </p:cNvSpPr>
          <p:nvPr>
            <p:ph sz="half" idx="18" hasCustomPrompt="1"/>
          </p:nvPr>
        </p:nvSpPr>
        <p:spPr>
          <a:xfrm>
            <a:off x="838200" y="3365501"/>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3">
            <a:extLst>
              <a:ext uri="{FF2B5EF4-FFF2-40B4-BE49-F238E27FC236}">
                <a16:creationId xmlns:a16="http://schemas.microsoft.com/office/drawing/2014/main" id="{1CA79950-C980-4DDC-8B55-1BF15DF43D78}"/>
              </a:ext>
            </a:extLst>
          </p:cNvPr>
          <p:cNvSpPr>
            <a:spLocks noGrp="1"/>
          </p:cNvSpPr>
          <p:nvPr>
            <p:ph sz="half" idx="19" hasCustomPrompt="1"/>
          </p:nvPr>
        </p:nvSpPr>
        <p:spPr>
          <a:xfrm>
            <a:off x="6172200" y="3362956"/>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3">
            <a:extLst>
              <a:ext uri="{FF2B5EF4-FFF2-40B4-BE49-F238E27FC236}">
                <a16:creationId xmlns:a16="http://schemas.microsoft.com/office/drawing/2014/main" id="{0B9EF75E-E2C1-415F-9B85-6126D4063CD2}"/>
              </a:ext>
            </a:extLst>
          </p:cNvPr>
          <p:cNvSpPr>
            <a:spLocks noGrp="1"/>
          </p:cNvSpPr>
          <p:nvPr>
            <p:ph sz="half" idx="20" hasCustomPrompt="1"/>
          </p:nvPr>
        </p:nvSpPr>
        <p:spPr>
          <a:xfrm>
            <a:off x="838200" y="3999146"/>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3">
            <a:extLst>
              <a:ext uri="{FF2B5EF4-FFF2-40B4-BE49-F238E27FC236}">
                <a16:creationId xmlns:a16="http://schemas.microsoft.com/office/drawing/2014/main" id="{D7006D6C-FDA1-402E-9523-C3B062D3D757}"/>
              </a:ext>
            </a:extLst>
          </p:cNvPr>
          <p:cNvSpPr>
            <a:spLocks noGrp="1"/>
          </p:cNvSpPr>
          <p:nvPr>
            <p:ph sz="half" idx="21" hasCustomPrompt="1"/>
          </p:nvPr>
        </p:nvSpPr>
        <p:spPr>
          <a:xfrm>
            <a:off x="6172200" y="3999146"/>
            <a:ext cx="5181600" cy="457201"/>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24879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hasCustomPrompt="1"/>
          </p:nvPr>
        </p:nvSpPr>
        <p:spPr>
          <a:xfrm>
            <a:off x="838200" y="1011383"/>
            <a:ext cx="10515600" cy="325581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6"/>
          <p:cNvSpPr>
            <a:spLocks noGrp="1"/>
          </p:cNvSpPr>
          <p:nvPr>
            <p:ph sz="quarter" idx="13" hasCustomPrompt="1"/>
          </p:nvPr>
        </p:nvSpPr>
        <p:spPr>
          <a:xfrm>
            <a:off x="838200" y="4378037"/>
            <a:ext cx="10515600" cy="1627909"/>
          </a:xfrm>
        </p:spPr>
        <p:txBody>
          <a:bodyPr>
            <a:no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961120" cy="457200"/>
          </a:xfrm>
        </p:spPr>
        <p:txBody>
          <a:bodyPr>
            <a:noAutofit/>
          </a:bodyPr>
          <a:lstStyle>
            <a:lvl1pPr>
              <a:defRPr b="1"/>
            </a:lvl1pPr>
          </a:lstStyle>
          <a:p>
            <a:r>
              <a:rPr lang="en-US" dirty="0"/>
              <a:t>Title (optional)</a:t>
            </a:r>
          </a:p>
        </p:txBody>
      </p:sp>
      <p:sp>
        <p:nvSpPr>
          <p:cNvPr id="3" name="Footer Placeholder 2"/>
          <p:cNvSpPr>
            <a:spLocks noGrp="1"/>
          </p:cNvSpPr>
          <p:nvPr>
            <p:ph type="ftr" sz="quarter" idx="10"/>
          </p:nvPr>
        </p:nvSpPr>
        <p:spPr/>
        <p:txBody>
          <a:bodyPr>
            <a:noAutofit/>
          </a:bodyPr>
          <a:lstStyle/>
          <a:p>
            <a:endParaRPr lang="en-US" dirty="0"/>
          </a:p>
        </p:txBody>
      </p:sp>
      <p:sp>
        <p:nvSpPr>
          <p:cNvPr id="5" name="Content Placeholder 4"/>
          <p:cNvSpPr>
            <a:spLocks noGrp="1"/>
          </p:cNvSpPr>
          <p:nvPr>
            <p:ph sz="quarter" idx="11" hasCustomPrompt="1"/>
          </p:nvPr>
        </p:nvSpPr>
        <p:spPr>
          <a:xfrm>
            <a:off x="838200" y="1010661"/>
            <a:ext cx="10515600" cy="5155580"/>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961120" cy="457200"/>
          </a:xfrm>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noAutofit/>
          </a:bodyPr>
          <a:lstStyle/>
          <a:p>
            <a:endParaRPr lang="en-US" dirty="0"/>
          </a:p>
        </p:txBody>
      </p:sp>
      <p:sp>
        <p:nvSpPr>
          <p:cNvPr id="5" name="Content Placeholder 4"/>
          <p:cNvSpPr>
            <a:spLocks noGrp="1"/>
          </p:cNvSpPr>
          <p:nvPr>
            <p:ph sz="quarter" idx="11" hasCustomPrompt="1"/>
          </p:nvPr>
        </p:nvSpPr>
        <p:spPr>
          <a:xfrm>
            <a:off x="838200" y="1010661"/>
            <a:ext cx="10515600" cy="5155579"/>
          </a:xfrm>
        </p:spPr>
        <p:txBody>
          <a:bodyPr>
            <a:noAutofit/>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dirty="0"/>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7" r:id="rId4"/>
    <p:sldLayoutId id="2147483663" r:id="rId5"/>
    <p:sldLayoutId id="2147483664" r:id="rId6"/>
    <p:sldLayoutId id="2147483665" r:id="rId7"/>
    <p:sldLayoutId id="2147483666" r:id="rId8"/>
    <p:sldLayoutId id="2147483660" r:id="rId9"/>
    <p:sldLayoutId id="2147483661" r:id="rId10"/>
    <p:sldLayoutId id="2147483662" r:id="rId11"/>
  </p:sldLayoutIdLst>
  <p:txStyles>
    <p:titleStyle>
      <a:lvl1pPr algn="l" defTabSz="914400" rtl="0" eaLnBrk="1" latinLnBrk="0" hangingPunct="1">
        <a:lnSpc>
          <a:spcPct val="90000"/>
        </a:lnSpc>
        <a:spcBef>
          <a:spcPct val="0"/>
        </a:spcBef>
        <a:buNone/>
        <a:defRPr sz="2800" b="1" kern="1200">
          <a:solidFill>
            <a:schemeClr val="accent6">
              <a:lumMod val="7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rgbClr val="BA4C2D"/>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v3_image2_b953fc7bfc8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v3_image3_af5210462d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png"/><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v3_image6_8d7c83b5254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png"/><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v3_image80_6f7caa9c6f4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v3_image9_80edb8f07cd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96D634E8-4422-6744-BAAE-52C9030B199D}"/>
              </a:ext>
            </a:extLst>
          </p:cNvPr>
          <p:cNvSpPr>
            <a:spLocks noGrp="1"/>
          </p:cNvSpPr>
          <p:nvPr>
            <p:ph type="ctrTitle"/>
          </p:nvPr>
        </p:nvSpPr>
        <p:spPr/>
        <p:txBody>
          <a:bodyPr>
            <a:normAutofit/>
          </a:bodyPr>
          <a:lstStyle/>
          <a:p>
            <a:r>
              <a:rPr lang="en-US" sz="4800" noProof="0" dirty="0"/>
              <a:t>Stærðfræði í daglegu lífi</a:t>
            </a:r>
          </a:p>
        </p:txBody>
      </p:sp>
      <p:sp>
        <p:nvSpPr>
          <p:cNvPr id="24" name="Text Placeholder 2">
            <a:extLst>
              <a:ext uri="{FF2B5EF4-FFF2-40B4-BE49-F238E27FC236}">
                <a16:creationId xmlns:a16="http://schemas.microsoft.com/office/drawing/2014/main" id="{0F1E18ED-FDAD-4C46-A2CD-D2ED77832A05}"/>
              </a:ext>
            </a:extLst>
          </p:cNvPr>
          <p:cNvSpPr>
            <a:spLocks noGrp="1"/>
          </p:cNvSpPr>
          <p:nvPr>
            <p:ph type="body" sz="quarter" idx="14"/>
          </p:nvPr>
        </p:nvSpPr>
        <p:spPr/>
        <p:txBody>
          <a:bodyPr>
            <a:normAutofit lnSpcReduction="10000"/>
          </a:bodyPr>
          <a:lstStyle/>
          <a:p>
            <a:r>
              <a:rPr lang="en-US" noProof="0" dirty="0"/>
              <a:t>4. kafli FRAMSETNING TALNA OG REIKNINGUR</a:t>
            </a:r>
          </a:p>
        </p:txBody>
      </p:sp>
      <p:pic>
        <p:nvPicPr>
          <p:cNvPr id="2" name="Picture 1" descr="Cover of the OpenStax textbook titled Contemporary Mathematics. The title is in large bold yellow text set against a green background, and the OpenStax logo is in white in the top right corner.">
            <a:extLst>
              <a:ext uri="{FF2B5EF4-FFF2-40B4-BE49-F238E27FC236}">
                <a16:creationId xmlns:a16="http://schemas.microsoft.com/office/drawing/2014/main" id="{386DE513-69E3-C71F-C3E2-9399BB4042D6}"/>
              </a:ext>
            </a:extLst>
          </p:cNvPr>
          <p:cNvPicPr>
            <a:picLocks noChangeAspect="1"/>
          </p:cNvPicPr>
          <p:nvPr/>
        </p:nvPicPr>
        <p:blipFill>
          <a:blip r:embed="rId2"/>
          <a:stretch>
            <a:fillRect/>
          </a:stretch>
        </p:blipFill>
        <p:spPr>
          <a:xfrm>
            <a:off x="4862599" y="2757120"/>
            <a:ext cx="2466802" cy="3192332"/>
          </a:xfrm>
          <a:prstGeom prst="rect">
            <a:avLst/>
          </a:prstGeom>
          <a:effectLst>
            <a:outerShdw blurRad="362356" dist="150926" dir="1740000" sx="105794" sy="105794" algn="ctr" rotWithShape="0">
              <a:srgbClr val="000000">
                <a:alpha val="51241"/>
              </a:srgbClr>
            </a:outerShdw>
          </a:effectLst>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noProof="0" dirty="0"/>
              <a:t>4.1 Hindú-arabíska sætiskerfið (1 af 2) </a:t>
            </a:r>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p:txBody>
          <a:bodyPr/>
          <a:lstStyle/>
          <a:p>
            <a:pPr marL="0" indent="0">
              <a:buNone/>
            </a:pPr>
            <a:r>
              <a:rPr lang="en-US" noProof="0" dirty="0"/>
              <a:t>Námsmarkmið:</a:t>
            </a:r>
          </a:p>
          <a:p>
            <a:pPr marL="514350" lvl="0" indent="-514350">
              <a:buFont typeface="+mj-lt"/>
              <a:buAutoNum type="arabicPeriod"/>
            </a:pPr>
            <a:r>
              <a:rPr lang="en-US" noProof="0" dirty="0"/>
              <a:t>Reikna gildi veldisstæðu. </a:t>
            </a:r>
          </a:p>
          <a:p>
            <a:pPr marL="514350" lvl="0" indent="-514350">
              <a:buFont typeface="+mj-lt"/>
              <a:buAutoNum type="arabicPeriod"/>
            </a:pPr>
            <a:r>
              <a:rPr lang="en-US" noProof="0" dirty="0"/>
              <a:t>Rita hindú-arabískt tölutákn á liðuðu formi. </a:t>
            </a:r>
          </a:p>
          <a:p>
            <a:pPr marL="514350" indent="-514350">
              <a:buFont typeface="+mj-lt"/>
              <a:buAutoNum type="arabicPeriod"/>
            </a:pPr>
            <a:r>
              <a:rPr lang="en-US" noProof="0" dirty="0"/>
              <a:t>Rita tölu á liðuðu formi sem hindú-arabískt tölutákn. </a:t>
            </a:r>
          </a:p>
        </p:txBody>
      </p:sp>
    </p:spTree>
    <p:extLst>
      <p:ext uri="{BB962C8B-B14F-4D97-AF65-F5344CB8AC3E}">
        <p14:creationId xmlns:p14="http://schemas.microsoft.com/office/powerpoint/2010/main" val="3471487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noProof="0" dirty="0"/>
              <a:t>4.1 Hindú-arabíska sætiskerfið (2 af 2)</a:t>
            </a:r>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p:txBody>
          <a:bodyPr/>
          <a:lstStyle/>
          <a:p>
            <a:r>
              <a:rPr lang="en-US" noProof="0" dirty="0"/>
              <a:t/>
            </a:r>
            <a:r>
              <a:rPr lang="en-US" b="1" noProof="0" dirty="0"/>
              <a:t>Tölutákn</a:t>
            </a:r>
            <a:r>
              <a:rPr lang="en-US" noProof="0" dirty="0"/>
              <a:t> er tákn sem notað er til að tákna tölu. </a:t>
            </a:r>
          </a:p>
          <a:p>
            <a:r>
              <a:rPr lang="en-US" noProof="0" dirty="0"/>
              <a:t/>
            </a:r>
            <a:r>
              <a:rPr lang="en-US" b="1" noProof="0" dirty="0"/>
              <a:t>Tala </a:t>
            </a:r>
            <a:r>
              <a:rPr lang="en-US" noProof="0" dirty="0"/>
              <a:t>er óhlutbundið hugtak sem lýsir fjölda eða magni. </a:t>
            </a:r>
          </a:p>
        </p:txBody>
      </p:sp>
    </p:spTree>
    <p:extLst>
      <p:ext uri="{BB962C8B-B14F-4D97-AF65-F5344CB8AC3E}">
        <p14:creationId xmlns:p14="http://schemas.microsoft.com/office/powerpoint/2010/main" val="2255596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noProof="0" dirty="0"/>
              <a:t>4.1 Gildi veldisstæðna reiknað</a:t>
            </a:r>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p:txBody>
          <a:bodyPr/>
          <a:lstStyle/>
          <a:p>
            <a:r>
              <a:rPr lang="en-US" noProof="0" dirty="0"/>
              <a:t>Sérhver </a:t>
            </a:r>
            <a:r>
              <a:rPr lang="en-US" b="1" noProof="0" dirty="0"/>
              <a:t>veldisstæða </a:t>
            </a:r>
            <a:r>
              <a:rPr lang="en-US" noProof="0" dirty="0"/>
              <a:t>er stærðfræðileg segð sem inniheldur veldisvísa. Að finna gildi slíkrar segðar felur því í sér að framkvæma útreikninginn. Í þessum kafla notum við veldisvísa sem eru jákvæðar heiltölur. Rifjum fyrst upp hvað veldisvísar eru og hvað þeir tákna. Gerum ráð fyrir að margfalda eigi tölu með sjálfri sér nokkrum sinnum. Táknum töluna með </a:t>
            </a:r>
            <a:r>
              <a:rPr lang="en-US" i="0" noProof="0" dirty="0">
                <a:latin typeface="Cambria Math" panose="02040503050406030204" pitchFamily="18" charset="0"/>
                <a:ea typeface="Cambria Math" panose="02040503050406030204" pitchFamily="18" charset="0"/>
              </a:rPr>
              <a:t>𝑎</a:t>
            </a:r>
            <a:r>
              <a:rPr lang="en-US" noProof="0" dirty="0"/>
              <a:t> og fjölda margfaldana með </a:t>
            </a:r>
            <a:r>
              <a:rPr lang="en-US" i="1" noProof="0" dirty="0">
                <a:latin typeface="Cambria" panose="02040503050406030204" pitchFamily="18" charset="0"/>
                <a:ea typeface="Cambria" panose="02040503050406030204" pitchFamily="18" charset="0"/>
              </a:rPr>
              <a:t>b</a:t>
            </a:r>
            <a:r>
              <a:rPr lang="en-US" noProof="0" dirty="0"/>
              <a:t>. Þetta ritum við sem </a:t>
            </a:r>
            <a:r>
              <a:rPr lang="en-US" i="1" noProof="0" dirty="0">
                <a:latin typeface="Cambria" panose="02040503050406030204" pitchFamily="18" charset="0"/>
                <a:ea typeface="Cambria" panose="02040503050406030204" pitchFamily="18" charset="0"/>
              </a:rPr>
              <a:t>a</a:t>
            </a:r>
            <a:r>
              <a:rPr lang="en-US" i="1" baseline="30000" noProof="0" dirty="0">
                <a:latin typeface="Cambria" panose="02040503050406030204" pitchFamily="18" charset="0"/>
                <a:ea typeface="Cambria" panose="02040503050406030204" pitchFamily="18" charset="0"/>
              </a:rPr>
              <a:t>b</a:t>
            </a:r>
            <a:r>
              <a:rPr lang="en-US" noProof="0" dirty="0"/>
              <a:t>. Við segjum að </a:t>
            </a:r>
            <a:r>
              <a:rPr lang="en-US" i="1" noProof="0" dirty="0">
                <a:latin typeface="Cambria" panose="02040503050406030204" pitchFamily="18" charset="0"/>
                <a:ea typeface="Cambria" panose="02040503050406030204" pitchFamily="18" charset="0"/>
              </a:rPr>
              <a:t>a</a:t>
            </a:r>
            <a:r>
              <a:rPr lang="en-US" noProof="0" dirty="0"/>
              <a:t>, eða </a:t>
            </a:r>
            <a:r>
              <a:rPr lang="en-US" b="1" noProof="0" dirty="0"/>
              <a:t>veldisstofninn</a:t>
            </a:r>
            <a:r>
              <a:rPr lang="en-US" noProof="0" dirty="0"/>
              <a:t>, sé hafinn í </a:t>
            </a:r>
            <a:r>
              <a:rPr lang="en-US" i="1" noProof="0" dirty="0" err="1">
                <a:latin typeface="Cambria" panose="02040503050406030204" pitchFamily="18" charset="0"/>
                <a:ea typeface="Cambria" panose="02040503050406030204" pitchFamily="18" charset="0"/>
              </a:rPr>
              <a:t>b</a:t>
            </a:r>
            <a:r>
              <a:rPr lang="en-US" noProof="0" dirty="0" err="1"/>
              <a:t>.</a:t>
            </a:r>
            <a:r>
              <a:rPr lang="en-US" noProof="0" dirty="0"/>
              <a:t> veldi; talan er þá </a:t>
            </a:r>
            <a:r>
              <a:rPr lang="en-US" b="1" noProof="0" dirty="0"/>
              <a:t>veldisvísirinn</a:t>
            </a:r>
            <a:r>
              <a:rPr lang="en-US" noProof="0" dirty="0"/>
              <a:t>. </a:t>
            </a:r>
          </a:p>
        </p:txBody>
      </p:sp>
    </p:spTree>
    <p:extLst>
      <p:ext uri="{BB962C8B-B14F-4D97-AF65-F5344CB8AC3E}">
        <p14:creationId xmlns:p14="http://schemas.microsoft.com/office/powerpoint/2010/main" val="2682422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noProof="0" dirty="0"/>
              <a:t>DÆMI – Gildi veldisstæðu reiknað </a:t>
            </a:r>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0" y="1010661"/>
            <a:ext cx="5029200" cy="5166302"/>
          </a:xfrm>
        </p:spPr>
        <p:txBody>
          <a:bodyPr/>
          <a:lstStyle/>
          <a:p>
            <a:r>
              <a:rPr lang="en-US" noProof="0" dirty="0"/>
              <a:t>Reiknið gildi eftirfarandi veldisstæðu:  </a:t>
            </a:r>
          </a:p>
          <a:p>
            <a:pPr marL="0" indent="0" algn="ctr">
              <a:buNone/>
            </a:pPr>
            <a:r>
              <a:rPr lang="en-US" i="0" noProof="0" dirty="0">
                <a:latin typeface="Cambria Math" panose="02040503050406030204" pitchFamily="18" charset="0"/>
                <a:ea typeface="Cambria Math" panose="02040503050406030204" pitchFamily="18" charset="0"/>
              </a:rPr>
              <a:t>4 × 5</a:t>
            </a:r>
            <a:r>
              <a:rPr lang="en-US" i="0" baseline="30000" noProof="0" dirty="0">
                <a:latin typeface="Cambria Math" panose="02040503050406030204" pitchFamily="18" charset="0"/>
                <a:ea typeface="Cambria Math" panose="02040503050406030204" pitchFamily="18" charset="0"/>
              </a:rPr>
              <a:t>2 </a:t>
            </a:r>
            <a:r>
              <a:rPr lang="en-US" i="0" noProof="0" dirty="0">
                <a:latin typeface="Cambria Math" panose="02040503050406030204" pitchFamily="18" charset="0"/>
                <a:ea typeface="Cambria Math" panose="02040503050406030204" pitchFamily="18" charset="0"/>
              </a:rPr>
              <a:t>+ 2 × 6</a:t>
            </a:r>
            <a:r>
              <a:rPr lang="en-US" i="0" baseline="30000" noProof="0" dirty="0">
                <a:latin typeface="Cambria Math" panose="02040503050406030204" pitchFamily="18" charset="0"/>
                <a:ea typeface="Cambria Math" panose="02040503050406030204" pitchFamily="18" charset="0"/>
              </a:rPr>
              <a:t>3</a:t>
            </a:r>
            <a:endParaRPr lang="en-US" baseline="30000" noProof="0" dirty="0">
              <a:latin typeface="Cambria Math" panose="02040503050406030204" pitchFamily="18" charset="0"/>
              <a:ea typeface="Cambria Math" panose="02040503050406030204" pitchFamily="18" charset="0"/>
            </a:endParaRP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p:txBody>
          <a:bodyPr/>
          <a:lstStyle/>
          <a:p>
            <a:pPr lvl="0"/>
            <a:r>
              <a:rPr lang="en-US" noProof="0" dirty="0"/>
              <a:t>Til að reikna gildi segðarinnar fylgjum við reikniregluröðinni: Fyrst eru veldin reiknuð, síðan margfaldað og að lokum lagt saman. </a:t>
            </a:r>
          </a:p>
          <a:p>
            <a:pPr lvl="0"/>
            <a:r>
              <a:rPr lang="en-US" i="0" noProof="0" dirty="0">
                <a:latin typeface="Cambria Math" panose="02040503050406030204" pitchFamily="18" charset="0"/>
                <a:ea typeface="Cambria Math" panose="02040503050406030204" pitchFamily="18" charset="0"/>
              </a:rPr>
              <a:t>4 × 5</a:t>
            </a:r>
            <a:r>
              <a:rPr lang="en-US" i="0" baseline="30000" noProof="0" dirty="0">
                <a:latin typeface="Cambria Math" panose="02040503050406030204" pitchFamily="18" charset="0"/>
                <a:ea typeface="Cambria Math" panose="02040503050406030204" pitchFamily="18" charset="0"/>
              </a:rPr>
              <a:t>2 </a:t>
            </a:r>
            <a:r>
              <a:rPr lang="en-US" i="0" noProof="0" dirty="0">
                <a:latin typeface="Cambria Math" panose="02040503050406030204" pitchFamily="18" charset="0"/>
                <a:ea typeface="Cambria Math" panose="02040503050406030204" pitchFamily="18" charset="0"/>
              </a:rPr>
              <a:t>+ 2 × 6</a:t>
            </a:r>
            <a:r>
              <a:rPr lang="en-US" i="0" baseline="30000" noProof="0" dirty="0">
                <a:latin typeface="Cambria Math" panose="02040503050406030204" pitchFamily="18" charset="0"/>
                <a:ea typeface="Cambria Math" panose="02040503050406030204" pitchFamily="18" charset="0"/>
              </a:rPr>
              <a:t>3</a:t>
            </a:r>
            <a:endParaRPr lang="en-US" i="1" baseline="30000" noProof="0" dirty="0">
              <a:latin typeface="Cambria Math" panose="02040503050406030204" pitchFamily="18" charset="0"/>
              <a:ea typeface="Cambria Math" panose="02040503050406030204" pitchFamily="18" charset="0"/>
            </a:endParaRPr>
          </a:p>
          <a:p>
            <a:pPr lvl="0"/>
            <a:r>
              <a:rPr lang="en-US" i="0" noProof="0" dirty="0">
                <a:latin typeface="Cambria Math" panose="02040503050406030204" pitchFamily="18" charset="0"/>
                <a:ea typeface="Cambria Math" panose="02040503050406030204" pitchFamily="18" charset="0"/>
              </a:rPr>
              <a:t>= 4 × 5 × 5 + 2 × 6 × 6 × 6</a:t>
            </a:r>
            <a:endParaRPr lang="en-US" i="1" noProof="0" dirty="0">
              <a:latin typeface="Cambria Math" panose="02040503050406030204" pitchFamily="18" charset="0"/>
              <a:ea typeface="Cambria Math" panose="02040503050406030204" pitchFamily="18" charset="0"/>
            </a:endParaRPr>
          </a:p>
          <a:p>
            <a:pPr lvl="0"/>
            <a:r>
              <a:rPr lang="en-US" i="0" noProof="0" dirty="0">
                <a:latin typeface="Cambria Math" panose="02040503050406030204" pitchFamily="18" charset="0"/>
                <a:ea typeface="Cambria Math" panose="02040503050406030204" pitchFamily="18" charset="0"/>
              </a:rPr>
              <a:t>= 4 × 25 + 2 × 216</a:t>
            </a:r>
            <a:endParaRPr lang="en-US" i="1" noProof="0" dirty="0">
              <a:latin typeface="Cambria Math" panose="02040503050406030204" pitchFamily="18" charset="0"/>
              <a:ea typeface="Cambria Math" panose="02040503050406030204" pitchFamily="18" charset="0"/>
            </a:endParaRPr>
          </a:p>
          <a:p>
            <a:pPr lvl="0"/>
            <a:r>
              <a:rPr lang="en-US" i="0" noProof="0" dirty="0">
                <a:latin typeface="Cambria Math" panose="02040503050406030204" pitchFamily="18" charset="0"/>
                <a:ea typeface="Cambria Math" panose="02040503050406030204" pitchFamily="18" charset="0"/>
              </a:rPr>
              <a:t>= 100 + 432</a:t>
            </a:r>
            <a:endParaRPr lang="en-US" i="1" noProof="0" dirty="0">
              <a:latin typeface="Cambria Math" panose="02040503050406030204" pitchFamily="18" charset="0"/>
              <a:ea typeface="Cambria Math" panose="02040503050406030204" pitchFamily="18" charset="0"/>
            </a:endParaRPr>
          </a:p>
          <a:p>
            <a:pPr lvl="0"/>
            <a:r>
              <a:rPr lang="en-US" i="0" noProof="0" dirty="0">
                <a:latin typeface="Cambria Math" panose="02040503050406030204" pitchFamily="18" charset="0"/>
                <a:ea typeface="Cambria Math" panose="02040503050406030204" pitchFamily="18" charset="0"/>
              </a:rPr>
              <a:t>= 532</a:t>
            </a:r>
            <a:endParaRPr lang="en-US" noProof="0"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2481221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noProof="0" dirty="0"/>
              <a:t>4.1 Hindú-arabísk tölutákn rituð á liðuðu formi</a:t>
            </a:r>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a:xfrm>
            <a:off x="838200" y="1010660"/>
            <a:ext cx="10515600" cy="5482215"/>
          </a:xfrm>
        </p:spPr>
        <p:txBody>
          <a:bodyPr/>
          <a:lstStyle/>
          <a:p>
            <a:r>
              <a:rPr lang="en-US" sz="2400" noProof="0" dirty="0"/>
              <a:t>Ástæðan er sú að þú hefur lært um </a:t>
            </a:r>
            <a:r>
              <a:rPr lang="en-US" sz="2400" b="1" noProof="0" dirty="0"/>
              <a:t>sætisgildi</a:t>
            </a:r>
            <a:r>
              <a:rPr lang="en-US" sz="2400" noProof="0" dirty="0"/>
              <a:t>, það er hvernig staða tölustafs í tölu ákvarðar gildi hans. Í þriggja stafa tölu táknar fyrsti stafurinn hundruð, annar stafurinn tugi og sá síðasti einingar. Sætisgildin byggjast á veldum af 10 og því er kerfið </a:t>
            </a:r>
            <a:r>
              <a:rPr lang="en-US" sz="2400" b="1" noProof="0" dirty="0"/>
              <a:t>tugakerfi</a:t>
            </a:r>
            <a:r>
              <a:rPr lang="en-US" sz="2400" noProof="0" dirty="0"/>
              <a:t>. </a:t>
            </a:r>
          </a:p>
          <a:p>
            <a:r>
              <a:rPr lang="en-US" sz="2400" noProof="0" dirty="0"/>
              <a:t>Sætisgildin gera talnakerfið okkar svo gagnlegt. Þú hefur einnig lært um </a:t>
            </a:r>
            <a:r>
              <a:rPr lang="en-US" sz="2400" b="1" noProof="0" dirty="0"/>
              <a:t>hindú-arabíska talnakerfið</a:t>
            </a:r>
            <a:r>
              <a:rPr lang="en-US" sz="2400" noProof="0" dirty="0"/>
              <a:t>. Þetta er kerfið sem við notum nú á dögum. Það notar tölustafina 0, 1, 2, 3, 4, 5, 6, 7, 8 og 9 og sætisgildi sem byggjast á veldum af 10. </a:t>
            </a:r>
          </a:p>
          <a:p>
            <a:r>
              <a:rPr lang="en-US" sz="2400" noProof="0" dirty="0"/>
              <a:t>Þegar tala er rituð með þessum sætisgildum er hún sett á </a:t>
            </a:r>
            <a:r>
              <a:rPr lang="en-US" sz="2400" b="1" noProof="0" dirty="0"/>
              <a:t>liðað form</a:t>
            </a:r>
            <a:r>
              <a:rPr lang="en-US" sz="2400" noProof="0" dirty="0"/>
              <a:t>. Ef tala hefur tiltekinn fjölda tölustafa fæst liðað form hennar með því að margfalda fyrsta tölustafinn með 10 í veldinu einum lægra en </a:t>
            </a:r>
            <a:r>
              <a:rPr lang="en-US" sz="2400" noProof="0" dirty="0">
                <a:latin typeface="Cambria Math" panose="02040503050406030204" pitchFamily="18" charset="0"/>
                <a:ea typeface="Cambria Math" panose="02040503050406030204" pitchFamily="18" charset="0"/>
              </a:rPr>
              <a:t>𝑛</a:t>
            </a:r>
            <a:r>
              <a:rPr lang="en-US" sz="2400" noProof="0" dirty="0"/>
              <a:t>. Síðan bætist við hver næsti tölustafur margfaldaður með 10 í veldi sem er einum lægra en veldið á undan. </a:t>
            </a:r>
          </a:p>
        </p:txBody>
      </p:sp>
    </p:spTree>
    <p:extLst>
      <p:ext uri="{BB962C8B-B14F-4D97-AF65-F5344CB8AC3E}">
        <p14:creationId xmlns:p14="http://schemas.microsoft.com/office/powerpoint/2010/main" val="1685648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noProof="0" dirty="0"/>
              <a:t>DÆMI – Tala rituð á liðuðu formi </a:t>
            </a:r>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0" y="1010661"/>
            <a:ext cx="5029200" cy="5166302"/>
          </a:xfrm>
        </p:spPr>
        <p:txBody>
          <a:bodyPr/>
          <a:lstStyle/>
          <a:p>
            <a:r>
              <a:rPr lang="en-US" noProof="0" dirty="0"/>
              <a:t>Ritið 563 á liðuðu formi.</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6172200" y="1010660"/>
            <a:ext cx="5867400" cy="5301239"/>
          </a:xfrm>
        </p:spPr>
        <p:txBody>
          <a:bodyPr/>
          <a:lstStyle/>
          <a:p>
            <a:r>
              <a:rPr lang="en-US" sz="2400" b="1" noProof="0" dirty="0"/>
              <a:t>Skref 1:</a:t>
            </a:r>
            <a:r>
              <a:rPr lang="en-US" sz="2400" noProof="0" dirty="0"/>
              <a:t> Þar sem 563 er þriggja stafa tala er </a:t>
            </a:r>
            <a:r>
              <a:rPr lang="en-US" sz="2400" noProof="0" dirty="0">
                <a:latin typeface="Cambria Math" panose="02040503050406030204" pitchFamily="18" charset="0"/>
                <a:ea typeface="Cambria Math" panose="02040503050406030204" pitchFamily="18" charset="0"/>
              </a:rPr>
              <a:t>𝑛 </a:t>
            </a:r>
            <a:r>
              <a:rPr lang="en-US" sz="2400" noProof="0" dirty="0"/>
              <a:t>jafnt 3. Fyrsti tölustafurinn er því margfaldaður með 10 í öðru veldi og við byrjum á </a:t>
            </a:r>
            <a:r>
              <a:rPr lang="en-US" sz="2400" i="0" noProof="0" dirty="0">
                <a:latin typeface="Cambria Math" panose="02040503050406030204" pitchFamily="18" charset="0"/>
                <a:ea typeface="Cambria Math" panose="02040503050406030204" pitchFamily="18" charset="0"/>
              </a:rPr>
              <a:t>5×10</a:t>
            </a:r>
            <a:r>
              <a:rPr lang="en-US" sz="2400" i="0" baseline="30000" noProof="0" dirty="0">
                <a:latin typeface="Cambria Math" panose="02040503050406030204" pitchFamily="18" charset="0"/>
                <a:ea typeface="Cambria Math" panose="02040503050406030204" pitchFamily="18" charset="0"/>
              </a:rPr>
              <a:t>2</a:t>
            </a:r>
            <a:r>
              <a:rPr lang="en-US" sz="2400" noProof="0" dirty="0"/>
              <a:t>. </a:t>
            </a:r>
          </a:p>
          <a:p>
            <a:r>
              <a:rPr lang="en-US" sz="2400" b="1" noProof="0" dirty="0"/>
              <a:t>Skref 2:</a:t>
            </a:r>
            <a:r>
              <a:rPr lang="en-US" sz="2400" noProof="0" dirty="0"/>
              <a:t> Síðan bætum við við næsta tölustaf, 6, margfölduðum með 10 í veldi sem er einum lægra en veldið á undan. Þá höfum við </a:t>
            </a:r>
            <a:r>
              <a:rPr lang="en-US" sz="2400" i="0" noProof="0" dirty="0">
                <a:latin typeface="Cambria Math" panose="02040503050406030204" pitchFamily="18" charset="0"/>
                <a:ea typeface="Cambria Math" panose="02040503050406030204" pitchFamily="18" charset="0"/>
              </a:rPr>
              <a:t>5 × 10</a:t>
            </a:r>
            <a:r>
              <a:rPr lang="en-US" sz="2400" i="0" baseline="30000" noProof="0" dirty="0">
                <a:latin typeface="Cambria Math" panose="02040503050406030204" pitchFamily="18" charset="0"/>
                <a:ea typeface="Cambria Math" panose="02040503050406030204" pitchFamily="18" charset="0"/>
              </a:rPr>
              <a:t>2 </a:t>
            </a:r>
            <a:r>
              <a:rPr lang="en-US" sz="2400" i="0" noProof="0" dirty="0">
                <a:latin typeface="Cambria Math" panose="02040503050406030204" pitchFamily="18" charset="0"/>
                <a:ea typeface="Cambria Math" panose="02040503050406030204" pitchFamily="18" charset="0"/>
              </a:rPr>
              <a:t>+ 6 × 10</a:t>
            </a:r>
            <a:r>
              <a:rPr lang="en-US" sz="2400" i="0" baseline="30000" noProof="0" dirty="0">
                <a:latin typeface="Cambria Math" panose="02040503050406030204" pitchFamily="18" charset="0"/>
                <a:ea typeface="Cambria Math" panose="02040503050406030204" pitchFamily="18" charset="0"/>
              </a:rPr>
              <a:t>1</a:t>
            </a:r>
            <a:r>
              <a:rPr lang="en-US" sz="2400" noProof="0" dirty="0"/>
              <a:t>. </a:t>
            </a:r>
          </a:p>
          <a:p>
            <a:r>
              <a:rPr lang="en-US" sz="2400" b="1" noProof="0" dirty="0"/>
              <a:t>Skref 3: </a:t>
            </a:r>
            <a:r>
              <a:rPr lang="en-US" sz="2400" noProof="0" dirty="0"/>
              <a:t>Að lokum er síðasti tölustafurinn margfaldaður með 10 í núllta veldi og lagður við fyrri liði. </a:t>
            </a:r>
          </a:p>
          <a:p>
            <a:r>
              <a:rPr lang="en-US" sz="2400" noProof="0" dirty="0"/>
              <a:t>Niðurstaðan er </a:t>
            </a:r>
            <a:r>
              <a:rPr lang="en-US" sz="2400" i="0" noProof="0" dirty="0">
                <a:latin typeface="Cambria Math" panose="02040503050406030204" pitchFamily="18" charset="0"/>
                <a:ea typeface="Cambria Math" panose="02040503050406030204" pitchFamily="18" charset="0"/>
              </a:rPr>
              <a:t>5 × 10</a:t>
            </a:r>
            <a:r>
              <a:rPr lang="en-US" sz="2400" i="0" baseline="30000" noProof="0" dirty="0">
                <a:latin typeface="Cambria Math" panose="02040503050406030204" pitchFamily="18" charset="0"/>
                <a:ea typeface="Cambria Math" panose="02040503050406030204" pitchFamily="18" charset="0"/>
              </a:rPr>
              <a:t>2 </a:t>
            </a:r>
            <a:r>
              <a:rPr lang="en-US" sz="2400" i="0" noProof="0" dirty="0">
                <a:latin typeface="Cambria Math" panose="02040503050406030204" pitchFamily="18" charset="0"/>
                <a:ea typeface="Cambria Math" panose="02040503050406030204" pitchFamily="18" charset="0"/>
              </a:rPr>
              <a:t>+ 6 × 10</a:t>
            </a:r>
            <a:r>
              <a:rPr lang="en-US" sz="2400" i="0" baseline="30000" noProof="0" dirty="0">
                <a:latin typeface="Cambria Math" panose="02040503050406030204" pitchFamily="18" charset="0"/>
                <a:ea typeface="Cambria Math" panose="02040503050406030204" pitchFamily="18" charset="0"/>
              </a:rPr>
              <a:t>1 </a:t>
            </a:r>
            <a:r>
              <a:rPr lang="en-US" sz="2400" i="0" noProof="0" dirty="0">
                <a:latin typeface="Cambria Math" panose="02040503050406030204" pitchFamily="18" charset="0"/>
                <a:ea typeface="Cambria Math" panose="02040503050406030204" pitchFamily="18" charset="0"/>
              </a:rPr>
              <a:t>+ 3 × 10</a:t>
            </a:r>
            <a:r>
              <a:rPr lang="en-US" sz="2400" i="0" baseline="30000" noProof="0" dirty="0">
                <a:latin typeface="Cambria Math" panose="02040503050406030204" pitchFamily="18" charset="0"/>
                <a:ea typeface="Cambria Math" panose="02040503050406030204" pitchFamily="18" charset="0"/>
              </a:rPr>
              <a:t>0</a:t>
            </a:r>
            <a:r>
              <a:rPr lang="en-US" sz="2400" noProof="0" dirty="0"/>
              <a:t>.</a:t>
            </a:r>
          </a:p>
        </p:txBody>
      </p:sp>
    </p:spTree>
    <p:extLst>
      <p:ext uri="{BB962C8B-B14F-4D97-AF65-F5344CB8AC3E}">
        <p14:creationId xmlns:p14="http://schemas.microsoft.com/office/powerpoint/2010/main" val="2244341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noProof="0" dirty="0"/>
              <a:t>4.2 Forn talnakerfi </a:t>
            </a:r>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p:txBody>
          <a:bodyPr/>
          <a:lstStyle/>
          <a:p>
            <a:pPr marL="0" indent="0">
              <a:buNone/>
            </a:pPr>
            <a:r>
              <a:rPr lang="en-US" noProof="0" dirty="0"/>
              <a:t>Námsmarkmið:</a:t>
            </a:r>
          </a:p>
          <a:p>
            <a:pPr marL="514350" lvl="0" indent="-514350">
              <a:buFont typeface="+mj-lt"/>
              <a:buAutoNum type="arabicPeriod"/>
            </a:pPr>
            <a:r>
              <a:rPr lang="en-US" noProof="0" dirty="0"/>
              <a:t>Skilja babýlónsk tölutákn og umrita þau sem hindú-arabísk tölutákn.</a:t>
            </a:r>
          </a:p>
          <a:p>
            <a:pPr marL="514350" lvl="0" indent="-514350">
              <a:buFont typeface="+mj-lt"/>
              <a:buAutoNum type="arabicPeriod"/>
            </a:pPr>
            <a:r>
              <a:rPr lang="en-US" noProof="0" dirty="0"/>
              <a:t>Skilja maja-tölutákn og umrita þau sem hindú-arabísk tölutákn. </a:t>
            </a:r>
          </a:p>
          <a:p>
            <a:pPr marL="514350" indent="-514350">
              <a:buFont typeface="+mj-lt"/>
              <a:buAutoNum type="arabicPeriod"/>
            </a:pPr>
            <a:r>
              <a:rPr lang="en-US" noProof="0" dirty="0"/>
              <a:t>Skilja og umrita á milli rómverskra og hindú-arabískra tölutákna.</a:t>
            </a:r>
          </a:p>
        </p:txBody>
      </p:sp>
    </p:spTree>
    <p:extLst>
      <p:ext uri="{BB962C8B-B14F-4D97-AF65-F5344CB8AC3E}">
        <p14:creationId xmlns:p14="http://schemas.microsoft.com/office/powerpoint/2010/main" val="3310127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sz="2400" noProof="0" dirty="0"/>
              <a:t>4.2 Babýlónsk tölutákn skilin og umrituð sem hindú-arabísk tölutákn (1 af 2)</a:t>
            </a:r>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p:txBody>
          <a:bodyPr/>
          <a:lstStyle/>
          <a:p>
            <a:r>
              <a:rPr lang="en-US" noProof="0" dirty="0"/>
              <a:t>Babýlóníumenn notuðu blöndu af </a:t>
            </a:r>
            <a:r>
              <a:rPr lang="en-US" b="1" noProof="0" dirty="0"/>
              <a:t>samlagningartalnakerfi </a:t>
            </a:r>
            <a:r>
              <a:rPr lang="en-US" noProof="0" dirty="0"/>
              <a:t>og </a:t>
            </a:r>
            <a:r>
              <a:rPr lang="en-US" b="1" noProof="0" dirty="0"/>
              <a:t>sætistalnakerfi</a:t>
            </a:r>
            <a:r>
              <a:rPr lang="en-US" noProof="0" dirty="0"/>
              <a:t>. Samlagningarkerfi er talnakerfi þar sem gildi endurtekins tákns er lagt saman jafnoft og táknið kemur fyrir. Sætiskerfi er talnakerfi þar sem „tölustafur“ er margfaldaður með veldi tölu eftir sæti „tölustafsins“. </a:t>
            </a:r>
          </a:p>
        </p:txBody>
      </p:sp>
    </p:spTree>
    <p:extLst>
      <p:ext uri="{BB962C8B-B14F-4D97-AF65-F5344CB8AC3E}">
        <p14:creationId xmlns:p14="http://schemas.microsoft.com/office/powerpoint/2010/main" val="1186537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sz="2400" noProof="0" dirty="0"/>
              <a:t>4.2 Að skilja og breyta babýlónskum talnatáknum í hindú-arabísk talnatákn (2 af 2)</a:t>
            </a:r>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half" idx="1"/>
          </p:nvPr>
        </p:nvSpPr>
        <p:spPr>
          <a:xfrm>
            <a:off x="838200" y="1010661"/>
            <a:ext cx="10972800" cy="1935739"/>
          </a:xfrm>
        </p:spPr>
        <p:txBody>
          <a:bodyPr/>
          <a:lstStyle/>
          <a:p>
            <a:r>
              <a:rPr lang="en-US" noProof="0" dirty="0"/>
              <a:t>Sætisgildi Babýloníumanna byggðust ekki á veldum 10 heldur veldum 60. </a:t>
            </a:r>
          </a:p>
          <a:p>
            <a:r>
              <a:rPr lang="en-US" noProof="0" dirty="0"/>
              <a:t>Í </a:t>
            </a:r>
            <a:r>
              <a:rPr lang="en-US" b="1" noProof="0" dirty="0"/>
              <a:t>talnakerfi Babýloníumanna </a:t>
            </a:r>
            <a:r>
              <a:rPr lang="en-US" noProof="0" dirty="0"/>
              <a:t>voru tákn endurtekin til að tákna fleiri en einn, sætisgildi voru notuð og tákn fyrir 0 vantaði. </a:t>
            </a:r>
          </a:p>
        </p:txBody>
      </p:sp>
      <p:pic>
        <p:nvPicPr>
          <p:cNvPr id="5" name="Picture 3" descr="Babylonian numerals 1 to 50 are displayed. ">
            <a:extLst>
              <a:ext uri="{FF2B5EF4-FFF2-40B4-BE49-F238E27FC236}">
                <a16:creationId xmlns:a16="http://schemas.microsoft.com/office/drawing/2014/main" id="{EA6AADCB-1B28-4B18-9987-DFE12DCCC620}"/>
              </a:ext>
            </a:extLst>
          </p:cNvPr>
          <p:cNvPicPr>
            <a:picLocks noGrp="1" noChangeAspect="1"/>
          </p:cNvPicPr>
          <p:nvPr>
            <p:ph sz="half" idx="2"/>
          </p:nvPr>
        </p:nvPicPr>
        <p:blipFill>
          <a:blip r:embed="rId2"/>
          <a:stretch>
            <a:fillRect/>
          </a:stretch>
        </p:blipFill>
        <p:spPr>
          <a:xfrm>
            <a:off x="3413548" y="3073377"/>
            <a:ext cx="5364905" cy="3474720"/>
          </a:xfrm>
          <a:prstGeom prst="rect">
            <a:avLst/>
          </a:prstGeom>
        </p:spPr>
      </p:pic>
    </p:spTree>
    <p:extLst>
      <p:ext uri="{BB962C8B-B14F-4D97-AF65-F5344CB8AC3E}">
        <p14:creationId xmlns:p14="http://schemas.microsoft.com/office/powerpoint/2010/main" val="3875052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sz="2400" noProof="0" dirty="0"/>
              <a:t>DÆMI – Tveggja stafa babýlónskri tölu breytt í hindú-arabíska tölu </a:t>
            </a:r>
          </a:p>
        </p:txBody>
      </p:sp>
      <p:sp>
        <p:nvSpPr>
          <p:cNvPr id="16" name="Content Placeholder 2">
            <a:extLst>
              <a:ext uri="{FF2B5EF4-FFF2-40B4-BE49-F238E27FC236}">
                <a16:creationId xmlns:a16="http://schemas.microsoft.com/office/drawing/2014/main" id="{2B43968D-6C05-45F9-8399-A5A619CBBF24}"/>
              </a:ext>
            </a:extLst>
          </p:cNvPr>
          <p:cNvSpPr>
            <a:spLocks noGrp="1"/>
          </p:cNvSpPr>
          <p:nvPr>
            <p:ph sz="half" idx="1"/>
          </p:nvPr>
        </p:nvSpPr>
        <p:spPr>
          <a:xfrm>
            <a:off x="838200" y="1010661"/>
            <a:ext cx="5181600" cy="457201"/>
          </a:xfrm>
        </p:spPr>
        <p:txBody>
          <a:bodyPr/>
          <a:lstStyle/>
          <a:p>
            <a:r>
              <a:rPr lang="en-US" noProof="0" dirty="0"/>
              <a:t>Breytið babýlónsku tölunni</a:t>
            </a:r>
          </a:p>
        </p:txBody>
      </p:sp>
      <p:pic>
        <p:nvPicPr>
          <p:cNvPr id="29" name="Picture 3" descr="Babylonian numeral 27 is displayed.">
            <a:extLst>
              <a:ext uri="{FF2B5EF4-FFF2-40B4-BE49-F238E27FC236}">
                <a16:creationId xmlns:a16="http://schemas.microsoft.com/office/drawing/2014/main" id="{6AD5AA55-831D-4BDF-9381-838E81036595}"/>
              </a:ext>
            </a:extLst>
          </p:cNvPr>
          <p:cNvPicPr>
            <a:picLocks noGrp="1" noChangeAspect="1"/>
          </p:cNvPicPr>
          <p:nvPr>
            <p:ph sz="half" idx="12"/>
          </p:nvPr>
        </p:nvPicPr>
        <p:blipFill>
          <a:blip r:embed="rId2"/>
          <a:stretch>
            <a:fillRect/>
          </a:stretch>
        </p:blipFill>
        <p:spPr>
          <a:xfrm>
            <a:off x="1065234" y="1519117"/>
            <a:ext cx="688931" cy="457200"/>
          </a:xfrm>
          <a:prstGeom prst="rect">
            <a:avLst/>
          </a:prstGeom>
        </p:spPr>
      </p:pic>
      <p:pic>
        <p:nvPicPr>
          <p:cNvPr id="28" name="Picture 4" descr="Babylonian numeral 4 is displayed.">
            <a:extLst>
              <a:ext uri="{FF2B5EF4-FFF2-40B4-BE49-F238E27FC236}">
                <a16:creationId xmlns:a16="http://schemas.microsoft.com/office/drawing/2014/main" id="{1DA2D5D5-300D-4FF5-A320-9D1527779EFA}"/>
              </a:ext>
            </a:extLst>
          </p:cNvPr>
          <p:cNvPicPr>
            <a:picLocks noGrp="1" noChangeAspect="1"/>
          </p:cNvPicPr>
          <p:nvPr>
            <p:ph sz="half" idx="2"/>
          </p:nvPr>
        </p:nvPicPr>
        <p:blipFill>
          <a:blip r:embed="rId3"/>
          <a:stretch>
            <a:fillRect/>
          </a:stretch>
        </p:blipFill>
        <p:spPr>
          <a:xfrm>
            <a:off x="1817807" y="1519117"/>
            <a:ext cx="475013" cy="457200"/>
          </a:xfrm>
          <a:prstGeom prst="rect">
            <a:avLst/>
          </a:prstGeom>
        </p:spPr>
      </p:pic>
      <p:sp>
        <p:nvSpPr>
          <p:cNvPr id="19" name="Content Placeholder 5">
            <a:extLst>
              <a:ext uri="{FF2B5EF4-FFF2-40B4-BE49-F238E27FC236}">
                <a16:creationId xmlns:a16="http://schemas.microsoft.com/office/drawing/2014/main" id="{AD69927B-9876-4577-A4ED-3AA9418D973E}"/>
              </a:ext>
            </a:extLst>
          </p:cNvPr>
          <p:cNvSpPr>
            <a:spLocks noGrp="1"/>
          </p:cNvSpPr>
          <p:nvPr>
            <p:ph sz="half" idx="13"/>
          </p:nvPr>
        </p:nvSpPr>
        <p:spPr>
          <a:xfrm>
            <a:off x="2316512" y="1554952"/>
            <a:ext cx="4350988" cy="457201"/>
          </a:xfrm>
        </p:spPr>
        <p:txBody>
          <a:bodyPr/>
          <a:lstStyle/>
          <a:p>
            <a:pPr marL="0" indent="0">
              <a:buNone/>
            </a:pPr>
            <a:r>
              <a:rPr lang="en-US" noProof="0" dirty="0"/>
              <a:t>í hindú-arabíska tölu.</a:t>
            </a:r>
          </a:p>
        </p:txBody>
      </p:sp>
      <p:sp>
        <p:nvSpPr>
          <p:cNvPr id="20" name="Content Placeholder 6">
            <a:extLst>
              <a:ext uri="{FF2B5EF4-FFF2-40B4-BE49-F238E27FC236}">
                <a16:creationId xmlns:a16="http://schemas.microsoft.com/office/drawing/2014/main" id="{CE9D5C50-4331-44A3-899F-B63164E4B0BC}"/>
              </a:ext>
            </a:extLst>
          </p:cNvPr>
          <p:cNvSpPr>
            <a:spLocks noGrp="1"/>
          </p:cNvSpPr>
          <p:nvPr>
            <p:ph sz="half" idx="14"/>
          </p:nvPr>
        </p:nvSpPr>
        <p:spPr>
          <a:xfrm>
            <a:off x="6638306" y="1010661"/>
            <a:ext cx="321294" cy="457201"/>
          </a:xfrm>
        </p:spPr>
        <p:txBody>
          <a:bodyPr/>
          <a:lstStyle/>
          <a:p>
            <a:pPr marL="0" indent="0">
              <a:buNone/>
            </a:pPr>
            <a:r>
              <a:rPr lang="en-US" noProof="0" dirty="0">
                <a:latin typeface="Arial" panose="020B0604020202020204" pitchFamily="34" charset="0"/>
                <a:cs typeface="Arial" panose="020B0604020202020204" pitchFamily="34" charset="0"/>
              </a:rPr>
              <a:t>•</a:t>
            </a:r>
            <a:endParaRPr lang="en-US" noProof="0" dirty="0"/>
          </a:p>
        </p:txBody>
      </p:sp>
      <p:pic>
        <p:nvPicPr>
          <p:cNvPr id="30" name="Picture 7" descr="Babylonian numeral 4 is displayed.">
            <a:extLst>
              <a:ext uri="{FF2B5EF4-FFF2-40B4-BE49-F238E27FC236}">
                <a16:creationId xmlns:a16="http://schemas.microsoft.com/office/drawing/2014/main" id="{62CA0FBE-35F8-4D26-82FF-7D2C73C06AC6}"/>
              </a:ext>
            </a:extLst>
          </p:cNvPr>
          <p:cNvPicPr>
            <a:picLocks noGrp="1" noChangeAspect="1"/>
          </p:cNvPicPr>
          <p:nvPr>
            <p:ph sz="half" idx="15"/>
          </p:nvPr>
        </p:nvPicPr>
        <p:blipFill>
          <a:blip r:embed="rId3"/>
          <a:stretch>
            <a:fillRect/>
          </a:stretch>
        </p:blipFill>
        <p:spPr>
          <a:xfrm>
            <a:off x="7044403" y="995417"/>
            <a:ext cx="475013" cy="457200"/>
          </a:xfrm>
          <a:prstGeom prst="rect">
            <a:avLst/>
          </a:prstGeom>
        </p:spPr>
      </p:pic>
      <p:pic>
        <p:nvPicPr>
          <p:cNvPr id="31" name="Picture 8" descr="Babylonian numeral 27 is displayed.">
            <a:extLst>
              <a:ext uri="{FF2B5EF4-FFF2-40B4-BE49-F238E27FC236}">
                <a16:creationId xmlns:a16="http://schemas.microsoft.com/office/drawing/2014/main" id="{30065A6E-4B8E-4EF9-95CF-DE0B076F8249}"/>
              </a:ext>
            </a:extLst>
          </p:cNvPr>
          <p:cNvPicPr>
            <a:picLocks noGrp="1" noChangeAspect="1"/>
          </p:cNvPicPr>
          <p:nvPr>
            <p:ph sz="half" idx="16"/>
          </p:nvPr>
        </p:nvPicPr>
        <p:blipFill>
          <a:blip r:embed="rId2"/>
          <a:stretch>
            <a:fillRect/>
          </a:stretch>
        </p:blipFill>
        <p:spPr>
          <a:xfrm>
            <a:off x="7709293" y="995417"/>
            <a:ext cx="688931" cy="457200"/>
          </a:xfrm>
          <a:prstGeom prst="rect">
            <a:avLst/>
          </a:prstGeom>
        </p:spPr>
      </p:pic>
      <p:sp>
        <p:nvSpPr>
          <p:cNvPr id="23" name="Content Placeholder 9">
            <a:extLst>
              <a:ext uri="{FF2B5EF4-FFF2-40B4-BE49-F238E27FC236}">
                <a16:creationId xmlns:a16="http://schemas.microsoft.com/office/drawing/2014/main" id="{8D18CF2B-B7FF-4887-9C20-A7E08A766369}"/>
              </a:ext>
            </a:extLst>
          </p:cNvPr>
          <p:cNvSpPr>
            <a:spLocks noGrp="1"/>
          </p:cNvSpPr>
          <p:nvPr>
            <p:ph sz="half" idx="17"/>
          </p:nvPr>
        </p:nvSpPr>
        <p:spPr>
          <a:xfrm>
            <a:off x="8453622" y="1010661"/>
            <a:ext cx="1997694" cy="457201"/>
          </a:xfrm>
        </p:spPr>
        <p:txBody>
          <a:bodyPr/>
          <a:lstStyle/>
          <a:p>
            <a:pPr marL="0" indent="0">
              <a:buNone/>
            </a:pPr>
            <a:r>
              <a:rPr lang="en-US" sz="2400" noProof="0" dirty="0"/>
              <a:t>hefur tvo tölustafi,</a:t>
            </a:r>
          </a:p>
        </p:txBody>
      </p:sp>
      <p:pic>
        <p:nvPicPr>
          <p:cNvPr id="32" name="Picture 10" descr="Babylonian numeral 4 is displayed.">
            <a:extLst>
              <a:ext uri="{FF2B5EF4-FFF2-40B4-BE49-F238E27FC236}">
                <a16:creationId xmlns:a16="http://schemas.microsoft.com/office/drawing/2014/main" id="{F7E33F9F-FE04-4C79-B4F6-35F4DF636A61}"/>
              </a:ext>
            </a:extLst>
          </p:cNvPr>
          <p:cNvPicPr>
            <a:picLocks noGrp="1" noChangeAspect="1"/>
          </p:cNvPicPr>
          <p:nvPr>
            <p:ph sz="half" idx="18"/>
          </p:nvPr>
        </p:nvPicPr>
        <p:blipFill>
          <a:blip r:embed="rId3"/>
          <a:stretch>
            <a:fillRect/>
          </a:stretch>
        </p:blipFill>
        <p:spPr>
          <a:xfrm>
            <a:off x="10353811" y="995417"/>
            <a:ext cx="475013" cy="457200"/>
          </a:xfrm>
          <a:prstGeom prst="rect">
            <a:avLst/>
          </a:prstGeom>
        </p:spPr>
      </p:pic>
      <p:sp>
        <p:nvSpPr>
          <p:cNvPr id="25" name="Content Placeholder 11">
            <a:extLst>
              <a:ext uri="{FF2B5EF4-FFF2-40B4-BE49-F238E27FC236}">
                <a16:creationId xmlns:a16="http://schemas.microsoft.com/office/drawing/2014/main" id="{70D62801-BCE7-4668-8BDA-EA49C8E9BAC7}"/>
              </a:ext>
            </a:extLst>
          </p:cNvPr>
          <p:cNvSpPr>
            <a:spLocks noGrp="1"/>
          </p:cNvSpPr>
          <p:nvPr>
            <p:ph sz="half" idx="19"/>
          </p:nvPr>
        </p:nvSpPr>
        <p:spPr>
          <a:xfrm>
            <a:off x="10805472" y="1010661"/>
            <a:ext cx="787400" cy="457201"/>
          </a:xfrm>
        </p:spPr>
        <p:txBody>
          <a:bodyPr/>
          <a:lstStyle/>
          <a:p>
            <a:pPr marL="0" indent="0">
              <a:buNone/>
            </a:pPr>
            <a:r>
              <a:rPr lang="en-US" sz="2400" noProof="0" dirty="0"/>
              <a:t>og</a:t>
            </a:r>
          </a:p>
        </p:txBody>
      </p:sp>
      <p:pic>
        <p:nvPicPr>
          <p:cNvPr id="33" name="Picture 12" descr="Babylonian numeral 27 is displayed.">
            <a:extLst>
              <a:ext uri="{FF2B5EF4-FFF2-40B4-BE49-F238E27FC236}">
                <a16:creationId xmlns:a16="http://schemas.microsoft.com/office/drawing/2014/main" id="{4FE69F22-D680-49AE-90CA-3D58F3B20E6E}"/>
              </a:ext>
            </a:extLst>
          </p:cNvPr>
          <p:cNvPicPr>
            <a:picLocks noGrp="1" noChangeAspect="1"/>
          </p:cNvPicPr>
          <p:nvPr>
            <p:ph sz="half" idx="20"/>
          </p:nvPr>
        </p:nvPicPr>
        <p:blipFill>
          <a:blip r:embed="rId2"/>
          <a:stretch>
            <a:fillRect/>
          </a:stretch>
        </p:blipFill>
        <p:spPr>
          <a:xfrm>
            <a:off x="7073899" y="1490099"/>
            <a:ext cx="688931" cy="457200"/>
          </a:xfrm>
          <a:prstGeom prst="rect">
            <a:avLst/>
          </a:prstGeom>
        </p:spPr>
      </p:pic>
      <p:sp>
        <p:nvSpPr>
          <p:cNvPr id="27" name="Content Placeholder 13">
            <a:extLst>
              <a:ext uri="{FF2B5EF4-FFF2-40B4-BE49-F238E27FC236}">
                <a16:creationId xmlns:a16="http://schemas.microsoft.com/office/drawing/2014/main" id="{F44F7614-CDE2-4876-8F52-F761F67E9321}"/>
              </a:ext>
            </a:extLst>
          </p:cNvPr>
          <p:cNvSpPr>
            <a:spLocks noGrp="1"/>
          </p:cNvSpPr>
          <p:nvPr>
            <p:ph sz="half" idx="21"/>
          </p:nvPr>
        </p:nvSpPr>
        <p:spPr>
          <a:xfrm>
            <a:off x="6638306" y="1929046"/>
            <a:ext cx="5181600" cy="4079868"/>
          </a:xfrm>
        </p:spPr>
        <p:txBody>
          <a:bodyPr/>
          <a:lstStyle/>
          <a:p>
            <a:r>
              <a:rPr lang="en-US" sz="2400" b="1" noProof="0" dirty="0"/>
              <a:t>Skref 1:</a:t>
            </a:r>
            <a:r>
              <a:rPr lang="en-US" sz="2400" noProof="0" dirty="0"/>
              <a:t> Fyrra táknið stendur því fyrir 4 í talnakerfi Babýloníumanna. Það er margfaldað með 60 í fyrsta veldi (eins og í annarri tveggja stafa tölu), sem gefur </a:t>
            </a:r>
            <a:r>
              <a:rPr lang="en-US" sz="2400" i="0" noProof="0" dirty="0">
                <a:latin typeface="Cambria Math" panose="02040503050406030204" pitchFamily="18" charset="0"/>
                <a:ea typeface="Cambria Math" panose="02040503050406030204" pitchFamily="18" charset="0"/>
              </a:rPr>
              <a:t>4 × 60</a:t>
            </a:r>
            <a:r>
              <a:rPr lang="en-US" sz="2400" i="0" baseline="30000" noProof="0" dirty="0">
                <a:latin typeface="Cambria Math" panose="02040503050406030204" pitchFamily="18" charset="0"/>
                <a:ea typeface="Cambria Math" panose="02040503050406030204" pitchFamily="18" charset="0"/>
              </a:rPr>
              <a:t>1</a:t>
            </a:r>
            <a:r>
              <a:rPr lang="en-US" sz="2400" noProof="0" dirty="0"/>
              <a:t>.</a:t>
            </a:r>
          </a:p>
          <a:p>
            <a:r>
              <a:rPr lang="en-US" sz="2400" b="1" noProof="0" dirty="0"/>
              <a:t>Skref 2: </a:t>
            </a:r>
            <a:r>
              <a:rPr lang="en-US" sz="2400" noProof="0" dirty="0"/>
              <a:t>Næsta tákn stendur fyrir 27 í talnakerfi Babýloníumanna. Það er margfaldað með 60 í núllta veldi, sem gefur </a:t>
            </a:r>
            <a:r>
              <a:rPr lang="en-US" sz="2400" i="0" noProof="0" dirty="0">
                <a:latin typeface="Cambria Math" panose="02040503050406030204" pitchFamily="18" charset="0"/>
                <a:ea typeface="Cambria Math" panose="02040503050406030204" pitchFamily="18" charset="0"/>
              </a:rPr>
              <a:t>4 × 60</a:t>
            </a:r>
            <a:r>
              <a:rPr lang="en-US" sz="2400" i="0" baseline="30000" noProof="0" dirty="0">
                <a:latin typeface="Cambria Math" panose="02040503050406030204" pitchFamily="18" charset="0"/>
                <a:ea typeface="Cambria Math" panose="02040503050406030204" pitchFamily="18" charset="0"/>
              </a:rPr>
              <a:t>1</a:t>
            </a:r>
            <a:r>
              <a:rPr lang="en-US" sz="2400" i="0" noProof="0" dirty="0">
                <a:latin typeface="Cambria Math" panose="02040503050406030204" pitchFamily="18" charset="0"/>
                <a:ea typeface="Cambria Math" panose="02040503050406030204" pitchFamily="18" charset="0"/>
              </a:rPr>
              <a:t> + 27 × 60</a:t>
            </a:r>
            <a:r>
              <a:rPr lang="en-US" sz="2400" i="0" baseline="30000" noProof="0" dirty="0">
                <a:latin typeface="Cambria Math" panose="02040503050406030204" pitchFamily="18" charset="0"/>
                <a:ea typeface="Cambria Math" panose="02040503050406030204" pitchFamily="18" charset="0"/>
              </a:rPr>
              <a:t>0</a:t>
            </a:r>
            <a:r>
              <a:rPr lang="en-US" sz="2400" noProof="0" dirty="0"/>
              <a:t>. </a:t>
            </a:r>
          </a:p>
          <a:p>
            <a:r>
              <a:rPr lang="en-US" sz="2400" b="1" noProof="0" dirty="0"/>
              <a:t>Skref 3: </a:t>
            </a:r>
            <a:r>
              <a:rPr lang="en-US" sz="2400" noProof="0" dirty="0"/>
              <a:t>Útreikningurinn gefur </a:t>
            </a:r>
            <a:r>
              <a:rPr lang="en-US" sz="2400" i="0" noProof="0" dirty="0">
                <a:latin typeface="Cambria Math" panose="02040503050406030204" pitchFamily="18" charset="0"/>
                <a:ea typeface="Cambria Math" panose="02040503050406030204" pitchFamily="18" charset="0"/>
              </a:rPr>
              <a:t>240 + 27 = 267</a:t>
            </a:r>
            <a:r>
              <a:rPr lang="en-US" sz="2400" noProof="0" dirty="0"/>
              <a:t>.</a:t>
            </a:r>
          </a:p>
        </p:txBody>
      </p:sp>
    </p:spTree>
    <p:extLst>
      <p:ext uri="{BB962C8B-B14F-4D97-AF65-F5344CB8AC3E}">
        <p14:creationId xmlns:p14="http://schemas.microsoft.com/office/powerpoint/2010/main" val="20513661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sz="2400" noProof="0" dirty="0"/>
              <a:t>4.2 Að skilja og breyta talnatáknum Maya í hindú-arabísk talnatákn</a:t>
            </a:r>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0" y="1010661"/>
            <a:ext cx="10932886" cy="2418339"/>
          </a:xfrm>
        </p:spPr>
        <p:txBody>
          <a:bodyPr/>
          <a:lstStyle/>
          <a:p>
            <a:r>
              <a:rPr lang="en-US" noProof="0" dirty="0"/>
              <a:t>Maya notuðu sætiskerfi líkt og við og Babýloníumenn, en sætisgildi þeirra byggðust á veldum 20 og þeir höfðu sérstakt tákn fyrir núll. </a:t>
            </a:r>
          </a:p>
          <a:p>
            <a:r>
              <a:rPr lang="en-US" noProof="0" dirty="0"/>
              <a:t>Í </a:t>
            </a:r>
            <a:r>
              <a:rPr lang="en-US" b="1" noProof="0" dirty="0"/>
              <a:t>talnakerfi Maya </a:t>
            </a:r>
            <a:r>
              <a:rPr lang="en-US" noProof="0" dirty="0"/>
              <a:t>voru tákn endurtekin til að tákna fleiri en einn, sætisgildi voru notuð og sérstakt tákn var haft fyrir 0. </a:t>
            </a:r>
          </a:p>
        </p:txBody>
      </p:sp>
      <p:pic>
        <p:nvPicPr>
          <p:cNvPr id="5" name="Picture 3" descr="Mayan numerals 0 to 19 are displayed. ">
            <a:extLst>
              <a:ext uri="{FF2B5EF4-FFF2-40B4-BE49-F238E27FC236}">
                <a16:creationId xmlns:a16="http://schemas.microsoft.com/office/drawing/2014/main" id="{9837D110-5384-413E-BAD7-1D27055F4592}"/>
              </a:ext>
            </a:extLst>
          </p:cNvPr>
          <p:cNvPicPr>
            <a:picLocks noGrp="1" noChangeAspect="1"/>
          </p:cNvPicPr>
          <p:nvPr>
            <p:ph sz="half" idx="2"/>
          </p:nvPr>
        </p:nvPicPr>
        <p:blipFill>
          <a:blip r:embed="rId2"/>
          <a:stretch>
            <a:fillRect/>
          </a:stretch>
        </p:blipFill>
        <p:spPr>
          <a:xfrm>
            <a:off x="4676775" y="3501570"/>
            <a:ext cx="2838450" cy="3209925"/>
          </a:xfrm>
          <a:prstGeom prst="rect">
            <a:avLst/>
          </a:prstGeom>
        </p:spPr>
      </p:pic>
    </p:spTree>
    <p:extLst>
      <p:ext uri="{BB962C8B-B14F-4D97-AF65-F5344CB8AC3E}">
        <p14:creationId xmlns:p14="http://schemas.microsoft.com/office/powerpoint/2010/main" val="1291057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sz="2400" noProof="0" dirty="0"/>
              <a:t>DÆMI – Tveggja stafa tölu Maya breytt í hindú-arabíska tölu </a:t>
            </a:r>
          </a:p>
        </p:txBody>
      </p:sp>
      <p:sp>
        <p:nvSpPr>
          <p:cNvPr id="4" name="Content Placeholder 2">
            <a:extLst>
              <a:ext uri="{FF2B5EF4-FFF2-40B4-BE49-F238E27FC236}">
                <a16:creationId xmlns:a16="http://schemas.microsoft.com/office/drawing/2014/main" id="{D0C3EC2E-96A1-4299-8A1F-939F7CA80D1A}"/>
              </a:ext>
            </a:extLst>
          </p:cNvPr>
          <p:cNvSpPr>
            <a:spLocks noGrp="1"/>
          </p:cNvSpPr>
          <p:nvPr>
            <p:ph sz="half" idx="1"/>
          </p:nvPr>
        </p:nvSpPr>
        <p:spPr>
          <a:xfrm>
            <a:off x="838200" y="1010661"/>
            <a:ext cx="5181600" cy="1195510"/>
          </a:xfrm>
        </p:spPr>
        <p:txBody>
          <a:bodyPr/>
          <a:lstStyle/>
          <a:p>
            <a:r>
              <a:rPr lang="en-US" noProof="0" dirty="0"/>
              <a:t>Breytið tölu Maya hér fyrir neðan í hindú-arabíska tölu. </a:t>
            </a:r>
          </a:p>
        </p:txBody>
      </p:sp>
      <p:pic>
        <p:nvPicPr>
          <p:cNvPr id="39" name="Picture 3" descr="Mayan numeral 15 is displayed.">
            <a:extLst>
              <a:ext uri="{FF2B5EF4-FFF2-40B4-BE49-F238E27FC236}">
                <a16:creationId xmlns:a16="http://schemas.microsoft.com/office/drawing/2014/main" id="{6AAE4A68-15F4-43EC-9769-DBE2E65E0742}"/>
              </a:ext>
            </a:extLst>
          </p:cNvPr>
          <p:cNvPicPr>
            <a:picLocks noGrp="1" noChangeAspect="1"/>
          </p:cNvPicPr>
          <p:nvPr>
            <p:ph sz="half" idx="2"/>
          </p:nvPr>
        </p:nvPicPr>
        <p:blipFill>
          <a:blip r:embed="rId2"/>
          <a:stretch>
            <a:fillRect/>
          </a:stretch>
        </p:blipFill>
        <p:spPr>
          <a:xfrm>
            <a:off x="1791264" y="2249734"/>
            <a:ext cx="933580" cy="504895"/>
          </a:xfrm>
          <a:prstGeom prst="rect">
            <a:avLst/>
          </a:prstGeom>
        </p:spPr>
      </p:pic>
      <p:pic>
        <p:nvPicPr>
          <p:cNvPr id="40" name="Picture 4" descr="Mayan numeral 9 is displayed.">
            <a:extLst>
              <a:ext uri="{FF2B5EF4-FFF2-40B4-BE49-F238E27FC236}">
                <a16:creationId xmlns:a16="http://schemas.microsoft.com/office/drawing/2014/main" id="{7351166A-930C-4C8F-A1A2-05A858B0A9C2}"/>
              </a:ext>
            </a:extLst>
          </p:cNvPr>
          <p:cNvPicPr>
            <a:picLocks noGrp="1" noChangeAspect="1"/>
          </p:cNvPicPr>
          <p:nvPr>
            <p:ph sz="half" idx="12"/>
          </p:nvPr>
        </p:nvPicPr>
        <p:blipFill>
          <a:blip r:embed="rId3" cstate="print">
            <a:extLst>
              <a:ext uri="{28A0092B-C50C-407E-A947-70E740481C1C}">
                <a14:useLocalDpi xmlns:a14="http://schemas.microsoft.com/office/drawing/2010/main" val="0"/>
              </a:ext>
            </a:extLst>
          </a:blip>
          <a:stretch>
            <a:fillRect/>
          </a:stretch>
        </p:blipFill>
        <p:spPr bwMode="auto">
          <a:xfrm>
            <a:off x="1805425" y="2830764"/>
            <a:ext cx="905259" cy="502920"/>
          </a:xfrm>
          <a:prstGeom prst="rect">
            <a:avLst/>
          </a:prstGeom>
        </p:spPr>
      </p:pic>
      <p:sp>
        <p:nvSpPr>
          <p:cNvPr id="10" name="Content Placeholder 5">
            <a:extLst>
              <a:ext uri="{FF2B5EF4-FFF2-40B4-BE49-F238E27FC236}">
                <a16:creationId xmlns:a16="http://schemas.microsoft.com/office/drawing/2014/main" id="{4597E6AC-C0D6-4294-B03F-86FEC530FCE6}"/>
              </a:ext>
            </a:extLst>
          </p:cNvPr>
          <p:cNvSpPr>
            <a:spLocks noGrp="1"/>
          </p:cNvSpPr>
          <p:nvPr>
            <p:ph sz="half" idx="13"/>
          </p:nvPr>
        </p:nvSpPr>
        <p:spPr>
          <a:xfrm>
            <a:off x="6172200" y="1010661"/>
            <a:ext cx="5181600" cy="457201"/>
          </a:xfrm>
        </p:spPr>
        <p:txBody>
          <a:bodyPr/>
          <a:lstStyle/>
          <a:p>
            <a:r>
              <a:rPr lang="en-US" noProof="0" dirty="0"/>
              <a:t>Talan hefur tvo tölustafi,</a:t>
            </a:r>
          </a:p>
        </p:txBody>
      </p:sp>
      <p:pic>
        <p:nvPicPr>
          <p:cNvPr id="41" name="Picture 6" descr="Mayan numeral 15 is displayed.">
            <a:extLst>
              <a:ext uri="{FF2B5EF4-FFF2-40B4-BE49-F238E27FC236}">
                <a16:creationId xmlns:a16="http://schemas.microsoft.com/office/drawing/2014/main" id="{71DC3E47-8E3A-44E6-BE82-6DE817AF9147}"/>
              </a:ext>
            </a:extLst>
          </p:cNvPr>
          <p:cNvPicPr>
            <a:picLocks noGrp="1" noChangeAspect="1"/>
          </p:cNvPicPr>
          <p:nvPr>
            <p:ph sz="half" idx="14"/>
          </p:nvPr>
        </p:nvPicPr>
        <p:blipFill>
          <a:blip r:embed="rId2"/>
          <a:stretch>
            <a:fillRect/>
          </a:stretch>
        </p:blipFill>
        <p:spPr>
          <a:xfrm>
            <a:off x="10512040" y="1010661"/>
            <a:ext cx="845389" cy="457200"/>
          </a:xfrm>
          <a:prstGeom prst="rect">
            <a:avLst/>
          </a:prstGeom>
        </p:spPr>
      </p:pic>
      <p:sp>
        <p:nvSpPr>
          <p:cNvPr id="14" name="Content Placeholder 7">
            <a:extLst>
              <a:ext uri="{FF2B5EF4-FFF2-40B4-BE49-F238E27FC236}">
                <a16:creationId xmlns:a16="http://schemas.microsoft.com/office/drawing/2014/main" id="{5F55FD05-BFBC-4164-AA7F-D895C1935B02}"/>
              </a:ext>
            </a:extLst>
          </p:cNvPr>
          <p:cNvSpPr>
            <a:spLocks noGrp="1"/>
          </p:cNvSpPr>
          <p:nvPr>
            <p:ph sz="half" idx="15"/>
          </p:nvPr>
        </p:nvSpPr>
        <p:spPr>
          <a:xfrm>
            <a:off x="6172201" y="1608416"/>
            <a:ext cx="1055914" cy="457201"/>
          </a:xfrm>
        </p:spPr>
        <p:txBody>
          <a:bodyPr/>
          <a:lstStyle/>
          <a:p>
            <a:pPr indent="0">
              <a:buNone/>
            </a:pPr>
            <a:r>
              <a:rPr lang="en-US" noProof="0" dirty="0"/>
              <a:t>og</a:t>
            </a:r>
          </a:p>
        </p:txBody>
      </p:sp>
      <p:pic>
        <p:nvPicPr>
          <p:cNvPr id="42" name="Picture 8" descr="Mayan numeral 9 is displayed.">
            <a:extLst>
              <a:ext uri="{FF2B5EF4-FFF2-40B4-BE49-F238E27FC236}">
                <a16:creationId xmlns:a16="http://schemas.microsoft.com/office/drawing/2014/main" id="{B57B3BA7-CEE1-4E0F-98A0-29EB6D5A6D4C}"/>
              </a:ext>
            </a:extLst>
          </p:cNvPr>
          <p:cNvPicPr>
            <a:picLocks noGrp="1" noChangeAspect="1"/>
          </p:cNvPicPr>
          <p:nvPr>
            <p:ph sz="half" idx="16"/>
          </p:nvPr>
        </p:nvPicPr>
        <p:blipFill>
          <a:blip r:embed="rId3" cstate="print">
            <a:extLst>
              <a:ext uri="{28A0092B-C50C-407E-A947-70E740481C1C}">
                <a14:useLocalDpi xmlns:a14="http://schemas.microsoft.com/office/drawing/2010/main" val="0"/>
              </a:ext>
            </a:extLst>
          </a:blip>
          <a:srcRect/>
          <a:stretch>
            <a:fillRect/>
          </a:stretch>
        </p:blipFill>
        <p:spPr bwMode="auto">
          <a:xfrm>
            <a:off x="7170058" y="1608416"/>
            <a:ext cx="822962" cy="457200"/>
          </a:xfrm>
          <a:prstGeom prst="rect">
            <a:avLst/>
          </a:prstGeom>
          <a:noFill/>
          <a:ln>
            <a:noFill/>
          </a:ln>
        </p:spPr>
      </p:pic>
      <p:sp>
        <p:nvSpPr>
          <p:cNvPr id="21" name="Content Placeholder 9">
            <a:extLst>
              <a:ext uri="{FF2B5EF4-FFF2-40B4-BE49-F238E27FC236}">
                <a16:creationId xmlns:a16="http://schemas.microsoft.com/office/drawing/2014/main" id="{864E9049-146B-4583-96DB-8E496311BAE0}"/>
              </a:ext>
            </a:extLst>
          </p:cNvPr>
          <p:cNvSpPr>
            <a:spLocks noGrp="1"/>
          </p:cNvSpPr>
          <p:nvPr>
            <p:ph sz="half" idx="17"/>
          </p:nvPr>
        </p:nvSpPr>
        <p:spPr>
          <a:xfrm>
            <a:off x="6172200" y="2122337"/>
            <a:ext cx="5816600" cy="4370537"/>
          </a:xfrm>
        </p:spPr>
        <p:txBody>
          <a:bodyPr/>
          <a:lstStyle/>
          <a:p>
            <a:r>
              <a:rPr lang="en-US" b="1" noProof="0" dirty="0"/>
              <a:t>Skref 1: </a:t>
            </a:r>
            <a:r>
              <a:rPr lang="en-US" noProof="0" dirty="0"/>
              <a:t>Fyrra táknið stendur því fyrir 15 í talnakerfi Maya. Það er margfaldað með 20 í fyrsta veldi, sem gefur </a:t>
            </a:r>
            <a:r>
              <a:rPr lang="en-US" i="0" noProof="0" dirty="0">
                <a:latin typeface="Cambria Math" panose="02040503050406030204" pitchFamily="18" charset="0"/>
                <a:ea typeface="Cambria Math" panose="02040503050406030204" pitchFamily="18" charset="0"/>
              </a:rPr>
              <a:t>15 × 20</a:t>
            </a:r>
            <a:r>
              <a:rPr lang="en-US" i="0" baseline="30000" noProof="0" dirty="0">
                <a:latin typeface="Cambria Math" panose="02040503050406030204" pitchFamily="18" charset="0"/>
                <a:ea typeface="Cambria Math" panose="02040503050406030204" pitchFamily="18" charset="0"/>
              </a:rPr>
              <a:t>1</a:t>
            </a:r>
            <a:r>
              <a:rPr lang="en-US" noProof="0" dirty="0"/>
              <a:t>. </a:t>
            </a:r>
          </a:p>
          <a:p>
            <a:r>
              <a:rPr lang="en-US" b="1" noProof="0" dirty="0"/>
              <a:t>Skref 2: </a:t>
            </a:r>
            <a:r>
              <a:rPr lang="en-US" noProof="0" dirty="0"/>
              <a:t>Seinna táknið stendur fyrir 9 í talnakerfi Maya. Það er margfaldað með 20 í núllta veldi, sem gefur </a:t>
            </a:r>
            <a:r>
              <a:rPr lang="en-US" i="0" noProof="0" dirty="0">
                <a:latin typeface="Cambria Math" panose="02040503050406030204" pitchFamily="18" charset="0"/>
                <a:ea typeface="Cambria Math" panose="02040503050406030204" pitchFamily="18" charset="0"/>
              </a:rPr>
              <a:t>15 × 20</a:t>
            </a:r>
            <a:r>
              <a:rPr lang="en-US" i="0" baseline="30000" noProof="0" dirty="0">
                <a:latin typeface="Cambria Math" panose="02040503050406030204" pitchFamily="18" charset="0"/>
                <a:ea typeface="Cambria Math" panose="02040503050406030204" pitchFamily="18" charset="0"/>
              </a:rPr>
              <a:t>1 </a:t>
            </a:r>
            <a:r>
              <a:rPr lang="en-US" i="0" noProof="0" dirty="0">
                <a:latin typeface="Cambria Math" panose="02040503050406030204" pitchFamily="18" charset="0"/>
                <a:ea typeface="Cambria Math" panose="02040503050406030204" pitchFamily="18" charset="0"/>
              </a:rPr>
              <a:t>+ 9 × 200</a:t>
            </a:r>
            <a:r>
              <a:rPr lang="en-US" noProof="0" dirty="0"/>
              <a:t>.</a:t>
            </a:r>
          </a:p>
          <a:p>
            <a:r>
              <a:rPr lang="en-US" b="1" noProof="0" dirty="0"/>
              <a:t>Skref 3: </a:t>
            </a:r>
            <a:r>
              <a:rPr lang="en-US" noProof="0" dirty="0"/>
              <a:t>Útreikningurinn gefur </a:t>
            </a:r>
            <a:r>
              <a:rPr lang="en-US" i="0" noProof="0" dirty="0">
                <a:latin typeface="Cambria Math" panose="02040503050406030204" pitchFamily="18" charset="0"/>
                <a:ea typeface="Cambria Math" panose="02040503050406030204" pitchFamily="18" charset="0"/>
              </a:rPr>
              <a:t>300 + 9 = 309</a:t>
            </a:r>
            <a:r>
              <a:rPr lang="en-US" noProof="0" dirty="0"/>
              <a:t>.  </a:t>
            </a:r>
          </a:p>
        </p:txBody>
      </p:sp>
    </p:spTree>
    <p:extLst>
      <p:ext uri="{BB962C8B-B14F-4D97-AF65-F5344CB8AC3E}">
        <p14:creationId xmlns:p14="http://schemas.microsoft.com/office/powerpoint/2010/main" val="3338101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sz="2600" noProof="0" dirty="0"/>
              <a:t>4.2 Að skilja og breyta milli rómverskra og hindú-arabískra talnatákna</a:t>
            </a:r>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0" y="1010661"/>
            <a:ext cx="10961914" cy="1732539"/>
          </a:xfrm>
        </p:spPr>
        <p:txBody>
          <a:bodyPr/>
          <a:lstStyle/>
          <a:p>
            <a:r>
              <a:rPr lang="en-US" noProof="0" dirty="0"/>
              <a:t>Talnakerfi Maya og Babýloníumanna áttu tvennt sameiginlegt: annað þekkjum við (sætisgildi) en hitt notum við ekki (endurtekin tákn). Í </a:t>
            </a:r>
            <a:r>
              <a:rPr lang="en-US" b="1" noProof="0" dirty="0"/>
              <a:t>rómverska talnakerfinu </a:t>
            </a:r>
            <a:r>
              <a:rPr lang="en-US" noProof="0" dirty="0"/>
              <a:t>voru tákn endurtekin, en sætisgildi voru ekki notuð. Þar var heldur ekkert tákn fyrir 0. </a:t>
            </a:r>
          </a:p>
        </p:txBody>
      </p:sp>
      <p:graphicFrame>
        <p:nvGraphicFramePr>
          <p:cNvPr id="5" name="Table 3">
            <a:extLst>
              <a:ext uri="{FF2B5EF4-FFF2-40B4-BE49-F238E27FC236}">
                <a16:creationId xmlns:a16="http://schemas.microsoft.com/office/drawing/2014/main" id="{2B2E13E8-9E29-45A1-8188-4AC3221D5095}"/>
              </a:ext>
            </a:extLst>
          </p:cNvPr>
          <p:cNvGraphicFramePr>
            <a:graphicFrameLocks noGrp="1"/>
          </p:cNvGraphicFramePr>
          <p:nvPr>
            <p:ph sz="half" idx="2"/>
            <p:extLst>
              <p:ext uri="{D42A27DB-BD31-4B8C-83A1-F6EECF244321}">
                <p14:modId xmlns:p14="http://schemas.microsoft.com/office/powerpoint/2010/main" val="671637445"/>
              </p:ext>
            </p:extLst>
          </p:nvPr>
        </p:nvGraphicFramePr>
        <p:xfrm>
          <a:off x="3263347" y="2854552"/>
          <a:ext cx="5665306" cy="3737098"/>
        </p:xfrm>
        <a:graphic>
          <a:graphicData uri="http://schemas.openxmlformats.org/drawingml/2006/table">
            <a:tbl>
              <a:tblPr firstRow="1" bandRow="1">
                <a:tableStyleId>{5C22544A-7EE6-4342-B048-85BDC9FD1C3A}</a:tableStyleId>
              </a:tblPr>
              <a:tblGrid>
                <a:gridCol w="2832653">
                  <a:extLst>
                    <a:ext uri="{9D8B030D-6E8A-4147-A177-3AD203B41FA5}">
                      <a16:colId xmlns:a16="http://schemas.microsoft.com/office/drawing/2014/main" val="1882155633"/>
                    </a:ext>
                  </a:extLst>
                </a:gridCol>
                <a:gridCol w="2832653">
                  <a:extLst>
                    <a:ext uri="{9D8B030D-6E8A-4147-A177-3AD203B41FA5}">
                      <a16:colId xmlns:a16="http://schemas.microsoft.com/office/drawing/2014/main" val="2213758333"/>
                    </a:ext>
                  </a:extLst>
                </a:gridCol>
              </a:tblGrid>
              <a:tr h="536698">
                <a:tc>
                  <a:txBody>
                    <a:bodyPr/>
                    <a:lstStyle/>
                    <a:p>
                      <a:pPr algn="ctr"/>
                      <a:r>
                        <a:rPr lang="en-US" sz="2400" dirty="0"/>
                        <a:t>Rómverskt talnatákn</a:t>
                      </a:r>
                    </a:p>
                  </a:txBody>
                  <a:tcPr/>
                </a:tc>
                <a:tc>
                  <a:txBody>
                    <a:bodyPr/>
                    <a:lstStyle/>
                    <a:p>
                      <a:pPr algn="ctr"/>
                      <a:r>
                        <a:rPr lang="en-US" sz="2400" dirty="0"/>
                        <a:t>Hindú-arabískt gildi</a:t>
                      </a:r>
                    </a:p>
                  </a:txBody>
                  <a:tcPr/>
                </a:tc>
                <a:extLst>
                  <a:ext uri="{0D108BD9-81ED-4DB2-BD59-A6C34878D82A}">
                    <a16:rowId xmlns:a16="http://schemas.microsoft.com/office/drawing/2014/main" val="181422745"/>
                  </a:ext>
                </a:extLst>
              </a:tr>
              <a:tr h="361025">
                <a:tc>
                  <a:txBody>
                    <a:bodyPr/>
                    <a:lstStyle/>
                    <a:p>
                      <a:pPr algn="ctr"/>
                      <a:r>
                        <a:rPr lang="en-US" sz="2400" dirty="0">
                          <a:solidFill>
                            <a:srgbClr val="464846"/>
                          </a:solidFill>
                          <a:latin typeface="Times New Roman" panose="02020603050405020304" pitchFamily="18" charset="0"/>
                          <a:cs typeface="Times New Roman" panose="02020603050405020304" pitchFamily="18" charset="0"/>
                        </a:rPr>
                        <a:t>I</a:t>
                      </a:r>
                    </a:p>
                  </a:txBody>
                  <a:tcPr/>
                </a:tc>
                <a:tc>
                  <a:txBody>
                    <a:bodyPr/>
                    <a:lstStyle/>
                    <a:p>
                      <a:pPr algn="ctr"/>
                      <a:r>
                        <a:rPr lang="en-US" sz="2400" dirty="0">
                          <a:solidFill>
                            <a:srgbClr val="464846"/>
                          </a:solidFill>
                        </a:rPr>
                        <a:t>1</a:t>
                      </a:r>
                    </a:p>
                  </a:txBody>
                  <a:tcPr/>
                </a:tc>
                <a:extLst>
                  <a:ext uri="{0D108BD9-81ED-4DB2-BD59-A6C34878D82A}">
                    <a16:rowId xmlns:a16="http://schemas.microsoft.com/office/drawing/2014/main" val="3377759738"/>
                  </a:ext>
                </a:extLst>
              </a:tr>
              <a:tr h="361025">
                <a:tc>
                  <a:txBody>
                    <a:bodyPr/>
                    <a:lstStyle/>
                    <a:p>
                      <a:pPr algn="ctr"/>
                      <a:r>
                        <a:rPr lang="en-US" sz="2400" dirty="0">
                          <a:solidFill>
                            <a:srgbClr val="464846"/>
                          </a:solidFill>
                          <a:latin typeface="Times New Roman" panose="02020603050405020304" pitchFamily="18" charset="0"/>
                          <a:cs typeface="Times New Roman" panose="02020603050405020304" pitchFamily="18" charset="0"/>
                        </a:rPr>
                        <a:t>V</a:t>
                      </a:r>
                    </a:p>
                  </a:txBody>
                  <a:tcPr/>
                </a:tc>
                <a:tc>
                  <a:txBody>
                    <a:bodyPr/>
                    <a:lstStyle/>
                    <a:p>
                      <a:pPr algn="ctr"/>
                      <a:r>
                        <a:rPr lang="en-US" sz="2400" dirty="0">
                          <a:solidFill>
                            <a:srgbClr val="464846"/>
                          </a:solidFill>
                        </a:rPr>
                        <a:t>5</a:t>
                      </a:r>
                    </a:p>
                  </a:txBody>
                  <a:tcPr/>
                </a:tc>
                <a:extLst>
                  <a:ext uri="{0D108BD9-81ED-4DB2-BD59-A6C34878D82A}">
                    <a16:rowId xmlns:a16="http://schemas.microsoft.com/office/drawing/2014/main" val="1575355979"/>
                  </a:ext>
                </a:extLst>
              </a:tr>
              <a:tr h="361025">
                <a:tc>
                  <a:txBody>
                    <a:bodyPr/>
                    <a:lstStyle/>
                    <a:p>
                      <a:pPr algn="ctr"/>
                      <a:r>
                        <a:rPr lang="en-US" sz="2400" dirty="0">
                          <a:solidFill>
                            <a:srgbClr val="464846"/>
                          </a:solidFill>
                          <a:latin typeface="Times New Roman" panose="02020603050405020304" pitchFamily="18" charset="0"/>
                          <a:cs typeface="Times New Roman" panose="02020603050405020304" pitchFamily="18" charset="0"/>
                        </a:rPr>
                        <a:t>X</a:t>
                      </a:r>
                    </a:p>
                  </a:txBody>
                  <a:tcPr/>
                </a:tc>
                <a:tc>
                  <a:txBody>
                    <a:bodyPr/>
                    <a:lstStyle/>
                    <a:p>
                      <a:pPr algn="ctr"/>
                      <a:r>
                        <a:rPr lang="en-US" sz="2400" dirty="0">
                          <a:solidFill>
                            <a:srgbClr val="464846"/>
                          </a:solidFill>
                        </a:rPr>
                        <a:t>10</a:t>
                      </a:r>
                    </a:p>
                  </a:txBody>
                  <a:tcPr/>
                </a:tc>
                <a:extLst>
                  <a:ext uri="{0D108BD9-81ED-4DB2-BD59-A6C34878D82A}">
                    <a16:rowId xmlns:a16="http://schemas.microsoft.com/office/drawing/2014/main" val="1767472778"/>
                  </a:ext>
                </a:extLst>
              </a:tr>
              <a:tr h="361025">
                <a:tc>
                  <a:txBody>
                    <a:bodyPr/>
                    <a:lstStyle/>
                    <a:p>
                      <a:pPr algn="ctr"/>
                      <a:r>
                        <a:rPr lang="en-US" sz="2400" dirty="0">
                          <a:solidFill>
                            <a:srgbClr val="464846"/>
                          </a:solidFill>
                          <a:latin typeface="Times New Roman" panose="02020603050405020304" pitchFamily="18" charset="0"/>
                          <a:cs typeface="Times New Roman" panose="02020603050405020304" pitchFamily="18" charset="0"/>
                        </a:rPr>
                        <a:t>L</a:t>
                      </a:r>
                    </a:p>
                  </a:txBody>
                  <a:tcPr/>
                </a:tc>
                <a:tc>
                  <a:txBody>
                    <a:bodyPr/>
                    <a:lstStyle/>
                    <a:p>
                      <a:pPr algn="ctr"/>
                      <a:r>
                        <a:rPr lang="en-US" sz="2400" dirty="0">
                          <a:solidFill>
                            <a:srgbClr val="464846"/>
                          </a:solidFill>
                        </a:rPr>
                        <a:t>50</a:t>
                      </a:r>
                    </a:p>
                  </a:txBody>
                  <a:tcPr/>
                </a:tc>
                <a:extLst>
                  <a:ext uri="{0D108BD9-81ED-4DB2-BD59-A6C34878D82A}">
                    <a16:rowId xmlns:a16="http://schemas.microsoft.com/office/drawing/2014/main" val="317528731"/>
                  </a:ext>
                </a:extLst>
              </a:tr>
              <a:tr h="361025">
                <a:tc>
                  <a:txBody>
                    <a:bodyPr/>
                    <a:lstStyle/>
                    <a:p>
                      <a:pPr algn="ctr"/>
                      <a:r>
                        <a:rPr lang="en-US" sz="2400" dirty="0">
                          <a:solidFill>
                            <a:srgbClr val="464846"/>
                          </a:solidFill>
                          <a:latin typeface="Times New Roman" panose="02020603050405020304" pitchFamily="18" charset="0"/>
                          <a:cs typeface="Times New Roman" panose="02020603050405020304" pitchFamily="18" charset="0"/>
                        </a:rPr>
                        <a:t>C</a:t>
                      </a:r>
                    </a:p>
                  </a:txBody>
                  <a:tcPr/>
                </a:tc>
                <a:tc>
                  <a:txBody>
                    <a:bodyPr/>
                    <a:lstStyle/>
                    <a:p>
                      <a:pPr algn="ctr"/>
                      <a:r>
                        <a:rPr lang="en-US" sz="2400" dirty="0">
                          <a:solidFill>
                            <a:srgbClr val="464846"/>
                          </a:solidFill>
                        </a:rPr>
                        <a:t>100</a:t>
                      </a:r>
                    </a:p>
                  </a:txBody>
                  <a:tcPr/>
                </a:tc>
                <a:extLst>
                  <a:ext uri="{0D108BD9-81ED-4DB2-BD59-A6C34878D82A}">
                    <a16:rowId xmlns:a16="http://schemas.microsoft.com/office/drawing/2014/main" val="861901988"/>
                  </a:ext>
                </a:extLst>
              </a:tr>
              <a:tr h="361025">
                <a:tc>
                  <a:txBody>
                    <a:bodyPr/>
                    <a:lstStyle/>
                    <a:p>
                      <a:pPr algn="ctr"/>
                      <a:r>
                        <a:rPr lang="en-US" sz="2400" dirty="0">
                          <a:solidFill>
                            <a:srgbClr val="464846"/>
                          </a:solidFill>
                          <a:latin typeface="Times New Roman" panose="02020603050405020304" pitchFamily="18" charset="0"/>
                          <a:cs typeface="Times New Roman" panose="02020603050405020304" pitchFamily="18" charset="0"/>
                        </a:rPr>
                        <a:t>D</a:t>
                      </a:r>
                    </a:p>
                  </a:txBody>
                  <a:tcPr/>
                </a:tc>
                <a:tc>
                  <a:txBody>
                    <a:bodyPr/>
                    <a:lstStyle/>
                    <a:p>
                      <a:pPr algn="ctr"/>
                      <a:r>
                        <a:rPr lang="en-US" sz="2400" dirty="0">
                          <a:solidFill>
                            <a:srgbClr val="464846"/>
                          </a:solidFill>
                        </a:rPr>
                        <a:t>500</a:t>
                      </a:r>
                    </a:p>
                  </a:txBody>
                  <a:tcPr/>
                </a:tc>
                <a:extLst>
                  <a:ext uri="{0D108BD9-81ED-4DB2-BD59-A6C34878D82A}">
                    <a16:rowId xmlns:a16="http://schemas.microsoft.com/office/drawing/2014/main" val="1429554079"/>
                  </a:ext>
                </a:extLst>
              </a:tr>
              <a:tr h="361025">
                <a:tc>
                  <a:txBody>
                    <a:bodyPr/>
                    <a:lstStyle/>
                    <a:p>
                      <a:pPr algn="ctr"/>
                      <a:r>
                        <a:rPr lang="en-US" sz="2400" dirty="0">
                          <a:solidFill>
                            <a:srgbClr val="464846"/>
                          </a:solidFill>
                          <a:latin typeface="Times New Roman" panose="02020603050405020304" pitchFamily="18" charset="0"/>
                          <a:cs typeface="Times New Roman" panose="02020603050405020304" pitchFamily="18" charset="0"/>
                        </a:rPr>
                        <a:t>M</a:t>
                      </a:r>
                    </a:p>
                  </a:txBody>
                  <a:tcPr/>
                </a:tc>
                <a:tc>
                  <a:txBody>
                    <a:bodyPr/>
                    <a:lstStyle/>
                    <a:p>
                      <a:pPr algn="ctr"/>
                      <a:r>
                        <a:rPr lang="en-US" sz="2400" dirty="0">
                          <a:solidFill>
                            <a:srgbClr val="464846"/>
                          </a:solidFill>
                        </a:rPr>
                        <a:t>1,000</a:t>
                      </a:r>
                    </a:p>
                  </a:txBody>
                  <a:tcPr/>
                </a:tc>
                <a:extLst>
                  <a:ext uri="{0D108BD9-81ED-4DB2-BD59-A6C34878D82A}">
                    <a16:rowId xmlns:a16="http://schemas.microsoft.com/office/drawing/2014/main" val="272627002"/>
                  </a:ext>
                </a:extLst>
              </a:tr>
            </a:tbl>
          </a:graphicData>
        </a:graphic>
      </p:graphicFrame>
    </p:spTree>
    <p:extLst>
      <p:ext uri="{BB962C8B-B14F-4D97-AF65-F5344CB8AC3E}">
        <p14:creationId xmlns:p14="http://schemas.microsoft.com/office/powerpoint/2010/main" val="5108559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sz="2600" noProof="0" dirty="0"/>
              <a:t>DÆMI – Rómverskum talnatáknum breytt í hindú-arabískar tölur</a:t>
            </a:r>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1" y="1010661"/>
            <a:ext cx="4873978" cy="5166302"/>
          </a:xfrm>
        </p:spPr>
        <p:txBody>
          <a:bodyPr/>
          <a:lstStyle/>
          <a:p>
            <a:r>
              <a:rPr lang="en-US" noProof="0" dirty="0"/>
              <a:t>Breytið XXVII í hindú-arabísk talnatákn.</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6172200" y="1010661"/>
            <a:ext cx="5424714" cy="5166302"/>
          </a:xfrm>
        </p:spPr>
        <p:txBody>
          <a:bodyPr/>
          <a:lstStyle/>
          <a:p>
            <a:r>
              <a:rPr lang="en-US" noProof="0" dirty="0"/>
              <a:t>Talnatáknið XXVII hefst á tveimur X og þar á eftir kemur V. </a:t>
            </a:r>
          </a:p>
          <a:p>
            <a:r>
              <a:rPr lang="en-US" noProof="0" dirty="0"/>
              <a:t>X-in tvö gefa því samanlagt 20. Á eftir V koma tvö I og því táknar V að 5 sé bætt við. </a:t>
            </a:r>
          </a:p>
          <a:p>
            <a:r>
              <a:rPr lang="en-US" noProof="0" dirty="0"/>
              <a:t>I-in tvö sem koma á eftir tákna að 2 sé bætt við.</a:t>
            </a:r>
          </a:p>
          <a:p>
            <a:r>
              <a:rPr lang="en-US" noProof="0" dirty="0"/>
              <a:t> Þar með eru öll táknin talin og gildið er því 20 plús 5 plús 2, eða 27 með hindú-arabískum talnatáknum.</a:t>
            </a:r>
          </a:p>
        </p:txBody>
      </p:sp>
    </p:spTree>
    <p:extLst>
      <p:ext uri="{BB962C8B-B14F-4D97-AF65-F5344CB8AC3E}">
        <p14:creationId xmlns:p14="http://schemas.microsoft.com/office/powerpoint/2010/main" val="2254730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noProof="0" dirty="0"/>
              <a:t>4.3 Umbreytingar milli talnakerfa með mismunandi grunntölur</a:t>
            </a:r>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p:txBody>
          <a:bodyPr/>
          <a:lstStyle/>
          <a:p>
            <a:pPr marL="514350" lvl="0" indent="-514350">
              <a:buFont typeface="+mj-lt"/>
              <a:buAutoNum type="arabicPeriod"/>
            </a:pPr>
            <a:r>
              <a:rPr lang="en-US" noProof="0" dirty="0"/>
              <a:t>Breyta tölu úr öðru grunntölukerfi í grunntölu 10. </a:t>
            </a:r>
          </a:p>
          <a:p>
            <a:pPr marL="514350" lvl="0" indent="-514350">
              <a:buFont typeface="+mj-lt"/>
              <a:buAutoNum type="arabicPeriod"/>
            </a:pPr>
            <a:r>
              <a:rPr lang="en-US" noProof="0" dirty="0"/>
              <a:t>Skrá tölur í kerfum með mismunandi grunntölur. </a:t>
            </a:r>
          </a:p>
          <a:p>
            <a:pPr marL="514350" lvl="0" indent="-514350">
              <a:buFont typeface="+mj-lt"/>
              <a:buAutoNum type="arabicPeriod"/>
            </a:pPr>
            <a:r>
              <a:rPr lang="en-US" noProof="0" dirty="0"/>
              <a:t>Breyta tölu úr grunntölu 10 í aðrar grunntölur. </a:t>
            </a:r>
          </a:p>
          <a:p>
            <a:pPr marL="514350" indent="-514350">
              <a:buFont typeface="+mj-lt"/>
              <a:buAutoNum type="arabicPeriod"/>
            </a:pPr>
            <a:r>
              <a:rPr lang="en-US" noProof="0" dirty="0"/>
              <a:t>Greina villur við umbreytingu milli grunntalna</a:t>
            </a:r>
          </a:p>
        </p:txBody>
      </p:sp>
    </p:spTree>
    <p:extLst>
      <p:ext uri="{BB962C8B-B14F-4D97-AF65-F5344CB8AC3E}">
        <p14:creationId xmlns:p14="http://schemas.microsoft.com/office/powerpoint/2010/main" val="1191737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noProof="0" dirty="0"/>
              <a:t>4.3 Umbreyting úr annarri grunntölu í grunntölu 10 og aðrar grunntölur</a:t>
            </a:r>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p:txBody>
          <a:bodyPr/>
          <a:lstStyle/>
          <a:p>
            <a:r>
              <a:rPr lang="en-US" noProof="0" dirty="0"/>
              <a:t>Í umfjölluninni um hindú-arabíska sætiskerfið sáum við að kerfið okkar notar </a:t>
            </a:r>
            <a:r>
              <a:rPr lang="en-US" b="1" noProof="0" dirty="0"/>
              <a:t>grunntölu 10</a:t>
            </a:r>
            <a:r>
              <a:rPr lang="en-US" noProof="0" dirty="0"/>
              <a:t>, þar sem sætisgildi tölustafa byggjast á veldum 10. Við höfum þegar unnið með aðrar grunntölur en 10: Talnakerfi Babýloníumanna hafði grunntöluna 60 en talnakerfi Maya grunntöluna 20. </a:t>
            </a:r>
          </a:p>
        </p:txBody>
      </p:sp>
    </p:spTree>
    <p:extLst>
      <p:ext uri="{BB962C8B-B14F-4D97-AF65-F5344CB8AC3E}">
        <p14:creationId xmlns:p14="http://schemas.microsoft.com/office/powerpoint/2010/main" val="273097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noProof="0" dirty="0"/>
              <a:t>DÆMI – Tölustafir í kerfi með grunntölu lægri en 10 </a:t>
            </a:r>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1" y="1010661"/>
            <a:ext cx="4873978" cy="1093910"/>
          </a:xfrm>
        </p:spPr>
        <p:txBody>
          <a:bodyPr/>
          <a:lstStyle/>
          <a:p>
            <a:r>
              <a:rPr lang="en-US" noProof="0" dirty="0"/>
              <a:t>Hvaða tölustafir eru notaðir þegar grunntalan er 7?</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6172200" y="1010661"/>
            <a:ext cx="5435600" cy="1093910"/>
          </a:xfrm>
        </p:spPr>
        <p:txBody>
          <a:bodyPr/>
          <a:lstStyle/>
          <a:p>
            <a:r>
              <a:rPr lang="en-US" noProof="0" dirty="0"/>
              <a:t>Þar sem grunntalan er 7 þurfum við aðeins 7 tákn: 0, 1, 2, 3, 4, 5, 6.</a:t>
            </a:r>
          </a:p>
        </p:txBody>
      </p:sp>
    </p:spTree>
    <p:extLst>
      <p:ext uri="{BB962C8B-B14F-4D97-AF65-F5344CB8AC3E}">
        <p14:creationId xmlns:p14="http://schemas.microsoft.com/office/powerpoint/2010/main" val="1587750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noProof="0" dirty="0"/>
              <a:t>DÆMI – Umbreyting úr einni grunntölu í aðra </a:t>
            </a:r>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1" y="1010661"/>
            <a:ext cx="4873978" cy="1093910"/>
          </a:xfrm>
        </p:spPr>
        <p:txBody>
          <a:bodyPr/>
          <a:lstStyle/>
          <a:p>
            <a:r>
              <a:rPr lang="en-US" noProof="0" dirty="0"/>
              <a:t>Breytið 3601</a:t>
            </a:r>
            <a:r>
              <a:rPr lang="en-US" baseline="-25000" noProof="0" dirty="0"/>
              <a:t>7</a:t>
            </a:r>
            <a:r>
              <a:rPr lang="en-US" noProof="0" dirty="0"/>
              <a:t> í grunntölu 10.</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6172200" y="1010660"/>
            <a:ext cx="5435600" cy="4678939"/>
          </a:xfrm>
        </p:spPr>
        <p:txBody>
          <a:bodyPr/>
          <a:lstStyle/>
          <a:p>
            <a:r>
              <a:rPr lang="en-US" noProof="0" dirty="0"/>
              <a:t>Þegar grunntalan er 7 eru sætisgildin veldi 7. Þar sem tölustafirnir eru fjórir er hæsta veldi 7 sem notað er 3. </a:t>
            </a:r>
          </a:p>
          <a:p>
            <a:r>
              <a:rPr lang="en-US" noProof="0" dirty="0"/>
              <a:t>Þetta gefur</a:t>
            </a:r>
            <a:r>
              <a:rPr lang="en-US" noProof="0" dirty="0">
                <a:latin typeface="+mj-lt"/>
              </a:rPr>
              <a:t> </a:t>
            </a:r>
            <a:r>
              <a:rPr lang="en-US" i="0" noProof="0" dirty="0">
                <a:latin typeface="Cambria Math" panose="02040503050406030204" pitchFamily="18" charset="0"/>
                <a:ea typeface="Cambria Math" panose="02040503050406030204" pitchFamily="18" charset="0"/>
              </a:rPr>
              <a:t>3601</a:t>
            </a:r>
            <a:r>
              <a:rPr lang="en-US" i="0" baseline="-25000" noProof="0" dirty="0">
                <a:latin typeface="Cambria Math" panose="02040503050406030204" pitchFamily="18" charset="0"/>
                <a:ea typeface="Cambria Math" panose="02040503050406030204" pitchFamily="18" charset="0"/>
              </a:rPr>
              <a:t>7 </a:t>
            </a:r>
            <a:r>
              <a:rPr lang="en-US" i="0" noProof="0" dirty="0">
                <a:latin typeface="Cambria Math" panose="02040503050406030204" pitchFamily="18" charset="0"/>
                <a:ea typeface="Cambria Math" panose="02040503050406030204" pitchFamily="18" charset="0"/>
              </a:rPr>
              <a:t>= 3 × 7</a:t>
            </a:r>
            <a:r>
              <a:rPr lang="en-US" i="0" baseline="30000" noProof="0" dirty="0">
                <a:latin typeface="Cambria Math" panose="02040503050406030204" pitchFamily="18" charset="0"/>
                <a:ea typeface="Cambria Math" panose="02040503050406030204" pitchFamily="18" charset="0"/>
              </a:rPr>
              <a:t>3 </a:t>
            </a:r>
            <a:r>
              <a:rPr lang="en-US" i="0" noProof="0" dirty="0">
                <a:latin typeface="Cambria Math" panose="02040503050406030204" pitchFamily="18" charset="0"/>
                <a:ea typeface="Cambria Math" panose="02040503050406030204" pitchFamily="18" charset="0"/>
              </a:rPr>
              <a:t>+ 6 × 7</a:t>
            </a:r>
            <a:r>
              <a:rPr lang="en-US" i="0" baseline="30000" noProof="0" dirty="0">
                <a:latin typeface="Cambria Math" panose="02040503050406030204" pitchFamily="18" charset="0"/>
                <a:ea typeface="Cambria Math" panose="02040503050406030204" pitchFamily="18" charset="0"/>
              </a:rPr>
              <a:t>2 </a:t>
            </a:r>
            <a:r>
              <a:rPr lang="en-US" i="0" noProof="0" dirty="0">
                <a:latin typeface="Cambria Math" panose="02040503050406030204" pitchFamily="18" charset="0"/>
                <a:ea typeface="Cambria Math" panose="02040503050406030204" pitchFamily="18" charset="0"/>
              </a:rPr>
              <a:t>+ 0 × 7</a:t>
            </a:r>
            <a:r>
              <a:rPr lang="en-US" i="0" baseline="30000" noProof="0" dirty="0">
                <a:latin typeface="Cambria Math" panose="02040503050406030204" pitchFamily="18" charset="0"/>
                <a:ea typeface="Cambria Math" panose="02040503050406030204" pitchFamily="18" charset="0"/>
              </a:rPr>
              <a:t>1 </a:t>
            </a:r>
            <a:r>
              <a:rPr lang="en-US" i="0" noProof="0" dirty="0">
                <a:latin typeface="Cambria Math" panose="02040503050406030204" pitchFamily="18" charset="0"/>
                <a:ea typeface="Cambria Math" panose="02040503050406030204" pitchFamily="18" charset="0"/>
              </a:rPr>
              <a:t>+ 1 × 7</a:t>
            </a:r>
            <a:r>
              <a:rPr lang="en-US" i="0" baseline="30000" noProof="0" dirty="0">
                <a:latin typeface="Cambria Math" panose="02040503050406030204" pitchFamily="18" charset="0"/>
                <a:ea typeface="Cambria Math" panose="02040503050406030204" pitchFamily="18" charset="0"/>
              </a:rPr>
              <a:t>0</a:t>
            </a:r>
            <a:endParaRPr lang="en-US" i="1" baseline="30000" noProof="0" dirty="0">
              <a:latin typeface="Cambria Math" panose="02040503050406030204" pitchFamily="18" charset="0"/>
              <a:ea typeface="Cambria Math" panose="02040503050406030204" pitchFamily="18" charset="0"/>
            </a:endParaRPr>
          </a:p>
          <a:p>
            <a:r>
              <a:rPr lang="en-US" i="0" noProof="0" dirty="0">
                <a:latin typeface="Cambria Math" panose="02040503050406030204" pitchFamily="18" charset="0"/>
                <a:ea typeface="Cambria Math" panose="02040503050406030204" pitchFamily="18" charset="0"/>
              </a:rPr>
              <a:t>= 3 × 343 + 6 × 49 + 0 × 7 + 1</a:t>
            </a:r>
            <a:endParaRPr lang="en-US" i="1" noProof="0" dirty="0">
              <a:latin typeface="Cambria Math" panose="02040503050406030204" pitchFamily="18" charset="0"/>
              <a:ea typeface="Cambria Math" panose="02040503050406030204" pitchFamily="18" charset="0"/>
            </a:endParaRPr>
          </a:p>
          <a:p>
            <a:r>
              <a:rPr lang="en-US" i="0" noProof="0" dirty="0">
                <a:latin typeface="Cambria Math" panose="02040503050406030204" pitchFamily="18" charset="0"/>
                <a:ea typeface="Cambria Math" panose="02040503050406030204" pitchFamily="18" charset="0"/>
              </a:rPr>
              <a:t>= 1029 + 294 + 0 + 1 = 1,324</a:t>
            </a:r>
            <a:r>
              <a:rPr lang="en-US" noProof="0" dirty="0">
                <a:latin typeface="Cambria Math" panose="02040503050406030204" pitchFamily="18" charset="0"/>
                <a:ea typeface="Cambria Math" panose="02040503050406030204" pitchFamily="18" charset="0"/>
              </a:rPr>
              <a:t>.</a:t>
            </a:r>
          </a:p>
        </p:txBody>
      </p:sp>
    </p:spTree>
    <p:extLst>
      <p:ext uri="{BB962C8B-B14F-4D97-AF65-F5344CB8AC3E}">
        <p14:creationId xmlns:p14="http://schemas.microsoft.com/office/powerpoint/2010/main" val="40972183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noProof="0" dirty="0"/>
              <a:t>4.3 Umbreyting úr grunntölu 10 í aðra grunntölu (1 af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79AA842-862F-4E4B-ACA1-B48F2116B364}"/>
                  </a:ext>
                </a:extLst>
              </p:cNvPr>
              <p:cNvSpPr>
                <a:spLocks noGrp="1"/>
              </p:cNvSpPr>
              <p:nvPr>
                <p:ph sz="quarter" idx="11"/>
              </p:nvPr>
            </p:nvSpPr>
            <p:spPr/>
            <p:txBody>
              <a:bodyPr/>
              <a:lstStyle/>
              <a:p>
                <a:r>
                  <a:rPr lang="en-US" noProof="0" dirty="0"/>
                  <a:t>Við umbreytingu úr grunntölu 10 í aðra grunntölu er deilt ítrekað og </a:t>
                </a:r>
                <a:r>
                  <a:rPr lang="en-US" b="1" noProof="0" dirty="0"/>
                  <a:t>afgangurinn </a:t>
                </a:r>
                <a:r>
                  <a:rPr lang="en-US" noProof="0" dirty="0"/>
                  <a:t>skráður í hverju skrefi. Talan í nýju grunntölunni fæst síðan með því að lesa afgangana frá þeim síðasta til hins fyrsta. Til að orða þetta nákvæmlega skulum við rifja upp nokkur hugtök sem tengjast deilingu. Þegar heiltölum er deilt nefnist talan sem deilt er í </a:t>
                </a:r>
                <a:r>
                  <a:rPr lang="en-US" b="1" noProof="0" dirty="0"/>
                  <a:t>deilistofn</a:t>
                </a:r>
                <a:r>
                  <a:rPr lang="en-US" noProof="0" dirty="0"/>
                  <a:t> og talan sem deilistofninum er deilt með nefnist </a:t>
                </a:r>
                <a:r>
                  <a:rPr lang="en-US" b="1" noProof="0" dirty="0"/>
                  <a:t>deilir</a:t>
                </a:r>
                <a:r>
                  <a:rPr lang="en-US" noProof="0" dirty="0"/>
                  <a:t>. </a:t>
                </a:r>
                <a:r>
                  <a:rPr lang="en-US" b="1" noProof="0" dirty="0"/>
                  <a:t>Kvótinn </a:t>
                </a:r>
                <a:r>
                  <a:rPr lang="en-US" noProof="0" dirty="0"/>
                  <a:t>er stærsta náttúrlega talan sem margfalda má með deilinum þannig að margfeldið verði minna en deilistofninn. </a:t>
                </a:r>
              </a:p>
              <a:p>
                <a:r>
                  <a:rPr lang="en-US" noProof="0" dirty="0"/>
                  <a:t>Þegar heiltölunni </a:t>
                </a:r>
                <a:r>
                  <a:rPr lang="en-US" noProof="0" dirty="0">
                    <a:latin typeface="Cambria Math" panose="02040503050406030204" pitchFamily="18" charset="0"/>
                    <a:ea typeface="Cambria Math" panose="02040503050406030204" pitchFamily="18" charset="0"/>
                  </a:rPr>
                  <a:t>𝑛</a:t>
                </a:r>
                <a:r>
                  <a:rPr lang="en-US" noProof="0" dirty="0"/>
                  <a:t> er deilt með heiltölunni </a:t>
                </a:r>
                <a:r>
                  <a:rPr lang="en-US" noProof="0" dirty="0">
                    <a:latin typeface="Cambria Math" panose="02040503050406030204" pitchFamily="18" charset="0"/>
                    <a:ea typeface="Cambria Math" panose="02040503050406030204" pitchFamily="18" charset="0"/>
                  </a:rPr>
                  <a:t>𝑑</a:t>
                </a:r>
                <a:r>
                  <a:rPr lang="en-US" noProof="0" dirty="0"/>
                  <a:t>, </a:t>
                </a:r>
                <a:r>
                  <a:rPr lang="en-US" noProof="0" dirty="0">
                    <a:latin typeface="Cambria Math" panose="02040503050406030204" pitchFamily="18" charset="0"/>
                    <a:ea typeface="Cambria Math" panose="02040503050406030204" pitchFamily="18" charset="0"/>
                  </a:rPr>
                  <a:t>𝑛</a:t>
                </a:r>
                <a14:m>
                  <m:oMath xmlns:m="http://schemas.openxmlformats.org/officeDocument/2006/math">
                    <m:r>
                      <a:rPr lang="en-US" i="1" noProof="0">
                        <a:latin typeface="Cambria Math" panose="02040503050406030204" pitchFamily="18" charset="0"/>
                      </a:rPr>
                      <m:t> </m:t>
                    </m:r>
                  </m:oMath>
                </a14:m>
                <a:r>
                  <a:rPr lang="en-US" noProof="0" dirty="0"/>
                  <a:t>nefnist </a:t>
                </a:r>
                <a:r>
                  <a:rPr lang="en-US" b="1" noProof="0" dirty="0"/>
                  <a:t>deilistofn </a:t>
                </a:r>
                <a:r>
                  <a:rPr lang="en-US" noProof="0" dirty="0"/>
                  <a:t>og </a:t>
                </a:r>
                <a:r>
                  <a:rPr lang="en-US" noProof="0" dirty="0">
                    <a:latin typeface="Cambria Math" panose="02040503050406030204" pitchFamily="18" charset="0"/>
                    <a:ea typeface="Cambria Math" panose="02040503050406030204" pitchFamily="18" charset="0"/>
                  </a:rPr>
                  <a:t>𝑑 </a:t>
                </a:r>
                <a:r>
                  <a:rPr lang="en-US" noProof="0" dirty="0"/>
                  <a:t>er </a:t>
                </a:r>
                <a:r>
                  <a:rPr lang="en-US" b="1" noProof="0" dirty="0"/>
                  <a:t>deilirinn. </a:t>
                </a:r>
                <a:endParaRPr lang="en-US" noProof="0" dirty="0"/>
              </a:p>
            </p:txBody>
          </p:sp>
        </mc:Choice>
        <mc:Fallback xmlns="">
          <p:sp>
            <p:nvSpPr>
              <p:cNvPr id="3" name="Content Placeholder 2">
                <a:extLst>
                  <a:ext uri="{FF2B5EF4-FFF2-40B4-BE49-F238E27FC236}">
                    <a16:creationId xmlns:a16="http://schemas.microsoft.com/office/drawing/2014/main" id="{A79AA842-862F-4E4B-ACA1-B48F2116B364}"/>
                  </a:ext>
                </a:extLst>
              </p:cNvPr>
              <p:cNvSpPr>
                <a:spLocks noGrp="1" noRot="1" noChangeAspect="1" noMove="1" noResize="1" noEditPoints="1" noAdjustHandles="1" noChangeArrowheads="1" noChangeShapeType="1" noTextEdit="1"/>
              </p:cNvSpPr>
              <p:nvPr>
                <p:ph sz="quarter" idx="11"/>
              </p:nvPr>
            </p:nvSpPr>
            <p:spPr>
              <a:blipFill>
                <a:blip r:embed="rId2"/>
                <a:stretch>
                  <a:fillRect l="-1043" t="-1182"/>
                </a:stretch>
              </a:blipFill>
            </p:spPr>
            <p:txBody>
              <a:bodyPr/>
              <a:lstStyle/>
              <a:p>
                <a:r>
                  <a:rPr lang="en-IN">
                    <a:noFill/>
                  </a:rPr>
                  <a:t> </a:t>
                </a:r>
              </a:p>
            </p:txBody>
          </p:sp>
        </mc:Fallback>
      </mc:AlternateContent>
    </p:spTree>
    <p:extLst>
      <p:ext uri="{BB962C8B-B14F-4D97-AF65-F5344CB8AC3E}">
        <p14:creationId xmlns:p14="http://schemas.microsoft.com/office/powerpoint/2010/main" val="38083432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noProof="0" dirty="0"/>
              <a:t>4.3 Umbreyting úr grunntölu 10 í aðra grunntölu (2 af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79AA842-862F-4E4B-ACA1-B48F2116B364}"/>
                  </a:ext>
                </a:extLst>
              </p:cNvPr>
              <p:cNvSpPr>
                <a:spLocks noGrp="1"/>
              </p:cNvSpPr>
              <p:nvPr>
                <p:ph sz="quarter" idx="11"/>
              </p:nvPr>
            </p:nvSpPr>
            <p:spPr/>
            <p:txBody>
              <a:bodyPr/>
              <a:lstStyle/>
              <a:p>
                <a:r>
                  <a:rPr lang="en-US" noProof="0" dirty="0"/>
                  <a:t>Til að breyta tölu með grunntölu 10 </a:t>
                </a:r>
                <a14:m>
                  <m:oMath xmlns:m="http://schemas.openxmlformats.org/officeDocument/2006/math">
                    <m:r>
                      <a:rPr lang="en-US" i="1" noProof="0">
                        <a:latin typeface="Cambria Math" panose="02040503050406030204" pitchFamily="18" charset="0"/>
                      </a:rPr>
                      <m:t>𝑛</m:t>
                    </m:r>
                    <m:r>
                      <a:rPr lang="en-US" i="1" noProof="0">
                        <a:latin typeface="Cambria Math" panose="02040503050406030204" pitchFamily="18" charset="0"/>
                      </a:rPr>
                      <m:t> </m:t>
                    </m:r>
                  </m:oMath>
                </a14:m>
                <a:r>
                  <a:rPr lang="en-US" noProof="0" dirty="0"/>
                  <a:t>í grunntölu </a:t>
                </a:r>
                <a:r>
                  <a:rPr lang="en-US" noProof="0" dirty="0">
                    <a:latin typeface="Cambria Math" panose="02040503050406030204" pitchFamily="18" charset="0"/>
                    <a:ea typeface="Cambria Math" panose="02040503050406030204" pitchFamily="18" charset="0"/>
                  </a:rPr>
                  <a:t>𝑑</a:t>
                </a:r>
                <a:r>
                  <a:rPr lang="en-US" noProof="0" dirty="0"/>
                  <a:t> deilum við með </a:t>
                </a:r>
                <a:r>
                  <a:rPr lang="en-US" i="0" noProof="0" dirty="0">
                    <a:latin typeface="Cambria Math" panose="02040503050406030204" pitchFamily="18" charset="0"/>
                    <a:ea typeface="Cambria Math" panose="02040503050406030204" pitchFamily="18" charset="0"/>
                  </a:rPr>
                  <a:t>𝑑</a:t>
                </a:r>
                <a:r>
                  <a:rPr lang="en-US" noProof="0" dirty="0"/>
                  <a:t> og skráum afganginn. Síðan deilum við kvótanum úr því skrefi með grunntölunni </a:t>
                </a:r>
                <a:r>
                  <a:rPr lang="en-US" noProof="0" dirty="0">
                    <a:latin typeface="Cambria Math" panose="02040503050406030204" pitchFamily="18" charset="0"/>
                    <a:ea typeface="Cambria Math" panose="02040503050406030204" pitchFamily="18" charset="0"/>
                  </a:rPr>
                  <a:t>𝑑</a:t>
                </a:r>
                <a:r>
                  <a:rPr lang="en-US" noProof="0" dirty="0"/>
                  <a:t> og skráum afganginn aftur. Við endurtökum þetta þar til kvótinn er 0. Talan með grunntölu </a:t>
                </a:r>
                <a:r>
                  <a:rPr lang="en-US" noProof="0" dirty="0">
                    <a:latin typeface="Cambria Math" panose="02040503050406030204" pitchFamily="18" charset="0"/>
                    <a:ea typeface="Cambria Math" panose="02040503050406030204" pitchFamily="18" charset="0"/>
                  </a:rPr>
                  <a:t>𝑑</a:t>
                </a:r>
                <a:r>
                  <a:rPr lang="en-US" noProof="0" dirty="0"/>
                  <a:t> er þá mynduð úr afgangunum í öfugri röð, frá síðasta afganginum til hins fyrsta. </a:t>
                </a:r>
              </a:p>
            </p:txBody>
          </p:sp>
        </mc:Choice>
        <mc:Fallback xmlns="">
          <p:sp>
            <p:nvSpPr>
              <p:cNvPr id="3" name="Content Placeholder 2">
                <a:extLst>
                  <a:ext uri="{FF2B5EF4-FFF2-40B4-BE49-F238E27FC236}">
                    <a16:creationId xmlns:a16="http://schemas.microsoft.com/office/drawing/2014/main" id="{A79AA842-862F-4E4B-ACA1-B48F2116B364}"/>
                  </a:ext>
                </a:extLst>
              </p:cNvPr>
              <p:cNvSpPr>
                <a:spLocks noGrp="1" noRot="1" noChangeAspect="1" noMove="1" noResize="1" noEditPoints="1" noAdjustHandles="1" noChangeArrowheads="1" noChangeShapeType="1" noTextEdit="1"/>
              </p:cNvSpPr>
              <p:nvPr>
                <p:ph sz="quarter" idx="11"/>
              </p:nvPr>
            </p:nvSpPr>
            <p:spPr>
              <a:blipFill>
                <a:blip r:embed="rId2"/>
                <a:stretch>
                  <a:fillRect l="-1043" t="-1537" r="-580"/>
                </a:stretch>
              </a:blipFill>
            </p:spPr>
            <p:txBody>
              <a:bodyPr/>
              <a:lstStyle/>
              <a:p>
                <a:r>
                  <a:rPr lang="en-IN">
                    <a:noFill/>
                  </a:rPr>
                  <a:t> </a:t>
                </a:r>
              </a:p>
            </p:txBody>
          </p:sp>
        </mc:Fallback>
      </mc:AlternateContent>
    </p:spTree>
    <p:extLst>
      <p:ext uri="{BB962C8B-B14F-4D97-AF65-F5344CB8AC3E}">
        <p14:creationId xmlns:p14="http://schemas.microsoft.com/office/powerpoint/2010/main" val="17970335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noProof="0" dirty="0"/>
              <a:t>DÆMI – Umbreyting úr grunntölu 10 í lægri grunntölu </a:t>
            </a:r>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1"/>
          </p:nvPr>
        </p:nvSpPr>
        <p:spPr>
          <a:xfrm>
            <a:off x="838200" y="1010660"/>
            <a:ext cx="10515600" cy="5482216"/>
          </a:xfrm>
        </p:spPr>
        <p:txBody>
          <a:bodyPr/>
          <a:lstStyle/>
          <a:p>
            <a:r>
              <a:rPr lang="en-US" noProof="0" dirty="0"/>
              <a:t>Breytið 298 í grunntölu 6.</a:t>
            </a:r>
          </a:p>
          <a:p>
            <a:pPr>
              <a:spcBef>
                <a:spcPts val="1800"/>
              </a:spcBef>
            </a:pPr>
            <a:r>
              <a:rPr lang="en-US" sz="2200" noProof="0" dirty="0"/>
              <a:t>Við deilum 298 með 6 og skráum afganginn. Síðan deilum við kvótanum úr því skrefi með 6 og skráum afganginn aftur. Við endurtökum þetta þar til kvótinn er 0. Talan með grunntölu 6 er þá mynduð úr afgangunum í öfugri röð, frá síðasta afganginum til hins fyrsta.</a:t>
            </a:r>
          </a:p>
          <a:p>
            <a:r>
              <a:rPr lang="en-US" sz="2200" b="1" noProof="0" dirty="0"/>
              <a:t>Skref 1: </a:t>
            </a:r>
            <a:r>
              <a:rPr lang="en-US" sz="2200" noProof="0" dirty="0"/>
              <a:t>Þegar við deilum 298 með 6 fáum við kvótann 49 og afganginn 4.</a:t>
            </a:r>
          </a:p>
          <a:p>
            <a:r>
              <a:rPr lang="en-US" sz="2200" b="1" noProof="0" dirty="0"/>
              <a:t>Skref 2: </a:t>
            </a:r>
            <a:r>
              <a:rPr lang="en-US" sz="2200" noProof="0" dirty="0"/>
              <a:t>Nú deilum við kvótanum 49 með 6. Þá fáum við kvótann 8 og afganginn 1.</a:t>
            </a:r>
          </a:p>
          <a:p>
            <a:r>
              <a:rPr lang="en-US" sz="2200" b="1" noProof="0" dirty="0"/>
              <a:t>Skref 3: </a:t>
            </a:r>
            <a:r>
              <a:rPr lang="en-US" sz="2200" noProof="0" dirty="0"/>
              <a:t>Við endurtökum ferlið, deilum 8 með 6 og fáum kvótann 1 og afganginn 2.</a:t>
            </a:r>
          </a:p>
          <a:p>
            <a:r>
              <a:rPr lang="en-US" sz="2200" b="1" noProof="0" dirty="0"/>
              <a:t>Skref 4: </a:t>
            </a:r>
            <a:r>
              <a:rPr lang="en-US" sz="2200" noProof="0" dirty="0"/>
              <a:t>Að lokum beitum við aðgerðinni á kvótann 1. Við deilum 1 með 6 og fáum kvótann 0 og afganginn 1. </a:t>
            </a:r>
          </a:p>
          <a:p>
            <a:r>
              <a:rPr lang="en-US" sz="2200" b="1" noProof="0" dirty="0"/>
              <a:t>Skref 5: </a:t>
            </a:r>
            <a:r>
              <a:rPr lang="en-US" sz="2200" noProof="0" dirty="0"/>
              <a:t>Talan með grunntölu 6 er mynduð úr afgangunum í öfugri röð, 1214</a:t>
            </a:r>
            <a:r>
              <a:rPr lang="en-US" sz="2200" baseline="-25000" noProof="0" dirty="0"/>
              <a:t>6</a:t>
            </a:r>
            <a:r>
              <a:rPr lang="en-US" sz="2200" noProof="0" dirty="0"/>
              <a:t>. Því verður 298 með grunntölu 10 að 1214 þegar tölunni er breytt í grunntölu 6</a:t>
            </a:r>
            <a:r>
              <a:rPr lang="en-US" sz="2200" baseline="-25000" noProof="0" dirty="0"/>
              <a:t>6</a:t>
            </a:r>
            <a:r>
              <a:rPr lang="en-US" sz="2200" noProof="0" dirty="0"/>
              <a:t>.</a:t>
            </a:r>
          </a:p>
        </p:txBody>
      </p:sp>
    </p:spTree>
    <p:extLst>
      <p:ext uri="{BB962C8B-B14F-4D97-AF65-F5344CB8AC3E}">
        <p14:creationId xmlns:p14="http://schemas.microsoft.com/office/powerpoint/2010/main" val="2951702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noProof="0" dirty="0"/>
              <a:t>4.3 Villur við umbreytingu milli grunntalna</a:t>
            </a:r>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1"/>
          </p:nvPr>
        </p:nvSpPr>
        <p:spPr/>
        <p:txBody>
          <a:bodyPr/>
          <a:lstStyle/>
          <a:p>
            <a:r>
              <a:rPr lang="en-US" noProof="0" dirty="0"/>
              <a:t>Nokkrar algengar villur koma fyrir við umbreytingu milli grunntalna. Oft felast þær í því að nota „óleyfilegan“ tölustaf í nýju grunntölunni. </a:t>
            </a:r>
          </a:p>
        </p:txBody>
      </p:sp>
    </p:spTree>
    <p:extLst>
      <p:ext uri="{BB962C8B-B14F-4D97-AF65-F5344CB8AC3E}">
        <p14:creationId xmlns:p14="http://schemas.microsoft.com/office/powerpoint/2010/main" val="667788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sz="2400" noProof="0" dirty="0"/>
              <a:t>DÆMI – Óleyfilegur tölustafur greindur við umbreytingu milli grunntalna </a:t>
            </a:r>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1" y="1010661"/>
            <a:ext cx="4381499" cy="5166302"/>
          </a:xfrm>
        </p:spPr>
        <p:txBody>
          <a:bodyPr/>
          <a:lstStyle/>
          <a:p>
            <a:r>
              <a:rPr lang="en-US" noProof="0" dirty="0"/>
              <a:t>Tölu með grunntölu 10 er breytt í grunntölu 7 og niðurstaðan er 2081</a:t>
            </a:r>
            <a:r>
              <a:rPr lang="en-US" baseline="-25000" noProof="0" dirty="0"/>
              <a:t>7</a:t>
            </a:r>
            <a:r>
              <a:rPr lang="en-US" noProof="0" dirty="0"/>
              <a:t>. </a:t>
            </a:r>
          </a:p>
          <a:p>
            <a:r>
              <a:rPr lang="en-US" noProof="0" dirty="0"/>
              <a:t>Var gerð villa? Hvernig veistu það?</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5702300" y="1010660"/>
            <a:ext cx="5905500" cy="5482213"/>
          </a:xfrm>
        </p:spPr>
        <p:txBody>
          <a:bodyPr/>
          <a:lstStyle/>
          <a:p>
            <a:r>
              <a:rPr lang="en-US" noProof="0" dirty="0"/>
              <a:t>Tölustafurinn 8 kemur fyrir í niðurstöðunni. Í grunntölu 7 er 8 óleyfilegur tölustafur. Því hefur verið gerð villa.</a:t>
            </a:r>
          </a:p>
        </p:txBody>
      </p:sp>
    </p:spTree>
    <p:extLst>
      <p:ext uri="{BB962C8B-B14F-4D97-AF65-F5344CB8AC3E}">
        <p14:creationId xmlns:p14="http://schemas.microsoft.com/office/powerpoint/2010/main" val="25946776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noProof="0" dirty="0"/>
              <a:t>4.4 Samlagning og frádráttur í talnakerfum með mismunandi grunntölur </a:t>
            </a:r>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1"/>
          </p:nvPr>
        </p:nvSpPr>
        <p:spPr/>
        <p:txBody>
          <a:bodyPr/>
          <a:lstStyle/>
          <a:p>
            <a:pPr marL="0" indent="0">
              <a:buNone/>
            </a:pPr>
            <a:r>
              <a:rPr lang="en-US" noProof="0" dirty="0"/>
              <a:t>Námsmarkmið:</a:t>
            </a:r>
          </a:p>
          <a:p>
            <a:pPr marL="514350" indent="-514350">
              <a:buFont typeface="+mj-lt"/>
              <a:buAutoNum type="arabicPeriod"/>
            </a:pPr>
            <a:r>
              <a:rPr lang="en-US" noProof="0" dirty="0"/>
              <a:t>Leggja saman og draga frá með grunntölum 2–9 og 12. </a:t>
            </a:r>
          </a:p>
          <a:p>
            <a:pPr marL="514350" lvl="0" indent="-514350">
              <a:buFont typeface="+mj-lt"/>
              <a:buAutoNum type="arabicPeriod"/>
            </a:pPr>
            <a:r>
              <a:rPr lang="en-US" noProof="0" dirty="0"/>
              <a:t>Greina villur í samlagningu og frádrætti með grunntölum 2–9 og 12.</a:t>
            </a:r>
          </a:p>
        </p:txBody>
      </p:sp>
    </p:spTree>
    <p:extLst>
      <p:ext uri="{BB962C8B-B14F-4D97-AF65-F5344CB8AC3E}">
        <p14:creationId xmlns:p14="http://schemas.microsoft.com/office/powerpoint/2010/main" val="9835329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noProof="0" dirty="0"/>
              <a:t>4.4 Samlagning með öðrum grunntölum en 10</a:t>
            </a:r>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1"/>
          </p:nvPr>
        </p:nvSpPr>
        <p:spPr/>
        <p:txBody>
          <a:bodyPr/>
          <a:lstStyle/>
          <a:p>
            <a:r>
              <a:rPr lang="en-US" noProof="0" dirty="0"/>
              <a:t>Nú þegar við skiljum hvað felst í því að rita tölur með annarri grunntölu en 10 getum við skoðað reikning með öðrum grunntölum og byrjum á samlagningu. Þegar þú lærðir fyrst að leggja saman lærðirðu líklega samlagningartöfluna. Eftir að þú náðir tökum á henni fórstu að leggja saman tölur með fleiri en einum tölustaf. Sama aðferð gildir um samlagningu með öðrum grunntölum. Við byrjum á samlagningartöflu og leggjum síðan saman tölur með tveimur eða fleiri tölustöfum.</a:t>
            </a:r>
          </a:p>
        </p:txBody>
      </p:sp>
    </p:spTree>
    <p:extLst>
      <p:ext uri="{BB962C8B-B14F-4D97-AF65-F5344CB8AC3E}">
        <p14:creationId xmlns:p14="http://schemas.microsoft.com/office/powerpoint/2010/main" val="41309093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DA9DB6A-3582-416B-8F72-48D3B8A88A7A}"/>
              </a:ext>
            </a:extLst>
          </p:cNvPr>
          <p:cNvSpPr>
            <a:spLocks noGrp="1"/>
          </p:cNvSpPr>
          <p:nvPr>
            <p:ph type="title"/>
          </p:nvPr>
        </p:nvSpPr>
        <p:spPr/>
        <p:txBody>
          <a:bodyPr/>
          <a:lstStyle/>
          <a:p>
            <a:r>
              <a:rPr lang="en-US" sz="2400" noProof="0" dirty="0"/>
              <a:t>DÆMI – Samlagningartafla búin til fyrir grunntölu lægri en 10 (1 af 2) </a:t>
            </a:r>
          </a:p>
        </p:txBody>
      </p:sp>
      <p:sp>
        <p:nvSpPr>
          <p:cNvPr id="9" name="Content Placeholder 2">
            <a:extLst>
              <a:ext uri="{FF2B5EF4-FFF2-40B4-BE49-F238E27FC236}">
                <a16:creationId xmlns:a16="http://schemas.microsoft.com/office/drawing/2014/main" id="{05874ACF-FD8A-41E8-8F7C-9877924854E1}"/>
              </a:ext>
            </a:extLst>
          </p:cNvPr>
          <p:cNvSpPr>
            <a:spLocks noGrp="1"/>
          </p:cNvSpPr>
          <p:nvPr>
            <p:ph sz="half" idx="1"/>
          </p:nvPr>
        </p:nvSpPr>
        <p:spPr>
          <a:xfrm>
            <a:off x="838199" y="1010661"/>
            <a:ext cx="5787571" cy="487091"/>
          </a:xfrm>
        </p:spPr>
        <p:txBody>
          <a:bodyPr/>
          <a:lstStyle/>
          <a:p>
            <a:r>
              <a:rPr lang="en-US" noProof="0" dirty="0"/>
              <a:t>Búið til samlagningartöflu fyrir grunntölu 7.</a:t>
            </a:r>
          </a:p>
        </p:txBody>
      </p:sp>
      <p:sp>
        <p:nvSpPr>
          <p:cNvPr id="10" name="Content Placeholder 3">
            <a:extLst>
              <a:ext uri="{FF2B5EF4-FFF2-40B4-BE49-F238E27FC236}">
                <a16:creationId xmlns:a16="http://schemas.microsoft.com/office/drawing/2014/main" id="{15829D34-0C39-46D6-829C-BEC348325CA0}"/>
              </a:ext>
            </a:extLst>
          </p:cNvPr>
          <p:cNvSpPr>
            <a:spLocks noGrp="1"/>
          </p:cNvSpPr>
          <p:nvPr>
            <p:ph sz="half" idx="2"/>
          </p:nvPr>
        </p:nvSpPr>
        <p:spPr>
          <a:xfrm>
            <a:off x="838199" y="1777715"/>
            <a:ext cx="5181600" cy="527057"/>
          </a:xfrm>
        </p:spPr>
        <p:txBody>
          <a:bodyPr/>
          <a:lstStyle/>
          <a:p>
            <a:r>
              <a:rPr lang="en-US" noProof="0" dirty="0"/>
              <a:t>Við byrjum á töflunni</a:t>
            </a:r>
          </a:p>
        </p:txBody>
      </p:sp>
      <p:graphicFrame>
        <p:nvGraphicFramePr>
          <p:cNvPr id="16" name="Table 4">
            <a:extLst>
              <a:ext uri="{FF2B5EF4-FFF2-40B4-BE49-F238E27FC236}">
                <a16:creationId xmlns:a16="http://schemas.microsoft.com/office/drawing/2014/main" id="{6FC33F99-D30B-42A8-A871-FF22725D764A}"/>
              </a:ext>
            </a:extLst>
          </p:cNvPr>
          <p:cNvGraphicFramePr>
            <a:graphicFrameLocks noGrp="1"/>
          </p:cNvGraphicFramePr>
          <p:nvPr>
            <p:ph sz="half" idx="12"/>
            <p:extLst>
              <p:ext uri="{D42A27DB-BD31-4B8C-83A1-F6EECF244321}">
                <p14:modId xmlns:p14="http://schemas.microsoft.com/office/powerpoint/2010/main" val="4176585464"/>
              </p:ext>
            </p:extLst>
          </p:nvPr>
        </p:nvGraphicFramePr>
        <p:xfrm>
          <a:off x="7188200" y="1647089"/>
          <a:ext cx="3556000" cy="1243584"/>
        </p:xfrm>
        <a:graphic>
          <a:graphicData uri="http://schemas.openxmlformats.org/drawingml/2006/table">
            <a:tbl>
              <a:tblPr firstRow="1" firstCol="1" bandRow="1">
                <a:tableStyleId>{5C22544A-7EE6-4342-B048-85BDC9FD1C3A}</a:tableStyleId>
              </a:tblPr>
              <a:tblGrid>
                <a:gridCol w="444500">
                  <a:extLst>
                    <a:ext uri="{9D8B030D-6E8A-4147-A177-3AD203B41FA5}">
                      <a16:colId xmlns:a16="http://schemas.microsoft.com/office/drawing/2014/main" val="2175395904"/>
                    </a:ext>
                  </a:extLst>
                </a:gridCol>
                <a:gridCol w="444500">
                  <a:extLst>
                    <a:ext uri="{9D8B030D-6E8A-4147-A177-3AD203B41FA5}">
                      <a16:colId xmlns:a16="http://schemas.microsoft.com/office/drawing/2014/main" val="2112993578"/>
                    </a:ext>
                  </a:extLst>
                </a:gridCol>
                <a:gridCol w="444500">
                  <a:extLst>
                    <a:ext uri="{9D8B030D-6E8A-4147-A177-3AD203B41FA5}">
                      <a16:colId xmlns:a16="http://schemas.microsoft.com/office/drawing/2014/main" val="1388703013"/>
                    </a:ext>
                  </a:extLst>
                </a:gridCol>
                <a:gridCol w="444500">
                  <a:extLst>
                    <a:ext uri="{9D8B030D-6E8A-4147-A177-3AD203B41FA5}">
                      <a16:colId xmlns:a16="http://schemas.microsoft.com/office/drawing/2014/main" val="344453008"/>
                    </a:ext>
                  </a:extLst>
                </a:gridCol>
                <a:gridCol w="444500">
                  <a:extLst>
                    <a:ext uri="{9D8B030D-6E8A-4147-A177-3AD203B41FA5}">
                      <a16:colId xmlns:a16="http://schemas.microsoft.com/office/drawing/2014/main" val="3719877248"/>
                    </a:ext>
                  </a:extLst>
                </a:gridCol>
                <a:gridCol w="444500">
                  <a:extLst>
                    <a:ext uri="{9D8B030D-6E8A-4147-A177-3AD203B41FA5}">
                      <a16:colId xmlns:a16="http://schemas.microsoft.com/office/drawing/2014/main" val="3915366717"/>
                    </a:ext>
                  </a:extLst>
                </a:gridCol>
                <a:gridCol w="444500">
                  <a:extLst>
                    <a:ext uri="{9D8B030D-6E8A-4147-A177-3AD203B41FA5}">
                      <a16:colId xmlns:a16="http://schemas.microsoft.com/office/drawing/2014/main" val="1025088384"/>
                    </a:ext>
                  </a:extLst>
                </a:gridCol>
                <a:gridCol w="444500">
                  <a:extLst>
                    <a:ext uri="{9D8B030D-6E8A-4147-A177-3AD203B41FA5}">
                      <a16:colId xmlns:a16="http://schemas.microsoft.com/office/drawing/2014/main" val="2700960082"/>
                    </a:ext>
                  </a:extLst>
                </a:gridCol>
              </a:tblGrid>
              <a:tr h="155448">
                <a:tc>
                  <a:txBody>
                    <a:bodyPr/>
                    <a:lstStyle/>
                    <a:p>
                      <a:pPr marL="0" marR="0" algn="ctr">
                        <a:lnSpc>
                          <a:spcPct val="200000"/>
                        </a:lnSpc>
                        <a:spcBef>
                          <a:spcPts val="0"/>
                        </a:spcBef>
                        <a:spcAft>
                          <a:spcPts val="0"/>
                        </a:spcAft>
                      </a:pPr>
                      <a:r>
                        <a:rPr lang="en-US" sz="900" dirty="0">
                          <a:effectLst/>
                        </a:rPr>
                        <a: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effectLst/>
                        </a:rPr>
                        <a:t>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effectLst/>
                        </a:rPr>
                        <a:t>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effectLst/>
                        </a:rPr>
                        <a:t>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effectLst/>
                        </a:rPr>
                        <a:t>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effectLst/>
                        </a:rPr>
                        <a:t>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effectLst/>
                        </a:rPr>
                        <a:t>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effectLst/>
                        </a:rPr>
                        <a:t>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extLst>
                  <a:ext uri="{0D108BD9-81ED-4DB2-BD59-A6C34878D82A}">
                    <a16:rowId xmlns:a16="http://schemas.microsoft.com/office/drawing/2014/main" val="1449750979"/>
                  </a:ext>
                </a:extLst>
              </a:tr>
              <a:tr h="155448">
                <a:tc>
                  <a:txBody>
                    <a:bodyPr/>
                    <a:lstStyle/>
                    <a:p>
                      <a:pPr marL="0" marR="0" algn="ctr">
                        <a:lnSpc>
                          <a:spcPct val="200000"/>
                        </a:lnSpc>
                        <a:spcBef>
                          <a:spcPts val="0"/>
                        </a:spcBef>
                        <a:spcAft>
                          <a:spcPts val="0"/>
                        </a:spcAft>
                      </a:pPr>
                      <a:r>
                        <a:rPr lang="en-US" sz="900" dirty="0">
                          <a:effectLst/>
                        </a:rPr>
                        <a:t>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solidFill>
                            <a:srgbClr val="464846"/>
                          </a:solidFill>
                          <a:effectLst/>
                        </a:rPr>
                        <a:t>0</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1</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2</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3</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4</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5</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6</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10578261"/>
                  </a:ext>
                </a:extLst>
              </a:tr>
              <a:tr h="155448">
                <a:tc>
                  <a:txBody>
                    <a:bodyPr/>
                    <a:lstStyle/>
                    <a:p>
                      <a:pPr marL="0" marR="0" algn="ctr">
                        <a:lnSpc>
                          <a:spcPct val="200000"/>
                        </a:lnSpc>
                        <a:spcBef>
                          <a:spcPts val="0"/>
                        </a:spcBef>
                        <a:spcAft>
                          <a:spcPts val="0"/>
                        </a:spcAft>
                      </a:pPr>
                      <a:r>
                        <a:rPr lang="en-US" sz="900" dirty="0">
                          <a:effectLst/>
                        </a:rPr>
                        <a:t>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solidFill>
                            <a:srgbClr val="464846"/>
                          </a:solidFill>
                          <a:effectLst/>
                        </a:rPr>
                        <a:t>1</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2</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3</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4</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5</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6</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 </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19344813"/>
                  </a:ext>
                </a:extLst>
              </a:tr>
              <a:tr h="155448">
                <a:tc>
                  <a:txBody>
                    <a:bodyPr/>
                    <a:lstStyle/>
                    <a:p>
                      <a:pPr marL="0" marR="0" algn="ctr">
                        <a:lnSpc>
                          <a:spcPct val="200000"/>
                        </a:lnSpc>
                        <a:spcBef>
                          <a:spcPts val="0"/>
                        </a:spcBef>
                        <a:spcAft>
                          <a:spcPts val="0"/>
                        </a:spcAft>
                      </a:pPr>
                      <a:r>
                        <a:rPr lang="en-US" sz="900" dirty="0">
                          <a:effectLst/>
                        </a:rPr>
                        <a:t>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solidFill>
                            <a:srgbClr val="464846"/>
                          </a:solidFill>
                          <a:effectLst/>
                        </a:rPr>
                        <a:t>2</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3</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4</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5</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6</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pPr>
                      <a:endParaRPr lang="en-US" sz="1200" dirty="0">
                        <a:solidFill>
                          <a:srgbClr val="464846"/>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 </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36498742"/>
                  </a:ext>
                </a:extLst>
              </a:tr>
              <a:tr h="155448">
                <a:tc>
                  <a:txBody>
                    <a:bodyPr/>
                    <a:lstStyle/>
                    <a:p>
                      <a:pPr marL="0" marR="0" algn="ctr">
                        <a:lnSpc>
                          <a:spcPct val="200000"/>
                        </a:lnSpc>
                        <a:spcBef>
                          <a:spcPts val="0"/>
                        </a:spcBef>
                        <a:spcAft>
                          <a:spcPts val="0"/>
                        </a:spcAft>
                      </a:pPr>
                      <a:r>
                        <a:rPr lang="en-US" sz="900" dirty="0">
                          <a:effectLst/>
                        </a:rPr>
                        <a:t>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solidFill>
                            <a:srgbClr val="464846"/>
                          </a:solidFill>
                          <a:effectLst/>
                        </a:rPr>
                        <a:t>3</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4</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5</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6</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pPr>
                      <a:endParaRPr lang="en-US" sz="1200" dirty="0">
                        <a:solidFill>
                          <a:srgbClr val="464846"/>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pPr>
                      <a:endParaRPr lang="en-US" sz="1200" dirty="0">
                        <a:solidFill>
                          <a:srgbClr val="464846"/>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 </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0500063"/>
                  </a:ext>
                </a:extLst>
              </a:tr>
              <a:tr h="155448">
                <a:tc>
                  <a:txBody>
                    <a:bodyPr/>
                    <a:lstStyle/>
                    <a:p>
                      <a:pPr marL="0" marR="0" algn="ctr">
                        <a:lnSpc>
                          <a:spcPct val="200000"/>
                        </a:lnSpc>
                        <a:spcBef>
                          <a:spcPts val="0"/>
                        </a:spcBef>
                        <a:spcAft>
                          <a:spcPts val="0"/>
                        </a:spcAft>
                      </a:pPr>
                      <a:r>
                        <a:rPr lang="en-US" sz="900" dirty="0">
                          <a:effectLst/>
                        </a:rPr>
                        <a:t>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solidFill>
                            <a:srgbClr val="464846"/>
                          </a:solidFill>
                          <a:effectLst/>
                        </a:rPr>
                        <a:t>4</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5</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6</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pPr>
                      <a:endParaRPr lang="en-US" sz="1200" dirty="0">
                        <a:solidFill>
                          <a:srgbClr val="464846"/>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pPr>
                      <a:endParaRPr lang="en-US" sz="1200" dirty="0">
                        <a:solidFill>
                          <a:srgbClr val="464846"/>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pPr>
                      <a:endParaRPr lang="en-US" sz="1200" dirty="0">
                        <a:solidFill>
                          <a:srgbClr val="464846"/>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 </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73071157"/>
                  </a:ext>
                </a:extLst>
              </a:tr>
              <a:tr h="155448">
                <a:tc>
                  <a:txBody>
                    <a:bodyPr/>
                    <a:lstStyle/>
                    <a:p>
                      <a:pPr marL="0" marR="0" algn="ctr">
                        <a:lnSpc>
                          <a:spcPct val="200000"/>
                        </a:lnSpc>
                        <a:spcBef>
                          <a:spcPts val="0"/>
                        </a:spcBef>
                        <a:spcAft>
                          <a:spcPts val="0"/>
                        </a:spcAft>
                      </a:pPr>
                      <a:r>
                        <a:rPr lang="en-US" sz="900" dirty="0">
                          <a:effectLst/>
                        </a:rPr>
                        <a:t>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solidFill>
                            <a:srgbClr val="464846"/>
                          </a:solidFill>
                          <a:effectLst/>
                        </a:rPr>
                        <a:t>5</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6</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pPr>
                      <a:endParaRPr lang="en-US" sz="1200" dirty="0">
                        <a:solidFill>
                          <a:srgbClr val="464846"/>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pPr>
                      <a:endParaRPr lang="en-US" sz="1200" dirty="0">
                        <a:solidFill>
                          <a:srgbClr val="464846"/>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pPr>
                      <a:endParaRPr lang="en-US" sz="1200" dirty="0">
                        <a:solidFill>
                          <a:srgbClr val="464846"/>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pPr>
                      <a:endParaRPr lang="en-US" sz="1200" dirty="0">
                        <a:solidFill>
                          <a:srgbClr val="464846"/>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 </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95708508"/>
                  </a:ext>
                </a:extLst>
              </a:tr>
              <a:tr h="155448">
                <a:tc>
                  <a:txBody>
                    <a:bodyPr/>
                    <a:lstStyle/>
                    <a:p>
                      <a:pPr marL="0" marR="0" algn="ctr">
                        <a:lnSpc>
                          <a:spcPct val="200000"/>
                        </a:lnSpc>
                        <a:spcBef>
                          <a:spcPts val="0"/>
                        </a:spcBef>
                        <a:spcAft>
                          <a:spcPts val="0"/>
                        </a:spcAft>
                      </a:pPr>
                      <a:r>
                        <a:rPr lang="en-US" sz="900" dirty="0">
                          <a:effectLst/>
                        </a:rPr>
                        <a:t>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solidFill>
                            <a:srgbClr val="464846"/>
                          </a:solidFill>
                          <a:effectLst/>
                        </a:rPr>
                        <a:t>6</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 </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 </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 </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 </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 </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 </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3396434"/>
                  </a:ext>
                </a:extLst>
              </a:tr>
            </a:tbl>
          </a:graphicData>
        </a:graphic>
      </p:graphicFrame>
      <p:sp>
        <p:nvSpPr>
          <p:cNvPr id="12" name="Content Placeholder 5">
            <a:extLst>
              <a:ext uri="{FF2B5EF4-FFF2-40B4-BE49-F238E27FC236}">
                <a16:creationId xmlns:a16="http://schemas.microsoft.com/office/drawing/2014/main" id="{714A9571-C117-4710-898F-B2B37F3BE9CD}"/>
              </a:ext>
            </a:extLst>
          </p:cNvPr>
          <p:cNvSpPr>
            <a:spLocks noGrp="1"/>
          </p:cNvSpPr>
          <p:nvPr>
            <p:ph sz="half" idx="13"/>
          </p:nvPr>
        </p:nvSpPr>
        <p:spPr>
          <a:xfrm>
            <a:off x="838199" y="4396797"/>
            <a:ext cx="6705601" cy="2165629"/>
          </a:xfrm>
        </p:spPr>
        <p:txBody>
          <a:bodyPr/>
          <a:lstStyle/>
          <a:p>
            <a:r>
              <a:rPr lang="en-US" noProof="0" dirty="0"/>
              <a:t>Með grunntölu 7 kemur talan 10 á eftir 6 </a:t>
            </a:r>
            <a:br>
              <a:rPr lang="en-US" noProof="0" dirty="0"/>
            </a:br>
            <a:r>
              <a:rPr lang="en-US" noProof="0" dirty="0"/>
              <a:t>(þar sem engir fleiri tölustafir eru tiltækir!). </a:t>
            </a:r>
          </a:p>
          <a:p>
            <a:r>
              <a:rPr lang="en-US" noProof="0" dirty="0"/>
              <a:t>Því er 6</a:t>
            </a:r>
            <a:r>
              <a:rPr lang="en-US" baseline="-25000" noProof="0" dirty="0"/>
              <a:t>7</a:t>
            </a:r>
            <a:r>
              <a:rPr lang="en-US" noProof="0" dirty="0"/>
              <a:t> + 1</a:t>
            </a:r>
            <a:r>
              <a:rPr lang="en-US" baseline="-25000" noProof="0" dirty="0"/>
              <a:t>7</a:t>
            </a:r>
            <a:r>
              <a:rPr lang="en-US" noProof="0" dirty="0"/>
              <a:t> = 10</a:t>
            </a:r>
            <a:r>
              <a:rPr lang="en-US" baseline="-25000" noProof="0" dirty="0"/>
              <a:t>7</a:t>
            </a:r>
            <a:r>
              <a:rPr lang="en-US" noProof="0" dirty="0"/>
              <a:t>. Þegar það liggur fyrir er </a:t>
            </a:r>
            <a:br>
              <a:rPr lang="en-US" noProof="0" dirty="0"/>
            </a:br>
            <a:r>
              <a:rPr lang="en-US" noProof="0" dirty="0"/>
              <a:t>6</a:t>
            </a:r>
            <a:r>
              <a:rPr lang="en-US" baseline="-25000" noProof="0" dirty="0"/>
              <a:t>7</a:t>
            </a:r>
            <a:r>
              <a:rPr lang="en-US" noProof="0" dirty="0"/>
              <a:t> + 2</a:t>
            </a:r>
            <a:r>
              <a:rPr lang="en-US" baseline="-25000" noProof="0" dirty="0"/>
              <a:t>7</a:t>
            </a:r>
            <a:r>
              <a:rPr lang="en-US" noProof="0" dirty="0"/>
              <a:t> tveimur sætum á eftir 6, sem er </a:t>
            </a:r>
            <a:br>
              <a:rPr lang="en-US" noProof="0" dirty="0"/>
            </a:br>
            <a:r>
              <a:rPr lang="en-US" noProof="0" dirty="0"/>
              <a:t>11 með grunntölu 7. </a:t>
            </a:r>
          </a:p>
        </p:txBody>
      </p:sp>
      <p:graphicFrame>
        <p:nvGraphicFramePr>
          <p:cNvPr id="17" name="Table 6">
            <a:extLst>
              <a:ext uri="{FF2B5EF4-FFF2-40B4-BE49-F238E27FC236}">
                <a16:creationId xmlns:a16="http://schemas.microsoft.com/office/drawing/2014/main" id="{D5AA635B-E143-4EDE-A23B-1BD1A42A0033}"/>
              </a:ext>
            </a:extLst>
          </p:cNvPr>
          <p:cNvGraphicFramePr>
            <a:graphicFrameLocks noGrp="1"/>
          </p:cNvGraphicFramePr>
          <p:nvPr>
            <p:ph sz="half" idx="14"/>
            <p:extLst>
              <p:ext uri="{D42A27DB-BD31-4B8C-83A1-F6EECF244321}">
                <p14:modId xmlns:p14="http://schemas.microsoft.com/office/powerpoint/2010/main" val="2828851817"/>
              </p:ext>
            </p:extLst>
          </p:nvPr>
        </p:nvGraphicFramePr>
        <p:xfrm>
          <a:off x="7909560" y="4389120"/>
          <a:ext cx="3556000" cy="1243584"/>
        </p:xfrm>
        <a:graphic>
          <a:graphicData uri="http://schemas.openxmlformats.org/drawingml/2006/table">
            <a:tbl>
              <a:tblPr firstRow="1" firstCol="1" bandRow="1">
                <a:tableStyleId>{5C22544A-7EE6-4342-B048-85BDC9FD1C3A}</a:tableStyleId>
              </a:tblPr>
              <a:tblGrid>
                <a:gridCol w="444500">
                  <a:extLst>
                    <a:ext uri="{9D8B030D-6E8A-4147-A177-3AD203B41FA5}">
                      <a16:colId xmlns:a16="http://schemas.microsoft.com/office/drawing/2014/main" val="2953922113"/>
                    </a:ext>
                  </a:extLst>
                </a:gridCol>
                <a:gridCol w="444500">
                  <a:extLst>
                    <a:ext uri="{9D8B030D-6E8A-4147-A177-3AD203B41FA5}">
                      <a16:colId xmlns:a16="http://schemas.microsoft.com/office/drawing/2014/main" val="1674721408"/>
                    </a:ext>
                  </a:extLst>
                </a:gridCol>
                <a:gridCol w="444500">
                  <a:extLst>
                    <a:ext uri="{9D8B030D-6E8A-4147-A177-3AD203B41FA5}">
                      <a16:colId xmlns:a16="http://schemas.microsoft.com/office/drawing/2014/main" val="4097721226"/>
                    </a:ext>
                  </a:extLst>
                </a:gridCol>
                <a:gridCol w="444500">
                  <a:extLst>
                    <a:ext uri="{9D8B030D-6E8A-4147-A177-3AD203B41FA5}">
                      <a16:colId xmlns:a16="http://schemas.microsoft.com/office/drawing/2014/main" val="4286204914"/>
                    </a:ext>
                  </a:extLst>
                </a:gridCol>
                <a:gridCol w="444500">
                  <a:extLst>
                    <a:ext uri="{9D8B030D-6E8A-4147-A177-3AD203B41FA5}">
                      <a16:colId xmlns:a16="http://schemas.microsoft.com/office/drawing/2014/main" val="3376892507"/>
                    </a:ext>
                  </a:extLst>
                </a:gridCol>
                <a:gridCol w="444500">
                  <a:extLst>
                    <a:ext uri="{9D8B030D-6E8A-4147-A177-3AD203B41FA5}">
                      <a16:colId xmlns:a16="http://schemas.microsoft.com/office/drawing/2014/main" val="371297864"/>
                    </a:ext>
                  </a:extLst>
                </a:gridCol>
                <a:gridCol w="444500">
                  <a:extLst>
                    <a:ext uri="{9D8B030D-6E8A-4147-A177-3AD203B41FA5}">
                      <a16:colId xmlns:a16="http://schemas.microsoft.com/office/drawing/2014/main" val="277586467"/>
                    </a:ext>
                  </a:extLst>
                </a:gridCol>
                <a:gridCol w="444500">
                  <a:extLst>
                    <a:ext uri="{9D8B030D-6E8A-4147-A177-3AD203B41FA5}">
                      <a16:colId xmlns:a16="http://schemas.microsoft.com/office/drawing/2014/main" val="2282827273"/>
                    </a:ext>
                  </a:extLst>
                </a:gridCol>
              </a:tblGrid>
              <a:tr h="155448">
                <a:tc>
                  <a:txBody>
                    <a:bodyPr/>
                    <a:lstStyle/>
                    <a:p>
                      <a:pPr marL="0" marR="0" algn="ctr">
                        <a:lnSpc>
                          <a:spcPct val="200000"/>
                        </a:lnSpc>
                        <a:spcBef>
                          <a:spcPts val="0"/>
                        </a:spcBef>
                        <a:spcAft>
                          <a:spcPts val="0"/>
                        </a:spcAft>
                      </a:pPr>
                      <a:r>
                        <a:rPr lang="en-US" sz="900" dirty="0">
                          <a:effectLst/>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effectLst/>
                        </a:rPr>
                        <a:t>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effectLst/>
                        </a:rPr>
                        <a:t>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effectLst/>
                        </a:rPr>
                        <a:t>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effectLst/>
                        </a:rPr>
                        <a:t>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effectLst/>
                        </a:rPr>
                        <a:t>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effectLst/>
                        </a:rPr>
                        <a:t>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2832B"/>
                    </a:solidFill>
                  </a:tcPr>
                </a:tc>
                <a:extLst>
                  <a:ext uri="{0D108BD9-81ED-4DB2-BD59-A6C34878D82A}">
                    <a16:rowId xmlns:a16="http://schemas.microsoft.com/office/drawing/2014/main" val="215607845"/>
                  </a:ext>
                </a:extLst>
              </a:tr>
              <a:tr h="155448">
                <a:tc>
                  <a:txBody>
                    <a:bodyPr/>
                    <a:lstStyle/>
                    <a:p>
                      <a:pPr marL="0" marR="0" algn="ctr">
                        <a:lnSpc>
                          <a:spcPct val="200000"/>
                        </a:lnSpc>
                        <a:spcBef>
                          <a:spcPts val="0"/>
                        </a:spcBef>
                        <a:spcAft>
                          <a:spcPts val="0"/>
                        </a:spcAft>
                      </a:pPr>
                      <a:r>
                        <a:rPr lang="en-US" sz="9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solidFill>
                            <a:srgbClr val="464846"/>
                          </a:solidFill>
                          <a:effectLst/>
                        </a:rPr>
                        <a:t>0</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1</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2</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3</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4</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5</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6</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56422433"/>
                  </a:ext>
                </a:extLst>
              </a:tr>
              <a:tr h="155448">
                <a:tc>
                  <a:txBody>
                    <a:bodyPr/>
                    <a:lstStyle/>
                    <a:p>
                      <a:pPr marL="0" marR="0" algn="ctr">
                        <a:lnSpc>
                          <a:spcPct val="200000"/>
                        </a:lnSpc>
                        <a:spcBef>
                          <a:spcPts val="0"/>
                        </a:spcBef>
                        <a:spcAft>
                          <a:spcPts val="0"/>
                        </a:spcAft>
                      </a:pPr>
                      <a:r>
                        <a:rPr lang="en-US" sz="900" dirty="0">
                          <a:effectLst/>
                        </a:rPr>
                        <a:t>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solidFill>
                            <a:srgbClr val="464846"/>
                          </a:solidFill>
                          <a:effectLst/>
                        </a:rPr>
                        <a:t>1</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2</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3</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4</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5</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6</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10</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42707131"/>
                  </a:ext>
                </a:extLst>
              </a:tr>
              <a:tr h="155448">
                <a:tc>
                  <a:txBody>
                    <a:bodyPr/>
                    <a:lstStyle/>
                    <a:p>
                      <a:pPr marL="0" marR="0" algn="ctr">
                        <a:lnSpc>
                          <a:spcPct val="200000"/>
                        </a:lnSpc>
                        <a:spcBef>
                          <a:spcPts val="0"/>
                        </a:spcBef>
                        <a:spcAft>
                          <a:spcPts val="0"/>
                        </a:spcAft>
                      </a:pPr>
                      <a:r>
                        <a:rPr lang="en-US" sz="900" dirty="0">
                          <a:effectLst/>
                        </a:rPr>
                        <a:t>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solidFill>
                            <a:srgbClr val="464846"/>
                          </a:solidFill>
                          <a:effectLst/>
                        </a:rPr>
                        <a:t>2</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3</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4</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5</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6</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pPr>
                      <a:endParaRPr lang="en-US" sz="1100" dirty="0">
                        <a:solidFill>
                          <a:srgbClr val="464846"/>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11</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9023494"/>
                  </a:ext>
                </a:extLst>
              </a:tr>
              <a:tr h="155448">
                <a:tc>
                  <a:txBody>
                    <a:bodyPr/>
                    <a:lstStyle/>
                    <a:p>
                      <a:pPr marL="0" marR="0" algn="ctr">
                        <a:lnSpc>
                          <a:spcPct val="200000"/>
                        </a:lnSpc>
                        <a:spcBef>
                          <a:spcPts val="0"/>
                        </a:spcBef>
                        <a:spcAft>
                          <a:spcPts val="0"/>
                        </a:spcAft>
                      </a:pPr>
                      <a:r>
                        <a:rPr lang="en-US" sz="900" dirty="0">
                          <a:effectLst/>
                        </a:rPr>
                        <a:t>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solidFill>
                            <a:srgbClr val="464846"/>
                          </a:solidFill>
                          <a:effectLst/>
                        </a:rPr>
                        <a:t>3</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4</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5</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6</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pPr>
                      <a:endParaRPr lang="en-US" sz="1100" dirty="0">
                        <a:solidFill>
                          <a:srgbClr val="464846"/>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pPr>
                      <a:endParaRPr lang="en-US" sz="1100" dirty="0">
                        <a:solidFill>
                          <a:srgbClr val="464846"/>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 </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13618427"/>
                  </a:ext>
                </a:extLst>
              </a:tr>
              <a:tr h="155448">
                <a:tc>
                  <a:txBody>
                    <a:bodyPr/>
                    <a:lstStyle/>
                    <a:p>
                      <a:pPr marL="0" marR="0" algn="ctr">
                        <a:lnSpc>
                          <a:spcPct val="200000"/>
                        </a:lnSpc>
                        <a:spcBef>
                          <a:spcPts val="0"/>
                        </a:spcBef>
                        <a:spcAft>
                          <a:spcPts val="0"/>
                        </a:spcAft>
                      </a:pPr>
                      <a:r>
                        <a:rPr lang="en-US" sz="900" dirty="0">
                          <a:effectLst/>
                        </a:rPr>
                        <a:t>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solidFill>
                            <a:srgbClr val="464846"/>
                          </a:solidFill>
                          <a:effectLst/>
                        </a:rPr>
                        <a:t>4</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5</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6</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pPr>
                      <a:endParaRPr lang="en-US" sz="1100" dirty="0">
                        <a:solidFill>
                          <a:srgbClr val="464846"/>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pPr>
                      <a:endParaRPr lang="en-US" sz="1100" dirty="0">
                        <a:solidFill>
                          <a:srgbClr val="464846"/>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pPr>
                      <a:endParaRPr lang="en-US" sz="1100" dirty="0">
                        <a:solidFill>
                          <a:srgbClr val="464846"/>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 </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99550452"/>
                  </a:ext>
                </a:extLst>
              </a:tr>
              <a:tr h="155448">
                <a:tc>
                  <a:txBody>
                    <a:bodyPr/>
                    <a:lstStyle/>
                    <a:p>
                      <a:pPr marL="0" marR="0" algn="ctr">
                        <a:lnSpc>
                          <a:spcPct val="200000"/>
                        </a:lnSpc>
                        <a:spcBef>
                          <a:spcPts val="0"/>
                        </a:spcBef>
                        <a:spcAft>
                          <a:spcPts val="0"/>
                        </a:spcAft>
                      </a:pPr>
                      <a:r>
                        <a:rPr lang="en-US" sz="900" dirty="0">
                          <a:effectLst/>
                        </a:rPr>
                        <a:t>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solidFill>
                            <a:srgbClr val="464846"/>
                          </a:solidFill>
                          <a:effectLst/>
                        </a:rPr>
                        <a:t>5</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6</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pPr>
                      <a:endParaRPr lang="en-US" sz="1100" dirty="0">
                        <a:solidFill>
                          <a:srgbClr val="464846"/>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pPr>
                      <a:endParaRPr lang="en-US" sz="1100" dirty="0">
                        <a:solidFill>
                          <a:srgbClr val="464846"/>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pPr>
                      <a:endParaRPr lang="en-US" sz="1100" dirty="0">
                        <a:solidFill>
                          <a:srgbClr val="464846"/>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pPr>
                      <a:endParaRPr lang="en-US" sz="1100" dirty="0">
                        <a:solidFill>
                          <a:srgbClr val="464846"/>
                        </a:solidFill>
                        <a:effectLst/>
                        <a:latin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 </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54083893"/>
                  </a:ext>
                </a:extLst>
              </a:tr>
              <a:tr h="155448">
                <a:tc>
                  <a:txBody>
                    <a:bodyPr/>
                    <a:lstStyle/>
                    <a:p>
                      <a:pPr marL="0" marR="0" algn="ctr">
                        <a:lnSpc>
                          <a:spcPct val="200000"/>
                        </a:lnSpc>
                        <a:spcBef>
                          <a:spcPts val="0"/>
                        </a:spcBef>
                        <a:spcAft>
                          <a:spcPts val="0"/>
                        </a:spcAft>
                      </a:pPr>
                      <a:r>
                        <a:rPr lang="en-US" sz="900" dirty="0">
                          <a:effectLst/>
                        </a:rPr>
                        <a:t>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52832B"/>
                    </a:solidFill>
                  </a:tcPr>
                </a:tc>
                <a:tc>
                  <a:txBody>
                    <a:bodyPr/>
                    <a:lstStyle/>
                    <a:p>
                      <a:pPr marL="0" marR="0" algn="ctr">
                        <a:lnSpc>
                          <a:spcPct val="200000"/>
                        </a:lnSpc>
                        <a:spcBef>
                          <a:spcPts val="0"/>
                        </a:spcBef>
                        <a:spcAft>
                          <a:spcPts val="0"/>
                        </a:spcAft>
                      </a:pPr>
                      <a:r>
                        <a:rPr lang="en-US" sz="900" dirty="0">
                          <a:solidFill>
                            <a:srgbClr val="464846"/>
                          </a:solidFill>
                          <a:effectLst/>
                        </a:rPr>
                        <a:t>6</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10</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11</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 </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 </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 </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900" dirty="0">
                          <a:solidFill>
                            <a:srgbClr val="464846"/>
                          </a:solidFill>
                          <a:effectLst/>
                        </a:rPr>
                        <a:t> </a:t>
                      </a:r>
                      <a:endParaRPr lang="en-US" sz="11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21590365"/>
                  </a:ext>
                </a:extLst>
              </a:tr>
            </a:tbl>
          </a:graphicData>
        </a:graphic>
      </p:graphicFrame>
    </p:spTree>
    <p:extLst>
      <p:ext uri="{BB962C8B-B14F-4D97-AF65-F5344CB8AC3E}">
        <p14:creationId xmlns:p14="http://schemas.microsoft.com/office/powerpoint/2010/main" val="41363760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sz="2400" noProof="0" dirty="0"/>
              <a:t>DÆMI – Samlagningartafla fyrir grunntölu undir 10 (2 af 2)</a:t>
            </a:r>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half" idx="1"/>
          </p:nvPr>
        </p:nvSpPr>
        <p:spPr>
          <a:xfrm>
            <a:off x="838200" y="1010661"/>
            <a:ext cx="10515600" cy="1500310"/>
          </a:xfrm>
        </p:spPr>
        <p:txBody>
          <a:bodyPr/>
          <a:lstStyle/>
          <a:p>
            <a:r>
              <a:rPr lang="en-US" noProof="0" dirty="0"/>
              <a:t>Búðu til samlagningartöflu fyrir grunntölu 7.</a:t>
            </a:r>
          </a:p>
          <a:p>
            <a:r>
              <a:rPr lang="en-US" noProof="0" dirty="0"/>
              <a:t>Síðan fyllum við út línurnar eins og í tugakerfinu, en höfum í huga að hér er unnið í sjöundakerfinu.</a:t>
            </a:r>
          </a:p>
        </p:txBody>
      </p:sp>
      <p:graphicFrame>
        <p:nvGraphicFramePr>
          <p:cNvPr id="5" name="Table 3">
            <a:extLst>
              <a:ext uri="{FF2B5EF4-FFF2-40B4-BE49-F238E27FC236}">
                <a16:creationId xmlns:a16="http://schemas.microsoft.com/office/drawing/2014/main" id="{0DE90F2B-7F18-4878-A92A-9C404FDB9A34}"/>
              </a:ext>
            </a:extLst>
          </p:cNvPr>
          <p:cNvGraphicFramePr>
            <a:graphicFrameLocks noGrp="1"/>
          </p:cNvGraphicFramePr>
          <p:nvPr>
            <p:ph sz="half" idx="2"/>
            <p:extLst>
              <p:ext uri="{D42A27DB-BD31-4B8C-83A1-F6EECF244321}">
                <p14:modId xmlns:p14="http://schemas.microsoft.com/office/powerpoint/2010/main" val="3783970785"/>
              </p:ext>
            </p:extLst>
          </p:nvPr>
        </p:nvGraphicFramePr>
        <p:xfrm>
          <a:off x="1469570" y="2684791"/>
          <a:ext cx="5773056" cy="3793568"/>
        </p:xfrm>
        <a:graphic>
          <a:graphicData uri="http://schemas.openxmlformats.org/drawingml/2006/table">
            <a:tbl>
              <a:tblPr firstRow="1" firstCol="1" bandRow="1">
                <a:tableStyleId>{5C22544A-7EE6-4342-B048-85BDC9FD1C3A}</a:tableStyleId>
              </a:tblPr>
              <a:tblGrid>
                <a:gridCol w="721632">
                  <a:extLst>
                    <a:ext uri="{9D8B030D-6E8A-4147-A177-3AD203B41FA5}">
                      <a16:colId xmlns:a16="http://schemas.microsoft.com/office/drawing/2014/main" val="2175395904"/>
                    </a:ext>
                  </a:extLst>
                </a:gridCol>
                <a:gridCol w="721632">
                  <a:extLst>
                    <a:ext uri="{9D8B030D-6E8A-4147-A177-3AD203B41FA5}">
                      <a16:colId xmlns:a16="http://schemas.microsoft.com/office/drawing/2014/main" val="2112993578"/>
                    </a:ext>
                  </a:extLst>
                </a:gridCol>
                <a:gridCol w="721632">
                  <a:extLst>
                    <a:ext uri="{9D8B030D-6E8A-4147-A177-3AD203B41FA5}">
                      <a16:colId xmlns:a16="http://schemas.microsoft.com/office/drawing/2014/main" val="1388703013"/>
                    </a:ext>
                  </a:extLst>
                </a:gridCol>
                <a:gridCol w="721632">
                  <a:extLst>
                    <a:ext uri="{9D8B030D-6E8A-4147-A177-3AD203B41FA5}">
                      <a16:colId xmlns:a16="http://schemas.microsoft.com/office/drawing/2014/main" val="344453008"/>
                    </a:ext>
                  </a:extLst>
                </a:gridCol>
                <a:gridCol w="721632">
                  <a:extLst>
                    <a:ext uri="{9D8B030D-6E8A-4147-A177-3AD203B41FA5}">
                      <a16:colId xmlns:a16="http://schemas.microsoft.com/office/drawing/2014/main" val="3719877248"/>
                    </a:ext>
                  </a:extLst>
                </a:gridCol>
                <a:gridCol w="721632">
                  <a:extLst>
                    <a:ext uri="{9D8B030D-6E8A-4147-A177-3AD203B41FA5}">
                      <a16:colId xmlns:a16="http://schemas.microsoft.com/office/drawing/2014/main" val="3915366717"/>
                    </a:ext>
                  </a:extLst>
                </a:gridCol>
                <a:gridCol w="721632">
                  <a:extLst>
                    <a:ext uri="{9D8B030D-6E8A-4147-A177-3AD203B41FA5}">
                      <a16:colId xmlns:a16="http://schemas.microsoft.com/office/drawing/2014/main" val="1025088384"/>
                    </a:ext>
                  </a:extLst>
                </a:gridCol>
                <a:gridCol w="721632">
                  <a:extLst>
                    <a:ext uri="{9D8B030D-6E8A-4147-A177-3AD203B41FA5}">
                      <a16:colId xmlns:a16="http://schemas.microsoft.com/office/drawing/2014/main" val="2700960082"/>
                    </a:ext>
                  </a:extLst>
                </a:gridCol>
              </a:tblGrid>
              <a:tr h="474196">
                <a:tc>
                  <a:txBody>
                    <a:bodyPr/>
                    <a:lstStyle/>
                    <a:p>
                      <a:pPr marL="0" marR="0" algn="ctr">
                        <a:lnSpc>
                          <a:spcPct val="200000"/>
                        </a:lnSpc>
                        <a:spcBef>
                          <a:spcPts val="0"/>
                        </a:spcBef>
                        <a:spcAft>
                          <a:spcPts val="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0</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3</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4</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5</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6</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49750979"/>
                  </a:ext>
                </a:extLst>
              </a:tr>
              <a:tr h="474196">
                <a:tc>
                  <a:txBody>
                    <a:bodyPr/>
                    <a:lstStyle/>
                    <a:p>
                      <a:pPr marL="0" marR="0" algn="ctr">
                        <a:lnSpc>
                          <a:spcPct val="200000"/>
                        </a:lnSpc>
                        <a:spcBef>
                          <a:spcPts val="0"/>
                        </a:spcBef>
                        <a:spcAft>
                          <a:spcPts val="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0</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0</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2</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3</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4</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5</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6</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10578261"/>
                  </a:ext>
                </a:extLst>
              </a:tr>
              <a:tr h="474196">
                <a:tc>
                  <a:txBody>
                    <a:bodyPr/>
                    <a:lstStyle/>
                    <a:p>
                      <a:pPr marL="0" marR="0" algn="ctr">
                        <a:lnSpc>
                          <a:spcPct val="200000"/>
                        </a:lnSpc>
                        <a:spcBef>
                          <a:spcPts val="0"/>
                        </a:spcBef>
                        <a:spcAft>
                          <a:spcPts val="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2</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3</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4</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5</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6</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10</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19344813"/>
                  </a:ext>
                </a:extLst>
              </a:tr>
              <a:tr h="474196">
                <a:tc>
                  <a:txBody>
                    <a:bodyPr/>
                    <a:lstStyle/>
                    <a:p>
                      <a:pPr marL="0" marR="0" algn="ctr">
                        <a:lnSpc>
                          <a:spcPct val="200000"/>
                        </a:lnSpc>
                        <a:spcBef>
                          <a:spcPts val="0"/>
                        </a:spcBef>
                        <a:spcAft>
                          <a:spcPts val="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2</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3</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4</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5</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6</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10</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11</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36498742"/>
                  </a:ext>
                </a:extLst>
              </a:tr>
              <a:tr h="474196">
                <a:tc>
                  <a:txBody>
                    <a:bodyPr/>
                    <a:lstStyle/>
                    <a:p>
                      <a:pPr marL="0" marR="0" algn="ctr">
                        <a:lnSpc>
                          <a:spcPct val="200000"/>
                        </a:lnSpc>
                        <a:spcBef>
                          <a:spcPts val="0"/>
                        </a:spcBef>
                        <a:spcAft>
                          <a:spcPts val="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3</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3</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4</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5</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6</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10</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11</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12</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0500063"/>
                  </a:ext>
                </a:extLst>
              </a:tr>
              <a:tr h="474196">
                <a:tc>
                  <a:txBody>
                    <a:bodyPr/>
                    <a:lstStyle/>
                    <a:p>
                      <a:pPr marL="0" marR="0" algn="ctr">
                        <a:lnSpc>
                          <a:spcPct val="200000"/>
                        </a:lnSpc>
                        <a:spcBef>
                          <a:spcPts val="0"/>
                        </a:spcBef>
                        <a:spcAft>
                          <a:spcPts val="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4</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4</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5</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6</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10</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11</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12</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13</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73071157"/>
                  </a:ext>
                </a:extLst>
              </a:tr>
              <a:tr h="474196">
                <a:tc>
                  <a:txBody>
                    <a:bodyPr/>
                    <a:lstStyle/>
                    <a:p>
                      <a:pPr marL="0" marR="0" algn="ctr">
                        <a:lnSpc>
                          <a:spcPct val="200000"/>
                        </a:lnSpc>
                        <a:spcBef>
                          <a:spcPts val="0"/>
                        </a:spcBef>
                        <a:spcAft>
                          <a:spcPts val="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5</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5</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6</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10</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11</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12</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13</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14</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95708508"/>
                  </a:ext>
                </a:extLst>
              </a:tr>
              <a:tr h="474196">
                <a:tc>
                  <a:txBody>
                    <a:bodyPr/>
                    <a:lstStyle/>
                    <a:p>
                      <a:pPr marL="0" marR="0" algn="ctr">
                        <a:lnSpc>
                          <a:spcPct val="200000"/>
                        </a:lnSpc>
                        <a:spcBef>
                          <a:spcPts val="0"/>
                        </a:spcBef>
                        <a:spcAft>
                          <a:spcPts val="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6</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6</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10</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11</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12</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13</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14</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200000"/>
                        </a:lnSpc>
                        <a:spcBef>
                          <a:spcPts val="0"/>
                        </a:spcBef>
                        <a:spcAft>
                          <a:spcPts val="0"/>
                        </a:spcAft>
                      </a:pPr>
                      <a:r>
                        <a:rPr lang="en-US" sz="1600" dirty="0">
                          <a:solidFill>
                            <a:srgbClr val="464846"/>
                          </a:solidFill>
                          <a:effectLst/>
                          <a:latin typeface="Times New Roman" panose="02020603050405020304" pitchFamily="18" charset="0"/>
                          <a:ea typeface="Calibri" panose="020F0502020204030204" pitchFamily="34" charset="0"/>
                          <a:cs typeface="Times New Roman" panose="02020603050405020304" pitchFamily="18" charset="0"/>
                        </a:rPr>
                        <a:t>15</a:t>
                      </a:r>
                      <a:r>
                        <a:rPr lang="en-US" sz="1600" dirty="0">
                          <a:solidFill>
                            <a:srgbClr val="464846"/>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3396434"/>
                  </a:ext>
                </a:extLst>
              </a:tr>
            </a:tbl>
          </a:graphicData>
        </a:graphic>
      </p:graphicFrame>
    </p:spTree>
    <p:extLst>
      <p:ext uri="{BB962C8B-B14F-4D97-AF65-F5344CB8AC3E}">
        <p14:creationId xmlns:p14="http://schemas.microsoft.com/office/powerpoint/2010/main" val="4350488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noProof="0" dirty="0"/>
              <a:t>4.4 Samlagningartöflur fyrir tiltekna grunntölu</a:t>
            </a:r>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noProof="0" dirty="0"/>
              <a:t>Samlagningartafla fyrir tiltekna grunntölu er búin til á eftirfarandi hátt.</a:t>
            </a:r>
          </a:p>
          <a:p>
            <a:r>
              <a:rPr lang="en-US" b="1" noProof="0" dirty="0"/>
              <a:t>Skref 1: </a:t>
            </a:r>
            <a:r>
              <a:rPr lang="en-US" noProof="0" dirty="0"/>
              <a:t>Settu töfluna upp.</a:t>
            </a:r>
          </a:p>
          <a:p>
            <a:r>
              <a:rPr lang="en-US" b="1" noProof="0" dirty="0"/>
              <a:t>Skref 2: </a:t>
            </a:r>
            <a:r>
              <a:rPr lang="en-US" noProof="0" dirty="0"/>
              <a:t>Fylltu inn allar samlagningar þar sem eingöngu eru notuð leyfileg tákn grunntölunnar. Reitirnir á skálínunni frá efra vinstra horni til neðra hægra horns, næst útfylltu reitunum, fá allir gildið 10 óháð grunntölu.</a:t>
            </a:r>
          </a:p>
          <a:p>
            <a:r>
              <a:rPr lang="en-US" b="1" noProof="0" dirty="0"/>
              <a:t>Skref 3: </a:t>
            </a:r>
            <a:r>
              <a:rPr lang="en-US" noProof="0" dirty="0"/>
              <a:t>Færðu inn gildin á bilinu 11 til 19. Þetta má allt gera í einni töflu án þess að afrita áður unna vinnu.</a:t>
            </a:r>
          </a:p>
        </p:txBody>
      </p:sp>
    </p:spTree>
    <p:extLst>
      <p:ext uri="{BB962C8B-B14F-4D97-AF65-F5344CB8AC3E}">
        <p14:creationId xmlns:p14="http://schemas.microsoft.com/office/powerpoint/2010/main" val="15077143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sz="2400" noProof="0" dirty="0"/>
              <a:t>4.4 Villur við samlagningu og frádrátt í öðrum talnakerfum en tugakerfinu</a:t>
            </a:r>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noProof="0" dirty="0"/>
              <a:t>Villur í útreikningum í öðrum talnakerfum en tugakerfinu stafa oft af því að reglum eða táknum tugakerfisins er beitt á reikningsdæmi í öðru talnakerfi. Ein algeng villa er að nota tákn sem tilheyrir ekki táknamengi grunntölunnar. Ef talan 9 kemur til dæmis fyrir í sjöundakerfinu hlýtur villa að hafa átt sér stað, því 9 er ekki leyfilegt tákn í því kerfi.</a:t>
            </a:r>
          </a:p>
        </p:txBody>
      </p:sp>
    </p:spTree>
    <p:extLst>
      <p:ext uri="{BB962C8B-B14F-4D97-AF65-F5344CB8AC3E}">
        <p14:creationId xmlns:p14="http://schemas.microsoft.com/office/powerpoint/2010/main" val="3097822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sz="2600" noProof="0" dirty="0"/>
              <a:t>DÆMI – Óleyfilegt tákn greint í reikningi í öðru talnakerfi en tugakerfinu</a:t>
            </a:r>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1" y="1010661"/>
            <a:ext cx="4024085" cy="5166302"/>
          </a:xfrm>
        </p:spPr>
        <p:txBody>
          <a:bodyPr/>
          <a:lstStyle/>
          <a:p>
            <a:r>
              <a:rPr lang="en-US" noProof="0" dirty="0"/>
              <a:t>Útskýrðu villuna í eftirfarandi útreikningi:</a:t>
            </a:r>
            <a:br>
              <a:rPr lang="en-US" noProof="0" dirty="0"/>
            </a:br>
            <a:r>
              <a:rPr lang="en-US" i="0" noProof="0" dirty="0">
                <a:latin typeface="Cambria Math" panose="02040503050406030204" pitchFamily="18" charset="0"/>
                <a:ea typeface="Cambria Math" panose="02040503050406030204" pitchFamily="18" charset="0"/>
              </a:rPr>
              <a:t>15</a:t>
            </a:r>
            <a:r>
              <a:rPr lang="en-US" i="0" baseline="-25000" noProof="0" dirty="0">
                <a:latin typeface="Cambria Math" panose="02040503050406030204" pitchFamily="18" charset="0"/>
                <a:ea typeface="Cambria Math" panose="02040503050406030204" pitchFamily="18" charset="0"/>
              </a:rPr>
              <a:t>6 </a:t>
            </a:r>
            <a:r>
              <a:rPr lang="en-US" i="0" noProof="0" dirty="0">
                <a:latin typeface="Cambria Math" panose="02040503050406030204" pitchFamily="18" charset="0"/>
                <a:ea typeface="Cambria Math" panose="02040503050406030204" pitchFamily="18" charset="0"/>
              </a:rPr>
              <a:t>+ 34</a:t>
            </a:r>
            <a:r>
              <a:rPr lang="en-US" i="0" baseline="-25000" noProof="0" dirty="0">
                <a:latin typeface="Cambria Math" panose="02040503050406030204" pitchFamily="18" charset="0"/>
                <a:ea typeface="Cambria Math" panose="02040503050406030204" pitchFamily="18" charset="0"/>
              </a:rPr>
              <a:t>6 </a:t>
            </a:r>
            <a:r>
              <a:rPr lang="en-US" i="0" noProof="0" dirty="0">
                <a:latin typeface="Cambria Math" panose="02040503050406030204" pitchFamily="18" charset="0"/>
                <a:ea typeface="Cambria Math" panose="02040503050406030204" pitchFamily="18" charset="0"/>
              </a:rPr>
              <a:t>= 49</a:t>
            </a:r>
            <a:r>
              <a:rPr lang="en-US" i="0" baseline="-25000" noProof="0" dirty="0">
                <a:latin typeface="Cambria Math" panose="02040503050406030204" pitchFamily="18" charset="0"/>
                <a:ea typeface="Cambria Math" panose="02040503050406030204" pitchFamily="18" charset="0"/>
              </a:rPr>
              <a:t>6</a:t>
            </a:r>
            <a:r>
              <a:rPr lang="en-US" noProof="0" dirty="0"/>
              <a:t>.</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5388428" y="1010660"/>
            <a:ext cx="6484257" cy="5482213"/>
          </a:xfrm>
        </p:spPr>
        <p:txBody>
          <a:bodyPr/>
          <a:lstStyle/>
          <a:p>
            <a:r>
              <a:rPr lang="en-US" noProof="0" dirty="0"/>
              <a:t>Þar sem dæmið er í sexundakerfinu eru leyfilegu táknin 0, 1, 2, 3, 4 og 5.</a:t>
            </a:r>
          </a:p>
          <a:p>
            <a:r>
              <a:rPr lang="en-US" noProof="0" dirty="0"/>
              <a:t>Táknið 9 í svarinu er augljóslega ekki leyfilegt í sexundakerfinu. Í samlagningartöflu sexundakerfisins sjáum við að</a:t>
            </a:r>
            <a:br>
              <a:rPr lang="en-US" noProof="0" dirty="0"/>
            </a:br>
            <a:r>
              <a:rPr lang="en-US" i="0" noProof="0" dirty="0">
                <a:latin typeface="Cambria Math" panose="02040503050406030204" pitchFamily="18" charset="0"/>
                <a:ea typeface="Cambria Math" panose="02040503050406030204" pitchFamily="18" charset="0"/>
              </a:rPr>
              <a:t>5</a:t>
            </a:r>
            <a:r>
              <a:rPr lang="en-US" i="0" baseline="-25000" noProof="0" dirty="0">
                <a:latin typeface="Cambria Math" panose="02040503050406030204" pitchFamily="18" charset="0"/>
                <a:ea typeface="Cambria Math" panose="02040503050406030204" pitchFamily="18" charset="0"/>
              </a:rPr>
              <a:t>6 </a:t>
            </a:r>
            <a:r>
              <a:rPr lang="en-US" i="0" noProof="0" dirty="0">
                <a:latin typeface="Cambria Math" panose="02040503050406030204" pitchFamily="18" charset="0"/>
                <a:ea typeface="Cambria Math" panose="02040503050406030204" pitchFamily="18" charset="0"/>
              </a:rPr>
              <a:t>+ 4</a:t>
            </a:r>
            <a:r>
              <a:rPr lang="en-US" i="0" baseline="-25000" noProof="0" dirty="0">
                <a:latin typeface="Cambria Math" panose="02040503050406030204" pitchFamily="18" charset="0"/>
                <a:ea typeface="Cambria Math" panose="02040503050406030204" pitchFamily="18" charset="0"/>
              </a:rPr>
              <a:t>6 </a:t>
            </a:r>
            <a:r>
              <a:rPr lang="en-US" i="0" noProof="0" dirty="0">
                <a:latin typeface="Cambria Math" panose="02040503050406030204" pitchFamily="18" charset="0"/>
                <a:ea typeface="Cambria Math" panose="02040503050406030204" pitchFamily="18" charset="0"/>
              </a:rPr>
              <a:t>= 13</a:t>
            </a:r>
            <a:r>
              <a:rPr lang="en-US" i="0" baseline="-25000" noProof="0" dirty="0">
                <a:latin typeface="Cambria Math" panose="02040503050406030204" pitchFamily="18" charset="0"/>
                <a:ea typeface="Cambria Math" panose="02040503050406030204" pitchFamily="18" charset="0"/>
              </a:rPr>
              <a:t>6</a:t>
            </a:r>
            <a:r>
              <a:rPr lang="en-US" noProof="0" dirty="0">
                <a:latin typeface="Cambria Math" panose="02040503050406030204" pitchFamily="18" charset="0"/>
                <a:ea typeface="Cambria Math" panose="02040503050406030204" pitchFamily="18" charset="0"/>
              </a:rPr>
              <a:t>.</a:t>
            </a:r>
          </a:p>
          <a:p>
            <a:r>
              <a:rPr lang="en-US" noProof="0" dirty="0"/>
              <a:t>Þegar villan hefur verið leiðrétt fæst summan</a:t>
            </a:r>
            <a:r>
              <a:rPr lang="en-US" i="0" noProof="0" dirty="0">
                <a:latin typeface="Cambria Math" panose="02040503050406030204" pitchFamily="18" charset="0"/>
                <a:ea typeface="Cambria Math" panose="02040503050406030204" pitchFamily="18" charset="0"/>
              </a:rPr>
              <a:t>15</a:t>
            </a:r>
            <a:r>
              <a:rPr lang="en-US" i="0" baseline="-25000" noProof="0" dirty="0">
                <a:latin typeface="Cambria Math" panose="02040503050406030204" pitchFamily="18" charset="0"/>
                <a:ea typeface="Cambria Math" panose="02040503050406030204" pitchFamily="18" charset="0"/>
              </a:rPr>
              <a:t>6 </a:t>
            </a:r>
            <a:r>
              <a:rPr lang="en-US" i="0" noProof="0" dirty="0">
                <a:latin typeface="Cambria Math" panose="02040503050406030204" pitchFamily="18" charset="0"/>
                <a:ea typeface="Cambria Math" panose="02040503050406030204" pitchFamily="18" charset="0"/>
              </a:rPr>
              <a:t>+ 34</a:t>
            </a:r>
            <a:r>
              <a:rPr lang="en-US" i="0" baseline="-25000" noProof="0" dirty="0">
                <a:latin typeface="Cambria Math" panose="02040503050406030204" pitchFamily="18" charset="0"/>
                <a:ea typeface="Cambria Math" panose="02040503050406030204" pitchFamily="18" charset="0"/>
              </a:rPr>
              <a:t>6 </a:t>
            </a:r>
            <a:r>
              <a:rPr lang="en-US" i="0" noProof="0" dirty="0">
                <a:latin typeface="Cambria Math" panose="02040503050406030204" pitchFamily="18" charset="0"/>
                <a:ea typeface="Cambria Math" panose="02040503050406030204" pitchFamily="18" charset="0"/>
              </a:rPr>
              <a:t>= 53</a:t>
            </a:r>
            <a:r>
              <a:rPr lang="en-US" i="0" baseline="-25000" noProof="0" dirty="0">
                <a:latin typeface="Cambria Math" panose="02040503050406030204" pitchFamily="18" charset="0"/>
                <a:ea typeface="Cambria Math" panose="02040503050406030204" pitchFamily="18" charset="0"/>
              </a:rPr>
              <a:t>6</a:t>
            </a:r>
            <a:r>
              <a:rPr lang="en-US" noProof="0" dirty="0">
                <a:latin typeface="Cambria Math" panose="02040503050406030204" pitchFamily="18" charset="0"/>
                <a:ea typeface="Cambria Math" panose="02040503050406030204" pitchFamily="18" charset="0"/>
              </a:rPr>
              <a:t>.</a:t>
            </a:r>
          </a:p>
        </p:txBody>
      </p:sp>
    </p:spTree>
    <p:extLst>
      <p:ext uri="{BB962C8B-B14F-4D97-AF65-F5344CB8AC3E}">
        <p14:creationId xmlns:p14="http://schemas.microsoft.com/office/powerpoint/2010/main" val="33533527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noProof="0" dirty="0"/>
              <a:t>4.5 Margföldun og deiling í talnakerfum</a:t>
            </a:r>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pPr marL="0" indent="0">
              <a:buNone/>
            </a:pPr>
            <a:r>
              <a:rPr lang="en-US" noProof="0" dirty="0"/>
              <a:t>Námsmarkmið:</a:t>
            </a:r>
          </a:p>
          <a:p>
            <a:pPr marL="514350" lvl="0" indent="-514350">
              <a:buFont typeface="+mj-lt"/>
              <a:buAutoNum type="arabicPeriod"/>
            </a:pPr>
            <a:r>
              <a:rPr lang="en-US" noProof="0" dirty="0"/>
              <a:t>Margfalda og deila í öðrum talnakerfum en tugakerfinu.</a:t>
            </a:r>
          </a:p>
          <a:p>
            <a:pPr marL="514350" lvl="0" indent="-514350">
              <a:buFont typeface="+mj-lt"/>
              <a:buAutoNum type="arabicPeriod"/>
            </a:pPr>
            <a:r>
              <a:rPr lang="en-US" noProof="0" dirty="0"/>
              <a:t>Greina villur við margföldun og deilingu í öðrum talnakerfum en tugakerfinu.</a:t>
            </a:r>
          </a:p>
        </p:txBody>
      </p:sp>
    </p:spTree>
    <p:extLst>
      <p:ext uri="{BB962C8B-B14F-4D97-AF65-F5344CB8AC3E}">
        <p14:creationId xmlns:p14="http://schemas.microsoft.com/office/powerpoint/2010/main" val="8193947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noProof="0" dirty="0"/>
              <a:t>4.5 Margföldun og deiling í öðrum talnakerfum en tugakerfinu</a:t>
            </a:r>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noProof="0" dirty="0"/>
              <a:t>Margföldun lýsir endurtekinni samlagningu, óháð því hvaða grunntala er notuð. Samlagningarreglurnar eru þó mismunandi eftir grunntölu. Til að búa til margföldunartöflu fyrir annað talnakerfi en tugakerfið þarf að styðjast við samlagningu og samlagningartöflu þess kerfis.</a:t>
            </a:r>
          </a:p>
          <a:p>
            <a:r>
              <a:rPr lang="en-US" noProof="0" dirty="0"/>
              <a:t>Líkt og með aðrar reikniaðgerðir er deiling í öðrum talnakerfum framkvæmd á sama hátt og í tugakerfinu.</a:t>
            </a:r>
          </a:p>
        </p:txBody>
      </p:sp>
    </p:spTree>
    <p:extLst>
      <p:ext uri="{BB962C8B-B14F-4D97-AF65-F5344CB8AC3E}">
        <p14:creationId xmlns:p14="http://schemas.microsoft.com/office/powerpoint/2010/main" val="22614448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DB245-0994-4D39-A41C-987CF7A8CA90}"/>
              </a:ext>
            </a:extLst>
          </p:cNvPr>
          <p:cNvSpPr>
            <a:spLocks noGrp="1"/>
          </p:cNvSpPr>
          <p:nvPr>
            <p:ph type="title"/>
          </p:nvPr>
        </p:nvSpPr>
        <p:spPr/>
        <p:txBody>
          <a:bodyPr/>
          <a:lstStyle/>
          <a:p>
            <a:r>
              <a:rPr lang="en-US" noProof="0" dirty="0"/>
              <a:t>DÆMI – Deiling í öðru talnakerfi en tugakerfinu</a:t>
            </a:r>
          </a:p>
        </p:txBody>
      </p:sp>
      <p:sp>
        <p:nvSpPr>
          <p:cNvPr id="3" name="Content Placeholder 2">
            <a:extLst>
              <a:ext uri="{FF2B5EF4-FFF2-40B4-BE49-F238E27FC236}">
                <a16:creationId xmlns:a16="http://schemas.microsoft.com/office/drawing/2014/main" id="{97C20CFE-22F1-4DEA-87BF-FC499E22D3AE}"/>
              </a:ext>
            </a:extLst>
          </p:cNvPr>
          <p:cNvSpPr>
            <a:spLocks noGrp="1"/>
          </p:cNvSpPr>
          <p:nvPr>
            <p:ph sz="half" idx="1"/>
          </p:nvPr>
        </p:nvSpPr>
        <p:spPr>
          <a:xfrm>
            <a:off x="838200" y="1010660"/>
            <a:ext cx="4372429" cy="5482213"/>
          </a:xfrm>
        </p:spPr>
        <p:txBody>
          <a:bodyPr/>
          <a:lstStyle/>
          <a:p>
            <a:r>
              <a:rPr lang="en-US" noProof="0" dirty="0"/>
              <a:t>Reiknaðu</a:t>
            </a:r>
            <a:r>
              <a:rPr lang="en-US" i="0" noProof="0" dirty="0">
                <a:latin typeface="Cambria Math" panose="02040503050406030204" pitchFamily="18" charset="0"/>
                <a:ea typeface="Cambria Math" panose="02040503050406030204" pitchFamily="18" charset="0"/>
              </a:rPr>
              <a:t>14</a:t>
            </a:r>
            <a:r>
              <a:rPr lang="en-US" i="0" baseline="-25000" noProof="0" dirty="0">
                <a:latin typeface="Cambria Math" panose="02040503050406030204" pitchFamily="18" charset="0"/>
                <a:ea typeface="Cambria Math" panose="02040503050406030204" pitchFamily="18" charset="0"/>
              </a:rPr>
              <a:t>6 </a:t>
            </a:r>
            <a:r>
              <a:rPr lang="en-US" i="0" noProof="0" dirty="0">
                <a:latin typeface="Cambria Math" panose="02040503050406030204" pitchFamily="18" charset="0"/>
                <a:ea typeface="Cambria Math" panose="02040503050406030204" pitchFamily="18" charset="0"/>
              </a:rPr>
              <a:t>÷ 5</a:t>
            </a:r>
            <a:r>
              <a:rPr lang="en-US" i="0" baseline="-25000" noProof="0" dirty="0">
                <a:latin typeface="Cambria Math" panose="02040503050406030204" pitchFamily="18" charset="0"/>
                <a:ea typeface="Cambria Math" panose="02040503050406030204" pitchFamily="18" charset="0"/>
              </a:rPr>
              <a:t>6</a:t>
            </a:r>
            <a:r>
              <a:rPr lang="en-US" noProof="0" dirty="0"/>
              <a:t>.</a:t>
            </a:r>
          </a:p>
        </p:txBody>
      </p:sp>
      <p:sp>
        <p:nvSpPr>
          <p:cNvPr id="4" name="Content Placeholder 3">
            <a:extLst>
              <a:ext uri="{FF2B5EF4-FFF2-40B4-BE49-F238E27FC236}">
                <a16:creationId xmlns:a16="http://schemas.microsoft.com/office/drawing/2014/main" id="{9E39EC9E-CA02-4D5E-891A-72C83C37C6A2}"/>
              </a:ext>
            </a:extLst>
          </p:cNvPr>
          <p:cNvSpPr>
            <a:spLocks noGrp="1"/>
          </p:cNvSpPr>
          <p:nvPr>
            <p:ph sz="half" idx="2"/>
          </p:nvPr>
        </p:nvSpPr>
        <p:spPr>
          <a:xfrm>
            <a:off x="6604000" y="1010661"/>
            <a:ext cx="4749800" cy="5166302"/>
          </a:xfrm>
        </p:spPr>
        <p:txBody>
          <a:bodyPr/>
          <a:lstStyle/>
          <a:p>
            <a:r>
              <a:rPr lang="en-US" noProof="0" dirty="0"/>
              <a:t>Í margföldunartöflu sexundakerfisins sjáum við að</a:t>
            </a:r>
            <a:r>
              <a:rPr lang="en-US" i="0" noProof="0" dirty="0">
                <a:latin typeface="Cambria Math" panose="02040503050406030204" pitchFamily="18" charset="0"/>
                <a:ea typeface="Cambria Math" panose="02040503050406030204" pitchFamily="18" charset="0"/>
              </a:rPr>
              <a:t>5</a:t>
            </a:r>
            <a:r>
              <a:rPr lang="en-US" i="0" baseline="-25000" noProof="0" dirty="0">
                <a:latin typeface="Cambria Math" panose="02040503050406030204" pitchFamily="18" charset="0"/>
                <a:ea typeface="Cambria Math" panose="02040503050406030204" pitchFamily="18" charset="0"/>
              </a:rPr>
              <a:t>6</a:t>
            </a:r>
            <a:r>
              <a:rPr lang="en-US" i="0" noProof="0" dirty="0">
                <a:latin typeface="Cambria Math" panose="02040503050406030204" pitchFamily="18" charset="0"/>
                <a:ea typeface="Cambria Math" panose="02040503050406030204" pitchFamily="18" charset="0"/>
              </a:rPr>
              <a:t> × 2</a:t>
            </a:r>
            <a:r>
              <a:rPr lang="en-US" i="0" baseline="-25000" noProof="0" dirty="0">
                <a:latin typeface="Cambria Math" panose="02040503050406030204" pitchFamily="18" charset="0"/>
                <a:ea typeface="Cambria Math" panose="02040503050406030204" pitchFamily="18" charset="0"/>
              </a:rPr>
              <a:t>6</a:t>
            </a:r>
            <a:r>
              <a:rPr lang="en-US" i="0" noProof="0" dirty="0">
                <a:latin typeface="Cambria Math" panose="02040503050406030204" pitchFamily="18" charset="0"/>
                <a:ea typeface="Cambria Math" panose="02040503050406030204" pitchFamily="18" charset="0"/>
              </a:rPr>
              <a:t> = 12</a:t>
            </a:r>
            <a:r>
              <a:rPr lang="en-US" i="0" baseline="-25000" noProof="0" dirty="0">
                <a:latin typeface="Cambria Math" panose="02040503050406030204" pitchFamily="18" charset="0"/>
                <a:ea typeface="Cambria Math" panose="02040503050406030204" pitchFamily="18" charset="0"/>
              </a:rPr>
              <a:t>6</a:t>
            </a:r>
            <a:r>
              <a:rPr lang="en-US" sz="3200" noProof="0" dirty="0"/>
              <a:t>.</a:t>
            </a:r>
          </a:p>
          <a:p>
            <a:r>
              <a:rPr lang="en-US" noProof="0" dirty="0"/>
              <a:t>Af því leiðir að</a:t>
            </a:r>
            <a:br>
              <a:rPr lang="en-US" i="1" noProof="0" dirty="0">
                <a:latin typeface="Cambria Math" panose="02040503050406030204" pitchFamily="18" charset="0"/>
              </a:rPr>
            </a:br>
            <a:r>
              <a:rPr lang="en-US" i="0" noProof="0" dirty="0">
                <a:latin typeface="Cambria Math" panose="02040503050406030204" pitchFamily="18" charset="0"/>
                <a:ea typeface="Cambria Math" panose="02040503050406030204" pitchFamily="18" charset="0"/>
              </a:rPr>
              <a:t>14</a:t>
            </a:r>
            <a:r>
              <a:rPr lang="en-US" i="0" baseline="-25000" noProof="0" dirty="0">
                <a:latin typeface="Cambria Math" panose="02040503050406030204" pitchFamily="18" charset="0"/>
                <a:ea typeface="Cambria Math" panose="02040503050406030204" pitchFamily="18" charset="0"/>
              </a:rPr>
              <a:t>6</a:t>
            </a:r>
            <a:r>
              <a:rPr lang="en-US" i="0" noProof="0" dirty="0">
                <a:latin typeface="Cambria Math" panose="02040503050406030204" pitchFamily="18" charset="0"/>
                <a:ea typeface="Cambria Math" panose="02040503050406030204" pitchFamily="18" charset="0"/>
              </a:rPr>
              <a:t> ÷ 5</a:t>
            </a:r>
            <a:r>
              <a:rPr lang="en-US" i="0" baseline="-25000" noProof="0" dirty="0">
                <a:latin typeface="Cambria Math" panose="02040503050406030204" pitchFamily="18" charset="0"/>
                <a:ea typeface="Cambria Math" panose="02040503050406030204" pitchFamily="18" charset="0"/>
              </a:rPr>
              <a:t>6</a:t>
            </a:r>
            <a:r>
              <a:rPr lang="en-US" i="0" noProof="0" dirty="0">
                <a:latin typeface="Cambria Math" panose="02040503050406030204" pitchFamily="18" charset="0"/>
                <a:ea typeface="Cambria Math" panose="02040503050406030204" pitchFamily="18" charset="0"/>
              </a:rPr>
              <a:t> = 2</a:t>
            </a:r>
            <a:r>
              <a:rPr lang="en-US" i="0" baseline="-25000" noProof="0" dirty="0">
                <a:latin typeface="Cambria Math" panose="02040503050406030204" pitchFamily="18" charset="0"/>
                <a:ea typeface="Cambria Math" panose="02040503050406030204" pitchFamily="18" charset="0"/>
              </a:rPr>
              <a:t>6</a:t>
            </a:r>
            <a:r>
              <a:rPr lang="en-US" noProof="0" dirty="0"/>
              <a:t>. </a:t>
            </a:r>
            <a:endParaRPr lang="en-US" sz="3200" noProof="0" dirty="0"/>
          </a:p>
        </p:txBody>
      </p:sp>
    </p:spTree>
    <p:extLst>
      <p:ext uri="{BB962C8B-B14F-4D97-AF65-F5344CB8AC3E}">
        <p14:creationId xmlns:p14="http://schemas.microsoft.com/office/powerpoint/2010/main" val="25190080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sz="2600" noProof="0" dirty="0"/>
              <a:t>4.5 Villur við margföldun og deilingu í öðrum talnakerfum en tugakerfinu</a:t>
            </a:r>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noProof="0" dirty="0"/>
              <a:t>Sömu tegundir villna koma upp við margföldun og deilingu í öðrum talnakerfum en tugakerfinu og við samlagningu og frádrátt. Þær stafa oft af því að reglum eða táknum tugakerfisins er beitt á reikningsdæmi í öðru talnakerfi. Ein algeng villa er að nota tákn sem tilheyrir ekki táknamengi grunntölunnar.</a:t>
            </a:r>
          </a:p>
        </p:txBody>
      </p:sp>
    </p:spTree>
    <p:extLst>
      <p:ext uri="{BB962C8B-B14F-4D97-AF65-F5344CB8AC3E}">
        <p14:creationId xmlns:p14="http://schemas.microsoft.com/office/powerpoint/2010/main" val="8991523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DA44F-C754-48DE-A419-E067A32D3077}"/>
              </a:ext>
            </a:extLst>
          </p:cNvPr>
          <p:cNvSpPr>
            <a:spLocks noGrp="1"/>
          </p:cNvSpPr>
          <p:nvPr>
            <p:ph type="title"/>
          </p:nvPr>
        </p:nvSpPr>
        <p:spPr/>
        <p:txBody>
          <a:bodyPr/>
          <a:lstStyle/>
          <a:p>
            <a:r>
              <a:rPr lang="en-US" sz="2400" noProof="0" dirty="0"/>
              <a:t>DÆMI – Óleyfilegt tákn greint í öðru talnakerfi en tugakerfinu</a:t>
            </a:r>
          </a:p>
        </p:txBody>
      </p:sp>
      <p:sp>
        <p:nvSpPr>
          <p:cNvPr id="3" name="Content Placeholder 2">
            <a:extLst>
              <a:ext uri="{FF2B5EF4-FFF2-40B4-BE49-F238E27FC236}">
                <a16:creationId xmlns:a16="http://schemas.microsoft.com/office/drawing/2014/main" id="{F47A8521-4B7A-45FD-B17D-7391CFB03EE0}"/>
              </a:ext>
            </a:extLst>
          </p:cNvPr>
          <p:cNvSpPr>
            <a:spLocks noGrp="1"/>
          </p:cNvSpPr>
          <p:nvPr>
            <p:ph sz="half" idx="1"/>
          </p:nvPr>
        </p:nvSpPr>
        <p:spPr/>
        <p:txBody>
          <a:bodyPr/>
          <a:lstStyle/>
          <a:p>
            <a:r>
              <a:rPr lang="en-US" noProof="0" dirty="0"/>
              <a:t>Útskýrðu villuna í eftirfarandi útreikningi og finndu rétta svarið:</a:t>
            </a:r>
            <a:r>
              <a:rPr lang="en-US" i="0" noProof="0" dirty="0">
                <a:latin typeface="Cambria Math" panose="02040503050406030204" pitchFamily="18" charset="0"/>
                <a:ea typeface="Cambria Math" panose="02040503050406030204" pitchFamily="18" charset="0"/>
              </a:rPr>
              <a:t>4</a:t>
            </a:r>
            <a:r>
              <a:rPr lang="en-US" i="0" baseline="-25000" noProof="0" dirty="0">
                <a:latin typeface="Cambria Math" panose="02040503050406030204" pitchFamily="18" charset="0"/>
                <a:ea typeface="Cambria Math" panose="02040503050406030204" pitchFamily="18" charset="0"/>
              </a:rPr>
              <a:t>6 </a:t>
            </a:r>
            <a:r>
              <a:rPr lang="en-US" i="0" noProof="0" dirty="0">
                <a:latin typeface="Cambria Math" panose="02040503050406030204" pitchFamily="18" charset="0"/>
                <a:ea typeface="Cambria Math" panose="02040503050406030204" pitchFamily="18" charset="0"/>
              </a:rPr>
              <a:t>× 2</a:t>
            </a:r>
            <a:r>
              <a:rPr lang="en-US" i="0" baseline="-25000" noProof="0" dirty="0">
                <a:latin typeface="Cambria Math" panose="02040503050406030204" pitchFamily="18" charset="0"/>
                <a:ea typeface="Cambria Math" panose="02040503050406030204" pitchFamily="18" charset="0"/>
              </a:rPr>
              <a:t>6 </a:t>
            </a:r>
            <a:r>
              <a:rPr lang="en-US" i="0" noProof="0" dirty="0">
                <a:latin typeface="Cambria Math" panose="02040503050406030204" pitchFamily="18" charset="0"/>
                <a:ea typeface="Cambria Math" panose="02040503050406030204" pitchFamily="18" charset="0"/>
              </a:rPr>
              <a:t>= 8</a:t>
            </a:r>
            <a:r>
              <a:rPr lang="en-US" i="0" baseline="-25000" noProof="0" dirty="0">
                <a:latin typeface="Cambria Math" panose="02040503050406030204" pitchFamily="18" charset="0"/>
                <a:ea typeface="Cambria Math" panose="02040503050406030204" pitchFamily="18" charset="0"/>
              </a:rPr>
              <a:t>6</a:t>
            </a:r>
            <a:endParaRPr lang="en-US" baseline="-25000" noProof="0" dirty="0">
              <a:latin typeface="Cambria Math" panose="02040503050406030204" pitchFamily="18" charset="0"/>
              <a:ea typeface="Cambria Math" panose="02040503050406030204" pitchFamily="18" charset="0"/>
            </a:endParaRPr>
          </a:p>
        </p:txBody>
      </p:sp>
      <p:sp>
        <p:nvSpPr>
          <p:cNvPr id="4" name="Content Placeholder 3">
            <a:extLst>
              <a:ext uri="{FF2B5EF4-FFF2-40B4-BE49-F238E27FC236}">
                <a16:creationId xmlns:a16="http://schemas.microsoft.com/office/drawing/2014/main" id="{AE789E3C-D461-4629-A880-9FF40D188AEF}"/>
              </a:ext>
            </a:extLst>
          </p:cNvPr>
          <p:cNvSpPr>
            <a:spLocks noGrp="1"/>
          </p:cNvSpPr>
          <p:nvPr>
            <p:ph sz="half" idx="2"/>
          </p:nvPr>
        </p:nvSpPr>
        <p:spPr/>
        <p:txBody>
          <a:bodyPr/>
          <a:lstStyle/>
          <a:p>
            <a:r>
              <a:rPr lang="en-US" noProof="0" dirty="0"/>
              <a:t>Þar sem dæmið er í sexundakerfinu eru leyfilegu táknin 0, 1, 2, 3, 4 og 5.</a:t>
            </a:r>
          </a:p>
          <a:p>
            <a:r>
              <a:rPr lang="en-US" noProof="0" dirty="0"/>
              <a:t>Táknið 8 í svarinu er augljóslega ekki leyfilegt í sexundakerfinu.</a:t>
            </a:r>
          </a:p>
          <a:p>
            <a:r>
              <a:rPr lang="en-US" noProof="0" dirty="0"/>
              <a:t>Í margföldunartöflu sexundakerfisins sjáum við að</a:t>
            </a:r>
            <a:r>
              <a:rPr lang="en-US" i="0" noProof="0" dirty="0">
                <a:latin typeface="Cambria Math" panose="02040503050406030204" pitchFamily="18" charset="0"/>
                <a:ea typeface="Cambria Math" panose="02040503050406030204" pitchFamily="18" charset="0"/>
              </a:rPr>
              <a:t>4</a:t>
            </a:r>
            <a:r>
              <a:rPr lang="en-US" i="0" baseline="-25000" noProof="0" dirty="0">
                <a:latin typeface="Cambria Math" panose="02040503050406030204" pitchFamily="18" charset="0"/>
                <a:ea typeface="Cambria Math" panose="02040503050406030204" pitchFamily="18" charset="0"/>
              </a:rPr>
              <a:t>6 </a:t>
            </a:r>
            <a:r>
              <a:rPr lang="en-US" i="0" noProof="0" dirty="0">
                <a:latin typeface="Cambria Math" panose="02040503050406030204" pitchFamily="18" charset="0"/>
                <a:ea typeface="Cambria Math" panose="02040503050406030204" pitchFamily="18" charset="0"/>
              </a:rPr>
              <a:t>× 2</a:t>
            </a:r>
            <a:r>
              <a:rPr lang="en-US" i="0" baseline="-25000" noProof="0" dirty="0">
                <a:latin typeface="Cambria Math" panose="02040503050406030204" pitchFamily="18" charset="0"/>
                <a:ea typeface="Cambria Math" panose="02040503050406030204" pitchFamily="18" charset="0"/>
              </a:rPr>
              <a:t>6 </a:t>
            </a:r>
            <a:r>
              <a:rPr lang="en-US" i="0" noProof="0" dirty="0">
                <a:latin typeface="Cambria Math" panose="02040503050406030204" pitchFamily="18" charset="0"/>
                <a:ea typeface="Cambria Math" panose="02040503050406030204" pitchFamily="18" charset="0"/>
              </a:rPr>
              <a:t>= 12</a:t>
            </a:r>
            <a:r>
              <a:rPr lang="en-US" i="0" baseline="-25000" noProof="0" dirty="0">
                <a:latin typeface="Cambria Math" panose="02040503050406030204" pitchFamily="18" charset="0"/>
                <a:ea typeface="Cambria Math" panose="02040503050406030204" pitchFamily="18" charset="0"/>
              </a:rPr>
              <a:t>6</a:t>
            </a:r>
            <a:r>
              <a:rPr lang="en-US" noProof="0" dirty="0"/>
              <a:t>.</a:t>
            </a:r>
          </a:p>
        </p:txBody>
      </p:sp>
    </p:spTree>
    <p:extLst>
      <p:ext uri="{BB962C8B-B14F-4D97-AF65-F5344CB8AC3E}">
        <p14:creationId xmlns:p14="http://schemas.microsoft.com/office/powerpoint/2010/main" val="35447259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fontScale="90000"/>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ítarefni frá OpenStax er © Rice University og gefið út samkvæmt alþjóðlega notkunarleyfinu CC BY-NC-SA 4.0. Heimilt er að afrita það eða breyta því, en aðeins í óviðskiptalegum tilgangi. Tilgreina verður OpenStax og Rice University sem rétthafa og taka fram hvaða breytingar hafa verið gerðar. Öllum aðlöguðum útgáfum skal deilt með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3232</TotalTime>
  <Words>3133</Words>
  <Application>Microsoft Macintosh PowerPoint</Application>
  <PresentationFormat>Widescreen</PresentationFormat>
  <Paragraphs>337</Paragraphs>
  <Slides>37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Calibri</vt:lpstr>
      <vt:lpstr>Calibri Light</vt:lpstr>
      <vt:lpstr>Cambria</vt:lpstr>
      <vt:lpstr>Cambria Math</vt:lpstr>
      <vt:lpstr>Times New Roman</vt:lpstr>
      <vt:lpstr>Office Theme</vt:lpstr>
      <vt:lpstr>Contemporary Mathematics</vt:lpstr>
      <vt:lpstr>4.1 Hindu-Arabic Positional System (1 of 2) </vt:lpstr>
      <vt:lpstr>4.1 Hindu-Arabic Positional System (2 of 2)</vt:lpstr>
      <vt:lpstr>4.1 Evaluating Exponential Expressions</vt:lpstr>
      <vt:lpstr>EXAMPLE – Evaluating an Exponential Expression </vt:lpstr>
      <vt:lpstr>4.1 Converting Hindu-Arabic Numerals to Expanded Form</vt:lpstr>
      <vt:lpstr>EXAMPLE – Writing a Number in Expanded Form </vt:lpstr>
      <vt:lpstr>4.2 Early Numeration Systems </vt:lpstr>
      <vt:lpstr>4.2 Understand and Convert Babylonian Numerals to Hindu-Arabic Numerals (1 of 2)</vt:lpstr>
      <vt:lpstr>4.2 Understand and Convert Babylonian Numerals to Hindu-Arabic Numerals (2 of 2)</vt:lpstr>
      <vt:lpstr>EXAMPLE – Converting a Two Digit Babylonian Number to Hindu-Arabic Numbers </vt:lpstr>
      <vt:lpstr>4.2 Understand and Convert Mayan Numerals to Hindu-Arabic Numerals</vt:lpstr>
      <vt:lpstr>EXAMPLE – Converting a Two Digit Mayan Number to Hindu-Arabic Numbers </vt:lpstr>
      <vt:lpstr>4.2 Understand and Convert Between Roman Numerals and Hindu-Arabic Numerals</vt:lpstr>
      <vt:lpstr>EXAMPLE – Converting Roman Numerals to Hindu-Arabic Numbers</vt:lpstr>
      <vt:lpstr>4.3 Converting with Base Systems</vt:lpstr>
      <vt:lpstr>4.3 Conversion of Another Base into Base 10 and Other Bases</vt:lpstr>
      <vt:lpstr>EXAMPLE – Determining Digits of a Base with Less Than 10 </vt:lpstr>
      <vt:lpstr>EXAMPLE – Converting from One Base into Another </vt:lpstr>
      <vt:lpstr>4.3 Conversion of Base 10 into Another Base (1 of 2)</vt:lpstr>
      <vt:lpstr>4.3 Conversion of Base 10 into Another Base (2 of 2)</vt:lpstr>
      <vt:lpstr>EXAMPLE – Converting from Base 10 into a Lower Base </vt:lpstr>
      <vt:lpstr>4.3 Errors in Converting Between Bases</vt:lpstr>
      <vt:lpstr>EXAMPLE – Detecting an Illegal Symbol When Converting Between Bases </vt:lpstr>
      <vt:lpstr>4.4 Addition &amp; Subtraction in Base Systems </vt:lpstr>
      <vt:lpstr>4.4 Addition in Bases Other Than Base 10</vt:lpstr>
      <vt:lpstr>EXAMPLE – Creating an Addition Table for a Base Lower Than 10 (1 of 2) </vt:lpstr>
      <vt:lpstr>EXAMPLE – Creating an Addition Table for a Base Lower Than 10 (2 of 2) </vt:lpstr>
      <vt:lpstr>4.4 Addition Tables for a Given Base</vt:lpstr>
      <vt:lpstr>4.4 Errors When Adding and Subtracting in Bases Other Than Base 10</vt:lpstr>
      <vt:lpstr>EXAMPLE – Identifying an Illegal Symbol in Arithmetic in a Base Other Than Base 10</vt:lpstr>
      <vt:lpstr>4.5 Multiplication &amp; Division in Base Systems </vt:lpstr>
      <vt:lpstr>4.5 Multiplication and Division in Bases Other Than 10</vt:lpstr>
      <vt:lpstr>EXAMPLE – Dividing with a Base Other Than 10</vt:lpstr>
      <vt:lpstr>4.5 Errors in Multiplying and Dividing in Bases Other Than Base 10</vt:lpstr>
      <vt:lpstr>EXAMPLE – Identifying an Illegal Symbol in a Base Other Than Base 10</vt:lpstr>
      <vt:lpstr>License</vt:lpstr>
    </vt:vector>
  </TitlesOfParts>
  <Company>OpenStax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Contemporary Math</dc:title>
  <dc:subject>Chapter 4:  NUMBER REPRESENTATION AND CALCULATION</dc:subject>
  <dc:creator>Larissa Chu</dc:creator>
  <cp:lastModifiedBy>Colby Powers</cp:lastModifiedBy>
  <cp:revision>240</cp:revision>
  <dcterms:created xsi:type="dcterms:W3CDTF">2018-05-29T21:16:34Z</dcterms:created>
  <dcterms:modified xsi:type="dcterms:W3CDTF">2026-02-24T17:29:28Z</dcterms:modified>
  <cp:category>Accessible PPT</cp:category>
</cp:coreProperties>
</file>