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6" r:id="rId2"/>
    <p:sldId id="258" r:id="rId3"/>
    <p:sldId id="360" r:id="rId4"/>
    <p:sldId id="319" r:id="rId5"/>
    <p:sldId id="259" r:id="rId6"/>
    <p:sldId id="361" r:id="rId7"/>
    <p:sldId id="320" r:id="rId8"/>
    <p:sldId id="260" r:id="rId9"/>
    <p:sldId id="321" r:id="rId10"/>
    <p:sldId id="261" r:id="rId11"/>
    <p:sldId id="362" r:id="rId12"/>
    <p:sldId id="257" r:id="rId13"/>
    <p:sldId id="363" r:id="rId14"/>
    <p:sldId id="322" r:id="rId15"/>
    <p:sldId id="364" r:id="rId16"/>
    <p:sldId id="365" r:id="rId17"/>
    <p:sldId id="263" r:id="rId18"/>
    <p:sldId id="366" r:id="rId19"/>
    <p:sldId id="323" r:id="rId20"/>
    <p:sldId id="367" r:id="rId21"/>
    <p:sldId id="324" r:id="rId22"/>
    <p:sldId id="325" r:id="rId23"/>
    <p:sldId id="368" r:id="rId24"/>
    <p:sldId id="327" r:id="rId25"/>
    <p:sldId id="326" r:id="rId26"/>
    <p:sldId id="328" r:id="rId27"/>
    <p:sldId id="329" r:id="rId28"/>
    <p:sldId id="369" r:id="rId29"/>
    <p:sldId id="330" r:id="rId30"/>
    <p:sldId id="331" r:id="rId31"/>
    <p:sldId id="332" r:id="rId32"/>
    <p:sldId id="334" r:id="rId33"/>
    <p:sldId id="333" r:id="rId34"/>
    <p:sldId id="370" r:id="rId35"/>
    <p:sldId id="336" r:id="rId36"/>
    <p:sldId id="371" r:id="rId37"/>
    <p:sldId id="335" r:id="rId38"/>
    <p:sldId id="372" r:id="rId39"/>
    <p:sldId id="373" r:id="rId40"/>
    <p:sldId id="374" r:id="rId41"/>
    <p:sldId id="337" r:id="rId42"/>
    <p:sldId id="375" r:id="rId43"/>
    <p:sldId id="339" r:id="rId44"/>
    <p:sldId id="341" r:id="rId45"/>
    <p:sldId id="376" r:id="rId46"/>
    <p:sldId id="377" r:id="rId47"/>
    <p:sldId id="378" r:id="rId48"/>
    <p:sldId id="343" r:id="rId49"/>
    <p:sldId id="379" r:id="rId50"/>
    <p:sldId id="380" r:id="rId51"/>
    <p:sldId id="345" r:id="rId52"/>
    <p:sldId id="381" r:id="rId53"/>
    <p:sldId id="346" r:id="rId54"/>
    <p:sldId id="382" r:id="rId55"/>
    <p:sldId id="344" r:id="rId56"/>
    <p:sldId id="383" r:id="rId57"/>
    <p:sldId id="384" r:id="rId58"/>
    <p:sldId id="385" r:id="rId59"/>
    <p:sldId id="348" r:id="rId60"/>
    <p:sldId id="386" r:id="rId61"/>
    <p:sldId id="359" r:id="rId62"/>
    <p:sldId id="28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46"/>
    <a:srgbClr val="52832B"/>
    <a:srgbClr val="EBF1E9"/>
    <a:srgbClr val="BA4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2" autoAdjust="0"/>
    <p:restoredTop sz="94683" autoAdjust="0"/>
  </p:normalViewPr>
  <p:slideViewPr>
    <p:cSldViewPr snapToGrid="0" snapToObjects="1">
      <p:cViewPr varScale="1">
        <p:scale>
          <a:sx n="120" d="100"/>
          <a:sy n="120" d="100"/>
        </p:scale>
        <p:origin x="216" y="592"/>
      </p:cViewPr>
      <p:guideLst/>
    </p:cSldViewPr>
  </p:slideViewPr>
  <p:outlineViewPr>
    <p:cViewPr>
      <p:scale>
        <a:sx n="33" d="100"/>
        <a:sy n="33" d="100"/>
      </p:scale>
      <p:origin x="0" y="-615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6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44D93-1523-42A8-86E2-E9FB89E7CB30}" type="datetimeFigureOut">
              <a:rPr lang="en-IN" smtClean="0"/>
              <a:t>24/02/26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08BBCC-1614-42B3-BBAC-01F04A36A362}" type="slidenum">
              <a:rPr lang="en-IN" smtClean="0"/>
              <a:t>‹#›</a:t>
            </a:fld>
            <a:endParaRPr lang="en-IN"/>
          </a:p>
        </p:txBody>
      </p:sp>
    </p:spTree>
    <p:extLst>
      <p:ext uri="{BB962C8B-B14F-4D97-AF65-F5344CB8AC3E}">
        <p14:creationId xmlns:p14="http://schemas.microsoft.com/office/powerpoint/2010/main" val="159330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708BBCC-1614-42B3-BBAC-01F04A36A362}" type="slidenum">
              <a:rPr lang="en-IN" smtClean="0"/>
              <a:t>1</a:t>
            </a:fld>
            <a:endParaRPr lang="en-IN"/>
          </a:p>
        </p:txBody>
      </p:sp>
    </p:spTree>
    <p:extLst>
      <p:ext uri="{BB962C8B-B14F-4D97-AF65-F5344CB8AC3E}">
        <p14:creationId xmlns:p14="http://schemas.microsoft.com/office/powerpoint/2010/main" val="144761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708BBCC-1614-42B3-BBAC-01F04A36A362}" type="slidenum">
              <a:rPr lang="en-IN" smtClean="0"/>
              <a:t>61</a:t>
            </a:fld>
            <a:endParaRPr lang="en-IN"/>
          </a:p>
        </p:txBody>
      </p:sp>
    </p:spTree>
    <p:extLst>
      <p:ext uri="{BB962C8B-B14F-4D97-AF65-F5344CB8AC3E}">
        <p14:creationId xmlns:p14="http://schemas.microsoft.com/office/powerpoint/2010/main" val="4254655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2">
            <a:extLst>
              <a:ext uri="{FF2B5EF4-FFF2-40B4-BE49-F238E27FC236}">
                <a16:creationId xmlns:a16="http://schemas.microsoft.com/office/drawing/2014/main" id="{13FA4642-D63E-4A20-80B1-86E000DCC96E}"/>
              </a:ext>
            </a:extLst>
          </p:cNvPr>
          <p:cNvSpPr>
            <a:spLocks noGrp="1"/>
          </p:cNvSpPr>
          <p:nvPr>
            <p:ph type="ftr" sz="quarter" idx="10"/>
          </p:nvPr>
        </p:nvSpPr>
        <p:spPr>
          <a:xfrm>
            <a:off x="838200" y="6356350"/>
            <a:ext cx="10515600" cy="365125"/>
          </a:xfrm>
        </p:spPr>
        <p:txBody>
          <a:bodyPr>
            <a:noAutofit/>
          </a:bodyPr>
          <a:lstStyle/>
          <a:p>
            <a:endParaRPr lang="en-US" dirty="0"/>
          </a:p>
        </p:txBody>
      </p:sp>
    </p:spTree>
    <p:extLst>
      <p:ext uri="{BB962C8B-B14F-4D97-AF65-F5344CB8AC3E}">
        <p14:creationId xmlns:p14="http://schemas.microsoft.com/office/powerpoint/2010/main" val="974399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5">
            <a:extLst>
              <a:ext uri="{FF2B5EF4-FFF2-40B4-BE49-F238E27FC236}">
                <a16:creationId xmlns:a16="http://schemas.microsoft.com/office/drawing/2014/main" id="{B3A1F791-C97D-4F30-85DC-EEC2CE30F101}"/>
              </a:ext>
            </a:extLst>
          </p:cNvPr>
          <p:cNvSpPr>
            <a:spLocks noGrp="1"/>
          </p:cNvSpPr>
          <p:nvPr>
            <p:ph type="body" sz="quarter" idx="16"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341968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6" r:id="rId6"/>
    <p:sldLayoutId id="2147483665"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v3_image2_b953fc7bfc87.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bin"/><Relationship Id="rId3" Type="http://schemas.openxmlformats.org/officeDocument/2006/relationships/image" Target="../media/image3.wmf"/><Relationship Id="rId4" Type="http://schemas.openxmlformats.org/officeDocument/2006/relationships/oleObject" Target="../embeddings/oleObject2.bin"/><Relationship Id="rId5" Type="http://schemas.openxmlformats.org/officeDocument/2006/relationships/image" Target="../media/image4.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oleObject" Target="../embeddings/oleObject3.bin"/><Relationship Id="rId3" Type="http://schemas.openxmlformats.org/officeDocument/2006/relationships/image" Target="../media/image5.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4.bin"/><Relationship Id="rId3" Type="http://schemas.openxmlformats.org/officeDocument/2006/relationships/image" Target="../media/image6.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5.bin"/><Relationship Id="rId3" Type="http://schemas.openxmlformats.org/officeDocument/2006/relationships/image" Target="../media/image7.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6.bin"/><Relationship Id="rId3" Type="http://schemas.openxmlformats.org/officeDocument/2006/relationships/image" Target="../media/image8.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7.bin"/><Relationship Id="rId3" Type="http://schemas.openxmlformats.org/officeDocument/2006/relationships/image" Target="../media/image9.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8.bin" /><Relationship Id="rId3" Type="http://schemas.openxmlformats.org/officeDocument/2006/relationships/image" Target="../media/v3_image10_4dcbd48e240e.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9.bin"/><Relationship Id="rId3" Type="http://schemas.openxmlformats.org/officeDocument/2006/relationships/image" Target="../media/image11.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10.bin" /><Relationship Id="rId3" Type="http://schemas.openxmlformats.org/officeDocument/2006/relationships/image" Target="../media/v3_image12_8c32b1ce2e8c.png" /><Relationship Id="rId4" Type="http://schemas.openxmlformats.org/officeDocument/2006/relationships/oleObject" Target="../embeddings/oleObject11.bin" /><Relationship Id="rId5" Type="http://schemas.openxmlformats.org/officeDocument/2006/relationships/image" Target="../media/image13.wmf"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2.bin"/><Relationship Id="rId3" Type="http://schemas.openxmlformats.org/officeDocument/2006/relationships/image" Target="../media/image14.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oleObject" Target="../embeddings/oleObject13.bin"/><Relationship Id="rId3" Type="http://schemas.openxmlformats.org/officeDocument/2006/relationships/image" Target="../media/image15.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4.bin"/><Relationship Id="rId3" Type="http://schemas.openxmlformats.org/officeDocument/2006/relationships/image" Target="../media/image16.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15.bin" /><Relationship Id="rId3" Type="http://schemas.openxmlformats.org/officeDocument/2006/relationships/image" Target="../media/v3_image17_98b996e33a82.png"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16.bin" /><Relationship Id="rId3" Type="http://schemas.openxmlformats.org/officeDocument/2006/relationships/image" Target="../media/v3_image18_551ec1f9935f.png" /><Relationship Id="rId4" Type="http://schemas.openxmlformats.org/officeDocument/2006/relationships/oleObject" Target="../embeddings/oleObject17.bin" /><Relationship Id="rId5" Type="http://schemas.openxmlformats.org/officeDocument/2006/relationships/image" Target="../media/image19.wmf"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oleObject" Target="../embeddings/oleObject18.bin"/><Relationship Id="rId3" Type="http://schemas.openxmlformats.org/officeDocument/2006/relationships/image" Target="../media/image20.wmf"/><Relationship Id="rId4" Type="http://schemas.openxmlformats.org/officeDocument/2006/relationships/oleObject" Target="../embeddings/oleObject19.bin"/><Relationship Id="rId5" Type="http://schemas.openxmlformats.org/officeDocument/2006/relationships/image" Target="../media/image21.wmf"/><Relationship Id="rId6" Type="http://schemas.openxmlformats.org/officeDocument/2006/relationships/oleObject" Target="../embeddings/oleObject20.bin"/><Relationship Id="rId7" Type="http://schemas.openxmlformats.org/officeDocument/2006/relationships/image" Target="../media/image22.w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oleObject" Target="../embeddings/oleObject21.bin"/><Relationship Id="rId4" Type="http://schemas.openxmlformats.org/officeDocument/2006/relationships/image" Target="../media/image23.wmf"/><Relationship Id="rId5" Type="http://schemas.openxmlformats.org/officeDocument/2006/relationships/oleObject" Target="../embeddings/oleObject22.bin"/><Relationship Id="rId6" Type="http://schemas.openxmlformats.org/officeDocument/2006/relationships/image" Target="../media/image24.wmf"/><Relationship Id="rId7" Type="http://schemas.openxmlformats.org/officeDocument/2006/relationships/oleObject" Target="../embeddings/oleObject23.bin"/><Relationship Id="rId8" Type="http://schemas.openxmlformats.org/officeDocument/2006/relationships/image" Target="../media/image25.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7. kafli LÍKINDARFRÆÐI</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78BED58D-4823-8C77-DE6D-00D1C6941476}"/>
              </a:ext>
            </a:extLst>
          </p:cNvPr>
          <p:cNvPicPr>
            <a:picLocks noChangeAspect="1"/>
          </p:cNvPicPr>
          <p:nvPr/>
        </p:nvPicPr>
        <p:blipFill>
          <a:blip r:embed="rId3"/>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7.1 Margföldunarlögmálið í talningarfræði (1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Beita margföldunarlögmálinu í talningarfræði til að leysa verkefni.</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7.1 Margföldunarlögmálið í talningarfræði (2 af 2)</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r>
              <a:rPr lang="en-US" sz="2400" dirty="0"/>
              <a:t>Eitt af því fyrsta sem börn læra í stærðfræði er að telja hluti með því að benda á þá hvern á fætur öðrum og segja: „einn, tveir, þrír, ...“ Þetta er gagnleg færni en þegar telja þarf mjög marga hluti verður aðferðin fyrirhafnarsöm (og þegar fjöldinn er gríðarlegur er ógerlegt að ljúka talningunni á einni mannsævi). Stærðfræðingar hafa því þróað styttri leiðir til að telja stóran fjölda. Þessar aðferðir tilheyra þeirri grein stærðfræðinnar sem nefnist </a:t>
            </a:r>
            <a:r>
              <a:rPr lang="en-US" sz="2400" b="1" dirty="0"/>
              <a:t>talningarfræði</a:t>
            </a:r>
            <a:r>
              <a:rPr lang="en-US" sz="2400" dirty="0"/>
              <a:t> og fjallar um talningu. </a:t>
            </a:r>
          </a:p>
          <a:p>
            <a:r>
              <a:rPr lang="en-US" sz="2400" dirty="0"/>
              <a:t>Samkvæmt </a:t>
            </a:r>
            <a:r>
              <a:rPr lang="en-US" sz="2400" b="1" dirty="0"/>
              <a:t>margföldunarlögmálinu í talningarfræði,</a:t>
            </a:r>
            <a:r>
              <a:rPr lang="en-US" sz="2400" dirty="0"/>
              <a:t> sem einnig nefnist grundvallarregla talningar, eru </a:t>
            </a:r>
            <a:r>
              <a:rPr lang="en-US" sz="2400" dirty="0">
                <a:latin typeface="Cambria" panose="02040503050406030204" pitchFamily="18" charset="0"/>
                <a:ea typeface="Cambria" panose="02040503050406030204" pitchFamily="18" charset="0"/>
              </a:rPr>
              <a:t>𝑛</a:t>
            </a:r>
            <a:r>
              <a:rPr lang="en-US" sz="2400" dirty="0"/>
              <a:t> leiðir til að leysa eitt verkefni og </a:t>
            </a:r>
            <a:r>
              <a:rPr lang="en-US" sz="2400" i="0" dirty="0">
                <a:latin typeface="Cambria Math" panose="02040503050406030204" pitchFamily="18" charset="0"/>
                <a:ea typeface="Cambria Math" panose="02040503050406030204" pitchFamily="18" charset="0"/>
              </a:rPr>
              <a:t>𝑚</a:t>
            </a:r>
            <a:r>
              <a:rPr lang="en-US" sz="2400" dirty="0"/>
              <a:t> leiðir til að leysa annað verkefni, þá eru </a:t>
            </a:r>
            <a:r>
              <a:rPr lang="en-US" sz="2400" i="0" dirty="0">
                <a:latin typeface="Cambria" panose="02040503050406030204" pitchFamily="18" charset="0"/>
                <a:ea typeface="Cambria" panose="02040503050406030204" pitchFamily="18" charset="0"/>
              </a:rPr>
              <a:t>𝑛 </a:t>
            </a:r>
            <a:r>
              <a:rPr lang="en-US" sz="2400" i="0" dirty="0">
                <a:latin typeface="+mj-lt"/>
                <a:ea typeface="Cambria Math" panose="02040503050406030204" pitchFamily="18" charset="0"/>
              </a:rPr>
              <a:t>× </a:t>
            </a:r>
            <a:r>
              <a:rPr lang="en-US" sz="2400" i="0" dirty="0">
                <a:latin typeface="Cambria Math" panose="02040503050406030204" pitchFamily="18" charset="0"/>
                <a:ea typeface="Cambria Math" panose="02040503050406030204" pitchFamily="18" charset="0"/>
              </a:rPr>
              <a:t>𝑚</a:t>
            </a:r>
            <a:r>
              <a:rPr lang="en-US" sz="2400" dirty="0"/>
              <a:t> leiðir til að leysa bæði verkefnin. Bæta má við fleiri verkefnum með því að margfalda fyrra margfeldi með fjölda leiða til að leysa hvert þeirra.</a:t>
            </a:r>
          </a:p>
        </p:txBody>
      </p:sp>
    </p:spTree>
    <p:extLst>
      <p:ext uri="{BB962C8B-B14F-4D97-AF65-F5344CB8AC3E}">
        <p14:creationId xmlns:p14="http://schemas.microsoft.com/office/powerpoint/2010/main" val="117021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Margföldunarlögmálinu beitt við talningu </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166302"/>
          </a:xfrm>
        </p:spPr>
        <p:txBody>
          <a:bodyPr/>
          <a:lstStyle/>
          <a:p>
            <a:r>
              <a:rPr lang="en-US" dirty="0"/>
              <a:t>Hvert spil í venjulegum spilastokki hefur tvö einkenni: sort (lauf, tígul, hjarta eða spaða) og gildi (ás, 2, 3, 4, 5, 6, 7, 8, 9, 10, gosa, drottningu eða kóng). Sérhver möguleg samsetning sortar og gildis kemur nákvæmlega einu sinni fyrir í stokknum. Hve mörg spil eru í venjulegum spilastokki?</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p:txBody>
          <a:bodyPr/>
          <a:lstStyle/>
          <a:p>
            <a:r>
              <a:rPr lang="en-US" dirty="0"/>
              <a:t>Þar sem sortirnar eru fjórar og gildin þrettán hlýtur fjöldi spilanna að vera </a:t>
            </a:r>
            <a:r>
              <a:rPr lang="en-US" i="0" dirty="0">
                <a:latin typeface="Cambria" panose="02040503050406030204" pitchFamily="18" charset="0"/>
                <a:ea typeface="Cambria" panose="02040503050406030204" pitchFamily="18" charset="0"/>
              </a:rPr>
              <a:t>4 × 13 = 52</a:t>
            </a:r>
            <a:r>
              <a:rPr lang="en-US" dirty="0"/>
              <a:t>.</a:t>
            </a:r>
          </a:p>
        </p:txBody>
      </p:sp>
    </p:spTree>
    <p:extLst>
      <p:ext uri="{BB962C8B-B14F-4D97-AF65-F5344CB8AC3E}">
        <p14:creationId xmlns:p14="http://schemas.microsoft.com/office/powerpoint/2010/main" val="248122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7.2 Umraðanir (1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pPr marL="0" indent="0">
              <a:buNone/>
            </a:pPr>
            <a:r>
              <a:rPr lang="en-US" dirty="0"/>
              <a:t>Námsmarkmið:</a:t>
            </a:r>
          </a:p>
          <a:p>
            <a:pPr marL="514350" lvl="0" indent="-514350">
              <a:buFont typeface="+mj-lt"/>
              <a:buAutoNum type="arabicPeriod"/>
            </a:pPr>
            <a:r>
              <a:rPr lang="en-US" dirty="0"/>
              <a:t>Nota margföldunarlögmálið í talningarfræði til að ákvarða fjölda umraðana.</a:t>
            </a:r>
          </a:p>
          <a:p>
            <a:pPr marL="514350" lvl="0" indent="-514350">
              <a:buFont typeface="+mj-lt"/>
              <a:buAutoNum type="arabicPeriod"/>
            </a:pPr>
            <a:r>
              <a:rPr lang="en-US" dirty="0"/>
              <a:t>Reikna segðir sem innihalda aðfeldi.</a:t>
            </a:r>
          </a:p>
          <a:p>
            <a:pPr marL="514350" lvl="0" indent="-514350">
              <a:buFont typeface="+mj-lt"/>
              <a:buAutoNum type="arabicPeriod"/>
            </a:pPr>
            <a:r>
              <a:rPr lang="en-US" dirty="0"/>
              <a:t>Reikna fjölda umraðana.</a:t>
            </a:r>
          </a:p>
          <a:p>
            <a:pPr marL="514350" indent="-514350">
              <a:buFont typeface="+mj-lt"/>
              <a:buAutoNum type="arabicPeriod"/>
            </a:pPr>
            <a:r>
              <a:rPr lang="en-US" dirty="0"/>
              <a:t>Beita umröðunum við lausn verkefna.</a:t>
            </a:r>
          </a:p>
        </p:txBody>
      </p:sp>
    </p:spTree>
    <p:extLst>
      <p:ext uri="{BB962C8B-B14F-4D97-AF65-F5344CB8AC3E}">
        <p14:creationId xmlns:p14="http://schemas.microsoft.com/office/powerpoint/2010/main" val="1685648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7.2 Umraðanir (2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dirty="0"/>
              <a:t/>
            </a:r>
            <a:r>
              <a:rPr lang="en-US" b="1" dirty="0"/>
              <a:t>Umröðun</a:t>
            </a:r>
            <a:r>
              <a:rPr lang="en-US" dirty="0"/>
              <a:t> er röðuð upptalning hluta sem valdir eru úr tilteknu mengi. Lengd upptalningarinnar er gefin og enginn hlutur má koma fyrir oftar en einu sinni.</a:t>
            </a:r>
          </a:p>
        </p:txBody>
      </p:sp>
    </p:spTree>
    <p:extLst>
      <p:ext uri="{BB962C8B-B14F-4D97-AF65-F5344CB8AC3E}">
        <p14:creationId xmlns:p14="http://schemas.microsoft.com/office/powerpoint/2010/main" val="59887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dirty="0"/>
              <a:t>DÆMI – Margföldunarlögmálinu beitt til að finna fjölda umraðana </a:t>
            </a:r>
            <a:endParaRPr lang="en-IN" sz="2400"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4038600" cy="5166302"/>
          </a:xfrm>
        </p:spPr>
        <p:txBody>
          <a:bodyPr/>
          <a:lstStyle/>
          <a:p>
            <a:r>
              <a:rPr lang="en-US" dirty="0"/>
              <a:t>Átta sundmenn (eða sundsveitir) keppa í úrslitariðli sundkeppni á Ólympíuleikum. </a:t>
            </a:r>
          </a:p>
          <a:p>
            <a:r>
              <a:rPr lang="en-US" dirty="0"/>
              <a:t>Á hve marga vegu er hægt að skipa keppendum í verðlaunasætin þrjú (fyrsta, annað og þriðja sæti)?</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554137" y="1010660"/>
            <a:ext cx="6053664" cy="5482213"/>
          </a:xfrm>
        </p:spPr>
        <p:txBody>
          <a:bodyPr/>
          <a:lstStyle/>
          <a:p>
            <a:r>
              <a:rPr lang="en-US" sz="2400" dirty="0"/>
              <a:t>Byrjum á fyrsta sætinu. Hve margir geta hlotið það? Þar sem átta sundmenn keppa eru möguleikarnir átta. Þegar sá fyrsti kemur í mark keppa sjö sundmenn enn um annað sætið. Þegar annað sætið hefur ráðist geta sex sundmenn hafnað í þriðja sæti. Möguleikarnir eru því átta fyrir fyrsta sætið, sjö fyrir annað sætið og sex fyrir það þriðja.</a:t>
            </a:r>
          </a:p>
          <a:p>
            <a:r>
              <a:rPr lang="en-US" sz="2400" dirty="0"/>
              <a:t>Af margföldunarlögmálinu í talningarfræði leiðir að til eru </a:t>
            </a:r>
            <a:r>
              <a:rPr lang="en-US" sz="2400" i="0" dirty="0">
                <a:latin typeface="Cambria" panose="02040503050406030204" pitchFamily="18" charset="0"/>
                <a:ea typeface="Cambria" panose="02040503050406030204" pitchFamily="18" charset="0"/>
              </a:rPr>
              <a:t>8 × 7 × 6 = 336</a:t>
            </a:r>
            <a:r>
              <a:rPr lang="en-US" sz="2400" dirty="0"/>
              <a:t> mismunandi leiðir til að skipa keppendum á verðlaunapallinn.</a:t>
            </a:r>
          </a:p>
        </p:txBody>
      </p:sp>
    </p:spTree>
    <p:extLst>
      <p:ext uri="{BB962C8B-B14F-4D97-AF65-F5344CB8AC3E}">
        <p14:creationId xmlns:p14="http://schemas.microsoft.com/office/powerpoint/2010/main" val="205136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7.2 Aðfeldi</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Fyrir sérhverja jákvæða heiltölu </a:t>
            </a:r>
            <a:r>
              <a:rPr lang="en-US" i="0" dirty="0">
                <a:latin typeface="Cambria" panose="02040503050406030204" pitchFamily="18" charset="0"/>
                <a:ea typeface="Cambria" panose="02040503050406030204" pitchFamily="18" charset="0"/>
              </a:rPr>
              <a:t>𝑛</a:t>
            </a:r>
            <a:r>
              <a:rPr lang="en-US" dirty="0"/>
              <a:t> skilgreinum við </a:t>
            </a:r>
            <a:r>
              <a:rPr lang="en-US" b="1" dirty="0"/>
              <a:t>aðfeldi</a:t>
            </a:r>
            <a:r>
              <a:rPr lang="en-US" dirty="0"/>
              <a:t> tölunnar </a:t>
            </a:r>
            <a:r>
              <a:rPr lang="en-US" dirty="0">
                <a:latin typeface="Cambria" panose="02040503050406030204" pitchFamily="18" charset="0"/>
                <a:ea typeface="Cambria" panose="02040503050406030204" pitchFamily="18" charset="0"/>
              </a:rPr>
              <a:t>𝑛</a:t>
            </a:r>
            <a:r>
              <a:rPr lang="en-US" dirty="0"/>
              <a:t> (táknað </a:t>
            </a:r>
            <a:r>
              <a:rPr lang="en-US" dirty="0">
                <a:latin typeface="Cambria" panose="02040503050406030204" pitchFamily="18" charset="0"/>
                <a:ea typeface="Cambria" panose="02040503050406030204" pitchFamily="18" charset="0"/>
              </a:rPr>
              <a:t>𝑛</a:t>
            </a:r>
            <a:r>
              <a:rPr lang="en-US" i="0" dirty="0">
                <a:latin typeface="Cambria" panose="02040503050406030204" pitchFamily="18" charset="0"/>
                <a:ea typeface="Cambria" panose="02040503050406030204" pitchFamily="18" charset="0"/>
              </a:rPr>
              <a:t>!</a:t>
            </a:r>
            <a:r>
              <a:rPr lang="en-US" dirty="0"/>
              <a:t> og lesið „</a:t>
            </a:r>
            <a:r>
              <a:rPr lang="en-US" dirty="0">
                <a:latin typeface="Cambria" panose="02040503050406030204" pitchFamily="18" charset="0"/>
                <a:ea typeface="Cambria" panose="02040503050406030204" pitchFamily="18" charset="0"/>
              </a:rPr>
              <a:t>𝑛</a:t>
            </a:r>
            <a:r>
              <a:rPr lang="en-US" dirty="0"/>
              <a:t> aðfeldi“) sem margfeldi allra jákvæðra heiltalna sem eru minni en eða jafnar </a:t>
            </a:r>
            <a:r>
              <a:rPr lang="en-US" dirty="0">
                <a:latin typeface="Cambria" panose="02040503050406030204" pitchFamily="18" charset="0"/>
                <a:ea typeface="Cambria" panose="02040503050406030204" pitchFamily="18" charset="0"/>
              </a:rPr>
              <a:t>𝑛</a:t>
            </a:r>
            <a:r>
              <a:rPr lang="en-US" dirty="0"/>
              <a:t>. Einnig skilgreinum við </a:t>
            </a:r>
            <a:r>
              <a:rPr lang="en-US" i="0" dirty="0">
                <a:latin typeface="Cambria" panose="02040503050406030204" pitchFamily="18" charset="0"/>
                <a:ea typeface="Cambria" panose="02040503050406030204" pitchFamily="18" charset="0"/>
              </a:rPr>
              <a:t>0!</a:t>
            </a:r>
            <a:r>
              <a:rPr lang="en-US" dirty="0"/>
              <a:t> sem einn.</a:t>
            </a:r>
          </a:p>
        </p:txBody>
      </p:sp>
    </p:spTree>
    <p:extLst>
      <p:ext uri="{BB962C8B-B14F-4D97-AF65-F5344CB8AC3E}">
        <p14:creationId xmlns:p14="http://schemas.microsoft.com/office/powerpoint/2010/main" val="331012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Aðfeldi reiknuð</a:t>
            </a:r>
            <a:endParaRPr lang="en-IN" dirty="0"/>
          </a:p>
        </p:txBody>
      </p:sp>
      <p:sp>
        <p:nvSpPr>
          <p:cNvPr id="9" name="Content Placeholder 2">
            <a:extLst>
              <a:ext uri="{FF2B5EF4-FFF2-40B4-BE49-F238E27FC236}">
                <a16:creationId xmlns:a16="http://schemas.microsoft.com/office/drawing/2014/main" id="{44269A3B-64EA-4455-A37D-F1845E8E7EC5}"/>
              </a:ext>
            </a:extLst>
          </p:cNvPr>
          <p:cNvSpPr>
            <a:spLocks noGrp="1"/>
          </p:cNvSpPr>
          <p:nvPr>
            <p:ph sz="half" idx="1"/>
          </p:nvPr>
        </p:nvSpPr>
        <p:spPr>
          <a:xfrm>
            <a:off x="838200" y="1010661"/>
            <a:ext cx="5181600" cy="1788578"/>
          </a:xfrm>
        </p:spPr>
        <p:txBody>
          <a:bodyPr/>
          <a:lstStyle/>
          <a:p>
            <a:r>
              <a:rPr lang="en-US" dirty="0"/>
              <a:t>Reiknið eftirfarandi:</a:t>
            </a:r>
          </a:p>
          <a:p>
            <a:pPr marL="457200" indent="-457200">
              <a:buNone/>
            </a:pPr>
            <a:r>
              <a:rPr lang="en-US" dirty="0"/>
              <a:t>a. </a:t>
            </a:r>
            <a:r>
              <a:rPr lang="en-US" i="0" dirty="0">
                <a:latin typeface="Cambria" panose="02040503050406030204" pitchFamily="18" charset="0"/>
                <a:ea typeface="Cambria" panose="02040503050406030204" pitchFamily="18" charset="0"/>
              </a:rPr>
              <a:t>4!</a:t>
            </a:r>
          </a:p>
          <a:p>
            <a:pPr marL="0" indent="0">
              <a:buNone/>
            </a:pPr>
            <a:r>
              <a:rPr lang="en-US" dirty="0">
                <a:latin typeface="Cambria" panose="02040503050406030204" pitchFamily="18" charset="0"/>
                <a:ea typeface="Cambria" panose="02040503050406030204" pitchFamily="18" charset="0"/>
              </a:rPr>
              <a:t>b.</a:t>
            </a:r>
            <a:endParaRPr lang="en-IN" dirty="0">
              <a:latin typeface="Cambria" panose="02040503050406030204" pitchFamily="18" charset="0"/>
              <a:ea typeface="Cambria" panose="02040503050406030204" pitchFamily="18" charset="0"/>
            </a:endParaRPr>
          </a:p>
        </p:txBody>
      </p:sp>
      <p:graphicFrame>
        <p:nvGraphicFramePr>
          <p:cNvPr id="16" name="Object 3">
            <a:extLst>
              <a:ext uri="{FF2B5EF4-FFF2-40B4-BE49-F238E27FC236}">
                <a16:creationId xmlns:a16="http://schemas.microsoft.com/office/drawing/2014/main" id="{9B930BD5-0122-4C83-8A82-1AE84A5402BC}"/>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690165344"/>
              </p:ext>
            </p:extLst>
          </p:nvPr>
        </p:nvGraphicFramePr>
        <p:xfrm>
          <a:off x="1238250" y="1924050"/>
          <a:ext cx="342720" cy="787320"/>
        </p:xfrm>
        <a:graphic>
          <a:graphicData uri="http://schemas.openxmlformats.org/presentationml/2006/ole">
            <mc:AlternateContent xmlns:mc="http://schemas.openxmlformats.org/markup-compatibility/2006">
              <mc:Choice xmlns:v="urn:schemas-microsoft-com:vml" Requires="v">
                <p:oleObj name="Equation" r:id="rId2" imgW="342720" imgH="787320" progId="Equation.DSMT4">
                  <p:embed/>
                </p:oleObj>
              </mc:Choice>
              <mc:Fallback>
                <p:oleObj name="Equation" r:id="rId2" imgW="342720" imgH="787320" progId="Equation.DSMT4">
                  <p:embed/>
                  <p:pic>
                    <p:nvPicPr>
                      <p:cNvPr id="15" name="Object 14">
                        <a:extLst>
                          <a:ext uri="{FF2B5EF4-FFF2-40B4-BE49-F238E27FC236}">
                            <a16:creationId xmlns:a16="http://schemas.microsoft.com/office/drawing/2014/main" id="{9CD6A17F-37FE-4471-9810-C653185ACA15}"/>
                          </a:ext>
                        </a:extLst>
                      </p:cNvPr>
                      <p:cNvPicPr/>
                      <p:nvPr/>
                    </p:nvPicPr>
                    <p:blipFill>
                      <a:blip r:embed="rId3"/>
                      <a:stretch>
                        <a:fillRect/>
                      </a:stretch>
                    </p:blipFill>
                    <p:spPr>
                      <a:xfrm>
                        <a:off x="1238250" y="1924050"/>
                        <a:ext cx="342720" cy="787320"/>
                      </a:xfrm>
                      <a:prstGeom prst="rect">
                        <a:avLst/>
                      </a:prstGeom>
                    </p:spPr>
                  </p:pic>
                </p:oleObj>
              </mc:Fallback>
            </mc:AlternateContent>
          </a:graphicData>
        </a:graphic>
      </p:graphicFrame>
      <p:sp>
        <p:nvSpPr>
          <p:cNvPr id="11" name="Content Placeholder 4">
            <a:extLst>
              <a:ext uri="{FF2B5EF4-FFF2-40B4-BE49-F238E27FC236}">
                <a16:creationId xmlns:a16="http://schemas.microsoft.com/office/drawing/2014/main" id="{35208166-E812-4BE6-887D-2E96B1D658D9}"/>
              </a:ext>
            </a:extLst>
          </p:cNvPr>
          <p:cNvSpPr>
            <a:spLocks noGrp="1"/>
          </p:cNvSpPr>
          <p:nvPr>
            <p:ph sz="half" idx="12"/>
          </p:nvPr>
        </p:nvSpPr>
        <p:spPr>
          <a:xfrm>
            <a:off x="6324600" y="1010661"/>
            <a:ext cx="5588000" cy="1315703"/>
          </a:xfrm>
        </p:spPr>
        <p:txBody>
          <a:bodyPr/>
          <a:lstStyle/>
          <a:p>
            <a:pPr marL="914400" indent="-914400">
              <a:lnSpc>
                <a:spcPct val="100000"/>
              </a:lnSpc>
              <a:buNone/>
            </a:pPr>
            <a:r>
              <a:rPr lang="en-US" dirty="0"/>
              <a:t>a. </a:t>
            </a:r>
            <a:r>
              <a:rPr lang="en-US" i="0" dirty="0">
                <a:latin typeface="Cambria" panose="02040503050406030204" pitchFamily="18" charset="0"/>
                <a:ea typeface="Cambria" panose="02040503050406030204" pitchFamily="18" charset="0"/>
              </a:rPr>
              <a:t>4! = 4 × 3 × 2 × 1 = 24</a:t>
            </a:r>
            <a:endParaRPr lang="en-US" dirty="0">
              <a:latin typeface="Cambria" panose="02040503050406030204" pitchFamily="18" charset="0"/>
              <a:ea typeface="Cambria" panose="02040503050406030204" pitchFamily="18" charset="0"/>
            </a:endParaRPr>
          </a:p>
          <a:p>
            <a:pPr marL="640080" indent="-640080">
              <a:lnSpc>
                <a:spcPct val="100000"/>
              </a:lnSpc>
              <a:buNone/>
            </a:pPr>
            <a:r>
              <a:rPr lang="en-US" dirty="0"/>
              <a:t>b.</a:t>
            </a:r>
          </a:p>
        </p:txBody>
      </p:sp>
      <p:graphicFrame>
        <p:nvGraphicFramePr>
          <p:cNvPr id="18" name="Object 5">
            <a:extLst>
              <a:ext uri="{FF2B5EF4-FFF2-40B4-BE49-F238E27FC236}">
                <a16:creationId xmlns:a16="http://schemas.microsoft.com/office/drawing/2014/main" id="{06794E6F-D9FB-42F2-A8AF-3AAE5E2C613A}"/>
              </a:ext>
              <a:ext uri="{C183D7F6-B498-43B3-948B-1728B52AA6E4}">
                <adec:decorative xmlns:adec="http://schemas.microsoft.com/office/drawing/2017/decorative" val="1"/>
              </a:ext>
            </a:extLst>
          </p:cNvPr>
          <p:cNvGraphicFramePr>
            <a:graphicFrameLocks noGrp="1" noChangeAspect="1"/>
          </p:cNvGraphicFramePr>
          <p:nvPr>
            <p:ph sz="half" idx="13"/>
            <p:extLst>
              <p:ext uri="{D42A27DB-BD31-4B8C-83A1-F6EECF244321}">
                <p14:modId xmlns:p14="http://schemas.microsoft.com/office/powerpoint/2010/main" val="807648149"/>
              </p:ext>
            </p:extLst>
          </p:nvPr>
        </p:nvGraphicFramePr>
        <p:xfrm>
          <a:off x="6731000" y="1508269"/>
          <a:ext cx="5181600" cy="712868"/>
        </p:xfrm>
        <a:graphic>
          <a:graphicData uri="http://schemas.openxmlformats.org/presentationml/2006/ole">
            <mc:AlternateContent xmlns:mc="http://schemas.openxmlformats.org/markup-compatibility/2006">
              <mc:Choice xmlns:v="urn:schemas-microsoft-com:vml" Requires="v">
                <p:oleObj name="Equation" r:id="rId4" imgW="6184800" imgH="850680" progId="Equation.DSMT4">
                  <p:embed/>
                </p:oleObj>
              </mc:Choice>
              <mc:Fallback>
                <p:oleObj name="Equation" r:id="rId4" imgW="6184800" imgH="850680" progId="Equation.DSMT4">
                  <p:embed/>
                  <p:pic>
                    <p:nvPicPr>
                      <p:cNvPr id="17" name="Object 16">
                        <a:extLst>
                          <a:ext uri="{FF2B5EF4-FFF2-40B4-BE49-F238E27FC236}">
                            <a16:creationId xmlns:a16="http://schemas.microsoft.com/office/drawing/2014/main" id="{A6BA3CB5-0220-47A9-AD74-9245EC703DF7}"/>
                          </a:ext>
                        </a:extLst>
                      </p:cNvPr>
                      <p:cNvPicPr/>
                      <p:nvPr/>
                    </p:nvPicPr>
                    <p:blipFill>
                      <a:blip r:embed="rId5"/>
                      <a:stretch>
                        <a:fillRect/>
                      </a:stretch>
                    </p:blipFill>
                    <p:spPr>
                      <a:xfrm>
                        <a:off x="6731000" y="1508269"/>
                        <a:ext cx="5181600" cy="712868"/>
                      </a:xfrm>
                      <a:prstGeom prst="rect">
                        <a:avLst/>
                      </a:prstGeom>
                    </p:spPr>
                  </p:pic>
                </p:oleObj>
              </mc:Fallback>
            </mc:AlternateContent>
          </a:graphicData>
        </a:graphic>
      </p:graphicFrame>
    </p:spTree>
    <p:extLst>
      <p:ext uri="{BB962C8B-B14F-4D97-AF65-F5344CB8AC3E}">
        <p14:creationId xmlns:p14="http://schemas.microsoft.com/office/powerpoint/2010/main" val="1291057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7.2 Umraðanir</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10909300" cy="1745239"/>
          </a:xfrm>
        </p:spPr>
        <p:txBody>
          <a:bodyPr/>
          <a:lstStyle/>
          <a:p>
            <a:r>
              <a:rPr lang="en-US" i="0" baseline="-25000" dirty="0">
                <a:latin typeface="Cambria" panose="02040503050406030204" pitchFamily="18" charset="0"/>
                <a:ea typeface="Cambria" panose="02040503050406030204" pitchFamily="18" charset="0"/>
              </a:rPr>
              <a:t>𝑛</a:t>
            </a:r>
            <a:r>
              <a:rPr lang="en-US" i="0" dirty="0">
                <a:latin typeface="Cambria" panose="02040503050406030204" pitchFamily="18" charset="0"/>
                <a:ea typeface="Cambria" panose="02040503050406030204" pitchFamily="18" charset="0"/>
              </a:rPr>
              <a:t>𝑃</a:t>
            </a:r>
            <a:r>
              <a:rPr lang="en-US" i="0" baseline="-25000" dirty="0">
                <a:latin typeface="Cambria" panose="02040503050406030204" pitchFamily="18" charset="0"/>
                <a:ea typeface="Cambria" panose="02040503050406030204" pitchFamily="18" charset="0"/>
              </a:rPr>
              <a:t>𝑟</a:t>
            </a:r>
            <a:r>
              <a:rPr lang="en-US" i="1" dirty="0">
                <a:latin typeface="Cambria Math" panose="02040503050406030204" pitchFamily="18" charset="0"/>
              </a:rPr>
              <a:t> </a:t>
            </a:r>
            <a:r>
              <a:rPr lang="en-US" dirty="0"/>
              <a:t>er lesið „fjöldi umraðana á </a:t>
            </a:r>
            <a:r>
              <a:rPr lang="en-US" i="0" dirty="0">
                <a:latin typeface="Cambria" panose="02040503050406030204" pitchFamily="18" charset="0"/>
                <a:ea typeface="Cambria" panose="02040503050406030204" pitchFamily="18" charset="0"/>
              </a:rPr>
              <a:t>𝑛</a:t>
            </a:r>
            <a:r>
              <a:rPr lang="en-US" dirty="0"/>
              <a:t> hlutum, þar sem </a:t>
            </a:r>
            <a:r>
              <a:rPr lang="en-US" i="0" dirty="0">
                <a:latin typeface="Cambria" panose="02040503050406030204" pitchFamily="18" charset="0"/>
                <a:ea typeface="Cambria" panose="02040503050406030204" pitchFamily="18" charset="0"/>
              </a:rPr>
              <a:t>𝑟</a:t>
            </a:r>
            <a:r>
              <a:rPr lang="en-US" dirty="0"/>
              <a:t> eru valdir í senn“.</a:t>
            </a:r>
          </a:p>
          <a:p>
            <a:pPr marL="0" indent="0">
              <a:buNone/>
            </a:pPr>
            <a:r>
              <a:rPr lang="en-US" dirty="0">
                <a:latin typeface="Arial" panose="020B0604020202020204" pitchFamily="34" charset="0"/>
                <a:cs typeface="Arial" panose="020B0604020202020204" pitchFamily="34" charset="0"/>
              </a:rPr>
              <a:t>•</a:t>
            </a:r>
            <a:endParaRPr lang="en-US" dirty="0"/>
          </a:p>
        </p:txBody>
      </p:sp>
      <p:graphicFrame>
        <p:nvGraphicFramePr>
          <p:cNvPr id="6" name="Object 3">
            <a:extLst>
              <a:ext uri="{FF2B5EF4-FFF2-40B4-BE49-F238E27FC236}">
                <a16:creationId xmlns:a16="http://schemas.microsoft.com/office/drawing/2014/main" id="{10E75CBD-86EF-4015-9D3A-6FB9C8BA52EB}"/>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486447716"/>
              </p:ext>
            </p:extLst>
          </p:nvPr>
        </p:nvGraphicFramePr>
        <p:xfrm>
          <a:off x="1181100" y="1718180"/>
          <a:ext cx="1854200" cy="914400"/>
        </p:xfrm>
        <a:graphic>
          <a:graphicData uri="http://schemas.openxmlformats.org/presentationml/2006/ole">
            <mc:AlternateContent xmlns:mc="http://schemas.openxmlformats.org/markup-compatibility/2006">
              <mc:Choice xmlns:v="urn:schemas-microsoft-com:vml" Requires="v">
                <p:oleObj name="Equation" r:id="rId2" imgW="1854000" imgH="914400" progId="Equation.DSMT4">
                  <p:embed/>
                </p:oleObj>
              </mc:Choice>
              <mc:Fallback>
                <p:oleObj name="Equation" r:id="rId2" imgW="1854000" imgH="914400" progId="Equation.DSMT4">
                  <p:embed/>
                  <p:pic>
                    <p:nvPicPr>
                      <p:cNvPr id="3" name="Object 2">
                        <a:extLst>
                          <a:ext uri="{FF2B5EF4-FFF2-40B4-BE49-F238E27FC236}">
                            <a16:creationId xmlns:a16="http://schemas.microsoft.com/office/drawing/2014/main" id="{F82BBBF5-6906-440D-8224-3F9EF4A9D00C}"/>
                          </a:ext>
                        </a:extLst>
                      </p:cNvPr>
                      <p:cNvPicPr/>
                      <p:nvPr/>
                    </p:nvPicPr>
                    <p:blipFill>
                      <a:blip r:embed="rId3"/>
                      <a:stretch>
                        <a:fillRect/>
                      </a:stretch>
                    </p:blipFill>
                    <p:spPr>
                      <a:xfrm>
                        <a:off x="1181100" y="1718180"/>
                        <a:ext cx="1854200" cy="914400"/>
                      </a:xfrm>
                      <a:prstGeom prst="rect">
                        <a:avLst/>
                      </a:prstGeom>
                    </p:spPr>
                  </p:pic>
                </p:oleObj>
              </mc:Fallback>
            </mc:AlternateContent>
          </a:graphicData>
        </a:graphic>
      </p:graphicFrame>
    </p:spTree>
    <p:extLst>
      <p:ext uri="{BB962C8B-B14F-4D97-AF65-F5344CB8AC3E}">
        <p14:creationId xmlns:p14="http://schemas.microsoft.com/office/powerpoint/2010/main" val="2457887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DÆMI – Fjöldi umröðunar reiknaður</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199" y="1010662"/>
            <a:ext cx="10207171" cy="585910"/>
          </a:xfrm>
        </p:spPr>
        <p:txBody>
          <a:bodyPr/>
          <a:lstStyle/>
          <a:p>
            <a:r>
              <a:rPr lang="en-US" dirty="0"/>
              <a:t>Finnið fjölda umraðana á 12 hlutum þegar 3 eru valdir í senn.</a:t>
            </a:r>
          </a:p>
        </p:txBody>
      </p:sp>
      <p:sp>
        <p:nvSpPr>
          <p:cNvPr id="4" name="Content Placeholder 3">
            <a:extLst>
              <a:ext uri="{FF2B5EF4-FFF2-40B4-BE49-F238E27FC236}">
                <a16:creationId xmlns:a16="http://schemas.microsoft.com/office/drawing/2014/main" id="{78893113-FBBC-4D99-B576-3F2F435B198B}"/>
              </a:ext>
            </a:extLst>
          </p:cNvPr>
          <p:cNvSpPr>
            <a:spLocks noGrp="1"/>
          </p:cNvSpPr>
          <p:nvPr>
            <p:ph sz="half" idx="2"/>
          </p:nvPr>
        </p:nvSpPr>
        <p:spPr>
          <a:xfrm>
            <a:off x="838199" y="1750883"/>
            <a:ext cx="469900" cy="457201"/>
          </a:xfrm>
        </p:spPr>
        <p:txBody>
          <a:bodyPr/>
          <a:lstStyle/>
          <a:p>
            <a:pPr marL="0" indent="0">
              <a:buNone/>
            </a:pPr>
            <a:r>
              <a:rPr lang="en-US" dirty="0"/>
              <a:t>a.</a:t>
            </a:r>
            <a:endParaRPr lang="en-IN" dirty="0"/>
          </a:p>
        </p:txBody>
      </p:sp>
      <p:graphicFrame>
        <p:nvGraphicFramePr>
          <p:cNvPr id="13" name="Object 4">
            <a:extLst>
              <a:ext uri="{FF2B5EF4-FFF2-40B4-BE49-F238E27FC236}">
                <a16:creationId xmlns:a16="http://schemas.microsoft.com/office/drawing/2014/main" id="{1D317B67-0EB2-47F6-A21E-789F7D962E81}"/>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149346620"/>
              </p:ext>
            </p:extLst>
          </p:nvPr>
        </p:nvGraphicFramePr>
        <p:xfrm>
          <a:off x="1318988" y="1576712"/>
          <a:ext cx="7721280" cy="914400"/>
        </p:xfrm>
        <a:graphic>
          <a:graphicData uri="http://schemas.openxmlformats.org/presentationml/2006/ole">
            <mc:AlternateContent xmlns:mc="http://schemas.openxmlformats.org/markup-compatibility/2006">
              <mc:Choice xmlns:v="urn:schemas-microsoft-com:vml" Requires="v">
                <p:oleObj name="Equation" r:id="rId2" imgW="7721280" imgH="914400" progId="Equation.DSMT4">
                  <p:embed/>
                </p:oleObj>
              </mc:Choice>
              <mc:Fallback>
                <p:oleObj name="Equation" r:id="rId2" imgW="7721280" imgH="914400" progId="Equation.DSMT4">
                  <p:embed/>
                  <p:pic>
                    <p:nvPicPr>
                      <p:cNvPr id="12" name="Object 11">
                        <a:extLst>
                          <a:ext uri="{FF2B5EF4-FFF2-40B4-BE49-F238E27FC236}">
                            <a16:creationId xmlns:a16="http://schemas.microsoft.com/office/drawing/2014/main" id="{7B54AB05-C802-4D4E-973D-B8D81A12C4FC}"/>
                          </a:ext>
                        </a:extLst>
                      </p:cNvPr>
                      <p:cNvPicPr/>
                      <p:nvPr/>
                    </p:nvPicPr>
                    <p:blipFill>
                      <a:blip r:embed="rId3"/>
                      <a:stretch>
                        <a:fillRect/>
                      </a:stretch>
                    </p:blipFill>
                    <p:spPr>
                      <a:xfrm>
                        <a:off x="1318988" y="1576712"/>
                        <a:ext cx="7721280" cy="914400"/>
                      </a:xfrm>
                      <a:prstGeom prst="rect">
                        <a:avLst/>
                      </a:prstGeom>
                    </p:spPr>
                  </p:pic>
                </p:oleObj>
              </mc:Fallback>
            </mc:AlternateContent>
          </a:graphicData>
        </a:graphic>
      </p:graphicFrame>
    </p:spTree>
    <p:extLst>
      <p:ext uri="{BB962C8B-B14F-4D97-AF65-F5344CB8AC3E}">
        <p14:creationId xmlns:p14="http://schemas.microsoft.com/office/powerpoint/2010/main" val="1833680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7.3 Samantektir</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Greina hvenær nota á umraðanir og hvenær samantektir.</a:t>
            </a:r>
          </a:p>
          <a:p>
            <a:pPr marL="514350" lvl="0" indent="-514350">
              <a:buFont typeface="+mj-lt"/>
              <a:buAutoNum type="arabicPeriod"/>
            </a:pPr>
            <a:r>
              <a:rPr lang="en-US" dirty="0"/>
              <a:t>Reikna fjölda samantekta.</a:t>
            </a:r>
          </a:p>
          <a:p>
            <a:pPr marL="514350" indent="-514350">
              <a:buFont typeface="+mj-lt"/>
              <a:buAutoNum type="arabicPeriod"/>
            </a:pPr>
            <a:r>
              <a:rPr lang="en-US" dirty="0"/>
              <a:t>Beita samantektum við lausn hagnýtra verkefna.</a:t>
            </a:r>
          </a:p>
        </p:txBody>
      </p:sp>
    </p:spTree>
    <p:extLst>
      <p:ext uri="{BB962C8B-B14F-4D97-AF65-F5344CB8AC3E}">
        <p14:creationId xmlns:p14="http://schemas.microsoft.com/office/powerpoint/2010/main" val="3808343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7.3 Samantektir: Þegar röðin skiptir ekki máli</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dirty="0">
                <a:latin typeface="NotoSans"/>
              </a:rPr>
              <a:t>Þegar röð hlutanna í upptalningu skiptir ekki máli er ekki lengur um umraðanir að ræða. Slík úrvöl nefnast </a:t>
            </a:r>
            <a:r>
              <a:rPr lang="en-US" b="1" dirty="0">
                <a:latin typeface="NotoSans"/>
              </a:rPr>
              <a:t>samantektir</a:t>
            </a:r>
            <a:r>
              <a:rPr lang="en-US" dirty="0">
                <a:latin typeface="NotoSans"/>
              </a:rPr>
              <a:t>.</a:t>
            </a:r>
            <a:endParaRPr lang="en-US" sz="4000" dirty="0"/>
          </a:p>
        </p:txBody>
      </p:sp>
    </p:spTree>
    <p:extLst>
      <p:ext uri="{BB962C8B-B14F-4D97-AF65-F5344CB8AC3E}">
        <p14:creationId xmlns:p14="http://schemas.microsoft.com/office/powerpoint/2010/main" val="3579398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dirty="0"/>
              <a:t>DÆMI – Greint á milli umröðunar og samantekta </a:t>
            </a:r>
            <a:endParaRPr lang="en-IN" sz="2400"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199" y="1010661"/>
            <a:ext cx="5707743" cy="5166302"/>
          </a:xfrm>
        </p:spPr>
        <p:txBody>
          <a:bodyPr/>
          <a:lstStyle/>
          <a:p>
            <a:r>
              <a:rPr lang="en-US" dirty="0"/>
              <a:t>Ákvarðið fyrir hvert eftirfarandi tilvik hvort valið hlutmengi sé umröðun eða samantekt.</a:t>
            </a:r>
          </a:p>
          <a:p>
            <a:pPr marL="514350" lvl="0" indent="-514350">
              <a:buFont typeface="+mj-lt"/>
              <a:buAutoNum type="arabicPeriod"/>
            </a:pPr>
            <a:r>
              <a:rPr lang="en-US" dirty="0"/>
              <a:t>Félag velur þrjá félaga í nefnd. Þeir bera allir jafna ábyrgð.</a:t>
            </a:r>
          </a:p>
          <a:p>
            <a:pPr marL="514350" lvl="0" indent="-514350">
              <a:buFont typeface="+mj-lt"/>
              <a:buAutoNum type="arabicPeriod"/>
            </a:pPr>
            <a:r>
              <a:rPr lang="en-US" dirty="0"/>
              <a:t>Þú ert beðin(n) um að endurstilla lykilorð tölvupóstsins og velur tíu stafa lykilorð án endurtekninga.</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960407" y="1010661"/>
            <a:ext cx="4868736" cy="5166302"/>
          </a:xfrm>
        </p:spPr>
        <p:txBody>
          <a:bodyPr/>
          <a:lstStyle/>
          <a:p>
            <a:pPr marL="514350" lvl="0" indent="-514350">
              <a:buFont typeface="+mj-lt"/>
              <a:buAutoNum type="arabicPeriod"/>
            </a:pPr>
            <a:r>
              <a:rPr lang="en-US" dirty="0"/>
              <a:t>Þar sem nefndarmennirnir þrír bera sömu ábyrgð skiptir röð þeirra ekki máli. Þetta er því samantekt.</a:t>
            </a:r>
          </a:p>
          <a:p>
            <a:pPr marL="514350" indent="-514350">
              <a:buFont typeface="+mj-lt"/>
              <a:buAutoNum type="arabicPeriod"/>
            </a:pPr>
            <a:r>
              <a:rPr lang="en-US" dirty="0"/>
              <a:t>Röð stafanna í lykilorðinu skiptir máli og því er þetta umröðun.</a:t>
            </a:r>
          </a:p>
        </p:txBody>
      </p:sp>
    </p:spTree>
    <p:extLst>
      <p:ext uri="{BB962C8B-B14F-4D97-AF65-F5344CB8AC3E}">
        <p14:creationId xmlns:p14="http://schemas.microsoft.com/office/powerpoint/2010/main" val="510855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7.3 Talning samantekta</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199" y="1010661"/>
            <a:ext cx="10207171" cy="1369681"/>
          </a:xfrm>
        </p:spPr>
        <p:txBody>
          <a:bodyPr/>
          <a:lstStyle/>
          <a:p>
            <a:r>
              <a:rPr lang="en-US" i="0" baseline="-25000" dirty="0">
                <a:latin typeface="Cambria" panose="02040503050406030204" pitchFamily="18" charset="0"/>
                <a:ea typeface="Cambria" panose="02040503050406030204" pitchFamily="18" charset="0"/>
              </a:rPr>
              <a:t>𝑛</a:t>
            </a:r>
            <a:r>
              <a:rPr lang="en-US" i="0" dirty="0">
                <a:latin typeface="Cambria" panose="02040503050406030204" pitchFamily="18" charset="0"/>
                <a:ea typeface="Cambria" panose="02040503050406030204" pitchFamily="18" charset="0"/>
              </a:rPr>
              <a:t>𝐶</a:t>
            </a:r>
            <a:r>
              <a:rPr lang="en-US" i="0" baseline="-25000" dirty="0">
                <a:latin typeface="Cambria" panose="02040503050406030204" pitchFamily="18" charset="0"/>
                <a:ea typeface="Cambria" panose="02040503050406030204" pitchFamily="18" charset="0"/>
              </a:rPr>
              <a:t>𝑟</a:t>
            </a:r>
            <a:r>
              <a:rPr lang="en-US" i="1" dirty="0">
                <a:latin typeface="Cambria Math" panose="02040503050406030204" pitchFamily="18" charset="0"/>
              </a:rPr>
              <a:t> </a:t>
            </a:r>
            <a:r>
              <a:rPr lang="en-US" dirty="0"/>
              <a:t>er lesið „fjöldi samantekta af </a:t>
            </a:r>
            <a:r>
              <a:rPr lang="en-US" i="0" dirty="0">
                <a:latin typeface="Cambria" panose="02040503050406030204" pitchFamily="18" charset="0"/>
                <a:ea typeface="Cambria" panose="02040503050406030204" pitchFamily="18" charset="0"/>
              </a:rPr>
              <a:t>𝑛</a:t>
            </a:r>
            <a:r>
              <a:rPr lang="en-US" dirty="0"/>
              <a:t> stökum sem tekin eru </a:t>
            </a:r>
            <a:r>
              <a:rPr lang="en-US" i="0" dirty="0">
                <a:latin typeface="Cambria" panose="02040503050406030204" pitchFamily="18" charset="0"/>
                <a:ea typeface="Cambria" panose="02040503050406030204" pitchFamily="18" charset="0"/>
              </a:rPr>
              <a:t>𝑟 </a:t>
            </a:r>
            <a:r>
              <a:rPr lang="en-US" dirty="0"/>
              <a:t>í senn“.</a:t>
            </a:r>
          </a:p>
          <a:p>
            <a:pPr marL="0" indent="0">
              <a:spcBef>
                <a:spcPts val="1800"/>
              </a:spcBef>
              <a:buNone/>
            </a:pPr>
            <a:r>
              <a:rPr lang="en-US" sz="2300" dirty="0">
                <a:cs typeface="Arial" panose="020B0604020202020204" pitchFamily="34" charset="0"/>
              </a:rPr>
              <a:t>•</a:t>
            </a:r>
          </a:p>
        </p:txBody>
      </p:sp>
      <p:graphicFrame>
        <p:nvGraphicFramePr>
          <p:cNvPr id="11" name="Object 3">
            <a:extLst>
              <a:ext uri="{FF2B5EF4-FFF2-40B4-BE49-F238E27FC236}">
                <a16:creationId xmlns:a16="http://schemas.microsoft.com/office/drawing/2014/main" id="{4410B0CF-E0E2-40D9-BFB2-3A55D4316A8C}"/>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2730039932"/>
              </p:ext>
            </p:extLst>
          </p:nvPr>
        </p:nvGraphicFramePr>
        <p:xfrm>
          <a:off x="1253671" y="1741708"/>
          <a:ext cx="2159000" cy="914400"/>
        </p:xfrm>
        <a:graphic>
          <a:graphicData uri="http://schemas.openxmlformats.org/presentationml/2006/ole">
            <mc:AlternateContent xmlns:mc="http://schemas.openxmlformats.org/markup-compatibility/2006">
              <mc:Choice xmlns:v="urn:schemas-microsoft-com:vml" Requires="v">
                <p:oleObj name="Equation" r:id="rId2" imgW="2158920" imgH="914400" progId="Equation.DSMT4">
                  <p:embed/>
                </p:oleObj>
              </mc:Choice>
              <mc:Fallback>
                <p:oleObj name="Equation" r:id="rId2" imgW="2158920" imgH="914400" progId="Equation.DSMT4">
                  <p:embed/>
                  <p:pic>
                    <p:nvPicPr>
                      <p:cNvPr id="8" name="Object 7">
                        <a:extLst>
                          <a:ext uri="{FF2B5EF4-FFF2-40B4-BE49-F238E27FC236}">
                            <a16:creationId xmlns:a16="http://schemas.microsoft.com/office/drawing/2014/main" id="{2766E8F0-B800-463D-976A-4D22CB4334B3}"/>
                          </a:ext>
                        </a:extLst>
                      </p:cNvPr>
                      <p:cNvPicPr/>
                      <p:nvPr/>
                    </p:nvPicPr>
                    <p:blipFill>
                      <a:blip r:embed="rId3"/>
                      <a:stretch>
                        <a:fillRect/>
                      </a:stretch>
                    </p:blipFill>
                    <p:spPr>
                      <a:xfrm>
                        <a:off x="1253671" y="1741708"/>
                        <a:ext cx="2159000" cy="914400"/>
                      </a:xfrm>
                      <a:prstGeom prst="rect">
                        <a:avLst/>
                      </a:prstGeom>
                    </p:spPr>
                  </p:pic>
                </p:oleObj>
              </mc:Fallback>
            </mc:AlternateContent>
          </a:graphicData>
        </a:graphic>
      </p:graphicFrame>
    </p:spTree>
    <p:extLst>
      <p:ext uri="{BB962C8B-B14F-4D97-AF65-F5344CB8AC3E}">
        <p14:creationId xmlns:p14="http://schemas.microsoft.com/office/powerpoint/2010/main" val="567065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DÆMI – Samantektaformúlan notuð</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4488543" cy="1054113"/>
          </a:xfrm>
        </p:spPr>
        <p:txBody>
          <a:bodyPr/>
          <a:lstStyle/>
          <a:p>
            <a:r>
              <a:rPr lang="en-US" dirty="0"/>
              <a:t>Reiknið eftirfarandi </a:t>
            </a:r>
            <a:r>
              <a:rPr lang="en-US" i="0" baseline="-25000" dirty="0">
                <a:latin typeface="Cambria" panose="02040503050406030204" pitchFamily="18" charset="0"/>
                <a:ea typeface="Cambria" panose="02040503050406030204" pitchFamily="18" charset="0"/>
              </a:rPr>
              <a:t>8</a:t>
            </a:r>
            <a:r>
              <a:rPr lang="en-US" i="0" dirty="0">
                <a:latin typeface="Cambria" panose="02040503050406030204" pitchFamily="18" charset="0"/>
                <a:ea typeface="Cambria" panose="02040503050406030204" pitchFamily="18" charset="0"/>
              </a:rPr>
              <a:t>𝐶</a:t>
            </a:r>
            <a:r>
              <a:rPr lang="en-US" i="0" baseline="-25000" dirty="0">
                <a:latin typeface="Cambria" panose="02040503050406030204" pitchFamily="18" charset="0"/>
                <a:ea typeface="Cambria" panose="02040503050406030204" pitchFamily="18" charset="0"/>
              </a:rPr>
              <a:t>3</a:t>
            </a:r>
            <a:r>
              <a:rPr lang="en-US" dirty="0"/>
              <a:t>.</a:t>
            </a:r>
          </a:p>
        </p:txBody>
      </p:sp>
      <p:sp>
        <p:nvSpPr>
          <p:cNvPr id="6" name="Content Placeholder 3">
            <a:extLst>
              <a:ext uri="{FF2B5EF4-FFF2-40B4-BE49-F238E27FC236}">
                <a16:creationId xmlns:a16="http://schemas.microsoft.com/office/drawing/2014/main" id="{823E934A-D857-4F6C-9BE1-E2D5DE041E3E}"/>
              </a:ext>
            </a:extLst>
          </p:cNvPr>
          <p:cNvSpPr>
            <a:spLocks noGrp="1"/>
          </p:cNvSpPr>
          <p:nvPr>
            <p:ph sz="half" idx="2"/>
          </p:nvPr>
        </p:nvSpPr>
        <p:spPr>
          <a:xfrm>
            <a:off x="5998032" y="1226562"/>
            <a:ext cx="457200" cy="548988"/>
          </a:xfrm>
        </p:spPr>
        <p:txBody>
          <a:bodyPr/>
          <a:lstStyle/>
          <a:p>
            <a:pPr marL="0" indent="0">
              <a:buNone/>
            </a:pPr>
            <a:r>
              <a:rPr lang="en-US" dirty="0"/>
              <a:t>a.</a:t>
            </a:r>
            <a:endParaRPr lang="en-IN" dirty="0"/>
          </a:p>
        </p:txBody>
      </p:sp>
      <p:graphicFrame>
        <p:nvGraphicFramePr>
          <p:cNvPr id="10" name="Object 4">
            <a:extLst>
              <a:ext uri="{FF2B5EF4-FFF2-40B4-BE49-F238E27FC236}">
                <a16:creationId xmlns:a16="http://schemas.microsoft.com/office/drawing/2014/main" id="{96C37D2E-20B5-4D95-92C7-F3BE5BBF0CD7}"/>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840667893"/>
              </p:ext>
            </p:extLst>
          </p:nvPr>
        </p:nvGraphicFramePr>
        <p:xfrm>
          <a:off x="6498774" y="1124963"/>
          <a:ext cx="5181600" cy="812800"/>
        </p:xfrm>
        <a:graphic>
          <a:graphicData uri="http://schemas.openxmlformats.org/presentationml/2006/ole">
            <mc:AlternateContent xmlns:mc="http://schemas.openxmlformats.org/markup-compatibility/2006">
              <mc:Choice xmlns:v="urn:schemas-microsoft-com:vml" Requires="v">
                <p:oleObj name="Equation" r:id="rId2" imgW="5829120" imgH="914400" progId="Equation.DSMT4">
                  <p:embed/>
                </p:oleObj>
              </mc:Choice>
              <mc:Fallback>
                <p:oleObj name="Equation" r:id="rId2" imgW="5829120" imgH="914400" progId="Equation.DSMT4">
                  <p:embed/>
                  <p:pic>
                    <p:nvPicPr>
                      <p:cNvPr id="11" name="Object 3">
                        <a:extLst>
                          <a:ext uri="{FF2B5EF4-FFF2-40B4-BE49-F238E27FC236}">
                            <a16:creationId xmlns:a16="http://schemas.microsoft.com/office/drawing/2014/main" id="{4410B0CF-E0E2-40D9-BFB2-3A55D4316A8C}"/>
                          </a:ext>
                        </a:extLst>
                      </p:cNvPr>
                      <p:cNvPicPr/>
                      <p:nvPr/>
                    </p:nvPicPr>
                    <p:blipFill>
                      <a:blip r:embed="rId3"/>
                      <a:stretch>
                        <a:fillRect/>
                      </a:stretch>
                    </p:blipFill>
                    <p:spPr>
                      <a:xfrm>
                        <a:off x="6498774" y="1124963"/>
                        <a:ext cx="5181600" cy="812800"/>
                      </a:xfrm>
                      <a:prstGeom prst="rect">
                        <a:avLst/>
                      </a:prstGeom>
                    </p:spPr>
                  </p:pic>
                </p:oleObj>
              </mc:Fallback>
            </mc:AlternateContent>
          </a:graphicData>
        </a:graphic>
      </p:graphicFrame>
    </p:spTree>
    <p:extLst>
      <p:ext uri="{BB962C8B-B14F-4D97-AF65-F5344CB8AC3E}">
        <p14:creationId xmlns:p14="http://schemas.microsoft.com/office/powerpoint/2010/main" val="4253702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7.4 Líkindatré, töflur og útkomur</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pPr marL="0" indent="0">
              <a:buNone/>
            </a:pPr>
            <a:r>
              <a:rPr lang="en-US" sz="2600" dirty="0"/>
              <a:t>Hæfniviðmið:</a:t>
            </a:r>
          </a:p>
          <a:p>
            <a:pPr marL="514350" lvl="0" indent="-514350">
              <a:buFont typeface="+mj-lt"/>
              <a:buAutoNum type="arabicPeriod"/>
            </a:pPr>
            <a:r>
              <a:rPr lang="en-US" dirty="0"/>
              <a:t>Ákvarða úrtaksrúm einstigs tilraunar.</a:t>
            </a:r>
          </a:p>
          <a:p>
            <a:pPr marL="514350" lvl="0" indent="-514350">
              <a:buFont typeface="+mj-lt"/>
              <a:buAutoNum type="arabicPeriod"/>
            </a:pPr>
            <a:r>
              <a:rPr lang="en-US" dirty="0"/>
              <a:t>Nota töflur til að skrá mögulegar útkomur fjölstiga tilraunar.</a:t>
            </a:r>
          </a:p>
          <a:p>
            <a:pPr marL="514350" lvl="0" indent="-514350">
              <a:buFont typeface="+mj-lt"/>
              <a:buAutoNum type="arabicPeriod"/>
            </a:pPr>
            <a:r>
              <a:rPr lang="en-US" dirty="0"/>
              <a:t>Nota líkindatré til að skrá mögulegar útkomur fjölstiga tilraunar.</a:t>
            </a:r>
          </a:p>
        </p:txBody>
      </p:sp>
    </p:spTree>
    <p:extLst>
      <p:ext uri="{BB962C8B-B14F-4D97-AF65-F5344CB8AC3E}">
        <p14:creationId xmlns:p14="http://schemas.microsoft.com/office/powerpoint/2010/main" val="1191737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7.4 Einstigs tilraunir</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sz="2600" dirty="0"/>
              <a:t>Þegar fjallað er um talningarfræði eða líkindafræði hefur orðið „</a:t>
            </a:r>
            <a:r>
              <a:rPr lang="en-US" sz="2600" b="1" dirty="0"/>
              <a:t>tilraun</a:t>
            </a:r>
            <a:r>
              <a:rPr lang="en-US" sz="2600" dirty="0"/>
              <a:t>“ örlítið aðra merkingu en í náttúruvísindum. Tilraunir geta verið allt frá því að vera mjög einfaldar („kasta upp peningi“) til þess að vera afar flóknar („telja fjölda úranatóma sem klofna í kjarnaklofnun í sýni af tiltekinni stærð á einni klukkustund“). Útkoma tilraunar er óþekkt og ræðst yfirleitt að einhverju leyti af tilviljun. Ef tilraunin er endurtekin (eða </a:t>
            </a:r>
            <a:r>
              <a:rPr lang="en-US" sz="2600" b="1" dirty="0"/>
              <a:t>framkvæmd aftur</a:t>
            </a:r>
            <a:r>
              <a:rPr lang="en-US" sz="2600" dirty="0"/>
              <a:t>) getur útkoman því orðið önnur. Óháð því hvers konar tilraun er um að ræða hefst greining hennar yfirleitt á því að ákvarða úrtaksrúmið. </a:t>
            </a:r>
          </a:p>
          <a:p>
            <a:r>
              <a:rPr lang="en-US" sz="2600" dirty="0"/>
              <a:t> </a:t>
            </a:r>
            <a:r>
              <a:rPr lang="en-US" sz="2600" b="1" dirty="0"/>
              <a:t>Úrtaksrúm </a:t>
            </a:r>
            <a:r>
              <a:rPr lang="en-US" sz="2600" dirty="0"/>
              <a:t>tilraunar er mengi allra mögulegra útkoma hennar og er því oft sett fram sem mengi, það er listi innan slaufusviga. Ef tilraunin er „veljið af handahófi tölu frá einum til fjögurra“ er úrtaksrúmið ritað {1, 2, 3, 4}.</a:t>
            </a:r>
          </a:p>
        </p:txBody>
      </p:sp>
    </p:spTree>
    <p:extLst>
      <p:ext uri="{BB962C8B-B14F-4D97-AF65-F5344CB8AC3E}">
        <p14:creationId xmlns:p14="http://schemas.microsoft.com/office/powerpoint/2010/main" val="3332962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Úrtaksrúm tilraunar fundið </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5166302"/>
          </a:xfrm>
        </p:spPr>
        <p:txBody>
          <a:bodyPr/>
          <a:lstStyle/>
          <a:p>
            <a:r>
              <a:rPr lang="en-US" dirty="0"/>
              <a:t>Ákvarðið úrtaksrúm hverrar eftirfarandi tilraunar.</a:t>
            </a:r>
          </a:p>
          <a:p>
            <a:pPr marL="514350" lvl="0" indent="-514350">
              <a:buFont typeface="+mj-lt"/>
              <a:buAutoNum type="arabicPeriod"/>
            </a:pPr>
            <a:r>
              <a:rPr lang="en-US" dirty="0"/>
              <a:t>Kastið upp peningi, sem hefur tvær hliðar, venjulega kallaðar „fiskur“ og „skjaldarmerki“, og skráið hvor hliðin snýr upp.</a:t>
            </a:r>
          </a:p>
          <a:p>
            <a:pPr marL="514350" lvl="0" indent="-514350">
              <a:buFont typeface="+mj-lt"/>
              <a:buAutoNum type="arabicPeriod"/>
            </a:pPr>
            <a:r>
              <a:rPr lang="en-US" dirty="0"/>
              <a:t>Kastið upp peningi tíu sinnum og teljið hve oft fiskur kemur upp.</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823856" y="1010661"/>
            <a:ext cx="6063344" cy="5166302"/>
          </a:xfrm>
        </p:spPr>
        <p:txBody>
          <a:bodyPr/>
          <a:lstStyle/>
          <a:p>
            <a:pPr marL="514350" lvl="0" indent="-514350">
              <a:buFont typeface="+mj-lt"/>
              <a:buAutoNum type="arabicPeriod"/>
            </a:pPr>
            <a:r>
              <a:rPr lang="en-US" sz="2400" dirty="0"/>
              <a:t>Ef „H“ táknar að fiskur snúi upp og „T“ að skjaldarmerki snúi upp er úrtaksrúmið {H, T}.  </a:t>
            </a:r>
          </a:p>
          <a:p>
            <a:pPr marL="514350" lvl="0" indent="-514350">
              <a:buFont typeface="+mj-lt"/>
              <a:buAutoNum type="arabicPeriod"/>
            </a:pPr>
            <a:r>
              <a:rPr lang="en-US" sz="2400" dirty="0"/>
              <a:t>Mögulegt er, þótt það sé ólíklegt, að fiskur komi aldrei upp; útkoman væri þá „0“. Einnig getur fiskur komið aðeins einu sinni upp, sem er líklegra en þó enn fremur ólíklegt. Sérhver önnur heiltala er möguleg upp að hámarkinu: peningnum er kastað tíu sinnum og því getur fiskur ekki komið oftar en tíu sinnum upp. Úrtaksrúmið er því {0, 1, 2, 3, 4, 5, 6, 7, 8, 9, 10}.</a:t>
            </a:r>
          </a:p>
        </p:txBody>
      </p:sp>
    </p:spTree>
    <p:extLst>
      <p:ext uri="{BB962C8B-B14F-4D97-AF65-F5344CB8AC3E}">
        <p14:creationId xmlns:p14="http://schemas.microsoft.com/office/powerpoint/2010/main" val="2254730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7.4 Fjölstiga tilraunir</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dirty="0"/>
              <a:t>Töflur nýtast til að finna úrtaksrúm tilrauna sem uppfylla tvö skilyrði: (1) Tilraunin hefur aðeins tvö stig og (2) útkoma hvors stigs hefur engin áhrif á útkomu hins. Þegar stigin hafa ekki áhrif hvort á annað segjum við að þau séu </a:t>
            </a:r>
            <a:r>
              <a:rPr lang="en-US" b="1" dirty="0"/>
              <a:t>óháð</a:t>
            </a:r>
            <a:r>
              <a:rPr lang="en-US" dirty="0"/>
              <a:t>. Að öðrum kosti eru stigin </a:t>
            </a:r>
            <a:r>
              <a:rPr lang="en-US" b="1" dirty="0"/>
              <a:t>háð </a:t>
            </a:r>
            <a:r>
              <a:rPr lang="en-US" dirty="0"/>
              <a:t>og þá er ekki hægt að nota töflur. Síðar verður kynnt aðferð til að greina háð stig. </a:t>
            </a:r>
          </a:p>
        </p:txBody>
      </p:sp>
    </p:spTree>
    <p:extLst>
      <p:ext uri="{BB962C8B-B14F-4D97-AF65-F5344CB8AC3E}">
        <p14:creationId xmlns:p14="http://schemas.microsoft.com/office/powerpoint/2010/main" val="3236520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Óhæði ákvarðað</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5166302"/>
          </a:xfrm>
        </p:spPr>
        <p:txBody>
          <a:bodyPr/>
          <a:lstStyle/>
          <a:p>
            <a:r>
              <a:rPr lang="en-US" dirty="0"/>
              <a:t>Ákvarðið hvort stigin tvö í þessum tilraunum séu óháð eða háð.</a:t>
            </a:r>
          </a:p>
          <a:p>
            <a:r>
              <a:rPr lang="en-US" dirty="0"/>
              <a:t>Þú kastar upp peningi og skráir útkomuna, kastar honum síðan aftur og skráir nýju útkomuna.</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435600" cy="5166302"/>
          </a:xfrm>
        </p:spPr>
        <p:txBody>
          <a:bodyPr/>
          <a:lstStyle/>
          <a:p>
            <a:pPr lvl="0"/>
            <a:r>
              <a:rPr lang="en-US" dirty="0"/>
              <a:t>Óháð útkomu fyrra kastsins hefur síðara kastið sama úrtaksrúm: {H, T}. Stundum er sagt að „peningurinn hafi ekkert minni“. Stigin eru því óháð.</a:t>
            </a:r>
          </a:p>
        </p:txBody>
      </p:sp>
    </p:spTree>
    <p:extLst>
      <p:ext uri="{BB962C8B-B14F-4D97-AF65-F5344CB8AC3E}">
        <p14:creationId xmlns:p14="http://schemas.microsoft.com/office/powerpoint/2010/main" val="1587750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7.5 Grunnhugtök líkindafræði </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dirty="0"/>
              <a:t>Hæfniviðmið:</a:t>
            </a:r>
          </a:p>
          <a:p>
            <a:pPr marL="514350" lvl="0" indent="-514350">
              <a:buFont typeface="+mj-lt"/>
              <a:buAutoNum type="arabicPeriod"/>
            </a:pPr>
            <a:r>
              <a:rPr lang="en-US" dirty="0"/>
              <a:t>Skilgreina líkur, þar á meðal ómögulega og örugga atburði.</a:t>
            </a:r>
          </a:p>
          <a:p>
            <a:pPr marL="514350" lvl="0" indent="-514350">
              <a:buFont typeface="+mj-lt"/>
              <a:buAutoNum type="arabicPeriod"/>
            </a:pPr>
            <a:r>
              <a:rPr lang="en-US" dirty="0"/>
              <a:t>Reikna einfaldar fræðilegar líkur.</a:t>
            </a:r>
          </a:p>
          <a:p>
            <a:pPr marL="514350" lvl="0" indent="-514350">
              <a:buFont typeface="+mj-lt"/>
              <a:buAutoNum type="arabicPeriod"/>
            </a:pPr>
            <a:r>
              <a:rPr lang="en-US" dirty="0"/>
              <a:t>Reikna einfaldar reynslulíkur.</a:t>
            </a:r>
          </a:p>
          <a:p>
            <a:pPr marL="514350" lvl="0" indent="-514350">
              <a:buFont typeface="+mj-lt"/>
              <a:buAutoNum type="arabicPeriod"/>
            </a:pPr>
            <a:r>
              <a:rPr lang="en-US" dirty="0"/>
              <a:t>Greina á milli fræðilegra líka, reynslulíka og huglægra líka. </a:t>
            </a:r>
          </a:p>
          <a:p>
            <a:pPr marL="514350" indent="-514350">
              <a:buFont typeface="+mj-lt"/>
              <a:buAutoNum type="arabicPeriod"/>
            </a:pPr>
            <a:r>
              <a:rPr lang="en-US" dirty="0"/>
              <a:t>Reikna líkur á fylliatburði tiltekins atburðar. </a:t>
            </a:r>
          </a:p>
        </p:txBody>
      </p:sp>
    </p:spTree>
    <p:extLst>
      <p:ext uri="{BB962C8B-B14F-4D97-AF65-F5344CB8AC3E}">
        <p14:creationId xmlns:p14="http://schemas.microsoft.com/office/powerpoint/2010/main" val="667788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7.5 Líkur kynntar</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a:xfrm>
            <a:off x="838200" y="1010660"/>
            <a:ext cx="10515600" cy="5375625"/>
          </a:xfrm>
        </p:spPr>
        <p:txBody>
          <a:bodyPr/>
          <a:lstStyle/>
          <a:p>
            <a:r>
              <a:rPr lang="en-US" dirty="0"/>
              <a:t>Safn útkoma sem við höfum áhuga á kallast </a:t>
            </a:r>
            <a:r>
              <a:rPr lang="en-US" b="1" dirty="0"/>
              <a:t>atburður</a:t>
            </a:r>
            <a:r>
              <a:rPr lang="en-US" dirty="0"/>
              <a:t>. Atburður er með öðrum orðum hlutmengi í úrtaksrúmi tilraunar og samanstendur oft af þeim útkomum sem rannsakandinn hefur áhuga á. </a:t>
            </a:r>
          </a:p>
          <a:p>
            <a:r>
              <a:rPr lang="en-US" dirty="0"/>
              <a:t>Þegar við höfum skilgreint atburðinn sem við höfum áhuga á getum við metið hversu líklegt er að hann verði. Það gerum við með því að úthluta hverjum atburði tölu </a:t>
            </a:r>
            <a:r>
              <a:rPr lang="en-US" i="0" dirty="0">
                <a:latin typeface="Cambria" panose="02040503050406030204" pitchFamily="18" charset="0"/>
                <a:ea typeface="Cambria" panose="02040503050406030204" pitchFamily="18" charset="0"/>
              </a:rPr>
              <a:t>(𝐸)</a:t>
            </a:r>
            <a:r>
              <a:rPr lang="en-US" dirty="0">
                <a:latin typeface="Cambria" panose="02040503050406030204" pitchFamily="18" charset="0"/>
                <a:ea typeface="Cambria" panose="02040503050406030204" pitchFamily="18" charset="0"/>
              </a:rPr>
              <a:t> </a:t>
            </a:r>
            <a:r>
              <a:rPr lang="en-US" dirty="0"/>
              <a:t>sem kallast </a:t>
            </a:r>
            <a:r>
              <a:rPr lang="en-US" b="1" dirty="0"/>
              <a:t>líkur</a:t>
            </a:r>
            <a:r>
              <a:rPr lang="en-US" dirty="0"/>
              <a:t> þess atburðar </a:t>
            </a:r>
            <a:r>
              <a:rPr lang="en-US" i="0" dirty="0">
                <a:latin typeface="Cambria" panose="02040503050406030204" pitchFamily="18" charset="0"/>
                <a:ea typeface="Cambria" panose="02040503050406030204" pitchFamily="18" charset="0"/>
              </a:rPr>
              <a:t>(𝑃(𝐸))</a:t>
            </a:r>
            <a:r>
              <a:rPr lang="en-US" dirty="0"/>
              <a:t>. Líkur atburðar eru tala á bilinu 0 til 1, að báðum endapunktum meðtöldum. Ef líkur atburðar eru 0 er hann ómögulegur. Atburður með líkurnar 1 er hins vegar öruggur. Almennt gildir að því meiri sem líkur atburðar eru, þeim mun líklegra er að hann verði. </a:t>
            </a:r>
          </a:p>
        </p:txBody>
      </p:sp>
    </p:spTree>
    <p:extLst>
      <p:ext uri="{BB962C8B-B14F-4D97-AF65-F5344CB8AC3E}">
        <p14:creationId xmlns:p14="http://schemas.microsoft.com/office/powerpoint/2010/main" val="1230670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Öruggir og ómögulegir atburðir ákvarðaðir</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381499" cy="5166302"/>
          </a:xfrm>
        </p:spPr>
        <p:txBody>
          <a:bodyPr/>
          <a:lstStyle/>
          <a:p>
            <a:r>
              <a:rPr lang="en-US" dirty="0"/>
              <a:t>Skoðið tilraun þar sem einum venjulegum sex hliða teningi, með hliðar merktar 1-6, er kastað. Ákvarðið hvort eftirfarandi líkur séu jafnar 0, jafnar 1 eða þar á milli:</a:t>
            </a:r>
          </a:p>
          <a:p>
            <a:pPr marL="514350" lvl="0" indent="-514350">
              <a:buFont typeface="+mj-lt"/>
              <a:buAutoNum type="arabicPeriod"/>
            </a:pPr>
            <a:r>
              <a:rPr lang="en-US" dirty="0"/>
              <a:t> </a:t>
            </a:r>
            <a:r>
              <a:rPr lang="en-US" i="0" dirty="0">
                <a:latin typeface="Cambria" panose="02040503050406030204" pitchFamily="18" charset="0"/>
                <a:ea typeface="Cambria" panose="02040503050406030204" pitchFamily="18" charset="0"/>
              </a:rPr>
              <a:t>𝑃(fá 4 í teningskasti)</a:t>
            </a:r>
            <a:endParaRPr lang="en-US" dirty="0">
              <a:latin typeface="Cambria" panose="02040503050406030204" pitchFamily="18" charset="0"/>
              <a:ea typeface="Cambria" panose="02040503050406030204" pitchFamily="18" charset="0"/>
            </a:endParaRPr>
          </a:p>
          <a:p>
            <a:pPr marL="514350" lvl="0" indent="-514350">
              <a:buFont typeface="+mj-lt"/>
              <a:buAutoNum type="arabicPeriod"/>
            </a:pPr>
            <a:r>
              <a:rPr lang="en-US" dirty="0"/>
              <a:t> </a:t>
            </a:r>
            <a:r>
              <a:rPr lang="en-US" i="0" dirty="0">
                <a:latin typeface="Cambria" panose="02040503050406030204" pitchFamily="18" charset="0"/>
                <a:ea typeface="Cambria" panose="02040503050406030204" pitchFamily="18" charset="0"/>
              </a:rPr>
              <a:t>𝑃(7 kemur upp)</a:t>
            </a:r>
            <a:endParaRPr lang="en-US" dirty="0">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702300" y="1010660"/>
            <a:ext cx="5905500" cy="5482213"/>
          </a:xfrm>
        </p:spPr>
        <p:txBody>
          <a:bodyPr/>
          <a:lstStyle/>
          <a:p>
            <a:r>
              <a:rPr lang="en-US" dirty="0"/>
              <a:t>Byrjum á að finna útkomumengið. Þegar þessum teningi er kastað einu sinni eru mögulegar útkomur {1, 2, 3, 4, 5, 6}. Við getum notað það til að meta þessar líkur:</a:t>
            </a:r>
          </a:p>
          <a:p>
            <a:pPr marL="514350" indent="-514350">
              <a:buFont typeface="+mj-lt"/>
              <a:buAutoNum type="arabicPeriod"/>
            </a:pPr>
            <a:r>
              <a:rPr lang="en-US" dirty="0"/>
              <a:t>Við sjáum að 4 er í útkomumenginu og getur því komið upp. Hins vegar er ekki öruggt að það gerist. Því gildir: </a:t>
            </a:r>
            <a:r>
              <a:rPr lang="en-US" i="0" dirty="0">
                <a:latin typeface="Cambria" panose="02040503050406030204" pitchFamily="18" charset="0"/>
                <a:ea typeface="Cambria" panose="02040503050406030204" pitchFamily="18" charset="0"/>
              </a:rPr>
              <a:t>0 &lt; 𝑃(𝑟 kemur upp) &lt; 1</a:t>
            </a:r>
            <a:r>
              <a:rPr lang="en-US" dirty="0"/>
              <a:t>.</a:t>
            </a:r>
          </a:p>
          <a:p>
            <a:pPr marL="514350" indent="-514350">
              <a:buFont typeface="+mj-lt"/>
              <a:buAutoNum type="arabicPeriod"/>
            </a:pPr>
            <a:r>
              <a:rPr lang="en-US" dirty="0"/>
              <a:t>Takið eftir að 7 er ekki í útkomumenginu, </a:t>
            </a:r>
            <a:r>
              <a:rPr lang="en-US" i="0" dirty="0">
                <a:latin typeface="Cambria" panose="02040503050406030204" pitchFamily="18" charset="0"/>
                <a:ea typeface="Cambria" panose="02040503050406030204" pitchFamily="18" charset="0"/>
              </a:rPr>
              <a:t>𝑃(7 kemur upp) = 0</a:t>
            </a:r>
            <a:r>
              <a:rPr lang="en-US" dirty="0"/>
              <a:t>.</a:t>
            </a:r>
          </a:p>
        </p:txBody>
      </p:sp>
    </p:spTree>
    <p:extLst>
      <p:ext uri="{BB962C8B-B14F-4D97-AF65-F5344CB8AC3E}">
        <p14:creationId xmlns:p14="http://schemas.microsoft.com/office/powerpoint/2010/main" val="2594677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7.5 Þrjár leiðir til að ákvarða líkur (1 af 2)</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half" idx="1"/>
          </p:nvPr>
        </p:nvSpPr>
        <p:spPr>
          <a:xfrm>
            <a:off x="838200" y="1010661"/>
            <a:ext cx="10960100" cy="3434339"/>
          </a:xfrm>
        </p:spPr>
        <p:txBody>
          <a:bodyPr/>
          <a:lstStyle/>
          <a:p>
            <a:r>
              <a:rPr lang="en-US" dirty="0"/>
              <a:t>Aðferð 1: Fræðilegar líkur</a:t>
            </a:r>
          </a:p>
          <a:p>
            <a:r>
              <a:rPr lang="en-US" dirty="0"/>
              <a:t>Fræðilega aðferðin gefur áreiðanlegastar niðurstöður en henni er ekki alltaf hægt að beita. Ef útkomumengi tilraunar samanstendur af jafnlíklegum útkomum eru </a:t>
            </a:r>
            <a:r>
              <a:rPr lang="en-US" b="1" dirty="0"/>
              <a:t>fræðilegar líkur </a:t>
            </a:r>
            <a:r>
              <a:rPr lang="en-US" dirty="0"/>
              <a:t>atburðar skilgreindar sem hlutfall fjölda útkoma í atburðinum af fjölda útkoma í útkomumenginu. </a:t>
            </a:r>
          </a:p>
          <a:p>
            <a:r>
              <a:rPr lang="en-US" dirty="0"/>
              <a:t>Fyrir tilraun þar sem útkomumengið </a:t>
            </a:r>
            <a:r>
              <a:rPr lang="en-US" i="0" dirty="0">
                <a:latin typeface="Cambria" panose="02040503050406030204" pitchFamily="18" charset="0"/>
                <a:ea typeface="Cambria" panose="02040503050406030204" pitchFamily="18" charset="0"/>
              </a:rPr>
              <a:t>𝑆</a:t>
            </a:r>
            <a:r>
              <a:rPr lang="en-US" dirty="0"/>
              <a:t> samanstendur af jafnlíklegum útkomum eru </a:t>
            </a:r>
            <a:r>
              <a:rPr lang="en-US" b="1" dirty="0"/>
              <a:t>fræðilegar líkur</a:t>
            </a:r>
            <a:r>
              <a:rPr lang="en-US" dirty="0"/>
              <a:t> atburðarins </a:t>
            </a:r>
            <a:r>
              <a:rPr lang="en-US" i="0" dirty="0">
                <a:latin typeface="Cambria" panose="02040503050406030204" pitchFamily="18" charset="0"/>
                <a:ea typeface="Cambria" panose="02040503050406030204" pitchFamily="18" charset="0"/>
              </a:rPr>
              <a:t>𝐸</a:t>
            </a:r>
            <a:r>
              <a:rPr lang="en-US" dirty="0"/>
              <a:t> hlutfallið</a:t>
            </a:r>
          </a:p>
        </p:txBody>
      </p:sp>
      <p:graphicFrame>
        <p:nvGraphicFramePr>
          <p:cNvPr id="10" name="Object 3">
            <a:extLst>
              <a:ext uri="{FF2B5EF4-FFF2-40B4-BE49-F238E27FC236}">
                <a16:creationId xmlns:a16="http://schemas.microsoft.com/office/drawing/2014/main" id="{78B5E5A4-D4EA-40EC-91C0-05BE0B596B50}"/>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256794796"/>
              </p:ext>
            </p:extLst>
          </p:nvPr>
        </p:nvGraphicFramePr>
        <p:xfrm>
          <a:off x="1123950" y="4287838"/>
          <a:ext cx="1676400" cy="769937"/>
        </p:xfrm>
        <a:graphic>
          <a:graphicData uri="http://schemas.openxmlformats.org/presentationml/2006/ole">
            <mc:AlternateContent xmlns:mc="http://schemas.openxmlformats.org/markup-compatibility/2006">
              <mc:Choice xmlns:v="urn:schemas-microsoft-com:vml" Requires="v">
                <p:oleObj name="Equation" r:id="rId2" imgW="1714320" imgH="787320" progId="Equation.DSMT4">
                  <p:embed/>
                </p:oleObj>
              </mc:Choice>
              <mc:Fallback>
                <p:oleObj name="Equation" r:id="rId2" imgW="1714320" imgH="787320" progId="Equation.DSMT4">
                  <p:embed/>
                  <p:pic>
                    <p:nvPicPr>
                      <p:cNvPr id="9" name="Object 8">
                        <a:extLst>
                          <a:ext uri="{FF2B5EF4-FFF2-40B4-BE49-F238E27FC236}">
                            <a16:creationId xmlns:a16="http://schemas.microsoft.com/office/drawing/2014/main" id="{33B3FD03-D42B-4442-9AAF-70D52A3AA202}"/>
                          </a:ext>
                        </a:extLst>
                      </p:cNvPr>
                      <p:cNvPicPr/>
                      <p:nvPr/>
                    </p:nvPicPr>
                    <p:blipFill>
                      <a:blip r:embed="rId3"/>
                      <a:stretch>
                        <a:fillRect/>
                      </a:stretch>
                    </p:blipFill>
                    <p:spPr>
                      <a:xfrm>
                        <a:off x="1123950" y="4287838"/>
                        <a:ext cx="1676400" cy="769937"/>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25D5B911-75B1-4B4B-B54E-E51936C06E14}"/>
              </a:ext>
            </a:extLst>
          </p:cNvPr>
          <p:cNvSpPr>
            <a:spLocks noGrp="1"/>
          </p:cNvSpPr>
          <p:nvPr>
            <p:ph sz="half" idx="12"/>
          </p:nvPr>
        </p:nvSpPr>
        <p:spPr>
          <a:xfrm>
            <a:off x="838200" y="4410075"/>
            <a:ext cx="10960100" cy="1295400"/>
          </a:xfrm>
        </p:spPr>
        <p:txBody>
          <a:bodyPr/>
          <a:lstStyle/>
          <a:p>
            <a:pPr indent="1645920">
              <a:lnSpc>
                <a:spcPct val="110000"/>
              </a:lnSpc>
              <a:buNone/>
            </a:pPr>
            <a:r>
              <a:rPr lang="en-US" dirty="0"/>
              <a:t>þar sem </a:t>
            </a:r>
            <a:r>
              <a:rPr lang="en-US" i="0" dirty="0">
                <a:latin typeface="Cambria" panose="02040503050406030204" pitchFamily="18" charset="0"/>
                <a:ea typeface="Cambria" panose="02040503050406030204" pitchFamily="18" charset="0"/>
              </a:rPr>
              <a:t>𝑛(𝐸)</a:t>
            </a:r>
            <a:r>
              <a:rPr lang="en-US" dirty="0">
                <a:latin typeface="Cambria" panose="02040503050406030204" pitchFamily="18" charset="0"/>
                <a:ea typeface="Cambria" panose="02040503050406030204" pitchFamily="18" charset="0"/>
              </a:rPr>
              <a:t> </a:t>
            </a:r>
            <a:r>
              <a:rPr lang="en-US" dirty="0"/>
              <a:t>og </a:t>
            </a:r>
            <a:r>
              <a:rPr lang="en-US" i="0" dirty="0">
                <a:latin typeface="Cambria" panose="02040503050406030204" pitchFamily="18" charset="0"/>
                <a:ea typeface="Cambria" panose="02040503050406030204" pitchFamily="18" charset="0"/>
              </a:rPr>
              <a:t>𝑛(𝑆)</a:t>
            </a:r>
            <a:r>
              <a:rPr lang="en-US" dirty="0">
                <a:latin typeface="Cambria" panose="02040503050406030204" pitchFamily="18" charset="0"/>
                <a:ea typeface="Cambria" panose="02040503050406030204" pitchFamily="18" charset="0"/>
              </a:rPr>
              <a:t> </a:t>
            </a:r>
            <a:r>
              <a:rPr lang="en-US" dirty="0"/>
              <a:t>tákna annars vegar fjölda útkoma í atburðinum og hins vegar fjölda útkoma í útkomumenginu.</a:t>
            </a:r>
            <a:endParaRPr lang="en-IN" dirty="0"/>
          </a:p>
        </p:txBody>
      </p:sp>
    </p:spTree>
    <p:extLst>
      <p:ext uri="{BB962C8B-B14F-4D97-AF65-F5344CB8AC3E}">
        <p14:creationId xmlns:p14="http://schemas.microsoft.com/office/powerpoint/2010/main" val="4136376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Útreikningur fræðilegra líkinda</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5181600" cy="4831339"/>
          </a:xfrm>
        </p:spPr>
        <p:txBody>
          <a:bodyPr/>
          <a:lstStyle/>
          <a:p>
            <a:r>
              <a:rPr lang="en-US" dirty="0"/>
              <a:t>Munum að venjulegur spilastokkur inniheldur 52 ólík spil. Hvert þeirra hefur gildi (heilu tölurnar frá 2 til 10 auk J, Q, K og A) og sort (lauf, tígull, hjarta eða spaði). Stokkurinn er stokkaður vandlega og eitt spil dregið af handahófi, þannig að öll spilin eru jafn líkleg til að verða dregin. </a:t>
            </a:r>
          </a:p>
          <a:p>
            <a:r>
              <a:rPr lang="en-US" dirty="0"/>
              <a:t>Finnið fræðilegar líkur á að spilið sé spaðatía.</a:t>
            </a:r>
          </a:p>
          <a:p>
            <a:endParaRPr lang="en-US" sz="2400" dirty="0"/>
          </a:p>
        </p:txBody>
      </p:sp>
      <p:sp>
        <p:nvSpPr>
          <p:cNvPr id="4" name="Content Placeholder 3">
            <a:extLst>
              <a:ext uri="{FF2B5EF4-FFF2-40B4-BE49-F238E27FC236}">
                <a16:creationId xmlns:a16="http://schemas.microsoft.com/office/drawing/2014/main" id="{D3BDE17F-1CFE-4DA8-A66A-9B5B0658FB66}"/>
              </a:ext>
            </a:extLst>
          </p:cNvPr>
          <p:cNvSpPr>
            <a:spLocks noGrp="1"/>
          </p:cNvSpPr>
          <p:nvPr>
            <p:ph sz="half" idx="2"/>
          </p:nvPr>
        </p:nvSpPr>
        <p:spPr>
          <a:xfrm>
            <a:off x="6172200" y="1010661"/>
            <a:ext cx="5181600" cy="3688339"/>
          </a:xfrm>
        </p:spPr>
        <p:txBody>
          <a:bodyPr/>
          <a:lstStyle/>
          <a:p>
            <a:r>
              <a:rPr lang="en-US" dirty="0"/>
              <a:t>Í stokknum eru 52 spil og því eru 52 stök í útkomumengi tilraunarinnar. Sá fjöldi verður nefnari líkanna.</a:t>
            </a:r>
          </a:p>
          <a:p>
            <a:r>
              <a:rPr lang="en-US" dirty="0"/>
              <a:t>Aðeins ein spaðatía er í stokknum og því felur atburðurinn aðeins í sér eina útkomu. Þar af leiðandi </a:t>
            </a:r>
            <a:endParaRPr lang="en-IN" dirty="0"/>
          </a:p>
        </p:txBody>
      </p:sp>
      <p:graphicFrame>
        <p:nvGraphicFramePr>
          <p:cNvPr id="10" name="Object 4">
            <a:extLst>
              <a:ext uri="{FF2B5EF4-FFF2-40B4-BE49-F238E27FC236}">
                <a16:creationId xmlns:a16="http://schemas.microsoft.com/office/drawing/2014/main" id="{BA829EAD-7FC2-4069-96DE-6A733F59F644}"/>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080294188"/>
              </p:ext>
            </p:extLst>
          </p:nvPr>
        </p:nvGraphicFramePr>
        <p:xfrm>
          <a:off x="6508750" y="4659313"/>
          <a:ext cx="3022600" cy="800100"/>
        </p:xfrm>
        <a:graphic>
          <a:graphicData uri="http://schemas.openxmlformats.org/presentationml/2006/ole">
            <mc:AlternateContent xmlns:mc="http://schemas.openxmlformats.org/markup-compatibility/2006">
              <mc:Choice xmlns:v="urn:schemas-microsoft-com:vml" Requires="v">
                <p:oleObj name="Equation" r:id="rId2" imgW="3213000" imgH="850680" progId="Equation.DSMT4">
                  <p:embed/>
                </p:oleObj>
              </mc:Choice>
              <mc:Fallback>
                <p:oleObj name="Equation" r:id="rId2" imgW="3213000" imgH="850680" progId="Equation.DSMT4">
                  <p:embed/>
                  <p:pic>
                    <p:nvPicPr>
                      <p:cNvPr id="9" name="Object 8">
                        <a:extLst>
                          <a:ext uri="{FF2B5EF4-FFF2-40B4-BE49-F238E27FC236}">
                            <a16:creationId xmlns:a16="http://schemas.microsoft.com/office/drawing/2014/main" id="{23E70647-D4FA-4FE6-AD3C-7DEA1EC39537}"/>
                          </a:ext>
                        </a:extLst>
                      </p:cNvPr>
                      <p:cNvPicPr/>
                      <p:nvPr/>
                    </p:nvPicPr>
                    <p:blipFill>
                      <a:blip r:embed="rId3"/>
                      <a:stretch>
                        <a:fillRect/>
                      </a:stretch>
                    </p:blipFill>
                    <p:spPr>
                      <a:xfrm>
                        <a:off x="6508750" y="4659313"/>
                        <a:ext cx="3022600" cy="800100"/>
                      </a:xfrm>
                      <a:prstGeom prst="rect">
                        <a:avLst/>
                      </a:prstGeom>
                    </p:spPr>
                  </p:pic>
                </p:oleObj>
              </mc:Fallback>
            </mc:AlternateContent>
          </a:graphicData>
        </a:graphic>
      </p:graphicFrame>
    </p:spTree>
    <p:extLst>
      <p:ext uri="{BB962C8B-B14F-4D97-AF65-F5344CB8AC3E}">
        <p14:creationId xmlns:p14="http://schemas.microsoft.com/office/powerpoint/2010/main" val="435048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7.5 Þrjár leiðir til að ákvarða líkur (2 af 2)</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Aðferð 2: Reynslulíkur</a:t>
            </a:r>
          </a:p>
          <a:p>
            <a:r>
              <a:rPr lang="en-US" dirty="0"/>
              <a:t>Þegar niðurstöður fyrri endurtekninga tilraunar eru notaðar til að ákvarða líkur við næstu endurtekningu er verið að skilgreina </a:t>
            </a:r>
            <a:r>
              <a:rPr lang="en-US" b="1" dirty="0"/>
              <a:t>reynslulíkur</a:t>
            </a:r>
            <a:r>
              <a:rPr lang="en-US" dirty="0"/>
              <a:t>. Reynslulíkur eru ákvarðaðar út frá niðurstöðum fyrri endurtekninga tilraunar með því að finna hlutfall þess fjölda skipta sem atburðurinn átti sér stað af heildarfjölda fyrri endurtekninga. </a:t>
            </a:r>
          </a:p>
        </p:txBody>
      </p:sp>
    </p:spTree>
    <p:extLst>
      <p:ext uri="{BB962C8B-B14F-4D97-AF65-F5344CB8AC3E}">
        <p14:creationId xmlns:p14="http://schemas.microsoft.com/office/powerpoint/2010/main" val="1507714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Ákvörðun reynslulíkinda</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5181600" cy="4831339"/>
          </a:xfrm>
        </p:spPr>
        <p:txBody>
          <a:bodyPr/>
          <a:lstStyle/>
          <a:p>
            <a:r>
              <a:rPr lang="en-US" dirty="0"/>
              <a:t>Ákvarðið reynslulíkur atburðanna hér á eftir.</a:t>
            </a:r>
          </a:p>
          <a:p>
            <a:pPr lvl="0"/>
            <a:r>
              <a:rPr lang="en-US" dirty="0"/>
              <a:t>Jose æfir vítaskot á körfuboltavellinum. Hann hitti úr 47 af síðustu 80 skotum sínum. Hverjar eru líkurnar á að hann hitti úr næsta skoti?</a:t>
            </a:r>
          </a:p>
        </p:txBody>
      </p:sp>
      <p:sp>
        <p:nvSpPr>
          <p:cNvPr id="4" name="Content Placeholder 3">
            <a:extLst>
              <a:ext uri="{FF2B5EF4-FFF2-40B4-BE49-F238E27FC236}">
                <a16:creationId xmlns:a16="http://schemas.microsoft.com/office/drawing/2014/main" id="{D3BDE17F-1CFE-4DA8-A66A-9B5B0658FB66}"/>
              </a:ext>
            </a:extLst>
          </p:cNvPr>
          <p:cNvSpPr>
            <a:spLocks noGrp="1"/>
          </p:cNvSpPr>
          <p:nvPr>
            <p:ph sz="half" idx="2"/>
          </p:nvPr>
        </p:nvSpPr>
        <p:spPr>
          <a:xfrm>
            <a:off x="6172200" y="1010661"/>
            <a:ext cx="5181600" cy="3688339"/>
          </a:xfrm>
        </p:spPr>
        <p:txBody>
          <a:bodyPr/>
          <a:lstStyle/>
          <a:p>
            <a:r>
              <a:rPr lang="en-US" dirty="0"/>
              <a:t>Þar sem Jose hitti úr 47 af síðustu 80 skotum sínum getum við ákvarðað reynslulíkur þessa atburðar sem</a:t>
            </a:r>
            <a:endParaRPr lang="en-IN" dirty="0"/>
          </a:p>
        </p:txBody>
      </p:sp>
      <p:graphicFrame>
        <p:nvGraphicFramePr>
          <p:cNvPr id="10" name="Object 4">
            <a:extLst>
              <a:ext uri="{FF2B5EF4-FFF2-40B4-BE49-F238E27FC236}">
                <a16:creationId xmlns:a16="http://schemas.microsoft.com/office/drawing/2014/main" id="{BA829EAD-7FC2-4069-96DE-6A733F59F644}"/>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603589240"/>
              </p:ext>
            </p:extLst>
          </p:nvPr>
        </p:nvGraphicFramePr>
        <p:xfrm>
          <a:off x="8513763" y="2159505"/>
          <a:ext cx="1450975" cy="796925"/>
        </p:xfrm>
        <a:graphic>
          <a:graphicData uri="http://schemas.openxmlformats.org/presentationml/2006/ole">
            <mc:AlternateContent xmlns:mc="http://schemas.openxmlformats.org/markup-compatibility/2006">
              <mc:Choice xmlns:v="urn:schemas-microsoft-com:vml" Requires="v">
                <p:oleObj name="Equation" r:id="rId2" imgW="1549080" imgH="850680" progId="Equation.DSMT4">
                  <p:embed/>
                </p:oleObj>
              </mc:Choice>
              <mc:Fallback>
                <p:oleObj name="Equation" r:id="rId2" imgW="1549080" imgH="850680" progId="Equation.DSMT4">
                  <p:embed/>
                  <p:pic>
                    <p:nvPicPr>
                      <p:cNvPr id="10" name="Object 4">
                        <a:extLst>
                          <a:ext uri="{FF2B5EF4-FFF2-40B4-BE49-F238E27FC236}">
                            <a16:creationId xmlns:a16="http://schemas.microsoft.com/office/drawing/2014/main" id="{BA829EAD-7FC2-4069-96DE-6A733F59F644}"/>
                          </a:ext>
                        </a:extLst>
                      </p:cNvPr>
                      <p:cNvPicPr/>
                      <p:nvPr/>
                    </p:nvPicPr>
                    <p:blipFill>
                      <a:blip r:embed="rId3"/>
                      <a:stretch>
                        <a:fillRect/>
                      </a:stretch>
                    </p:blipFill>
                    <p:spPr>
                      <a:xfrm>
                        <a:off x="8513763" y="2159505"/>
                        <a:ext cx="1450975" cy="796925"/>
                      </a:xfrm>
                      <a:prstGeom prst="rect">
                        <a:avLst/>
                      </a:prstGeom>
                    </p:spPr>
                  </p:pic>
                </p:oleObj>
              </mc:Fallback>
            </mc:AlternateContent>
          </a:graphicData>
        </a:graphic>
      </p:graphicFrame>
    </p:spTree>
    <p:extLst>
      <p:ext uri="{BB962C8B-B14F-4D97-AF65-F5344CB8AC3E}">
        <p14:creationId xmlns:p14="http://schemas.microsoft.com/office/powerpoint/2010/main" val="4012085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7.5 Þrjár leiðir til að ákvarða líkur</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Aðferð 3: Huglægar líkur</a:t>
            </a:r>
          </a:p>
          <a:p>
            <a:r>
              <a:rPr lang="en-US" dirty="0"/>
              <a:t>Þegar hvorki er hægt að nota fræðilegar líkur né byggja reynslulíkur á fyrri reynslu er aðeins einn kostur eftir: að beita eigin innsæi til að áætla </a:t>
            </a:r>
            <a:r>
              <a:rPr lang="en-US" b="1" dirty="0"/>
              <a:t>huglægar líkur</a:t>
            </a:r>
            <a:r>
              <a:rPr lang="en-US" dirty="0"/>
              <a:t>. Huglægar líkur eru líkur sem eru ákvarðaðar fyrir atburð eingöngu út frá eigin innsæi. </a:t>
            </a:r>
          </a:p>
        </p:txBody>
      </p:sp>
    </p:spTree>
    <p:extLst>
      <p:ext uri="{BB962C8B-B14F-4D97-AF65-F5344CB8AC3E}">
        <p14:creationId xmlns:p14="http://schemas.microsoft.com/office/powerpoint/2010/main" val="819394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000" dirty="0"/>
              <a:t>DÆMI – Greinarmunur á fræðilegum líkum, reynslulíkum og huglægum líkum</a:t>
            </a:r>
            <a:endParaRPr lang="en-IN" sz="2000"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334000" cy="5166302"/>
          </a:xfrm>
        </p:spPr>
        <p:txBody>
          <a:bodyPr/>
          <a:lstStyle/>
          <a:p>
            <a:r>
              <a:rPr lang="en-US" sz="2600" dirty="0"/>
              <a:t>Flokkið eftirfarandi líkur sem fræðilegar líkur, reynslulíkur eða huglægar líkur.</a:t>
            </a:r>
          </a:p>
          <a:p>
            <a:pPr marL="514350" lvl="0" indent="-514350">
              <a:buFont typeface="+mj-lt"/>
              <a:buAutoNum type="arabicPeriod"/>
            </a:pPr>
            <a:r>
              <a:rPr lang="en-US" sz="2600" dirty="0"/>
              <a:t>Sérvitur milljarðamæringur prófar glænýtt eldflaugakerfi. Hann segir að 15% líkur séu á bilun.</a:t>
            </a:r>
          </a:p>
          <a:p>
            <a:pPr marL="514350" indent="-514350">
              <a:buFont typeface="+mj-lt"/>
              <a:buAutoNum type="arabicPeriod"/>
            </a:pPr>
            <a:r>
              <a:rPr lang="en-US" sz="2600" dirty="0"/>
              <a:t>Felix er undir í </a:t>
            </a:r>
            <a:r>
              <a:rPr lang="en-US" sz="2600" i="1" dirty="0"/>
              <a:t>Yahtzee</a:t>
            </a:r>
            <a:r>
              <a:rPr lang="en-US" sz="2600" dirty="0"/>
              <a:t> gegn systur sinni. Hann fær eitt tækifæri enn til að kasta tveimur teningum og vinnur ef 4 kemur upp á báðum. Líkurnar á því eru um 2,8%.</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464300" y="1010661"/>
            <a:ext cx="5181600" cy="5166302"/>
          </a:xfrm>
        </p:spPr>
        <p:txBody>
          <a:bodyPr/>
          <a:lstStyle/>
          <a:p>
            <a:pPr marL="514350" lvl="0" indent="-514350">
              <a:buFont typeface="+mj-lt"/>
              <a:buAutoNum type="arabicPeriod"/>
            </a:pPr>
            <a:r>
              <a:rPr lang="en-US" dirty="0"/>
              <a:t>Þessi tilraun hefur aldrei verið framkvæmd áður og því eru uppgefnar líkur huglægar.</a:t>
            </a:r>
          </a:p>
          <a:p>
            <a:pPr marL="514350" indent="-514350">
              <a:buFont typeface="+mj-lt"/>
              <a:buAutoNum type="arabicPeriod"/>
            </a:pPr>
            <a:r>
              <a:rPr lang="en-US" dirty="0"/>
              <a:t>Þegar tveimur teningum er kastað fæst útkomumengi með jafnlíklegum útkomum. Þessar líkur eru fræðilegar. </a:t>
            </a:r>
          </a:p>
        </p:txBody>
      </p:sp>
    </p:spTree>
    <p:extLst>
      <p:ext uri="{BB962C8B-B14F-4D97-AF65-F5344CB8AC3E}">
        <p14:creationId xmlns:p14="http://schemas.microsoft.com/office/powerpoint/2010/main" val="3353352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7.5 Nýjar líkur út frá þekktum líkum: Fylliatburðir</a:t>
            </a:r>
            <a:endParaRPr lang="en-IN" dirty="0"/>
          </a:p>
        </p:txBody>
      </p:sp>
      <p:sp>
        <p:nvSpPr>
          <p:cNvPr id="11" name="Content Placeholder 2">
            <a:extLst>
              <a:ext uri="{FF2B5EF4-FFF2-40B4-BE49-F238E27FC236}">
                <a16:creationId xmlns:a16="http://schemas.microsoft.com/office/drawing/2014/main" id="{9CA04661-137F-4F9C-9EA5-C563CFEAD994}"/>
              </a:ext>
            </a:extLst>
          </p:cNvPr>
          <p:cNvSpPr>
            <a:spLocks noGrp="1"/>
          </p:cNvSpPr>
          <p:nvPr>
            <p:ph sz="half" idx="1"/>
          </p:nvPr>
        </p:nvSpPr>
        <p:spPr>
          <a:xfrm>
            <a:off x="838200" y="1010661"/>
            <a:ext cx="10896600" cy="2100839"/>
          </a:xfrm>
        </p:spPr>
        <p:txBody>
          <a:bodyPr/>
          <a:lstStyle/>
          <a:p>
            <a:r>
              <a:rPr lang="en-US" dirty="0"/>
              <a:t>Gefinn er atburður </a:t>
            </a:r>
            <a:r>
              <a:rPr lang="en-US" i="0" dirty="0">
                <a:latin typeface="Cambria" panose="02040503050406030204" pitchFamily="18" charset="0"/>
                <a:ea typeface="Cambria" panose="02040503050406030204" pitchFamily="18" charset="0"/>
              </a:rPr>
              <a:t>𝐸</a:t>
            </a:r>
            <a:r>
              <a:rPr lang="en-US" dirty="0"/>
              <a:t>, þá er </a:t>
            </a:r>
            <a:r>
              <a:rPr lang="en-US" b="1" dirty="0"/>
              <a:t>fylliatburður</a:t>
            </a:r>
            <a:r>
              <a:rPr lang="en-US" dirty="0"/>
              <a:t> við </a:t>
            </a:r>
            <a:r>
              <a:rPr lang="en-US" dirty="0">
                <a:latin typeface="Cambria" panose="02040503050406030204" pitchFamily="18" charset="0"/>
                <a:ea typeface="Cambria" panose="02040503050406030204" pitchFamily="18" charset="0"/>
              </a:rPr>
              <a:t>𝐸</a:t>
            </a:r>
            <a:r>
              <a:rPr lang="en-US" dirty="0"/>
              <a:t> (táknaður með </a:t>
            </a:r>
            <a:r>
              <a:rPr lang="en-US" dirty="0">
                <a:latin typeface="Cambria" panose="02040503050406030204" pitchFamily="18" charset="0"/>
                <a:ea typeface="Cambria" panose="02040503050406030204" pitchFamily="18" charset="0"/>
              </a:rPr>
              <a:t>𝐸</a:t>
            </a:r>
            <a:r>
              <a:rPr lang="en-US" i="0" dirty="0">
                <a:latin typeface="+mj-lt"/>
              </a:rPr>
              <a:t>′</a:t>
            </a:r>
            <a:r>
              <a:rPr lang="en-US" dirty="0"/>
              <a:t>) mengi allra þeirra útkoma sem eru </a:t>
            </a:r>
            <a:r>
              <a:rPr lang="en-US" i="1" dirty="0"/>
              <a:t>ekki</a:t>
            </a:r>
            <a:r>
              <a:rPr lang="en-US" dirty="0"/>
              <a:t> í </a:t>
            </a:r>
            <a:r>
              <a:rPr lang="en-US" dirty="0">
                <a:latin typeface="Cambria" panose="02040503050406030204" pitchFamily="18" charset="0"/>
                <a:ea typeface="Cambria" panose="02040503050406030204" pitchFamily="18" charset="0"/>
              </a:rPr>
              <a:t>𝐸</a:t>
            </a:r>
            <a:r>
              <a:rPr lang="en-US" dirty="0"/>
              <a:t>.</a:t>
            </a:r>
          </a:p>
          <a:p>
            <a:r>
              <a:rPr lang="en-US" dirty="0"/>
              <a:t>Þar sem sérhver útkoma í útkomumenginu er annaðhvort í </a:t>
            </a:r>
            <a:r>
              <a:rPr lang="en-US" i="0" dirty="0">
                <a:latin typeface="Cambria" panose="02040503050406030204" pitchFamily="18" charset="0"/>
                <a:ea typeface="Cambria" panose="02040503050406030204" pitchFamily="18" charset="0"/>
              </a:rPr>
              <a:t>E</a:t>
            </a:r>
            <a:r>
              <a:rPr lang="en-US" dirty="0"/>
              <a:t> eða ekki í því leiðir að </a:t>
            </a:r>
            <a:r>
              <a:rPr lang="en-US" i="0" dirty="0">
                <a:latin typeface="Cambria" panose="02040503050406030204" pitchFamily="18" charset="0"/>
                <a:ea typeface="Cambria" panose="02040503050406030204" pitchFamily="18" charset="0"/>
              </a:rPr>
              <a:t>𝑛(</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 𝑛(</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 = 𝑛(𝑆)</a:t>
            </a:r>
            <a:r>
              <a:rPr lang="en-US" dirty="0">
                <a:latin typeface="Cambria" panose="02040503050406030204" pitchFamily="18" charset="0"/>
                <a:ea typeface="Cambria" panose="02040503050406030204" pitchFamily="18" charset="0"/>
              </a:rPr>
              <a:t>. </a:t>
            </a:r>
            <a:r>
              <a:rPr lang="en-US" dirty="0"/>
              <a:t>Ef útkomurnar í </a:t>
            </a:r>
            <a:r>
              <a:rPr lang="en-US" i="0" dirty="0">
                <a:latin typeface="Cambria" panose="02040503050406030204" pitchFamily="18" charset="0"/>
                <a:ea typeface="Cambria" panose="02040503050406030204" pitchFamily="18" charset="0"/>
              </a:rPr>
              <a:t>S</a:t>
            </a:r>
            <a:r>
              <a:rPr lang="en-US" dirty="0"/>
              <a:t> eru jafnlíklegar getum við reiknað fræðilegar líkur</a:t>
            </a:r>
            <a:endParaRPr lang="en-IN" dirty="0"/>
          </a:p>
        </p:txBody>
      </p:sp>
      <p:graphicFrame>
        <p:nvGraphicFramePr>
          <p:cNvPr id="18" name="Object 3">
            <a:extLst>
              <a:ext uri="{FF2B5EF4-FFF2-40B4-BE49-F238E27FC236}">
                <a16:creationId xmlns:a16="http://schemas.microsoft.com/office/drawing/2014/main" id="{F41A2E85-AC1B-415E-87E7-348CF986CCF6}"/>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3408909267"/>
              </p:ext>
            </p:extLst>
          </p:nvPr>
        </p:nvGraphicFramePr>
        <p:xfrm>
          <a:off x="1095375" y="3070907"/>
          <a:ext cx="4089240" cy="901440"/>
        </p:xfrm>
        <a:graphic>
          <a:graphicData uri="http://schemas.openxmlformats.org/presentationml/2006/ole">
            <mc:AlternateContent xmlns:mc="http://schemas.openxmlformats.org/markup-compatibility/2006">
              <mc:Choice xmlns:v="urn:schemas-microsoft-com:vml" Requires="v">
                <p:oleObj name="Equation" r:id="rId2" imgW="4089240" imgH="901440" progId="Equation.DSMT4">
                  <p:embed/>
                </p:oleObj>
              </mc:Choice>
              <mc:Fallback>
                <p:oleObj name="Equation" r:id="rId2" imgW="4089240" imgH="901440" progId="Equation.DSMT4">
                  <p:embed/>
                  <p:pic>
                    <p:nvPicPr>
                      <p:cNvPr id="17" name="Object 16">
                        <a:extLst>
                          <a:ext uri="{FF2B5EF4-FFF2-40B4-BE49-F238E27FC236}">
                            <a16:creationId xmlns:a16="http://schemas.microsoft.com/office/drawing/2014/main" id="{25F0BA05-BA52-4DE0-AC7B-6B77696D1877}"/>
                          </a:ext>
                        </a:extLst>
                      </p:cNvPr>
                      <p:cNvPicPr/>
                      <p:nvPr/>
                    </p:nvPicPr>
                    <p:blipFill>
                      <a:blip r:embed="rId3"/>
                      <a:stretch>
                        <a:fillRect/>
                      </a:stretch>
                    </p:blipFill>
                    <p:spPr>
                      <a:xfrm>
                        <a:off x="1095375" y="3070907"/>
                        <a:ext cx="4089240" cy="901440"/>
                      </a:xfrm>
                      <a:prstGeom prst="rect">
                        <a:avLst/>
                      </a:prstGeom>
                    </p:spPr>
                  </p:pic>
                </p:oleObj>
              </mc:Fallback>
            </mc:AlternateContent>
          </a:graphicData>
        </a:graphic>
      </p:graphicFrame>
      <p:sp>
        <p:nvSpPr>
          <p:cNvPr id="13" name="Content Placeholder 4">
            <a:extLst>
              <a:ext uri="{FF2B5EF4-FFF2-40B4-BE49-F238E27FC236}">
                <a16:creationId xmlns:a16="http://schemas.microsoft.com/office/drawing/2014/main" id="{3DC427F2-81F6-4095-9CA6-FD90E7BC8AB8}"/>
              </a:ext>
            </a:extLst>
          </p:cNvPr>
          <p:cNvSpPr>
            <a:spLocks noGrp="1"/>
          </p:cNvSpPr>
          <p:nvPr>
            <p:ph sz="half" idx="12"/>
          </p:nvPr>
        </p:nvSpPr>
        <p:spPr>
          <a:xfrm>
            <a:off x="838200" y="3096111"/>
            <a:ext cx="10896600" cy="817929"/>
          </a:xfrm>
        </p:spPr>
        <p:txBody>
          <a:bodyPr/>
          <a:lstStyle/>
          <a:p>
            <a:pPr indent="4114800">
              <a:lnSpc>
                <a:spcPct val="140000"/>
              </a:lnSpc>
              <a:buNone/>
            </a:pPr>
            <a:r>
              <a:rPr lang="en-US" dirty="0"/>
              <a:t>Með því að leggja saman þessar tvær síðustu jöfnur fæst</a:t>
            </a:r>
            <a:endParaRPr lang="en-IN" dirty="0"/>
          </a:p>
        </p:txBody>
      </p:sp>
      <p:graphicFrame>
        <p:nvGraphicFramePr>
          <p:cNvPr id="19" name="Object 5">
            <a:extLst>
              <a:ext uri="{FF2B5EF4-FFF2-40B4-BE49-F238E27FC236}">
                <a16:creationId xmlns:a16="http://schemas.microsoft.com/office/drawing/2014/main" id="{7B1D0C71-6DBF-44AB-A8C4-0434CACB12E4}"/>
              </a:ext>
              <a:ext uri="{C183D7F6-B498-43B3-948B-1728B52AA6E4}">
                <adec:decorative xmlns:adec="http://schemas.microsoft.com/office/drawing/2017/decorative" val="1"/>
              </a:ext>
            </a:extLst>
          </p:cNvPr>
          <p:cNvGraphicFramePr>
            <a:graphicFrameLocks noGrp="1" noChangeAspect="1"/>
          </p:cNvGraphicFramePr>
          <p:nvPr>
            <p:ph sz="half" idx="13"/>
            <p:extLst>
              <p:ext uri="{D42A27DB-BD31-4B8C-83A1-F6EECF244321}">
                <p14:modId xmlns:p14="http://schemas.microsoft.com/office/powerpoint/2010/main" val="3254903667"/>
              </p:ext>
            </p:extLst>
          </p:nvPr>
        </p:nvGraphicFramePr>
        <p:xfrm>
          <a:off x="2149022" y="4093762"/>
          <a:ext cx="6984720" cy="901440"/>
        </p:xfrm>
        <a:graphic>
          <a:graphicData uri="http://schemas.openxmlformats.org/presentationml/2006/ole">
            <mc:AlternateContent xmlns:mc="http://schemas.openxmlformats.org/markup-compatibility/2006">
              <mc:Choice xmlns:v="urn:schemas-microsoft-com:vml" Requires="v">
                <p:oleObj name="Equation" r:id="rId4" imgW="6984720" imgH="901440" progId="Equation.DSMT4">
                  <p:embed/>
                </p:oleObj>
              </mc:Choice>
              <mc:Fallback>
                <p:oleObj name="Equation" r:id="rId4" imgW="6984720" imgH="901440" progId="Equation.DSMT4">
                  <p:embed/>
                  <p:pic>
                    <p:nvPicPr>
                      <p:cNvPr id="18" name="Content Placeholder 17">
                        <a:extLst>
                          <a:ext uri="{FF2B5EF4-FFF2-40B4-BE49-F238E27FC236}">
                            <a16:creationId xmlns:a16="http://schemas.microsoft.com/office/drawing/2014/main" id="{F41A2E85-AC1B-415E-87E7-348CF986CCF6}"/>
                          </a:ext>
                        </a:extLst>
                      </p:cNvPr>
                      <p:cNvPicPr/>
                      <p:nvPr/>
                    </p:nvPicPr>
                    <p:blipFill>
                      <a:blip r:embed="rId5"/>
                      <a:stretch>
                        <a:fillRect/>
                      </a:stretch>
                    </p:blipFill>
                    <p:spPr>
                      <a:xfrm>
                        <a:off x="2149022" y="4093762"/>
                        <a:ext cx="6984720" cy="901440"/>
                      </a:xfrm>
                      <a:prstGeom prst="rect">
                        <a:avLst/>
                      </a:prstGeom>
                    </p:spPr>
                  </p:pic>
                </p:oleObj>
              </mc:Fallback>
            </mc:AlternateContent>
          </a:graphicData>
        </a:graphic>
      </p:graphicFrame>
      <p:sp>
        <p:nvSpPr>
          <p:cNvPr id="15" name="Content Placeholder 6">
            <a:extLst>
              <a:ext uri="{FF2B5EF4-FFF2-40B4-BE49-F238E27FC236}">
                <a16:creationId xmlns:a16="http://schemas.microsoft.com/office/drawing/2014/main" id="{7C033E71-1733-4057-945C-3D34DD465165}"/>
              </a:ext>
            </a:extLst>
          </p:cNvPr>
          <p:cNvSpPr>
            <a:spLocks noGrp="1"/>
          </p:cNvSpPr>
          <p:nvPr>
            <p:ph sz="half" idx="14"/>
          </p:nvPr>
        </p:nvSpPr>
        <p:spPr>
          <a:xfrm>
            <a:off x="838200" y="5174925"/>
            <a:ext cx="10414000" cy="1054113"/>
          </a:xfrm>
        </p:spPr>
        <p:txBody>
          <a:bodyPr/>
          <a:lstStyle/>
          <a:p>
            <a:r>
              <a:rPr lang="en-US" dirty="0"/>
              <a:t>Ef við drögum því </a:t>
            </a:r>
            <a:r>
              <a:rPr lang="en-US" i="0" dirty="0">
                <a:latin typeface="Cambria" panose="02040503050406030204" pitchFamily="18" charset="0"/>
                <a:ea typeface="Cambria" panose="02040503050406030204" pitchFamily="18" charset="0"/>
              </a:rPr>
              <a:t>𝑃(𝐸′ )</a:t>
            </a:r>
            <a:r>
              <a:rPr lang="en-US" dirty="0">
                <a:latin typeface="Cambria" panose="02040503050406030204" pitchFamily="18" charset="0"/>
                <a:ea typeface="Cambria" panose="02040503050406030204" pitchFamily="18" charset="0"/>
              </a:rPr>
              <a:t> </a:t>
            </a:r>
            <a:r>
              <a:rPr lang="en-US" dirty="0"/>
              <a:t>frá báðum hliðum má álykta að </a:t>
            </a:r>
            <a:r>
              <a:rPr lang="en-US" dirty="0">
                <a:latin typeface="Cambria" panose="02040503050406030204" pitchFamily="18" charset="0"/>
                <a:ea typeface="Cambria" panose="02040503050406030204" pitchFamily="18" charset="0"/>
              </a:rPr>
              <a:t>𝑃</a:t>
            </a:r>
            <a:r>
              <a:rPr lang="en-US" i="0" dirty="0">
                <a:latin typeface="Cambria" panose="02040503050406030204" pitchFamily="18" charset="0"/>
                <a:ea typeface="Cambria" panose="02040503050406030204" pitchFamily="18" charset="0"/>
              </a:rPr>
              <a:t>(𝐸) = 1−</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(𝐸′ )</a:t>
            </a:r>
            <a:r>
              <a:rPr lang="en-US" dirty="0"/>
              <a:t>.</a:t>
            </a:r>
          </a:p>
        </p:txBody>
      </p:sp>
    </p:spTree>
    <p:extLst>
      <p:ext uri="{BB962C8B-B14F-4D97-AF65-F5344CB8AC3E}">
        <p14:creationId xmlns:p14="http://schemas.microsoft.com/office/powerpoint/2010/main" val="899152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7.6 Líkur með umröðunum og samantektum </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Reikna líkur með umröðunum.</a:t>
            </a:r>
          </a:p>
          <a:p>
            <a:pPr marL="514350" indent="-514350">
              <a:buFont typeface="+mj-lt"/>
              <a:buAutoNum type="arabicPeriod"/>
            </a:pPr>
            <a:r>
              <a:rPr lang="en-US" dirty="0"/>
              <a:t>Reikna líkur með samantektum. </a:t>
            </a:r>
          </a:p>
        </p:txBody>
      </p:sp>
    </p:spTree>
    <p:extLst>
      <p:ext uri="{BB962C8B-B14F-4D97-AF65-F5344CB8AC3E}">
        <p14:creationId xmlns:p14="http://schemas.microsoft.com/office/powerpoint/2010/main" val="4015227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dirty="0"/>
              <a:t>DÆMI – Umraðanir notaðar til að reikna líkur </a:t>
            </a:r>
            <a:endParaRPr lang="en-IN" dirty="0"/>
          </a:p>
        </p:txBody>
      </p:sp>
      <p:sp>
        <p:nvSpPr>
          <p:cNvPr id="3" name="Content Placeholder 2">
            <a:extLst>
              <a:ext uri="{FF2B5EF4-FFF2-40B4-BE49-F238E27FC236}">
                <a16:creationId xmlns:a16="http://schemas.microsoft.com/office/drawing/2014/main" id="{97C20CFE-22F1-4DEA-87BF-FC499E22D3AE}"/>
              </a:ext>
            </a:extLst>
          </p:cNvPr>
          <p:cNvSpPr>
            <a:spLocks noGrp="1"/>
          </p:cNvSpPr>
          <p:nvPr>
            <p:ph sz="half" idx="1"/>
          </p:nvPr>
        </p:nvSpPr>
        <p:spPr>
          <a:xfrm>
            <a:off x="838200" y="1010660"/>
            <a:ext cx="5257800" cy="5166303"/>
          </a:xfrm>
        </p:spPr>
        <p:txBody>
          <a:bodyPr/>
          <a:lstStyle/>
          <a:p>
            <a:pPr lvl="0"/>
            <a:r>
              <a:rPr lang="en-US" dirty="0"/>
              <a:t>Í kappreiðum felst exacta-veðmál í því að spá rétt fyrir um hvaða tveir hestar verða fyrstir í mark og í hvaða röð. Ef 9 hestar taka þátt og leikmaður velur exacta-veðmál af handahófi, hverjar eru þá líkurnar á vinningi?</a:t>
            </a:r>
          </a:p>
        </p:txBody>
      </p:sp>
      <p:sp>
        <p:nvSpPr>
          <p:cNvPr id="4" name="Content Placeholder 3">
            <a:extLst>
              <a:ext uri="{FF2B5EF4-FFF2-40B4-BE49-F238E27FC236}">
                <a16:creationId xmlns:a16="http://schemas.microsoft.com/office/drawing/2014/main" id="{9E39EC9E-CA02-4D5E-891A-72C83C37C6A2}"/>
              </a:ext>
            </a:extLst>
          </p:cNvPr>
          <p:cNvSpPr>
            <a:spLocks noGrp="1"/>
          </p:cNvSpPr>
          <p:nvPr>
            <p:ph sz="half" idx="2"/>
          </p:nvPr>
        </p:nvSpPr>
        <p:spPr>
          <a:xfrm>
            <a:off x="6604000" y="1010661"/>
            <a:ext cx="5257800" cy="5166302"/>
          </a:xfrm>
        </p:spPr>
        <p:txBody>
          <a:bodyPr/>
          <a:lstStyle/>
          <a:p>
            <a:r>
              <a:rPr lang="en-US" sz="2600" dirty="0"/>
              <a:t>Þar sem röðin skiptir máli notum við umraðanir. Hve mörg mismunandi exacta-veðmál eru möguleg? Hestarnir eru 9 og velja þarf 2 þeirra í tiltekinni röð, svo fjöldinn er </a:t>
            </a:r>
            <a:r>
              <a:rPr lang="en-US" sz="2600" i="0" baseline="-25000" dirty="0">
                <a:latin typeface="Cambria" panose="02040503050406030204" pitchFamily="18" charset="0"/>
                <a:ea typeface="Cambria" panose="02040503050406030204" pitchFamily="18" charset="0"/>
              </a:rPr>
              <a:t>9</a:t>
            </a:r>
            <a:r>
              <a:rPr lang="en-US" sz="2600" i="0" dirty="0">
                <a:latin typeface="Cambria" panose="02040503050406030204" pitchFamily="18" charset="0"/>
                <a:ea typeface="Cambria" panose="02040503050406030204" pitchFamily="18" charset="0"/>
              </a:rPr>
              <a:t>𝑃</a:t>
            </a:r>
            <a:r>
              <a:rPr lang="en-US" sz="2600" i="0" baseline="-25000" dirty="0">
                <a:latin typeface="Cambria" panose="02040503050406030204" pitchFamily="18" charset="0"/>
                <a:ea typeface="Cambria" panose="02040503050406030204" pitchFamily="18" charset="0"/>
              </a:rPr>
              <a:t>2</a:t>
            </a:r>
            <a:r>
              <a:rPr lang="en-US" sz="2600" i="0" dirty="0">
                <a:latin typeface="Cambria" panose="02040503050406030204" pitchFamily="18" charset="0"/>
                <a:ea typeface="Cambria" panose="02040503050406030204" pitchFamily="18" charset="0"/>
              </a:rPr>
              <a:t> = 56</a:t>
            </a:r>
            <a:r>
              <a:rPr lang="en-US" sz="2600" dirty="0"/>
              <a:t> mögulegar útkomur. Það er stærð úrtaksrúmsins og talan verður því í nefnara líkanna. </a:t>
            </a:r>
          </a:p>
          <a:p>
            <a:r>
              <a:rPr lang="en-US" sz="2600" dirty="0"/>
              <a:t>Aðeins ein þessara útkoma gefur vinning og því er teljari líkanna 1. </a:t>
            </a:r>
          </a:p>
        </p:txBody>
      </p:sp>
    </p:spTree>
    <p:extLst>
      <p:ext uri="{BB962C8B-B14F-4D97-AF65-F5344CB8AC3E}">
        <p14:creationId xmlns:p14="http://schemas.microsoft.com/office/powerpoint/2010/main" val="2519008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dirty="0"/>
              <a:t>DÆMI – Samantektir notaðar til að reikna líkur </a:t>
            </a:r>
            <a:endParaRPr lang="en-IN" dirty="0"/>
          </a:p>
        </p:txBody>
      </p:sp>
      <p:sp>
        <p:nvSpPr>
          <p:cNvPr id="9" name="Content Placeholder 2">
            <a:extLst>
              <a:ext uri="{FF2B5EF4-FFF2-40B4-BE49-F238E27FC236}">
                <a16:creationId xmlns:a16="http://schemas.microsoft.com/office/drawing/2014/main" id="{761FD056-3917-44D3-A16B-7398A3D0B7FC}"/>
              </a:ext>
            </a:extLst>
          </p:cNvPr>
          <p:cNvSpPr>
            <a:spLocks noGrp="1"/>
          </p:cNvSpPr>
          <p:nvPr>
            <p:ph sz="half" idx="1"/>
          </p:nvPr>
        </p:nvSpPr>
        <p:spPr>
          <a:xfrm>
            <a:off x="838200" y="1010661"/>
            <a:ext cx="5181600" cy="5056310"/>
          </a:xfrm>
        </p:spPr>
        <p:txBody>
          <a:bodyPr/>
          <a:lstStyle/>
          <a:p>
            <a:r>
              <a:rPr lang="en-US" dirty="0"/>
              <a:t>Palmetto Cash 5 er happdrættisleikur á vegum South Carolina Education Lottery. Leikmenn velja 5 heiltölur frá 1 til og með 38. Ef slembival velur sömu tölur, óháð röð, vinnur leikmaðurinn $100,000 aðalvinning. Ef þú kaupir einn miða, hverjar eru líkurnar á að vinna aðalvinninginn með því að velja allar 5 vinningstölurnar?</a:t>
            </a:r>
          </a:p>
        </p:txBody>
      </p:sp>
      <p:sp>
        <p:nvSpPr>
          <p:cNvPr id="10" name="Content Placeholder 3">
            <a:extLst>
              <a:ext uri="{FF2B5EF4-FFF2-40B4-BE49-F238E27FC236}">
                <a16:creationId xmlns:a16="http://schemas.microsoft.com/office/drawing/2014/main" id="{B8AA5392-DEF3-4312-AF26-EE82BB329712}"/>
              </a:ext>
            </a:extLst>
          </p:cNvPr>
          <p:cNvSpPr>
            <a:spLocks noGrp="1"/>
          </p:cNvSpPr>
          <p:nvPr>
            <p:ph sz="half" idx="2"/>
          </p:nvPr>
        </p:nvSpPr>
        <p:spPr>
          <a:xfrm>
            <a:off x="6172200" y="1010661"/>
            <a:ext cx="5181600" cy="2951739"/>
          </a:xfrm>
        </p:spPr>
        <p:txBody>
          <a:bodyPr/>
          <a:lstStyle/>
          <a:p>
            <a:r>
              <a:rPr lang="en-US" dirty="0"/>
              <a:t>Velja má úr 38 tölum og röð þeirra 5 talna sem við veljum skiptir ekki máli. Fjöldinn er því </a:t>
            </a:r>
            <a:r>
              <a:rPr lang="en-US" i="0" baseline="-25000" dirty="0">
                <a:latin typeface="Cambria" panose="02040503050406030204" pitchFamily="18" charset="0"/>
                <a:ea typeface="Cambria" panose="02040503050406030204" pitchFamily="18" charset="0"/>
              </a:rPr>
              <a:t>38</a:t>
            </a:r>
            <a:r>
              <a:rPr lang="en-US" i="0" dirty="0">
                <a:latin typeface="Cambria" panose="02040503050406030204" pitchFamily="18" charset="0"/>
                <a:ea typeface="Cambria" panose="02040503050406030204" pitchFamily="18" charset="0"/>
              </a:rPr>
              <a:t>𝐶</a:t>
            </a:r>
            <a:r>
              <a:rPr lang="en-US" i="0" baseline="-25000" dirty="0">
                <a:latin typeface="Cambria" panose="02040503050406030204" pitchFamily="18" charset="0"/>
                <a:ea typeface="Cambria" panose="02040503050406030204" pitchFamily="18" charset="0"/>
              </a:rPr>
              <a:t>5 </a:t>
            </a:r>
            <a:r>
              <a:rPr lang="en-US" i="0" dirty="0">
                <a:latin typeface="Cambria" panose="02040503050406030204" pitchFamily="18" charset="0"/>
                <a:ea typeface="Cambria" panose="02040503050406030204" pitchFamily="18" charset="0"/>
              </a:rPr>
              <a:t>= 501,492</a:t>
            </a:r>
            <a:r>
              <a:rPr lang="en-US" dirty="0"/>
              <a:t> útkomur í úrtaksrúminu. Aðeins ein útkoma tilheyrir vinningsatburðinum og því eru vinningslíkurnar</a:t>
            </a:r>
            <a:endParaRPr lang="en-IN" dirty="0"/>
          </a:p>
        </p:txBody>
      </p:sp>
      <p:graphicFrame>
        <p:nvGraphicFramePr>
          <p:cNvPr id="16" name="Object 4">
            <a:extLst>
              <a:ext uri="{FF2B5EF4-FFF2-40B4-BE49-F238E27FC236}">
                <a16:creationId xmlns:a16="http://schemas.microsoft.com/office/drawing/2014/main" id="{41F2A9A4-D0E5-4836-A707-5D458B8746B9}"/>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2323623836"/>
              </p:ext>
            </p:extLst>
          </p:nvPr>
        </p:nvGraphicFramePr>
        <p:xfrm>
          <a:off x="6486525" y="3729038"/>
          <a:ext cx="1346200" cy="766762"/>
        </p:xfrm>
        <a:graphic>
          <a:graphicData uri="http://schemas.openxmlformats.org/presentationml/2006/ole">
            <mc:AlternateContent xmlns:mc="http://schemas.openxmlformats.org/markup-compatibility/2006">
              <mc:Choice xmlns:v="urn:schemas-microsoft-com:vml" Requires="v">
                <p:oleObj name="Equation" r:id="rId2" imgW="1562040" imgH="888840" progId="Equation.DSMT4">
                  <p:embed/>
                </p:oleObj>
              </mc:Choice>
              <mc:Fallback>
                <p:oleObj name="Equation" r:id="rId2" imgW="1562040" imgH="888840" progId="Equation.DSMT4">
                  <p:embed/>
                  <p:pic>
                    <p:nvPicPr>
                      <p:cNvPr id="15" name="Object 14">
                        <a:extLst>
                          <a:ext uri="{FF2B5EF4-FFF2-40B4-BE49-F238E27FC236}">
                            <a16:creationId xmlns:a16="http://schemas.microsoft.com/office/drawing/2014/main" id="{911E66F1-DE2D-40FB-BF38-652D8A0F71C6}"/>
                          </a:ext>
                        </a:extLst>
                      </p:cNvPr>
                      <p:cNvPicPr/>
                      <p:nvPr/>
                    </p:nvPicPr>
                    <p:blipFill>
                      <a:blip r:embed="rId3"/>
                      <a:stretch>
                        <a:fillRect/>
                      </a:stretch>
                    </p:blipFill>
                    <p:spPr>
                      <a:xfrm>
                        <a:off x="6486525" y="3729038"/>
                        <a:ext cx="1346200" cy="766762"/>
                      </a:xfrm>
                      <a:prstGeom prst="rect">
                        <a:avLst/>
                      </a:prstGeom>
                    </p:spPr>
                  </p:pic>
                </p:oleObj>
              </mc:Fallback>
            </mc:AlternateContent>
          </a:graphicData>
        </a:graphic>
      </p:graphicFrame>
    </p:spTree>
    <p:extLst>
      <p:ext uri="{BB962C8B-B14F-4D97-AF65-F5344CB8AC3E}">
        <p14:creationId xmlns:p14="http://schemas.microsoft.com/office/powerpoint/2010/main" val="4211823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7.7 Hvert er líkindahlutfallið?</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Reikna líkindahlutföll.</a:t>
            </a:r>
          </a:p>
          <a:p>
            <a:pPr marL="514350" lvl="0" indent="-514350">
              <a:buFont typeface="+mj-lt"/>
              <a:buAutoNum type="arabicPeriod"/>
            </a:pPr>
            <a:r>
              <a:rPr lang="en-US" dirty="0"/>
              <a:t>Ákvarða líkindahlutföll út frá líkum.</a:t>
            </a:r>
          </a:p>
          <a:p>
            <a:pPr marL="514350" lvl="0" indent="-514350">
              <a:buFont typeface="+mj-lt"/>
              <a:buAutoNum type="arabicPeriod"/>
            </a:pPr>
            <a:r>
              <a:rPr lang="en-US" dirty="0"/>
              <a:t>Ákvarða líkur út frá líkindahlutföllum. </a:t>
            </a:r>
          </a:p>
        </p:txBody>
      </p:sp>
    </p:spTree>
    <p:extLst>
      <p:ext uri="{BB962C8B-B14F-4D97-AF65-F5344CB8AC3E}">
        <p14:creationId xmlns:p14="http://schemas.microsoft.com/office/powerpoint/2010/main" val="3424027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7.7 Líkindahlutföll reiknuð</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Hlutfall fjölda jafnlíklegra útkoma sem tilheyra atburði </a:t>
            </a:r>
            <a:r>
              <a:rPr lang="en-US" i="0" dirty="0">
                <a:latin typeface="Cambria" panose="02040503050406030204" pitchFamily="18" charset="0"/>
                <a:ea typeface="Cambria" panose="02040503050406030204" pitchFamily="18" charset="0"/>
              </a:rPr>
              <a:t>𝐸</a:t>
            </a:r>
            <a:r>
              <a:rPr lang="en-US" i="0" dirty="0"/>
              <a:t> </a:t>
            </a:r>
            <a:r>
              <a:rPr lang="en-US" dirty="0"/>
              <a:t>og fjölda jafnlíklegra útkoma sem </a:t>
            </a:r>
            <a:r>
              <a:rPr lang="en-US" i="1" dirty="0"/>
              <a:t>ekki</a:t>
            </a:r>
            <a:r>
              <a:rPr lang="en-US" dirty="0"/>
              <a:t> tilheyra atburðinum </a:t>
            </a:r>
            <a:r>
              <a:rPr lang="en-US" dirty="0">
                <a:latin typeface="Cambria" panose="02040503050406030204" pitchFamily="18" charset="0"/>
                <a:ea typeface="Cambria" panose="02040503050406030204" pitchFamily="18" charset="0"/>
              </a:rPr>
              <a:t>𝐸</a:t>
            </a:r>
            <a:r>
              <a:rPr lang="en-US" i="0" dirty="0">
                <a:latin typeface="+mj-lt"/>
              </a:rPr>
              <a:t>′</a:t>
            </a:r>
            <a:r>
              <a:rPr lang="en-US" dirty="0"/>
              <a:t> kallast </a:t>
            </a:r>
            <a:r>
              <a:rPr lang="en-US" b="1" dirty="0"/>
              <a:t>líkindahlutfall með</a:t>
            </a:r>
            <a:r>
              <a:rPr lang="en-US" dirty="0"/>
              <a:t> atburðinum. Andstæða hlutfallið (fjöldi útkoma sem tilheyra ekki atburðinum </a:t>
            </a:r>
            <a:r>
              <a:rPr lang="en-US" dirty="0">
                <a:latin typeface="Cambria" panose="02040503050406030204" pitchFamily="18" charset="0"/>
                <a:ea typeface="Cambria" panose="02040503050406030204" pitchFamily="18" charset="0"/>
              </a:rPr>
              <a:t>𝐸</a:t>
            </a:r>
            <a:r>
              <a:rPr lang="en-US" i="0" dirty="0">
                <a:latin typeface="+mj-lt"/>
              </a:rPr>
              <a:t>′</a:t>
            </a:r>
            <a:r>
              <a:rPr lang="en-US" dirty="0"/>
              <a:t>á móti fjölda útkoma sem tilheyra atburðinum </a:t>
            </a:r>
            <a:r>
              <a:rPr lang="en-US" dirty="0">
                <a:latin typeface="Cambria" panose="02040503050406030204" pitchFamily="18" charset="0"/>
                <a:ea typeface="Cambria" panose="02040503050406030204" pitchFamily="18" charset="0"/>
              </a:rPr>
              <a:t>𝐸</a:t>
            </a:r>
            <a:r>
              <a:rPr lang="en-US" dirty="0"/>
              <a:t> kallast </a:t>
            </a:r>
            <a:r>
              <a:rPr lang="en-US" b="1" dirty="0"/>
              <a:t>líkindahlutfall á móti</a:t>
            </a:r>
            <a:r>
              <a:rPr lang="en-US" dirty="0"/>
              <a:t> atburðinum.</a:t>
            </a:r>
          </a:p>
        </p:txBody>
      </p:sp>
    </p:spTree>
    <p:extLst>
      <p:ext uri="{BB962C8B-B14F-4D97-AF65-F5344CB8AC3E}">
        <p14:creationId xmlns:p14="http://schemas.microsoft.com/office/powerpoint/2010/main" val="3007109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DÆMI – Líkindahlutfall reiknað</a:t>
            </a:r>
            <a:endParaRPr lang="en-IN" dirty="0"/>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p:txBody>
          <a:bodyPr/>
          <a:lstStyle/>
          <a:p>
            <a:r>
              <a:rPr lang="en-US" dirty="0"/>
              <a:t>Hvert er líkindahlutfallið með því að fá fimm eða hærri tölu þegar sanngjörnum sex hliða teningi er kastað?</a:t>
            </a:r>
          </a:p>
        </p:txBody>
      </p:sp>
      <p:sp>
        <p:nvSpPr>
          <p:cNvPr id="4" name="Content Placeholder 3">
            <a:extLst>
              <a:ext uri="{FF2B5EF4-FFF2-40B4-BE49-F238E27FC236}">
                <a16:creationId xmlns:a16="http://schemas.microsoft.com/office/drawing/2014/main" id="{AE789E3C-D461-4629-A880-9FF40D188AEF}"/>
              </a:ext>
            </a:extLst>
          </p:cNvPr>
          <p:cNvSpPr>
            <a:spLocks noGrp="1"/>
          </p:cNvSpPr>
          <p:nvPr>
            <p:ph sz="half" idx="2"/>
          </p:nvPr>
        </p:nvSpPr>
        <p:spPr>
          <a:xfrm>
            <a:off x="6311900" y="1010661"/>
            <a:ext cx="5041900" cy="5166302"/>
          </a:xfrm>
        </p:spPr>
        <p:txBody>
          <a:bodyPr/>
          <a:lstStyle/>
          <a:p>
            <a:r>
              <a:rPr lang="en-US" dirty="0"/>
              <a:t>Úrtaksrúm þessarar tilraunar er {1, 2, 3, 4, 5, 6}. Tvær útkomur tilheyra atburðinum „fá fimm eða hærri tölu“ en fjórar gera það ekki. Líkindahlutfallið með því að fá fimm eða hærri tölu er því </a:t>
            </a:r>
            <a:r>
              <a:rPr lang="en-US" i="0" dirty="0">
                <a:latin typeface="Cambria" panose="02040503050406030204" pitchFamily="18" charset="0"/>
                <a:ea typeface="Cambria" panose="02040503050406030204" pitchFamily="18" charset="0"/>
              </a:rPr>
              <a:t>2:4 = 1:2</a:t>
            </a:r>
            <a:r>
              <a:rPr lang="en-US" sz="24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544725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7.7 Líkindahlutfall sem hlutfall líkinda  </a:t>
            </a:r>
            <a:endParaRPr lang="en-IN" dirty="0"/>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a:xfrm>
            <a:off x="838199" y="1010661"/>
            <a:ext cx="10903857" cy="5166302"/>
          </a:xfrm>
        </p:spPr>
        <p:txBody>
          <a:bodyPr/>
          <a:lstStyle/>
          <a:p>
            <a:r>
              <a:rPr lang="en-US" dirty="0"/>
              <a:t>Fyrir atburð </a:t>
            </a:r>
            <a:r>
              <a:rPr lang="en-US" i="0" dirty="0">
                <a:latin typeface="Cambria" panose="02040503050406030204" pitchFamily="18" charset="0"/>
                <a:ea typeface="Cambria" panose="02040503050406030204" pitchFamily="18" charset="0"/>
              </a:rPr>
              <a:t>𝐸</a:t>
            </a:r>
            <a:r>
              <a:rPr lang="en-US" dirty="0"/>
              <a:t>, er líkindahlutfallið með </a:t>
            </a:r>
            <a:r>
              <a:rPr lang="en-US" dirty="0">
                <a:latin typeface="Cambria" panose="02040503050406030204" pitchFamily="18" charset="0"/>
                <a:ea typeface="Cambria" panose="02040503050406030204" pitchFamily="18" charset="0"/>
              </a:rPr>
              <a:t>𝐸 </a:t>
            </a:r>
            <a:r>
              <a:rPr lang="en-US" i="0" dirty="0">
                <a:latin typeface="Cambria" panose="02040503050406030204" pitchFamily="18" charset="0"/>
                <a:ea typeface="Cambria" panose="02040503050406030204" pitchFamily="18" charset="0"/>
              </a:rPr>
              <a:t>= 𝑛(</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𝑛</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 = 𝑃(</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 = </a:t>
            </a:r>
            <a:r>
              <a:rPr lang="en-US" dirty="0">
                <a:latin typeface="Cambria" panose="02040503050406030204" pitchFamily="18" charset="0"/>
                <a:ea typeface="Cambria" panose="02040503050406030204" pitchFamily="18" charset="0"/>
              </a:rPr>
              <a:t>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a:t>
            </a:r>
            <a:r>
              <a:rPr lang="en-US" i="0" dirty="0">
                <a:latin typeface="Cambria" panose="02040503050406030204" pitchFamily="18" charset="0"/>
                <a:ea typeface="Cambria" panose="02040503050406030204" pitchFamily="18" charset="0"/>
                <a:sym typeface="Wingdings" pitchFamily="2" charset="2"/>
              </a:rPr>
              <a:t>1−</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sym typeface="Wingdings" pitchFamily="2" charset="2"/>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sym typeface="Wingdings" pitchFamily="2" charset="2"/>
              </a:rPr>
              <a:t>)).</a:t>
            </a:r>
            <a:endParaRPr lang="en-US" dirty="0">
              <a:latin typeface="Cambria" panose="02040503050406030204" pitchFamily="18" charset="0"/>
              <a:ea typeface="Cambria" panose="02040503050406030204" pitchFamily="18" charset="0"/>
              <a:sym typeface="Wingdings" pitchFamily="2" charset="2"/>
            </a:endParaRPr>
          </a:p>
          <a:p>
            <a:r>
              <a:rPr lang="en-US" dirty="0"/>
              <a:t>Fyrir atburð </a:t>
            </a:r>
            <a:r>
              <a:rPr lang="en-US" dirty="0">
                <a:latin typeface="Cambria" panose="02040503050406030204" pitchFamily="18" charset="0"/>
                <a:ea typeface="Cambria" panose="02040503050406030204" pitchFamily="18" charset="0"/>
              </a:rPr>
              <a:t>𝐸</a:t>
            </a:r>
            <a:r>
              <a:rPr lang="en-US" dirty="0"/>
              <a:t>, er líkindahlutfallið á móti </a:t>
            </a:r>
            <a:r>
              <a:rPr lang="en-US" dirty="0">
                <a:latin typeface="Cambria" panose="02040503050406030204" pitchFamily="18" charset="0"/>
                <a:ea typeface="Cambria" panose="02040503050406030204" pitchFamily="18" charset="0"/>
              </a:rPr>
              <a:t>𝐸 </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𝑛</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𝑛</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 (1−</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sym typeface="Wingdings" pitchFamily="2" charset="2"/>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sym typeface="Wingdings" pitchFamily="2" charset="2"/>
              </a:rPr>
              <a:t>).</a:t>
            </a:r>
            <a:endParaRPr lang="en-US" dirty="0">
              <a:latin typeface="Cambria" panose="02040503050406030204" pitchFamily="18" charset="0"/>
              <a:ea typeface="Cambria" panose="02040503050406030204" pitchFamily="18" charset="0"/>
              <a:sym typeface="Wingdings" pitchFamily="2" charset="2"/>
            </a:endParaRPr>
          </a:p>
          <a:p>
            <a:r>
              <a:rPr lang="en-US" dirty="0">
                <a:sym typeface="Wingdings" pitchFamily="2" charset="2"/>
              </a:rPr>
              <a:t>Ef líkindahlutfallið með </a:t>
            </a:r>
            <a:r>
              <a:rPr lang="en-US" dirty="0">
                <a:latin typeface="Cambria" panose="02040503050406030204" pitchFamily="18" charset="0"/>
                <a:ea typeface="Cambria" panose="02040503050406030204" pitchFamily="18" charset="0"/>
              </a:rPr>
              <a:t>𝐸</a:t>
            </a:r>
            <a:r>
              <a:rPr lang="en-US" dirty="0">
                <a:sym typeface="Wingdings" pitchFamily="2" charset="2"/>
              </a:rPr>
              <a:t> er </a:t>
            </a:r>
            <a:r>
              <a:rPr lang="en-US" i="0" dirty="0">
                <a:latin typeface="Cambria" panose="02040503050406030204" pitchFamily="18" charset="0"/>
                <a:ea typeface="Cambria" panose="02040503050406030204" pitchFamily="18" charset="0"/>
              </a:rPr>
              <a:t>𝐴:𝐵</a:t>
            </a:r>
            <a:r>
              <a:rPr lang="en-US" dirty="0">
                <a:sym typeface="Wingdings" pitchFamily="2" charset="2"/>
              </a:rPr>
              <a:t>, þá</a:t>
            </a:r>
            <a:endParaRPr lang="en-US" dirty="0"/>
          </a:p>
        </p:txBody>
      </p:sp>
      <p:graphicFrame>
        <p:nvGraphicFramePr>
          <p:cNvPr id="6" name="Object 3">
            <a:extLst>
              <a:ext uri="{FF2B5EF4-FFF2-40B4-BE49-F238E27FC236}">
                <a16:creationId xmlns:a16="http://schemas.microsoft.com/office/drawing/2014/main" id="{5E6BC4F1-8F8B-42FB-BC76-36ECE187D2E0}"/>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523107551"/>
              </p:ext>
            </p:extLst>
          </p:nvPr>
        </p:nvGraphicFramePr>
        <p:xfrm>
          <a:off x="6673850" y="2815770"/>
          <a:ext cx="2057400" cy="838200"/>
        </p:xfrm>
        <a:graphic>
          <a:graphicData uri="http://schemas.openxmlformats.org/presentationml/2006/ole">
            <mc:AlternateContent xmlns:mc="http://schemas.openxmlformats.org/markup-compatibility/2006">
              <mc:Choice xmlns:v="urn:schemas-microsoft-com:vml" Requires="v">
                <p:oleObj name="Equation" r:id="rId2" imgW="2057400" imgH="838080" progId="Equation.DSMT4">
                  <p:embed/>
                </p:oleObj>
              </mc:Choice>
              <mc:Fallback>
                <p:oleObj name="Equation" r:id="rId2" imgW="2057400" imgH="838080" progId="Equation.DSMT4">
                  <p:embed/>
                  <p:pic>
                    <p:nvPicPr>
                      <p:cNvPr id="5" name="Object 4">
                        <a:extLst>
                          <a:ext uri="{FF2B5EF4-FFF2-40B4-BE49-F238E27FC236}">
                            <a16:creationId xmlns:a16="http://schemas.microsoft.com/office/drawing/2014/main" id="{C8CCDBED-0288-4EB1-AC0C-4996EDC2C4F5}"/>
                          </a:ext>
                        </a:extLst>
                      </p:cNvPr>
                      <p:cNvPicPr/>
                      <p:nvPr/>
                    </p:nvPicPr>
                    <p:blipFill>
                      <a:blip r:embed="rId3"/>
                      <a:stretch>
                        <a:fillRect/>
                      </a:stretch>
                    </p:blipFill>
                    <p:spPr>
                      <a:xfrm>
                        <a:off x="6673850" y="2815770"/>
                        <a:ext cx="2057400" cy="838200"/>
                      </a:xfrm>
                      <a:prstGeom prst="rect">
                        <a:avLst/>
                      </a:prstGeom>
                    </p:spPr>
                  </p:pic>
                </p:oleObj>
              </mc:Fallback>
            </mc:AlternateContent>
          </a:graphicData>
        </a:graphic>
      </p:graphicFrame>
    </p:spTree>
    <p:extLst>
      <p:ext uri="{BB962C8B-B14F-4D97-AF65-F5344CB8AC3E}">
        <p14:creationId xmlns:p14="http://schemas.microsoft.com/office/powerpoint/2010/main" val="3981167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DÆMI – Líkum breytt í líkindahlutföll</a:t>
            </a:r>
            <a:endParaRPr lang="en-IN" dirty="0"/>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p:txBody>
          <a:bodyPr/>
          <a:lstStyle/>
          <a:p>
            <a:r>
              <a:rPr lang="en-US" dirty="0"/>
              <a:t>Finndu samsvarandi líkindahlutföll með og á móti atburðinum út frá gefnum líkum hans.</a:t>
            </a:r>
          </a:p>
          <a:p>
            <a:r>
              <a:rPr lang="en-US" i="0" dirty="0">
                <a:latin typeface="Cambria" panose="02040503050406030204" pitchFamily="18" charset="0"/>
                <a:ea typeface="Cambria" panose="02040503050406030204" pitchFamily="18" charset="0"/>
              </a:rPr>
              <a:t>𝑃(𝐸) = 17%</a:t>
            </a:r>
            <a:endParaRPr lang="en-US" dirty="0">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AE789E3C-D461-4629-A880-9FF40D188AEF}"/>
              </a:ext>
            </a:extLst>
          </p:cNvPr>
          <p:cNvSpPr>
            <a:spLocks noGrp="1"/>
          </p:cNvSpPr>
          <p:nvPr>
            <p:ph sz="half" idx="2"/>
          </p:nvPr>
        </p:nvSpPr>
        <p:spPr>
          <a:xfrm>
            <a:off x="6311900" y="1010661"/>
            <a:ext cx="5041900" cy="5166302"/>
          </a:xfrm>
        </p:spPr>
        <p:txBody>
          <a:bodyPr/>
          <a:lstStyle/>
          <a:p>
            <a:r>
              <a:rPr lang="en-US" dirty="0"/>
              <a:t>Samkvæmt formúlunni fæst </a:t>
            </a:r>
            <a:br>
              <a:rPr lang="en-US" dirty="0"/>
            </a:br>
            <a:r>
              <a:rPr lang="en-US" dirty="0"/>
              <a:t>líkindahlutfall með </a:t>
            </a:r>
            <a:r>
              <a:rPr lang="en-US" i="0" dirty="0">
                <a:latin typeface="Cambria" panose="02040503050406030204" pitchFamily="18" charset="0"/>
                <a:ea typeface="Cambria" panose="02040503050406030204" pitchFamily="18" charset="0"/>
              </a:rPr>
              <a:t>𝐸 = 𝑃(</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sym typeface="Wingdings" pitchFamily="2" charset="2"/>
              </a:rPr>
              <a:t>(1−</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sym typeface="Wingdings" pitchFamily="2" charset="2"/>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sym typeface="Wingdings" pitchFamily="2" charset="2"/>
              </a:rPr>
              <a:t>))</a:t>
            </a:r>
            <a:br>
              <a:rPr lang="en-US" i="1" dirty="0">
                <a:latin typeface="Cambria" panose="02040503050406030204" pitchFamily="18" charset="0"/>
                <a:ea typeface="Cambria" panose="02040503050406030204" pitchFamily="18" charset="0"/>
                <a:sym typeface="Wingdings" pitchFamily="2" charset="2"/>
              </a:rPr>
            </a:br>
            <a:r>
              <a:rPr lang="en-US" i="0" dirty="0">
                <a:latin typeface="Cambria" panose="02040503050406030204" pitchFamily="18" charset="0"/>
                <a:ea typeface="Cambria" panose="02040503050406030204" pitchFamily="18" charset="0"/>
                <a:sym typeface="Wingdings" pitchFamily="2" charset="2"/>
              </a:rPr>
              <a:t>= 0.17:(1 </a:t>
            </a:r>
            <a:r>
              <a:rPr lang="en-US" dirty="0">
                <a:latin typeface="Cambria" panose="02040503050406030204" pitchFamily="18" charset="0"/>
                <a:ea typeface="Cambria" panose="02040503050406030204" pitchFamily="18" charset="0"/>
                <a:sym typeface="Wingdings" pitchFamily="2" charset="2"/>
              </a:rPr>
              <a:t>− </a:t>
            </a:r>
            <a:r>
              <a:rPr lang="en-US" i="0" dirty="0">
                <a:latin typeface="Cambria" panose="02040503050406030204" pitchFamily="18" charset="0"/>
                <a:ea typeface="Cambria" panose="02040503050406030204" pitchFamily="18" charset="0"/>
                <a:sym typeface="Wingdings" pitchFamily="2" charset="2"/>
              </a:rPr>
              <a:t>0.17)</a:t>
            </a:r>
            <a:br>
              <a:rPr lang="en-US" i="1" dirty="0">
                <a:latin typeface="Cambria" panose="02040503050406030204" pitchFamily="18" charset="0"/>
                <a:ea typeface="Cambria" panose="02040503050406030204" pitchFamily="18" charset="0"/>
                <a:sym typeface="Wingdings" pitchFamily="2" charset="2"/>
              </a:rPr>
            </a:br>
            <a:r>
              <a:rPr lang="en-US" i="0" dirty="0">
                <a:latin typeface="Cambria" panose="02040503050406030204" pitchFamily="18" charset="0"/>
                <a:ea typeface="Cambria" panose="02040503050406030204" pitchFamily="18" charset="0"/>
                <a:sym typeface="Wingdings" pitchFamily="2" charset="2"/>
              </a:rPr>
              <a:t>= 0.17:0.83</a:t>
            </a:r>
            <a:br>
              <a:rPr lang="en-US" i="1" dirty="0">
                <a:latin typeface="Cambria" panose="02040503050406030204" pitchFamily="18" charset="0"/>
                <a:ea typeface="Cambria" panose="02040503050406030204" pitchFamily="18" charset="0"/>
                <a:sym typeface="Wingdings" pitchFamily="2" charset="2"/>
              </a:rPr>
            </a:br>
            <a:r>
              <a:rPr lang="en-US" i="0" dirty="0">
                <a:latin typeface="Cambria" panose="02040503050406030204" pitchFamily="18" charset="0"/>
                <a:ea typeface="Cambria" panose="02040503050406030204" pitchFamily="18" charset="0"/>
                <a:sym typeface="Wingdings" pitchFamily="2" charset="2"/>
              </a:rPr>
              <a:t>≈ 1:4.88</a:t>
            </a:r>
            <a:endParaRPr lang="en-US" dirty="0">
              <a:latin typeface="Cambria" panose="02040503050406030204" pitchFamily="18" charset="0"/>
              <a:ea typeface="Cambria" panose="02040503050406030204" pitchFamily="18" charset="0"/>
            </a:endParaRPr>
          </a:p>
          <a:p>
            <a:r>
              <a:rPr lang="en-US" dirty="0"/>
              <a:t>Líkindahlutfallið á móti </a:t>
            </a:r>
            <a:r>
              <a:rPr lang="en-US" dirty="0">
                <a:latin typeface="Cambria" panose="02040503050406030204" pitchFamily="18" charset="0"/>
                <a:ea typeface="Cambria" panose="02040503050406030204" pitchFamily="18" charset="0"/>
              </a:rPr>
              <a:t>𝐸</a:t>
            </a:r>
            <a:r>
              <a:rPr lang="en-US" dirty="0"/>
              <a:t> er um það bil </a:t>
            </a:r>
            <a:r>
              <a:rPr lang="en-US" i="0" dirty="0">
                <a:latin typeface="Cambria" panose="02040503050406030204" pitchFamily="18" charset="0"/>
                <a:ea typeface="Cambria" panose="02040503050406030204" pitchFamily="18" charset="0"/>
                <a:sym typeface="Wingdings" pitchFamily="2" charset="2"/>
              </a:rPr>
              <a:t>4.88:1.</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77987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DÆMI – Líkindahlutföllum breytt í líkur</a:t>
            </a:r>
            <a:endParaRPr lang="en-IN" dirty="0"/>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p:txBody>
          <a:bodyPr/>
          <a:lstStyle/>
          <a:p>
            <a:r>
              <a:rPr lang="en-US" dirty="0"/>
              <a:t>Finndu </a:t>
            </a:r>
            <a:r>
              <a:rPr lang="en-US" i="0" dirty="0">
                <a:latin typeface="Cambria" panose="02040503050406030204" pitchFamily="18" charset="0"/>
                <a:ea typeface="Cambria" panose="02040503050406030204" pitchFamily="18" charset="0"/>
              </a:rPr>
              <a:t>𝑃(𝐸)</a:t>
            </a:r>
            <a:r>
              <a:rPr lang="en-US" dirty="0">
                <a:latin typeface="Cambria" panose="02040503050406030204" pitchFamily="18" charset="0"/>
                <a:ea typeface="Cambria" panose="02040503050406030204" pitchFamily="18" charset="0"/>
              </a:rPr>
              <a:t> </a:t>
            </a:r>
            <a:r>
              <a:rPr lang="en-US" dirty="0"/>
              <a:t>ef líkindahlutfallið með </a:t>
            </a:r>
            <a:r>
              <a:rPr lang="en-US" i="0" dirty="0">
                <a:latin typeface="Cambria" panose="02040503050406030204" pitchFamily="18" charset="0"/>
                <a:ea typeface="Cambria" panose="02040503050406030204" pitchFamily="18" charset="0"/>
              </a:rPr>
              <a:t>𝐸</a:t>
            </a:r>
            <a:r>
              <a:rPr lang="en-US" dirty="0"/>
              <a:t> er </a:t>
            </a:r>
            <a:r>
              <a:rPr lang="en-US" i="0" dirty="0">
                <a:latin typeface="Cambria" panose="02040503050406030204" pitchFamily="18" charset="0"/>
                <a:ea typeface="Cambria" panose="02040503050406030204" pitchFamily="18" charset="0"/>
              </a:rPr>
              <a:t>2:1</a:t>
            </a:r>
            <a:r>
              <a:rPr lang="en-US" dirty="0"/>
              <a:t> með atburðinum.</a:t>
            </a:r>
          </a:p>
        </p:txBody>
      </p:sp>
      <p:sp>
        <p:nvSpPr>
          <p:cNvPr id="4" name="Content Placeholder 3">
            <a:extLst>
              <a:ext uri="{FF2B5EF4-FFF2-40B4-BE49-F238E27FC236}">
                <a16:creationId xmlns:a16="http://schemas.microsoft.com/office/drawing/2014/main" id="{AE789E3C-D461-4629-A880-9FF40D188AEF}"/>
              </a:ext>
            </a:extLst>
          </p:cNvPr>
          <p:cNvSpPr>
            <a:spLocks noGrp="1"/>
          </p:cNvSpPr>
          <p:nvPr>
            <p:ph sz="half" idx="2"/>
          </p:nvPr>
        </p:nvSpPr>
        <p:spPr>
          <a:xfrm>
            <a:off x="6172200" y="1010662"/>
            <a:ext cx="5181600" cy="527055"/>
          </a:xfrm>
        </p:spPr>
        <p:txBody>
          <a:bodyPr/>
          <a:lstStyle/>
          <a:p>
            <a:r>
              <a:rPr lang="en-US" dirty="0"/>
              <a:t>Samkvæmt formúlunni fæst</a:t>
            </a:r>
            <a:endParaRPr lang="en-US" dirty="0">
              <a:latin typeface="Cambria" panose="02040503050406030204" pitchFamily="18" charset="0"/>
              <a:ea typeface="Cambria" panose="02040503050406030204" pitchFamily="18" charset="0"/>
            </a:endParaRPr>
          </a:p>
        </p:txBody>
      </p:sp>
      <p:graphicFrame>
        <p:nvGraphicFramePr>
          <p:cNvPr id="10" name="Object 4">
            <a:extLst>
              <a:ext uri="{FF2B5EF4-FFF2-40B4-BE49-F238E27FC236}">
                <a16:creationId xmlns:a16="http://schemas.microsoft.com/office/drawing/2014/main" id="{CD3A4946-C57E-425F-803C-236C89DBD54B}"/>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1121805923"/>
              </p:ext>
            </p:extLst>
          </p:nvPr>
        </p:nvGraphicFramePr>
        <p:xfrm>
          <a:off x="6538685" y="1499617"/>
          <a:ext cx="2489200" cy="850900"/>
        </p:xfrm>
        <a:graphic>
          <a:graphicData uri="http://schemas.openxmlformats.org/presentationml/2006/ole">
            <mc:AlternateContent xmlns:mc="http://schemas.openxmlformats.org/markup-compatibility/2006">
              <mc:Choice xmlns:v="urn:schemas-microsoft-com:vml" Requires="v">
                <p:oleObj name="Equation" r:id="rId2" imgW="2489040" imgH="850680" progId="Equation.DSMT4">
                  <p:embed/>
                </p:oleObj>
              </mc:Choice>
              <mc:Fallback>
                <p:oleObj name="Equation" r:id="rId2" imgW="2489040" imgH="850680" progId="Equation.DSMT4">
                  <p:embed/>
                  <p:pic>
                    <p:nvPicPr>
                      <p:cNvPr id="9" name="Object 8">
                        <a:extLst>
                          <a:ext uri="{FF2B5EF4-FFF2-40B4-BE49-F238E27FC236}">
                            <a16:creationId xmlns:a16="http://schemas.microsoft.com/office/drawing/2014/main" id="{7E09F990-B96B-477B-AABD-E9020DB7398A}"/>
                          </a:ext>
                        </a:extLst>
                      </p:cNvPr>
                      <p:cNvPicPr/>
                      <p:nvPr/>
                    </p:nvPicPr>
                    <p:blipFill>
                      <a:blip r:embed="rId3"/>
                      <a:stretch>
                        <a:fillRect/>
                      </a:stretch>
                    </p:blipFill>
                    <p:spPr>
                      <a:xfrm>
                        <a:off x="6538685" y="1499617"/>
                        <a:ext cx="2489200" cy="850900"/>
                      </a:xfrm>
                      <a:prstGeom prst="rect">
                        <a:avLst/>
                      </a:prstGeom>
                    </p:spPr>
                  </p:pic>
                </p:oleObj>
              </mc:Fallback>
            </mc:AlternateContent>
          </a:graphicData>
        </a:graphic>
      </p:graphicFrame>
    </p:spTree>
    <p:extLst>
      <p:ext uri="{BB962C8B-B14F-4D97-AF65-F5344CB8AC3E}">
        <p14:creationId xmlns:p14="http://schemas.microsoft.com/office/powerpoint/2010/main" val="27453606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7.8 Samlagningarregla líkindareiknings</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Þekkja sundurlæga atburði.</a:t>
            </a:r>
          </a:p>
          <a:p>
            <a:pPr marL="514350" lvl="0" indent="-514350">
              <a:buFont typeface="+mj-lt"/>
              <a:buAutoNum type="arabicPeriod"/>
            </a:pPr>
            <a:r>
              <a:rPr lang="en-US" dirty="0"/>
              <a:t>Nota samlagningarregluna til að reikna líkur.</a:t>
            </a:r>
          </a:p>
          <a:p>
            <a:pPr marL="514350" indent="-514350">
              <a:buFont typeface="+mj-lt"/>
              <a:buAutoNum type="arabicPeriod"/>
            </a:pPr>
            <a:r>
              <a:rPr lang="en-US" dirty="0"/>
              <a:t>Nota innbyrðingar- og útilokunarregluna til að reikna líkur. </a:t>
            </a:r>
          </a:p>
        </p:txBody>
      </p:sp>
    </p:spTree>
    <p:extLst>
      <p:ext uri="{BB962C8B-B14F-4D97-AF65-F5344CB8AC3E}">
        <p14:creationId xmlns:p14="http://schemas.microsoft.com/office/powerpoint/2010/main" val="2642935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7.8 Ósamrýmanleiki atburða</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Einfaldir atburðir hafa eina einfalda skilgreiningu. Stundum viljum við þó rannsaka flóknari aðstæður. Ef háskólanemi er til dæmis valinn af handahófi gætum við viljað finna líkurnar á að nemandinn keppi fyrir hönd skólans eða sé félagi í stúdentafélagi með grískum bókstaf. Þetta er </a:t>
            </a:r>
            <a:r>
              <a:rPr lang="en-US" b="1" dirty="0"/>
              <a:t>samsettur atburður</a:t>
            </a:r>
            <a:r>
              <a:rPr lang="en-US" dirty="0"/>
              <a:t>: tvö möguleg skilyrði gætu verið uppfyllt. </a:t>
            </a:r>
          </a:p>
          <a:p>
            <a:r>
              <a:rPr lang="en-US" dirty="0"/>
              <a:t>Tveir atburðir sem geta ekki báðir átt sér stað samtímis kallast </a:t>
            </a:r>
            <a:r>
              <a:rPr lang="en-US" b="1" dirty="0"/>
              <a:t>ósamrýmanlegir</a:t>
            </a:r>
            <a:r>
              <a:rPr lang="en-US" dirty="0"/>
              <a:t>. </a:t>
            </a:r>
          </a:p>
        </p:txBody>
      </p:sp>
    </p:spTree>
    <p:extLst>
      <p:ext uri="{BB962C8B-B14F-4D97-AF65-F5344CB8AC3E}">
        <p14:creationId xmlns:p14="http://schemas.microsoft.com/office/powerpoint/2010/main" val="2180502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Að bera kennsl á ósamrýmanlega atburði </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p:txBody>
          <a:bodyPr/>
          <a:lstStyle/>
          <a:p>
            <a:r>
              <a:rPr lang="en-US" dirty="0"/>
              <a:t>Ákvarðið hvort eftirfarandi atburðir séu ósamrýmanlegir. Ef þeir eru það ekki, tilgreinið útkomu þar sem báðir atburðirnir eiga sér stað.</a:t>
            </a:r>
          </a:p>
          <a:p>
            <a:r>
              <a:rPr lang="en-US" dirty="0"/>
              <a:t>Þú ætlar að kasta venjulegum sex hliða teningi. </a:t>
            </a:r>
            <a:r>
              <a:rPr lang="en-US" i="0" dirty="0">
                <a:latin typeface="Cambria" panose="02040503050406030204" pitchFamily="18" charset="0"/>
                <a:ea typeface="Cambria" panose="02040503050406030204" pitchFamily="18" charset="0"/>
              </a:rPr>
              <a:t>𝐸</a:t>
            </a:r>
            <a:r>
              <a:rPr lang="en-US" dirty="0"/>
              <a:t> er atburðurinn „teningurinn sýnir slétta tölu“ og </a:t>
            </a:r>
            <a:r>
              <a:rPr lang="en-US" i="0" dirty="0">
                <a:latin typeface="Cambria" panose="02040503050406030204" pitchFamily="18" charset="0"/>
                <a:ea typeface="Cambria" panose="02040503050406030204" pitchFamily="18" charset="0"/>
              </a:rPr>
              <a:t>𝐹</a:t>
            </a:r>
            <a:r>
              <a:rPr lang="en-US" dirty="0"/>
              <a:t> er atburðurinn „teningurinn sýnir oddatölu“.</a:t>
            </a:r>
          </a:p>
        </p:txBody>
      </p:sp>
      <p:sp>
        <p:nvSpPr>
          <p:cNvPr id="4" name="Content Placeholder 3">
            <a:extLst>
              <a:ext uri="{FF2B5EF4-FFF2-40B4-BE49-F238E27FC236}">
                <a16:creationId xmlns:a16="http://schemas.microsoft.com/office/drawing/2014/main" id="{B73ACBD8-CE2E-456C-B9AB-A19BBB501238}"/>
              </a:ext>
            </a:extLst>
          </p:cNvPr>
          <p:cNvSpPr>
            <a:spLocks noGrp="1"/>
          </p:cNvSpPr>
          <p:nvPr>
            <p:ph sz="half" idx="2"/>
          </p:nvPr>
        </p:nvSpPr>
        <p:spPr/>
        <p:txBody>
          <a:bodyPr/>
          <a:lstStyle/>
          <a:p>
            <a:r>
              <a:rPr lang="en-US" dirty="0"/>
              <a:t>Skoðum útkomurnar fyrir hvorn atburð: </a:t>
            </a:r>
            <a:r>
              <a:rPr lang="en-US" i="0" dirty="0">
                <a:latin typeface="Cambria" panose="02040503050406030204" pitchFamily="18" charset="0"/>
                <a:ea typeface="Cambria" panose="02040503050406030204" pitchFamily="18" charset="0"/>
              </a:rPr>
              <a:t>𝐸 = {2,4,6}</a:t>
            </a:r>
            <a:r>
              <a:rPr lang="en-US" dirty="0"/>
              <a:t> og </a:t>
            </a:r>
            <a:br>
              <a:rPr lang="en-US" i="1" dirty="0">
                <a:latin typeface="Cambria Math" panose="02040503050406030204" pitchFamily="18" charset="0"/>
              </a:rPr>
            </a:br>
            <a:r>
              <a:rPr lang="en-US" i="0" dirty="0">
                <a:latin typeface="Cambria Math" panose="02040503050406030204" pitchFamily="18" charset="0"/>
                <a:ea typeface="Cambria Math" panose="02040503050406030204" pitchFamily="18" charset="0"/>
              </a:rPr>
              <a:t>𝐹 </a:t>
            </a:r>
            <a:r>
              <a:rPr lang="en-US" i="0" dirty="0">
                <a:latin typeface="Cambria" panose="02040503050406030204" pitchFamily="18" charset="0"/>
                <a:ea typeface="Cambria" panose="02040503050406030204" pitchFamily="18" charset="0"/>
              </a:rPr>
              <a:t>= {1,3,5}</a:t>
            </a:r>
            <a:r>
              <a:rPr lang="en-US" dirty="0">
                <a:latin typeface="Cambria" panose="02040503050406030204" pitchFamily="18" charset="0"/>
                <a:ea typeface="Cambria" panose="02040503050406030204" pitchFamily="18" charset="0"/>
              </a:rPr>
              <a:t>. </a:t>
            </a:r>
          </a:p>
          <a:p>
            <a:r>
              <a:rPr lang="en-US" dirty="0"/>
              <a:t>Atburðirnir eiga enga útkomu sameiginlega, þannig að </a:t>
            </a:r>
            <a:r>
              <a:rPr lang="en-US" i="0" dirty="0">
                <a:latin typeface="Cambria" panose="02040503050406030204" pitchFamily="18" charset="0"/>
                <a:ea typeface="Cambria" panose="02040503050406030204" pitchFamily="18" charset="0"/>
              </a:rPr>
              <a:t>𝐸</a:t>
            </a:r>
            <a:r>
              <a:rPr lang="en-US" dirty="0"/>
              <a:t> og </a:t>
            </a:r>
            <a:r>
              <a:rPr lang="en-US" i="0" dirty="0">
                <a:latin typeface="Cambria Math" panose="02040503050406030204" pitchFamily="18" charset="0"/>
                <a:ea typeface="Cambria Math" panose="02040503050406030204" pitchFamily="18" charset="0"/>
              </a:rPr>
              <a:t>𝐹</a:t>
            </a:r>
            <a:r>
              <a:rPr lang="en-US" dirty="0"/>
              <a:t> eru ósamrýmanlegir atburðir.</a:t>
            </a:r>
          </a:p>
        </p:txBody>
      </p:sp>
    </p:spTree>
    <p:extLst>
      <p:ext uri="{BB962C8B-B14F-4D97-AF65-F5344CB8AC3E}">
        <p14:creationId xmlns:p14="http://schemas.microsoft.com/office/powerpoint/2010/main" val="2680578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7.8 Samlagningarreglan fyrir ósamrýmanlega atburði</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Ef tveir atburðir eru ósamrýmanlegir getum við lagt saman líkur þeirra til að finna líkurnar á að annar hvor þeirra eigi sér stað.</a:t>
            </a:r>
          </a:p>
          <a:p>
            <a:r>
              <a:rPr lang="en-US" dirty="0"/>
              <a:t>Ef </a:t>
            </a:r>
            <a:r>
              <a:rPr lang="en-US" i="0" dirty="0">
                <a:latin typeface="Cambria" panose="02040503050406030204" pitchFamily="18" charset="0"/>
                <a:ea typeface="Cambria" panose="02040503050406030204" pitchFamily="18" charset="0"/>
              </a:rPr>
              <a:t>𝐸</a:t>
            </a:r>
            <a:r>
              <a:rPr lang="en-US" dirty="0"/>
              <a:t> og </a:t>
            </a:r>
            <a:r>
              <a:rPr lang="en-US" i="0" dirty="0">
                <a:latin typeface="Cambria Math" panose="02040503050406030204" pitchFamily="18" charset="0"/>
                <a:ea typeface="Cambria Math" panose="02040503050406030204" pitchFamily="18" charset="0"/>
              </a:rPr>
              <a:t>𝐹</a:t>
            </a:r>
            <a:r>
              <a:rPr lang="en-US" dirty="0"/>
              <a:t> eru ósamrýmanlegir atburðir, þá gildir</a:t>
            </a:r>
            <a:br>
              <a:rPr lang="en-US" dirty="0"/>
            </a:br>
            <a:r>
              <a:rPr lang="en-US"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𝑃(𝐸 eða 𝐹) = 𝑃(𝐸) + 𝑃(𝐹)</a:t>
            </a:r>
            <a:r>
              <a:rPr lang="en-US"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514884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Notkun samlagningarreglunnar </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5181600" cy="4228996"/>
          </a:xfrm>
        </p:spPr>
        <p:txBody>
          <a:bodyPr/>
          <a:lstStyle/>
          <a:p>
            <a:r>
              <a:rPr lang="en-US" dirty="0"/>
              <a:t>Ákvarðið hvort samlagningarreglan gildi fyrir gefna atburðaparið. Ef svo er, notið regluna til að finna líkurnar á að annar hvor atburðurinn eigi sér stað.</a:t>
            </a:r>
          </a:p>
          <a:p>
            <a:pPr lvl="0"/>
            <a:r>
              <a:rPr lang="en-US" dirty="0"/>
              <a:t>Þú kastar venjulegum sex hliða teningi. Atburður </a:t>
            </a:r>
            <a:r>
              <a:rPr lang="en-US" i="0" dirty="0">
                <a:latin typeface="Cambria Math" panose="02040503050406030204" pitchFamily="18" charset="0"/>
                <a:ea typeface="Cambria Math" panose="02040503050406030204" pitchFamily="18" charset="0"/>
              </a:rPr>
              <a:t>𝐴</a:t>
            </a:r>
            <a:r>
              <a:rPr lang="en-US" dirty="0"/>
              <a:t> er „slétt tala kemur upp“ og atburður </a:t>
            </a:r>
            <a:r>
              <a:rPr lang="en-US" i="0" dirty="0">
                <a:latin typeface="Cambria Math" panose="02040503050406030204" pitchFamily="18" charset="0"/>
                <a:ea typeface="Cambria Math" panose="02040503050406030204" pitchFamily="18" charset="0"/>
              </a:rPr>
              <a:t>𝐵</a:t>
            </a:r>
            <a:r>
              <a:rPr lang="en-US" dirty="0"/>
              <a:t> er „3 kemur upp“.</a:t>
            </a:r>
          </a:p>
        </p:txBody>
      </p:sp>
      <p:sp>
        <p:nvSpPr>
          <p:cNvPr id="4" name="Content Placeholder 3">
            <a:extLst>
              <a:ext uri="{FF2B5EF4-FFF2-40B4-BE49-F238E27FC236}">
                <a16:creationId xmlns:a16="http://schemas.microsoft.com/office/drawing/2014/main" id="{6814DB9F-0F58-4108-BB11-F7D32AC2C977}"/>
              </a:ext>
            </a:extLst>
          </p:cNvPr>
          <p:cNvSpPr>
            <a:spLocks noGrp="1"/>
          </p:cNvSpPr>
          <p:nvPr>
            <p:ph sz="half" idx="2"/>
          </p:nvPr>
        </p:nvSpPr>
        <p:spPr>
          <a:xfrm>
            <a:off x="6172200" y="1010661"/>
            <a:ext cx="5181600" cy="1616425"/>
          </a:xfrm>
        </p:spPr>
        <p:txBody>
          <a:bodyPr/>
          <a:lstStyle/>
          <a:p>
            <a:r>
              <a:rPr lang="en-US" dirty="0"/>
              <a:t>Þar sem 3 er ekki slétt tala eru atburðirnir ósamrýmanlegir. Við getum því notað samlagningarregluna:</a:t>
            </a:r>
            <a:endParaRPr lang="en-IN" dirty="0"/>
          </a:p>
        </p:txBody>
      </p:sp>
      <p:graphicFrame>
        <p:nvGraphicFramePr>
          <p:cNvPr id="10" name="Object 4">
            <a:extLst>
              <a:ext uri="{FF2B5EF4-FFF2-40B4-BE49-F238E27FC236}">
                <a16:creationId xmlns:a16="http://schemas.microsoft.com/office/drawing/2014/main" id="{741569DC-8B0D-4C9A-A321-A58327C483CD}"/>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555499516"/>
              </p:ext>
            </p:extLst>
          </p:nvPr>
        </p:nvGraphicFramePr>
        <p:xfrm>
          <a:off x="6507298" y="2482850"/>
          <a:ext cx="4394160" cy="1803240"/>
        </p:xfrm>
        <a:graphic>
          <a:graphicData uri="http://schemas.openxmlformats.org/presentationml/2006/ole">
            <mc:AlternateContent xmlns:mc="http://schemas.openxmlformats.org/markup-compatibility/2006">
              <mc:Choice xmlns:v="urn:schemas-microsoft-com:vml" Requires="v">
                <p:oleObj name="Equation" r:id="rId2" imgW="4394160" imgH="1803240" progId="Equation.DSMT4">
                  <p:embed/>
                </p:oleObj>
              </mc:Choice>
              <mc:Fallback>
                <p:oleObj name="Equation" r:id="rId2" imgW="4394160" imgH="1803240" progId="Equation.DSMT4">
                  <p:embed/>
                  <p:pic>
                    <p:nvPicPr>
                      <p:cNvPr id="9" name="Object 8">
                        <a:extLst>
                          <a:ext uri="{FF2B5EF4-FFF2-40B4-BE49-F238E27FC236}">
                            <a16:creationId xmlns:a16="http://schemas.microsoft.com/office/drawing/2014/main" id="{786E1805-222F-4AFE-8D44-F07D96B73AC2}"/>
                          </a:ext>
                        </a:extLst>
                      </p:cNvPr>
                      <p:cNvPicPr/>
                      <p:nvPr/>
                    </p:nvPicPr>
                    <p:blipFill>
                      <a:blip r:embed="rId3"/>
                      <a:stretch>
                        <a:fillRect/>
                      </a:stretch>
                    </p:blipFill>
                    <p:spPr>
                      <a:xfrm>
                        <a:off x="6507298" y="2482850"/>
                        <a:ext cx="4394160" cy="1803240"/>
                      </a:xfrm>
                      <a:prstGeom prst="rect">
                        <a:avLst/>
                      </a:prstGeom>
                    </p:spPr>
                  </p:pic>
                </p:oleObj>
              </mc:Fallback>
            </mc:AlternateContent>
          </a:graphicData>
        </a:graphic>
      </p:graphicFrame>
    </p:spTree>
    <p:extLst>
      <p:ext uri="{BB962C8B-B14F-4D97-AF65-F5344CB8AC3E}">
        <p14:creationId xmlns:p14="http://schemas.microsoft.com/office/powerpoint/2010/main" val="3093576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sz="2600" dirty="0"/>
              <a:t>7.8 Líkur fundnar þegar atburðir eru ekki ósamrýmanlegir</a:t>
            </a:r>
            <a:endParaRPr lang="en-IN" sz="2600"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Atburðirnir eru ekki ósamrýmanlegir: útkoman U tilheyrir þeim báðum og því gildir samlagningarreglan ekki. Hana má þó útvíkka þannig að unnt sé að finna líkurnar; sú útvíkkun kallast </a:t>
            </a:r>
            <a:r>
              <a:rPr lang="en-US" b="1" dirty="0"/>
              <a:t>innfellingar- og útilokunarreglan</a:t>
            </a:r>
            <a:r>
              <a:rPr lang="en-US" dirty="0"/>
              <a:t>. </a:t>
            </a:r>
          </a:p>
          <a:p>
            <a:r>
              <a:rPr lang="en-US" dirty="0"/>
              <a:t>Ef </a:t>
            </a:r>
            <a:r>
              <a:rPr lang="en-US" i="0" dirty="0">
                <a:latin typeface="Cambria" panose="02040503050406030204" pitchFamily="18" charset="0"/>
                <a:ea typeface="Cambria" panose="02040503050406030204" pitchFamily="18" charset="0"/>
              </a:rPr>
              <a:t>𝐸</a:t>
            </a:r>
            <a:r>
              <a:rPr lang="en-US" dirty="0"/>
              <a:t> og </a:t>
            </a:r>
            <a:r>
              <a:rPr lang="en-US" i="0" dirty="0">
                <a:latin typeface="Cambria Math" panose="02040503050406030204" pitchFamily="18" charset="0"/>
                <a:ea typeface="Cambria Math" panose="02040503050406030204" pitchFamily="18" charset="0"/>
              </a:rPr>
              <a:t>𝐹</a:t>
            </a:r>
            <a:r>
              <a:rPr lang="en-US" dirty="0"/>
              <a:t> eru atburðir sem innihalda útkomur sömu tilraunar, þá gildir </a:t>
            </a:r>
            <a:r>
              <a:rPr lang="en-US" i="0" dirty="0">
                <a:latin typeface="Cambria" panose="02040503050406030204" pitchFamily="18" charset="0"/>
                <a:ea typeface="Cambria" panose="02040503050406030204" pitchFamily="18" charset="0"/>
              </a:rPr>
              <a:t>𝑃(</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eða </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 𝑃(𝐸)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(𝐸 og 𝐹)</a:t>
            </a:r>
            <a:r>
              <a:rPr lang="en-US" dirty="0"/>
              <a:t>.</a:t>
            </a:r>
          </a:p>
        </p:txBody>
      </p:sp>
    </p:spTree>
    <p:extLst>
      <p:ext uri="{BB962C8B-B14F-4D97-AF65-F5344CB8AC3E}">
        <p14:creationId xmlns:p14="http://schemas.microsoft.com/office/powerpoint/2010/main" val="18038299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9CD8800-3CB2-4B14-8586-B07EABA665A9}"/>
              </a:ext>
            </a:extLst>
          </p:cNvPr>
          <p:cNvSpPr>
            <a:spLocks noGrp="1"/>
          </p:cNvSpPr>
          <p:nvPr>
            <p:ph type="title"/>
          </p:nvPr>
        </p:nvSpPr>
        <p:spPr/>
        <p:txBody>
          <a:bodyPr/>
          <a:lstStyle/>
          <a:p>
            <a:r>
              <a:rPr lang="en-US" dirty="0"/>
              <a:t>DÆMI – Notkun innfellingar- og útilokunarreglunnar (1 af 2)</a:t>
            </a:r>
            <a:endParaRPr lang="en-IN" dirty="0"/>
          </a:p>
        </p:txBody>
      </p:sp>
      <p:sp>
        <p:nvSpPr>
          <p:cNvPr id="9" name="Content Placeholder 2">
            <a:extLst>
              <a:ext uri="{FF2B5EF4-FFF2-40B4-BE49-F238E27FC236}">
                <a16:creationId xmlns:a16="http://schemas.microsoft.com/office/drawing/2014/main" id="{472509CC-835B-4406-94A3-C3B1A96F1E6D}"/>
              </a:ext>
            </a:extLst>
          </p:cNvPr>
          <p:cNvSpPr>
            <a:spLocks noGrp="1"/>
          </p:cNvSpPr>
          <p:nvPr>
            <p:ph sz="half" idx="1"/>
          </p:nvPr>
        </p:nvSpPr>
        <p:spPr>
          <a:xfrm>
            <a:off x="838199" y="1010661"/>
            <a:ext cx="5181601" cy="5166302"/>
          </a:xfrm>
        </p:spPr>
        <p:txBody>
          <a:bodyPr/>
          <a:lstStyle/>
          <a:p>
            <a:pPr>
              <a:spcBef>
                <a:spcPts val="200"/>
              </a:spcBef>
            </a:pPr>
            <a:r>
              <a:rPr lang="en-US" sz="2600" dirty="0"/>
              <a:t>Gerum ráð fyrir atburðunum </a:t>
            </a:r>
            <a:r>
              <a:rPr lang="en-US" sz="2600" i="0" dirty="0">
                <a:latin typeface="Cambria" panose="02040503050406030204" pitchFamily="18" charset="0"/>
                <a:ea typeface="Cambria" panose="02040503050406030204" pitchFamily="18" charset="0"/>
              </a:rPr>
              <a:t>𝐸, 𝐹</a:t>
            </a:r>
            <a:r>
              <a:rPr lang="en-US" sz="2600" i="0" dirty="0">
                <a:latin typeface="+mj-lt"/>
              </a:rPr>
              <a:t>, </a:t>
            </a:r>
            <a:r>
              <a:rPr lang="en-US" sz="2600" dirty="0"/>
              <a:t>og </a:t>
            </a:r>
            <a:r>
              <a:rPr lang="en-US" sz="2600" i="0" dirty="0">
                <a:latin typeface="Cambria" panose="02040503050406030204" pitchFamily="18" charset="0"/>
                <a:ea typeface="Cambria" panose="02040503050406030204" pitchFamily="18" charset="0"/>
              </a:rPr>
              <a:t>𝐺</a:t>
            </a:r>
            <a:r>
              <a:rPr lang="en-US" sz="2600" dirty="0">
                <a:latin typeface="Cambria" panose="02040503050406030204" pitchFamily="18" charset="0"/>
                <a:ea typeface="Cambria" panose="02040503050406030204" pitchFamily="18" charset="0"/>
              </a:rPr>
              <a:t>,</a:t>
            </a:r>
            <a:r>
              <a:rPr lang="en-US" sz="2600" dirty="0"/>
              <a:t> með eftirfarandi líkur: </a:t>
            </a:r>
            <a:br>
              <a:rPr lang="en-US" sz="2600" i="1" dirty="0">
                <a:latin typeface="Cambria Math" panose="02040503050406030204" pitchFamily="18" charset="0"/>
              </a:rPr>
            </a:br>
            <a:r>
              <a:rPr lang="en-US" sz="2600" i="0" dirty="0">
                <a:latin typeface="Cambria" panose="02040503050406030204" pitchFamily="18" charset="0"/>
                <a:ea typeface="Cambria" panose="02040503050406030204" pitchFamily="18" charset="0"/>
              </a:rPr>
              <a:t>𝑃(</a:t>
            </a:r>
            <a:r>
              <a:rPr lang="en-US" sz="2600" dirty="0">
                <a:latin typeface="Cambria" panose="02040503050406030204" pitchFamily="18" charset="0"/>
                <a:ea typeface="Cambria" panose="02040503050406030204" pitchFamily="18" charset="0"/>
              </a:rPr>
              <a:t>𝐸</a:t>
            </a:r>
            <a:r>
              <a:rPr lang="en-US" sz="2600" i="0" dirty="0">
                <a:latin typeface="Cambria" panose="02040503050406030204" pitchFamily="18" charset="0"/>
                <a:ea typeface="Cambria" panose="02040503050406030204" pitchFamily="18" charset="0"/>
              </a:rPr>
              <a:t>) = 0.45</a:t>
            </a:r>
            <a:br>
              <a:rPr lang="en-US" sz="2600" i="1" dirty="0">
                <a:latin typeface="Cambria" panose="02040503050406030204" pitchFamily="18" charset="0"/>
                <a:ea typeface="Cambria" panose="02040503050406030204" pitchFamily="18" charset="0"/>
              </a:rPr>
            </a:br>
            <a:r>
              <a:rPr lang="en-US" sz="2600" dirty="0">
                <a:latin typeface="Cambria" panose="02040503050406030204" pitchFamily="18" charset="0"/>
                <a:ea typeface="Cambria" panose="02040503050406030204" pitchFamily="18" charset="0"/>
              </a:rPr>
              <a:t>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𝐹</a:t>
            </a:r>
            <a:r>
              <a:rPr lang="en-US" sz="2600" i="0" dirty="0">
                <a:latin typeface="Cambria" panose="02040503050406030204" pitchFamily="18" charset="0"/>
                <a:ea typeface="Cambria" panose="02040503050406030204" pitchFamily="18" charset="0"/>
              </a:rPr>
              <a:t>) = 0.6</a:t>
            </a:r>
            <a:br>
              <a:rPr lang="en-US" sz="2600" i="1" dirty="0">
                <a:latin typeface="Cambria" panose="02040503050406030204" pitchFamily="18" charset="0"/>
                <a:ea typeface="Cambria" panose="02040503050406030204" pitchFamily="18" charset="0"/>
              </a:rPr>
            </a:br>
            <a:r>
              <a:rPr lang="en-US" sz="2600" dirty="0">
                <a:latin typeface="Cambria" panose="02040503050406030204" pitchFamily="18" charset="0"/>
                <a:ea typeface="Cambria" panose="02040503050406030204" pitchFamily="18" charset="0"/>
              </a:rPr>
              <a:t>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𝐺</a:t>
            </a:r>
            <a:r>
              <a:rPr lang="en-US" sz="2600" i="0" dirty="0">
                <a:latin typeface="Cambria" panose="02040503050406030204" pitchFamily="18" charset="0"/>
                <a:ea typeface="Cambria" panose="02040503050406030204" pitchFamily="18" charset="0"/>
              </a:rPr>
              <a:t>) = 0.55</a:t>
            </a:r>
            <a:br>
              <a:rPr lang="en-US" sz="2600" i="1" dirty="0">
                <a:latin typeface="Cambria" panose="02040503050406030204" pitchFamily="18" charset="0"/>
                <a:ea typeface="Cambria" panose="02040503050406030204" pitchFamily="18" charset="0"/>
              </a:rPr>
            </a:br>
            <a:r>
              <a:rPr lang="en-US" sz="2600" dirty="0">
                <a:latin typeface="Cambria" panose="02040503050406030204" pitchFamily="18" charset="0"/>
                <a:ea typeface="Cambria" panose="02040503050406030204" pitchFamily="18" charset="0"/>
              </a:rPr>
              <a:t>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𝐸</a:t>
            </a:r>
            <a:r>
              <a:rPr lang="en-US" sz="2600" i="0" dirty="0">
                <a:latin typeface="Cambria" panose="02040503050406030204" pitchFamily="18" charset="0"/>
                <a:ea typeface="Cambria" panose="02040503050406030204" pitchFamily="18" charset="0"/>
              </a:rPr>
              <a:t> og </a:t>
            </a:r>
            <a:r>
              <a:rPr lang="en-US" sz="2600" dirty="0">
                <a:latin typeface="Cambria" panose="02040503050406030204" pitchFamily="18" charset="0"/>
                <a:ea typeface="Cambria" panose="02040503050406030204" pitchFamily="18" charset="0"/>
              </a:rPr>
              <a:t>𝐹</a:t>
            </a:r>
            <a:r>
              <a:rPr lang="en-US" sz="2600" i="0" dirty="0">
                <a:latin typeface="Cambria" panose="02040503050406030204" pitchFamily="18" charset="0"/>
                <a:ea typeface="Cambria" panose="02040503050406030204" pitchFamily="18" charset="0"/>
              </a:rPr>
              <a:t>) = 0.2</a:t>
            </a:r>
            <a:br>
              <a:rPr lang="en-US" sz="2600" i="1" dirty="0">
                <a:latin typeface="Cambria" panose="02040503050406030204" pitchFamily="18" charset="0"/>
                <a:ea typeface="Cambria" panose="02040503050406030204" pitchFamily="18" charset="0"/>
              </a:rPr>
            </a:br>
            <a:r>
              <a:rPr lang="en-US" sz="2600" dirty="0">
                <a:latin typeface="Cambria" panose="02040503050406030204" pitchFamily="18" charset="0"/>
                <a:ea typeface="Cambria" panose="02040503050406030204" pitchFamily="18" charset="0"/>
              </a:rPr>
              <a:t>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𝐸</a:t>
            </a:r>
            <a:r>
              <a:rPr lang="en-US" sz="2600" i="0" dirty="0">
                <a:latin typeface="Cambria" panose="02040503050406030204" pitchFamily="18" charset="0"/>
                <a:ea typeface="Cambria" panose="02040503050406030204" pitchFamily="18" charset="0"/>
              </a:rPr>
              <a:t> og </a:t>
            </a:r>
            <a:r>
              <a:rPr lang="en-US" sz="2600" dirty="0">
                <a:latin typeface="Cambria" panose="02040503050406030204" pitchFamily="18" charset="0"/>
                <a:ea typeface="Cambria" panose="02040503050406030204" pitchFamily="18" charset="0"/>
              </a:rPr>
              <a:t>𝐺</a:t>
            </a:r>
            <a:r>
              <a:rPr lang="en-US" sz="2600" i="0" dirty="0">
                <a:latin typeface="Cambria" panose="02040503050406030204" pitchFamily="18" charset="0"/>
                <a:ea typeface="Cambria" panose="02040503050406030204" pitchFamily="18" charset="0"/>
              </a:rPr>
              <a:t>) = 0.2</a:t>
            </a:r>
            <a:br>
              <a:rPr lang="en-US" sz="2600" i="1" dirty="0">
                <a:latin typeface="Cambria" panose="02040503050406030204" pitchFamily="18" charset="0"/>
                <a:ea typeface="Cambria" panose="02040503050406030204" pitchFamily="18" charset="0"/>
              </a:rPr>
            </a:br>
            <a:r>
              <a:rPr lang="en-US" sz="2600" dirty="0">
                <a:latin typeface="Cambria" panose="02040503050406030204" pitchFamily="18" charset="0"/>
                <a:ea typeface="Cambria" panose="02040503050406030204" pitchFamily="18" charset="0"/>
              </a:rPr>
              <a:t>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𝐹</a:t>
            </a:r>
            <a:r>
              <a:rPr lang="en-US" sz="2600" i="0" dirty="0">
                <a:latin typeface="Cambria" panose="02040503050406030204" pitchFamily="18" charset="0"/>
                <a:ea typeface="Cambria" panose="02040503050406030204" pitchFamily="18" charset="0"/>
              </a:rPr>
              <a:t> og </a:t>
            </a:r>
            <a:r>
              <a:rPr lang="en-US" sz="2600" dirty="0">
                <a:latin typeface="Cambria" panose="02040503050406030204" pitchFamily="18" charset="0"/>
                <a:ea typeface="Cambria" panose="02040503050406030204" pitchFamily="18" charset="0"/>
              </a:rPr>
              <a:t>𝐺</a:t>
            </a:r>
            <a:r>
              <a:rPr lang="en-US" sz="2600" i="0" dirty="0">
                <a:latin typeface="Cambria" panose="02040503050406030204" pitchFamily="18" charset="0"/>
                <a:ea typeface="Cambria" panose="02040503050406030204" pitchFamily="18" charset="0"/>
              </a:rPr>
              <a:t>) = 0.25</a:t>
            </a:r>
            <a:endParaRPr lang="en-US" sz="2600" i="1" dirty="0">
              <a:latin typeface="Cambria" panose="02040503050406030204" pitchFamily="18" charset="0"/>
              <a:ea typeface="Cambria" panose="02040503050406030204" pitchFamily="18" charset="0"/>
            </a:endParaRPr>
          </a:p>
          <a:p>
            <a:pPr>
              <a:spcBef>
                <a:spcPts val="200"/>
              </a:spcBef>
            </a:pPr>
            <a:r>
              <a:rPr lang="en-US" sz="2600" dirty="0"/>
              <a:t>Reiknið eftirfarandi:</a:t>
            </a:r>
          </a:p>
          <a:p>
            <a:pPr marL="514350" indent="-514350">
              <a:spcBef>
                <a:spcPts val="200"/>
              </a:spcBef>
              <a:buFont typeface="+mj-lt"/>
              <a:buAutoNum type="arabicPeriod"/>
            </a:pPr>
            <a:r>
              <a:rPr lang="en-US" sz="2600" dirty="0"/>
              <a:t> </a:t>
            </a:r>
            <a:r>
              <a:rPr lang="en-US" sz="2600" dirty="0">
                <a:latin typeface="Cambria" panose="02040503050406030204" pitchFamily="18" charset="0"/>
                <a:ea typeface="Cambria" panose="02040503050406030204" pitchFamily="18" charset="0"/>
              </a:rPr>
              <a:t>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𝐸</a:t>
            </a:r>
            <a:r>
              <a:rPr lang="en-US" sz="2600" i="0" dirty="0">
                <a:latin typeface="Cambria" panose="02040503050406030204" pitchFamily="18" charset="0"/>
                <a:ea typeface="Cambria" panose="02040503050406030204" pitchFamily="18" charset="0"/>
              </a:rPr>
              <a:t> eða  𝐹)</a:t>
            </a:r>
            <a:endParaRPr lang="en-US" sz="2600" dirty="0">
              <a:latin typeface="Cambria" panose="02040503050406030204" pitchFamily="18" charset="0"/>
              <a:ea typeface="Cambria" panose="02040503050406030204" pitchFamily="18" charset="0"/>
            </a:endParaRPr>
          </a:p>
          <a:p>
            <a:pPr marL="514350" indent="-514350">
              <a:spcBef>
                <a:spcPts val="200"/>
              </a:spcBef>
              <a:buFont typeface="+mj-lt"/>
              <a:buAutoNum type="arabicPeriod"/>
            </a:pPr>
            <a:r>
              <a:rPr lang="en-US" sz="2600" dirty="0">
                <a:latin typeface="Cambria" panose="02040503050406030204" pitchFamily="18" charset="0"/>
                <a:ea typeface="Cambria" panose="02040503050406030204" pitchFamily="18" charset="0"/>
              </a:rPr>
              <a:t> 𝑃</a:t>
            </a:r>
            <a:r>
              <a:rPr lang="en-US" sz="2600" i="0" dirty="0">
                <a:latin typeface="Cambria" panose="02040503050406030204" pitchFamily="18" charset="0"/>
                <a:ea typeface="Cambria" panose="02040503050406030204" pitchFamily="18" charset="0"/>
              </a:rPr>
              <a:t>(</a:t>
            </a:r>
            <a:r>
              <a:rPr lang="en-US" sz="2600" dirty="0">
                <a:latin typeface="Cambria" panose="02040503050406030204" pitchFamily="18" charset="0"/>
                <a:ea typeface="Cambria" panose="02040503050406030204" pitchFamily="18" charset="0"/>
              </a:rPr>
              <a:t>𝐸</a:t>
            </a:r>
            <a:r>
              <a:rPr lang="en-US" sz="2600" i="0" dirty="0">
                <a:latin typeface="Cambria" panose="02040503050406030204" pitchFamily="18" charset="0"/>
                <a:ea typeface="Cambria" panose="02040503050406030204" pitchFamily="18" charset="0"/>
              </a:rPr>
              <a:t> eða </a:t>
            </a:r>
            <a:r>
              <a:rPr lang="en-US" sz="2600" dirty="0">
                <a:latin typeface="Cambria" panose="02040503050406030204" pitchFamily="18" charset="0"/>
                <a:ea typeface="Cambria" panose="02040503050406030204" pitchFamily="18" charset="0"/>
              </a:rPr>
              <a:t>𝐺</a:t>
            </a:r>
            <a:r>
              <a:rPr lang="en-US" sz="2600" i="0" dirty="0">
                <a:latin typeface="Cambria" panose="02040503050406030204" pitchFamily="18" charset="0"/>
                <a:ea typeface="Cambria" panose="02040503050406030204" pitchFamily="18" charset="0"/>
              </a:rPr>
              <a:t>)</a:t>
            </a:r>
            <a:endParaRPr lang="en-US" sz="2600" dirty="0">
              <a:latin typeface="Cambria" panose="02040503050406030204" pitchFamily="18" charset="0"/>
              <a:ea typeface="Cambria" panose="02040503050406030204" pitchFamily="18" charset="0"/>
            </a:endParaRPr>
          </a:p>
        </p:txBody>
      </p:sp>
      <p:sp>
        <p:nvSpPr>
          <p:cNvPr id="10" name="Content Placeholder 3">
            <a:extLst>
              <a:ext uri="{FF2B5EF4-FFF2-40B4-BE49-F238E27FC236}">
                <a16:creationId xmlns:a16="http://schemas.microsoft.com/office/drawing/2014/main" id="{BEE093E3-DF72-42CA-9819-AFA202C7BD84}"/>
              </a:ext>
            </a:extLst>
          </p:cNvPr>
          <p:cNvSpPr>
            <a:spLocks noGrp="1"/>
          </p:cNvSpPr>
          <p:nvPr>
            <p:ph sz="half" idx="2"/>
          </p:nvPr>
        </p:nvSpPr>
        <p:spPr>
          <a:xfrm>
            <a:off x="6172200" y="1010661"/>
            <a:ext cx="5765800" cy="5166302"/>
          </a:xfrm>
        </p:spPr>
        <p:txBody>
          <a:bodyPr/>
          <a:lstStyle/>
          <a:p>
            <a:pPr marL="514350" indent="-514350">
              <a:buFont typeface="+mj-lt"/>
              <a:buAutoNum type="arabicPeriod"/>
            </a:pPr>
            <a:r>
              <a:rPr lang="en-US" dirty="0"/>
              <a:t>Með innfellingar- og útilokunarreglunni fæst: </a:t>
            </a:r>
            <a:br>
              <a:rPr lang="en-US" i="1" dirty="0">
                <a:latin typeface="Cambria Math" panose="02040503050406030204" pitchFamily="18" charset="0"/>
              </a:rPr>
            </a:br>
            <a:r>
              <a:rPr lang="en-US" dirty="0">
                <a:latin typeface="Cambria" panose="02040503050406030204" pitchFamily="18" charset="0"/>
                <a:ea typeface="Cambria" panose="02040503050406030204" pitchFamily="18" charset="0"/>
              </a:rPr>
              <a:t>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eða </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(𝐹)</a:t>
            </a:r>
            <a:r>
              <a:rPr lang="en-US" dirty="0">
                <a:latin typeface="Cambria" panose="02040503050406030204" pitchFamily="18" charset="0"/>
                <a:ea typeface="Cambria" panose="02040503050406030204" pitchFamily="18" charset="0"/>
              </a:rPr>
              <a:t> −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og </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 0.45 + 0.6</a:t>
            </a:r>
            <a:r>
              <a:rPr lang="en-US" dirty="0">
                <a:latin typeface="Cambria" panose="02040503050406030204" pitchFamily="18" charset="0"/>
                <a:ea typeface="Cambria" panose="02040503050406030204" pitchFamily="18" charset="0"/>
              </a:rPr>
              <a:t> − </a:t>
            </a:r>
            <a:r>
              <a:rPr lang="en-US" i="0" dirty="0">
                <a:latin typeface="Cambria" panose="02040503050406030204" pitchFamily="18" charset="0"/>
                <a:ea typeface="Cambria" panose="02040503050406030204" pitchFamily="18" charset="0"/>
              </a:rPr>
              <a:t>0.2</a:t>
            </a:r>
            <a:br>
              <a:rPr lang="en-US" i="1" dirty="0">
                <a:latin typeface="Cambria" panose="02040503050406030204" pitchFamily="18" charset="0"/>
                <a:ea typeface="Cambria" panose="02040503050406030204" pitchFamily="18" charset="0"/>
              </a:rPr>
            </a:br>
            <a:r>
              <a:rPr lang="en-US" i="0" dirty="0">
                <a:latin typeface="Cambria" panose="02040503050406030204" pitchFamily="18" charset="0"/>
                <a:ea typeface="Cambria" panose="02040503050406030204" pitchFamily="18" charset="0"/>
              </a:rPr>
              <a:t>= 0.85</a:t>
            </a:r>
            <a:endParaRPr lang="en-US" dirty="0">
              <a:latin typeface="Cambria" panose="02040503050406030204" pitchFamily="18" charset="0"/>
              <a:ea typeface="Cambria" panose="02040503050406030204" pitchFamily="18" charset="0"/>
            </a:endParaRPr>
          </a:p>
          <a:p>
            <a:pPr marL="514350" indent="-514350">
              <a:buFont typeface="+mj-lt"/>
              <a:buAutoNum type="arabicPeriod"/>
            </a:pPr>
            <a:r>
              <a:rPr lang="en-US" dirty="0"/>
              <a:t>Beitum innfellingar- og útilokunarreglunni aftur:</a:t>
            </a:r>
            <a:br>
              <a:rPr lang="en-US" dirty="0"/>
            </a:br>
            <a:r>
              <a:rPr lang="en-US" dirty="0">
                <a:latin typeface="Cambria" panose="02040503050406030204" pitchFamily="18" charset="0"/>
                <a:ea typeface="Cambria" panose="02040503050406030204" pitchFamily="18" charset="0"/>
              </a:rPr>
              <a:t>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eða </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𝐸</a:t>
            </a:r>
            <a:r>
              <a:rPr lang="en-US" i="0" dirty="0">
                <a:latin typeface="Cambria" panose="02040503050406030204" pitchFamily="18" charset="0"/>
                <a:ea typeface="Cambria" panose="02040503050406030204" pitchFamily="18" charset="0"/>
              </a:rPr>
              <a:t> „og“ </a:t>
            </a:r>
            <a:r>
              <a:rPr lang="en-US" dirty="0">
                <a:latin typeface="Cambria" panose="02040503050406030204" pitchFamily="18" charset="0"/>
                <a:ea typeface="Cambria" panose="02040503050406030204" pitchFamily="18" charset="0"/>
              </a:rPr>
              <a:t>𝐹</a:t>
            </a:r>
            <a:r>
              <a:rPr lang="en-US" i="0" dirty="0">
                <a:latin typeface="Cambria" panose="02040503050406030204" pitchFamily="18" charset="0"/>
                <a:ea typeface="Cambria" panose="02040503050406030204" pitchFamily="18" charset="0"/>
              </a:rPr>
              <a:t>) = 0.45 + 0.55</a:t>
            </a:r>
            <a:r>
              <a:rPr lang="en-US" dirty="0">
                <a:latin typeface="Cambria" panose="02040503050406030204" pitchFamily="18" charset="0"/>
                <a:ea typeface="Cambria" panose="02040503050406030204" pitchFamily="18" charset="0"/>
              </a:rPr>
              <a:t> − </a:t>
            </a:r>
            <a:r>
              <a:rPr lang="en-US" i="0" dirty="0">
                <a:latin typeface="Cambria" panose="02040503050406030204" pitchFamily="18" charset="0"/>
                <a:ea typeface="Cambria" panose="02040503050406030204" pitchFamily="18" charset="0"/>
              </a:rPr>
              <a:t>0.2</a:t>
            </a:r>
            <a:br>
              <a:rPr lang="en-US" i="1" dirty="0">
                <a:latin typeface="Cambria" panose="02040503050406030204" pitchFamily="18" charset="0"/>
                <a:ea typeface="Cambria" panose="02040503050406030204" pitchFamily="18" charset="0"/>
              </a:rPr>
            </a:br>
            <a:r>
              <a:rPr lang="en-US" i="0" dirty="0">
                <a:latin typeface="Cambria" panose="02040503050406030204" pitchFamily="18" charset="0"/>
                <a:ea typeface="Cambria" panose="02040503050406030204" pitchFamily="18" charset="0"/>
              </a:rPr>
              <a:t>= 0.8</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218341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7.9 Skilyrtar líkur og margföldunarreglan </a:t>
            </a:r>
            <a:endParaRPr lang="en-IN" dirty="0"/>
          </a:p>
        </p:txBody>
      </p:sp>
      <p:sp>
        <p:nvSpPr>
          <p:cNvPr id="14" name="Content Placeholder 2">
            <a:extLst>
              <a:ext uri="{FF2B5EF4-FFF2-40B4-BE49-F238E27FC236}">
                <a16:creationId xmlns:a16="http://schemas.microsoft.com/office/drawing/2014/main" id="{4B95C48C-5EE1-4BE5-8F48-B4B1CA93EBEE}"/>
              </a:ext>
            </a:extLst>
          </p:cNvPr>
          <p:cNvSpPr>
            <a:spLocks noGrp="1"/>
          </p:cNvSpPr>
          <p:nvPr>
            <p:ph sz="half" idx="1"/>
          </p:nvPr>
        </p:nvSpPr>
        <p:spPr>
          <a:xfrm>
            <a:off x="838200" y="1010661"/>
            <a:ext cx="10883900" cy="5166302"/>
          </a:xfrm>
        </p:spPr>
        <p:txBody>
          <a:bodyPr/>
          <a:lstStyle/>
          <a:p>
            <a:pPr marL="0" indent="0">
              <a:buNone/>
            </a:pPr>
            <a:r>
              <a:rPr lang="en-US" dirty="0"/>
              <a:t>Námsmarkmið:</a:t>
            </a:r>
          </a:p>
          <a:p>
            <a:pPr marL="514350" lvl="0" indent="-514350">
              <a:buFont typeface="+mj-lt"/>
              <a:buAutoNum type="arabicPeriod"/>
            </a:pPr>
            <a:r>
              <a:rPr lang="en-US" dirty="0"/>
              <a:t>Reikna skilyrtar líkur.</a:t>
            </a:r>
          </a:p>
          <a:p>
            <a:pPr marL="514350" indent="-514350">
              <a:buFont typeface="+mj-lt"/>
              <a:buAutoNum type="arabicPeriod"/>
            </a:pPr>
            <a:r>
              <a:rPr lang="en-US" dirty="0"/>
              <a:t>Beita margföldunarreglu líkindareiknings við útreikning á líkum. </a:t>
            </a:r>
          </a:p>
        </p:txBody>
      </p:sp>
    </p:spTree>
    <p:extLst>
      <p:ext uri="{BB962C8B-B14F-4D97-AF65-F5344CB8AC3E}">
        <p14:creationId xmlns:p14="http://schemas.microsoft.com/office/powerpoint/2010/main" val="2932072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7.9 Skilyrtar líkur</a:t>
            </a:r>
            <a:endParaRPr lang="en-IN" dirty="0"/>
          </a:p>
        </p:txBody>
      </p:sp>
      <p:sp>
        <p:nvSpPr>
          <p:cNvPr id="14" name="Content Placeholder 2">
            <a:extLst>
              <a:ext uri="{FF2B5EF4-FFF2-40B4-BE49-F238E27FC236}">
                <a16:creationId xmlns:a16="http://schemas.microsoft.com/office/drawing/2014/main" id="{4B95C48C-5EE1-4BE5-8F48-B4B1CA93EBEE}"/>
              </a:ext>
            </a:extLst>
          </p:cNvPr>
          <p:cNvSpPr>
            <a:spLocks noGrp="1"/>
          </p:cNvSpPr>
          <p:nvPr>
            <p:ph sz="half" idx="1"/>
          </p:nvPr>
        </p:nvSpPr>
        <p:spPr>
          <a:xfrm>
            <a:off x="838200" y="1010661"/>
            <a:ext cx="10883900" cy="5166302"/>
          </a:xfrm>
        </p:spPr>
        <p:txBody>
          <a:bodyPr/>
          <a:lstStyle/>
          <a:p>
            <a:r>
              <a:rPr lang="en-US" dirty="0"/>
              <a:t>Þegar við greinum fjölþrepa tilraunir endurmetum við oft líkur á mögulegum lokaútkomum eða síðari þrepum tilraunarinnar út frá niðurstöðum eins eða fleiri upphafsþrepa. Þessar endurmetnu líkur kallast </a:t>
            </a:r>
            <a:r>
              <a:rPr lang="en-US" b="1" dirty="0"/>
              <a:t>skilyrtar líkur</a:t>
            </a:r>
            <a:r>
              <a:rPr lang="en-US" dirty="0"/>
              <a:t>.</a:t>
            </a:r>
          </a:p>
          <a:p>
            <a:r>
              <a:rPr lang="en-US" dirty="0"/>
              <a:t>Með öðrum orðum, ef </a:t>
            </a:r>
            <a:r>
              <a:rPr lang="en-US" i="0" dirty="0">
                <a:latin typeface="Cambria Math" panose="02040503050406030204" pitchFamily="18" charset="0"/>
                <a:ea typeface="Cambria Math" panose="02040503050406030204" pitchFamily="18" charset="0"/>
              </a:rPr>
              <a:t>𝑂</a:t>
            </a:r>
            <a:r>
              <a:rPr lang="en-US" dirty="0"/>
              <a:t> er möguleg útkoma fyrsta stigsins, þá kallast líkurnar á atburðinum </a:t>
            </a:r>
            <a:r>
              <a:rPr lang="en-US" dirty="0">
                <a:latin typeface="Cambria" panose="02040503050406030204" pitchFamily="18" charset="0"/>
                <a:ea typeface="Cambria" panose="02040503050406030204" pitchFamily="18" charset="0"/>
              </a:rPr>
              <a:t>𝐸</a:t>
            </a:r>
            <a:r>
              <a:rPr lang="en-US" dirty="0"/>
              <a:t> að gefnu </a:t>
            </a:r>
            <a:r>
              <a:rPr lang="en-US" dirty="0">
                <a:latin typeface="Cambria Math" panose="02040503050406030204" pitchFamily="18" charset="0"/>
                <a:ea typeface="Cambria Math" panose="02040503050406030204" pitchFamily="18" charset="0"/>
              </a:rPr>
              <a:t>𝑂</a:t>
            </a:r>
            <a:r>
              <a:rPr lang="en-US" dirty="0"/>
              <a:t> (táknað </a:t>
            </a:r>
            <a:r>
              <a:rPr lang="en-US" i="0" dirty="0">
                <a:latin typeface="Cambria" panose="02040503050406030204" pitchFamily="18" charset="0"/>
                <a:ea typeface="Cambria" panose="02040503050406030204" pitchFamily="18" charset="0"/>
              </a:rPr>
              <a:t>𝑃</a:t>
            </a:r>
            <a:r>
              <a:rPr lang="en-US" i="0" dirty="0">
                <a:latin typeface="+mj-lt"/>
              </a:rPr>
              <a:t>(</a:t>
            </a:r>
            <a:r>
              <a:rPr lang="en-US" i="0" dirty="0">
                <a:latin typeface="Cambria" panose="02040503050406030204" pitchFamily="18" charset="0"/>
                <a:ea typeface="Cambria" panose="02040503050406030204" pitchFamily="18" charset="0"/>
              </a:rPr>
              <a:t>𝐸</a:t>
            </a:r>
            <a:r>
              <a:rPr lang="en-US" i="0" dirty="0">
                <a:latin typeface="+mj-lt"/>
              </a:rPr>
              <a:t>|</a:t>
            </a:r>
            <a:r>
              <a:rPr lang="en-US" dirty="0">
                <a:latin typeface="Cambria Math" panose="02040503050406030204" pitchFamily="18" charset="0"/>
                <a:ea typeface="Cambria Math" panose="02040503050406030204" pitchFamily="18" charset="0"/>
              </a:rPr>
              <a:t>𝑂</a:t>
            </a:r>
            <a:r>
              <a:rPr lang="en-US" i="0" dirty="0">
                <a:latin typeface="+mj-lt"/>
              </a:rPr>
              <a:t>)</a:t>
            </a:r>
            <a:r>
              <a:rPr lang="en-US" dirty="0"/>
              <a:t>, lesið „líkurnar á </a:t>
            </a:r>
            <a:r>
              <a:rPr lang="en-US" dirty="0">
                <a:latin typeface="Cambria" panose="02040503050406030204" pitchFamily="18" charset="0"/>
                <a:ea typeface="Cambria" panose="02040503050406030204" pitchFamily="18" charset="0"/>
              </a:rPr>
              <a:t>𝐸</a:t>
            </a:r>
            <a:r>
              <a:rPr lang="en-US" dirty="0"/>
              <a:t> að gefnu </a:t>
            </a:r>
            <a:r>
              <a:rPr lang="en-US" dirty="0">
                <a:latin typeface="Cambria Math" panose="02040503050406030204" pitchFamily="18" charset="0"/>
                <a:ea typeface="Cambria Math" panose="02040503050406030204" pitchFamily="18" charset="0"/>
              </a:rPr>
              <a:t>𝑂</a:t>
            </a:r>
            <a:r>
              <a:rPr lang="en-US" dirty="0"/>
              <a:t>“, uppfærðar líkur á </a:t>
            </a:r>
            <a:r>
              <a:rPr lang="en-US" dirty="0">
                <a:latin typeface="Cambria" panose="02040503050406030204" pitchFamily="18" charset="0"/>
                <a:ea typeface="Cambria" panose="02040503050406030204" pitchFamily="18" charset="0"/>
              </a:rPr>
              <a:t>𝐸</a:t>
            </a:r>
            <a:r>
              <a:rPr lang="en-US" dirty="0"/>
              <a:t> miðað við að </a:t>
            </a:r>
            <a:r>
              <a:rPr lang="en-US" dirty="0">
                <a:latin typeface="Cambria Math" panose="02040503050406030204" pitchFamily="18" charset="0"/>
                <a:ea typeface="Cambria Math" panose="02040503050406030204" pitchFamily="18" charset="0"/>
              </a:rPr>
              <a:t>𝑂</a:t>
            </a:r>
            <a:r>
              <a:rPr lang="en-US" dirty="0"/>
              <a:t> hafi gerst.</a:t>
            </a:r>
          </a:p>
        </p:txBody>
      </p:sp>
    </p:spTree>
    <p:extLst>
      <p:ext uri="{BB962C8B-B14F-4D97-AF65-F5344CB8AC3E}">
        <p14:creationId xmlns:p14="http://schemas.microsoft.com/office/powerpoint/2010/main" val="13390821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DÆMI – Notkun samlagningar- og frádráttarreglunnar (2 af 2)</a:t>
            </a:r>
            <a:endParaRPr lang="en-IN" dirty="0"/>
          </a:p>
        </p:txBody>
      </p:sp>
      <p:sp>
        <p:nvSpPr>
          <p:cNvPr id="3" name="Content Placeholder 2">
            <a:extLst>
              <a:ext uri="{FF2B5EF4-FFF2-40B4-BE49-F238E27FC236}">
                <a16:creationId xmlns:a16="http://schemas.microsoft.com/office/drawing/2014/main" id="{F5DDE2F1-1061-4147-BD3A-080F38AB5EF9}"/>
              </a:ext>
            </a:extLst>
          </p:cNvPr>
          <p:cNvSpPr>
            <a:spLocks noGrp="1"/>
          </p:cNvSpPr>
          <p:nvPr>
            <p:ph sz="half" idx="1"/>
          </p:nvPr>
        </p:nvSpPr>
        <p:spPr>
          <a:xfrm>
            <a:off x="838200" y="1010661"/>
            <a:ext cx="5181600" cy="4183639"/>
          </a:xfrm>
        </p:spPr>
        <p:txBody>
          <a:bodyPr/>
          <a:lstStyle/>
          <a:p>
            <a:r>
              <a:rPr lang="en-US" dirty="0"/>
              <a:t>April og Ben spila krónukast. Hún kastar peningi þrisvar. Ef oftar kemur upp króna en skjaldarmerki vinnur April, en ef oftar kemur upp skjaldarmerki en króna vinnur Ben. Látum </a:t>
            </a:r>
            <a:r>
              <a:rPr lang="en-US" i="0" dirty="0">
                <a:latin typeface="Cambria" panose="02040503050406030204" pitchFamily="18" charset="0"/>
                <a:ea typeface="Cambria" panose="02040503050406030204" pitchFamily="18" charset="0"/>
              </a:rPr>
              <a:t>𝐴</a:t>
            </a:r>
            <a:r>
              <a:rPr lang="en-US" dirty="0"/>
              <a:t> vera atburðinn „April vinnur“, </a:t>
            </a:r>
            <a:r>
              <a:rPr lang="en-US" i="0" dirty="0">
                <a:latin typeface="Cambria" panose="02040503050406030204" pitchFamily="18" charset="0"/>
                <a:ea typeface="Cambria" panose="02040503050406030204" pitchFamily="18" charset="0"/>
              </a:rPr>
              <a:t>𝐻</a:t>
            </a:r>
            <a:r>
              <a:rPr lang="en-US" dirty="0"/>
              <a:t> tákna „króna kemur upp í fyrsta kasti“ og </a:t>
            </a:r>
            <a:r>
              <a:rPr lang="en-US" i="0" dirty="0">
                <a:latin typeface="Cambria" panose="02040503050406030204" pitchFamily="18" charset="0"/>
                <a:ea typeface="Cambria" panose="02040503050406030204" pitchFamily="18" charset="0"/>
              </a:rPr>
              <a:t>𝑇</a:t>
            </a:r>
            <a:r>
              <a:rPr lang="en-US" dirty="0"/>
              <a:t> tákna „skjaldarmerki kemur upp í fyrsta kasti“. </a:t>
            </a:r>
          </a:p>
          <a:p>
            <a:r>
              <a:rPr lang="en-US" dirty="0"/>
              <a:t>Reiknið </a:t>
            </a:r>
            <a:r>
              <a:rPr lang="en-US" i="0" dirty="0">
                <a:latin typeface="Cambria" panose="02040503050406030204" pitchFamily="18" charset="0"/>
                <a:ea typeface="Cambria" panose="02040503050406030204" pitchFamily="18" charset="0"/>
              </a:rPr>
              <a:t>𝑃(𝐴) og 𝑃(𝐴|𝐻)</a:t>
            </a:r>
            <a:r>
              <a:rPr lang="en-US" dirty="0"/>
              <a:t>. </a:t>
            </a:r>
          </a:p>
        </p:txBody>
      </p:sp>
      <p:sp>
        <p:nvSpPr>
          <p:cNvPr id="4" name="Content Placeholder 3">
            <a:extLst>
              <a:ext uri="{FF2B5EF4-FFF2-40B4-BE49-F238E27FC236}">
                <a16:creationId xmlns:a16="http://schemas.microsoft.com/office/drawing/2014/main" id="{318457D2-A34E-433F-96C6-370679ACC3A8}"/>
              </a:ext>
            </a:extLst>
          </p:cNvPr>
          <p:cNvSpPr>
            <a:spLocks noGrp="1"/>
          </p:cNvSpPr>
          <p:nvPr>
            <p:ph sz="half" idx="2"/>
          </p:nvPr>
        </p:nvSpPr>
        <p:spPr>
          <a:xfrm>
            <a:off x="6172200" y="1010662"/>
            <a:ext cx="5791200" cy="1914782"/>
          </a:xfrm>
        </p:spPr>
        <p:txBody>
          <a:bodyPr/>
          <a:lstStyle/>
          <a:p>
            <a:pPr>
              <a:lnSpc>
                <a:spcPct val="100000"/>
              </a:lnSpc>
              <a:spcAft>
                <a:spcPts val="1000"/>
              </a:spcAft>
            </a:pPr>
            <a:r>
              <a:rPr lang="en-US" sz="2200" dirty="0"/>
              <a:t>Í kafla 4 fundum við úrtaksrúm leiksins með trériti: {HHH, HHT, HTH, THH, HTT, THT, TTH, TTT}. Atburðurinn </a:t>
            </a:r>
            <a:r>
              <a:rPr lang="en-US" sz="2200" i="0" dirty="0">
                <a:latin typeface="Cambria Math" panose="02040503050406030204" pitchFamily="18" charset="0"/>
                <a:ea typeface="Cambria Math" panose="02040503050406030204" pitchFamily="18" charset="0"/>
              </a:rPr>
              <a:t>𝐴</a:t>
            </a:r>
            <a:r>
              <a:rPr lang="en-US" sz="2200" dirty="0"/>
              <a:t> samanstendur af fyrstu fjórum útkomunum: HHH, HHT, HTH og THH.</a:t>
            </a:r>
            <a:endParaRPr lang="en-IN" sz="2200" dirty="0"/>
          </a:p>
        </p:txBody>
      </p:sp>
      <p:graphicFrame>
        <p:nvGraphicFramePr>
          <p:cNvPr id="11" name="Object 4">
            <a:extLst>
              <a:ext uri="{FF2B5EF4-FFF2-40B4-BE49-F238E27FC236}">
                <a16:creationId xmlns:a16="http://schemas.microsoft.com/office/drawing/2014/main" id="{97CD8293-C284-4C27-BC30-CF217A89EA8E}"/>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747732453"/>
              </p:ext>
            </p:extLst>
          </p:nvPr>
        </p:nvGraphicFramePr>
        <p:xfrm>
          <a:off x="8239125" y="2290763"/>
          <a:ext cx="2070000" cy="634680"/>
        </p:xfrm>
        <a:graphic>
          <a:graphicData uri="http://schemas.openxmlformats.org/presentationml/2006/ole">
            <mc:AlternateContent xmlns:mc="http://schemas.openxmlformats.org/markup-compatibility/2006">
              <mc:Choice xmlns:v="urn:schemas-microsoft-com:vml" Requires="v">
                <p:oleObj name="Equation" r:id="rId2" imgW="2070000" imgH="634680" progId="Equation.DSMT4">
                  <p:embed/>
                </p:oleObj>
              </mc:Choice>
              <mc:Fallback>
                <p:oleObj name="Equation" r:id="rId2" imgW="2070000" imgH="634680" progId="Equation.DSMT4">
                  <p:embed/>
                  <p:pic>
                    <p:nvPicPr>
                      <p:cNvPr id="9" name="Object 8">
                        <a:extLst>
                          <a:ext uri="{FF2B5EF4-FFF2-40B4-BE49-F238E27FC236}">
                            <a16:creationId xmlns:a16="http://schemas.microsoft.com/office/drawing/2014/main" id="{7D7EB3AA-7F71-4930-A1EE-0BC788BF6D7D}"/>
                          </a:ext>
                        </a:extLst>
                      </p:cNvPr>
                      <p:cNvPicPr/>
                      <p:nvPr/>
                    </p:nvPicPr>
                    <p:blipFill>
                      <a:blip r:embed="rId3"/>
                      <a:stretch>
                        <a:fillRect/>
                      </a:stretch>
                    </p:blipFill>
                    <p:spPr>
                      <a:xfrm>
                        <a:off x="8239125" y="2290763"/>
                        <a:ext cx="2070000" cy="63468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2DA1CC07-4021-476C-8749-E502C12A71F8}"/>
              </a:ext>
            </a:extLst>
          </p:cNvPr>
          <p:cNvSpPr>
            <a:spLocks noGrp="1"/>
          </p:cNvSpPr>
          <p:nvPr>
            <p:ph sz="half" idx="13"/>
          </p:nvPr>
        </p:nvSpPr>
        <p:spPr>
          <a:xfrm>
            <a:off x="6172200" y="2948163"/>
            <a:ext cx="5461000" cy="3363737"/>
          </a:xfrm>
        </p:spPr>
        <p:txBody>
          <a:bodyPr/>
          <a:lstStyle/>
          <a:p>
            <a:pPr>
              <a:lnSpc>
                <a:spcPct val="100000"/>
              </a:lnSpc>
            </a:pPr>
            <a:r>
              <a:rPr lang="en-US" sz="2200" dirty="0"/>
              <a:t>Reiknum nú </a:t>
            </a:r>
            <a:r>
              <a:rPr lang="en-US" sz="2200" i="0" dirty="0">
                <a:latin typeface="Cambria" panose="02040503050406030204" pitchFamily="18" charset="0"/>
                <a:ea typeface="Cambria" panose="02040503050406030204" pitchFamily="18" charset="0"/>
              </a:rPr>
              <a:t>𝑃(</a:t>
            </a:r>
            <a:r>
              <a:rPr lang="en-US" sz="2200" i="0" dirty="0">
                <a:latin typeface="Cambria Math" panose="02040503050406030204" pitchFamily="18" charset="0"/>
                <a:ea typeface="Cambria Math" panose="02040503050406030204" pitchFamily="18" charset="0"/>
              </a:rPr>
              <a:t>𝐴</a:t>
            </a:r>
            <a:r>
              <a:rPr lang="en-US" sz="2200" i="0" dirty="0">
                <a:latin typeface="Cambria" panose="02040503050406030204" pitchFamily="18" charset="0"/>
                <a:ea typeface="Cambria" panose="02040503050406030204" pitchFamily="18" charset="0"/>
              </a:rPr>
              <a:t>|𝐻)</a:t>
            </a:r>
            <a:r>
              <a:rPr lang="en-US" sz="2200" dirty="0"/>
              <a:t>. Skilyrtar líkur eru reiknaðar út frá forsendu um fyrsta stig tilraunarinnar (eða fyrstu stigin); hér gerum við ráð fyrir að króna komi upp í fyrsta kasti. Þá standa eftir fjórar mögulegar útkomur: HHH, HHT, HTH og HTT. Alice vinnur í þremur þeirra (HHH, HHT, HTH) en tapar í einni (HTT).</a:t>
            </a:r>
            <a:endParaRPr lang="en-IN" sz="2200" dirty="0"/>
          </a:p>
        </p:txBody>
      </p:sp>
      <p:graphicFrame>
        <p:nvGraphicFramePr>
          <p:cNvPr id="12" name="Object 6">
            <a:extLst>
              <a:ext uri="{FF2B5EF4-FFF2-40B4-BE49-F238E27FC236}">
                <a16:creationId xmlns:a16="http://schemas.microsoft.com/office/drawing/2014/main" id="{AA262DA8-E01E-4369-8929-EC295C1087DD}"/>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1730943279"/>
              </p:ext>
            </p:extLst>
          </p:nvPr>
        </p:nvGraphicFramePr>
        <p:xfrm>
          <a:off x="8361363" y="5582779"/>
          <a:ext cx="1701720" cy="622080"/>
        </p:xfrm>
        <a:graphic>
          <a:graphicData uri="http://schemas.openxmlformats.org/presentationml/2006/ole">
            <mc:AlternateContent xmlns:mc="http://schemas.openxmlformats.org/markup-compatibility/2006">
              <mc:Choice xmlns:v="urn:schemas-microsoft-com:vml" Requires="v">
                <p:oleObj name="Equation" r:id="rId4" imgW="1701720" imgH="622080" progId="Equation.DSMT4">
                  <p:embed/>
                </p:oleObj>
              </mc:Choice>
              <mc:Fallback>
                <p:oleObj name="Equation" r:id="rId4" imgW="1701720" imgH="622080" progId="Equation.DSMT4">
                  <p:embed/>
                  <p:pic>
                    <p:nvPicPr>
                      <p:cNvPr id="11" name="Content Placeholder 10">
                        <a:extLst>
                          <a:ext uri="{FF2B5EF4-FFF2-40B4-BE49-F238E27FC236}">
                            <a16:creationId xmlns:a16="http://schemas.microsoft.com/office/drawing/2014/main" id="{97CD8293-C284-4C27-BC30-CF217A89EA8E}"/>
                          </a:ext>
                        </a:extLst>
                      </p:cNvPr>
                      <p:cNvPicPr/>
                      <p:nvPr/>
                    </p:nvPicPr>
                    <p:blipFill>
                      <a:blip r:embed="rId5"/>
                      <a:stretch>
                        <a:fillRect/>
                      </a:stretch>
                    </p:blipFill>
                    <p:spPr>
                      <a:xfrm>
                        <a:off x="8361363" y="5582779"/>
                        <a:ext cx="1701720" cy="622080"/>
                      </a:xfrm>
                      <a:prstGeom prst="rect">
                        <a:avLst/>
                      </a:prstGeom>
                    </p:spPr>
                  </p:pic>
                </p:oleObj>
              </mc:Fallback>
            </mc:AlternateContent>
          </a:graphicData>
        </a:graphic>
      </p:graphicFrame>
    </p:spTree>
    <p:extLst>
      <p:ext uri="{BB962C8B-B14F-4D97-AF65-F5344CB8AC3E}">
        <p14:creationId xmlns:p14="http://schemas.microsoft.com/office/powerpoint/2010/main" val="30213630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7.9 Samsettir atburðir með „og“ og margföldunarreglunni</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Margföldunarregla líkindareiknings: Ef </a:t>
            </a:r>
            <a:r>
              <a:rPr lang="en-US" i="0" dirty="0">
                <a:latin typeface="Cambria" panose="02040503050406030204" pitchFamily="18" charset="0"/>
                <a:ea typeface="Cambria" panose="02040503050406030204" pitchFamily="18" charset="0"/>
              </a:rPr>
              <a:t>𝐸</a:t>
            </a:r>
            <a:r>
              <a:rPr lang="en-US" dirty="0"/>
              <a:t> og </a:t>
            </a:r>
            <a:r>
              <a:rPr lang="en-US" i="0" dirty="0">
                <a:latin typeface="Cambria Math" panose="02040503050406030204" pitchFamily="18" charset="0"/>
                <a:ea typeface="Cambria Math" panose="02040503050406030204" pitchFamily="18" charset="0"/>
              </a:rPr>
              <a:t>𝐹</a:t>
            </a:r>
            <a:r>
              <a:rPr lang="en-US" dirty="0"/>
              <a:t> eru atburðir sem tengjast fyrsta og öðru stigi tilraunar, þá er </a:t>
            </a:r>
            <a:r>
              <a:rPr lang="en-US" i="0" dirty="0">
                <a:latin typeface="Cambria" panose="02040503050406030204" pitchFamily="18" charset="0"/>
                <a:ea typeface="Cambria" panose="02040503050406030204" pitchFamily="18" charset="0"/>
              </a:rPr>
              <a:t>𝑃(𝐸 og 𝐹) = 𝑃(𝐸) × 𝑃(𝐹|𝐸)</a:t>
            </a:r>
            <a:r>
              <a:rPr lang="en-US"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4239817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BE11EBFB-FDC9-4C49-BB06-D6E5B70712F5}"/>
              </a:ext>
            </a:extLst>
          </p:cNvPr>
          <p:cNvSpPr>
            <a:spLocks noGrp="1"/>
          </p:cNvSpPr>
          <p:nvPr>
            <p:ph type="title"/>
          </p:nvPr>
        </p:nvSpPr>
        <p:spPr/>
        <p:txBody>
          <a:bodyPr/>
          <a:lstStyle/>
          <a:p>
            <a:r>
              <a:rPr lang="en-US" dirty="0"/>
              <a:t>DÆMI – Margföldunarreglu líkindareiknings beitt </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half" idx="1"/>
          </p:nvPr>
        </p:nvSpPr>
        <p:spPr>
          <a:xfrm>
            <a:off x="838200" y="1010661"/>
            <a:ext cx="5181600" cy="5174695"/>
          </a:xfrm>
        </p:spPr>
        <p:txBody>
          <a:bodyPr/>
          <a:lstStyle/>
          <a:p>
            <a:r>
              <a:rPr lang="en-US" sz="2400" dirty="0"/>
              <a:t>Þú ert formaður félags með 10 félögum: fjórum nemendum á fjórða ári, þremur á þriðja ári, tveimur á öðru ári og einum á fyrsta ári. Velja þarf tvo félaga sem fulltrúa félagsins í tveimur háskólanefndum. Sá sem er valinn fyrst tekur sæti í verðlaunanefnd félagsins og sá sem er valinn næst í móttökunefnd nýrra félaga. Ekki má velja sama einstaklinginn í báðar nefndirnar. Þú ákveður að velja fulltrúana af handahófi.</a:t>
            </a:r>
          </a:p>
          <a:p>
            <a:pPr lvl="0"/>
            <a:r>
              <a:rPr lang="en-US" sz="2400" dirty="0"/>
              <a:t>Hverjar eru líkurnar á að nemandi á fjórða ári verði valinn í báðar stöðurnar?</a:t>
            </a:r>
          </a:p>
        </p:txBody>
      </p:sp>
      <p:sp>
        <p:nvSpPr>
          <p:cNvPr id="28" name="Content Placeholder 3">
            <a:extLst>
              <a:ext uri="{FF2B5EF4-FFF2-40B4-BE49-F238E27FC236}">
                <a16:creationId xmlns:a16="http://schemas.microsoft.com/office/drawing/2014/main" id="{73E4C2E2-C120-4310-AA0A-858935E3BDF2}"/>
              </a:ext>
            </a:extLst>
          </p:cNvPr>
          <p:cNvSpPr>
            <a:spLocks noGrp="1"/>
          </p:cNvSpPr>
          <p:nvPr>
            <p:ph sz="half" idx="2"/>
          </p:nvPr>
        </p:nvSpPr>
        <p:spPr>
          <a:xfrm>
            <a:off x="6172199" y="1010661"/>
            <a:ext cx="5889171" cy="2189739"/>
          </a:xfrm>
        </p:spPr>
        <p:txBody>
          <a:bodyPr/>
          <a:lstStyle/>
          <a:p>
            <a:pPr>
              <a:lnSpc>
                <a:spcPct val="100000"/>
              </a:lnSpc>
            </a:pPr>
            <a:r>
              <a:rPr lang="en-US" sz="2200" dirty="0"/>
              <a:t>Beitum margföldunarreglu líkindareiknings: </a:t>
            </a:r>
            <a:r>
              <a:rPr lang="en-US" sz="2200" i="0" dirty="0">
                <a:latin typeface="Cambria" panose="02040503050406030204" pitchFamily="18" charset="0"/>
                <a:ea typeface="Cambria" panose="02040503050406030204" pitchFamily="18" charset="0"/>
              </a:rPr>
              <a:t>𝑃(nemandi á fjórða ári valinn fyrst og nemandi á fjórða ári valinn næst) =</a:t>
            </a:r>
            <a:r>
              <a:rPr lang="en-US" sz="2200" dirty="0">
                <a:latin typeface="Cambria" panose="02040503050406030204" pitchFamily="18" charset="0"/>
                <a:ea typeface="Cambria" panose="02040503050406030204" pitchFamily="18" charset="0"/>
              </a:rPr>
              <a:t> 𝑃</a:t>
            </a:r>
            <a:r>
              <a:rPr lang="en-US" sz="2200" i="0" dirty="0">
                <a:latin typeface="Cambria" panose="02040503050406030204" pitchFamily="18" charset="0"/>
                <a:ea typeface="Cambria" panose="02040503050406030204" pitchFamily="18" charset="0"/>
              </a:rPr>
              <a:t>(nemandi á fjórða ári valinn fyrst)</a:t>
            </a:r>
            <a:r>
              <a:rPr lang="en-IN" sz="2200" dirty="0">
                <a:latin typeface="Cambria" panose="02040503050406030204" pitchFamily="18" charset="0"/>
                <a:ea typeface="Cambria" panose="02040503050406030204" pitchFamily="18" charset="0"/>
              </a:rPr>
              <a:t> </a:t>
            </a:r>
            <a:r>
              <a:rPr lang="en-US" sz="2200" i="0" dirty="0">
                <a:latin typeface="Cambria" panose="02040503050406030204" pitchFamily="18" charset="0"/>
                <a:ea typeface="Cambria" panose="02040503050406030204" pitchFamily="18" charset="0"/>
              </a:rPr>
              <a:t>×</a:t>
            </a:r>
            <a:r>
              <a:rPr lang="en-US" sz="2200" dirty="0">
                <a:latin typeface="Cambria" panose="02040503050406030204" pitchFamily="18" charset="0"/>
                <a:ea typeface="Cambria" panose="02040503050406030204" pitchFamily="18" charset="0"/>
              </a:rPr>
              <a:t> 𝑃</a:t>
            </a:r>
            <a:r>
              <a:rPr lang="en-US" sz="2200" i="0" dirty="0">
                <a:latin typeface="Cambria" panose="02040503050406030204" pitchFamily="18" charset="0"/>
                <a:ea typeface="Cambria" panose="02040503050406030204" pitchFamily="18" charset="0"/>
              </a:rPr>
              <a:t>(nemandi á fjórða ári valinn næst|nemandi á fjórða ári valinn fyrst)</a:t>
            </a:r>
            <a:r>
              <a:rPr lang="en-US" sz="2200" dirty="0">
                <a:latin typeface="Cambria" panose="02040503050406030204" pitchFamily="18" charset="0"/>
                <a:ea typeface="Cambria" panose="02040503050406030204" pitchFamily="18" charset="0"/>
              </a:rPr>
              <a:t>. </a:t>
            </a:r>
          </a:p>
          <a:p>
            <a:pPr>
              <a:lnSpc>
                <a:spcPct val="100000"/>
              </a:lnSpc>
            </a:pPr>
            <a:r>
              <a:rPr lang="en-US" sz="2200" dirty="0"/>
              <a:t>Þar sem fjórir af félögunum tíu eru á fjórða ári er </a:t>
            </a:r>
            <a:r>
              <a:rPr lang="en-US" sz="2200" i="0" dirty="0">
                <a:latin typeface="Cambria" panose="02040503050406030204" pitchFamily="18" charset="0"/>
                <a:ea typeface="Cambria" panose="02040503050406030204" pitchFamily="18" charset="0"/>
              </a:rPr>
              <a:t>𝑃</a:t>
            </a:r>
            <a:r>
              <a:rPr lang="en-US" sz="2200" i="0" dirty="0"/>
              <a:t>(</a:t>
            </a:r>
            <a:r>
              <a:rPr lang="en-US" sz="2200" i="0" dirty="0">
                <a:latin typeface="Cambria" panose="02040503050406030204" pitchFamily="18" charset="0"/>
                <a:ea typeface="Cambria" panose="02040503050406030204" pitchFamily="18" charset="0"/>
              </a:rPr>
              <a:t>nemandi á fjórða ári valinn fyrst</a:t>
            </a:r>
            <a:r>
              <a:rPr lang="en-US" sz="2200" i="0" dirty="0"/>
              <a:t>)</a:t>
            </a:r>
            <a:endParaRPr lang="en-IN" sz="2200" dirty="0"/>
          </a:p>
        </p:txBody>
      </p:sp>
      <p:graphicFrame>
        <p:nvGraphicFramePr>
          <p:cNvPr id="36" name="Object 4">
            <a:extLst>
              <a:ext uri="{FF2B5EF4-FFF2-40B4-BE49-F238E27FC236}">
                <a16:creationId xmlns:a16="http://schemas.microsoft.com/office/drawing/2014/main" id="{BCD2BDE1-DD6B-4190-A3D8-76A247155073}"/>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505789391"/>
              </p:ext>
            </p:extLst>
          </p:nvPr>
        </p:nvGraphicFramePr>
        <p:xfrm>
          <a:off x="10285186" y="2764972"/>
          <a:ext cx="1016000" cy="635000"/>
        </p:xfrm>
        <a:graphic>
          <a:graphicData uri="http://schemas.openxmlformats.org/presentationml/2006/ole">
            <mc:AlternateContent xmlns:mc="http://schemas.openxmlformats.org/markup-compatibility/2006">
              <mc:Choice xmlns:v="urn:schemas-microsoft-com:vml" Requires="v">
                <p:oleObj name="Equation" r:id="rId2" imgW="1015920" imgH="634680" progId="Equation.DSMT4">
                  <p:embed/>
                </p:oleObj>
              </mc:Choice>
              <mc:Fallback>
                <p:oleObj name="Equation" r:id="rId2" imgW="1015920" imgH="634680" progId="Equation.DSMT4">
                  <p:embed/>
                  <p:pic>
                    <p:nvPicPr>
                      <p:cNvPr id="35" name="Object 34">
                        <a:extLst>
                          <a:ext uri="{FF2B5EF4-FFF2-40B4-BE49-F238E27FC236}">
                            <a16:creationId xmlns:a16="http://schemas.microsoft.com/office/drawing/2014/main" id="{34BD036E-7ADC-4586-85AF-F5541380C15A}"/>
                          </a:ext>
                        </a:extLst>
                      </p:cNvPr>
                      <p:cNvPicPr/>
                      <p:nvPr/>
                    </p:nvPicPr>
                    <p:blipFill>
                      <a:blip r:embed="rId3"/>
                      <a:stretch>
                        <a:fillRect/>
                      </a:stretch>
                    </p:blipFill>
                    <p:spPr>
                      <a:xfrm>
                        <a:off x="10285186" y="2764972"/>
                        <a:ext cx="1016000" cy="635000"/>
                      </a:xfrm>
                      <a:prstGeom prst="rect">
                        <a:avLst/>
                      </a:prstGeom>
                    </p:spPr>
                  </p:pic>
                </p:oleObj>
              </mc:Fallback>
            </mc:AlternateContent>
          </a:graphicData>
        </a:graphic>
      </p:graphicFrame>
      <p:sp>
        <p:nvSpPr>
          <p:cNvPr id="30" name="Content Placeholder 5">
            <a:extLst>
              <a:ext uri="{FF2B5EF4-FFF2-40B4-BE49-F238E27FC236}">
                <a16:creationId xmlns:a16="http://schemas.microsoft.com/office/drawing/2014/main" id="{E7B8ED55-7BFD-4AC9-A059-0412A2407968}"/>
              </a:ext>
            </a:extLst>
          </p:cNvPr>
          <p:cNvSpPr>
            <a:spLocks noGrp="1"/>
          </p:cNvSpPr>
          <p:nvPr>
            <p:ph sz="half" idx="13"/>
          </p:nvPr>
        </p:nvSpPr>
        <p:spPr>
          <a:xfrm>
            <a:off x="6172200" y="3400605"/>
            <a:ext cx="5889170" cy="1604905"/>
          </a:xfrm>
        </p:spPr>
        <p:txBody>
          <a:bodyPr/>
          <a:lstStyle/>
          <a:p>
            <a:pPr>
              <a:lnSpc>
                <a:spcPct val="100000"/>
              </a:lnSpc>
            </a:pPr>
            <a:r>
              <a:rPr lang="en-US" sz="2200" dirty="0"/>
              <a:t>Gerum því næst ráð fyrir að nemandi á fjórða ári hafi verið valinn fyrst. Þá eru þrír nemendur á fjórða ári meðal þeirra níu félaga sem eftir eru. Því er </a:t>
            </a:r>
            <a:r>
              <a:rPr lang="en-US" sz="2200" i="0" dirty="0">
                <a:latin typeface="Cambria" panose="02040503050406030204" pitchFamily="18" charset="0"/>
                <a:ea typeface="Cambria" panose="02040503050406030204" pitchFamily="18" charset="0"/>
              </a:rPr>
              <a:t>𝑃</a:t>
            </a:r>
            <a:r>
              <a:rPr lang="en-US" sz="2200" i="0" dirty="0">
                <a:ea typeface="Cambria" panose="02040503050406030204" pitchFamily="18" charset="0"/>
              </a:rPr>
              <a:t>(</a:t>
            </a:r>
            <a:r>
              <a:rPr lang="en-US" sz="2200" i="0" dirty="0">
                <a:latin typeface="Cambria" panose="02040503050406030204" pitchFamily="18" charset="0"/>
                <a:ea typeface="Cambria" panose="02040503050406030204" pitchFamily="18" charset="0"/>
              </a:rPr>
              <a:t>nemandi á fjórða ári valinn næst|nemandi á fjórða ári valinn fyrst</a:t>
            </a:r>
            <a:r>
              <a:rPr lang="en-US" sz="2200" i="0" dirty="0">
                <a:ea typeface="Cambria" panose="02040503050406030204" pitchFamily="18" charset="0"/>
              </a:rPr>
              <a:t>)</a:t>
            </a:r>
            <a:endParaRPr lang="en-IN" sz="2200" dirty="0">
              <a:ea typeface="Cambria" panose="02040503050406030204" pitchFamily="18" charset="0"/>
            </a:endParaRPr>
          </a:p>
        </p:txBody>
      </p:sp>
      <p:graphicFrame>
        <p:nvGraphicFramePr>
          <p:cNvPr id="37" name="Object 6">
            <a:extLst>
              <a:ext uri="{FF2B5EF4-FFF2-40B4-BE49-F238E27FC236}">
                <a16:creationId xmlns:a16="http://schemas.microsoft.com/office/drawing/2014/main" id="{15762DAF-5FB8-4A43-859A-793926B9ED24}"/>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2946370562"/>
              </p:ext>
            </p:extLst>
          </p:nvPr>
        </p:nvGraphicFramePr>
        <p:xfrm>
          <a:off x="8020956" y="4399538"/>
          <a:ext cx="889000" cy="635000"/>
        </p:xfrm>
        <a:graphic>
          <a:graphicData uri="http://schemas.openxmlformats.org/presentationml/2006/ole">
            <mc:AlternateContent xmlns:mc="http://schemas.openxmlformats.org/markup-compatibility/2006">
              <mc:Choice xmlns:v="urn:schemas-microsoft-com:vml" Requires="v">
                <p:oleObj name="Equation" r:id="rId4" imgW="888840" imgH="634680" progId="Equation.DSMT4">
                  <p:embed/>
                </p:oleObj>
              </mc:Choice>
              <mc:Fallback>
                <p:oleObj name="Equation" r:id="rId4" imgW="888840" imgH="634680" progId="Equation.DSMT4">
                  <p:embed/>
                  <p:pic>
                    <p:nvPicPr>
                      <p:cNvPr id="36" name="Content Placeholder 35">
                        <a:extLst>
                          <a:ext uri="{FF2B5EF4-FFF2-40B4-BE49-F238E27FC236}">
                            <a16:creationId xmlns:a16="http://schemas.microsoft.com/office/drawing/2014/main" id="{BCD2BDE1-DD6B-4190-A3D8-76A247155073}"/>
                          </a:ext>
                        </a:extLst>
                      </p:cNvPr>
                      <p:cNvPicPr/>
                      <p:nvPr/>
                    </p:nvPicPr>
                    <p:blipFill>
                      <a:blip r:embed="rId5"/>
                      <a:stretch>
                        <a:fillRect/>
                      </a:stretch>
                    </p:blipFill>
                    <p:spPr>
                      <a:xfrm>
                        <a:off x="8020956" y="4399538"/>
                        <a:ext cx="889000" cy="635000"/>
                      </a:xfrm>
                      <a:prstGeom prst="rect">
                        <a:avLst/>
                      </a:prstGeom>
                    </p:spPr>
                  </p:pic>
                </p:oleObj>
              </mc:Fallback>
            </mc:AlternateContent>
          </a:graphicData>
        </a:graphic>
      </p:graphicFrame>
      <p:sp>
        <p:nvSpPr>
          <p:cNvPr id="32" name="Content Placeholder 7">
            <a:extLst>
              <a:ext uri="{FF2B5EF4-FFF2-40B4-BE49-F238E27FC236}">
                <a16:creationId xmlns:a16="http://schemas.microsoft.com/office/drawing/2014/main" id="{C9744121-BFCB-474A-9131-ADE1D684D845}"/>
              </a:ext>
            </a:extLst>
          </p:cNvPr>
          <p:cNvSpPr>
            <a:spLocks noGrp="1"/>
          </p:cNvSpPr>
          <p:nvPr>
            <p:ph sz="half" idx="15"/>
          </p:nvPr>
        </p:nvSpPr>
        <p:spPr>
          <a:xfrm>
            <a:off x="6172200" y="5038715"/>
            <a:ext cx="5715000" cy="647578"/>
          </a:xfrm>
        </p:spPr>
        <p:txBody>
          <a:bodyPr/>
          <a:lstStyle/>
          <a:p>
            <a:r>
              <a:rPr lang="en-US" sz="2200" dirty="0"/>
              <a:t>Þegar þetta er tekið saman fæst </a:t>
            </a:r>
            <a:r>
              <a:rPr lang="en-US" sz="2200" i="0" dirty="0">
                <a:latin typeface="Cambria" panose="02040503050406030204" pitchFamily="18" charset="0"/>
                <a:ea typeface="Cambria" panose="02040503050406030204" pitchFamily="18" charset="0"/>
              </a:rPr>
              <a:t>𝑃(nemandi á fjórða ári valinn fyrst og nemandi á fjórða ári valinn næst)</a:t>
            </a:r>
            <a:endParaRPr lang="en-IN" sz="2200" dirty="0">
              <a:latin typeface="Cambria" panose="02040503050406030204" pitchFamily="18" charset="0"/>
              <a:ea typeface="Cambria" panose="02040503050406030204" pitchFamily="18" charset="0"/>
            </a:endParaRPr>
          </a:p>
        </p:txBody>
      </p:sp>
      <p:graphicFrame>
        <p:nvGraphicFramePr>
          <p:cNvPr id="39" name="Object 8">
            <a:extLst>
              <a:ext uri="{FF2B5EF4-FFF2-40B4-BE49-F238E27FC236}">
                <a16:creationId xmlns:a16="http://schemas.microsoft.com/office/drawing/2014/main" id="{1E23492B-2979-4E43-8BB9-CD43F7CB0B7D}"/>
              </a:ext>
              <a:ext uri="{C183D7F6-B498-43B3-948B-1728B52AA6E4}">
                <adec:decorative xmlns:adec="http://schemas.microsoft.com/office/drawing/2017/decorative" val="1"/>
              </a:ext>
            </a:extLst>
          </p:cNvPr>
          <p:cNvGraphicFramePr>
            <a:graphicFrameLocks noGrp="1" noChangeAspect="1"/>
          </p:cNvGraphicFramePr>
          <p:nvPr>
            <p:ph sz="half" idx="16"/>
            <p:extLst>
              <p:ext uri="{D42A27DB-BD31-4B8C-83A1-F6EECF244321}">
                <p14:modId xmlns:p14="http://schemas.microsoft.com/office/powerpoint/2010/main" val="3570764550"/>
              </p:ext>
            </p:extLst>
          </p:nvPr>
        </p:nvGraphicFramePr>
        <p:xfrm>
          <a:off x="6517822" y="5686292"/>
          <a:ext cx="1384200" cy="634680"/>
        </p:xfrm>
        <a:graphic>
          <a:graphicData uri="http://schemas.openxmlformats.org/presentationml/2006/ole">
            <mc:AlternateContent xmlns:mc="http://schemas.openxmlformats.org/markup-compatibility/2006">
              <mc:Choice xmlns:v="urn:schemas-microsoft-com:vml" Requires="v">
                <p:oleObj name="Equation" r:id="rId6" imgW="1384200" imgH="634680" progId="Equation.DSMT4">
                  <p:embed/>
                </p:oleObj>
              </mc:Choice>
              <mc:Fallback>
                <p:oleObj name="Equation" r:id="rId6" imgW="1384200" imgH="634680" progId="Equation.DSMT4">
                  <p:embed/>
                  <p:pic>
                    <p:nvPicPr>
                      <p:cNvPr id="37" name="Content Placeholder 35">
                        <a:extLst>
                          <a:ext uri="{FF2B5EF4-FFF2-40B4-BE49-F238E27FC236}">
                            <a16:creationId xmlns:a16="http://schemas.microsoft.com/office/drawing/2014/main" id="{15762DAF-5FB8-4A43-859A-793926B9ED24}"/>
                          </a:ext>
                        </a:extLst>
                      </p:cNvPr>
                      <p:cNvPicPr/>
                      <p:nvPr/>
                    </p:nvPicPr>
                    <p:blipFill>
                      <a:blip r:embed="rId7"/>
                      <a:stretch>
                        <a:fillRect/>
                      </a:stretch>
                    </p:blipFill>
                    <p:spPr>
                      <a:xfrm>
                        <a:off x="6517822" y="5686292"/>
                        <a:ext cx="1384200" cy="634680"/>
                      </a:xfrm>
                      <a:prstGeom prst="rect">
                        <a:avLst/>
                      </a:prstGeom>
                    </p:spPr>
                  </p:pic>
                </p:oleObj>
              </mc:Fallback>
            </mc:AlternateContent>
          </a:graphicData>
        </a:graphic>
      </p:graphicFrame>
    </p:spTree>
    <p:extLst>
      <p:ext uri="{BB962C8B-B14F-4D97-AF65-F5344CB8AC3E}">
        <p14:creationId xmlns:p14="http://schemas.microsoft.com/office/powerpoint/2010/main" val="3729239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7.10 Tvíkostadreifing</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Þekkja tvíkostatilraunir.</a:t>
            </a:r>
          </a:p>
          <a:p>
            <a:pPr marL="514350" lvl="0" indent="-514350">
              <a:buFont typeface="+mj-lt"/>
              <a:buAutoNum type="arabicPeriod"/>
            </a:pPr>
            <a:r>
              <a:rPr lang="en-US" dirty="0"/>
              <a:t>Nota tvíkostadreifingu til að greina tvíkostatilraunir.</a:t>
            </a:r>
          </a:p>
        </p:txBody>
      </p:sp>
    </p:spTree>
    <p:extLst>
      <p:ext uri="{BB962C8B-B14F-4D97-AF65-F5344CB8AC3E}">
        <p14:creationId xmlns:p14="http://schemas.microsoft.com/office/powerpoint/2010/main" val="40139383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7.10 Tvíkostatilraunir</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a:xfrm>
            <a:off x="838200" y="1010661"/>
            <a:ext cx="10515600" cy="5317568"/>
          </a:xfrm>
        </p:spPr>
        <p:txBody>
          <a:bodyPr/>
          <a:lstStyle/>
          <a:p>
            <a:pPr>
              <a:spcBef>
                <a:spcPts val="200"/>
              </a:spcBef>
            </a:pPr>
            <a:r>
              <a:rPr lang="en-US" sz="2400" dirty="0"/>
              <a:t>Aðferðir þessa kafla eiga við um fjölstiga tilraunir sem uppfylla tiltekin skilyrði. Áður en greiningin hefst þarf að kynna og skýra skilyrðin svo hægt sé að bera kennsl á tilraunir af þessu tagi. Tilraunir sem uppfylla öll skilyrðin kallast </a:t>
            </a:r>
            <a:r>
              <a:rPr lang="en-US" sz="2400" b="1" dirty="0"/>
              <a:t>tvíkostatilraunir</a:t>
            </a:r>
            <a:r>
              <a:rPr lang="en-US" sz="2400" dirty="0"/>
              <a:t>. Tvíkostatilraun hefur fastan fjölda endurtekinna, óháðra prófana með tvær mögulegar útkomur og líkurnar á árangri eru þær sömu í hverri prófun. </a:t>
            </a:r>
          </a:p>
          <a:p>
            <a:pPr>
              <a:spcBef>
                <a:spcPts val="200"/>
              </a:spcBef>
            </a:pPr>
            <a:r>
              <a:rPr lang="en-US" sz="2400" dirty="0"/>
              <a:t>Fyrsta skilyrðið varðar uppbyggingu stiganna. Hvert stig tilraunarinnar á að vera endurtekning hinna stiganna. Slíkar endurtekningar kallast </a:t>
            </a:r>
            <a:r>
              <a:rPr lang="en-US" sz="2400" b="1" dirty="0"/>
              <a:t>prófanir</a:t>
            </a:r>
            <a:r>
              <a:rPr lang="en-US" sz="2400" dirty="0"/>
              <a:t>. </a:t>
            </a:r>
          </a:p>
          <a:p>
            <a:pPr>
              <a:spcBef>
                <a:spcPts val="200"/>
              </a:spcBef>
            </a:pPr>
            <a:r>
              <a:rPr lang="en-US" sz="2400" dirty="0"/>
              <a:t>Til dæmis gæti einkunn á prófi verið skráð sem A, B, C, D eða F, en einnig mætti líta á einkunnirnar A, B, C og D sem „árangur“ og F sem „mistök“. Prófanir með aðeins tvær mögulegar útkomur kallast </a:t>
            </a:r>
            <a:r>
              <a:rPr lang="en-US" sz="2400" b="1" dirty="0"/>
              <a:t>tvíkostatilraunir </a:t>
            </a:r>
            <a:r>
              <a:rPr lang="en-US" sz="2400" dirty="0"/>
              <a:t>(orðið „tvíliða“ er dregið af latneskum og grískum orðstofnum sem merkja „tveir hlutar“). </a:t>
            </a:r>
          </a:p>
        </p:txBody>
      </p:sp>
    </p:spTree>
    <p:extLst>
      <p:ext uri="{BB962C8B-B14F-4D97-AF65-F5344CB8AC3E}">
        <p14:creationId xmlns:p14="http://schemas.microsoft.com/office/powerpoint/2010/main" val="3076412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9ED6-BDD3-4151-8FE4-30D243EF1FC5}"/>
              </a:ext>
            </a:extLst>
          </p:cNvPr>
          <p:cNvSpPr>
            <a:spLocks noGrp="1"/>
          </p:cNvSpPr>
          <p:nvPr>
            <p:ph type="title"/>
          </p:nvPr>
        </p:nvSpPr>
        <p:spPr/>
        <p:txBody>
          <a:bodyPr/>
          <a:lstStyle/>
          <a:p>
            <a:r>
              <a:rPr lang="en-US" dirty="0"/>
              <a:t>DÆMI – Tvíkostatilraunir bornar kennsl á </a:t>
            </a:r>
            <a:endParaRPr lang="en-IN" dirty="0"/>
          </a:p>
        </p:txBody>
      </p:sp>
      <p:sp>
        <p:nvSpPr>
          <p:cNvPr id="3" name="Content Placeholder 2">
            <a:extLst>
              <a:ext uri="{FF2B5EF4-FFF2-40B4-BE49-F238E27FC236}">
                <a16:creationId xmlns:a16="http://schemas.microsoft.com/office/drawing/2014/main" id="{3C352D9E-0C20-4514-850F-09C2DDB42585}"/>
              </a:ext>
            </a:extLst>
          </p:cNvPr>
          <p:cNvSpPr>
            <a:spLocks noGrp="1"/>
          </p:cNvSpPr>
          <p:nvPr>
            <p:ph sz="half" idx="1"/>
          </p:nvPr>
        </p:nvSpPr>
        <p:spPr/>
        <p:txBody>
          <a:bodyPr/>
          <a:lstStyle/>
          <a:p>
            <a:r>
              <a:rPr lang="en-US" dirty="0"/>
              <a:t>Ákveðið hvort eftirfarandi tilraun sé tvíkostatilraun. Ef svo er ekki skal tilgreina hvaða skilyrði eru ekki uppfyllt.</a:t>
            </a:r>
          </a:p>
          <a:p>
            <a:pPr lvl="0"/>
            <a:r>
              <a:rPr lang="en-US" dirty="0"/>
              <a:t>Þú kastar venjulegum 6 hliða teningi 10 sinnum og skráir töluna sem kemur upp í hvert sinn.</a:t>
            </a:r>
          </a:p>
        </p:txBody>
      </p:sp>
      <p:sp>
        <p:nvSpPr>
          <p:cNvPr id="4" name="Content Placeholder 3">
            <a:extLst>
              <a:ext uri="{FF2B5EF4-FFF2-40B4-BE49-F238E27FC236}">
                <a16:creationId xmlns:a16="http://schemas.microsoft.com/office/drawing/2014/main" id="{BCF0BA9E-F94A-49D1-9A58-C53867F78043}"/>
              </a:ext>
            </a:extLst>
          </p:cNvPr>
          <p:cNvSpPr>
            <a:spLocks noGrp="1"/>
          </p:cNvSpPr>
          <p:nvPr>
            <p:ph sz="half" idx="2"/>
          </p:nvPr>
        </p:nvSpPr>
        <p:spPr/>
        <p:txBody>
          <a:bodyPr/>
          <a:lstStyle/>
          <a:p>
            <a:r>
              <a:rPr lang="en-US" dirty="0"/>
              <a:t>Þar sem 1 af 6 mögulegum útkomum er skráð eru prófanirnar ekki tvíkostatilraunir. Þetta er því ekki tvíkostatilraun.</a:t>
            </a:r>
          </a:p>
        </p:txBody>
      </p:sp>
    </p:spTree>
    <p:extLst>
      <p:ext uri="{BB962C8B-B14F-4D97-AF65-F5344CB8AC3E}">
        <p14:creationId xmlns:p14="http://schemas.microsoft.com/office/powerpoint/2010/main" val="33753671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7.10 Tvíkostaformúlan</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a:xfrm>
            <a:off x="838200" y="1010661"/>
            <a:ext cx="10515600" cy="5317568"/>
          </a:xfrm>
        </p:spPr>
        <p:txBody>
          <a:bodyPr/>
          <a:lstStyle/>
          <a:p>
            <a:r>
              <a:rPr lang="en-US" dirty="0"/>
              <a:t>Tvíkostaformúlan: Gerum ráð fyrir tvíkostatilraun með </a:t>
            </a:r>
            <a:r>
              <a:rPr lang="en-US" i="0" dirty="0">
                <a:latin typeface="Cambria" panose="02040503050406030204" pitchFamily="18" charset="0"/>
                <a:ea typeface="Cambria" panose="02040503050406030204" pitchFamily="18" charset="0"/>
              </a:rPr>
              <a:t>𝑛</a:t>
            </a:r>
            <a:r>
              <a:rPr lang="en-US" dirty="0"/>
              <a:t> prófunum þar sem líkurnar á árangri í hverri prófun eru </a:t>
            </a:r>
            <a:r>
              <a:rPr lang="en-US" i="0" dirty="0">
                <a:latin typeface="+mj-lt"/>
              </a:rPr>
              <a:t>p</a:t>
            </a:r>
            <a:r>
              <a:rPr lang="en-US" dirty="0"/>
              <a:t>. Þá gildir:  </a:t>
            </a:r>
            <a:r>
              <a:rPr lang="en-US" i="0" dirty="0">
                <a:latin typeface="Cambria" panose="02040503050406030204" pitchFamily="18" charset="0"/>
                <a:ea typeface="Cambria" panose="02040503050406030204" pitchFamily="18" charset="0"/>
              </a:rPr>
              <a:t>𝑃 (fjöldi árangra er 𝑎) = </a:t>
            </a:r>
            <a:r>
              <a:rPr lang="en-US" i="0" baseline="-25000" dirty="0">
                <a:latin typeface="Cambria" panose="02040503050406030204" pitchFamily="18" charset="0"/>
                <a:ea typeface="Cambria" panose="02040503050406030204" pitchFamily="18" charset="0"/>
              </a:rPr>
              <a:t>𝑛</a:t>
            </a:r>
            <a:r>
              <a:rPr lang="en-US" i="0" dirty="0">
                <a:latin typeface="Cambria" panose="02040503050406030204" pitchFamily="18" charset="0"/>
                <a:ea typeface="Cambria" panose="02040503050406030204" pitchFamily="18" charset="0"/>
              </a:rPr>
              <a:t>𝐶</a:t>
            </a:r>
            <a:r>
              <a:rPr lang="en-US" i="0" baseline="-25000" dirty="0">
                <a:latin typeface="Cambria" panose="02040503050406030204" pitchFamily="18" charset="0"/>
                <a:ea typeface="Cambria" panose="02040503050406030204" pitchFamily="18" charset="0"/>
              </a:rPr>
              <a:t>𝑎</a:t>
            </a:r>
            <a:r>
              <a:rPr lang="en-US" i="0" dirty="0">
                <a:latin typeface="Cambria" panose="02040503050406030204" pitchFamily="18" charset="0"/>
                <a:ea typeface="Cambria" panose="02040503050406030204" pitchFamily="18" charset="0"/>
              </a:rPr>
              <a:t> × 𝑝</a:t>
            </a:r>
            <a:r>
              <a:rPr lang="en-US" i="0" baseline="30000" dirty="0">
                <a:latin typeface="Cambria" panose="02040503050406030204" pitchFamily="18" charset="0"/>
                <a:ea typeface="Cambria" panose="02040503050406030204" pitchFamily="18" charset="0"/>
              </a:rPr>
              <a:t>𝑎 </a:t>
            </a:r>
            <a:r>
              <a:rPr lang="en-US" i="0" dirty="0">
                <a:latin typeface="Cambria" panose="02040503050406030204" pitchFamily="18" charset="0"/>
                <a:ea typeface="Cambria" panose="02040503050406030204" pitchFamily="18" charset="0"/>
              </a:rPr>
              <a:t>× (1 − 𝑝)</a:t>
            </a:r>
            <a:r>
              <a:rPr lang="en-US" i="0" baseline="30000" dirty="0">
                <a:latin typeface="Cambria" panose="02040503050406030204" pitchFamily="18" charset="0"/>
                <a:ea typeface="Cambria" panose="02040503050406030204" pitchFamily="18" charset="0"/>
              </a:rPr>
              <a:t>𝑛−𝑎</a:t>
            </a:r>
            <a:r>
              <a:rPr lang="en-US"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4051973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7.10 Tvíkostadreifing </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a:xfrm>
            <a:off x="838200" y="1010661"/>
            <a:ext cx="10515600" cy="5317568"/>
          </a:xfrm>
        </p:spPr>
        <p:txBody>
          <a:bodyPr/>
          <a:lstStyle/>
          <a:p>
            <a:r>
              <a:rPr lang="en-US" dirty="0"/>
              <a:t/>
            </a:r>
            <a:r>
              <a:rPr lang="en-US" b="1" dirty="0"/>
              <a:t>Þéttifall líkindadreifingar</a:t>
            </a:r>
            <a:r>
              <a:rPr lang="en-US" dirty="0"/>
              <a:t> er tafla yfir allar mögulegar útkomur tilraunar ásamt líkindum þeirra eða formúla sem nota má til að finna líkindi sérhverrar útkomu tilraunarinnar. </a:t>
            </a:r>
          </a:p>
          <a:p>
            <a:r>
              <a:rPr lang="en-US" dirty="0"/>
              <a:t/>
            </a:r>
            <a:r>
              <a:rPr lang="en-US" b="1" dirty="0"/>
              <a:t>Dreififall</a:t>
            </a:r>
            <a:r>
              <a:rPr lang="en-US" dirty="0"/>
              <a:t> er tafla yfir allar mögulegar útkomur tilraunar og uppsöfnuð líkindi þeirra eða formúla sem nota má til að finna þessi uppsöfnuðu líkindi.</a:t>
            </a:r>
          </a:p>
        </p:txBody>
      </p:sp>
    </p:spTree>
    <p:extLst>
      <p:ext uri="{BB962C8B-B14F-4D97-AF65-F5344CB8AC3E}">
        <p14:creationId xmlns:p14="http://schemas.microsoft.com/office/powerpoint/2010/main" val="18171880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DÆMI – Dreififall tvíkostadreifingar notað</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half" idx="1"/>
          </p:nvPr>
        </p:nvSpPr>
        <p:spPr>
          <a:xfrm>
            <a:off x="838200" y="1010661"/>
            <a:ext cx="4125686" cy="5166302"/>
          </a:xfrm>
        </p:spPr>
        <p:txBody>
          <a:bodyPr/>
          <a:lstStyle/>
          <a:p>
            <a:r>
              <a:rPr lang="en-US" dirty="0"/>
              <a:t>Gerum ráð fyrir að við köstum óskekktri mynt fimmtíu sinnum. Látum </a:t>
            </a:r>
            <a:r>
              <a:rPr lang="en-US" i="0" dirty="0">
                <a:latin typeface="Cambria" panose="02040503050406030204" pitchFamily="18" charset="0"/>
                <a:ea typeface="Cambria" panose="02040503050406030204" pitchFamily="18" charset="0"/>
              </a:rPr>
              <a:t>𝐻</a:t>
            </a:r>
            <a:r>
              <a:rPr lang="en-US" dirty="0"/>
              <a:t> tákna fjölda skipta sem skjaldarmerkið kemur upp. Notið tæknina til að finna eftirfarandi:</a:t>
            </a:r>
          </a:p>
          <a:p>
            <a:pPr marL="514350" indent="-514350">
              <a:buFont typeface="+mj-lt"/>
              <a:buAutoNum type="arabicPeriod"/>
            </a:pPr>
            <a:r>
              <a:rPr lang="en-US"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𝑃(𝐻 ≤ 22)</a:t>
            </a:r>
            <a:endParaRPr lang="en-US" dirty="0">
              <a:latin typeface="Cambria" panose="02040503050406030204" pitchFamily="18" charset="0"/>
              <a:ea typeface="Cambria" panose="02040503050406030204" pitchFamily="18" charset="0"/>
            </a:endParaRPr>
          </a:p>
          <a:p>
            <a:pPr marL="514350" indent="-514350">
              <a:buFont typeface="+mj-lt"/>
              <a:buAutoNum type="arabicPeriod"/>
            </a:pPr>
            <a:r>
              <a:rPr lang="en-US" dirty="0">
                <a:latin typeface="Cambria" panose="02040503050406030204" pitchFamily="18" charset="0"/>
                <a:ea typeface="Cambria" panose="02040503050406030204" pitchFamily="18" charset="0"/>
              </a:rPr>
              <a:t> 𝑃</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𝐻  </a:t>
            </a:r>
            <a:r>
              <a:rPr lang="en-US" i="0" dirty="0">
                <a:latin typeface="Cambria" panose="02040503050406030204" pitchFamily="18" charset="0"/>
                <a:ea typeface="Cambria" panose="02040503050406030204" pitchFamily="18" charset="0"/>
              </a:rPr>
              <a:t>&lt; 26)</a:t>
            </a:r>
            <a:endParaRPr lang="en-US" dirty="0">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15649F2A-84EC-48D4-86DF-1B4920517BDA}"/>
              </a:ext>
            </a:extLst>
          </p:cNvPr>
          <p:cNvSpPr>
            <a:spLocks noGrp="1"/>
          </p:cNvSpPr>
          <p:nvPr>
            <p:ph sz="half" idx="2"/>
          </p:nvPr>
        </p:nvSpPr>
        <p:spPr>
          <a:xfrm>
            <a:off x="5050970" y="1010661"/>
            <a:ext cx="6908801" cy="5166302"/>
          </a:xfrm>
        </p:spPr>
        <p:txBody>
          <a:bodyPr/>
          <a:lstStyle/>
          <a:p>
            <a:pPr marL="514350" indent="-514350">
              <a:buFont typeface="+mj-lt"/>
              <a:buAutoNum type="arabicPeriod"/>
            </a:pPr>
            <a:r>
              <a:rPr lang="en-US" dirty="0"/>
              <a:t>Atburðurinn er hér skilgreindur með </a:t>
            </a:r>
            <a:r>
              <a:rPr lang="en-US" i="0" dirty="0">
                <a:latin typeface="Cambria" panose="02040503050406030204" pitchFamily="18" charset="0"/>
                <a:ea typeface="Cambria" panose="02040503050406030204" pitchFamily="18" charset="0"/>
              </a:rPr>
              <a:t>𝐻 ≤ 22</a:t>
            </a:r>
            <a:r>
              <a:rPr lang="en-US" dirty="0"/>
              <a:t>, sem er ójafnan sem þarf til að nota dreififall tvíkostadreifingarinnar. Í Google Sheets sláum við inn „=BINOMDIST(22, 50, 0.5, TRUE)“ og fáum svarið 0.2399.</a:t>
            </a:r>
          </a:p>
          <a:p>
            <a:pPr marL="514350" indent="-514350">
              <a:buFont typeface="+mj-lt"/>
              <a:buAutoNum type="arabicPeriod"/>
            </a:pPr>
            <a:r>
              <a:rPr lang="en-US" dirty="0"/>
              <a:t>Þessi atburður er settur fram með rangri ójöfnu og því þurfum við fyrst að umrita hana. Ef </a:t>
            </a:r>
            <a:r>
              <a:rPr lang="en-US" dirty="0">
                <a:latin typeface="Cambria" panose="02040503050406030204" pitchFamily="18" charset="0"/>
                <a:ea typeface="Cambria" panose="02040503050406030204" pitchFamily="18" charset="0"/>
              </a:rPr>
              <a:t>𝐻 </a:t>
            </a:r>
            <a:r>
              <a:rPr lang="en-US" i="0" dirty="0">
                <a:latin typeface="Cambria" panose="02040503050406030204" pitchFamily="18" charset="0"/>
                <a:ea typeface="Cambria" panose="02040503050406030204" pitchFamily="18" charset="0"/>
              </a:rPr>
              <a:t>&lt; 26</a:t>
            </a:r>
            <a:r>
              <a:rPr lang="en-US" dirty="0"/>
              <a:t>, þá merkir það að </a:t>
            </a:r>
            <a:r>
              <a:rPr lang="en-US" dirty="0">
                <a:latin typeface="Cambria" panose="02040503050406030204" pitchFamily="18" charset="0"/>
                <a:ea typeface="Cambria" panose="02040503050406030204" pitchFamily="18" charset="0"/>
              </a:rPr>
              <a:t>𝐻 </a:t>
            </a:r>
            <a:r>
              <a:rPr lang="en-US" i="0" dirty="0">
                <a:latin typeface="Cambria" panose="02040503050406030204" pitchFamily="18" charset="0"/>
                <a:ea typeface="Cambria" panose="02040503050406030204" pitchFamily="18" charset="0"/>
              </a:rPr>
              <a:t>≤ 25</a:t>
            </a:r>
            <a:r>
              <a:rPr lang="en-US" dirty="0">
                <a:latin typeface="Cambria" panose="02040503050406030204" pitchFamily="18" charset="0"/>
                <a:ea typeface="Cambria" panose="02040503050406030204" pitchFamily="18" charset="0"/>
              </a:rPr>
              <a:t> </a:t>
            </a:r>
            <a:r>
              <a:rPr lang="en-US" dirty="0"/>
              <a:t>(vegna þess að </a:t>
            </a:r>
            <a:r>
              <a:rPr lang="en-US" i="0" dirty="0">
                <a:latin typeface="Cambria" panose="02040503050406030204" pitchFamily="18" charset="0"/>
                <a:ea typeface="Cambria" panose="02040503050406030204" pitchFamily="18" charset="0"/>
              </a:rPr>
              <a:t>𝐻 </a:t>
            </a:r>
            <a:r>
              <a:rPr lang="en-US" dirty="0"/>
              <a:t>verður að vera heil tala). Við sláum því inn „=BINOMDIST(25, 50, 0.5, TRUE)“ til að finna </a:t>
            </a:r>
            <a:r>
              <a:rPr lang="en-US" i="0" dirty="0">
                <a:latin typeface="Cambria" panose="02040503050406030204" pitchFamily="18" charset="0"/>
                <a:ea typeface="Cambria" panose="02040503050406030204" pitchFamily="18" charset="0"/>
              </a:rPr>
              <a:t>𝑃(</a:t>
            </a:r>
            <a:r>
              <a:rPr lang="en-US" dirty="0">
                <a:latin typeface="Cambria" panose="02040503050406030204" pitchFamily="18" charset="0"/>
                <a:ea typeface="Cambria" panose="02040503050406030204" pitchFamily="18" charset="0"/>
              </a:rPr>
              <a:t>𝐻 </a:t>
            </a:r>
            <a:r>
              <a:rPr lang="en-US" i="0" dirty="0">
                <a:latin typeface="Cambria" panose="02040503050406030204" pitchFamily="18" charset="0"/>
                <a:ea typeface="Cambria" panose="02040503050406030204" pitchFamily="18" charset="0"/>
              </a:rPr>
              <a:t>&lt; 26) = 𝑃(</a:t>
            </a:r>
            <a:r>
              <a:rPr lang="en-US" dirty="0">
                <a:latin typeface="Cambria" panose="02040503050406030204" pitchFamily="18" charset="0"/>
                <a:ea typeface="Cambria" panose="02040503050406030204" pitchFamily="18" charset="0"/>
              </a:rPr>
              <a:t>𝐻 </a:t>
            </a:r>
            <a:r>
              <a:rPr lang="en-US" i="0" dirty="0">
                <a:latin typeface="Cambria" panose="02040503050406030204" pitchFamily="18" charset="0"/>
                <a:ea typeface="Cambria" panose="02040503050406030204" pitchFamily="18" charset="0"/>
              </a:rPr>
              <a:t>≤ 25) = 0.5561</a:t>
            </a:r>
            <a:r>
              <a:rPr lang="en-US" dirty="0"/>
              <a:t>.</a:t>
            </a:r>
          </a:p>
        </p:txBody>
      </p:sp>
    </p:spTree>
    <p:extLst>
      <p:ext uri="{BB962C8B-B14F-4D97-AF65-F5344CB8AC3E}">
        <p14:creationId xmlns:p14="http://schemas.microsoft.com/office/powerpoint/2010/main" val="25318547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7.11 Væntigildi</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Reikna væntigildi tilraunar.</a:t>
            </a:r>
          </a:p>
          <a:p>
            <a:pPr marL="514350" lvl="0" indent="-514350">
              <a:buFont typeface="+mj-lt"/>
              <a:buAutoNum type="arabicPeriod"/>
            </a:pPr>
            <a:r>
              <a:rPr lang="en-US" dirty="0"/>
              <a:t>Túlka væntigildi tilraunar.</a:t>
            </a:r>
          </a:p>
          <a:p>
            <a:pPr marL="514350" indent="-514350">
              <a:buFont typeface="+mj-lt"/>
              <a:buAutoNum type="arabicPeriod"/>
            </a:pPr>
            <a:r>
              <a:rPr lang="en-US" dirty="0"/>
              <a:t>Nota væntigildi til að greina hagnýt viðfangsefni.</a:t>
            </a:r>
          </a:p>
        </p:txBody>
      </p:sp>
    </p:spTree>
    <p:extLst>
      <p:ext uri="{BB962C8B-B14F-4D97-AF65-F5344CB8AC3E}">
        <p14:creationId xmlns:p14="http://schemas.microsoft.com/office/powerpoint/2010/main" val="1436861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7.11 – Væntigildi</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 </a:t>
            </a:r>
            <a:r>
              <a:rPr lang="en-US" b="1" dirty="0"/>
              <a:t>Væntigildi</a:t>
            </a:r>
            <a:r>
              <a:rPr lang="en-US" dirty="0"/>
              <a:t> tilraunar er meðaltal útkomnanna sem búast má við að sjá þegar tilraunin er endurtekin mjög oft. </a:t>
            </a:r>
          </a:p>
          <a:p>
            <a:r>
              <a:rPr lang="en-US" dirty="0"/>
              <a:t>Væntigildi: Ef </a:t>
            </a:r>
            <a:r>
              <a:rPr lang="en-US" i="0" dirty="0">
                <a:latin typeface="Cambria" panose="02040503050406030204" pitchFamily="18" charset="0"/>
                <a:ea typeface="Cambria" panose="02040503050406030204" pitchFamily="18" charset="0"/>
              </a:rPr>
              <a:t>𝑂</a:t>
            </a:r>
            <a:r>
              <a:rPr lang="en-US" dirty="0"/>
              <a:t> táknar útkomu tilraunar og </a:t>
            </a:r>
            <a:r>
              <a:rPr lang="en-US" dirty="0">
                <a:latin typeface="Cambria" panose="02040503050406030204" pitchFamily="18" charset="0"/>
                <a:ea typeface="Cambria" panose="02040503050406030204" pitchFamily="18" charset="0"/>
              </a:rPr>
              <a:t>𝑛</a:t>
            </a:r>
            <a:r>
              <a:rPr lang="en-US" i="0" dirty="0">
                <a:latin typeface="Cambria" panose="02040503050406030204" pitchFamily="18" charset="0"/>
                <a:ea typeface="Cambria" panose="02040503050406030204" pitchFamily="18" charset="0"/>
              </a:rPr>
              <a:t>(𝑂</a:t>
            </a:r>
            <a:r>
              <a:rPr lang="en-US" i="0" dirty="0">
                <a:latin typeface="+mj-lt"/>
              </a:rPr>
              <a:t>)</a:t>
            </a:r>
            <a:r>
              <a:rPr lang="en-US" dirty="0"/>
              <a:t> táknar gildi þeirrar útkomu, þá er væntigildi tilraunarinnar: </a:t>
            </a:r>
            <a:r>
              <a:rPr lang="en-US" i="0" dirty="0">
                <a:latin typeface="Cambria" panose="02040503050406030204" pitchFamily="18" charset="0"/>
                <a:ea typeface="Cambria" panose="02040503050406030204" pitchFamily="18" charset="0"/>
              </a:rPr>
              <a:t>∑𝑛(𝑂) × 𝑃(𝑂)</a:t>
            </a:r>
            <a:r>
              <a:rPr lang="en-US" i="0" dirty="0"/>
              <a:t>,</a:t>
            </a:r>
            <a:r>
              <a:rPr lang="en-US" dirty="0"/>
              <a:t> þar sem táknið </a:t>
            </a:r>
            <a:r>
              <a:rPr lang="en-US" i="0" dirty="0">
                <a:latin typeface="Cambria" panose="02040503050406030204" pitchFamily="18" charset="0"/>
                <a:ea typeface="Cambria" panose="02040503050406030204" pitchFamily="18" charset="0"/>
              </a:rPr>
              <a:t>∑</a:t>
            </a:r>
            <a:r>
              <a:rPr lang="en-US" dirty="0"/>
              <a:t> merkir „summa“, það er að við leggjum saman gildin sem formúlan á eftir gefur fyrir allar mögulegar útkomur. </a:t>
            </a:r>
          </a:p>
        </p:txBody>
      </p:sp>
    </p:spTree>
    <p:extLst>
      <p:ext uri="{BB962C8B-B14F-4D97-AF65-F5344CB8AC3E}">
        <p14:creationId xmlns:p14="http://schemas.microsoft.com/office/powerpoint/2010/main" val="25583159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932D0F4B-21D5-4363-A36C-CFFB29277D3A}"/>
              </a:ext>
            </a:extLst>
          </p:cNvPr>
          <p:cNvSpPr>
            <a:spLocks noGrp="1"/>
          </p:cNvSpPr>
          <p:nvPr>
            <p:ph type="title"/>
          </p:nvPr>
        </p:nvSpPr>
        <p:spPr/>
        <p:txBody>
          <a:bodyPr/>
          <a:lstStyle/>
          <a:p>
            <a:r>
              <a:rPr lang="en-US" dirty="0"/>
              <a:t>DÆMI – Væntigildi notað</a:t>
            </a:r>
            <a:endParaRPr lang="en-IN" dirty="0"/>
          </a:p>
        </p:txBody>
      </p:sp>
      <p:sp>
        <p:nvSpPr>
          <p:cNvPr id="30" name="Content Placeholder 2">
            <a:extLst>
              <a:ext uri="{FF2B5EF4-FFF2-40B4-BE49-F238E27FC236}">
                <a16:creationId xmlns:a16="http://schemas.microsoft.com/office/drawing/2014/main" id="{2B4586A8-CFC3-4308-BC0E-97F53CDD9F1C}"/>
              </a:ext>
            </a:extLst>
          </p:cNvPr>
          <p:cNvSpPr>
            <a:spLocks noGrp="1"/>
          </p:cNvSpPr>
          <p:nvPr>
            <p:ph sz="half" idx="1"/>
          </p:nvPr>
        </p:nvSpPr>
        <p:spPr>
          <a:xfrm>
            <a:off x="838200" y="1010661"/>
            <a:ext cx="5181600" cy="5114852"/>
          </a:xfrm>
        </p:spPr>
        <p:txBody>
          <a:bodyPr/>
          <a:lstStyle/>
          <a:p>
            <a:pPr>
              <a:lnSpc>
                <a:spcPct val="100000"/>
              </a:lnSpc>
            </a:pPr>
            <a:r>
              <a:rPr lang="en-US" sz="2600" dirty="0"/>
              <a:t>Í happdrættisleiknum keno velur vél af handahófi 20 tölur frá og með 1 til og með 80, án endurtekningar. Leikmenn reyna að spá fyrir um hvaða tölur verða valdar. Þeir reyna þó ekki að giska á allar 20 tölurnar heldur yfirleitt á 1 til 10 þeirra. Vinningsfjárhæðin ræðst af því á hversu margar tölur var giskað og hversu margar ágiskanir reyndust réttar. </a:t>
            </a:r>
          </a:p>
        </p:txBody>
      </p:sp>
      <p:sp>
        <p:nvSpPr>
          <p:cNvPr id="31" name="Content Placeholder 3">
            <a:extLst>
              <a:ext uri="{FF2B5EF4-FFF2-40B4-BE49-F238E27FC236}">
                <a16:creationId xmlns:a16="http://schemas.microsoft.com/office/drawing/2014/main" id="{48F8D47B-6568-421B-8384-C6CED0729244}"/>
              </a:ext>
            </a:extLst>
          </p:cNvPr>
          <p:cNvSpPr>
            <a:spLocks noGrp="1"/>
          </p:cNvSpPr>
          <p:nvPr>
            <p:ph sz="half" idx="2"/>
          </p:nvPr>
        </p:nvSpPr>
        <p:spPr>
          <a:xfrm>
            <a:off x="6172200" y="1010661"/>
            <a:ext cx="5181600" cy="3113694"/>
          </a:xfrm>
        </p:spPr>
        <p:txBody>
          <a:bodyPr/>
          <a:lstStyle/>
          <a:p>
            <a:pPr>
              <a:lnSpc>
                <a:spcPct val="100000"/>
              </a:lnSpc>
            </a:pPr>
            <a:r>
              <a:rPr lang="en-US" sz="2400" dirty="0"/>
              <a:t>Í einu spilavíti getur leikmaður reynt að giska á aðeins 1 tölu. Ef talan er ein af þeim 20 sem eru valdar vinnur leikmaðurinn $2; annars tapar hann $1. Hvert er væntigildið?</a:t>
            </a:r>
          </a:p>
          <a:p>
            <a:pPr>
              <a:lnSpc>
                <a:spcPct val="100000"/>
              </a:lnSpc>
            </a:pPr>
            <a:r>
              <a:rPr lang="en-US" sz="2400" dirty="0"/>
              <a:t>Vinningstölurnar eru 20 af 80, þannig að ef við reynum að giska á eina þeirra eru líkurnar á réttri ágiskun</a:t>
            </a:r>
            <a:endParaRPr lang="en-IN" sz="2400" dirty="0"/>
          </a:p>
        </p:txBody>
      </p:sp>
      <p:graphicFrame>
        <p:nvGraphicFramePr>
          <p:cNvPr id="39" name="Object 4">
            <a:extLst>
              <a:ext uri="{FF2B5EF4-FFF2-40B4-BE49-F238E27FC236}">
                <a16:creationId xmlns:a16="http://schemas.microsoft.com/office/drawing/2014/main" id="{0DE71A1F-9802-432F-BFE8-38E898DE6DA2}"/>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3087738124"/>
              </p:ext>
            </p:extLst>
          </p:nvPr>
        </p:nvGraphicFramePr>
        <p:xfrm>
          <a:off x="6508750" y="4113213"/>
          <a:ext cx="850900" cy="635000"/>
        </p:xfrm>
        <a:graphic>
          <a:graphicData uri="http://schemas.openxmlformats.org/presentationml/2006/ole">
            <mc:AlternateContent xmlns:mc="http://schemas.openxmlformats.org/markup-compatibility/2006">
              <mc:Choice xmlns:v="urn:schemas-microsoft-com:vml" Requires="v">
                <p:oleObj name="Equation" r:id="rId3" imgW="850680" imgH="634680" progId="Equation.DSMT4">
                  <p:embed/>
                </p:oleObj>
              </mc:Choice>
              <mc:Fallback>
                <p:oleObj name="Equation" r:id="rId3" imgW="850680" imgH="634680" progId="Equation.DSMT4">
                  <p:embed/>
                  <p:pic>
                    <p:nvPicPr>
                      <p:cNvPr id="38" name="Object 37">
                        <a:extLst>
                          <a:ext uri="{FF2B5EF4-FFF2-40B4-BE49-F238E27FC236}">
                            <a16:creationId xmlns:a16="http://schemas.microsoft.com/office/drawing/2014/main" id="{411B6EE9-769E-49FE-B920-F49239B303A9}"/>
                          </a:ext>
                        </a:extLst>
                      </p:cNvPr>
                      <p:cNvPicPr/>
                      <p:nvPr/>
                    </p:nvPicPr>
                    <p:blipFill>
                      <a:blip r:embed="rId4"/>
                      <a:stretch>
                        <a:fillRect/>
                      </a:stretch>
                    </p:blipFill>
                    <p:spPr>
                      <a:xfrm>
                        <a:off x="6508750" y="4113213"/>
                        <a:ext cx="850900" cy="635000"/>
                      </a:xfrm>
                      <a:prstGeom prst="rect">
                        <a:avLst/>
                      </a:prstGeom>
                    </p:spPr>
                  </p:pic>
                </p:oleObj>
              </mc:Fallback>
            </mc:AlternateContent>
          </a:graphicData>
        </a:graphic>
      </p:graphicFrame>
      <p:sp>
        <p:nvSpPr>
          <p:cNvPr id="33" name="Content Placeholder 5">
            <a:extLst>
              <a:ext uri="{FF2B5EF4-FFF2-40B4-BE49-F238E27FC236}">
                <a16:creationId xmlns:a16="http://schemas.microsoft.com/office/drawing/2014/main" id="{045EE643-5116-4EB5-A262-9C3B1D2DC01F}"/>
              </a:ext>
            </a:extLst>
          </p:cNvPr>
          <p:cNvSpPr>
            <a:spLocks noGrp="1"/>
          </p:cNvSpPr>
          <p:nvPr>
            <p:ph sz="half" idx="13"/>
          </p:nvPr>
        </p:nvSpPr>
        <p:spPr>
          <a:xfrm>
            <a:off x="6172200" y="4772200"/>
            <a:ext cx="5181600" cy="1054113"/>
          </a:xfrm>
        </p:spPr>
        <p:txBody>
          <a:bodyPr/>
          <a:lstStyle/>
          <a:p>
            <a:r>
              <a:rPr lang="en-US" sz="2400" dirty="0"/>
              <a:t>Líkurnar á að tapa eru því</a:t>
            </a:r>
            <a:endParaRPr lang="en-IN" sz="2400" dirty="0"/>
          </a:p>
        </p:txBody>
      </p:sp>
      <p:graphicFrame>
        <p:nvGraphicFramePr>
          <p:cNvPr id="40" name="Object 6">
            <a:extLst>
              <a:ext uri="{FF2B5EF4-FFF2-40B4-BE49-F238E27FC236}">
                <a16:creationId xmlns:a16="http://schemas.microsoft.com/office/drawing/2014/main" id="{B26DE1DD-E601-429E-B658-8DE39613D5A1}"/>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2902761421"/>
              </p:ext>
            </p:extLst>
          </p:nvPr>
        </p:nvGraphicFramePr>
        <p:xfrm>
          <a:off x="10394950" y="4664184"/>
          <a:ext cx="292100" cy="622300"/>
        </p:xfrm>
        <a:graphic>
          <a:graphicData uri="http://schemas.openxmlformats.org/presentationml/2006/ole">
            <mc:AlternateContent xmlns:mc="http://schemas.openxmlformats.org/markup-compatibility/2006">
              <mc:Choice xmlns:v="urn:schemas-microsoft-com:vml" Requires="v">
                <p:oleObj name="Equation" r:id="rId5" imgW="291960" imgH="622080" progId="Equation.DSMT4">
                  <p:embed/>
                </p:oleObj>
              </mc:Choice>
              <mc:Fallback>
                <p:oleObj name="Equation" r:id="rId5" imgW="291960" imgH="622080" progId="Equation.DSMT4">
                  <p:embed/>
                  <p:pic>
                    <p:nvPicPr>
                      <p:cNvPr id="39" name="Content Placeholder 38">
                        <a:extLst>
                          <a:ext uri="{FF2B5EF4-FFF2-40B4-BE49-F238E27FC236}">
                            <a16:creationId xmlns:a16="http://schemas.microsoft.com/office/drawing/2014/main" id="{0DE71A1F-9802-432F-BFE8-38E898DE6DA2}"/>
                          </a:ext>
                        </a:extLst>
                      </p:cNvPr>
                      <p:cNvPicPr/>
                      <p:nvPr/>
                    </p:nvPicPr>
                    <p:blipFill>
                      <a:blip r:embed="rId6"/>
                      <a:stretch>
                        <a:fillRect/>
                      </a:stretch>
                    </p:blipFill>
                    <p:spPr>
                      <a:xfrm>
                        <a:off x="10394950" y="4664184"/>
                        <a:ext cx="292100" cy="622300"/>
                      </a:xfrm>
                      <a:prstGeom prst="rect">
                        <a:avLst/>
                      </a:prstGeom>
                    </p:spPr>
                  </p:pic>
                </p:oleObj>
              </mc:Fallback>
            </mc:AlternateContent>
          </a:graphicData>
        </a:graphic>
      </p:graphicFrame>
      <p:sp>
        <p:nvSpPr>
          <p:cNvPr id="35" name="Content Placeholder 7">
            <a:extLst>
              <a:ext uri="{FF2B5EF4-FFF2-40B4-BE49-F238E27FC236}">
                <a16:creationId xmlns:a16="http://schemas.microsoft.com/office/drawing/2014/main" id="{32211A96-3713-4FE8-A705-3C21019DA77E}"/>
              </a:ext>
            </a:extLst>
          </p:cNvPr>
          <p:cNvSpPr>
            <a:spLocks noGrp="1"/>
          </p:cNvSpPr>
          <p:nvPr>
            <p:ph sz="half" idx="15"/>
          </p:nvPr>
        </p:nvSpPr>
        <p:spPr>
          <a:xfrm>
            <a:off x="6172200" y="4798336"/>
            <a:ext cx="5181600" cy="1054113"/>
          </a:xfrm>
        </p:spPr>
        <p:txBody>
          <a:bodyPr/>
          <a:lstStyle/>
          <a:p>
            <a:pPr indent="4297680">
              <a:buNone/>
            </a:pPr>
            <a:r>
              <a:rPr lang="en-US" sz="2400" dirty="0"/>
              <a:t>og því er væntigildið</a:t>
            </a:r>
            <a:endParaRPr lang="en-IN" sz="2400" dirty="0"/>
          </a:p>
        </p:txBody>
      </p:sp>
      <p:graphicFrame>
        <p:nvGraphicFramePr>
          <p:cNvPr id="43" name="Object 8">
            <a:extLst>
              <a:ext uri="{FF2B5EF4-FFF2-40B4-BE49-F238E27FC236}">
                <a16:creationId xmlns:a16="http://schemas.microsoft.com/office/drawing/2014/main" id="{092378A3-A153-47EA-8BCE-F1F91867956A}"/>
              </a:ext>
              <a:ext uri="{C183D7F6-B498-43B3-948B-1728B52AA6E4}">
                <adec:decorative xmlns:adec="http://schemas.microsoft.com/office/drawing/2017/decorative" val="1"/>
              </a:ext>
            </a:extLst>
          </p:cNvPr>
          <p:cNvGraphicFramePr>
            <a:graphicFrameLocks noGrp="1" noChangeAspect="1"/>
          </p:cNvGraphicFramePr>
          <p:nvPr>
            <p:ph sz="half" idx="4294967295"/>
            <p:extLst>
              <p:ext uri="{D42A27DB-BD31-4B8C-83A1-F6EECF244321}">
                <p14:modId xmlns:p14="http://schemas.microsoft.com/office/powerpoint/2010/main" val="3314604981"/>
              </p:ext>
            </p:extLst>
          </p:nvPr>
        </p:nvGraphicFramePr>
        <p:xfrm>
          <a:off x="7035800" y="5503213"/>
          <a:ext cx="2819400" cy="622300"/>
        </p:xfrm>
        <a:graphic>
          <a:graphicData uri="http://schemas.openxmlformats.org/presentationml/2006/ole">
            <mc:AlternateContent xmlns:mc="http://schemas.openxmlformats.org/markup-compatibility/2006">
              <mc:Choice xmlns:v="urn:schemas-microsoft-com:vml" Requires="v">
                <p:oleObj name="Equation" r:id="rId7" imgW="2819160" imgH="622080" progId="Equation.DSMT4">
                  <p:embed/>
                </p:oleObj>
              </mc:Choice>
              <mc:Fallback>
                <p:oleObj name="Equation" r:id="rId7" imgW="2819160" imgH="622080" progId="Equation.DSMT4">
                  <p:embed/>
                  <p:pic>
                    <p:nvPicPr>
                      <p:cNvPr id="40" name="Content Placeholder 38">
                        <a:extLst>
                          <a:ext uri="{FF2B5EF4-FFF2-40B4-BE49-F238E27FC236}">
                            <a16:creationId xmlns:a16="http://schemas.microsoft.com/office/drawing/2014/main" id="{B26DE1DD-E601-429E-B658-8DE39613D5A1}"/>
                          </a:ext>
                        </a:extLst>
                      </p:cNvPr>
                      <p:cNvPicPr/>
                      <p:nvPr/>
                    </p:nvPicPr>
                    <p:blipFill>
                      <a:blip r:embed="rId8"/>
                      <a:stretch>
                        <a:fillRect/>
                      </a:stretch>
                    </p:blipFill>
                    <p:spPr>
                      <a:xfrm>
                        <a:off x="7035800" y="5503213"/>
                        <a:ext cx="2819400" cy="622300"/>
                      </a:xfrm>
                      <a:prstGeom prst="rect">
                        <a:avLst/>
                      </a:prstGeom>
                    </p:spPr>
                  </p:pic>
                </p:oleObj>
              </mc:Fallback>
            </mc:AlternateContent>
          </a:graphicData>
        </a:graphic>
      </p:graphicFrame>
    </p:spTree>
    <p:extLst>
      <p:ext uri="{BB962C8B-B14F-4D97-AF65-F5344CB8AC3E}">
        <p14:creationId xmlns:p14="http://schemas.microsoft.com/office/powerpoint/2010/main" val="8914067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CC BY-NC-SA 4.0 notkunarleyfinu. Aðeins má afrita það eða breyta því í óviðskiptalegum tilgangi, en geta verður OpenStax og Rice University sem rétthafa og tilgreina allar breytingar. Öllum aðlögunum verður að deila með sömu tegund notkunarleyfis.</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3586</TotalTime>
  <Words>5420</Words>
  <Application>Microsoft Macintosh PowerPoint</Application>
  <PresentationFormat>Widescreen</PresentationFormat>
  <Paragraphs>250</Paragraphs>
  <Slides>62</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71" baseType="lpstr">
      <vt:lpstr>Arial</vt:lpstr>
      <vt:lpstr>Calibri</vt:lpstr>
      <vt:lpstr>Calibri Light</vt:lpstr>
      <vt:lpstr>Cambria</vt:lpstr>
      <vt:lpstr>Cambria Math</vt:lpstr>
      <vt:lpstr>NotoSans</vt:lpstr>
      <vt:lpstr>Wingdings</vt:lpstr>
      <vt:lpstr>Office Theme</vt:lpstr>
      <vt:lpstr>Equation</vt:lpstr>
      <vt:lpstr>Contemporary Mathematics</vt:lpstr>
      <vt:lpstr>7.1 The Multiplication Rule for Counting (1 of 2)</vt:lpstr>
      <vt:lpstr>7.1 The Multiplication Rule for Counting (2 of 2)</vt:lpstr>
      <vt:lpstr>EXAMPLE – Using the Multiplication Rule for Counting </vt:lpstr>
      <vt:lpstr>7.2 Permutations (1 of 2)</vt:lpstr>
      <vt:lpstr>7.2 Permutations (2 of 2)</vt:lpstr>
      <vt:lpstr>EXAMPLE – Using the Multiplication Rule for Counting to Find the Number of Permutations </vt:lpstr>
      <vt:lpstr>7.2 Factorials</vt:lpstr>
      <vt:lpstr>EXAMPLE – Computing Factorials</vt:lpstr>
      <vt:lpstr>7.2 Permutations</vt:lpstr>
      <vt:lpstr>EXAMPLE – Computing Permutations</vt:lpstr>
      <vt:lpstr>7.3 Combinations</vt:lpstr>
      <vt:lpstr>7.3 Combinations:  When Order Doesn’t Matter</vt:lpstr>
      <vt:lpstr>EXAMPLE – Distinguishing Between Permutations and Combinations </vt:lpstr>
      <vt:lpstr>7.3 Counting Combinations</vt:lpstr>
      <vt:lpstr>EXAMPLE – Using the Combinations Formula</vt:lpstr>
      <vt:lpstr>7.4 Tree Diagrams, Tables, and Outcomes</vt:lpstr>
      <vt:lpstr>7.4 Single Stage Experiments</vt:lpstr>
      <vt:lpstr>EXAMPLE – Finding the Sample Space of an Experiment </vt:lpstr>
      <vt:lpstr>7.4 Multi-stage Experiments</vt:lpstr>
      <vt:lpstr>EXAMPLE – Determining Independence</vt:lpstr>
      <vt:lpstr>7.5 Basic Concepts of Probability </vt:lpstr>
      <vt:lpstr>7.5 Introducing Probability</vt:lpstr>
      <vt:lpstr>EXAMPLE – Determining Certain and Impossible Events</vt:lpstr>
      <vt:lpstr>7.5 Three Ways to Assign Probabilities (1 of 2)</vt:lpstr>
      <vt:lpstr>EXAMPLE – Computing Theoretical Probabilities</vt:lpstr>
      <vt:lpstr>7.5 Three Ways to Assign Probabilities (2 of 2)</vt:lpstr>
      <vt:lpstr>EXAMPLE – Finding Empirical Probabilities</vt:lpstr>
      <vt:lpstr>7.5 Three Ways to Assign Probabilities</vt:lpstr>
      <vt:lpstr>EXAMPLE – Distinguishing among Theoretical, Empirical, and Subjective Probabilities</vt:lpstr>
      <vt:lpstr>7.5 New Probabilities from Old: Complements</vt:lpstr>
      <vt:lpstr>7.6 Probability with Permutations and Combinations </vt:lpstr>
      <vt:lpstr>EXAMPLE – Using Permutations to Compute Probabilities </vt:lpstr>
      <vt:lpstr>EXAMPLE – Using Combinations to Compute Probabilities </vt:lpstr>
      <vt:lpstr>7.7 What Are the Odds?</vt:lpstr>
      <vt:lpstr>7.7 Computing Odds</vt:lpstr>
      <vt:lpstr>EXAMPLE – Computing Odds</vt:lpstr>
      <vt:lpstr>7.7 Odds as a Ratio of Probabilities  </vt:lpstr>
      <vt:lpstr>EXAMPLE – Converting Probabilities to Odds</vt:lpstr>
      <vt:lpstr>EXAMPLE – Converting Odds to Probabilities</vt:lpstr>
      <vt:lpstr>7.8 The Addition Rule for Probability</vt:lpstr>
      <vt:lpstr>7.8 Mutual Exclusivity</vt:lpstr>
      <vt:lpstr>EXAMPLE – Identifying Mutually Exclusive Events </vt:lpstr>
      <vt:lpstr>7.8 The Addition Rule for Mutually Exclusive Events</vt:lpstr>
      <vt:lpstr>EXAMPLE – Using the Addition Rule </vt:lpstr>
      <vt:lpstr>7.8 Finding Probabilities When Events Aren’t Mutually Exclusive</vt:lpstr>
      <vt:lpstr>EXAMPLE – Using the Inclusion/Exclusion Principle (1 of 2)</vt:lpstr>
      <vt:lpstr>9.9 Conditional Probability and the Multiplication Rule </vt:lpstr>
      <vt:lpstr>7.9 Conditional Probabilities</vt:lpstr>
      <vt:lpstr>EXAMPLE – Using the Inclusion/Exclusion Principle (2 of 2)</vt:lpstr>
      <vt:lpstr>9.9 Compound Events Using “And” and the Multiplication Rule</vt:lpstr>
      <vt:lpstr>EXAMPLE – Using the Multiplication Rule for Probability </vt:lpstr>
      <vt:lpstr>7.10 The Binomial Distribution</vt:lpstr>
      <vt:lpstr>7.10 Binomial Experiments</vt:lpstr>
      <vt:lpstr>EXAMPLE – Identifying Binomial Experiments </vt:lpstr>
      <vt:lpstr>7.10 The Binomial Formula</vt:lpstr>
      <vt:lpstr>7.10 The Binomial Distribution </vt:lpstr>
      <vt:lpstr>EXAMPLE – Using the Binomial CDF</vt:lpstr>
      <vt:lpstr>7.11 Expected Value</vt:lpstr>
      <vt:lpstr>7.11 – Expected Value</vt:lpstr>
      <vt:lpstr>EXAMPLE – Using Expected Values</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Math</dc:title>
  <dc:subject>Chapter 7 PROBABILITY</dc:subject>
  <dc:creator>Larissa Chu</dc:creator>
  <cp:lastModifiedBy>Colby Powers</cp:lastModifiedBy>
  <cp:revision>271</cp:revision>
  <dcterms:created xsi:type="dcterms:W3CDTF">2018-05-29T21:16:34Z</dcterms:created>
  <dcterms:modified xsi:type="dcterms:W3CDTF">2026-02-24T17:28:35Z</dcterms:modified>
  <cp:category>Accessible PPT</cp:category>
</cp:coreProperties>
</file>