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6" r:id="rId2"/>
    <p:sldId id="258" r:id="rId3"/>
    <p:sldId id="259" r:id="rId4"/>
    <p:sldId id="319" r:id="rId5"/>
    <p:sldId id="260" r:id="rId6"/>
    <p:sldId id="360" r:id="rId7"/>
    <p:sldId id="261" r:id="rId8"/>
    <p:sldId id="361" r:id="rId9"/>
    <p:sldId id="362" r:id="rId10"/>
    <p:sldId id="363" r:id="rId11"/>
    <p:sldId id="364" r:id="rId12"/>
    <p:sldId id="365" r:id="rId13"/>
    <p:sldId id="366" r:id="rId14"/>
    <p:sldId id="367" r:id="rId15"/>
    <p:sldId id="368" r:id="rId16"/>
    <p:sldId id="257" r:id="rId17"/>
    <p:sldId id="369" r:id="rId18"/>
    <p:sldId id="370" r:id="rId19"/>
    <p:sldId id="371" r:id="rId20"/>
    <p:sldId id="372" r:id="rId21"/>
    <p:sldId id="373" r:id="rId22"/>
    <p:sldId id="263" r:id="rId23"/>
    <p:sldId id="374" r:id="rId24"/>
    <p:sldId id="375" r:id="rId25"/>
    <p:sldId id="376" r:id="rId26"/>
    <p:sldId id="320" r:id="rId27"/>
    <p:sldId id="377" r:id="rId28"/>
    <p:sldId id="325" r:id="rId29"/>
    <p:sldId id="378" r:id="rId30"/>
    <p:sldId id="326" r:id="rId31"/>
    <p:sldId id="379" r:id="rId32"/>
    <p:sldId id="380" r:id="rId33"/>
    <p:sldId id="321" r:id="rId34"/>
    <p:sldId id="322" r:id="rId35"/>
    <p:sldId id="323" r:id="rId36"/>
    <p:sldId id="324" r:id="rId37"/>
    <p:sldId id="381" r:id="rId38"/>
    <p:sldId id="382" r:id="rId39"/>
    <p:sldId id="328" r:id="rId40"/>
    <p:sldId id="383" r:id="rId41"/>
    <p:sldId id="384" r:id="rId42"/>
    <p:sldId id="327" r:id="rId43"/>
    <p:sldId id="329" r:id="rId44"/>
    <p:sldId id="330" r:id="rId45"/>
    <p:sldId id="331" r:id="rId46"/>
    <p:sldId id="332" r:id="rId47"/>
    <p:sldId id="385" r:id="rId48"/>
    <p:sldId id="334" r:id="rId49"/>
    <p:sldId id="386" r:id="rId50"/>
    <p:sldId id="387" r:id="rId51"/>
    <p:sldId id="388" r:id="rId52"/>
    <p:sldId id="389" r:id="rId53"/>
    <p:sldId id="390" r:id="rId54"/>
    <p:sldId id="391" r:id="rId55"/>
    <p:sldId id="392" r:id="rId56"/>
    <p:sldId id="333" r:id="rId57"/>
    <p:sldId id="393" r:id="rId58"/>
    <p:sldId id="336" r:id="rId59"/>
    <p:sldId id="394" r:id="rId60"/>
    <p:sldId id="395" r:id="rId61"/>
    <p:sldId id="396" r:id="rId62"/>
    <p:sldId id="306" r:id="rId63"/>
    <p:sldId id="287"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29024F-9F26-F749-7B81-AE3097A1FB4B}" name="Christina Gawlik" initials="CG" userId="6d05c88443befd9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8235"/>
    <a:srgbClr val="FFFFFF"/>
    <a:srgbClr val="52832B"/>
    <a:srgbClr val="464846"/>
    <a:srgbClr val="EBF1E9"/>
    <a:srgbClr val="BA4C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92" autoAdjust="0"/>
    <p:restoredTop sz="94743" autoAdjust="0"/>
  </p:normalViewPr>
  <p:slideViewPr>
    <p:cSldViewPr snapToGrid="0" snapToObjects="1">
      <p:cViewPr varScale="1">
        <p:scale>
          <a:sx n="120" d="100"/>
          <a:sy n="120" d="100"/>
        </p:scale>
        <p:origin x="216" y="592"/>
      </p:cViewPr>
      <p:guideLst/>
    </p:cSldViewPr>
  </p:slideViewPr>
  <p:outlineViewPr>
    <p:cViewPr>
      <p:scale>
        <a:sx n="33" d="100"/>
        <a:sy n="33" d="100"/>
      </p:scale>
      <p:origin x="0" y="-58038"/>
    </p:cViewPr>
  </p:outlineViewPr>
  <p:notesTextViewPr>
    <p:cViewPr>
      <p:scale>
        <a:sx n="1" d="1"/>
        <a:sy n="1" d="1"/>
      </p:scale>
      <p:origin x="0" y="0"/>
    </p:cViewPr>
  </p:notesTextViewPr>
  <p:sorterViewPr>
    <p:cViewPr>
      <p:scale>
        <a:sx n="100" d="100"/>
        <a:sy n="100" d="100"/>
      </p:scale>
      <p:origin x="0" y="-12852"/>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 Id="rId7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44D76A-2469-440D-9FB9-7C950A9BFF4B}" type="datetimeFigureOut">
              <a:rPr lang="en-IN" smtClean="0"/>
              <a:t>24/02/26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FF0C8-786F-4567-A3EF-A7C060D038CA}" type="slidenum">
              <a:rPr lang="en-IN" smtClean="0"/>
              <a:t>‹#›</a:t>
            </a:fld>
            <a:endParaRPr lang="en-IN"/>
          </a:p>
        </p:txBody>
      </p:sp>
    </p:spTree>
    <p:extLst>
      <p:ext uri="{BB962C8B-B14F-4D97-AF65-F5344CB8AC3E}">
        <p14:creationId xmlns:p14="http://schemas.microsoft.com/office/powerpoint/2010/main" val="4097016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2FF0C8-786F-4567-A3EF-A7C060D038CA}" type="slidenum">
              <a:rPr lang="en-IN" smtClean="0"/>
              <a:t>1</a:t>
            </a:fld>
            <a:endParaRPr lang="en-IN"/>
          </a:p>
        </p:txBody>
      </p:sp>
    </p:spTree>
    <p:extLst>
      <p:ext uri="{BB962C8B-B14F-4D97-AF65-F5344CB8AC3E}">
        <p14:creationId xmlns:p14="http://schemas.microsoft.com/office/powerpoint/2010/main" val="3220043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E2FF0C8-786F-4567-A3EF-A7C060D038CA}" type="slidenum">
              <a:rPr lang="en-IN" smtClean="0"/>
              <a:t>27</a:t>
            </a:fld>
            <a:endParaRPr lang="en-IN"/>
          </a:p>
        </p:txBody>
      </p:sp>
    </p:spTree>
    <p:extLst>
      <p:ext uri="{BB962C8B-B14F-4D97-AF65-F5344CB8AC3E}">
        <p14:creationId xmlns:p14="http://schemas.microsoft.com/office/powerpoint/2010/main" val="585519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8961120" cy="457200"/>
          </a:xfrm>
        </p:spPr>
        <p:txBody>
          <a:bodyPr wrap="square" anchor="ctr" anchorCtr="0">
            <a:noAutofit/>
          </a:bodyPr>
          <a:lstStyle>
            <a:lvl1pPr>
              <a:defRPr sz="2800" b="1"/>
            </a:lvl1pPr>
          </a:lstStyle>
          <a:p>
            <a:r>
              <a:rPr lang="en-US" dirty="0"/>
              <a:t>Title</a:t>
            </a:r>
          </a:p>
        </p:txBody>
      </p:sp>
      <p:sp>
        <p:nvSpPr>
          <p:cNvPr id="3" name="Content Placeholder 2"/>
          <p:cNvSpPr>
            <a:spLocks noGrp="1"/>
          </p:cNvSpPr>
          <p:nvPr>
            <p:ph idx="1" hasCustomPrompt="1"/>
          </p:nvPr>
        </p:nvSpPr>
        <p:spPr>
          <a:xfrm>
            <a:off x="838200" y="1010661"/>
            <a:ext cx="10515600" cy="3796145"/>
          </a:xfrm>
        </p:spPr>
        <p:txBody>
          <a:bodyPr wrap="square" anchor="t" anchorCtr="0">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wrap="square" anchor="t" anchorCtr="0">
            <a:noAutofit/>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wrap="square" anchor="t" anchorCtr="0">
            <a:no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71986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2845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2830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745421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1535206"/>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1533706"/>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2097753"/>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2097753"/>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2669254"/>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2669254"/>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Content Placeholder 3">
            <a:extLst>
              <a:ext uri="{FF2B5EF4-FFF2-40B4-BE49-F238E27FC236}">
                <a16:creationId xmlns:a16="http://schemas.microsoft.com/office/drawing/2014/main" id="{112FBABC-8510-4901-B0E4-D7C529EA21A9}"/>
              </a:ext>
            </a:extLst>
          </p:cNvPr>
          <p:cNvSpPr>
            <a:spLocks noGrp="1"/>
          </p:cNvSpPr>
          <p:nvPr>
            <p:ph sz="half" idx="18" hasCustomPrompt="1"/>
          </p:nvPr>
        </p:nvSpPr>
        <p:spPr>
          <a:xfrm>
            <a:off x="838200" y="3278855"/>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Content Placeholder 3">
            <a:extLst>
              <a:ext uri="{FF2B5EF4-FFF2-40B4-BE49-F238E27FC236}">
                <a16:creationId xmlns:a16="http://schemas.microsoft.com/office/drawing/2014/main" id="{AC230757-6553-40D3-B9CE-869BD415B286}"/>
              </a:ext>
            </a:extLst>
          </p:cNvPr>
          <p:cNvSpPr>
            <a:spLocks noGrp="1"/>
          </p:cNvSpPr>
          <p:nvPr>
            <p:ph sz="half" idx="19" hasCustomPrompt="1"/>
          </p:nvPr>
        </p:nvSpPr>
        <p:spPr>
          <a:xfrm>
            <a:off x="6172200" y="3278855"/>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Content Placeholder 3">
            <a:extLst>
              <a:ext uri="{FF2B5EF4-FFF2-40B4-BE49-F238E27FC236}">
                <a16:creationId xmlns:a16="http://schemas.microsoft.com/office/drawing/2014/main" id="{D021B734-E7C2-4317-8F7D-5B137CA2E0AA}"/>
              </a:ext>
            </a:extLst>
          </p:cNvPr>
          <p:cNvSpPr>
            <a:spLocks noGrp="1"/>
          </p:cNvSpPr>
          <p:nvPr>
            <p:ph sz="half" idx="20" hasCustomPrompt="1"/>
          </p:nvPr>
        </p:nvSpPr>
        <p:spPr>
          <a:xfrm>
            <a:off x="838200" y="3888456"/>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Content Placeholder 3">
            <a:extLst>
              <a:ext uri="{FF2B5EF4-FFF2-40B4-BE49-F238E27FC236}">
                <a16:creationId xmlns:a16="http://schemas.microsoft.com/office/drawing/2014/main" id="{6E2EA105-78F6-49B2-B6C1-75459CDF2268}"/>
              </a:ext>
            </a:extLst>
          </p:cNvPr>
          <p:cNvSpPr>
            <a:spLocks noGrp="1"/>
          </p:cNvSpPr>
          <p:nvPr>
            <p:ph sz="half" idx="21" hasCustomPrompt="1"/>
          </p:nvPr>
        </p:nvSpPr>
        <p:spPr>
          <a:xfrm>
            <a:off x="6172200" y="3888456"/>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Content Placeholder 3">
            <a:extLst>
              <a:ext uri="{FF2B5EF4-FFF2-40B4-BE49-F238E27FC236}">
                <a16:creationId xmlns:a16="http://schemas.microsoft.com/office/drawing/2014/main" id="{57674973-BB4E-40F3-AAA8-3F0F6B08C6A2}"/>
              </a:ext>
            </a:extLst>
          </p:cNvPr>
          <p:cNvSpPr>
            <a:spLocks noGrp="1"/>
          </p:cNvSpPr>
          <p:nvPr>
            <p:ph sz="half" idx="22" hasCustomPrompt="1"/>
          </p:nvPr>
        </p:nvSpPr>
        <p:spPr>
          <a:xfrm>
            <a:off x="838200" y="4498057"/>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Content Placeholder 3">
            <a:extLst>
              <a:ext uri="{FF2B5EF4-FFF2-40B4-BE49-F238E27FC236}">
                <a16:creationId xmlns:a16="http://schemas.microsoft.com/office/drawing/2014/main" id="{8E49AB8B-5F22-4B02-B8D7-58F4BE8EB5F6}"/>
              </a:ext>
            </a:extLst>
          </p:cNvPr>
          <p:cNvSpPr>
            <a:spLocks noGrp="1"/>
          </p:cNvSpPr>
          <p:nvPr>
            <p:ph sz="half" idx="23" hasCustomPrompt="1"/>
          </p:nvPr>
        </p:nvSpPr>
        <p:spPr>
          <a:xfrm>
            <a:off x="6172200" y="4498057"/>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3" name="Content Placeholder 3">
            <a:extLst>
              <a:ext uri="{FF2B5EF4-FFF2-40B4-BE49-F238E27FC236}">
                <a16:creationId xmlns:a16="http://schemas.microsoft.com/office/drawing/2014/main" id="{527D656A-92C0-433C-9CDC-0F8C62009F10}"/>
              </a:ext>
            </a:extLst>
          </p:cNvPr>
          <p:cNvSpPr>
            <a:spLocks noGrp="1"/>
          </p:cNvSpPr>
          <p:nvPr>
            <p:ph sz="half" idx="24" hasCustomPrompt="1"/>
          </p:nvPr>
        </p:nvSpPr>
        <p:spPr>
          <a:xfrm>
            <a:off x="838200" y="5107658"/>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Content Placeholder 3">
            <a:extLst>
              <a:ext uri="{FF2B5EF4-FFF2-40B4-BE49-F238E27FC236}">
                <a16:creationId xmlns:a16="http://schemas.microsoft.com/office/drawing/2014/main" id="{7886B7CE-D113-45A8-B5C9-B20090CC67E8}"/>
              </a:ext>
            </a:extLst>
          </p:cNvPr>
          <p:cNvSpPr>
            <a:spLocks noGrp="1"/>
          </p:cNvSpPr>
          <p:nvPr>
            <p:ph sz="half" idx="25" hasCustomPrompt="1"/>
          </p:nvPr>
        </p:nvSpPr>
        <p:spPr>
          <a:xfrm>
            <a:off x="6172200" y="5107658"/>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Content Placeholder 3">
            <a:extLst>
              <a:ext uri="{FF2B5EF4-FFF2-40B4-BE49-F238E27FC236}">
                <a16:creationId xmlns:a16="http://schemas.microsoft.com/office/drawing/2014/main" id="{1049E9AC-ED64-4118-B1B5-02A444A8C43C}"/>
              </a:ext>
            </a:extLst>
          </p:cNvPr>
          <p:cNvSpPr>
            <a:spLocks noGrp="1"/>
          </p:cNvSpPr>
          <p:nvPr>
            <p:ph sz="half" idx="26" hasCustomPrompt="1"/>
          </p:nvPr>
        </p:nvSpPr>
        <p:spPr>
          <a:xfrm>
            <a:off x="838200" y="5717259"/>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Content Placeholder 3">
            <a:extLst>
              <a:ext uri="{FF2B5EF4-FFF2-40B4-BE49-F238E27FC236}">
                <a16:creationId xmlns:a16="http://schemas.microsoft.com/office/drawing/2014/main" id="{8CD0794C-655E-4DC3-96B6-BC627C7D82A1}"/>
              </a:ext>
            </a:extLst>
          </p:cNvPr>
          <p:cNvSpPr>
            <a:spLocks noGrp="1"/>
          </p:cNvSpPr>
          <p:nvPr>
            <p:ph sz="half" idx="27" hasCustomPrompt="1"/>
          </p:nvPr>
        </p:nvSpPr>
        <p:spPr>
          <a:xfrm>
            <a:off x="6172200" y="5717259"/>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3">
            <a:extLst>
              <a:ext uri="{FF2B5EF4-FFF2-40B4-BE49-F238E27FC236}">
                <a16:creationId xmlns:a16="http://schemas.microsoft.com/office/drawing/2014/main" id="{D87032E6-B2BC-421A-A869-1879206F713E}"/>
              </a:ext>
            </a:extLst>
          </p:cNvPr>
          <p:cNvSpPr>
            <a:spLocks noGrp="1"/>
          </p:cNvSpPr>
          <p:nvPr>
            <p:ph sz="half" idx="28" hasCustomPrompt="1"/>
          </p:nvPr>
        </p:nvSpPr>
        <p:spPr>
          <a:xfrm>
            <a:off x="838200" y="6264273"/>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3">
            <a:extLst>
              <a:ext uri="{FF2B5EF4-FFF2-40B4-BE49-F238E27FC236}">
                <a16:creationId xmlns:a16="http://schemas.microsoft.com/office/drawing/2014/main" id="{9C818377-FB82-45C7-A217-0907DCD7C7AD}"/>
              </a:ext>
            </a:extLst>
          </p:cNvPr>
          <p:cNvSpPr>
            <a:spLocks noGrp="1"/>
          </p:cNvSpPr>
          <p:nvPr>
            <p:ph sz="half" idx="29" hasCustomPrompt="1"/>
          </p:nvPr>
        </p:nvSpPr>
        <p:spPr>
          <a:xfrm>
            <a:off x="6172200" y="6264273"/>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0243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5">
            <a:extLst>
              <a:ext uri="{FF2B5EF4-FFF2-40B4-BE49-F238E27FC236}">
                <a16:creationId xmlns:a16="http://schemas.microsoft.com/office/drawing/2014/main" id="{B3A1F791-C97D-4F30-85DC-EEC2CE30F101}"/>
              </a:ext>
            </a:extLst>
          </p:cNvPr>
          <p:cNvSpPr>
            <a:spLocks noGrp="1"/>
          </p:cNvSpPr>
          <p:nvPr>
            <p:ph type="body" sz="quarter" idx="16"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341968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hasCustomPrompt="1"/>
          </p:nvPr>
        </p:nvSpPr>
        <p:spPr>
          <a:xfrm>
            <a:off x="838200" y="1011383"/>
            <a:ext cx="10515600" cy="325581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6"/>
          <p:cNvSpPr>
            <a:spLocks noGrp="1"/>
          </p:cNvSpPr>
          <p:nvPr>
            <p:ph sz="quarter" idx="13" hasCustomPrompt="1"/>
          </p:nvPr>
        </p:nvSpPr>
        <p:spPr>
          <a:xfrm>
            <a:off x="838200" y="4378037"/>
            <a:ext cx="10515600" cy="1627909"/>
          </a:xfrm>
        </p:spPr>
        <p:txBody>
          <a:bodyPr>
            <a:no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noAutofit/>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80"/>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79"/>
          </a:xfrm>
        </p:spPr>
        <p:txBody>
          <a:bodyPr>
            <a:noAutofit/>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2"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3" r:id="rId4"/>
    <p:sldLayoutId id="2147483664" r:id="rId5"/>
    <p:sldLayoutId id="2147483666" r:id="rId6"/>
    <p:sldLayoutId id="2147483665" r:id="rId7"/>
    <p:sldLayoutId id="2147483660" r:id="rId8"/>
    <p:sldLayoutId id="2147483661" r:id="rId9"/>
    <p:sldLayoutId id="2147483662" r:id="rId10"/>
  </p:sldLayoutIdLst>
  <p:txStyles>
    <p:titleStyle>
      <a:lvl1pPr algn="l" defTabSz="914400" rtl="0" eaLnBrk="1" latinLnBrk="0" hangingPunct="1">
        <a:lnSpc>
          <a:spcPct val="90000"/>
        </a:lnSpc>
        <a:spcBef>
          <a:spcPct val="0"/>
        </a:spcBef>
        <a:buNone/>
        <a:defRPr sz="2800" b="1" kern="1200">
          <a:solidFill>
            <a:schemeClr val="accent6">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BA4C2D"/>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v3_image2_b953fc7bfc87.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oleObject" Target="../embeddings/oleObject1.bin" /><Relationship Id="rId3" Type="http://schemas.openxmlformats.org/officeDocument/2006/relationships/image" Target="../media/image3.wmf" /><Relationship Id="rId4" Type="http://schemas.openxmlformats.org/officeDocument/2006/relationships/image" Target="../media/v3_image4_266dc44e7cd3.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4_266dc44e7cd3.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oleObject" Target="../embeddings/oleObject2.bin"/><Relationship Id="rId3" Type="http://schemas.openxmlformats.org/officeDocument/2006/relationships/image" Target="../media/image5.wmf"/><Relationship Id="rId4" Type="http://schemas.openxmlformats.org/officeDocument/2006/relationships/oleObject" Target="../embeddings/oleObject3.bin"/><Relationship Id="rId5" Type="http://schemas.openxmlformats.org/officeDocument/2006/relationships/image" Target="../media/image6.wmf"/><Relationship Id="rId6" Type="http://schemas.openxmlformats.org/officeDocument/2006/relationships/oleObject" Target="../embeddings/oleObject4.bin"/><Relationship Id="rId7" Type="http://schemas.openxmlformats.org/officeDocument/2006/relationships/image" Target="../media/image7.wmf"/><Relationship Id="rId8" Type="http://schemas.openxmlformats.org/officeDocument/2006/relationships/oleObject" Target="../embeddings/oleObject5.bin"/><Relationship Id="rId9" Type="http://schemas.openxmlformats.org/officeDocument/2006/relationships/image" Target="../media/image8.wmf"/><Relationship Id="rId10" Type="http://schemas.openxmlformats.org/officeDocument/2006/relationships/oleObject" Target="../embeddings/oleObject6.bin"/><Relationship Id="rId11" Type="http://schemas.openxmlformats.org/officeDocument/2006/relationships/image" Target="../media/image9.wmf"/><Relationship Id="rId12" Type="http://schemas.openxmlformats.org/officeDocument/2006/relationships/oleObject" Target="../embeddings/oleObject7.bin"/><Relationship Id="rId13" Type="http://schemas.openxmlformats.org/officeDocument/2006/relationships/image" Target="../media/image10.wmf"/><Relationship Id="rId14" Type="http://schemas.openxmlformats.org/officeDocument/2006/relationships/oleObject" Target="../embeddings/oleObject8.bin"/><Relationship Id="rId15" Type="http://schemas.openxmlformats.org/officeDocument/2006/relationships/image" Target="../media/image11.wmf"/><Relationship Id="rId16" Type="http://schemas.openxmlformats.org/officeDocument/2006/relationships/oleObject" Target="../embeddings/oleObject9.bin"/><Relationship Id="rId17" Type="http://schemas.openxmlformats.org/officeDocument/2006/relationships/image" Target="../media/image12.wmf"/><Relationship Id="rId18" Type="http://schemas.openxmlformats.org/officeDocument/2006/relationships/oleObject" Target="../embeddings/oleObject10.bin"/><Relationship Id="rId19" Type="http://schemas.openxmlformats.org/officeDocument/2006/relationships/image" Target="../media/image13.wmf"/><Relationship Id="rId20" Type="http://schemas.openxmlformats.org/officeDocument/2006/relationships/oleObject" Target="../embeddings/oleObject11.bin"/><Relationship Id="rId21" Type="http://schemas.openxmlformats.org/officeDocument/2006/relationships/image" Target="../media/image14.wmf"/><Relationship Id="rId22" Type="http://schemas.openxmlformats.org/officeDocument/2006/relationships/oleObject" Target="../embeddings/oleObject12.bin"/><Relationship Id="rId23" Type="http://schemas.openxmlformats.org/officeDocument/2006/relationships/image" Target="../media/image15.wmf"/><Relationship Id="rId24" Type="http://schemas.openxmlformats.org/officeDocument/2006/relationships/oleObject" Target="../embeddings/oleObject13.bin"/><Relationship Id="rId25" Type="http://schemas.openxmlformats.org/officeDocument/2006/relationships/image" Target="../media/image16.wmf"/><Relationship Id="rId26" Type="http://schemas.openxmlformats.org/officeDocument/2006/relationships/oleObject" Target="../embeddings/oleObject14.bin"/><Relationship Id="rId27" Type="http://schemas.openxmlformats.org/officeDocument/2006/relationships/image" Target="../media/image17.wmf"/><Relationship Id="rId28" Type="http://schemas.openxmlformats.org/officeDocument/2006/relationships/oleObject" Target="../embeddings/oleObject15.bin"/><Relationship Id="rId29" Type="http://schemas.openxmlformats.org/officeDocument/2006/relationships/image" Target="../media/image18.wmf"/><Relationship Id="rId30" Type="http://schemas.openxmlformats.org/officeDocument/2006/relationships/oleObject" Target="../embeddings/oleObject16.bin"/><Relationship Id="rId31" Type="http://schemas.openxmlformats.org/officeDocument/2006/relationships/image" Target="../media/image19.wmf"/><Relationship Id="rId32" Type="http://schemas.openxmlformats.org/officeDocument/2006/relationships/oleObject" Target="../embeddings/oleObject17.bin"/><Relationship Id="rId33" Type="http://schemas.openxmlformats.org/officeDocument/2006/relationships/image" Target="../media/image20.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oleObject" Target="../embeddings/oleObject18.bin" /><Relationship Id="rId3" Type="http://schemas.openxmlformats.org/officeDocument/2006/relationships/image" Target="../media/v3_image21_1ea12ed2edb8.png"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oleObject" Target="../embeddings/oleObject19.bin" /><Relationship Id="rId3" Type="http://schemas.openxmlformats.org/officeDocument/2006/relationships/image" Target="../media/v3_image22_79d8bd1da990.png"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oleObject" Target="../embeddings/oleObject20.bin" /><Relationship Id="rId3" Type="http://schemas.openxmlformats.org/officeDocument/2006/relationships/image" Target="../media/v3_image23_988fd86ad3de.png"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oleObject" Target="../embeddings/oleObject21.bin"/><Relationship Id="rId3" Type="http://schemas.openxmlformats.org/officeDocument/2006/relationships/image" Target="../media/image24.wmf"/><Relationship Id="rId4" Type="http://schemas.openxmlformats.org/officeDocument/2006/relationships/oleObject" Target="../embeddings/oleObject22.bin"/><Relationship Id="rId5" Type="http://schemas.openxmlformats.org/officeDocument/2006/relationships/image" Target="../media/image25.wmf"/><Relationship Id="rId6" Type="http://schemas.openxmlformats.org/officeDocument/2006/relationships/oleObject" Target="../embeddings/oleObject23.bin"/><Relationship Id="rId7" Type="http://schemas.openxmlformats.org/officeDocument/2006/relationships/image" Target="../media/image26.wmf"/><Relationship Id="rId8" Type="http://schemas.openxmlformats.org/officeDocument/2006/relationships/oleObject" Target="../embeddings/oleObject24.bin"/><Relationship Id="rId9" Type="http://schemas.openxmlformats.org/officeDocument/2006/relationships/image" Target="../media/image27.wmf"/><Relationship Id="rId10" Type="http://schemas.openxmlformats.org/officeDocument/2006/relationships/oleObject" Target="../embeddings/oleObject25.bin"/><Relationship Id="rId11" Type="http://schemas.openxmlformats.org/officeDocument/2006/relationships/image" Target="../media/image28.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oleObject" Target="../embeddings/oleObject26.bin"/><Relationship Id="rId3" Type="http://schemas.openxmlformats.org/officeDocument/2006/relationships/image" Target="../media/image29.wmf"/><Relationship Id="rId4" Type="http://schemas.openxmlformats.org/officeDocument/2006/relationships/oleObject" Target="../embeddings/oleObject27.bin"/><Relationship Id="rId5" Type="http://schemas.openxmlformats.org/officeDocument/2006/relationships/image" Target="../media/image30.wmf"/><Relationship Id="rId6" Type="http://schemas.openxmlformats.org/officeDocument/2006/relationships/oleObject" Target="../embeddings/oleObject28.bin"/><Relationship Id="rId7" Type="http://schemas.openxmlformats.org/officeDocument/2006/relationships/image" Target="../media/image31.wmf"/><Relationship Id="rId8" Type="http://schemas.openxmlformats.org/officeDocument/2006/relationships/oleObject" Target="../embeddings/oleObject29.bin"/><Relationship Id="rId9" Type="http://schemas.openxmlformats.org/officeDocument/2006/relationships/image" Target="../media/image32.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oleObject" Target="../embeddings/oleObject30.bin" /><Relationship Id="rId3" Type="http://schemas.openxmlformats.org/officeDocument/2006/relationships/image" Target="../media/v3_image33_8de46731962c.png"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oleObject" Target="../embeddings/oleObject31.bin" /><Relationship Id="rId3" Type="http://schemas.openxmlformats.org/officeDocument/2006/relationships/image" Target="../media/v3_image34_b9a7d310af27.png"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96D634E8-4422-6744-BAAE-52C9030B199D}"/>
              </a:ext>
            </a:extLst>
          </p:cNvPr>
          <p:cNvSpPr>
            <a:spLocks noGrp="1"/>
          </p:cNvSpPr>
          <p:nvPr>
            <p:ph type="ctrTitle"/>
          </p:nvPr>
        </p:nvSpPr>
        <p:spPr/>
        <p:txBody>
          <a:bodyPr>
            <a:normAutofit/>
          </a:bodyPr>
          <a:lstStyle/>
          <a:p>
            <a:r>
              <a:rPr lang="en-US" sz="4800" noProof="0" dirty="0"/>
              <a:t>Stærðfræði í daglegu lífi</a:t>
            </a:r>
          </a:p>
        </p:txBody>
      </p:sp>
      <p:sp>
        <p:nvSpPr>
          <p:cNvPr id="24" name="Text Placeholder 2">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11. kafli KOSNINGAR OG ÚTHLUTUN SÆTA</a:t>
            </a:r>
          </a:p>
        </p:txBody>
      </p:sp>
      <p:pic>
        <p:nvPicPr>
          <p:cNvPr id="2" name="Picture 1" descr="Cover of the OpenStax textbook titled Contemporary Mathematics. The title is in large bold yellow text set against a green background, and the OpenStax logo is in white in the top right corner.">
            <a:extLst>
              <a:ext uri="{FF2B5EF4-FFF2-40B4-BE49-F238E27FC236}">
                <a16:creationId xmlns:a16="http://schemas.microsoft.com/office/drawing/2014/main" id="{24A86AFE-ECF7-B68E-0332-1375B3A4BA0F}"/>
              </a:ext>
            </a:extLst>
          </p:cNvPr>
          <p:cNvPicPr>
            <a:picLocks noChangeAspect="1"/>
          </p:cNvPicPr>
          <p:nvPr/>
        </p:nvPicPr>
        <p:blipFill>
          <a:blip r:embed="rId3"/>
          <a:stretch>
            <a:fillRect/>
          </a:stretch>
        </p:blipFill>
        <p:spPr>
          <a:xfrm>
            <a:off x="4862599" y="2757120"/>
            <a:ext cx="2466802" cy="3192332"/>
          </a:xfrm>
          <a:prstGeom prst="rect">
            <a:avLst/>
          </a:prstGeom>
          <a:effectLst>
            <a:outerShdw blurRad="362356" dist="150926" dir="1740000" sx="105794" sy="105794" algn="ctr" rotWithShape="0">
              <a:srgbClr val="000000">
                <a:alpha val="51241"/>
              </a:srgbClr>
            </a:outerShdw>
          </a:effectLst>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11.1 Kosningaraðferðir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Beita kosningu eftir flestum atkvæðum til að ákvarða sigurvegara.</a:t>
            </a:r>
          </a:p>
          <a:p>
            <a:pPr marL="514350" lvl="0" indent="-514350">
              <a:buFont typeface="+mj-lt"/>
              <a:buAutoNum type="arabicPeriod"/>
            </a:pPr>
            <a:r>
              <a:rPr lang="en-US" dirty="0"/>
              <a:t>Beita kosningu með síðari umferð til að ákvarða sigurvegara.</a:t>
            </a:r>
          </a:p>
          <a:p>
            <a:pPr marL="514350" lvl="0" indent="-514350">
              <a:buFont typeface="+mj-lt"/>
              <a:buAutoNum type="arabicPeriod"/>
            </a:pPr>
            <a:r>
              <a:rPr lang="en-US" dirty="0"/>
              <a:t>Beita forgangsröðunarkosningu til að ákvarða sigurvegara.</a:t>
            </a:r>
          </a:p>
          <a:p>
            <a:pPr marL="514350" lvl="0" indent="-514350">
              <a:buFont typeface="+mj-lt"/>
              <a:buAutoNum type="arabicPeriod"/>
            </a:pPr>
            <a:r>
              <a:rPr lang="en-US" dirty="0"/>
              <a:t>Beita Borda-talningu til að ákvarða sigurvegara.</a:t>
            </a:r>
          </a:p>
          <a:p>
            <a:pPr marL="514350" lvl="0" indent="-514350">
              <a:buFont typeface="+mj-lt"/>
              <a:buAutoNum type="arabicPeriod"/>
            </a:pPr>
            <a:r>
              <a:rPr lang="en-US" dirty="0"/>
              <a:t>Beita samanburði para og Condorcet-kosningu til að ákvarða sigurvegara.</a:t>
            </a:r>
          </a:p>
          <a:p>
            <a:pPr marL="514350" lvl="0" indent="-514350">
              <a:buFont typeface="+mj-lt"/>
              <a:buAutoNum type="arabicPeriod"/>
            </a:pPr>
            <a:r>
              <a:rPr lang="en-US" dirty="0"/>
              <a:t>Beita samþykkiskosningu til að ákvarða sigurvegara.</a:t>
            </a:r>
          </a:p>
          <a:p>
            <a:pPr marL="514350" lvl="0" indent="-514350">
              <a:buFont typeface="+mj-lt"/>
              <a:buAutoNum type="arabicPeriod"/>
            </a:pPr>
            <a:r>
              <a:rPr lang="en-US" dirty="0"/>
              <a:t>Bera saman kosningaraðferðir og greina galla þeirra.</a:t>
            </a:r>
          </a:p>
        </p:txBody>
      </p:sp>
    </p:spTree>
    <p:extLst>
      <p:ext uri="{BB962C8B-B14F-4D97-AF65-F5344CB8AC3E}">
        <p14:creationId xmlns:p14="http://schemas.microsoft.com/office/powerpoint/2010/main" val="347148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11.1 Meirihluti og flest atkvæði (1 af 2)</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482215"/>
          </a:xfrm>
        </p:spPr>
        <p:txBody>
          <a:bodyPr/>
          <a:lstStyle/>
          <a:p>
            <a:r>
              <a:rPr lang="en-US" dirty="0"/>
              <a:t>Þegar aðeins tveir kostir eru í boði er einfaldur </a:t>
            </a:r>
            <a:r>
              <a:rPr lang="en-US" b="1" dirty="0"/>
              <a:t>meirihluti </a:t>
            </a:r>
            <a:r>
              <a:rPr lang="en-US" dirty="0"/>
              <a:t>eðlileg leið til að ákvarða sigurvegara. </a:t>
            </a:r>
          </a:p>
          <a:p>
            <a:r>
              <a:rPr lang="en-US" dirty="0"/>
              <a:t>A </a:t>
            </a:r>
            <a:r>
              <a:rPr lang="en-US" b="1" dirty="0"/>
              <a:t>Meirihluti</a:t>
            </a:r>
            <a:r>
              <a:rPr lang="en-US" dirty="0"/>
              <a:t> merkir meira en helming, það er yfir 50 prósent af heildinni. </a:t>
            </a:r>
          </a:p>
        </p:txBody>
      </p:sp>
    </p:spTree>
    <p:extLst>
      <p:ext uri="{BB962C8B-B14F-4D97-AF65-F5344CB8AC3E}">
        <p14:creationId xmlns:p14="http://schemas.microsoft.com/office/powerpoint/2010/main" val="168564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Meirihluti greiddra atkvæða (1 af 2)</a:t>
            </a:r>
            <a:endParaRPr lang="en-IN" dirty="0"/>
          </a:p>
        </p:txBody>
      </p:sp>
      <p:sp>
        <p:nvSpPr>
          <p:cNvPr id="10" name="Content Placeholder 2">
            <a:extLst>
              <a:ext uri="{FF2B5EF4-FFF2-40B4-BE49-F238E27FC236}">
                <a16:creationId xmlns:a16="http://schemas.microsoft.com/office/drawing/2014/main" id="{82DAF8D9-C56E-4DD9-BED5-2524FD03F7F3}"/>
              </a:ext>
            </a:extLst>
          </p:cNvPr>
          <p:cNvSpPr>
            <a:spLocks noGrp="1"/>
          </p:cNvSpPr>
          <p:nvPr>
            <p:ph sz="half" idx="1"/>
          </p:nvPr>
        </p:nvSpPr>
        <p:spPr>
          <a:xfrm>
            <a:off x="838200" y="1010661"/>
            <a:ext cx="5181600" cy="1325880"/>
          </a:xfrm>
        </p:spPr>
        <p:txBody>
          <a:bodyPr/>
          <a:lstStyle/>
          <a:p>
            <a:r>
              <a:rPr lang="en-US" sz="2400" dirty="0"/>
              <a:t>Taflan sýnir yfirlit yfir atkvæði í forsetakosningunum árið 2000 fyrir alla frambjóðendur sem voru á kjörseðli í að minnsta kosti einu ríki. </a:t>
            </a:r>
          </a:p>
        </p:txBody>
      </p:sp>
      <p:graphicFrame>
        <p:nvGraphicFramePr>
          <p:cNvPr id="13" name="Table 3">
            <a:extLst>
              <a:ext uri="{FF2B5EF4-FFF2-40B4-BE49-F238E27FC236}">
                <a16:creationId xmlns:a16="http://schemas.microsoft.com/office/drawing/2014/main" id="{AAF8B0EA-830F-409D-86BC-347FFD46C94E}"/>
              </a:ext>
            </a:extLst>
          </p:cNvPr>
          <p:cNvGraphicFramePr>
            <a:graphicFrameLocks noGrp="1"/>
          </p:cNvGraphicFramePr>
          <p:nvPr>
            <p:ph sz="half" idx="2"/>
            <p:extLst>
              <p:ext uri="{D42A27DB-BD31-4B8C-83A1-F6EECF244321}">
                <p14:modId xmlns:p14="http://schemas.microsoft.com/office/powerpoint/2010/main" val="76283442"/>
              </p:ext>
            </p:extLst>
          </p:nvPr>
        </p:nvGraphicFramePr>
        <p:xfrm>
          <a:off x="969264" y="2377440"/>
          <a:ext cx="4846320" cy="3127248"/>
        </p:xfrm>
        <a:graphic>
          <a:graphicData uri="http://schemas.openxmlformats.org/drawingml/2006/table">
            <a:tbl>
              <a:tblPr firstRow="1" firstCol="1" bandRow="1">
                <a:tableStyleId>{5C22544A-7EE6-4342-B048-85BDC9FD1C3A}</a:tableStyleId>
              </a:tblPr>
              <a:tblGrid>
                <a:gridCol w="3108960">
                  <a:extLst>
                    <a:ext uri="{9D8B030D-6E8A-4147-A177-3AD203B41FA5}">
                      <a16:colId xmlns:a16="http://schemas.microsoft.com/office/drawing/2014/main" val="2570073530"/>
                    </a:ext>
                  </a:extLst>
                </a:gridCol>
                <a:gridCol w="1737360">
                  <a:extLst>
                    <a:ext uri="{9D8B030D-6E8A-4147-A177-3AD203B41FA5}">
                      <a16:colId xmlns:a16="http://schemas.microsoft.com/office/drawing/2014/main" val="2803046202"/>
                    </a:ext>
                  </a:extLst>
                </a:gridCol>
              </a:tblGrid>
              <a:tr h="429768">
                <a:tc>
                  <a:txBody>
                    <a:bodyPr/>
                    <a:lstStyle/>
                    <a:p>
                      <a:pPr marL="0" marR="0">
                        <a:lnSpc>
                          <a:spcPct val="107000"/>
                        </a:lnSpc>
                        <a:spcBef>
                          <a:spcPts val="0"/>
                        </a:spcBef>
                        <a:spcAft>
                          <a:spcPts val="0"/>
                        </a:spcAft>
                      </a:pPr>
                      <a:r>
                        <a:rPr lang="en-US" sz="1300" dirty="0">
                          <a:effectLst/>
                        </a:rPr>
                        <a:t>FRAMBJÓÐANDI (STJÓRNMÁLAFLOKKUR)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tc>
                  <a:txBody>
                    <a:bodyPr/>
                    <a:lstStyle/>
                    <a:p>
                      <a:pPr marL="0" marR="0">
                        <a:lnSpc>
                          <a:spcPct val="107000"/>
                        </a:lnSpc>
                        <a:spcBef>
                          <a:spcPts val="0"/>
                        </a:spcBef>
                        <a:spcAft>
                          <a:spcPts val="0"/>
                        </a:spcAft>
                      </a:pPr>
                      <a:r>
                        <a:rPr lang="en-US" sz="1300" dirty="0">
                          <a:effectLst/>
                        </a:rPr>
                        <a:t>HEILDARFJÖLDI ATKVÆÐA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extLst>
                  <a:ext uri="{0D108BD9-81ED-4DB2-BD59-A6C34878D82A}">
                    <a16:rowId xmlns:a16="http://schemas.microsoft.com/office/drawing/2014/main" val="2101025268"/>
                  </a:ext>
                </a:extLst>
              </a:tr>
              <a:tr h="292608">
                <a:tc>
                  <a:txBody>
                    <a:bodyPr/>
                    <a:lstStyle/>
                    <a:p>
                      <a:pPr marL="0" marR="0">
                        <a:lnSpc>
                          <a:spcPct val="107000"/>
                        </a:lnSpc>
                        <a:spcBef>
                          <a:spcPts val="0"/>
                        </a:spcBef>
                        <a:spcAft>
                          <a:spcPts val="0"/>
                        </a:spcAft>
                      </a:pPr>
                      <a:r>
                        <a:rPr lang="en-US" sz="1300" dirty="0">
                          <a:effectLst/>
                        </a:rPr>
                        <a:t>Al Gore (demókrati)</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tc>
                  <a:txBody>
                    <a:bodyPr/>
                    <a:lstStyle/>
                    <a:p>
                      <a:pPr marL="0" marR="0" algn="r">
                        <a:lnSpc>
                          <a:spcPct val="107000"/>
                        </a:lnSpc>
                        <a:spcBef>
                          <a:spcPts val="0"/>
                        </a:spcBef>
                        <a:spcAft>
                          <a:spcPts val="0"/>
                        </a:spcAft>
                      </a:pPr>
                      <a:r>
                        <a:rPr lang="en-US" sz="1300" dirty="0">
                          <a:effectLst/>
                        </a:rPr>
                        <a:t>50,999,897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18052457"/>
                  </a:ext>
                </a:extLst>
              </a:tr>
              <a:tr h="292608">
                <a:tc>
                  <a:txBody>
                    <a:bodyPr/>
                    <a:lstStyle/>
                    <a:p>
                      <a:pPr marL="0" marR="0">
                        <a:lnSpc>
                          <a:spcPct val="107000"/>
                        </a:lnSpc>
                        <a:spcBef>
                          <a:spcPts val="0"/>
                        </a:spcBef>
                        <a:spcAft>
                          <a:spcPts val="0"/>
                        </a:spcAft>
                      </a:pPr>
                      <a:r>
                        <a:rPr lang="en-US" sz="1300" dirty="0">
                          <a:effectLst/>
                        </a:rPr>
                        <a:t>George W. Bush (repúblikani)</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tc>
                  <a:txBody>
                    <a:bodyPr/>
                    <a:lstStyle/>
                    <a:p>
                      <a:pPr marL="0" marR="0" algn="r">
                        <a:lnSpc>
                          <a:spcPct val="107000"/>
                        </a:lnSpc>
                        <a:spcBef>
                          <a:spcPts val="0"/>
                        </a:spcBef>
                        <a:spcAft>
                          <a:spcPts val="0"/>
                        </a:spcAft>
                      </a:pPr>
                      <a:r>
                        <a:rPr lang="en-US" sz="1300" dirty="0">
                          <a:effectLst/>
                        </a:rPr>
                        <a:t>50,456,002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59504595"/>
                  </a:ext>
                </a:extLst>
              </a:tr>
              <a:tr h="292608">
                <a:tc>
                  <a:txBody>
                    <a:bodyPr/>
                    <a:lstStyle/>
                    <a:p>
                      <a:pPr marL="0" marR="0">
                        <a:lnSpc>
                          <a:spcPct val="107000"/>
                        </a:lnSpc>
                        <a:spcBef>
                          <a:spcPts val="0"/>
                        </a:spcBef>
                        <a:spcAft>
                          <a:spcPts val="0"/>
                        </a:spcAft>
                      </a:pPr>
                      <a:r>
                        <a:rPr lang="en-US" sz="1300" dirty="0">
                          <a:effectLst/>
                        </a:rPr>
                        <a:t>Ralph Nader (Græningjar)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tc>
                  <a:txBody>
                    <a:bodyPr/>
                    <a:lstStyle/>
                    <a:p>
                      <a:pPr marL="0" marR="0" algn="r">
                        <a:lnSpc>
                          <a:spcPct val="107000"/>
                        </a:lnSpc>
                        <a:spcBef>
                          <a:spcPts val="0"/>
                        </a:spcBef>
                        <a:spcAft>
                          <a:spcPts val="0"/>
                        </a:spcAft>
                      </a:pPr>
                      <a:r>
                        <a:rPr lang="en-US" sz="1300" dirty="0">
                          <a:effectLst/>
                        </a:rPr>
                        <a:t>2,882,955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98926900"/>
                  </a:ext>
                </a:extLst>
              </a:tr>
              <a:tr h="411480">
                <a:tc>
                  <a:txBody>
                    <a:bodyPr/>
                    <a:lstStyle/>
                    <a:p>
                      <a:pPr marL="0" marR="0">
                        <a:lnSpc>
                          <a:spcPct val="107000"/>
                        </a:lnSpc>
                        <a:spcBef>
                          <a:spcPts val="0"/>
                        </a:spcBef>
                        <a:spcAft>
                          <a:spcPts val="0"/>
                        </a:spcAft>
                      </a:pPr>
                      <a:r>
                        <a:rPr lang="en-US" sz="1300" dirty="0">
                          <a:effectLst/>
                        </a:rPr>
                        <a:t>Patrick J. Buchanan (Umbótaflokkurinn/óháður)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tc>
                  <a:txBody>
                    <a:bodyPr/>
                    <a:lstStyle/>
                    <a:p>
                      <a:pPr marL="0" marR="0" algn="r">
                        <a:lnSpc>
                          <a:spcPct val="107000"/>
                        </a:lnSpc>
                        <a:spcBef>
                          <a:spcPts val="0"/>
                        </a:spcBef>
                        <a:spcAft>
                          <a:spcPts val="0"/>
                        </a:spcAft>
                      </a:pPr>
                      <a:r>
                        <a:rPr lang="en-US" sz="1300" dirty="0">
                          <a:effectLst/>
                        </a:rPr>
                        <a:t>448,895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69849548"/>
                  </a:ext>
                </a:extLst>
              </a:tr>
              <a:tr h="411480">
                <a:tc>
                  <a:txBody>
                    <a:bodyPr/>
                    <a:lstStyle/>
                    <a:p>
                      <a:pPr marL="0" marR="0">
                        <a:lnSpc>
                          <a:spcPct val="107000"/>
                        </a:lnSpc>
                        <a:spcBef>
                          <a:spcPts val="0"/>
                        </a:spcBef>
                        <a:spcAft>
                          <a:spcPts val="0"/>
                        </a:spcAft>
                      </a:pPr>
                      <a:r>
                        <a:rPr lang="en-US" sz="1300" dirty="0">
                          <a:effectLst/>
                        </a:rPr>
                        <a:t>Harry Browne (Frjálshyggjuflokkurinn)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tc>
                  <a:txBody>
                    <a:bodyPr/>
                    <a:lstStyle/>
                    <a:p>
                      <a:pPr marL="0" marR="0" algn="r">
                        <a:lnSpc>
                          <a:spcPct val="107000"/>
                        </a:lnSpc>
                        <a:spcBef>
                          <a:spcPts val="0"/>
                        </a:spcBef>
                        <a:spcAft>
                          <a:spcPts val="0"/>
                        </a:spcAft>
                      </a:pPr>
                      <a:r>
                        <a:rPr lang="en-US" sz="1300" dirty="0">
                          <a:effectLst/>
                        </a:rPr>
                        <a:t>384,431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66486855"/>
                  </a:ext>
                </a:extLst>
              </a:tr>
              <a:tr h="411480">
                <a:tc>
                  <a:txBody>
                    <a:bodyPr/>
                    <a:lstStyle/>
                    <a:p>
                      <a:pPr marL="0" marR="0">
                        <a:lnSpc>
                          <a:spcPct val="107000"/>
                        </a:lnSpc>
                        <a:spcBef>
                          <a:spcPts val="0"/>
                        </a:spcBef>
                        <a:spcAft>
                          <a:spcPts val="0"/>
                        </a:spcAft>
                      </a:pPr>
                      <a:r>
                        <a:rPr lang="en-US" sz="1300" dirty="0">
                          <a:effectLst/>
                        </a:rPr>
                        <a:t>Howard Phillips (Stjórnarskrárflokkurinn)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tc>
                  <a:txBody>
                    <a:bodyPr/>
                    <a:lstStyle/>
                    <a:p>
                      <a:pPr marL="0" marR="0" algn="r">
                        <a:lnSpc>
                          <a:spcPct val="107000"/>
                        </a:lnSpc>
                        <a:spcBef>
                          <a:spcPts val="0"/>
                        </a:spcBef>
                        <a:spcAft>
                          <a:spcPts val="0"/>
                        </a:spcAft>
                      </a:pPr>
                      <a:r>
                        <a:rPr lang="en-US" sz="1300" dirty="0">
                          <a:effectLst/>
                        </a:rPr>
                        <a:t>98,020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48632413"/>
                  </a:ext>
                </a:extLst>
              </a:tr>
              <a:tr h="292608">
                <a:tc>
                  <a:txBody>
                    <a:bodyPr/>
                    <a:lstStyle/>
                    <a:p>
                      <a:pPr marL="0" marR="0">
                        <a:lnSpc>
                          <a:spcPct val="107000"/>
                        </a:lnSpc>
                        <a:spcBef>
                          <a:spcPts val="0"/>
                        </a:spcBef>
                        <a:spcAft>
                          <a:spcPts val="0"/>
                        </a:spcAft>
                      </a:pPr>
                      <a:r>
                        <a:rPr lang="en-US" sz="1300" dirty="0">
                          <a:effectLst/>
                        </a:rPr>
                        <a:t>Aðrir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tc>
                  <a:txBody>
                    <a:bodyPr/>
                    <a:lstStyle/>
                    <a:p>
                      <a:pPr marL="0" marR="0" algn="r">
                        <a:lnSpc>
                          <a:spcPct val="107000"/>
                        </a:lnSpc>
                        <a:spcBef>
                          <a:spcPts val="0"/>
                        </a:spcBef>
                        <a:spcAft>
                          <a:spcPts val="0"/>
                        </a:spcAft>
                      </a:pPr>
                      <a:r>
                        <a:rPr lang="en-US" sz="1300" dirty="0">
                          <a:effectLst/>
                        </a:rPr>
                        <a:t>134,900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28940489"/>
                  </a:ext>
                </a:extLst>
              </a:tr>
              <a:tr h="292608">
                <a:tc>
                  <a:txBody>
                    <a:bodyPr/>
                    <a:lstStyle/>
                    <a:p>
                      <a:pPr marL="0" marR="0">
                        <a:lnSpc>
                          <a:spcPct val="107000"/>
                        </a:lnSpc>
                        <a:spcBef>
                          <a:spcPts val="0"/>
                        </a:spcBef>
                        <a:spcAft>
                          <a:spcPts val="0"/>
                        </a:spcAft>
                      </a:pPr>
                      <a:r>
                        <a:rPr lang="en-US" sz="1300" dirty="0">
                          <a:effectLst/>
                        </a:rPr>
                        <a:t>Samtals: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tc>
                  <a:txBody>
                    <a:bodyPr/>
                    <a:lstStyle/>
                    <a:p>
                      <a:pPr marL="0" marR="0" algn="r">
                        <a:lnSpc>
                          <a:spcPct val="107000"/>
                        </a:lnSpc>
                        <a:spcBef>
                          <a:spcPts val="0"/>
                        </a:spcBef>
                        <a:spcAft>
                          <a:spcPts val="0"/>
                        </a:spcAft>
                      </a:pPr>
                      <a:r>
                        <a:rPr lang="en-US" sz="1300" dirty="0">
                          <a:effectLst/>
                        </a:rPr>
                        <a:t>105,405,100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14964460"/>
                  </a:ext>
                </a:extLst>
              </a:tr>
            </a:tbl>
          </a:graphicData>
        </a:graphic>
      </p:graphicFrame>
      <p:sp>
        <p:nvSpPr>
          <p:cNvPr id="5" name="Content Placeholder 4">
            <a:extLst>
              <a:ext uri="{FF2B5EF4-FFF2-40B4-BE49-F238E27FC236}">
                <a16:creationId xmlns:a16="http://schemas.microsoft.com/office/drawing/2014/main" id="{6A86AD12-84D2-476B-A457-A29C1689A9D3}"/>
              </a:ext>
            </a:extLst>
          </p:cNvPr>
          <p:cNvSpPr>
            <a:spLocks noGrp="1"/>
          </p:cNvSpPr>
          <p:nvPr>
            <p:ph sz="half" idx="12"/>
          </p:nvPr>
        </p:nvSpPr>
        <p:spPr>
          <a:xfrm>
            <a:off x="838200" y="5623560"/>
            <a:ext cx="5181600" cy="859536"/>
          </a:xfrm>
        </p:spPr>
        <p:txBody>
          <a:bodyPr/>
          <a:lstStyle/>
          <a:p>
            <a:r>
              <a:rPr lang="en-US" sz="2400" dirty="0"/>
              <a:t>Fékk einhver frambjóðandi meirihluta greiddra atkvæða?</a:t>
            </a:r>
          </a:p>
        </p:txBody>
      </p:sp>
      <p:sp>
        <p:nvSpPr>
          <p:cNvPr id="6" name="Content Placeholder 5">
            <a:extLst>
              <a:ext uri="{FF2B5EF4-FFF2-40B4-BE49-F238E27FC236}">
                <a16:creationId xmlns:a16="http://schemas.microsoft.com/office/drawing/2014/main" id="{2A042E74-0E36-4E44-B0B9-623F901F1117}"/>
              </a:ext>
            </a:extLst>
          </p:cNvPr>
          <p:cNvSpPr>
            <a:spLocks noGrp="1"/>
          </p:cNvSpPr>
          <p:nvPr>
            <p:ph sz="half" idx="13"/>
          </p:nvPr>
        </p:nvSpPr>
        <p:spPr>
          <a:xfrm>
            <a:off x="6172200" y="1010661"/>
            <a:ext cx="5753100" cy="5482213"/>
          </a:xfrm>
        </p:spPr>
        <p:txBody>
          <a:bodyPr/>
          <a:lstStyle/>
          <a:p>
            <a:r>
              <a:rPr lang="en-US" sz="2400" b="1" dirty="0"/>
              <a:t>Skref 1:  </a:t>
            </a:r>
            <a:r>
              <a:rPr lang="en-US" sz="2400" dirty="0"/>
              <a:t>Reiknið 50% af heildarfjölda atkvæða. </a:t>
            </a:r>
            <a:br>
              <a:rPr lang="en-US" sz="2400" dirty="0"/>
            </a:br>
            <a:r>
              <a:rPr lang="en-US" sz="2400" i="0" dirty="0">
                <a:latin typeface="Cambria" panose="02040503050406030204" pitchFamily="18" charset="0"/>
                <a:ea typeface="Cambria" panose="02040503050406030204" pitchFamily="18" charset="0"/>
              </a:rPr>
              <a:t>0.50 × 105,405,100 = 52,702,550</a:t>
            </a:r>
            <a:endParaRPr lang="en-US" sz="2400" dirty="0">
              <a:latin typeface="Cambria" panose="02040503050406030204" pitchFamily="18" charset="0"/>
              <a:ea typeface="Cambria" panose="02040503050406030204" pitchFamily="18" charset="0"/>
            </a:endParaRPr>
          </a:p>
          <a:p>
            <a:r>
              <a:rPr lang="en-US" sz="2400" b="1" dirty="0"/>
              <a:t>Skref 2: </a:t>
            </a:r>
            <a:r>
              <a:rPr lang="en-US" sz="2400" dirty="0"/>
              <a:t>Ákvarðið lágmarksfjölda atkvæða sem þarf til að ná meirihluta.  Lágmarksfjöldinn er lægsta náttúrlega talan sem er stærri en 50% af atkvæðunum. Til að ná meirihluta þarf frambjóðandi að fá fleiri en 52,702,550 atkvæði; frambjóðandi þarf því að fá 52,702,551 atkvæði eða fleiri.  </a:t>
            </a:r>
          </a:p>
          <a:p>
            <a:r>
              <a:rPr lang="en-US" sz="2400" b="1" dirty="0"/>
              <a:t>Skref 3: </a:t>
            </a:r>
            <a:r>
              <a:rPr lang="en-US" sz="2400" dirty="0"/>
              <a:t>Berið atkvæðafjölda hvers frambjóðanda saman við 52,702,551.  Samkvæmt töflunni fékk enginn frambjóðendanna meirihluta.</a:t>
            </a:r>
          </a:p>
        </p:txBody>
      </p:sp>
    </p:spTree>
    <p:extLst>
      <p:ext uri="{BB962C8B-B14F-4D97-AF65-F5344CB8AC3E}">
        <p14:creationId xmlns:p14="http://schemas.microsoft.com/office/powerpoint/2010/main" val="2481221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11.1 Meirihluti og flest atkvæði (2 af 2)</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dirty="0"/>
              <a:t>Ólíkt forsetakosningunum í Bandaríkjunum árið 2000 fékk einn frambjóðandi meirihluta atkvæða í kosningunum 2020 (sjá töfluna á fyrri glæru). Algengt er að enginn frambjóðandi fái meirihluta þegar fleiri en tveir eru í framboði. Frambjóðandinn sem fær flest atkvæði er þá sagður hafa </a:t>
            </a:r>
            <a:r>
              <a:rPr lang="en-US" b="1" dirty="0"/>
              <a:t>hlutfallslegan meirihluta</a:t>
            </a:r>
            <a:r>
              <a:rPr lang="en-US" dirty="0"/>
              <a:t>. </a:t>
            </a:r>
          </a:p>
        </p:txBody>
      </p:sp>
    </p:spTree>
    <p:extLst>
      <p:ext uri="{BB962C8B-B14F-4D97-AF65-F5344CB8AC3E}">
        <p14:creationId xmlns:p14="http://schemas.microsoft.com/office/powerpoint/2010/main" val="3310127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Meirihluti greiddra atkvæða (2 af 2)</a:t>
            </a:r>
            <a:endParaRPr lang="en-IN" dirty="0"/>
          </a:p>
        </p:txBody>
      </p:sp>
      <p:sp>
        <p:nvSpPr>
          <p:cNvPr id="10" name="Content Placeholder 2">
            <a:extLst>
              <a:ext uri="{FF2B5EF4-FFF2-40B4-BE49-F238E27FC236}">
                <a16:creationId xmlns:a16="http://schemas.microsoft.com/office/drawing/2014/main" id="{82DAF8D9-C56E-4DD9-BED5-2524FD03F7F3}"/>
              </a:ext>
            </a:extLst>
          </p:cNvPr>
          <p:cNvSpPr>
            <a:spLocks noGrp="1"/>
          </p:cNvSpPr>
          <p:nvPr>
            <p:ph sz="half" idx="1"/>
          </p:nvPr>
        </p:nvSpPr>
        <p:spPr>
          <a:xfrm>
            <a:off x="838200" y="1010661"/>
            <a:ext cx="5181600" cy="1351539"/>
          </a:xfrm>
        </p:spPr>
        <p:txBody>
          <a:bodyPr/>
          <a:lstStyle/>
          <a:p>
            <a:r>
              <a:rPr lang="en-US" sz="2400" dirty="0"/>
              <a:t>Taflan sýnir yfirlit yfir atkvæði í forsetakosningunum árið 2000 fyrir alla frambjóðendur sem voru á kjörseðli í að minnsta kosti einu ríki. </a:t>
            </a:r>
          </a:p>
        </p:txBody>
      </p:sp>
      <p:graphicFrame>
        <p:nvGraphicFramePr>
          <p:cNvPr id="9" name="Table 3">
            <a:extLst>
              <a:ext uri="{FF2B5EF4-FFF2-40B4-BE49-F238E27FC236}">
                <a16:creationId xmlns:a16="http://schemas.microsoft.com/office/drawing/2014/main" id="{8901E3BA-54C9-4E3F-8C7A-4EDC95C35139}"/>
              </a:ext>
            </a:extLst>
          </p:cNvPr>
          <p:cNvGraphicFramePr>
            <a:graphicFrameLocks noGrp="1"/>
          </p:cNvGraphicFramePr>
          <p:nvPr>
            <p:ph sz="half" idx="2"/>
            <p:extLst>
              <p:ext uri="{D42A27DB-BD31-4B8C-83A1-F6EECF244321}">
                <p14:modId xmlns:p14="http://schemas.microsoft.com/office/powerpoint/2010/main" val="3844571676"/>
              </p:ext>
            </p:extLst>
          </p:nvPr>
        </p:nvGraphicFramePr>
        <p:xfrm>
          <a:off x="914400" y="2377440"/>
          <a:ext cx="4846320" cy="3127248"/>
        </p:xfrm>
        <a:graphic>
          <a:graphicData uri="http://schemas.openxmlformats.org/drawingml/2006/table">
            <a:tbl>
              <a:tblPr firstRow="1" firstCol="1" bandRow="1">
                <a:tableStyleId>{5C22544A-7EE6-4342-B048-85BDC9FD1C3A}</a:tableStyleId>
              </a:tblPr>
              <a:tblGrid>
                <a:gridCol w="3108960">
                  <a:extLst>
                    <a:ext uri="{9D8B030D-6E8A-4147-A177-3AD203B41FA5}">
                      <a16:colId xmlns:a16="http://schemas.microsoft.com/office/drawing/2014/main" val="2570073530"/>
                    </a:ext>
                  </a:extLst>
                </a:gridCol>
                <a:gridCol w="1737360">
                  <a:extLst>
                    <a:ext uri="{9D8B030D-6E8A-4147-A177-3AD203B41FA5}">
                      <a16:colId xmlns:a16="http://schemas.microsoft.com/office/drawing/2014/main" val="2803046202"/>
                    </a:ext>
                  </a:extLst>
                </a:gridCol>
              </a:tblGrid>
              <a:tr h="429768">
                <a:tc>
                  <a:txBody>
                    <a:bodyPr/>
                    <a:lstStyle/>
                    <a:p>
                      <a:pPr marL="0" marR="0">
                        <a:lnSpc>
                          <a:spcPct val="107000"/>
                        </a:lnSpc>
                        <a:spcBef>
                          <a:spcPts val="0"/>
                        </a:spcBef>
                        <a:spcAft>
                          <a:spcPts val="0"/>
                        </a:spcAft>
                      </a:pPr>
                      <a:r>
                        <a:rPr lang="en-US" sz="1300" dirty="0">
                          <a:effectLst/>
                        </a:rPr>
                        <a:t>FRAMBJÓÐANDI (STJÓRNMÁLAFLOKKUR)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tc>
                  <a:txBody>
                    <a:bodyPr/>
                    <a:lstStyle/>
                    <a:p>
                      <a:pPr marL="0" marR="0">
                        <a:lnSpc>
                          <a:spcPct val="107000"/>
                        </a:lnSpc>
                        <a:spcBef>
                          <a:spcPts val="0"/>
                        </a:spcBef>
                        <a:spcAft>
                          <a:spcPts val="0"/>
                        </a:spcAft>
                      </a:pPr>
                      <a:r>
                        <a:rPr lang="en-US" sz="1300" dirty="0">
                          <a:effectLst/>
                        </a:rPr>
                        <a:t>HEILDARFJÖLDI ATKVÆÐA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48235"/>
                    </a:solidFill>
                  </a:tcPr>
                </a:tc>
                <a:extLst>
                  <a:ext uri="{0D108BD9-81ED-4DB2-BD59-A6C34878D82A}">
                    <a16:rowId xmlns:a16="http://schemas.microsoft.com/office/drawing/2014/main" val="2101025268"/>
                  </a:ext>
                </a:extLst>
              </a:tr>
              <a:tr h="292608">
                <a:tc>
                  <a:txBody>
                    <a:bodyPr/>
                    <a:lstStyle/>
                    <a:p>
                      <a:pPr marL="0" marR="0">
                        <a:lnSpc>
                          <a:spcPct val="107000"/>
                        </a:lnSpc>
                        <a:spcBef>
                          <a:spcPts val="0"/>
                        </a:spcBef>
                        <a:spcAft>
                          <a:spcPts val="0"/>
                        </a:spcAft>
                      </a:pPr>
                      <a:r>
                        <a:rPr lang="en-US" sz="1300" dirty="0">
                          <a:effectLst/>
                        </a:rPr>
                        <a:t>Al Gore (demókrati)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2832B"/>
                    </a:solidFill>
                  </a:tcPr>
                </a:tc>
                <a:tc>
                  <a:txBody>
                    <a:bodyPr/>
                    <a:lstStyle/>
                    <a:p>
                      <a:pPr marL="0" marR="0" algn="r">
                        <a:lnSpc>
                          <a:spcPct val="107000"/>
                        </a:lnSpc>
                        <a:spcBef>
                          <a:spcPts val="0"/>
                        </a:spcBef>
                        <a:spcAft>
                          <a:spcPts val="0"/>
                        </a:spcAft>
                      </a:pPr>
                      <a:r>
                        <a:rPr lang="en-US" sz="1300" dirty="0">
                          <a:effectLst/>
                        </a:rPr>
                        <a:t>50,999,897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18052457"/>
                  </a:ext>
                </a:extLst>
              </a:tr>
              <a:tr h="292608">
                <a:tc>
                  <a:txBody>
                    <a:bodyPr/>
                    <a:lstStyle/>
                    <a:p>
                      <a:pPr marL="0" marR="0">
                        <a:lnSpc>
                          <a:spcPct val="107000"/>
                        </a:lnSpc>
                        <a:spcBef>
                          <a:spcPts val="0"/>
                        </a:spcBef>
                        <a:spcAft>
                          <a:spcPts val="0"/>
                        </a:spcAft>
                      </a:pPr>
                      <a:r>
                        <a:rPr lang="en-US" sz="1300" dirty="0">
                          <a:effectLst/>
                        </a:rPr>
                        <a:t>George W. Bush (repúblikani)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2832B"/>
                    </a:solidFill>
                  </a:tcPr>
                </a:tc>
                <a:tc>
                  <a:txBody>
                    <a:bodyPr/>
                    <a:lstStyle/>
                    <a:p>
                      <a:pPr marL="0" marR="0" algn="r">
                        <a:lnSpc>
                          <a:spcPct val="107000"/>
                        </a:lnSpc>
                        <a:spcBef>
                          <a:spcPts val="0"/>
                        </a:spcBef>
                        <a:spcAft>
                          <a:spcPts val="0"/>
                        </a:spcAft>
                      </a:pPr>
                      <a:r>
                        <a:rPr lang="en-US" sz="1300" dirty="0">
                          <a:effectLst/>
                        </a:rPr>
                        <a:t>50,456,002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59504595"/>
                  </a:ext>
                </a:extLst>
              </a:tr>
              <a:tr h="292608">
                <a:tc>
                  <a:txBody>
                    <a:bodyPr/>
                    <a:lstStyle/>
                    <a:p>
                      <a:pPr marL="0" marR="0">
                        <a:lnSpc>
                          <a:spcPct val="107000"/>
                        </a:lnSpc>
                        <a:spcBef>
                          <a:spcPts val="0"/>
                        </a:spcBef>
                        <a:spcAft>
                          <a:spcPts val="0"/>
                        </a:spcAft>
                      </a:pPr>
                      <a:r>
                        <a:rPr lang="en-US" sz="1300" dirty="0">
                          <a:effectLst/>
                        </a:rPr>
                        <a:t>Ralph Nader (Græningjar)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2832B"/>
                    </a:solidFill>
                  </a:tcPr>
                </a:tc>
                <a:tc>
                  <a:txBody>
                    <a:bodyPr/>
                    <a:lstStyle/>
                    <a:p>
                      <a:pPr marL="0" marR="0" algn="r">
                        <a:lnSpc>
                          <a:spcPct val="107000"/>
                        </a:lnSpc>
                        <a:spcBef>
                          <a:spcPts val="0"/>
                        </a:spcBef>
                        <a:spcAft>
                          <a:spcPts val="0"/>
                        </a:spcAft>
                      </a:pPr>
                      <a:r>
                        <a:rPr lang="en-US" sz="1300" dirty="0">
                          <a:effectLst/>
                        </a:rPr>
                        <a:t>2,882,955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98926900"/>
                  </a:ext>
                </a:extLst>
              </a:tr>
              <a:tr h="411480">
                <a:tc>
                  <a:txBody>
                    <a:bodyPr/>
                    <a:lstStyle/>
                    <a:p>
                      <a:pPr marL="0" marR="0">
                        <a:lnSpc>
                          <a:spcPct val="107000"/>
                        </a:lnSpc>
                        <a:spcBef>
                          <a:spcPts val="0"/>
                        </a:spcBef>
                        <a:spcAft>
                          <a:spcPts val="0"/>
                        </a:spcAft>
                      </a:pPr>
                      <a:r>
                        <a:rPr lang="en-US" sz="1300" dirty="0">
                          <a:effectLst/>
                        </a:rPr>
                        <a:t>Patrick J. Buchanan (Umbótaflokkurinn/óháður)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2832B"/>
                    </a:solidFill>
                  </a:tcPr>
                </a:tc>
                <a:tc>
                  <a:txBody>
                    <a:bodyPr/>
                    <a:lstStyle/>
                    <a:p>
                      <a:pPr marL="0" marR="0" algn="r">
                        <a:lnSpc>
                          <a:spcPct val="107000"/>
                        </a:lnSpc>
                        <a:spcBef>
                          <a:spcPts val="0"/>
                        </a:spcBef>
                        <a:spcAft>
                          <a:spcPts val="0"/>
                        </a:spcAft>
                      </a:pPr>
                      <a:r>
                        <a:rPr lang="en-US" sz="1300" dirty="0">
                          <a:effectLst/>
                        </a:rPr>
                        <a:t>448,895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69849548"/>
                  </a:ext>
                </a:extLst>
              </a:tr>
              <a:tr h="411480">
                <a:tc>
                  <a:txBody>
                    <a:bodyPr/>
                    <a:lstStyle/>
                    <a:p>
                      <a:pPr marL="0" marR="0">
                        <a:lnSpc>
                          <a:spcPct val="107000"/>
                        </a:lnSpc>
                        <a:spcBef>
                          <a:spcPts val="0"/>
                        </a:spcBef>
                        <a:spcAft>
                          <a:spcPts val="0"/>
                        </a:spcAft>
                      </a:pPr>
                      <a:r>
                        <a:rPr lang="en-US" sz="1300" dirty="0">
                          <a:effectLst/>
                        </a:rPr>
                        <a:t>Harry Browne (Frjálshyggjuflokkurinn)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2832B"/>
                    </a:solidFill>
                  </a:tcPr>
                </a:tc>
                <a:tc>
                  <a:txBody>
                    <a:bodyPr/>
                    <a:lstStyle/>
                    <a:p>
                      <a:pPr marL="0" marR="0" algn="r">
                        <a:lnSpc>
                          <a:spcPct val="107000"/>
                        </a:lnSpc>
                        <a:spcBef>
                          <a:spcPts val="0"/>
                        </a:spcBef>
                        <a:spcAft>
                          <a:spcPts val="0"/>
                        </a:spcAft>
                      </a:pPr>
                      <a:r>
                        <a:rPr lang="en-US" sz="1300" dirty="0">
                          <a:effectLst/>
                        </a:rPr>
                        <a:t>384,431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66486855"/>
                  </a:ext>
                </a:extLst>
              </a:tr>
              <a:tr h="411480">
                <a:tc>
                  <a:txBody>
                    <a:bodyPr/>
                    <a:lstStyle/>
                    <a:p>
                      <a:pPr marL="0" marR="0">
                        <a:lnSpc>
                          <a:spcPct val="107000"/>
                        </a:lnSpc>
                        <a:spcBef>
                          <a:spcPts val="0"/>
                        </a:spcBef>
                        <a:spcAft>
                          <a:spcPts val="0"/>
                        </a:spcAft>
                      </a:pPr>
                      <a:r>
                        <a:rPr lang="en-US" sz="1300" dirty="0">
                          <a:effectLst/>
                        </a:rPr>
                        <a:t>Howard Phillips (Stjórnarskrárflokkurinn)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2832B"/>
                    </a:solidFill>
                  </a:tcPr>
                </a:tc>
                <a:tc>
                  <a:txBody>
                    <a:bodyPr/>
                    <a:lstStyle/>
                    <a:p>
                      <a:pPr marL="0" marR="0" algn="r">
                        <a:lnSpc>
                          <a:spcPct val="107000"/>
                        </a:lnSpc>
                        <a:spcBef>
                          <a:spcPts val="0"/>
                        </a:spcBef>
                        <a:spcAft>
                          <a:spcPts val="0"/>
                        </a:spcAft>
                      </a:pPr>
                      <a:r>
                        <a:rPr lang="en-US" sz="1300" dirty="0">
                          <a:effectLst/>
                        </a:rPr>
                        <a:t>98,020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48632413"/>
                  </a:ext>
                </a:extLst>
              </a:tr>
              <a:tr h="292608">
                <a:tc>
                  <a:txBody>
                    <a:bodyPr/>
                    <a:lstStyle/>
                    <a:p>
                      <a:pPr marL="0" marR="0">
                        <a:lnSpc>
                          <a:spcPct val="107000"/>
                        </a:lnSpc>
                        <a:spcBef>
                          <a:spcPts val="0"/>
                        </a:spcBef>
                        <a:spcAft>
                          <a:spcPts val="0"/>
                        </a:spcAft>
                      </a:pPr>
                      <a:r>
                        <a:rPr lang="en-US" sz="1300" dirty="0">
                          <a:effectLst/>
                        </a:rPr>
                        <a:t>Aðrir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2832B"/>
                    </a:solidFill>
                  </a:tcPr>
                </a:tc>
                <a:tc>
                  <a:txBody>
                    <a:bodyPr/>
                    <a:lstStyle/>
                    <a:p>
                      <a:pPr marL="0" marR="0" algn="r">
                        <a:lnSpc>
                          <a:spcPct val="107000"/>
                        </a:lnSpc>
                        <a:spcBef>
                          <a:spcPts val="0"/>
                        </a:spcBef>
                        <a:spcAft>
                          <a:spcPts val="0"/>
                        </a:spcAft>
                      </a:pPr>
                      <a:r>
                        <a:rPr lang="en-US" sz="1300" dirty="0">
                          <a:effectLst/>
                        </a:rPr>
                        <a:t>134,900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28940489"/>
                  </a:ext>
                </a:extLst>
              </a:tr>
              <a:tr h="292608">
                <a:tc>
                  <a:txBody>
                    <a:bodyPr/>
                    <a:lstStyle/>
                    <a:p>
                      <a:pPr marL="0" marR="0">
                        <a:lnSpc>
                          <a:spcPct val="107000"/>
                        </a:lnSpc>
                        <a:spcBef>
                          <a:spcPts val="0"/>
                        </a:spcBef>
                        <a:spcAft>
                          <a:spcPts val="0"/>
                        </a:spcAft>
                      </a:pPr>
                      <a:r>
                        <a:rPr lang="en-US" sz="1300" dirty="0">
                          <a:effectLst/>
                        </a:rPr>
                        <a:t>Samtals: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52832B"/>
                    </a:solidFill>
                  </a:tcPr>
                </a:tc>
                <a:tc>
                  <a:txBody>
                    <a:bodyPr/>
                    <a:lstStyle/>
                    <a:p>
                      <a:pPr marL="0" marR="0" algn="r">
                        <a:lnSpc>
                          <a:spcPct val="107000"/>
                        </a:lnSpc>
                        <a:spcBef>
                          <a:spcPts val="0"/>
                        </a:spcBef>
                        <a:spcAft>
                          <a:spcPts val="0"/>
                        </a:spcAft>
                      </a:pPr>
                      <a:r>
                        <a:rPr lang="en-US" sz="1300" dirty="0">
                          <a:effectLst/>
                        </a:rPr>
                        <a:t>105,405,100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14964460"/>
                  </a:ext>
                </a:extLst>
              </a:tr>
            </a:tbl>
          </a:graphicData>
        </a:graphic>
      </p:graphicFrame>
      <p:sp>
        <p:nvSpPr>
          <p:cNvPr id="5" name="Content Placeholder 4">
            <a:extLst>
              <a:ext uri="{FF2B5EF4-FFF2-40B4-BE49-F238E27FC236}">
                <a16:creationId xmlns:a16="http://schemas.microsoft.com/office/drawing/2014/main" id="{6A86AD12-84D2-476B-A457-A29C1689A9D3}"/>
              </a:ext>
            </a:extLst>
          </p:cNvPr>
          <p:cNvSpPr>
            <a:spLocks noGrp="1"/>
          </p:cNvSpPr>
          <p:nvPr>
            <p:ph sz="half" idx="12"/>
          </p:nvPr>
        </p:nvSpPr>
        <p:spPr>
          <a:xfrm>
            <a:off x="838200" y="5623560"/>
            <a:ext cx="5181600" cy="859536"/>
          </a:xfrm>
        </p:spPr>
        <p:txBody>
          <a:bodyPr/>
          <a:lstStyle/>
          <a:p>
            <a:r>
              <a:rPr lang="en-US" sz="2400" dirty="0"/>
              <a:t>Hvaða frambjóðandi fékk flest greidd atkvæði?</a:t>
            </a:r>
          </a:p>
        </p:txBody>
      </p:sp>
      <p:sp>
        <p:nvSpPr>
          <p:cNvPr id="6" name="Content Placeholder 5">
            <a:extLst>
              <a:ext uri="{FF2B5EF4-FFF2-40B4-BE49-F238E27FC236}">
                <a16:creationId xmlns:a16="http://schemas.microsoft.com/office/drawing/2014/main" id="{2A042E74-0E36-4E44-B0B9-623F901F1117}"/>
              </a:ext>
            </a:extLst>
          </p:cNvPr>
          <p:cNvSpPr>
            <a:spLocks noGrp="1"/>
          </p:cNvSpPr>
          <p:nvPr>
            <p:ph sz="half" idx="13"/>
          </p:nvPr>
        </p:nvSpPr>
        <p:spPr>
          <a:xfrm>
            <a:off x="6172200" y="1010661"/>
            <a:ext cx="5753100" cy="5482213"/>
          </a:xfrm>
        </p:spPr>
        <p:txBody>
          <a:bodyPr/>
          <a:lstStyle/>
          <a:p>
            <a:r>
              <a:rPr lang="en-US" sz="2400" dirty="0"/>
              <a:t>Al Gore fékk 50,999,897 atkvæði, fleiri en nokkur annar frambjóðandi. Hann fékk því flest greidd atkvæði. </a:t>
            </a:r>
          </a:p>
        </p:txBody>
      </p:sp>
    </p:spTree>
    <p:extLst>
      <p:ext uri="{BB962C8B-B14F-4D97-AF65-F5344CB8AC3E}">
        <p14:creationId xmlns:p14="http://schemas.microsoft.com/office/powerpoint/2010/main" val="1962492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11.1 Kosning með síðari umferð</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sz="2200" dirty="0"/>
              <a:t>Þegar enginn frambjóðandi uppfyllir skilyrðin fyrir sigri fer fram </a:t>
            </a:r>
            <a:r>
              <a:rPr lang="en-US" sz="2200" b="1" dirty="0"/>
              <a:t>síðari umferð kosninga, </a:t>
            </a:r>
            <a:r>
              <a:rPr lang="en-US" sz="2200" dirty="0"/>
              <a:t>það er önnur kosning, til að ákvarða sigurvegara. </a:t>
            </a:r>
          </a:p>
          <a:p>
            <a:r>
              <a:rPr lang="en-US" sz="2200" dirty="0"/>
              <a:t>Til eru margar gerðir </a:t>
            </a:r>
            <a:r>
              <a:rPr lang="en-US" sz="2200" b="1" dirty="0"/>
              <a:t>kosningakerfa með síðari umferð</a:t>
            </a:r>
            <a:r>
              <a:rPr lang="en-US" sz="2200" dirty="0"/>
              <a:t>. Í slíkum kerfum er kosið aftur þegar fyrri umferðin skilar engum sigurvegara. Framkvæmd síðari umferðar getur verið mjög mismunandi, einkum skilyrðin sem ráða því hvort frambjóðandi verður á kjörseðli í henni. </a:t>
            </a:r>
          </a:p>
          <a:p>
            <a:r>
              <a:rPr lang="en-US" sz="2200" dirty="0"/>
              <a:t>Til dæmis er </a:t>
            </a:r>
            <a:r>
              <a:rPr lang="en-US" sz="2200" b="1" dirty="0"/>
              <a:t>tveggja umferða kerfi </a:t>
            </a:r>
            <a:r>
              <a:rPr lang="en-US" sz="2200" dirty="0"/>
              <a:t>kosningakerfi þar sem aðeins efstu frambjóðendurnir komast áfram í síðari umferð. Í sumum tveggja umferða kerfum eru aðeins tveir efstu frambjóðendurnir á kjörseðlinum í síðari umferð, en í öðrum komast allir frambjóðendur áfram sem ná tilteknu hlutfalli atkvæða. </a:t>
            </a:r>
          </a:p>
          <a:p>
            <a:r>
              <a:rPr lang="en-US" sz="2200" dirty="0"/>
              <a:t>Í </a:t>
            </a:r>
            <a:r>
              <a:rPr lang="en-US" sz="2200" b="1" dirty="0"/>
              <a:t>Hare-aðferðinni </a:t>
            </a:r>
            <a:r>
              <a:rPr lang="en-US" sz="2200" dirty="0"/>
              <a:t>er einnig kosið í fleiri umferðum, en þar falla aðeins þeir frambjóðendur úr leik sem hafa allra fæst atkvæði. Því gæti þurft að halda nokkrar umferðir af </a:t>
            </a:r>
          </a:p>
        </p:txBody>
      </p:sp>
    </p:spTree>
    <p:extLst>
      <p:ext uri="{BB962C8B-B14F-4D97-AF65-F5344CB8AC3E}">
        <p14:creationId xmlns:p14="http://schemas.microsoft.com/office/powerpoint/2010/main" val="2457887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400" dirty="0"/>
              <a:t>DÆMI – Síðari umferð í formannskjöri húsfélags</a:t>
            </a:r>
            <a:endParaRPr lang="en-IN" sz="2400" dirty="0"/>
          </a:p>
        </p:txBody>
      </p:sp>
      <p:sp>
        <p:nvSpPr>
          <p:cNvPr id="10" name="Content Placeholder 2">
            <a:extLst>
              <a:ext uri="{FF2B5EF4-FFF2-40B4-BE49-F238E27FC236}">
                <a16:creationId xmlns:a16="http://schemas.microsoft.com/office/drawing/2014/main" id="{82DAF8D9-C56E-4DD9-BED5-2524FD03F7F3}"/>
              </a:ext>
            </a:extLst>
          </p:cNvPr>
          <p:cNvSpPr>
            <a:spLocks noGrp="1"/>
          </p:cNvSpPr>
          <p:nvPr>
            <p:ph sz="half" idx="1"/>
          </p:nvPr>
        </p:nvSpPr>
        <p:spPr>
          <a:xfrm>
            <a:off x="838200" y="1010661"/>
            <a:ext cx="5715000" cy="2238373"/>
          </a:xfrm>
        </p:spPr>
        <p:txBody>
          <a:bodyPr/>
          <a:lstStyle/>
          <a:p>
            <a:r>
              <a:rPr lang="en-US" sz="2000" dirty="0"/>
              <a:t>Húsfélag kýs nýjan formann annað hvert ár með tveggja umferða kosningu. Hljóti enginn frambjóðandi meirihluta kveða samþykktir félagsins á um að þeir tveir sem flest atkvæði fá megi taka þátt í síðari umferð. Tiltekið ár voru 5 íbúar í framboði. Niðurstöður fyrri umferðar eru sýndar í töflunni.</a:t>
            </a:r>
          </a:p>
        </p:txBody>
      </p:sp>
      <p:graphicFrame>
        <p:nvGraphicFramePr>
          <p:cNvPr id="11" name="Table 3">
            <a:extLst>
              <a:ext uri="{FF2B5EF4-FFF2-40B4-BE49-F238E27FC236}">
                <a16:creationId xmlns:a16="http://schemas.microsoft.com/office/drawing/2014/main" id="{878C4383-82D8-4200-AF9B-986CA1D3DE24}"/>
              </a:ext>
            </a:extLst>
          </p:cNvPr>
          <p:cNvGraphicFramePr>
            <a:graphicFrameLocks noGrp="1"/>
          </p:cNvGraphicFramePr>
          <p:nvPr>
            <p:ph sz="half" idx="2"/>
            <p:extLst>
              <p:ext uri="{D42A27DB-BD31-4B8C-83A1-F6EECF244321}">
                <p14:modId xmlns:p14="http://schemas.microsoft.com/office/powerpoint/2010/main" val="4204461858"/>
              </p:ext>
            </p:extLst>
          </p:nvPr>
        </p:nvGraphicFramePr>
        <p:xfrm>
          <a:off x="1873186" y="3337934"/>
          <a:ext cx="3645027" cy="1869066"/>
        </p:xfrm>
        <a:graphic>
          <a:graphicData uri="http://schemas.openxmlformats.org/drawingml/2006/table">
            <a:tbl>
              <a:tblPr firstRow="1" firstCol="1" bandRow="1">
                <a:tableStyleId>{5C22544A-7EE6-4342-B048-85BDC9FD1C3A}</a:tableStyleId>
              </a:tblPr>
              <a:tblGrid>
                <a:gridCol w="1310134">
                  <a:extLst>
                    <a:ext uri="{9D8B030D-6E8A-4147-A177-3AD203B41FA5}">
                      <a16:colId xmlns:a16="http://schemas.microsoft.com/office/drawing/2014/main" val="3676444429"/>
                    </a:ext>
                  </a:extLst>
                </a:gridCol>
                <a:gridCol w="2334893">
                  <a:extLst>
                    <a:ext uri="{9D8B030D-6E8A-4147-A177-3AD203B41FA5}">
                      <a16:colId xmlns:a16="http://schemas.microsoft.com/office/drawing/2014/main" val="3075426445"/>
                    </a:ext>
                  </a:extLst>
                </a:gridCol>
              </a:tblGrid>
              <a:tr h="311511">
                <a:tc>
                  <a:txBody>
                    <a:bodyPr/>
                    <a:lstStyle/>
                    <a:p>
                      <a:pPr marL="0" marR="0">
                        <a:lnSpc>
                          <a:spcPct val="100000"/>
                        </a:lnSpc>
                        <a:spcBef>
                          <a:spcPts val="0"/>
                        </a:spcBef>
                        <a:spcAft>
                          <a:spcPts val="0"/>
                        </a:spcAft>
                      </a:pPr>
                      <a:r>
                        <a:rPr lang="en-US" sz="1600" cap="all" dirty="0">
                          <a:effectLst/>
                        </a:rPr>
                        <a:t>Frambjóðandi</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600" cap="all" dirty="0">
                          <a:effectLst/>
                        </a:rPr>
                        <a:t>Atkvæði í fyrri umferð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1224384146"/>
                  </a:ext>
                </a:extLst>
              </a:tr>
              <a:tr h="311511">
                <a:tc>
                  <a:txBody>
                    <a:bodyPr/>
                    <a:lstStyle/>
                    <a:p>
                      <a:pPr marL="0" marR="0">
                        <a:lnSpc>
                          <a:spcPct val="100000"/>
                        </a:lnSpc>
                        <a:spcBef>
                          <a:spcPts val="0"/>
                        </a:spcBef>
                        <a:spcAft>
                          <a:spcPts val="0"/>
                        </a:spcAft>
                      </a:pPr>
                      <a:r>
                        <a:rPr lang="en-US" sz="1600" dirty="0">
                          <a:effectLst/>
                        </a:rPr>
                        <a:t>Abou</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nSpc>
                          <a:spcPct val="100000"/>
                        </a:lnSpc>
                        <a:spcBef>
                          <a:spcPts val="0"/>
                        </a:spcBef>
                        <a:spcAft>
                          <a:spcPts val="0"/>
                        </a:spcAft>
                      </a:pPr>
                      <a:r>
                        <a:rPr lang="en-US" sz="1600" dirty="0">
                          <a:effectLst/>
                        </a:rPr>
                        <a:t>18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3767640"/>
                  </a:ext>
                </a:extLst>
              </a:tr>
              <a:tr h="311511">
                <a:tc>
                  <a:txBody>
                    <a:bodyPr/>
                    <a:lstStyle/>
                    <a:p>
                      <a:pPr marL="0" marR="0">
                        <a:lnSpc>
                          <a:spcPct val="100000"/>
                        </a:lnSpc>
                        <a:spcBef>
                          <a:spcPts val="0"/>
                        </a:spcBef>
                        <a:spcAft>
                          <a:spcPts val="0"/>
                        </a:spcAft>
                      </a:pPr>
                      <a:r>
                        <a:rPr lang="en-US" sz="1600" dirty="0">
                          <a:effectLst/>
                        </a:rPr>
                        <a:t>Baiocchi</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nSpc>
                          <a:spcPct val="100000"/>
                        </a:lnSpc>
                        <a:spcBef>
                          <a:spcPts val="0"/>
                        </a:spcBef>
                        <a:spcAft>
                          <a:spcPts val="0"/>
                        </a:spcAft>
                      </a:pPr>
                      <a:r>
                        <a:rPr lang="en-US" sz="1600" dirty="0">
                          <a:effectLst/>
                        </a:rPr>
                        <a:t>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6797083"/>
                  </a:ext>
                </a:extLst>
              </a:tr>
              <a:tr h="311511">
                <a:tc>
                  <a:txBody>
                    <a:bodyPr/>
                    <a:lstStyle/>
                    <a:p>
                      <a:pPr marL="0" marR="0">
                        <a:lnSpc>
                          <a:spcPct val="100000"/>
                        </a:lnSpc>
                        <a:spcBef>
                          <a:spcPts val="0"/>
                        </a:spcBef>
                        <a:spcAft>
                          <a:spcPts val="0"/>
                        </a:spcAft>
                      </a:pPr>
                      <a:r>
                        <a:rPr lang="en-US" sz="1600" dirty="0">
                          <a:effectLst/>
                        </a:rPr>
                        <a:t>Campana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nSpc>
                          <a:spcPct val="100000"/>
                        </a:lnSpc>
                        <a:spcBef>
                          <a:spcPts val="0"/>
                        </a:spcBef>
                        <a:spcAft>
                          <a:spcPts val="0"/>
                        </a:spcAft>
                      </a:pPr>
                      <a:r>
                        <a:rPr lang="en-US" sz="16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7578649"/>
                  </a:ext>
                </a:extLst>
              </a:tr>
              <a:tr h="311511">
                <a:tc>
                  <a:txBody>
                    <a:bodyPr/>
                    <a:lstStyle/>
                    <a:p>
                      <a:pPr marL="0" marR="0">
                        <a:lnSpc>
                          <a:spcPct val="100000"/>
                        </a:lnSpc>
                        <a:spcBef>
                          <a:spcPts val="0"/>
                        </a:spcBef>
                        <a:spcAft>
                          <a:spcPts val="0"/>
                        </a:spcAft>
                      </a:pPr>
                      <a:r>
                        <a:rPr lang="en-US" sz="1600" dirty="0">
                          <a:effectLst/>
                        </a:rPr>
                        <a:t>Dali</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nSpc>
                          <a:spcPct val="100000"/>
                        </a:lnSpc>
                        <a:spcBef>
                          <a:spcPts val="0"/>
                        </a:spcBef>
                        <a:spcAft>
                          <a:spcPts val="0"/>
                        </a:spcAft>
                      </a:pPr>
                      <a:r>
                        <a:rPr lang="en-US" sz="1600" dirty="0">
                          <a:effectLst/>
                        </a:rPr>
                        <a:t>11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6224533"/>
                  </a:ext>
                </a:extLst>
              </a:tr>
              <a:tr h="311511">
                <a:tc>
                  <a:txBody>
                    <a:bodyPr/>
                    <a:lstStyle/>
                    <a:p>
                      <a:pPr marL="0" marR="0">
                        <a:lnSpc>
                          <a:spcPct val="100000"/>
                        </a:lnSpc>
                        <a:spcBef>
                          <a:spcPts val="0"/>
                        </a:spcBef>
                        <a:spcAft>
                          <a:spcPts val="0"/>
                        </a:spcAft>
                      </a:pPr>
                      <a:r>
                        <a:rPr lang="en-US" sz="1600" dirty="0">
                          <a:effectLst/>
                        </a:rPr>
                        <a:t>Eugene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nSpc>
                          <a:spcPct val="100000"/>
                        </a:lnSpc>
                        <a:spcBef>
                          <a:spcPts val="0"/>
                        </a:spcBef>
                        <a:spcAft>
                          <a:spcPts val="0"/>
                        </a:spcAft>
                      </a:pPr>
                      <a:r>
                        <a:rPr lang="en-US" sz="16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6262502"/>
                  </a:ext>
                </a:extLst>
              </a:tr>
            </a:tbl>
          </a:graphicData>
        </a:graphic>
      </p:graphicFrame>
      <p:sp>
        <p:nvSpPr>
          <p:cNvPr id="5" name="Content Placeholder 4">
            <a:extLst>
              <a:ext uri="{FF2B5EF4-FFF2-40B4-BE49-F238E27FC236}">
                <a16:creationId xmlns:a16="http://schemas.microsoft.com/office/drawing/2014/main" id="{6A86AD12-84D2-476B-A457-A29C1689A9D3}"/>
              </a:ext>
            </a:extLst>
          </p:cNvPr>
          <p:cNvSpPr>
            <a:spLocks noGrp="1"/>
          </p:cNvSpPr>
          <p:nvPr>
            <p:ph sz="half" idx="12"/>
          </p:nvPr>
        </p:nvSpPr>
        <p:spPr>
          <a:xfrm>
            <a:off x="838200" y="5300750"/>
            <a:ext cx="5715000" cy="1230223"/>
          </a:xfrm>
        </p:spPr>
        <p:txBody>
          <a:bodyPr/>
          <a:lstStyle/>
          <a:p>
            <a:pPr marL="457200" indent="-457200">
              <a:buFont typeface="+mj-lt"/>
              <a:buAutoNum type="arabicPeriod"/>
            </a:pPr>
            <a:r>
              <a:rPr lang="en-US" sz="1800" dirty="0"/>
              <a:t>Fæst niðurstaða í fyrri umferð? Hvers vegna eða hvers vegna ekki?</a:t>
            </a:r>
          </a:p>
          <a:p>
            <a:pPr marL="457200" indent="-457200">
              <a:buFont typeface="+mj-lt"/>
              <a:buAutoNum type="arabicPeriod"/>
            </a:pPr>
            <a:r>
              <a:rPr lang="en-US" sz="1800" dirty="0"/>
              <a:t>Ef sigurvegari fæst, hver vinnur? Ef kjósa þarf aftur, hverjir komast þá í síðari umferð? </a:t>
            </a:r>
            <a:endParaRPr lang="en-US" sz="1400" dirty="0"/>
          </a:p>
        </p:txBody>
      </p:sp>
      <p:sp>
        <p:nvSpPr>
          <p:cNvPr id="6" name="Content Placeholder 5">
            <a:extLst>
              <a:ext uri="{FF2B5EF4-FFF2-40B4-BE49-F238E27FC236}">
                <a16:creationId xmlns:a16="http://schemas.microsoft.com/office/drawing/2014/main" id="{2A042E74-0E36-4E44-B0B9-623F901F1117}"/>
              </a:ext>
            </a:extLst>
          </p:cNvPr>
          <p:cNvSpPr>
            <a:spLocks noGrp="1"/>
          </p:cNvSpPr>
          <p:nvPr>
            <p:ph sz="half" idx="13"/>
          </p:nvPr>
        </p:nvSpPr>
        <p:spPr>
          <a:xfrm>
            <a:off x="6743700" y="1010661"/>
            <a:ext cx="5181600" cy="5482213"/>
          </a:xfrm>
        </p:spPr>
        <p:txBody>
          <a:bodyPr/>
          <a:lstStyle/>
          <a:p>
            <a:pPr marL="457200" indent="-457200">
              <a:lnSpc>
                <a:spcPct val="100000"/>
              </a:lnSpc>
              <a:buFont typeface="+mj-lt"/>
              <a:buAutoNum type="arabicPeriod"/>
            </a:pPr>
            <a:r>
              <a:rPr lang="en-US" sz="2400" dirty="0"/>
              <a:t>Meirihluta af 48 atkvæðum þarf til að vinna. Byrjum á að finna 50% af 48 með eftirfarandi útreikningi: </a:t>
            </a:r>
            <a:r>
              <a:rPr lang="en-US" sz="2400" i="0" dirty="0">
                <a:latin typeface="Cambria" panose="02040503050406030204" pitchFamily="18" charset="0"/>
                <a:ea typeface="Cambria" panose="02040503050406030204" pitchFamily="18" charset="0"/>
              </a:rPr>
              <a:t>0.50(48) = 24</a:t>
            </a:r>
            <a:r>
              <a:rPr lang="en-US" sz="2400" dirty="0">
                <a:latin typeface="Cambria" panose="02040503050406030204" pitchFamily="18" charset="0"/>
                <a:ea typeface="Cambria" panose="02040503050406030204" pitchFamily="18" charset="0"/>
              </a:rPr>
              <a:t>. </a:t>
            </a:r>
            <a:r>
              <a:rPr lang="en-US" sz="2400" dirty="0">
                <a:ea typeface="Cambria" panose="02040503050406030204" pitchFamily="18" charset="0"/>
              </a:rPr>
              <a:t>A </a:t>
            </a:r>
            <a:r>
              <a:rPr lang="en-US" sz="2400" dirty="0"/>
              <a:t>meirihluti er því 25 atkvæði eða fleiri. Enginn frambjóðandi hefur meirihluta og því fæst enginn sigurvegari í fyrri umferð. </a:t>
            </a:r>
          </a:p>
          <a:p>
            <a:pPr marL="457200" indent="-457200">
              <a:lnSpc>
                <a:spcPct val="100000"/>
              </a:lnSpc>
              <a:buFont typeface="+mj-lt"/>
              <a:buAutoNum type="arabicPeriod"/>
            </a:pPr>
            <a:r>
              <a:rPr lang="en-US" sz="2400" dirty="0"/>
              <a:t>Abou og Dali komast í síðari umferð.</a:t>
            </a:r>
          </a:p>
        </p:txBody>
      </p:sp>
    </p:spTree>
    <p:extLst>
      <p:ext uri="{BB962C8B-B14F-4D97-AF65-F5344CB8AC3E}">
        <p14:creationId xmlns:p14="http://schemas.microsoft.com/office/powerpoint/2010/main" val="3273900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sz="2200" dirty="0"/>
              <a:t>11.1 Skref til að ákvarða sigurvegara með hlutfallslegum meirihluta eða meirihlutakosningu með síðari umferð </a:t>
            </a:r>
            <a:endParaRPr lang="en-US" sz="2200"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339339"/>
          </a:xfrm>
        </p:spPr>
        <p:txBody>
          <a:bodyPr/>
          <a:lstStyle/>
          <a:p>
            <a:pPr>
              <a:spcBef>
                <a:spcPts val="600"/>
              </a:spcBef>
            </a:pPr>
            <a:r>
              <a:rPr lang="en-US" sz="2200" dirty="0"/>
              <a:t>Til að ákvarða sigurvegara með hlutfallslegum meirihluta eða í meirihlutakosningu með síðari umferð fylgjum við þessum þremur skrefum: </a:t>
            </a:r>
          </a:p>
          <a:p>
            <a:pPr>
              <a:spcBef>
                <a:spcPts val="600"/>
              </a:spcBef>
            </a:pPr>
            <a:r>
              <a:rPr lang="en-US" sz="2200" b="1" dirty="0"/>
              <a:t>Skref 1: </a:t>
            </a:r>
            <a:r>
              <a:rPr lang="en-US" sz="2200" dirty="0"/>
              <a:t>Ef meirihluta þarf til að vinna kosninguna skal ákvarða hve mörg atkvæði þarf til að ná meirihluta. Það er lægsta heila talan sem er stærri en 50 prósent af heildarfjölda atkvæða. Ef meirihluta er ekki krafist skal fara í skref 2. </a:t>
            </a:r>
          </a:p>
          <a:p>
            <a:pPr>
              <a:spcBef>
                <a:spcPts val="600"/>
              </a:spcBef>
            </a:pPr>
            <a:r>
              <a:rPr lang="en-US" sz="2200" b="1" dirty="0"/>
              <a:t>Skref 2: </a:t>
            </a:r>
            <a:r>
              <a:rPr lang="en-US" sz="2200" dirty="0"/>
              <a:t>Teljið atkvæði hvers frambjóðanda í yfirstandandi umferð. Ef einn frambjóðandi hefur næg atkvæði til að ná hlutfallslegum meirihluta eða hreinum meirihluta, eftir því sem við á, er sigurvegari fundinn. Annars skal fella fyrirfram ákveðinn fjölda frambjóðenda úr leik samkvæmt kosningareglunum. Skilyrðin geta verið mismunandi. Reglurnar kunna til dæmis að kveða á um að þeir sem hafa fæst atkvæði falli úr leik, eins og í Hare-aðferðinni, eða að aðeins þeir sem ná tilteknu lágmarki komist áfram, eins og í tveggja umferða kerfi. Þegar viðeigandi frambjóðendur hafa fallið úr leik skal fara í skref 3. </a:t>
            </a:r>
          </a:p>
          <a:p>
            <a:pPr>
              <a:spcBef>
                <a:spcPts val="600"/>
              </a:spcBef>
            </a:pPr>
            <a:r>
              <a:rPr lang="en-US" sz="2200" b="1" dirty="0"/>
              <a:t>Skref 3: </a:t>
            </a:r>
            <a:r>
              <a:rPr lang="en-US" sz="2200" dirty="0"/>
              <a:t>Haldið síðari umferð. Ef hún er hermd eftir lista yfir forgangsröðun kjósenda skal endurnúmera valkostina í samræmi við fjölda þeirra sem eftir standa, en halda upphaflegri röð þeirra óbreyttri. Endurtakið síðan skref 2. </a:t>
            </a:r>
          </a:p>
        </p:txBody>
      </p:sp>
    </p:spTree>
    <p:extLst>
      <p:ext uri="{BB962C8B-B14F-4D97-AF65-F5344CB8AC3E}">
        <p14:creationId xmlns:p14="http://schemas.microsoft.com/office/powerpoint/2010/main" val="1514787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11.1 Forgangsröðunarkosning</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sz="2400" dirty="0"/>
              <a:t>Í dæmi 11.4 og verkefninu Prófaðu sjálf(ur) 11.4 var gefinn listi þar sem valkostum hvers kjósanda var raðað eftir forgangi. Slík röðun nefnist </a:t>
            </a:r>
            <a:r>
              <a:rPr lang="en-US" sz="2400" b="1" dirty="0"/>
              <a:t>forgangsröðun</a:t>
            </a:r>
            <a:r>
              <a:rPr lang="en-US" sz="2400" dirty="0"/>
              <a:t>. Kjörseðill þar sem kjósanda ber að raða valkostum sínum eftir forgangi nefnist </a:t>
            </a:r>
            <a:r>
              <a:rPr lang="en-US" sz="2400" b="1" dirty="0"/>
              <a:t>raðaður kjörseðill</a:t>
            </a:r>
            <a:r>
              <a:rPr lang="en-US" sz="2400" dirty="0"/>
              <a:t>, og sérhvert kosningakerfi þar sem kjósendur nota raðaða kjörseðla nefnist </a:t>
            </a:r>
            <a:r>
              <a:rPr lang="en-US" sz="2400" b="1" dirty="0"/>
              <a:t>röðunarkosning</a:t>
            </a:r>
            <a:r>
              <a:rPr lang="en-US" sz="2400" dirty="0"/>
              <a:t>. </a:t>
            </a:r>
          </a:p>
          <a:p>
            <a:r>
              <a:rPr lang="en-US" sz="2400" dirty="0"/>
              <a:t>Skoðum nú sérstaka tegund röðunarkosningar sem nefnist </a:t>
            </a:r>
            <a:r>
              <a:rPr lang="en-US" sz="2400" b="1" dirty="0"/>
              <a:t>forgangsröðunarkosning (RCV), </a:t>
            </a:r>
            <a:r>
              <a:rPr lang="en-US" sz="2400" dirty="0"/>
              <a:t>þar sem hermt er eftir nokkrum kosningaumferðum án þess tíma og kostnaðar sem venjulega fylgir því að kjósendur þurfi að mæta aftur og aftur á kjörstað, eins og í dæmi 11.4. </a:t>
            </a:r>
          </a:p>
          <a:p>
            <a:r>
              <a:rPr lang="en-US" sz="2400" dirty="0"/>
              <a:t>Forgangsröðunarkosning (RCV), sem einnig nefnist </a:t>
            </a:r>
            <a:r>
              <a:rPr lang="en-US" sz="2400" b="1" dirty="0"/>
              <a:t>tafarlaus umferðarkosning (IRV)</a:t>
            </a:r>
            <a:r>
              <a:rPr lang="en-US" sz="2400" dirty="0"/>
              <a:t>, er afbrigði af Hare-aðferðinni. Þar er forgangsröðun notuð þannig að ef enginn frambjóðandi fær meirihluta má fella óvinsælustu valkostina úr leik og telja atkvæðin að nýju án þess að halda fleiri kosningar. </a:t>
            </a:r>
          </a:p>
        </p:txBody>
      </p:sp>
    </p:spTree>
    <p:extLst>
      <p:ext uri="{BB962C8B-B14F-4D97-AF65-F5344CB8AC3E}">
        <p14:creationId xmlns:p14="http://schemas.microsoft.com/office/powerpoint/2010/main" val="143773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11.1 Skref til að ákvarða sigurvegara í forgangsröðunarkosningu</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dirty="0"/>
              <a:t>Til að ákvarða sigurvegara í forgangsröðunarkosningu fylgjum við þessum þremur skrefum: </a:t>
            </a:r>
          </a:p>
          <a:p>
            <a:r>
              <a:rPr lang="en-US" b="1" dirty="0"/>
              <a:t>Skref 1: </a:t>
            </a:r>
            <a:r>
              <a:rPr lang="en-US" dirty="0"/>
              <a:t>Ákvarðið hve mörg atkvæði þarf til að ná meirihluta. Það er lægsta heila talan sem er stærri en 50 prósent af heildarfjölda atkvæða. </a:t>
            </a:r>
          </a:p>
          <a:p>
            <a:r>
              <a:rPr lang="en-US" b="1" dirty="0"/>
              <a:t>Skref 2: </a:t>
            </a:r>
            <a:r>
              <a:rPr lang="en-US" dirty="0"/>
              <a:t>Teljið hversu oft hver frambjóðandi er í fyrsta sæti. Hafi frambjóðandi meirihluta vinnur hann kosninguna og niðurstaða er fengin. Annars falla þeir frambjóðendur sem hafa fæst atkvæði úr leik og haldið er áfram í skref 3. </a:t>
            </a:r>
          </a:p>
          <a:p>
            <a:r>
              <a:rPr lang="en-US" b="1" dirty="0"/>
              <a:t>Skref 3: </a:t>
            </a:r>
            <a:r>
              <a:rPr lang="en-US" dirty="0"/>
              <a:t>Endurúthlutið atkvæðunum til þeirra frambjóðenda sem eftir standa og endurtakið skref 2.</a:t>
            </a:r>
          </a:p>
        </p:txBody>
      </p:sp>
    </p:spTree>
    <p:extLst>
      <p:ext uri="{BB962C8B-B14F-4D97-AF65-F5344CB8AC3E}">
        <p14:creationId xmlns:p14="http://schemas.microsoft.com/office/powerpoint/2010/main" val="2941293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11.1 Kosning með Borda-talningu</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sz="2600" dirty="0"/>
              <a:t>Forgangsröðunarkosning er ein tegund röðunarkosningar þar sem hermt er eftir nokkrum kosningaumferðum út frá röðuðum kjörseðlum. Önnur tegund röðunarkosningar er </a:t>
            </a:r>
            <a:r>
              <a:rPr lang="en-US" sz="2600" b="1" dirty="0"/>
              <a:t>Borda-talning</a:t>
            </a:r>
            <a:r>
              <a:rPr lang="en-US" sz="2600" dirty="0"/>
              <a:t>. Þar eru notaðir raðaðir kjörseðlar og hver frambjóðandi fær jafnmörg stig og fjöldi þeirra frambjóðenda sem raðast neðar en hann á hverjum kjörseðli. </a:t>
            </a:r>
          </a:p>
          <a:p>
            <a:r>
              <a:rPr lang="en-US" sz="2600" dirty="0"/>
              <a:t>Fjöldi stiga sem tiltekinn frambjóðandi fær með Borda-talningu nefnist </a:t>
            </a:r>
            <a:r>
              <a:rPr lang="en-US" sz="2600" b="1" dirty="0"/>
              <a:t>Borda-stig frambjóðandans</a:t>
            </a:r>
            <a:r>
              <a:rPr lang="en-US" sz="2600" dirty="0"/>
              <a:t>.</a:t>
            </a:r>
          </a:p>
          <a:p>
            <a:r>
              <a:rPr lang="en-US" sz="2600" dirty="0"/>
              <a:t>A </a:t>
            </a:r>
            <a:r>
              <a:rPr lang="en-US" sz="2600" b="1" dirty="0"/>
              <a:t>málamiðlunarframbjóðandi </a:t>
            </a:r>
            <a:r>
              <a:rPr lang="en-US" sz="2600" dirty="0"/>
              <a:t>er ekki fyrsti valkostur flestra kjósenda en nýtur meiri sáttar meðal kjósenda í heild en aðrir frambjóðendur. </a:t>
            </a:r>
          </a:p>
          <a:p>
            <a:r>
              <a:rPr lang="en-US" sz="2600" dirty="0"/>
              <a:t>A </a:t>
            </a:r>
            <a:r>
              <a:rPr lang="en-US" sz="2600" b="1" dirty="0"/>
              <a:t>sundrandi frambjóðandi </a:t>
            </a:r>
            <a:r>
              <a:rPr lang="en-US" sz="2600" dirty="0"/>
              <a:t>er jafnframt fyrsti valkostur stórs hluta kjósenda og síðasti valkostur annars stórs hluta þeirra. </a:t>
            </a:r>
          </a:p>
        </p:txBody>
      </p:sp>
    </p:spTree>
    <p:extLst>
      <p:ext uri="{BB962C8B-B14F-4D97-AF65-F5344CB8AC3E}">
        <p14:creationId xmlns:p14="http://schemas.microsoft.com/office/powerpoint/2010/main" val="3424269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Kosning með Borda-talningu</a:t>
            </a:r>
            <a:endParaRPr lang="en-IN" dirty="0"/>
          </a:p>
        </p:txBody>
      </p:sp>
      <p:sp>
        <p:nvSpPr>
          <p:cNvPr id="10" name="Content Placeholder 2">
            <a:extLst>
              <a:ext uri="{FF2B5EF4-FFF2-40B4-BE49-F238E27FC236}">
                <a16:creationId xmlns:a16="http://schemas.microsoft.com/office/drawing/2014/main" id="{82DAF8D9-C56E-4DD9-BED5-2524FD03F7F3}"/>
              </a:ext>
            </a:extLst>
          </p:cNvPr>
          <p:cNvSpPr>
            <a:spLocks noGrp="1"/>
          </p:cNvSpPr>
          <p:nvPr>
            <p:ph sz="half" idx="1"/>
          </p:nvPr>
        </p:nvSpPr>
        <p:spPr>
          <a:xfrm>
            <a:off x="838200" y="1010661"/>
            <a:ext cx="5181600" cy="1869066"/>
          </a:xfrm>
        </p:spPr>
        <p:txBody>
          <a:bodyPr/>
          <a:lstStyle/>
          <a:p>
            <a:r>
              <a:rPr lang="en-US" dirty="0"/>
              <a:t>Leikskólabörn kusu uppáhaldslitina sína. </a:t>
            </a:r>
          </a:p>
          <a:p>
            <a:r>
              <a:rPr lang="en-US" dirty="0"/>
              <a:t>Reiknið Borda-stig fjólubláa litsins.</a:t>
            </a:r>
          </a:p>
        </p:txBody>
      </p:sp>
      <p:graphicFrame>
        <p:nvGraphicFramePr>
          <p:cNvPr id="9" name="Table 3">
            <a:extLst>
              <a:ext uri="{FF2B5EF4-FFF2-40B4-BE49-F238E27FC236}">
                <a16:creationId xmlns:a16="http://schemas.microsoft.com/office/drawing/2014/main" id="{690C3EC6-E66A-4F97-9008-B692EE9D07E3}"/>
              </a:ext>
            </a:extLst>
          </p:cNvPr>
          <p:cNvGraphicFramePr>
            <a:graphicFrameLocks noGrp="1"/>
          </p:cNvGraphicFramePr>
          <p:nvPr>
            <p:ph sz="half" idx="2"/>
            <p:extLst>
              <p:ext uri="{D42A27DB-BD31-4B8C-83A1-F6EECF244321}">
                <p14:modId xmlns:p14="http://schemas.microsoft.com/office/powerpoint/2010/main" val="980633488"/>
              </p:ext>
            </p:extLst>
          </p:nvPr>
        </p:nvGraphicFramePr>
        <p:xfrm>
          <a:off x="887296" y="2816352"/>
          <a:ext cx="4965192" cy="2971800"/>
        </p:xfrm>
        <a:graphic>
          <a:graphicData uri="http://schemas.openxmlformats.org/drawingml/2006/table">
            <a:tbl>
              <a:tblPr firstRow="1" firstCol="1" bandRow="1">
                <a:tableStyleId>{5C22544A-7EE6-4342-B048-85BDC9FD1C3A}</a:tableStyleId>
              </a:tblPr>
              <a:tblGrid>
                <a:gridCol w="2295144">
                  <a:extLst>
                    <a:ext uri="{9D8B030D-6E8A-4147-A177-3AD203B41FA5}">
                      <a16:colId xmlns:a16="http://schemas.microsoft.com/office/drawing/2014/main" val="1931654330"/>
                    </a:ext>
                  </a:extLst>
                </a:gridCol>
                <a:gridCol w="713232">
                  <a:extLst>
                    <a:ext uri="{9D8B030D-6E8A-4147-A177-3AD203B41FA5}">
                      <a16:colId xmlns:a16="http://schemas.microsoft.com/office/drawing/2014/main" val="60396658"/>
                    </a:ext>
                  </a:extLst>
                </a:gridCol>
                <a:gridCol w="621792">
                  <a:extLst>
                    <a:ext uri="{9D8B030D-6E8A-4147-A177-3AD203B41FA5}">
                      <a16:colId xmlns:a16="http://schemas.microsoft.com/office/drawing/2014/main" val="495772444"/>
                    </a:ext>
                  </a:extLst>
                </a:gridCol>
                <a:gridCol w="713232">
                  <a:extLst>
                    <a:ext uri="{9D8B030D-6E8A-4147-A177-3AD203B41FA5}">
                      <a16:colId xmlns:a16="http://schemas.microsoft.com/office/drawing/2014/main" val="3382485311"/>
                    </a:ext>
                  </a:extLst>
                </a:gridCol>
                <a:gridCol w="621792">
                  <a:extLst>
                    <a:ext uri="{9D8B030D-6E8A-4147-A177-3AD203B41FA5}">
                      <a16:colId xmlns:a16="http://schemas.microsoft.com/office/drawing/2014/main" val="3625249900"/>
                    </a:ext>
                  </a:extLst>
                </a:gridCol>
              </a:tblGrid>
              <a:tr h="502920">
                <a:tc>
                  <a:txBody>
                    <a:bodyPr/>
                    <a:lstStyle/>
                    <a:p>
                      <a:pPr marL="0" marR="0">
                        <a:lnSpc>
                          <a:spcPct val="200000"/>
                        </a:lnSpc>
                        <a:spcBef>
                          <a:spcPts val="0"/>
                        </a:spcBef>
                        <a:spcAft>
                          <a:spcPts val="0"/>
                        </a:spcAft>
                      </a:pPr>
                      <a:r>
                        <a:rPr lang="en-US" sz="1400" cap="all" dirty="0">
                          <a:effectLst/>
                        </a:rPr>
                        <a:t>Fjöldi atkvæðaseðla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400" cap="all"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400" cap="all" dirty="0">
                          <a:effectLst/>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400" cap="all"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400" cap="all" dirty="0">
                          <a:effectLst/>
                        </a:rPr>
                        <a:t>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extLst>
                  <a:ext uri="{0D108BD9-81ED-4DB2-BD59-A6C34878D82A}">
                    <a16:rowId xmlns:a16="http://schemas.microsoft.com/office/drawing/2014/main" val="3009224285"/>
                  </a:ext>
                </a:extLst>
              </a:tr>
              <a:tr h="411480">
                <a:tc>
                  <a:txBody>
                    <a:bodyPr/>
                    <a:lstStyle/>
                    <a:p>
                      <a:pPr marL="0" marR="0">
                        <a:lnSpc>
                          <a:spcPct val="200000"/>
                        </a:lnSpc>
                        <a:spcBef>
                          <a:spcPts val="0"/>
                        </a:spcBef>
                        <a:spcAft>
                          <a:spcPts val="0"/>
                        </a:spcAft>
                      </a:pPr>
                      <a:r>
                        <a:rPr lang="en-US" sz="1400" dirty="0">
                          <a:effectLst/>
                        </a:rPr>
                        <a:t>Rauður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4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2552103"/>
                  </a:ext>
                </a:extLst>
              </a:tr>
              <a:tr h="411480">
                <a:tc>
                  <a:txBody>
                    <a:bodyPr/>
                    <a:lstStyle/>
                    <a:p>
                      <a:pPr marL="0" marR="0">
                        <a:lnSpc>
                          <a:spcPct val="200000"/>
                        </a:lnSpc>
                        <a:spcBef>
                          <a:spcPts val="0"/>
                        </a:spcBef>
                        <a:spcAft>
                          <a:spcPts val="0"/>
                        </a:spcAft>
                      </a:pPr>
                      <a:r>
                        <a:rPr lang="en-US" sz="1400" dirty="0">
                          <a:effectLst/>
                        </a:rPr>
                        <a:t>Blár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4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8480636"/>
                  </a:ext>
                </a:extLst>
              </a:tr>
              <a:tr h="411480">
                <a:tc>
                  <a:txBody>
                    <a:bodyPr/>
                    <a:lstStyle/>
                    <a:p>
                      <a:pPr marL="0" marR="0">
                        <a:lnSpc>
                          <a:spcPct val="200000"/>
                        </a:lnSpc>
                        <a:spcBef>
                          <a:spcPts val="0"/>
                        </a:spcBef>
                        <a:spcAft>
                          <a:spcPts val="0"/>
                        </a:spcAft>
                      </a:pPr>
                      <a:r>
                        <a:rPr lang="en-US" sz="1400" dirty="0">
                          <a:effectLst/>
                        </a:rPr>
                        <a:t>Grænn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400" dirty="0">
                          <a:effectLst/>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38450933"/>
                  </a:ext>
                </a:extLst>
              </a:tr>
              <a:tr h="411480">
                <a:tc>
                  <a:txBody>
                    <a:bodyPr/>
                    <a:lstStyle/>
                    <a:p>
                      <a:pPr marL="0" marR="0">
                        <a:lnSpc>
                          <a:spcPct val="200000"/>
                        </a:lnSpc>
                        <a:spcBef>
                          <a:spcPts val="0"/>
                        </a:spcBef>
                        <a:spcAft>
                          <a:spcPts val="0"/>
                        </a:spcAft>
                      </a:pPr>
                      <a:r>
                        <a:rPr lang="en-US" sz="1400" dirty="0">
                          <a:effectLst/>
                        </a:rPr>
                        <a:t>Gulur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28575" cap="flat" cmpd="sng" algn="ctr">
                      <a:solidFill>
                        <a:schemeClr val="tx1"/>
                      </a:solidFill>
                      <a:prstDash val="solid"/>
                      <a:round/>
                      <a:headEnd type="none" w="med" len="med"/>
                      <a:tailEnd type="none" w="med" len="med"/>
                    </a:lnB>
                    <a:solidFill>
                      <a:srgbClr val="548235"/>
                    </a:solidFill>
                  </a:tcPr>
                </a:tc>
                <a:tc>
                  <a:txBody>
                    <a:bodyPr/>
                    <a:lstStyle/>
                    <a:p>
                      <a:pPr marL="0" marR="0" algn="ctr">
                        <a:lnSpc>
                          <a:spcPct val="200000"/>
                        </a:lnSpc>
                        <a:spcBef>
                          <a:spcPts val="0"/>
                        </a:spcBef>
                        <a:spcAft>
                          <a:spcPts val="0"/>
                        </a:spcAft>
                      </a:pPr>
                      <a:r>
                        <a:rPr lang="en-US" sz="14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28575"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28575"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dirty="0">
                          <a:effectLst/>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28575"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0101163"/>
                  </a:ext>
                </a:extLst>
              </a:tr>
              <a:tr h="411480">
                <a:tc>
                  <a:txBody>
                    <a:bodyPr/>
                    <a:lstStyle/>
                    <a:p>
                      <a:pPr marL="0" marR="0">
                        <a:lnSpc>
                          <a:spcPct val="200000"/>
                        </a:lnSpc>
                        <a:spcBef>
                          <a:spcPts val="0"/>
                        </a:spcBef>
                        <a:spcAft>
                          <a:spcPts val="0"/>
                        </a:spcAft>
                      </a:pPr>
                      <a:r>
                        <a:rPr lang="en-US" sz="1400" dirty="0">
                          <a:effectLst/>
                        </a:rPr>
                        <a:t>Fjólublár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548235"/>
                    </a:solidFill>
                  </a:tcPr>
                </a:tc>
                <a:tc>
                  <a:txBody>
                    <a:bodyPr/>
                    <a:lstStyle/>
                    <a:p>
                      <a:pPr marL="0" marR="0" algn="ctr">
                        <a:lnSpc>
                          <a:spcPct val="200000"/>
                        </a:lnSpc>
                        <a:spcBef>
                          <a:spcPts val="0"/>
                        </a:spcBef>
                        <a:spcAft>
                          <a:spcPts val="0"/>
                        </a:spcAft>
                      </a:pPr>
                      <a:r>
                        <a:rPr lang="en-US" sz="14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1745009"/>
                  </a:ext>
                </a:extLst>
              </a:tr>
              <a:tr h="411480">
                <a:tc>
                  <a:txBody>
                    <a:bodyPr/>
                    <a:lstStyle/>
                    <a:p>
                      <a:pPr marL="0" marR="0">
                        <a:lnSpc>
                          <a:spcPct val="200000"/>
                        </a:lnSpc>
                        <a:spcBef>
                          <a:spcPts val="0"/>
                        </a:spcBef>
                        <a:spcAft>
                          <a:spcPts val="0"/>
                        </a:spcAft>
                      </a:pPr>
                      <a:r>
                        <a:rPr lang="en-US" sz="1400" dirty="0">
                          <a:effectLst/>
                        </a:rPr>
                        <a:t>Bleikur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28575" cap="flat" cmpd="sng" algn="ctr">
                      <a:solidFill>
                        <a:schemeClr val="tx1"/>
                      </a:solidFill>
                      <a:prstDash val="solid"/>
                      <a:round/>
                      <a:headEnd type="none" w="med" len="med"/>
                      <a:tailEnd type="none" w="med" len="med"/>
                    </a:lnT>
                    <a:solidFill>
                      <a:srgbClr val="548235"/>
                    </a:solidFill>
                  </a:tcPr>
                </a:tc>
                <a:tc>
                  <a:txBody>
                    <a:bodyPr/>
                    <a:lstStyle/>
                    <a:p>
                      <a:pPr marL="0" marR="0" algn="ctr">
                        <a:lnSpc>
                          <a:spcPct val="200000"/>
                        </a:lnSpc>
                        <a:spcBef>
                          <a:spcPts val="0"/>
                        </a:spcBef>
                        <a:spcAft>
                          <a:spcPts val="0"/>
                        </a:spcAft>
                      </a:pPr>
                      <a:r>
                        <a:rPr lang="en-US" sz="14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28575" cap="flat" cmpd="sng" algn="ctr">
                      <a:solidFill>
                        <a:schemeClr val="tx1"/>
                      </a:solidFill>
                      <a:prstDash val="solid"/>
                      <a:round/>
                      <a:headEnd type="none" w="med" len="med"/>
                      <a:tailEnd type="none" w="med" len="med"/>
                    </a:lnT>
                  </a:tcPr>
                </a:tc>
                <a:tc>
                  <a:txBody>
                    <a:bodyPr/>
                    <a:lstStyle/>
                    <a:p>
                      <a:pPr marL="0" marR="0" algn="ctr">
                        <a:lnSpc>
                          <a:spcPct val="200000"/>
                        </a:lnSpc>
                        <a:spcBef>
                          <a:spcPts val="0"/>
                        </a:spcBef>
                        <a:spcAft>
                          <a:spcPts val="0"/>
                        </a:spcAft>
                      </a:pPr>
                      <a:r>
                        <a:rPr lang="en-US" sz="14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28575" cap="flat" cmpd="sng" algn="ctr">
                      <a:solidFill>
                        <a:schemeClr val="tx1"/>
                      </a:solidFill>
                      <a:prstDash val="solid"/>
                      <a:round/>
                      <a:headEnd type="none" w="med" len="med"/>
                      <a:tailEnd type="none" w="med" len="med"/>
                    </a:lnT>
                  </a:tcPr>
                </a:tc>
                <a:tc>
                  <a:txBody>
                    <a:bodyPr/>
                    <a:lstStyle/>
                    <a:p>
                      <a:pPr marL="0" marR="0" algn="ctr">
                        <a:lnSpc>
                          <a:spcPct val="200000"/>
                        </a:lnSpc>
                        <a:spcBef>
                          <a:spcPts val="0"/>
                        </a:spcBef>
                        <a:spcAft>
                          <a:spcPts val="0"/>
                        </a:spcAft>
                      </a:pPr>
                      <a:r>
                        <a:rPr lang="en-US" sz="14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28575" cap="flat" cmpd="sng" algn="ctr">
                      <a:solidFill>
                        <a:schemeClr val="tx1"/>
                      </a:solidFill>
                      <a:prstDash val="solid"/>
                      <a:round/>
                      <a:headEnd type="none" w="med" len="med"/>
                      <a:tailEnd type="none" w="med" len="med"/>
                    </a:lnT>
                  </a:tcPr>
                </a:tc>
                <a:tc>
                  <a:txBody>
                    <a:bodyPr/>
                    <a:lstStyle/>
                    <a:p>
                      <a:pPr marL="0" marR="0" algn="ctr">
                        <a:lnSpc>
                          <a:spcPct val="200000"/>
                        </a:lnSpc>
                        <a:spcBef>
                          <a:spcPts val="0"/>
                        </a:spcBef>
                        <a:spcAft>
                          <a:spcPts val="0"/>
                        </a:spcAft>
                      </a:pPr>
                      <a:r>
                        <a:rPr lang="en-US" sz="1400" dirty="0">
                          <a:effectLst/>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807471749"/>
                  </a:ext>
                </a:extLst>
              </a:tr>
            </a:tbl>
          </a:graphicData>
        </a:graphic>
      </p:graphicFrame>
      <p:sp>
        <p:nvSpPr>
          <p:cNvPr id="5" name="Content Placeholder 4">
            <a:extLst>
              <a:ext uri="{FF2B5EF4-FFF2-40B4-BE49-F238E27FC236}">
                <a16:creationId xmlns:a16="http://schemas.microsoft.com/office/drawing/2014/main" id="{6A86AD12-84D2-476B-A457-A29C1689A9D3}"/>
              </a:ext>
            </a:extLst>
          </p:cNvPr>
          <p:cNvSpPr>
            <a:spLocks noGrp="1"/>
          </p:cNvSpPr>
          <p:nvPr>
            <p:ph sz="half" idx="12"/>
          </p:nvPr>
        </p:nvSpPr>
        <p:spPr>
          <a:xfrm>
            <a:off x="6172200" y="1010662"/>
            <a:ext cx="5727700" cy="5387800"/>
          </a:xfrm>
        </p:spPr>
        <p:txBody>
          <a:bodyPr/>
          <a:lstStyle/>
          <a:p>
            <a:r>
              <a:rPr lang="en-US" sz="2400" b="1" dirty="0"/>
              <a:t>Skref 1: </a:t>
            </a:r>
            <a:r>
              <a:rPr lang="en-US" sz="2400" dirty="0"/>
              <a:t>Finnið hversu mörg stig valkosturinn Fjólublár fær í hverjum dálki. </a:t>
            </a:r>
          </a:p>
          <a:p>
            <a:pPr marL="457200" lvl="1" indent="0">
              <a:buNone/>
            </a:pPr>
            <a:r>
              <a:rPr lang="en-US" dirty="0"/>
              <a:t>Dálkur 1:  </a:t>
            </a:r>
            <a:r>
              <a:rPr lang="en-US" i="0" dirty="0">
                <a:latin typeface="Cambria" panose="02040503050406030204" pitchFamily="18" charset="0"/>
                <a:ea typeface="Cambria" panose="02040503050406030204" pitchFamily="18" charset="0"/>
              </a:rPr>
              <a:t>4 × (6 − 4) = 4 × 2 = 8</a:t>
            </a:r>
            <a:endParaRPr lang="en-US" dirty="0">
              <a:latin typeface="Cambria" panose="02040503050406030204" pitchFamily="18" charset="0"/>
              <a:ea typeface="Cambria" panose="02040503050406030204" pitchFamily="18" charset="0"/>
            </a:endParaRPr>
          </a:p>
          <a:p>
            <a:pPr marL="457200" lvl="1" indent="0">
              <a:buNone/>
            </a:pPr>
            <a:r>
              <a:rPr lang="en-US" dirty="0"/>
              <a:t>Dálkur 2:  </a:t>
            </a:r>
            <a:r>
              <a:rPr lang="en-US" i="0" dirty="0">
                <a:latin typeface="Cambria" panose="02040503050406030204" pitchFamily="18" charset="0"/>
                <a:ea typeface="Cambria" panose="02040503050406030204" pitchFamily="18" charset="0"/>
              </a:rPr>
              <a:t>6 × (6 </a:t>
            </a:r>
            <a:r>
              <a:rPr lang="en-US" dirty="0">
                <a:latin typeface="Cambria" panose="02040503050406030204" pitchFamily="18" charset="0"/>
                <a:ea typeface="Cambria" panose="02040503050406030204" pitchFamily="18" charset="0"/>
              </a:rPr>
              <a:t>− </a:t>
            </a:r>
            <a:r>
              <a:rPr lang="en-US" i="0" dirty="0">
                <a:latin typeface="Cambria" panose="02040503050406030204" pitchFamily="18" charset="0"/>
                <a:ea typeface="Cambria" panose="02040503050406030204" pitchFamily="18" charset="0"/>
              </a:rPr>
              <a:t>3) = 6 × 3 = 18</a:t>
            </a:r>
            <a:endParaRPr lang="en-US" dirty="0">
              <a:latin typeface="Cambria" panose="02040503050406030204" pitchFamily="18" charset="0"/>
              <a:ea typeface="Cambria" panose="02040503050406030204" pitchFamily="18" charset="0"/>
            </a:endParaRPr>
          </a:p>
          <a:p>
            <a:pPr marL="457200" lvl="1" indent="0">
              <a:buNone/>
            </a:pPr>
            <a:r>
              <a:rPr lang="en-US" dirty="0"/>
              <a:t>Dálkur 3:  </a:t>
            </a:r>
            <a:r>
              <a:rPr lang="en-US" i="0" dirty="0">
                <a:latin typeface="Cambria" panose="02040503050406030204" pitchFamily="18" charset="0"/>
                <a:ea typeface="Cambria" panose="02040503050406030204" pitchFamily="18" charset="0"/>
              </a:rPr>
              <a:t>4 × (6 </a:t>
            </a:r>
            <a:r>
              <a:rPr lang="en-US" dirty="0">
                <a:latin typeface="Cambria" panose="02040503050406030204" pitchFamily="18" charset="0"/>
                <a:ea typeface="Cambria" panose="02040503050406030204" pitchFamily="18" charset="0"/>
              </a:rPr>
              <a:t>− </a:t>
            </a:r>
            <a:r>
              <a:rPr lang="en-US" i="0" dirty="0">
                <a:latin typeface="Cambria" panose="02040503050406030204" pitchFamily="18" charset="0"/>
                <a:ea typeface="Cambria" panose="02040503050406030204" pitchFamily="18" charset="0"/>
              </a:rPr>
              <a:t>4) = 4 × 2 = 8</a:t>
            </a:r>
            <a:endParaRPr lang="en-US" dirty="0">
              <a:latin typeface="Cambria" panose="02040503050406030204" pitchFamily="18" charset="0"/>
              <a:ea typeface="Cambria" panose="02040503050406030204" pitchFamily="18" charset="0"/>
            </a:endParaRPr>
          </a:p>
          <a:p>
            <a:pPr marL="457200" lvl="1" indent="0">
              <a:buNone/>
            </a:pPr>
            <a:r>
              <a:rPr lang="en-US" dirty="0"/>
              <a:t>Dálkur 4:  </a:t>
            </a:r>
            <a:r>
              <a:rPr lang="en-US" i="0" dirty="0">
                <a:latin typeface="Cambria" panose="02040503050406030204" pitchFamily="18" charset="0"/>
                <a:ea typeface="Cambria" panose="02040503050406030204" pitchFamily="18" charset="0"/>
              </a:rPr>
              <a:t>7 × (6 </a:t>
            </a:r>
            <a:r>
              <a:rPr lang="en-US" dirty="0">
                <a:latin typeface="Cambria" panose="02040503050406030204" pitchFamily="18" charset="0"/>
                <a:ea typeface="Cambria" panose="02040503050406030204" pitchFamily="18" charset="0"/>
              </a:rPr>
              <a:t>− </a:t>
            </a:r>
            <a:r>
              <a:rPr lang="en-US" i="0" dirty="0">
                <a:latin typeface="Cambria" panose="02040503050406030204" pitchFamily="18" charset="0"/>
                <a:ea typeface="Cambria" panose="02040503050406030204" pitchFamily="18" charset="0"/>
              </a:rPr>
              <a:t>1) = 7 × 5 = 35</a:t>
            </a:r>
            <a:endParaRPr lang="en-US" dirty="0">
              <a:latin typeface="Cambria" panose="02040503050406030204" pitchFamily="18" charset="0"/>
              <a:ea typeface="Cambria" panose="02040503050406030204" pitchFamily="18" charset="0"/>
            </a:endParaRPr>
          </a:p>
          <a:p>
            <a:r>
              <a:rPr lang="en-US" sz="2400" b="1" dirty="0"/>
              <a:t>Skref 2: </a:t>
            </a:r>
            <a:r>
              <a:rPr lang="en-US" sz="2400" dirty="0"/>
              <a:t>Leggið saman stigin úr öllum dálkunum.  </a:t>
            </a:r>
            <a:r>
              <a:rPr lang="en-US" sz="2400" i="0" dirty="0">
                <a:latin typeface="Cambria" panose="02040503050406030204" pitchFamily="18" charset="0"/>
                <a:ea typeface="Cambria" panose="02040503050406030204" pitchFamily="18" charset="0"/>
              </a:rPr>
              <a:t>8 + 18 + 8 + 35 = 69</a:t>
            </a:r>
            <a:endParaRPr lang="en-US" sz="2400" dirty="0">
              <a:latin typeface="Cambria" panose="02040503050406030204" pitchFamily="18" charset="0"/>
              <a:ea typeface="Cambria" panose="02040503050406030204" pitchFamily="18" charset="0"/>
            </a:endParaRPr>
          </a:p>
          <a:p>
            <a:r>
              <a:rPr lang="en-US" sz="2400" dirty="0"/>
              <a:t>Fjólublár fékk 69 stig í kosningunni.</a:t>
            </a:r>
          </a:p>
        </p:txBody>
      </p:sp>
    </p:spTree>
    <p:extLst>
      <p:ext uri="{BB962C8B-B14F-4D97-AF65-F5344CB8AC3E}">
        <p14:creationId xmlns:p14="http://schemas.microsoft.com/office/powerpoint/2010/main" val="2150499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11.1 Paraður samanburður og Condorcet-kosningar</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sz="2400" dirty="0"/>
              <a:t>Þriðja tegund forgangsröðunarkosninga er </a:t>
            </a:r>
            <a:r>
              <a:rPr lang="en-US" sz="2400" b="1" dirty="0"/>
              <a:t>aðferð paraðs samanburðar</a:t>
            </a:r>
            <a:r>
              <a:rPr lang="en-US" sz="2400" dirty="0"/>
              <a:t>. Þar fær hver frambjóðandi eitt stig fyrir hvern mótframbjóðanda sem hann sigrar í innbyrðis kosningu og hálft stig fyrir hvert jafntefli. Sá frambjóðandi sem fær flest stig vinnur. </a:t>
            </a:r>
          </a:p>
          <a:p>
            <a:r>
              <a:rPr lang="en-US" sz="2400" dirty="0"/>
              <a:t>Þessi aðferð er ein af nokkrum </a:t>
            </a:r>
            <a:r>
              <a:rPr lang="en-US" sz="2400" b="1" dirty="0"/>
              <a:t>Condorcet-aðferðum</a:t>
            </a:r>
            <a:r>
              <a:rPr lang="en-US" sz="2400" dirty="0"/>
              <a:t>. Í þeim eru frambjóðendur settir í forgangsröð og síðan bornir saman tveir og tveir. Til að vinna þarf frambjóðandi að sigra alla hina. Stigagjöfin er mismunandi eftir aðferðum og ekki fæst alltaf ótvíræður sigurvegari. </a:t>
            </a:r>
          </a:p>
          <a:p>
            <a:r>
              <a:rPr lang="en-US" sz="2400" dirty="0"/>
              <a:t>Frambjóðandi sem vinnur allan mögulegan paraðan samanburð kallast </a:t>
            </a:r>
            <a:r>
              <a:rPr lang="en-US" sz="2400" b="1" dirty="0"/>
              <a:t>Condorcet-frambjóðandi</a:t>
            </a:r>
            <a:r>
              <a:rPr lang="en-US" sz="2400" dirty="0"/>
              <a:t>. Hugtökin eru kennd við markgreifann de Condorcet, franskan heimspeking og stærðfræðing sem tók aðferð paraðs samanburðar fram yfir Hare-aðferðina og færði opinber rök fyrir henni. </a:t>
            </a:r>
          </a:p>
        </p:txBody>
      </p:sp>
    </p:spTree>
    <p:extLst>
      <p:ext uri="{BB962C8B-B14F-4D97-AF65-F5344CB8AC3E}">
        <p14:creationId xmlns:p14="http://schemas.microsoft.com/office/powerpoint/2010/main" val="169799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sz="2100" dirty="0"/>
              <a:t>11.1 Skref til að finna sigurvegara með fylki og aðferð paraðs samanburðar </a:t>
            </a:r>
            <a:endParaRPr lang="en-US" sz="2100"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half" idx="1"/>
          </p:nvPr>
        </p:nvSpPr>
        <p:spPr>
          <a:xfrm>
            <a:off x="838200" y="1010661"/>
            <a:ext cx="11074400" cy="2418339"/>
          </a:xfrm>
        </p:spPr>
        <p:txBody>
          <a:bodyPr/>
          <a:lstStyle/>
          <a:p>
            <a:pPr>
              <a:lnSpc>
                <a:spcPct val="100000"/>
              </a:lnSpc>
              <a:spcAft>
                <a:spcPts val="600"/>
              </a:spcAft>
            </a:pPr>
            <a:r>
              <a:rPr lang="en-US" sz="2400" b="1" dirty="0"/>
              <a:t>Skref 1:</a:t>
            </a:r>
            <a:r>
              <a:rPr lang="en-US" sz="2400" dirty="0"/>
              <a:t> Merkið tapaðan innbyrðis samanburð í fylkinu með því að strika yfir reit, </a:t>
            </a:r>
            <a:r>
              <a:rPr lang="en-US" sz="2400" dirty="0">
                <a:sym typeface="Wingdings" panose="05000000000000000000" pitchFamily="2" charset="2"/>
              </a:rPr>
              <a:t> </a:t>
            </a:r>
            <a:r>
              <a:rPr lang="en-US" sz="2400" dirty="0"/>
              <a:t> og jafntefli með því að draga skástrik í gegnum reitinn.</a:t>
            </a:r>
            <a:endParaRPr lang="en-US" sz="2400" dirty="0">
              <a:sym typeface="Symbol" panose="05050102010706020507" pitchFamily="18" charset="2"/>
            </a:endParaRPr>
          </a:p>
        </p:txBody>
      </p:sp>
      <p:graphicFrame>
        <p:nvGraphicFramePr>
          <p:cNvPr id="12" name="Object 3">
            <a:extLst>
              <a:ext uri="{FF2B5EF4-FFF2-40B4-BE49-F238E27FC236}">
                <a16:creationId xmlns:a16="http://schemas.microsoft.com/office/drawing/2014/main" id="{108BD72A-F0A9-45B5-AB11-91DF4395ACE6}"/>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3460228014"/>
              </p:ext>
            </p:extLst>
          </p:nvPr>
        </p:nvGraphicFramePr>
        <p:xfrm>
          <a:off x="6990289" y="1429447"/>
          <a:ext cx="215640" cy="419040"/>
        </p:xfrm>
        <a:graphic>
          <a:graphicData uri="http://schemas.openxmlformats.org/presentationml/2006/ole">
            <mc:AlternateContent xmlns:mc="http://schemas.openxmlformats.org/markup-compatibility/2006">
              <mc:Choice xmlns:v="urn:schemas-microsoft-com:vml" Requires="v">
                <p:oleObj name="Equation" r:id="rId2" imgW="215640" imgH="419040" progId="Equation.DSMT4">
                  <p:embed/>
                </p:oleObj>
              </mc:Choice>
              <mc:Fallback>
                <p:oleObj name="Equation" r:id="rId2" imgW="215640" imgH="419040" progId="Equation.DSMT4">
                  <p:embed/>
                  <p:pic>
                    <p:nvPicPr>
                      <p:cNvPr id="11" name="Object 10">
                        <a:extLst>
                          <a:ext uri="{FF2B5EF4-FFF2-40B4-BE49-F238E27FC236}">
                            <a16:creationId xmlns:a16="http://schemas.microsoft.com/office/drawing/2014/main" id="{72CACC3E-5E46-4D0D-8AAB-0EC949E3ED84}"/>
                          </a:ext>
                        </a:extLst>
                      </p:cNvPr>
                      <p:cNvPicPr/>
                      <p:nvPr/>
                    </p:nvPicPr>
                    <p:blipFill>
                      <a:blip r:embed="rId3"/>
                      <a:stretch>
                        <a:fillRect/>
                      </a:stretch>
                    </p:blipFill>
                    <p:spPr>
                      <a:xfrm>
                        <a:off x="6990289" y="1429447"/>
                        <a:ext cx="215640" cy="419040"/>
                      </a:xfrm>
                      <a:prstGeom prst="rect">
                        <a:avLst/>
                      </a:prstGeom>
                      <a:ln>
                        <a:solidFill>
                          <a:schemeClr val="tx1"/>
                        </a:solidFill>
                      </a:ln>
                    </p:spPr>
                  </p:pic>
                </p:oleObj>
              </mc:Fallback>
            </mc:AlternateContent>
          </a:graphicData>
        </a:graphic>
      </p:graphicFrame>
      <p:sp>
        <p:nvSpPr>
          <p:cNvPr id="3" name="Content Placeholder 4">
            <a:extLst>
              <a:ext uri="{FF2B5EF4-FFF2-40B4-BE49-F238E27FC236}">
                <a16:creationId xmlns:a16="http://schemas.microsoft.com/office/drawing/2014/main" id="{AAE842FE-6150-449C-A44A-45E80A83A890}"/>
              </a:ext>
            </a:extLst>
          </p:cNvPr>
          <p:cNvSpPr>
            <a:spLocks noGrp="1"/>
          </p:cNvSpPr>
          <p:nvPr>
            <p:ph sz="half" idx="12"/>
          </p:nvPr>
        </p:nvSpPr>
        <p:spPr>
          <a:xfrm>
            <a:off x="838200" y="1371601"/>
            <a:ext cx="10972800" cy="2057399"/>
          </a:xfrm>
        </p:spPr>
        <p:txBody>
          <a:bodyPr/>
          <a:lstStyle/>
          <a:p>
            <a:pPr indent="6126480">
              <a:lnSpc>
                <a:spcPct val="100000"/>
              </a:lnSpc>
              <a:spcAft>
                <a:spcPts val="600"/>
              </a:spcAft>
              <a:buNone/>
            </a:pPr>
            <a:r>
              <a:rPr lang="en-US" sz="2400" b="1" dirty="0"/>
              <a:t>.</a:t>
            </a:r>
          </a:p>
          <a:p>
            <a:pPr>
              <a:lnSpc>
                <a:spcPct val="100000"/>
              </a:lnSpc>
              <a:spcAft>
                <a:spcPts val="600"/>
              </a:spcAft>
            </a:pPr>
            <a:r>
              <a:rPr lang="en-US" sz="2400" b="1" dirty="0"/>
              <a:t>Skref 2:</a:t>
            </a:r>
            <a:r>
              <a:rPr lang="en-US" sz="2400" dirty="0"/>
              <a:t> Gefið hverjum frambjóðanda 1 stig fyrir sigur, ½ stig fyrir jafntefli og 0 stig fyrir tap. </a:t>
            </a:r>
          </a:p>
          <a:p>
            <a:pPr>
              <a:lnSpc>
                <a:spcPct val="100000"/>
              </a:lnSpc>
              <a:spcAft>
                <a:spcPts val="600"/>
              </a:spcAft>
            </a:pPr>
            <a:r>
              <a:rPr lang="en-US" sz="2400" b="1" dirty="0"/>
              <a:t>Skref 3: </a:t>
            </a:r>
            <a:r>
              <a:rPr lang="en-US" sz="2400" dirty="0"/>
              <a:t>Finnið sigurvegarann, það er frambjóðandann með flest stig. </a:t>
            </a:r>
          </a:p>
        </p:txBody>
      </p:sp>
      <p:pic>
        <p:nvPicPr>
          <p:cNvPr id="13" name="Picture 5" descr="A table shows the comparison between three candidates A, B, and C. The data given in the table are as follows. The table shows three rows and four columns. The column headers are Runner and Opponent, A, B, and C. Column one shows A wins, B wins, and C wins. Column two shows Nil, B over A (Blue), and C over A (Green). Column three shows A over B (Blue), Nil, and C over B (Blue). Column four shows A over C (Green), B over C (Blue), and Nil. A double-sided arrow is marked from the second-row second column to the first-row third column. A double-sided arrow is marked from the third-row second column to the-first row fourth column. A double-sided arrow is marked from the third-row third column to the second-row fourth column.">
            <a:extLst>
              <a:ext uri="{FF2B5EF4-FFF2-40B4-BE49-F238E27FC236}">
                <a16:creationId xmlns:a16="http://schemas.microsoft.com/office/drawing/2014/main" id="{81C087A5-39DE-4FA5-A1AB-401F4DC39777}"/>
              </a:ext>
            </a:extLst>
          </p:cNvPr>
          <p:cNvPicPr>
            <a:picLocks noGrp="1" noChangeAspect="1"/>
          </p:cNvPicPr>
          <p:nvPr>
            <p:ph sz="half" idx="13"/>
          </p:nvPr>
        </p:nvPicPr>
        <p:blipFill>
          <a:blip r:embed="rId4"/>
          <a:stretch>
            <a:fillRect/>
          </a:stretch>
        </p:blipFill>
        <p:spPr>
          <a:xfrm>
            <a:off x="2015885" y="3568699"/>
            <a:ext cx="8160230" cy="2982705"/>
          </a:xfrm>
          <a:prstGeom prst="rect">
            <a:avLst/>
          </a:prstGeom>
        </p:spPr>
      </p:pic>
    </p:spTree>
    <p:extLst>
      <p:ext uri="{BB962C8B-B14F-4D97-AF65-F5344CB8AC3E}">
        <p14:creationId xmlns:p14="http://schemas.microsoft.com/office/powerpoint/2010/main" val="39132904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11.1 Samþykkiskosning</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dirty="0"/>
              <a:t>Síðasta tegund kosningakerfis sem þið skoðið fyrir hið nýja lýðræðisríki er </a:t>
            </a:r>
            <a:r>
              <a:rPr lang="en-US" b="1" dirty="0"/>
              <a:t>samþykkiskosningakerfi</a:t>
            </a:r>
            <a:r>
              <a:rPr lang="en-US" dirty="0"/>
              <a:t>. Þar má hver kjósandi samþykkja eins marga frambjóðendur og hann vill án þess að raða þeim eða gera upp á milli þeirra. Sá frambjóðandi sem flestir samþykkja vinnur. Kerfið á ýmislegt sameiginlegt með hlutflegrar-meirihlutakosningu og Condorcet-aðferðum en hefur jafnframt sérkenni sem greina það frá báðum. </a:t>
            </a:r>
          </a:p>
          <a:p>
            <a:r>
              <a:rPr lang="en-US" dirty="0"/>
              <a:t>Á </a:t>
            </a:r>
            <a:r>
              <a:rPr lang="en-US" b="1" dirty="0"/>
              <a:t>atkvæðaseðli í samþykkiskosningu </a:t>
            </a:r>
            <a:r>
              <a:rPr lang="en-US" dirty="0"/>
              <a:t>eru frambjóðendurnir taldir upp og kjósandi getur samþykkt eða hafnað hverjum þeirra. </a:t>
            </a:r>
          </a:p>
        </p:txBody>
      </p:sp>
    </p:spTree>
    <p:extLst>
      <p:ext uri="{BB962C8B-B14F-4D97-AF65-F5344CB8AC3E}">
        <p14:creationId xmlns:p14="http://schemas.microsoft.com/office/powerpoint/2010/main" val="3808343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11.1 Samanburður kosningaraðferða og greining ágalla </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dirty="0"/>
              <a:t>A </a:t>
            </a:r>
            <a:r>
              <a:rPr lang="en-US" b="1" dirty="0"/>
              <a:t>spilliframbjóðandi </a:t>
            </a:r>
            <a:r>
              <a:rPr lang="en-US" dirty="0"/>
              <a:t>er frambjóðandi með lítið fylgi sem tekur atkvæði frá vinsælli frambjóðanda með svipaðar áherslur. Við það getur sigurinn fallið í skaut frambjóðanda með gerólíkar skoðanir sem spilliframbjóðandinn myndi ekki styðja. Þetta hvetur kjósendur til að kjósa ekki þann sem þeim þykir bestur heldur ásættanlegan frambjóðanda sem þeir telja líklegri til sigurs. Sumir kjósendur kunna því að kjósa samþykkiskosningu, sem hefur ekki þennan galla hlutflegrar-meirihlutakosningar. </a:t>
            </a:r>
          </a:p>
        </p:txBody>
      </p:sp>
    </p:spTree>
    <p:extLst>
      <p:ext uri="{BB962C8B-B14F-4D97-AF65-F5344CB8AC3E}">
        <p14:creationId xmlns:p14="http://schemas.microsoft.com/office/powerpoint/2010/main" val="3113706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11.2 Sanngirni kosningaraðferða</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Berið saman sanngirni kosninga með hliðsjón af meirihlutaviðmiðinu. </a:t>
            </a:r>
          </a:p>
          <a:p>
            <a:pPr marL="514350" lvl="0" indent="-514350">
              <a:buFont typeface="+mj-lt"/>
              <a:buAutoNum type="arabicPeriod"/>
            </a:pPr>
            <a:r>
              <a:rPr lang="en-US" dirty="0"/>
              <a:t>Berið saman sanngirni kosninga með hliðsjón af viðmiðinu um beinan samanburð. </a:t>
            </a:r>
          </a:p>
          <a:p>
            <a:pPr marL="514350" lvl="0" indent="-514350">
              <a:buFont typeface="+mj-lt"/>
              <a:buAutoNum type="arabicPeriod"/>
            </a:pPr>
            <a:r>
              <a:rPr lang="en-US" dirty="0"/>
              <a:t>Berið saman sanngirni kosninga með hliðsjón af einhæfniviðmiðinu. </a:t>
            </a:r>
          </a:p>
          <a:p>
            <a:pPr marL="514350" lvl="0" indent="-514350">
              <a:buFont typeface="+mj-lt"/>
              <a:buAutoNum type="arabicPeriod"/>
            </a:pPr>
            <a:r>
              <a:rPr lang="en-US" dirty="0"/>
              <a:t>Berið saman sanngirni kosninga með hliðsjón af viðmiðinu um óhæði gagnvart ómarktækum kostum. </a:t>
            </a:r>
          </a:p>
          <a:p>
            <a:pPr marL="514350" lvl="0" indent="-514350">
              <a:buFont typeface="+mj-lt"/>
              <a:buAutoNum type="arabicPeriod"/>
            </a:pPr>
            <a:r>
              <a:rPr lang="en-US" dirty="0"/>
              <a:t>Beitið ómöguleikakenningu Arrows við mat á sanngirni kosninga. </a:t>
            </a:r>
          </a:p>
        </p:txBody>
      </p:sp>
    </p:spTree>
    <p:extLst>
      <p:ext uri="{BB962C8B-B14F-4D97-AF65-F5344CB8AC3E}">
        <p14:creationId xmlns:p14="http://schemas.microsoft.com/office/powerpoint/2010/main" val="2568393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11.2 Meirihlutaviðmiðið (1 af 2)</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a:xfrm>
            <a:off x="838200" y="1010660"/>
            <a:ext cx="10515600" cy="5301239"/>
          </a:xfrm>
        </p:spPr>
        <p:txBody>
          <a:bodyPr/>
          <a:lstStyle/>
          <a:p>
            <a:r>
              <a:rPr lang="en-US" sz="2400" dirty="0"/>
              <a:t>Ein af grundvallarhugmyndum kosninga er að frambjóðandi eigi aðeins að vinna ef flestir kjósendur styðja hann og að enginn eigi að vinna án stuðnings meirihlutans. Þessi hugmynd nefnist </a:t>
            </a:r>
            <a:r>
              <a:rPr lang="en-US" sz="2400" b="1" dirty="0"/>
              <a:t>meirihlutaviðmiðið. </a:t>
            </a:r>
            <a:endParaRPr lang="en-US" sz="2400" dirty="0"/>
          </a:p>
          <a:p>
            <a:r>
              <a:rPr lang="en-US" sz="2400" dirty="0"/>
              <a:t>Við skoðum tvær mikilvægar spurningar um þær fjórar helstu röðunaraðferðir sem við höfum rætt — hlutfallslegan meirihluta, forgangsröðunarkosningu, paraðan samanburð og Borda-talningu: </a:t>
            </a:r>
          </a:p>
          <a:p>
            <a:pPr marL="971550" lvl="1" indent="-514350">
              <a:buFont typeface="+mj-lt"/>
              <a:buAutoNum type="arabicPeriod"/>
            </a:pPr>
            <a:r>
              <a:rPr lang="en-US" dirty="0"/>
              <a:t>Hver þessara kosningakerfa uppfylla meirihlutaviðmiðið og hver ekki? </a:t>
            </a:r>
          </a:p>
          <a:p>
            <a:pPr marL="971550" lvl="1" indent="-514350">
              <a:buFont typeface="+mj-lt"/>
              <a:buAutoNum type="arabicPeriod"/>
            </a:pPr>
            <a:r>
              <a:rPr lang="en-US" dirty="0"/>
              <a:t>Er það alltaf „sanngjarnt“ að kosningakerfi uppfylli meirihlutaviðmiðið? </a:t>
            </a:r>
          </a:p>
          <a:p>
            <a:r>
              <a:rPr lang="en-US" sz="2400" dirty="0"/>
              <a:t>Hafið í huga að skilyrðið á aðeins við þegar einn frambjóðandi hefur meirihluta. Dæmin sem við greinum miðast því við að einn frambjóðandi hafi fengið meira en 50 prósent atkvæða. </a:t>
            </a:r>
          </a:p>
        </p:txBody>
      </p:sp>
    </p:spTree>
    <p:extLst>
      <p:ext uri="{BB962C8B-B14F-4D97-AF65-F5344CB8AC3E}">
        <p14:creationId xmlns:p14="http://schemas.microsoft.com/office/powerpoint/2010/main" val="1484907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Herbergisfélagar velja skyndibita</a:t>
            </a:r>
            <a:endParaRPr lang="en-IN" dirty="0"/>
          </a:p>
        </p:txBody>
      </p:sp>
      <p:sp>
        <p:nvSpPr>
          <p:cNvPr id="10" name="Content Placeholder 2">
            <a:extLst>
              <a:ext uri="{FF2B5EF4-FFF2-40B4-BE49-F238E27FC236}">
                <a16:creationId xmlns:a16="http://schemas.microsoft.com/office/drawing/2014/main" id="{82DAF8D9-C56E-4DD9-BED5-2524FD03F7F3}"/>
              </a:ext>
            </a:extLst>
          </p:cNvPr>
          <p:cNvSpPr>
            <a:spLocks noGrp="1"/>
          </p:cNvSpPr>
          <p:nvPr>
            <p:ph sz="half" idx="1"/>
          </p:nvPr>
        </p:nvSpPr>
        <p:spPr>
          <a:xfrm>
            <a:off x="838200" y="1010661"/>
            <a:ext cx="11049000" cy="1440439"/>
          </a:xfrm>
        </p:spPr>
        <p:txBody>
          <a:bodyPr/>
          <a:lstStyle/>
          <a:p>
            <a:r>
              <a:rPr lang="en-US" sz="2400" dirty="0"/>
              <a:t>Það er lokaprófavika og 7 háskólanemar eru sársvangir! Þeir þurfa að fá sér að borða, en á hvaða bílalúgu? Forgangsröðun þeirra kemur fram í töflunni hér fyrir neðan. Meirihlutinn setur McDonald’s í fyrsta sæti. Reiknum út niðurstöður kosningarinnar með mismunandi kosningaraðferðum.</a:t>
            </a:r>
          </a:p>
        </p:txBody>
      </p:sp>
      <p:sp>
        <p:nvSpPr>
          <p:cNvPr id="4" name="Content Placeholder 3">
            <a:extLst>
              <a:ext uri="{FF2B5EF4-FFF2-40B4-BE49-F238E27FC236}">
                <a16:creationId xmlns:a16="http://schemas.microsoft.com/office/drawing/2014/main" id="{7E91D75C-DA87-427B-A5FE-C85F216BA4F4}"/>
              </a:ext>
            </a:extLst>
          </p:cNvPr>
          <p:cNvSpPr>
            <a:spLocks noGrp="1"/>
          </p:cNvSpPr>
          <p:nvPr>
            <p:ph sz="half" idx="2"/>
          </p:nvPr>
        </p:nvSpPr>
        <p:spPr>
          <a:xfrm>
            <a:off x="838200" y="2532683"/>
            <a:ext cx="4178300" cy="3766517"/>
          </a:xfrm>
        </p:spPr>
        <p:txBody>
          <a:bodyPr/>
          <a:lstStyle/>
          <a:p>
            <a:pPr marL="514350" indent="-514350">
              <a:buFont typeface="+mj-lt"/>
              <a:buAutoNum type="arabicPeriod"/>
            </a:pPr>
            <a:r>
              <a:rPr lang="en-US" sz="2400" dirty="0"/>
              <a:t>Hvaða veitingastaður vinnur þegar sá kostur sem fær flest atkvæði sigrar?</a:t>
            </a:r>
          </a:p>
          <a:p>
            <a:pPr marL="514350" indent="-514350">
              <a:buFont typeface="+mj-lt"/>
              <a:buAutoNum type="arabicPeriod"/>
            </a:pPr>
            <a:r>
              <a:rPr lang="en-US" sz="2400" dirty="0"/>
              <a:t>Hvaða veitingastaður vinnur með forgangsröðunarkosningu?</a:t>
            </a:r>
          </a:p>
          <a:p>
            <a:pPr marL="514350" indent="-514350">
              <a:buFont typeface="+mj-lt"/>
              <a:buAutoNum type="arabicPeriod"/>
            </a:pPr>
            <a:r>
              <a:rPr lang="en-US" sz="2400" dirty="0"/>
              <a:t>Á meirihlutaviðmiðið við? Ef svo er, hvaða kosningaraðferð eða -aðferðir uppfylla það ekki?</a:t>
            </a:r>
          </a:p>
        </p:txBody>
      </p:sp>
      <p:graphicFrame>
        <p:nvGraphicFramePr>
          <p:cNvPr id="11" name="Table 4">
            <a:extLst>
              <a:ext uri="{FF2B5EF4-FFF2-40B4-BE49-F238E27FC236}">
                <a16:creationId xmlns:a16="http://schemas.microsoft.com/office/drawing/2014/main" id="{8F7DE491-AADD-4AC6-9F3F-6D67E859ECF0}"/>
              </a:ext>
            </a:extLst>
          </p:cNvPr>
          <p:cNvGraphicFramePr>
            <a:graphicFrameLocks noGrp="1"/>
          </p:cNvGraphicFramePr>
          <p:nvPr>
            <p:ph sz="half" idx="12"/>
            <p:extLst>
              <p:ext uri="{D42A27DB-BD31-4B8C-83A1-F6EECF244321}">
                <p14:modId xmlns:p14="http://schemas.microsoft.com/office/powerpoint/2010/main" val="1386273529"/>
              </p:ext>
            </p:extLst>
          </p:nvPr>
        </p:nvGraphicFramePr>
        <p:xfrm>
          <a:off x="5181600" y="2711450"/>
          <a:ext cx="6705598" cy="3448050"/>
        </p:xfrm>
        <a:graphic>
          <a:graphicData uri="http://schemas.openxmlformats.org/drawingml/2006/table">
            <a:tbl>
              <a:tblPr firstRow="1" firstCol="1" bandRow="1">
                <a:tableStyleId>{5C22544A-7EE6-4342-B048-85BDC9FD1C3A}</a:tableStyleId>
              </a:tblPr>
              <a:tblGrid>
                <a:gridCol w="2091904">
                  <a:extLst>
                    <a:ext uri="{9D8B030D-6E8A-4147-A177-3AD203B41FA5}">
                      <a16:colId xmlns:a16="http://schemas.microsoft.com/office/drawing/2014/main" val="1239619990"/>
                    </a:ext>
                  </a:extLst>
                </a:gridCol>
                <a:gridCol w="680405">
                  <a:extLst>
                    <a:ext uri="{9D8B030D-6E8A-4147-A177-3AD203B41FA5}">
                      <a16:colId xmlns:a16="http://schemas.microsoft.com/office/drawing/2014/main" val="4187579072"/>
                    </a:ext>
                  </a:extLst>
                </a:gridCol>
                <a:gridCol w="638489">
                  <a:extLst>
                    <a:ext uri="{9D8B030D-6E8A-4147-A177-3AD203B41FA5}">
                      <a16:colId xmlns:a16="http://schemas.microsoft.com/office/drawing/2014/main" val="3472178372"/>
                    </a:ext>
                  </a:extLst>
                </a:gridCol>
                <a:gridCol w="658960">
                  <a:extLst>
                    <a:ext uri="{9D8B030D-6E8A-4147-A177-3AD203B41FA5}">
                      <a16:colId xmlns:a16="http://schemas.microsoft.com/office/drawing/2014/main" val="3657348108"/>
                    </a:ext>
                  </a:extLst>
                </a:gridCol>
                <a:gridCol w="658960">
                  <a:extLst>
                    <a:ext uri="{9D8B030D-6E8A-4147-A177-3AD203B41FA5}">
                      <a16:colId xmlns:a16="http://schemas.microsoft.com/office/drawing/2014/main" val="177665582"/>
                    </a:ext>
                  </a:extLst>
                </a:gridCol>
                <a:gridCol w="658960">
                  <a:extLst>
                    <a:ext uri="{9D8B030D-6E8A-4147-A177-3AD203B41FA5}">
                      <a16:colId xmlns:a16="http://schemas.microsoft.com/office/drawing/2014/main" val="3780921866"/>
                    </a:ext>
                  </a:extLst>
                </a:gridCol>
                <a:gridCol w="658960">
                  <a:extLst>
                    <a:ext uri="{9D8B030D-6E8A-4147-A177-3AD203B41FA5}">
                      <a16:colId xmlns:a16="http://schemas.microsoft.com/office/drawing/2014/main" val="1190917078"/>
                    </a:ext>
                  </a:extLst>
                </a:gridCol>
                <a:gridCol w="658960">
                  <a:extLst>
                    <a:ext uri="{9D8B030D-6E8A-4147-A177-3AD203B41FA5}">
                      <a16:colId xmlns:a16="http://schemas.microsoft.com/office/drawing/2014/main" val="2026190723"/>
                    </a:ext>
                  </a:extLst>
                </a:gridCol>
              </a:tblGrid>
              <a:tr h="574675">
                <a:tc>
                  <a:txBody>
                    <a:bodyPr/>
                    <a:lstStyle/>
                    <a:p>
                      <a:pPr marL="0" marR="0">
                        <a:lnSpc>
                          <a:spcPct val="200000"/>
                        </a:lnSpc>
                        <a:spcBef>
                          <a:spcPts val="0"/>
                        </a:spcBef>
                        <a:spcAft>
                          <a:spcPts val="0"/>
                        </a:spcAft>
                      </a:pPr>
                      <a:r>
                        <a:rPr lang="en-US" sz="1800" cap="all" dirty="0">
                          <a:effectLst/>
                        </a:rPr>
                        <a:t>KJÓSENDUR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800" cap="all" dirty="0">
                          <a:effectLst/>
                        </a:rPr>
                        <a:t>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800" cap="all" dirty="0">
                          <a:effectLst/>
                        </a:rPr>
                        <a:t>B</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800" cap="all" dirty="0">
                          <a:effectLst/>
                        </a:rPr>
                        <a:t>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800" cap="all" dirty="0">
                          <a:effectLst/>
                        </a:rPr>
                        <a:t>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800" cap="all" dirty="0">
                          <a:effectLst/>
                        </a:rPr>
                        <a: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800" cap="all" dirty="0">
                          <a:effectLst/>
                        </a:rPr>
                        <a:t>F</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800" cap="all" dirty="0">
                          <a:effectLst/>
                        </a:rPr>
                        <a:t>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4066837552"/>
                  </a:ext>
                </a:extLst>
              </a:tr>
              <a:tr h="574675">
                <a:tc>
                  <a:txBody>
                    <a:bodyPr/>
                    <a:lstStyle/>
                    <a:p>
                      <a:pPr marL="0" marR="0">
                        <a:lnSpc>
                          <a:spcPct val="200000"/>
                        </a:lnSpc>
                        <a:spcBef>
                          <a:spcPts val="0"/>
                        </a:spcBef>
                        <a:spcAft>
                          <a:spcPts val="0"/>
                        </a:spcAft>
                      </a:pPr>
                      <a:r>
                        <a:rPr lang="en-US" sz="1800" dirty="0">
                          <a:effectLst/>
                        </a:rPr>
                        <a:t>(M) McDonalds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8329063"/>
                  </a:ext>
                </a:extLst>
              </a:tr>
              <a:tr h="574675">
                <a:tc>
                  <a:txBody>
                    <a:bodyPr/>
                    <a:lstStyle/>
                    <a:p>
                      <a:pPr marL="0" marR="0">
                        <a:lnSpc>
                          <a:spcPct val="200000"/>
                        </a:lnSpc>
                        <a:spcBef>
                          <a:spcPts val="0"/>
                        </a:spcBef>
                        <a:spcAft>
                          <a:spcPts val="0"/>
                        </a:spcAft>
                      </a:pPr>
                      <a:r>
                        <a:rPr lang="en-US" sz="1800" dirty="0">
                          <a:effectLst/>
                        </a:rPr>
                        <a:t>(B) Burger King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3868442"/>
                  </a:ext>
                </a:extLst>
              </a:tr>
              <a:tr h="574675">
                <a:tc>
                  <a:txBody>
                    <a:bodyPr/>
                    <a:lstStyle/>
                    <a:p>
                      <a:pPr marL="0" marR="0">
                        <a:lnSpc>
                          <a:spcPct val="200000"/>
                        </a:lnSpc>
                        <a:spcBef>
                          <a:spcPts val="0"/>
                        </a:spcBef>
                        <a:spcAft>
                          <a:spcPts val="0"/>
                        </a:spcAft>
                      </a:pPr>
                      <a:r>
                        <a:rPr lang="en-US" sz="1800" dirty="0">
                          <a:effectLst/>
                        </a:rPr>
                        <a:t>(T) Taco Bell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5838020"/>
                  </a:ext>
                </a:extLst>
              </a:tr>
              <a:tr h="574675">
                <a:tc>
                  <a:txBody>
                    <a:bodyPr/>
                    <a:lstStyle/>
                    <a:p>
                      <a:pPr marL="0" marR="0">
                        <a:lnSpc>
                          <a:spcPct val="200000"/>
                        </a:lnSpc>
                        <a:spcBef>
                          <a:spcPts val="0"/>
                        </a:spcBef>
                        <a:spcAft>
                          <a:spcPts val="0"/>
                        </a:spcAft>
                      </a:pPr>
                      <a:r>
                        <a:rPr lang="en-US" sz="1800" dirty="0">
                          <a:effectLst/>
                        </a:rPr>
                        <a:t>(O) Pollo Tropical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6925989"/>
                  </a:ext>
                </a:extLst>
              </a:tr>
              <a:tr h="574675">
                <a:tc>
                  <a:txBody>
                    <a:bodyPr/>
                    <a:lstStyle/>
                    <a:p>
                      <a:pPr marL="0" marR="0">
                        <a:lnSpc>
                          <a:spcPct val="200000"/>
                        </a:lnSpc>
                        <a:spcBef>
                          <a:spcPts val="0"/>
                        </a:spcBef>
                        <a:spcAft>
                          <a:spcPts val="0"/>
                        </a:spcAft>
                      </a:pPr>
                      <a:r>
                        <a:rPr lang="en-US" sz="1800" dirty="0">
                          <a:effectLst/>
                        </a:rPr>
                        <a:t>(I) Pizza Hut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8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1945803"/>
                  </a:ext>
                </a:extLst>
              </a:tr>
            </a:tbl>
          </a:graphicData>
        </a:graphic>
      </p:graphicFrame>
    </p:spTree>
    <p:extLst>
      <p:ext uri="{BB962C8B-B14F-4D97-AF65-F5344CB8AC3E}">
        <p14:creationId xmlns:p14="http://schemas.microsoft.com/office/powerpoint/2010/main" val="423936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Herbergisfélagar velja skyndibita – Lausn</a:t>
            </a:r>
            <a:endParaRPr lang="en-IN" dirty="0"/>
          </a:p>
        </p:txBody>
      </p:sp>
      <p:sp>
        <p:nvSpPr>
          <p:cNvPr id="10" name="Content Placeholder 2">
            <a:extLst>
              <a:ext uri="{FF2B5EF4-FFF2-40B4-BE49-F238E27FC236}">
                <a16:creationId xmlns:a16="http://schemas.microsoft.com/office/drawing/2014/main" id="{82DAF8D9-C56E-4DD9-BED5-2524FD03F7F3}"/>
              </a:ext>
            </a:extLst>
          </p:cNvPr>
          <p:cNvSpPr>
            <a:spLocks noGrp="1"/>
          </p:cNvSpPr>
          <p:nvPr>
            <p:ph sz="half" idx="1"/>
          </p:nvPr>
        </p:nvSpPr>
        <p:spPr>
          <a:xfrm>
            <a:off x="838200" y="1010661"/>
            <a:ext cx="11049000" cy="2748539"/>
          </a:xfrm>
        </p:spPr>
        <p:txBody>
          <a:bodyPr/>
          <a:lstStyle/>
          <a:p>
            <a:pPr marL="514350" lvl="0" indent="-514350">
              <a:buFont typeface="+mj-lt"/>
              <a:buAutoNum type="arabicPeriod"/>
            </a:pPr>
            <a:r>
              <a:rPr lang="en-US" sz="2200" dirty="0"/>
              <a:t>Þegar sá kostur sem fær flest atkvæði sigrar þarf aðeins að telja atkvæðin í fyrsta sæti hjá hverjum frambjóðanda. Hér fær McDonalds 4 atkvæði í fyrsta sæti. Það er meirihluti og McDonalds vinnur því kosninguna sjálfkrafa.</a:t>
            </a:r>
          </a:p>
          <a:p>
            <a:pPr marL="514350" lvl="0" indent="-514350">
              <a:buFont typeface="+mj-lt"/>
              <a:buAutoNum type="arabicPeriod"/>
            </a:pPr>
            <a:r>
              <a:rPr lang="en-US" sz="2200" dirty="0"/>
              <a:t>Í forgangsröðunarkosningunni vinnur McDonalds einnig, því staðurinn hefur meirihluta í lok 1. umferðar.</a:t>
            </a:r>
          </a:p>
          <a:p>
            <a:pPr marL="514350" indent="-514350">
              <a:buFont typeface="+mj-lt"/>
              <a:buAutoNum type="arabicPeriod"/>
            </a:pPr>
            <a:r>
              <a:rPr lang="en-US" sz="2200" dirty="0"/>
              <a:t>Meirihlutaviðmiðið á við því einn frambjóðandi fékk meirihluta atkvæða í fyrsta sæti. Báðar aðferðirnar uppfylla skilyrðið þar sem meirihlutaframbjóðandinn vann í báðum tilvikum.</a:t>
            </a:r>
          </a:p>
        </p:txBody>
      </p:sp>
      <p:graphicFrame>
        <p:nvGraphicFramePr>
          <p:cNvPr id="12" name="Table 3">
            <a:extLst>
              <a:ext uri="{FF2B5EF4-FFF2-40B4-BE49-F238E27FC236}">
                <a16:creationId xmlns:a16="http://schemas.microsoft.com/office/drawing/2014/main" id="{0B90FC7A-E046-439D-9532-9866AF6B984D}"/>
              </a:ext>
            </a:extLst>
          </p:cNvPr>
          <p:cNvGraphicFramePr>
            <a:graphicFrameLocks noGrp="1"/>
          </p:cNvGraphicFramePr>
          <p:nvPr>
            <p:ph sz="half" idx="2"/>
            <p:extLst>
              <p:ext uri="{D42A27DB-BD31-4B8C-83A1-F6EECF244321}">
                <p14:modId xmlns:p14="http://schemas.microsoft.com/office/powerpoint/2010/main" val="1787738930"/>
              </p:ext>
            </p:extLst>
          </p:nvPr>
        </p:nvGraphicFramePr>
        <p:xfrm>
          <a:off x="2785533" y="3810000"/>
          <a:ext cx="6620934" cy="2682876"/>
        </p:xfrm>
        <a:graphic>
          <a:graphicData uri="http://schemas.openxmlformats.org/drawingml/2006/table">
            <a:tbl>
              <a:tblPr firstRow="1" firstCol="1" bandRow="1">
                <a:tableStyleId>{5C22544A-7EE6-4342-B048-85BDC9FD1C3A}</a:tableStyleId>
              </a:tblPr>
              <a:tblGrid>
                <a:gridCol w="2065491">
                  <a:extLst>
                    <a:ext uri="{9D8B030D-6E8A-4147-A177-3AD203B41FA5}">
                      <a16:colId xmlns:a16="http://schemas.microsoft.com/office/drawing/2014/main" val="1239619990"/>
                    </a:ext>
                  </a:extLst>
                </a:gridCol>
                <a:gridCol w="671815">
                  <a:extLst>
                    <a:ext uri="{9D8B030D-6E8A-4147-A177-3AD203B41FA5}">
                      <a16:colId xmlns:a16="http://schemas.microsoft.com/office/drawing/2014/main" val="4187579072"/>
                    </a:ext>
                  </a:extLst>
                </a:gridCol>
                <a:gridCol w="630428">
                  <a:extLst>
                    <a:ext uri="{9D8B030D-6E8A-4147-A177-3AD203B41FA5}">
                      <a16:colId xmlns:a16="http://schemas.microsoft.com/office/drawing/2014/main" val="3472178372"/>
                    </a:ext>
                  </a:extLst>
                </a:gridCol>
                <a:gridCol w="650640">
                  <a:extLst>
                    <a:ext uri="{9D8B030D-6E8A-4147-A177-3AD203B41FA5}">
                      <a16:colId xmlns:a16="http://schemas.microsoft.com/office/drawing/2014/main" val="3657348108"/>
                    </a:ext>
                  </a:extLst>
                </a:gridCol>
                <a:gridCol w="650640">
                  <a:extLst>
                    <a:ext uri="{9D8B030D-6E8A-4147-A177-3AD203B41FA5}">
                      <a16:colId xmlns:a16="http://schemas.microsoft.com/office/drawing/2014/main" val="177665582"/>
                    </a:ext>
                  </a:extLst>
                </a:gridCol>
                <a:gridCol w="650640">
                  <a:extLst>
                    <a:ext uri="{9D8B030D-6E8A-4147-A177-3AD203B41FA5}">
                      <a16:colId xmlns:a16="http://schemas.microsoft.com/office/drawing/2014/main" val="3780921866"/>
                    </a:ext>
                  </a:extLst>
                </a:gridCol>
                <a:gridCol w="650640">
                  <a:extLst>
                    <a:ext uri="{9D8B030D-6E8A-4147-A177-3AD203B41FA5}">
                      <a16:colId xmlns:a16="http://schemas.microsoft.com/office/drawing/2014/main" val="1190917078"/>
                    </a:ext>
                  </a:extLst>
                </a:gridCol>
                <a:gridCol w="650640">
                  <a:extLst>
                    <a:ext uri="{9D8B030D-6E8A-4147-A177-3AD203B41FA5}">
                      <a16:colId xmlns:a16="http://schemas.microsoft.com/office/drawing/2014/main" val="2026190723"/>
                    </a:ext>
                  </a:extLst>
                </a:gridCol>
              </a:tblGrid>
              <a:tr h="447146">
                <a:tc>
                  <a:txBody>
                    <a:bodyPr/>
                    <a:lstStyle/>
                    <a:p>
                      <a:pPr marL="0" marR="0">
                        <a:lnSpc>
                          <a:spcPct val="200000"/>
                        </a:lnSpc>
                        <a:spcBef>
                          <a:spcPts val="0"/>
                        </a:spcBef>
                        <a:spcAft>
                          <a:spcPts val="0"/>
                        </a:spcAft>
                      </a:pPr>
                      <a:r>
                        <a:rPr lang="en-US" sz="1400" cap="all" dirty="0">
                          <a:effectLst/>
                        </a:rPr>
                        <a:t>KJÓSENDUR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400" cap="all" dirty="0">
                          <a:effectLst/>
                        </a:rPr>
                        <a:t>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400" cap="all" dirty="0">
                          <a:effectLst/>
                        </a:rPr>
                        <a:t>B</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400" cap="all" dirty="0">
                          <a:effectLst/>
                        </a:rPr>
                        <a:t>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400" cap="all" dirty="0">
                          <a:effectLst/>
                        </a:rPr>
                        <a:t>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400" cap="all" dirty="0">
                          <a:effectLst/>
                        </a:rPr>
                        <a: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400" cap="all" dirty="0">
                          <a:effectLst/>
                        </a:rPr>
                        <a:t>F</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1400" cap="all" dirty="0">
                          <a:effectLst/>
                        </a:rPr>
                        <a:t>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4066837552"/>
                  </a:ext>
                </a:extLst>
              </a:tr>
              <a:tr h="447146">
                <a:tc>
                  <a:txBody>
                    <a:bodyPr/>
                    <a:lstStyle/>
                    <a:p>
                      <a:pPr marL="0" marR="0">
                        <a:lnSpc>
                          <a:spcPct val="200000"/>
                        </a:lnSpc>
                        <a:spcBef>
                          <a:spcPts val="0"/>
                        </a:spcBef>
                        <a:spcAft>
                          <a:spcPts val="0"/>
                        </a:spcAft>
                      </a:pPr>
                      <a:r>
                        <a:rPr lang="en-US" sz="1400" dirty="0">
                          <a:effectLst/>
                        </a:rPr>
                        <a:t>(M) McDonalds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400" dirty="0">
                          <a:effectLst/>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8329063"/>
                  </a:ext>
                </a:extLst>
              </a:tr>
              <a:tr h="447146">
                <a:tc>
                  <a:txBody>
                    <a:bodyPr/>
                    <a:lstStyle/>
                    <a:p>
                      <a:pPr marL="0" marR="0">
                        <a:lnSpc>
                          <a:spcPct val="200000"/>
                        </a:lnSpc>
                        <a:spcBef>
                          <a:spcPts val="0"/>
                        </a:spcBef>
                        <a:spcAft>
                          <a:spcPts val="0"/>
                        </a:spcAft>
                      </a:pPr>
                      <a:r>
                        <a:rPr lang="en-US" sz="1400" dirty="0">
                          <a:effectLst/>
                        </a:rPr>
                        <a:t>(B) Burger King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400" dirty="0">
                          <a:effectLst/>
                        </a:rPr>
                        <a:t>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3868442"/>
                  </a:ext>
                </a:extLst>
              </a:tr>
              <a:tr h="447146">
                <a:tc>
                  <a:txBody>
                    <a:bodyPr/>
                    <a:lstStyle/>
                    <a:p>
                      <a:pPr marL="0" marR="0">
                        <a:lnSpc>
                          <a:spcPct val="200000"/>
                        </a:lnSpc>
                        <a:spcBef>
                          <a:spcPts val="0"/>
                        </a:spcBef>
                        <a:spcAft>
                          <a:spcPts val="0"/>
                        </a:spcAft>
                      </a:pPr>
                      <a:r>
                        <a:rPr lang="en-US" sz="1400" dirty="0">
                          <a:effectLst/>
                        </a:rPr>
                        <a:t>(T) Taco Bell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400" dirty="0">
                          <a:effectLst/>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5838020"/>
                  </a:ext>
                </a:extLst>
              </a:tr>
              <a:tr h="447146">
                <a:tc>
                  <a:txBody>
                    <a:bodyPr/>
                    <a:lstStyle/>
                    <a:p>
                      <a:pPr marL="0" marR="0">
                        <a:lnSpc>
                          <a:spcPct val="200000"/>
                        </a:lnSpc>
                        <a:spcBef>
                          <a:spcPts val="0"/>
                        </a:spcBef>
                        <a:spcAft>
                          <a:spcPts val="0"/>
                        </a:spcAft>
                      </a:pPr>
                      <a:r>
                        <a:rPr lang="en-US" sz="1400" dirty="0">
                          <a:effectLst/>
                        </a:rPr>
                        <a:t>(O) Pollo Tropical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4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6925989"/>
                  </a:ext>
                </a:extLst>
              </a:tr>
              <a:tr h="447146">
                <a:tc>
                  <a:txBody>
                    <a:bodyPr/>
                    <a:lstStyle/>
                    <a:p>
                      <a:pPr marL="0" marR="0">
                        <a:lnSpc>
                          <a:spcPct val="200000"/>
                        </a:lnSpc>
                        <a:spcBef>
                          <a:spcPts val="0"/>
                        </a:spcBef>
                        <a:spcAft>
                          <a:spcPts val="0"/>
                        </a:spcAft>
                      </a:pPr>
                      <a:r>
                        <a:rPr lang="en-US" sz="1400" dirty="0">
                          <a:effectLst/>
                        </a:rPr>
                        <a:t>(I) Pizza Hut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gn="ctr">
                        <a:lnSpc>
                          <a:spcPct val="200000"/>
                        </a:lnSpc>
                        <a:spcBef>
                          <a:spcPts val="0"/>
                        </a:spcBef>
                        <a:spcAft>
                          <a:spcPts val="0"/>
                        </a:spcAft>
                      </a:pPr>
                      <a:r>
                        <a:rPr lang="en-US" sz="1400" dirty="0">
                          <a:effectLst/>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400" dirty="0">
                          <a:effectLst/>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1945803"/>
                  </a:ext>
                </a:extLst>
              </a:tr>
            </a:tbl>
          </a:graphicData>
        </a:graphic>
      </p:graphicFrame>
    </p:spTree>
    <p:extLst>
      <p:ext uri="{BB962C8B-B14F-4D97-AF65-F5344CB8AC3E}">
        <p14:creationId xmlns:p14="http://schemas.microsoft.com/office/powerpoint/2010/main" val="2196274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11.2 Meirihlutaviðmiðið (2 af 2)</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dirty="0"/>
              <a:t>Borda-aðferðinni er ætlað að hygla frambjóðanda sem almenningur í heild getur sætt sig við. Þannig forðast hún þann galla hreins meirihlutaræðis sem nefnist </a:t>
            </a:r>
            <a:r>
              <a:rPr lang="en-US" b="1" dirty="0"/>
              <a:t>harðstjórn meirihlutans</a:t>
            </a:r>
            <a:r>
              <a:rPr lang="en-US" dirty="0"/>
              <a:t>. Hún verður þegar minnihluti samfélagsins sætir ósanngjarnri meðferð vegna þess að aðstæður hans eru aðrar en aðstæður meirihlutans.</a:t>
            </a:r>
          </a:p>
        </p:txBody>
      </p:sp>
    </p:spTree>
    <p:extLst>
      <p:ext uri="{BB962C8B-B14F-4D97-AF65-F5344CB8AC3E}">
        <p14:creationId xmlns:p14="http://schemas.microsoft.com/office/powerpoint/2010/main" val="1191737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11.2 Condorcet-viðmiðið</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dirty="0"/>
              <a:t>Annað sanngirnisviðmið sem þarf að hafa í huga við val á kosningaraðferð er </a:t>
            </a:r>
            <a:r>
              <a:rPr lang="en-US" b="1" dirty="0"/>
              <a:t>Condorcet-viðmiðið</a:t>
            </a:r>
            <a:r>
              <a:rPr lang="en-US" dirty="0"/>
              <a:t>, einnig nefnt viðmiðið um beinan samanburð. Kosningaraðferð uppfyllir Condorcet-viðmiðið ef Condorcet-frambjóðandinn vinnur kosninguna í hvert sinn sem slíkur frambjóðandi er til.</a:t>
            </a:r>
          </a:p>
          <a:p>
            <a:r>
              <a:rPr lang="en-US" dirty="0"/>
              <a:t>A </a:t>
            </a:r>
            <a:r>
              <a:rPr lang="en-US" b="1" dirty="0"/>
              <a:t>Condorcet-aðferð</a:t>
            </a:r>
            <a:r>
              <a:rPr lang="en-US" dirty="0"/>
              <a:t>er sérhver kosningaraðferð sem uppfyllir Condorcet-viðmiðið.</a:t>
            </a:r>
          </a:p>
        </p:txBody>
      </p:sp>
    </p:spTree>
    <p:extLst>
      <p:ext uri="{BB962C8B-B14F-4D97-AF65-F5344CB8AC3E}">
        <p14:creationId xmlns:p14="http://schemas.microsoft.com/office/powerpoint/2010/main" val="37841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DÆMI – Ráðstöfun endurgreiðslu skatta</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half" idx="1"/>
          </p:nvPr>
        </p:nvSpPr>
        <p:spPr>
          <a:xfrm>
            <a:off x="838200" y="1010661"/>
            <a:ext cx="5257800" cy="3154939"/>
          </a:xfrm>
        </p:spPr>
        <p:txBody>
          <a:bodyPr/>
          <a:lstStyle/>
          <a:p>
            <a:r>
              <a:rPr lang="en-US" sz="2400" dirty="0"/>
              <a:t>Í könnun var 100 manna slembiúrtak bandarískra ríkisborgara beðið að forgangsraða ráðstöfun endurgreiðslu skatta. Valkostirnir voru (V) fara í frí, (S) leggja fyrir, (D) greiða niður skuldir eða (T) annað. Fylki paraðra samanburða fyrir niðurstöðurnar er sýnt á myndinni.</a:t>
            </a:r>
          </a:p>
          <a:p>
            <a:r>
              <a:rPr lang="en-US" sz="2400" dirty="0"/>
              <a:t>Ákvarðið hvort Condorcet-viðmiðið eigi við.</a:t>
            </a:r>
          </a:p>
        </p:txBody>
      </p:sp>
      <p:sp>
        <p:nvSpPr>
          <p:cNvPr id="2" name="Content Placeholder 3">
            <a:extLst>
              <a:ext uri="{FF2B5EF4-FFF2-40B4-BE49-F238E27FC236}">
                <a16:creationId xmlns:a16="http://schemas.microsoft.com/office/drawing/2014/main" id="{DC72F38D-0E17-4DB6-A87F-FA5A21D989B2}"/>
              </a:ext>
            </a:extLst>
          </p:cNvPr>
          <p:cNvSpPr>
            <a:spLocks noGrp="1"/>
          </p:cNvSpPr>
          <p:nvPr>
            <p:ph sz="half" idx="2"/>
          </p:nvPr>
        </p:nvSpPr>
        <p:spPr>
          <a:xfrm>
            <a:off x="6616700" y="1010661"/>
            <a:ext cx="5181600" cy="2964439"/>
          </a:xfrm>
        </p:spPr>
        <p:txBody>
          <a:bodyPr/>
          <a:lstStyle/>
          <a:p>
            <a:r>
              <a:rPr lang="en-US" dirty="0"/>
              <a:t>Condorcet-viðmiðið á aðeins við þegar Condorcet-frambjóðandi er til. „Greiða niður skuldir“ er Condorcet-frambjóðandi því D vinnur sérhvern innbyrðis samanburð.</a:t>
            </a:r>
          </a:p>
          <a:p>
            <a:r>
              <a:rPr lang="en-US" dirty="0"/>
              <a:t>Já, Condorcet-viðmiðið á við um þessa kosningu.</a:t>
            </a:r>
          </a:p>
        </p:txBody>
      </p:sp>
      <p:pic>
        <p:nvPicPr>
          <p:cNvPr id="10" name="Picture 4" descr="A table shows the comparison between three candidates A, B, and C. The data given in the table are as follows. The table shows three rows and four columns. The column headers are Runner and Opponent, A, B, and C. Column one shows A wins, B wins, and C wins. Column two shows Nil, B over A (Blue), and C over A (Green). Column three shows A over B (Blue), Nil, and C over B (Blue). Column four shows A over C (Green), B over C (Blue), and Nil. A double-sided arrow is marked from the second-row second column to the first-row third column. A double-sided arrow is marked from the third-row second column to the-first row fourth column. A double-sided arrow is marked from the third-row third column to the second-row fourth column.">
            <a:extLst>
              <a:ext uri="{FF2B5EF4-FFF2-40B4-BE49-F238E27FC236}">
                <a16:creationId xmlns:a16="http://schemas.microsoft.com/office/drawing/2014/main" id="{26C7A1C9-A3CA-4FDE-BD8B-47AA92305777}"/>
              </a:ext>
            </a:extLst>
          </p:cNvPr>
          <p:cNvPicPr>
            <a:picLocks noGrp="1" noChangeAspect="1"/>
          </p:cNvPicPr>
          <p:nvPr>
            <p:ph sz="half" idx="12"/>
          </p:nvPr>
        </p:nvPicPr>
        <p:blipFill>
          <a:blip r:embed="rId2"/>
          <a:stretch>
            <a:fillRect/>
          </a:stretch>
        </p:blipFill>
        <p:spPr>
          <a:xfrm>
            <a:off x="2656218" y="4165600"/>
            <a:ext cx="6879565" cy="2514600"/>
          </a:xfrm>
          <a:prstGeom prst="rect">
            <a:avLst/>
          </a:prstGeom>
        </p:spPr>
      </p:pic>
    </p:spTree>
    <p:extLst>
      <p:ext uri="{BB962C8B-B14F-4D97-AF65-F5344CB8AC3E}">
        <p14:creationId xmlns:p14="http://schemas.microsoft.com/office/powerpoint/2010/main" val="3729007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11.2 Einhæfniviðmiðið</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sz="2400" dirty="0"/>
              <a:t>Þetta er dæmi um brot á sanngirnisviðmiði sem nefnist </a:t>
            </a:r>
            <a:r>
              <a:rPr lang="en-US" sz="2400" b="1" dirty="0"/>
              <a:t>einhæfniviðmiðið</a:t>
            </a:r>
            <a:r>
              <a:rPr lang="en-US" sz="2400" dirty="0"/>
              <a:t>. Það er uppfyllt ef frambjóðandi tapar aldrei á því að færast ofar í forgangsröð og hagnast aldrei á því að færast neðar, að því gefnu að öll önnur atkvæði haldist óbreytt.</a:t>
            </a:r>
          </a:p>
          <a:p>
            <a:r>
              <a:rPr lang="en-US" sz="2400" dirty="0"/>
              <a:t>Hugsum okkur að kjósendur taki fyrst þátt í óbindandi umferð og megi síðan breyta atkvæði sínu fyrir aðra umferð. Slík fyrsta umferð nefnist „skoðanakönnun“. Gerum nú ráð fyrir að tiltekinn frambjóðandi vinni könnunina. Í kjölfarið sannfærast nokkrir kjósendur um að auka stuðning sinn við frambjóðandann, þ.e. </a:t>
            </a:r>
            <a:r>
              <a:rPr lang="en-US" sz="2400" b="1" dirty="0"/>
              <a:t>færa hann ofar</a:t>
            </a:r>
            <a:r>
              <a:rPr lang="en-US" sz="2400" dirty="0"/>
              <a:t> í forgangsröðinni, en enginn dregur úr stuðningi við hann. Þá er eðlilegt að ætla að sigurvegari fyrri umferðarinnar vinni einnig þá síðari.</a:t>
            </a:r>
          </a:p>
          <a:p>
            <a:r>
              <a:rPr lang="en-US" sz="2400" dirty="0"/>
              <a:t>Á sama hátt má gera ráð fyrir að ef einhverjir kjósendur draga úr stuðningi við frambjóðanda sem tapaði, þ.e. </a:t>
            </a:r>
            <a:r>
              <a:rPr lang="en-US" sz="2400" b="1" dirty="0"/>
              <a:t>færa hann neðar</a:t>
            </a:r>
            <a:r>
              <a:rPr lang="en-US" sz="2400" dirty="0"/>
              <a:t> í forgangsröðinni, tapi sá frambjóðandi einnig í annarri umferð.</a:t>
            </a:r>
          </a:p>
        </p:txBody>
      </p:sp>
    </p:spTree>
    <p:extLst>
      <p:ext uri="{BB962C8B-B14F-4D97-AF65-F5344CB8AC3E}">
        <p14:creationId xmlns:p14="http://schemas.microsoft.com/office/powerpoint/2010/main" val="2237066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Vinsælasta hundategundin eftir fjölda atkvæða</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10960100" cy="2850139"/>
          </a:xfrm>
        </p:spPr>
        <p:txBody>
          <a:bodyPr/>
          <a:lstStyle/>
          <a:p>
            <a:pPr>
              <a:spcBef>
                <a:spcPts val="400"/>
              </a:spcBef>
            </a:pPr>
            <a:r>
              <a:rPr lang="en-US" sz="2400" dirty="0"/>
              <a:t>Dýraathvarf á staðnum heldur góðgerðarviðburð þar sem kosið er með framlögum. Fyrir $10 framlag má fylla út forgangsraðaðan kjörseðil og velja eftirlætistegund meðal stórra hunda: stórpúðla, golden retriever, labrador retriever eða bulldog. Notið samantekt kjörseðlanna til að svara spurningunum.</a:t>
            </a:r>
          </a:p>
          <a:p>
            <a:pPr marL="514350" lvl="0" indent="-514350">
              <a:spcBef>
                <a:spcPts val="400"/>
              </a:spcBef>
              <a:buFont typeface="+mj-lt"/>
              <a:buAutoNum type="arabicPeriod"/>
            </a:pPr>
            <a:r>
              <a:rPr lang="en-US" sz="2400" dirty="0"/>
              <a:t>Ákvarðið sigurvegara kosningarinnar út frá því hver fær flest atkvæði.</a:t>
            </a:r>
          </a:p>
          <a:p>
            <a:pPr marL="514350" lvl="0" indent="-514350">
              <a:spcBef>
                <a:spcPts val="400"/>
              </a:spcBef>
              <a:buFont typeface="+mj-lt"/>
              <a:buAutoNum type="arabicPeriod"/>
            </a:pPr>
            <a:r>
              <a:rPr lang="en-US" sz="2400" dirty="0"/>
              <a:t>Gerið ráð fyrir að kjósendurnir 53 í öðrum dálki færi sigurvegarann upp um eitt sæti. Ákvarðið út frá nýju forgangsröðinni hver fær flest atkvæði.</a:t>
            </a:r>
          </a:p>
          <a:p>
            <a:pPr marL="514350" lvl="0" indent="-514350">
              <a:spcBef>
                <a:spcPts val="400"/>
              </a:spcBef>
              <a:buFont typeface="+mj-lt"/>
              <a:buAutoNum type="arabicPeriod"/>
            </a:pPr>
            <a:r>
              <a:rPr lang="en-US" sz="2400" dirty="0"/>
              <a:t>Brýtur þessi kosning gegn einhæfniviðmiðinu?</a:t>
            </a:r>
          </a:p>
        </p:txBody>
      </p:sp>
      <p:sp>
        <p:nvSpPr>
          <p:cNvPr id="10" name="Content Placeholder 3">
            <a:extLst>
              <a:ext uri="{FF2B5EF4-FFF2-40B4-BE49-F238E27FC236}">
                <a16:creationId xmlns:a16="http://schemas.microsoft.com/office/drawing/2014/main" id="{3EEF7731-E5A2-4448-B25D-C668AD9CFC66}"/>
              </a:ext>
            </a:extLst>
          </p:cNvPr>
          <p:cNvSpPr>
            <a:spLocks noGrp="1"/>
          </p:cNvSpPr>
          <p:nvPr>
            <p:ph sz="half" idx="2"/>
          </p:nvPr>
        </p:nvSpPr>
        <p:spPr>
          <a:xfrm>
            <a:off x="838200" y="3879148"/>
            <a:ext cx="5181600" cy="1684753"/>
          </a:xfrm>
        </p:spPr>
        <p:txBody>
          <a:bodyPr/>
          <a:lstStyle/>
          <a:p>
            <a:pPr marL="514350" lvl="0" indent="-514350">
              <a:buFont typeface="+mj-lt"/>
              <a:buAutoNum type="arabicPeriod" startAt="4"/>
            </a:pPr>
            <a:r>
              <a:rPr lang="en-US" sz="2400" dirty="0"/>
              <a:t>Teljið þið að niðurstaða c-liðar gildi almennt þegar sá kostur sem fær flest atkvæði sigrar og einhæfniviðmiðið er skoðað? Hvers vegna eða hvers vegna ekki?</a:t>
            </a:r>
          </a:p>
        </p:txBody>
      </p:sp>
      <p:graphicFrame>
        <p:nvGraphicFramePr>
          <p:cNvPr id="11" name="Table 4">
            <a:extLst>
              <a:ext uri="{FF2B5EF4-FFF2-40B4-BE49-F238E27FC236}">
                <a16:creationId xmlns:a16="http://schemas.microsoft.com/office/drawing/2014/main" id="{C6059212-4D28-43FC-9BD9-D9BE121B0538}"/>
              </a:ext>
            </a:extLst>
          </p:cNvPr>
          <p:cNvGraphicFramePr>
            <a:graphicFrameLocks noGrp="1"/>
          </p:cNvGraphicFramePr>
          <p:nvPr>
            <p:ph sz="half" idx="12"/>
            <p:extLst>
              <p:ext uri="{D42A27DB-BD31-4B8C-83A1-F6EECF244321}">
                <p14:modId xmlns:p14="http://schemas.microsoft.com/office/powerpoint/2010/main" val="2241935176"/>
              </p:ext>
            </p:extLst>
          </p:nvPr>
        </p:nvGraphicFramePr>
        <p:xfrm>
          <a:off x="6280150" y="3963701"/>
          <a:ext cx="5485947" cy="2072401"/>
        </p:xfrm>
        <a:graphic>
          <a:graphicData uri="http://schemas.openxmlformats.org/drawingml/2006/table">
            <a:tbl>
              <a:tblPr firstRow="1" firstCol="1" bandRow="1">
                <a:tableStyleId>{5C22544A-7EE6-4342-B048-85BDC9FD1C3A}</a:tableStyleId>
              </a:tblPr>
              <a:tblGrid>
                <a:gridCol w="2330450">
                  <a:extLst>
                    <a:ext uri="{9D8B030D-6E8A-4147-A177-3AD203B41FA5}">
                      <a16:colId xmlns:a16="http://schemas.microsoft.com/office/drawing/2014/main" val="2234507059"/>
                    </a:ext>
                  </a:extLst>
                </a:gridCol>
                <a:gridCol w="665317">
                  <a:extLst>
                    <a:ext uri="{9D8B030D-6E8A-4147-A177-3AD203B41FA5}">
                      <a16:colId xmlns:a16="http://schemas.microsoft.com/office/drawing/2014/main" val="3498644286"/>
                    </a:ext>
                  </a:extLst>
                </a:gridCol>
                <a:gridCol w="905318">
                  <a:extLst>
                    <a:ext uri="{9D8B030D-6E8A-4147-A177-3AD203B41FA5}">
                      <a16:colId xmlns:a16="http://schemas.microsoft.com/office/drawing/2014/main" val="246352214"/>
                    </a:ext>
                  </a:extLst>
                </a:gridCol>
                <a:gridCol w="905318">
                  <a:extLst>
                    <a:ext uri="{9D8B030D-6E8A-4147-A177-3AD203B41FA5}">
                      <a16:colId xmlns:a16="http://schemas.microsoft.com/office/drawing/2014/main" val="3003739402"/>
                    </a:ext>
                  </a:extLst>
                </a:gridCol>
                <a:gridCol w="679544">
                  <a:extLst>
                    <a:ext uri="{9D8B030D-6E8A-4147-A177-3AD203B41FA5}">
                      <a16:colId xmlns:a16="http://schemas.microsoft.com/office/drawing/2014/main" val="43330451"/>
                    </a:ext>
                  </a:extLst>
                </a:gridCol>
              </a:tblGrid>
              <a:tr h="397302">
                <a:tc>
                  <a:txBody>
                    <a:bodyPr/>
                    <a:lstStyle/>
                    <a:p>
                      <a:pPr marL="0" marR="0">
                        <a:lnSpc>
                          <a:spcPct val="107000"/>
                        </a:lnSpc>
                        <a:spcBef>
                          <a:spcPts val="0"/>
                        </a:spcBef>
                        <a:spcAft>
                          <a:spcPts val="0"/>
                        </a:spcAft>
                      </a:pPr>
                      <a:r>
                        <a:rPr lang="en-US" sz="1800" dirty="0">
                          <a:effectLst/>
                        </a:rPr>
                        <a:t>Atkvæði</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solidFill>
                      <a:srgbClr val="548235"/>
                    </a:solidFill>
                  </a:tcPr>
                </a:tc>
                <a:tc>
                  <a:txBody>
                    <a:bodyPr/>
                    <a:lstStyle/>
                    <a:p>
                      <a:pPr marL="0" marR="0">
                        <a:lnSpc>
                          <a:spcPct val="107000"/>
                        </a:lnSpc>
                        <a:spcBef>
                          <a:spcPts val="0"/>
                        </a:spcBef>
                        <a:spcAft>
                          <a:spcPts val="0"/>
                        </a:spcAft>
                      </a:pPr>
                      <a:r>
                        <a:rPr lang="en-US" sz="1800" dirty="0">
                          <a:effectLst/>
                        </a:rPr>
                        <a:t>42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solidFill>
                      <a:srgbClr val="548235"/>
                    </a:solidFill>
                  </a:tcPr>
                </a:tc>
                <a:tc>
                  <a:txBody>
                    <a:bodyPr/>
                    <a:lstStyle/>
                    <a:p>
                      <a:pPr marL="0" marR="0">
                        <a:lnSpc>
                          <a:spcPct val="107000"/>
                        </a:lnSpc>
                        <a:spcBef>
                          <a:spcPts val="0"/>
                        </a:spcBef>
                        <a:spcAft>
                          <a:spcPts val="0"/>
                        </a:spcAft>
                      </a:pPr>
                      <a:r>
                        <a:rPr lang="en-US" sz="1800" dirty="0">
                          <a:effectLst/>
                        </a:rPr>
                        <a:t>53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solidFill>
                      <a:srgbClr val="548235"/>
                    </a:solidFill>
                  </a:tcPr>
                </a:tc>
                <a:tc>
                  <a:txBody>
                    <a:bodyPr/>
                    <a:lstStyle/>
                    <a:p>
                      <a:pPr marL="0" marR="0">
                        <a:lnSpc>
                          <a:spcPct val="107000"/>
                        </a:lnSpc>
                        <a:spcBef>
                          <a:spcPts val="0"/>
                        </a:spcBef>
                        <a:spcAft>
                          <a:spcPts val="0"/>
                        </a:spcAft>
                      </a:pPr>
                      <a:r>
                        <a:rPr lang="en-US" sz="1800" dirty="0">
                          <a:effectLst/>
                        </a:rPr>
                        <a:t>61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solidFill>
                      <a:srgbClr val="548235"/>
                    </a:solidFill>
                  </a:tcPr>
                </a:tc>
                <a:tc>
                  <a:txBody>
                    <a:bodyPr/>
                    <a:lstStyle/>
                    <a:p>
                      <a:pPr marL="0" marR="0">
                        <a:lnSpc>
                          <a:spcPct val="107000"/>
                        </a:lnSpc>
                        <a:spcBef>
                          <a:spcPts val="0"/>
                        </a:spcBef>
                        <a:spcAft>
                          <a:spcPts val="0"/>
                        </a:spcAft>
                      </a:pPr>
                      <a:r>
                        <a:rPr lang="en-US" sz="1800" dirty="0">
                          <a:effectLst/>
                        </a:rPr>
                        <a:t>24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solidFill>
                      <a:srgbClr val="548235"/>
                    </a:solidFill>
                  </a:tcPr>
                </a:tc>
                <a:extLst>
                  <a:ext uri="{0D108BD9-81ED-4DB2-BD59-A6C34878D82A}">
                    <a16:rowId xmlns:a16="http://schemas.microsoft.com/office/drawing/2014/main" val="2429899109"/>
                  </a:ext>
                </a:extLst>
              </a:tr>
              <a:tr h="397302">
                <a:tc>
                  <a:txBody>
                    <a:bodyPr/>
                    <a:lstStyle/>
                    <a:p>
                      <a:pPr marL="0" marR="0">
                        <a:lnSpc>
                          <a:spcPct val="107000"/>
                        </a:lnSpc>
                        <a:spcBef>
                          <a:spcPts val="0"/>
                        </a:spcBef>
                        <a:spcAft>
                          <a:spcPts val="0"/>
                        </a:spcAft>
                      </a:pPr>
                      <a:r>
                        <a:rPr lang="en-US" sz="1800" dirty="0">
                          <a:effectLst/>
                        </a:rPr>
                        <a:t>(S) Stórpúðla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solidFill>
                      <a:srgbClr val="548235"/>
                    </a:solidFill>
                  </a:tcPr>
                </a:tc>
                <a:tc>
                  <a:txBody>
                    <a:bodyPr/>
                    <a:lstStyle/>
                    <a:p>
                      <a:pPr marL="0" marR="0">
                        <a:lnSpc>
                          <a:spcPct val="107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extLst>
                  <a:ext uri="{0D108BD9-81ED-4DB2-BD59-A6C34878D82A}">
                    <a16:rowId xmlns:a16="http://schemas.microsoft.com/office/drawing/2014/main" val="458729013"/>
                  </a:ext>
                </a:extLst>
              </a:tr>
              <a:tr h="423295">
                <a:tc>
                  <a:txBody>
                    <a:bodyPr/>
                    <a:lstStyle/>
                    <a:p>
                      <a:pPr marL="0" marR="0">
                        <a:lnSpc>
                          <a:spcPct val="107000"/>
                        </a:lnSpc>
                        <a:spcBef>
                          <a:spcPts val="0"/>
                        </a:spcBef>
                        <a:spcAft>
                          <a:spcPts val="0"/>
                        </a:spcAft>
                      </a:pPr>
                      <a:r>
                        <a:rPr lang="en-US" sz="1800" dirty="0">
                          <a:effectLst/>
                        </a:rPr>
                        <a:t>(G) Golden retriever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solidFill>
                      <a:srgbClr val="548235"/>
                    </a:solidFill>
                  </a:tcPr>
                </a:tc>
                <a:tc>
                  <a:txBody>
                    <a:bodyPr/>
                    <a:lstStyle/>
                    <a:p>
                      <a:pPr marL="0" marR="0">
                        <a:lnSpc>
                          <a:spcPct val="107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extLst>
                  <a:ext uri="{0D108BD9-81ED-4DB2-BD59-A6C34878D82A}">
                    <a16:rowId xmlns:a16="http://schemas.microsoft.com/office/drawing/2014/main" val="909302131"/>
                  </a:ext>
                </a:extLst>
              </a:tr>
              <a:tr h="457200">
                <a:tc>
                  <a:txBody>
                    <a:bodyPr/>
                    <a:lstStyle/>
                    <a:p>
                      <a:pPr marL="0" marR="0">
                        <a:lnSpc>
                          <a:spcPct val="107000"/>
                        </a:lnSpc>
                        <a:spcBef>
                          <a:spcPts val="0"/>
                        </a:spcBef>
                        <a:spcAft>
                          <a:spcPts val="0"/>
                        </a:spcAft>
                      </a:pPr>
                      <a:r>
                        <a:rPr lang="en-US" sz="1800" dirty="0">
                          <a:effectLst/>
                        </a:rPr>
                        <a:t>(L) Labrador retriever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solidFill>
                      <a:srgbClr val="548235"/>
                    </a:solidFill>
                  </a:tcPr>
                </a:tc>
                <a:tc>
                  <a:txBody>
                    <a:bodyPr/>
                    <a:lstStyle/>
                    <a:p>
                      <a:pPr marL="0" marR="0">
                        <a:lnSpc>
                          <a:spcPct val="107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extLst>
                  <a:ext uri="{0D108BD9-81ED-4DB2-BD59-A6C34878D82A}">
                    <a16:rowId xmlns:a16="http://schemas.microsoft.com/office/drawing/2014/main" val="1101810734"/>
                  </a:ext>
                </a:extLst>
              </a:tr>
              <a:tr h="397302">
                <a:tc>
                  <a:txBody>
                    <a:bodyPr/>
                    <a:lstStyle/>
                    <a:p>
                      <a:pPr marL="0" marR="0">
                        <a:lnSpc>
                          <a:spcPct val="107000"/>
                        </a:lnSpc>
                        <a:spcBef>
                          <a:spcPts val="0"/>
                        </a:spcBef>
                        <a:spcAft>
                          <a:spcPts val="0"/>
                        </a:spcAft>
                      </a:pPr>
                      <a:r>
                        <a:rPr lang="en-US" sz="1800" dirty="0">
                          <a:effectLst/>
                        </a:rPr>
                        <a:t>(B) Bulldog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solidFill>
                      <a:srgbClr val="548235"/>
                    </a:solidFill>
                  </a:tcPr>
                </a:tc>
                <a:tc>
                  <a:txBody>
                    <a:bodyPr/>
                    <a:lstStyle/>
                    <a:p>
                      <a:pPr marL="0" marR="0">
                        <a:lnSpc>
                          <a:spcPct val="107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tc>
                  <a:txBody>
                    <a:bodyPr/>
                    <a:lstStyle/>
                    <a:p>
                      <a:pPr marL="0" marR="0">
                        <a:lnSpc>
                          <a:spcPct val="107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3600" marR="43600" marT="50800" marB="50800"/>
                </a:tc>
                <a:extLst>
                  <a:ext uri="{0D108BD9-81ED-4DB2-BD59-A6C34878D82A}">
                    <a16:rowId xmlns:a16="http://schemas.microsoft.com/office/drawing/2014/main" val="1289758617"/>
                  </a:ext>
                </a:extLst>
              </a:tr>
            </a:tbl>
          </a:graphicData>
        </a:graphic>
      </p:graphicFrame>
    </p:spTree>
    <p:extLst>
      <p:ext uri="{BB962C8B-B14F-4D97-AF65-F5344CB8AC3E}">
        <p14:creationId xmlns:p14="http://schemas.microsoft.com/office/powerpoint/2010/main" val="2051366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568E99C-4D5B-4EF2-A436-980D37DF7606}"/>
              </a:ext>
            </a:extLst>
          </p:cNvPr>
          <p:cNvSpPr>
            <a:spLocks noGrp="1"/>
          </p:cNvSpPr>
          <p:nvPr>
            <p:ph type="title"/>
          </p:nvPr>
        </p:nvSpPr>
        <p:spPr/>
        <p:txBody>
          <a:bodyPr/>
          <a:lstStyle/>
          <a:p>
            <a:r>
              <a:rPr lang="en-US" dirty="0"/>
              <a:t>DÆMI – Vinsælasta hundategundin eftir fjölda atkvæða – Lausn</a:t>
            </a:r>
            <a:endParaRPr lang="en-IN" dirty="0"/>
          </a:p>
        </p:txBody>
      </p:sp>
      <p:sp>
        <p:nvSpPr>
          <p:cNvPr id="7" name="Content Placeholder 2">
            <a:extLst>
              <a:ext uri="{FF2B5EF4-FFF2-40B4-BE49-F238E27FC236}">
                <a16:creationId xmlns:a16="http://schemas.microsoft.com/office/drawing/2014/main" id="{ACE45B68-A52C-4EAB-9754-B0A4F35DA4B2}"/>
              </a:ext>
            </a:extLst>
          </p:cNvPr>
          <p:cNvSpPr>
            <a:spLocks noGrp="1"/>
          </p:cNvSpPr>
          <p:nvPr>
            <p:ph sz="half" idx="1"/>
          </p:nvPr>
        </p:nvSpPr>
        <p:spPr>
          <a:xfrm>
            <a:off x="838200" y="1010661"/>
            <a:ext cx="4533900" cy="3447039"/>
          </a:xfrm>
        </p:spPr>
        <p:txBody>
          <a:bodyPr/>
          <a:lstStyle/>
          <a:p>
            <a:pPr marL="457200" lvl="0" indent="-457200">
              <a:buFont typeface="+mj-lt"/>
              <a:buAutoNum type="arabicPeriod"/>
            </a:pPr>
            <a:r>
              <a:rPr lang="en-US" sz="2400" dirty="0"/>
              <a:t>Atkvæðafjöldi hvers valkosts er: S 66, G 53, L 61 og B 0. Sigurvegarinn er </a:t>
            </a:r>
            <a:br>
              <a:rPr lang="en-US" sz="2400" dirty="0"/>
            </a:br>
            <a:r>
              <a:rPr lang="en-US" sz="2400" dirty="0"/>
              <a:t>stórpúðlan.</a:t>
            </a:r>
          </a:p>
          <a:p>
            <a:pPr marL="514350" lvl="0" indent="-514350">
              <a:buFont typeface="+mj-lt"/>
              <a:buAutoNum type="arabicPeriod"/>
            </a:pPr>
            <a:r>
              <a:rPr lang="en-US" sz="2400" dirty="0"/>
              <a:t>Ef kjósendurnir 53 í öðrum dálki færa S í 2. sæti og L í 3. sæti verður atkvæðafjöldi frambjóðendanna: S 66, G 53, L 61 og B 0. Stórpúðllinn vinnur því enn.</a:t>
            </a:r>
            <a:endParaRPr lang="en-IN" sz="2400" dirty="0"/>
          </a:p>
        </p:txBody>
      </p:sp>
      <p:graphicFrame>
        <p:nvGraphicFramePr>
          <p:cNvPr id="14" name="Table 4">
            <a:extLst>
              <a:ext uri="{FF2B5EF4-FFF2-40B4-BE49-F238E27FC236}">
                <a16:creationId xmlns:a16="http://schemas.microsoft.com/office/drawing/2014/main" id="{921C609E-8CF3-443E-A9DB-215BEE4E2282}"/>
              </a:ext>
            </a:extLst>
          </p:cNvPr>
          <p:cNvGraphicFramePr>
            <a:graphicFrameLocks noGrp="1"/>
          </p:cNvGraphicFramePr>
          <p:nvPr>
            <p:ph sz="half" idx="2"/>
            <p:extLst>
              <p:ext uri="{D42A27DB-BD31-4B8C-83A1-F6EECF244321}">
                <p14:modId xmlns:p14="http://schemas.microsoft.com/office/powerpoint/2010/main" val="3148696218"/>
              </p:ext>
            </p:extLst>
          </p:nvPr>
        </p:nvGraphicFramePr>
        <p:xfrm>
          <a:off x="5685368" y="1779960"/>
          <a:ext cx="6036732" cy="1910400"/>
        </p:xfrm>
        <a:graphic>
          <a:graphicData uri="http://schemas.openxmlformats.org/drawingml/2006/table">
            <a:tbl>
              <a:tblPr firstRow="1" firstCol="1" bandRow="1">
                <a:tableStyleId>{5C22544A-7EE6-4342-B048-85BDC9FD1C3A}</a:tableStyleId>
              </a:tblPr>
              <a:tblGrid>
                <a:gridCol w="2300329">
                  <a:extLst>
                    <a:ext uri="{9D8B030D-6E8A-4147-A177-3AD203B41FA5}">
                      <a16:colId xmlns:a16="http://schemas.microsoft.com/office/drawing/2014/main" val="2234507059"/>
                    </a:ext>
                  </a:extLst>
                </a:gridCol>
                <a:gridCol w="996211">
                  <a:extLst>
                    <a:ext uri="{9D8B030D-6E8A-4147-A177-3AD203B41FA5}">
                      <a16:colId xmlns:a16="http://schemas.microsoft.com/office/drawing/2014/main" val="3498644286"/>
                    </a:ext>
                  </a:extLst>
                </a:gridCol>
                <a:gridCol w="996211">
                  <a:extLst>
                    <a:ext uri="{9D8B030D-6E8A-4147-A177-3AD203B41FA5}">
                      <a16:colId xmlns:a16="http://schemas.microsoft.com/office/drawing/2014/main" val="246352214"/>
                    </a:ext>
                  </a:extLst>
                </a:gridCol>
                <a:gridCol w="996211">
                  <a:extLst>
                    <a:ext uri="{9D8B030D-6E8A-4147-A177-3AD203B41FA5}">
                      <a16:colId xmlns:a16="http://schemas.microsoft.com/office/drawing/2014/main" val="3003739402"/>
                    </a:ext>
                  </a:extLst>
                </a:gridCol>
                <a:gridCol w="747770">
                  <a:extLst>
                    <a:ext uri="{9D8B030D-6E8A-4147-A177-3AD203B41FA5}">
                      <a16:colId xmlns:a16="http://schemas.microsoft.com/office/drawing/2014/main" val="43330451"/>
                    </a:ext>
                  </a:extLst>
                </a:gridCol>
              </a:tblGrid>
              <a:tr h="0">
                <a:tc>
                  <a:txBody>
                    <a:bodyPr/>
                    <a:lstStyle/>
                    <a:p>
                      <a:pPr marL="0" marR="0">
                        <a:lnSpc>
                          <a:spcPct val="107000"/>
                        </a:lnSpc>
                        <a:spcBef>
                          <a:spcPts val="0"/>
                        </a:spcBef>
                        <a:spcAft>
                          <a:spcPts val="0"/>
                        </a:spcAft>
                      </a:pPr>
                      <a:r>
                        <a:rPr lang="en-US" sz="1800" dirty="0">
                          <a:effectLst/>
                        </a:rPr>
                        <a:t>Atkvæði</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548235"/>
                    </a:solidFill>
                  </a:tcPr>
                </a:tc>
                <a:tc>
                  <a:txBody>
                    <a:bodyPr/>
                    <a:lstStyle/>
                    <a:p>
                      <a:pPr marL="0" marR="0">
                        <a:lnSpc>
                          <a:spcPct val="107000"/>
                        </a:lnSpc>
                        <a:spcBef>
                          <a:spcPts val="0"/>
                        </a:spcBef>
                        <a:spcAft>
                          <a:spcPts val="0"/>
                        </a:spcAft>
                      </a:pPr>
                      <a:r>
                        <a:rPr lang="en-US" sz="1800" dirty="0">
                          <a:effectLst/>
                        </a:rPr>
                        <a:t>42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548235"/>
                    </a:solidFill>
                  </a:tcPr>
                </a:tc>
                <a:tc>
                  <a:txBody>
                    <a:bodyPr/>
                    <a:lstStyle/>
                    <a:p>
                      <a:pPr marL="0" marR="0">
                        <a:lnSpc>
                          <a:spcPct val="107000"/>
                        </a:lnSpc>
                        <a:spcBef>
                          <a:spcPts val="0"/>
                        </a:spcBef>
                        <a:spcAft>
                          <a:spcPts val="0"/>
                        </a:spcAft>
                      </a:pPr>
                      <a:r>
                        <a:rPr lang="en-US" sz="1800" dirty="0">
                          <a:effectLst/>
                        </a:rPr>
                        <a:t>53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548235"/>
                    </a:solidFill>
                  </a:tcPr>
                </a:tc>
                <a:tc>
                  <a:txBody>
                    <a:bodyPr/>
                    <a:lstStyle/>
                    <a:p>
                      <a:pPr marL="0" marR="0">
                        <a:lnSpc>
                          <a:spcPct val="107000"/>
                        </a:lnSpc>
                        <a:spcBef>
                          <a:spcPts val="0"/>
                        </a:spcBef>
                        <a:spcAft>
                          <a:spcPts val="0"/>
                        </a:spcAft>
                      </a:pPr>
                      <a:r>
                        <a:rPr lang="en-US" sz="1800" dirty="0">
                          <a:effectLst/>
                        </a:rPr>
                        <a:t>61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548235"/>
                    </a:solidFill>
                  </a:tcPr>
                </a:tc>
                <a:tc>
                  <a:txBody>
                    <a:bodyPr/>
                    <a:lstStyle/>
                    <a:p>
                      <a:pPr marL="0" marR="0">
                        <a:lnSpc>
                          <a:spcPct val="107000"/>
                        </a:lnSpc>
                        <a:spcBef>
                          <a:spcPts val="0"/>
                        </a:spcBef>
                        <a:spcAft>
                          <a:spcPts val="0"/>
                        </a:spcAft>
                      </a:pPr>
                      <a:r>
                        <a:rPr lang="en-US" sz="1800" dirty="0">
                          <a:effectLst/>
                        </a:rPr>
                        <a:t>24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548235"/>
                    </a:solidFill>
                  </a:tcPr>
                </a:tc>
                <a:extLst>
                  <a:ext uri="{0D108BD9-81ED-4DB2-BD59-A6C34878D82A}">
                    <a16:rowId xmlns:a16="http://schemas.microsoft.com/office/drawing/2014/main" val="2429899109"/>
                  </a:ext>
                </a:extLst>
              </a:tr>
              <a:tr h="0">
                <a:tc>
                  <a:txBody>
                    <a:bodyPr/>
                    <a:lstStyle/>
                    <a:p>
                      <a:pPr marL="0" marR="0">
                        <a:lnSpc>
                          <a:spcPct val="107000"/>
                        </a:lnSpc>
                        <a:spcBef>
                          <a:spcPts val="0"/>
                        </a:spcBef>
                        <a:spcAft>
                          <a:spcPts val="0"/>
                        </a:spcAft>
                      </a:pPr>
                      <a:r>
                        <a:rPr lang="en-US" sz="1800" dirty="0">
                          <a:effectLst/>
                        </a:rPr>
                        <a:t>(S) Stórpúðll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548235"/>
                    </a:solidFill>
                  </a:tcPr>
                </a:tc>
                <a:tc>
                  <a:txBody>
                    <a:bodyPr/>
                    <a:lstStyle/>
                    <a:p>
                      <a:pPr marL="0" marR="0">
                        <a:lnSpc>
                          <a:spcPct val="107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458729013"/>
                  </a:ext>
                </a:extLst>
              </a:tr>
              <a:tr h="0">
                <a:tc>
                  <a:txBody>
                    <a:bodyPr/>
                    <a:lstStyle/>
                    <a:p>
                      <a:pPr marL="0" marR="0">
                        <a:lnSpc>
                          <a:spcPct val="107000"/>
                        </a:lnSpc>
                        <a:spcBef>
                          <a:spcPts val="0"/>
                        </a:spcBef>
                        <a:spcAft>
                          <a:spcPts val="0"/>
                        </a:spcAft>
                      </a:pPr>
                      <a:r>
                        <a:rPr lang="en-US" sz="1800" dirty="0">
                          <a:effectLst/>
                        </a:rPr>
                        <a:t>(G) Golden retriever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548235"/>
                    </a:solidFill>
                  </a:tcPr>
                </a:tc>
                <a:tc>
                  <a:txBody>
                    <a:bodyPr/>
                    <a:lstStyle/>
                    <a:p>
                      <a:pPr marL="0" marR="0">
                        <a:lnSpc>
                          <a:spcPct val="107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909302131"/>
                  </a:ext>
                </a:extLst>
              </a:tr>
              <a:tr h="165100">
                <a:tc>
                  <a:txBody>
                    <a:bodyPr/>
                    <a:lstStyle/>
                    <a:p>
                      <a:pPr marL="0" marR="0">
                        <a:lnSpc>
                          <a:spcPct val="107000"/>
                        </a:lnSpc>
                        <a:spcBef>
                          <a:spcPts val="0"/>
                        </a:spcBef>
                        <a:spcAft>
                          <a:spcPts val="0"/>
                        </a:spcAft>
                      </a:pPr>
                      <a:r>
                        <a:rPr lang="en-US" sz="1800" dirty="0">
                          <a:effectLst/>
                        </a:rPr>
                        <a:t>(L) Labrador retriever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548235"/>
                    </a:solidFill>
                  </a:tcPr>
                </a:tc>
                <a:tc>
                  <a:txBody>
                    <a:bodyPr/>
                    <a:lstStyle/>
                    <a:p>
                      <a:pPr marL="0" marR="0">
                        <a:lnSpc>
                          <a:spcPct val="107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1101810734"/>
                  </a:ext>
                </a:extLst>
              </a:tr>
              <a:tr h="165100">
                <a:tc>
                  <a:txBody>
                    <a:bodyPr/>
                    <a:lstStyle/>
                    <a:p>
                      <a:pPr marL="0" marR="0">
                        <a:lnSpc>
                          <a:spcPct val="107000"/>
                        </a:lnSpc>
                        <a:spcBef>
                          <a:spcPts val="0"/>
                        </a:spcBef>
                        <a:spcAft>
                          <a:spcPts val="0"/>
                        </a:spcAft>
                      </a:pPr>
                      <a:r>
                        <a:rPr lang="en-US" sz="1800" dirty="0">
                          <a:effectLst/>
                        </a:rPr>
                        <a:t>(B) Enskur bolabítur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solidFill>
                      <a:srgbClr val="548235"/>
                    </a:solidFill>
                  </a:tcPr>
                </a:tc>
                <a:tc>
                  <a:txBody>
                    <a:bodyPr/>
                    <a:lstStyle/>
                    <a:p>
                      <a:pPr marL="0" marR="0">
                        <a:lnSpc>
                          <a:spcPct val="107000"/>
                        </a:lnSpc>
                        <a:spcBef>
                          <a:spcPts val="0"/>
                        </a:spcBef>
                        <a:spcAft>
                          <a:spcPts val="0"/>
                        </a:spcAft>
                      </a:pPr>
                      <a:r>
                        <a:rPr lang="en-US" sz="1800" dirty="0">
                          <a:effectLst/>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800" dirty="0">
                          <a:effectLst/>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1289758617"/>
                  </a:ext>
                </a:extLst>
              </a:tr>
            </a:tbl>
          </a:graphicData>
        </a:graphic>
      </p:graphicFrame>
      <p:sp>
        <p:nvSpPr>
          <p:cNvPr id="13" name="Content Placeholder 3">
            <a:extLst>
              <a:ext uri="{FF2B5EF4-FFF2-40B4-BE49-F238E27FC236}">
                <a16:creationId xmlns:a16="http://schemas.microsoft.com/office/drawing/2014/main" id="{84DA25C4-DB99-4A1B-B665-5FF5DEA4350D}"/>
              </a:ext>
            </a:extLst>
          </p:cNvPr>
          <p:cNvSpPr>
            <a:spLocks noGrp="1"/>
          </p:cNvSpPr>
          <p:nvPr>
            <p:ph sz="half" idx="12"/>
          </p:nvPr>
        </p:nvSpPr>
        <p:spPr>
          <a:xfrm>
            <a:off x="838200" y="4557800"/>
            <a:ext cx="10883900" cy="2214474"/>
          </a:xfrm>
        </p:spPr>
        <p:txBody>
          <a:bodyPr/>
          <a:lstStyle/>
          <a:p>
            <a:pPr marL="514350" lvl="0" indent="-514350">
              <a:spcBef>
                <a:spcPts val="800"/>
              </a:spcBef>
              <a:buFont typeface="+mj-lt"/>
              <a:buAutoNum type="arabicPeriod"/>
            </a:pPr>
            <a:r>
              <a:rPr lang="en-US" sz="2400" dirty="0"/>
              <a:t>Þessi kosning brýtur ekki gegn einhæfniviðmiðinu, því sigurvegarinn skaðaðist ekki af því að færast ofar í forgangsröðinni.</a:t>
            </a:r>
          </a:p>
          <a:p>
            <a:pPr marL="514350" indent="-514350">
              <a:spcBef>
                <a:spcPts val="800"/>
              </a:spcBef>
              <a:buFont typeface="+mj-lt"/>
              <a:buAutoNum type="arabicPeriod"/>
            </a:pPr>
            <a:r>
              <a:rPr lang="en-US" sz="2400" dirty="0"/>
              <a:t>Almennt fær sigurvegari í kosningu þar sem sá sem hlýtur flest atkvæði vinnur jafnmörg eða fleiri atkvæði í fyrsta sæti þegar hann færist ofar í forgangsröðinni. Aðrir frambjóðendur fá þá jafnmörg eða færri atkvæði í fyrsta sæti. Slík kosning brýtur því aldrei gegn einhæfniviðmiðinu.</a:t>
            </a:r>
          </a:p>
        </p:txBody>
      </p:sp>
    </p:spTree>
    <p:extLst>
      <p:ext uri="{BB962C8B-B14F-4D97-AF65-F5344CB8AC3E}">
        <p14:creationId xmlns:p14="http://schemas.microsoft.com/office/powerpoint/2010/main" val="3040055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11.2 Viðmið um óhæði gagnvart ómarktækum kostum</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dirty="0"/>
              <a:t>Viðmið um ómarktæka kosti, einnig nefnt </a:t>
            </a:r>
            <a:r>
              <a:rPr lang="en-US" b="1" dirty="0"/>
              <a:t>viðmið um óhæði gagnvart ómarktækum kostum (IIA), </a:t>
            </a:r>
            <a:r>
              <a:rPr lang="en-US" dirty="0"/>
              <a:t>kveður á um að það að bæta við þriðja frambjóðandanum eða fjarlægja hann eigi hvorki að breyta né snúa við innbyrðis röð upphaflegu frambjóðendanna tveggja. Ef frambjóðandi sem ekki vinnur er tekinn úr framboði eða nýjum frambjóðanda bætt við á sigurvegarinn því ekki að breytast.</a:t>
            </a:r>
          </a:p>
        </p:txBody>
      </p:sp>
    </p:spTree>
    <p:extLst>
      <p:ext uri="{BB962C8B-B14F-4D97-AF65-F5344CB8AC3E}">
        <p14:creationId xmlns:p14="http://schemas.microsoft.com/office/powerpoint/2010/main" val="667788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DÆMI – Epla-, bláberja- eða kirsuberjabaka?</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half" idx="1"/>
          </p:nvPr>
        </p:nvSpPr>
        <p:spPr>
          <a:xfrm>
            <a:off x="838200" y="1010661"/>
            <a:ext cx="5181600" cy="1300739"/>
          </a:xfrm>
        </p:spPr>
        <p:txBody>
          <a:bodyPr/>
          <a:lstStyle/>
          <a:p>
            <a:r>
              <a:rPr lang="en-US" sz="2400" dirty="0"/>
              <a:t>Gerum ráð fyrir að 30 nemendur í bekk ætli að kjósa á milli eplaböku, bláberjaböku og kirsuberjaböku.</a:t>
            </a:r>
          </a:p>
        </p:txBody>
      </p:sp>
      <p:graphicFrame>
        <p:nvGraphicFramePr>
          <p:cNvPr id="9" name="Table 3">
            <a:extLst>
              <a:ext uri="{FF2B5EF4-FFF2-40B4-BE49-F238E27FC236}">
                <a16:creationId xmlns:a16="http://schemas.microsoft.com/office/drawing/2014/main" id="{0E2179BF-A694-4FBA-BA62-FF43FF05876F}"/>
              </a:ext>
            </a:extLst>
          </p:cNvPr>
          <p:cNvGraphicFramePr>
            <a:graphicFrameLocks noGrp="1"/>
          </p:cNvGraphicFramePr>
          <p:nvPr>
            <p:ph sz="half" idx="2"/>
            <p:extLst>
              <p:ext uri="{D42A27DB-BD31-4B8C-83A1-F6EECF244321}">
                <p14:modId xmlns:p14="http://schemas.microsoft.com/office/powerpoint/2010/main" val="2562441863"/>
              </p:ext>
            </p:extLst>
          </p:nvPr>
        </p:nvGraphicFramePr>
        <p:xfrm>
          <a:off x="1130300" y="2368296"/>
          <a:ext cx="4389120" cy="1371600"/>
        </p:xfrm>
        <a:graphic>
          <a:graphicData uri="http://schemas.openxmlformats.org/drawingml/2006/table">
            <a:tbl>
              <a:tblPr firstRow="1" firstCol="1" bandRow="1">
                <a:tableStyleId>{5C22544A-7EE6-4342-B048-85BDC9FD1C3A}</a:tableStyleId>
              </a:tblPr>
              <a:tblGrid>
                <a:gridCol w="2139696">
                  <a:extLst>
                    <a:ext uri="{9D8B030D-6E8A-4147-A177-3AD203B41FA5}">
                      <a16:colId xmlns:a16="http://schemas.microsoft.com/office/drawing/2014/main" val="104414188"/>
                    </a:ext>
                  </a:extLst>
                </a:gridCol>
                <a:gridCol w="749808">
                  <a:extLst>
                    <a:ext uri="{9D8B030D-6E8A-4147-A177-3AD203B41FA5}">
                      <a16:colId xmlns:a16="http://schemas.microsoft.com/office/drawing/2014/main" val="2126539325"/>
                    </a:ext>
                  </a:extLst>
                </a:gridCol>
                <a:gridCol w="749808">
                  <a:extLst>
                    <a:ext uri="{9D8B030D-6E8A-4147-A177-3AD203B41FA5}">
                      <a16:colId xmlns:a16="http://schemas.microsoft.com/office/drawing/2014/main" val="843574865"/>
                    </a:ext>
                  </a:extLst>
                </a:gridCol>
                <a:gridCol w="749808">
                  <a:extLst>
                    <a:ext uri="{9D8B030D-6E8A-4147-A177-3AD203B41FA5}">
                      <a16:colId xmlns:a16="http://schemas.microsoft.com/office/drawing/2014/main" val="4164325380"/>
                    </a:ext>
                  </a:extLst>
                </a:gridCol>
              </a:tblGrid>
              <a:tr h="384048">
                <a:tc>
                  <a:txBody>
                    <a:bodyPr/>
                    <a:lstStyle/>
                    <a:p>
                      <a:pPr marL="0" marR="0">
                        <a:lnSpc>
                          <a:spcPct val="200000"/>
                        </a:lnSpc>
                        <a:spcBef>
                          <a:spcPts val="0"/>
                        </a:spcBef>
                        <a:spcAft>
                          <a:spcPts val="0"/>
                        </a:spcAft>
                      </a:pPr>
                      <a:r>
                        <a:rPr lang="en-US" sz="1300" cap="all" dirty="0">
                          <a:effectLst/>
                        </a:rPr>
                        <a:t>Fjöldi kjörseðla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200000"/>
                        </a:lnSpc>
                        <a:spcBef>
                          <a:spcPts val="0"/>
                        </a:spcBef>
                        <a:spcAft>
                          <a:spcPts val="0"/>
                        </a:spcAft>
                      </a:pPr>
                      <a:r>
                        <a:rPr lang="en-US" sz="1300" cap="all" dirty="0">
                          <a:effectLst/>
                        </a:rPr>
                        <a:t>14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200000"/>
                        </a:lnSpc>
                        <a:spcBef>
                          <a:spcPts val="0"/>
                        </a:spcBef>
                        <a:spcAft>
                          <a:spcPts val="0"/>
                        </a:spcAft>
                      </a:pPr>
                      <a:r>
                        <a:rPr lang="en-US" sz="1300" cap="all" dirty="0">
                          <a:effectLst/>
                        </a:rPr>
                        <a:t>12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200000"/>
                        </a:lnSpc>
                        <a:spcBef>
                          <a:spcPts val="0"/>
                        </a:spcBef>
                        <a:spcAft>
                          <a:spcPts val="0"/>
                        </a:spcAft>
                      </a:pPr>
                      <a:r>
                        <a:rPr lang="en-US" sz="1300" cap="all" dirty="0">
                          <a:effectLst/>
                        </a:rPr>
                        <a:t>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1078946465"/>
                  </a:ext>
                </a:extLst>
              </a:tr>
              <a:tr h="329184">
                <a:tc>
                  <a:txBody>
                    <a:bodyPr/>
                    <a:lstStyle/>
                    <a:p>
                      <a:pPr marL="0" marR="0">
                        <a:lnSpc>
                          <a:spcPct val="200000"/>
                        </a:lnSpc>
                        <a:spcBef>
                          <a:spcPts val="0"/>
                        </a:spcBef>
                        <a:spcAft>
                          <a:spcPts val="0"/>
                        </a:spcAft>
                      </a:pPr>
                      <a:r>
                        <a:rPr lang="en-US" sz="1300" dirty="0">
                          <a:effectLst/>
                        </a:rPr>
                        <a:t>(A) Eplabaka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200000"/>
                        </a:lnSpc>
                        <a:spcBef>
                          <a:spcPts val="0"/>
                        </a:spcBef>
                        <a:spcAft>
                          <a:spcPts val="0"/>
                        </a:spcAft>
                      </a:pPr>
                      <a:r>
                        <a:rPr lang="en-US" sz="13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3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3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8991223"/>
                  </a:ext>
                </a:extLst>
              </a:tr>
              <a:tr h="329184">
                <a:tc>
                  <a:txBody>
                    <a:bodyPr/>
                    <a:lstStyle/>
                    <a:p>
                      <a:pPr marL="0" marR="0">
                        <a:lnSpc>
                          <a:spcPct val="200000"/>
                        </a:lnSpc>
                        <a:spcBef>
                          <a:spcPts val="0"/>
                        </a:spcBef>
                        <a:spcAft>
                          <a:spcPts val="0"/>
                        </a:spcAft>
                      </a:pPr>
                      <a:r>
                        <a:rPr lang="en-US" sz="1300" dirty="0">
                          <a:effectLst/>
                        </a:rPr>
                        <a:t>(B) Bláberjabaka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200000"/>
                        </a:lnSpc>
                        <a:spcBef>
                          <a:spcPts val="0"/>
                        </a:spcBef>
                        <a:spcAft>
                          <a:spcPts val="0"/>
                        </a:spcAft>
                      </a:pPr>
                      <a:r>
                        <a:rPr lang="en-US" sz="13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3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3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7218140"/>
                  </a:ext>
                </a:extLst>
              </a:tr>
              <a:tr h="329184">
                <a:tc>
                  <a:txBody>
                    <a:bodyPr/>
                    <a:lstStyle/>
                    <a:p>
                      <a:pPr marL="0" marR="0">
                        <a:lnSpc>
                          <a:spcPct val="200000"/>
                        </a:lnSpc>
                        <a:spcBef>
                          <a:spcPts val="0"/>
                        </a:spcBef>
                        <a:spcAft>
                          <a:spcPts val="0"/>
                        </a:spcAft>
                      </a:pPr>
                      <a:r>
                        <a:rPr lang="en-US" sz="1300" dirty="0">
                          <a:effectLst/>
                        </a:rPr>
                        <a:t>(C) Kirsuberjabaka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200000"/>
                        </a:lnSpc>
                        <a:spcBef>
                          <a:spcPts val="0"/>
                        </a:spcBef>
                        <a:spcAft>
                          <a:spcPts val="0"/>
                        </a:spcAft>
                      </a:pPr>
                      <a:r>
                        <a:rPr lang="en-US" sz="13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3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3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3349346"/>
                  </a:ext>
                </a:extLst>
              </a:tr>
            </a:tbl>
          </a:graphicData>
        </a:graphic>
      </p:graphicFrame>
      <p:sp>
        <p:nvSpPr>
          <p:cNvPr id="5" name="Content Placeholder 4">
            <a:extLst>
              <a:ext uri="{FF2B5EF4-FFF2-40B4-BE49-F238E27FC236}">
                <a16:creationId xmlns:a16="http://schemas.microsoft.com/office/drawing/2014/main" id="{65C9681D-2528-46A5-84F3-C06A5C72824E}"/>
              </a:ext>
            </a:extLst>
          </p:cNvPr>
          <p:cNvSpPr>
            <a:spLocks noGrp="1"/>
          </p:cNvSpPr>
          <p:nvPr>
            <p:ph sz="half" idx="12"/>
          </p:nvPr>
        </p:nvSpPr>
        <p:spPr>
          <a:xfrm>
            <a:off x="838200" y="4087368"/>
            <a:ext cx="5181600" cy="2788920"/>
          </a:xfrm>
        </p:spPr>
        <p:txBody>
          <a:bodyPr/>
          <a:lstStyle/>
          <a:p>
            <a:pPr marL="514350" lvl="0" indent="-514350">
              <a:buFont typeface="+mj-lt"/>
              <a:buAutoNum type="arabicPeriod"/>
            </a:pPr>
            <a:r>
              <a:rPr lang="en-US" sz="2000" dirty="0"/>
              <a:t>Finnið sigurvegara kosningarinnar með hlutfallslegum meirihluta.</a:t>
            </a:r>
          </a:p>
          <a:p>
            <a:pPr marL="514350" lvl="0" indent="-514350">
              <a:buFont typeface="+mj-lt"/>
              <a:buAutoNum type="arabicPeriod"/>
            </a:pPr>
            <a:r>
              <a:rPr lang="en-US" sz="2000" dirty="0"/>
              <a:t>Hvaða valkostur myndi vinna kosningu með hlutfallslegum meirihluta ef kirsuberjabakan væri tekin af kjörseðlinum?</a:t>
            </a:r>
          </a:p>
          <a:p>
            <a:pPr marL="514350" lvl="0" indent="-514350">
              <a:buFont typeface="+mj-lt"/>
              <a:buAutoNum type="arabicPeriod"/>
            </a:pPr>
            <a:r>
              <a:rPr lang="en-US" sz="2000" dirty="0"/>
              <a:t>Brýtur þessi kosning gegn IIA?</a:t>
            </a:r>
          </a:p>
        </p:txBody>
      </p:sp>
      <p:sp>
        <p:nvSpPr>
          <p:cNvPr id="6" name="Content Placeholder 5">
            <a:extLst>
              <a:ext uri="{FF2B5EF4-FFF2-40B4-BE49-F238E27FC236}">
                <a16:creationId xmlns:a16="http://schemas.microsoft.com/office/drawing/2014/main" id="{61517492-9384-4016-B9F1-A94CA66C876F}"/>
              </a:ext>
            </a:extLst>
          </p:cNvPr>
          <p:cNvSpPr>
            <a:spLocks noGrp="1"/>
          </p:cNvSpPr>
          <p:nvPr>
            <p:ph sz="half" idx="13"/>
          </p:nvPr>
        </p:nvSpPr>
        <p:spPr>
          <a:xfrm>
            <a:off x="6172200" y="1010661"/>
            <a:ext cx="5727700" cy="5618739"/>
          </a:xfrm>
        </p:spPr>
        <p:txBody>
          <a:bodyPr/>
          <a:lstStyle/>
          <a:p>
            <a:pPr marL="514350" lvl="0" indent="-514350">
              <a:lnSpc>
                <a:spcPct val="100000"/>
              </a:lnSpc>
              <a:spcBef>
                <a:spcPts val="600"/>
              </a:spcBef>
              <a:buFont typeface="+mj-lt"/>
              <a:buAutoNum type="arabicPeriod"/>
            </a:pPr>
            <a:r>
              <a:rPr lang="en-US" sz="2200" dirty="0"/>
              <a:t>Fjöldi atkvæða í 1. sæti er: A 14, B 12 og C 4. Eplabakan fær flest atkvæði í 1. sæti og vinnur kosninguna.</a:t>
            </a:r>
          </a:p>
          <a:p>
            <a:pPr marL="514350" lvl="0" indent="-514350">
              <a:lnSpc>
                <a:spcPct val="100000"/>
              </a:lnSpc>
              <a:spcBef>
                <a:spcPts val="600"/>
              </a:spcBef>
              <a:buFont typeface="+mj-lt"/>
              <a:buAutoNum type="arabicPeriod"/>
            </a:pPr>
            <a:r>
              <a:rPr lang="en-US" sz="2200" dirty="0"/>
              <a:t>Ef kirsuberjabakan er tekin af kjörseðlinum verður bláberjabakan efsti valkostur kjósendanna fjögurra í þriðja dálki. Atkvæðin fjögur sem áður féllu C falla því nú B. Bláberjabakan fær þar með 16 atkvæði en eplabakan 14 og vinnur kosninguna með hlutfallslegum meirihluta.</a:t>
            </a:r>
          </a:p>
          <a:p>
            <a:pPr marL="514350" indent="-514350">
              <a:lnSpc>
                <a:spcPct val="100000"/>
              </a:lnSpc>
              <a:spcBef>
                <a:spcPts val="600"/>
              </a:spcBef>
              <a:buFont typeface="+mj-lt"/>
              <a:buAutoNum type="arabicPeriod"/>
            </a:pPr>
            <a:r>
              <a:rPr lang="en-US" sz="2200" dirty="0"/>
              <a:t>Já, kosningin brýtur gegn IIA þar sem sigurvegarinn breyttist þegar valkostur sem ekki hafði unnið var tekinn af kjörseðlinum.</a:t>
            </a:r>
          </a:p>
        </p:txBody>
      </p:sp>
    </p:spTree>
    <p:extLst>
      <p:ext uri="{BB962C8B-B14F-4D97-AF65-F5344CB8AC3E}">
        <p14:creationId xmlns:p14="http://schemas.microsoft.com/office/powerpoint/2010/main" val="36415441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11.2 Ómöguleikakenning Arrows</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pPr>
              <a:spcAft>
                <a:spcPts val="1000"/>
              </a:spcAft>
            </a:pPr>
            <a:r>
              <a:rPr lang="en-US" sz="2200" dirty="0"/>
              <a:t>Þú kannt að velta fyrir þér hvort til sé kosningakerfi sem uppfyllir öll sanngirnisviðmiðin. Ef slíkt kerfi er til á enn eftir að finna það, og það byggist ekki eingöngu á forgangsröðun. Árið 1972 hlaut Kenneth J. Arrow, prófessor í hagfræði við Harvard-háskóla, Nóbelsverðlaunin í hagfræði fyrir að sanna </a:t>
            </a:r>
            <a:r>
              <a:rPr lang="en-US" sz="2200" b="1" dirty="0"/>
              <a:t>ómöguleikakenningu Arrows</a:t>
            </a:r>
            <a:r>
              <a:rPr lang="en-US" sz="2200" dirty="0"/>
              <a:t>. Hún segir að sérhvert kosningakerfi, núverandi eða framtíðar, þar sem einu tiltæku upplýsingarnar eru forgangsröðun frambjóðenda, brjóti að minnsta kosti eitt eftirfarandi sanngirnisviðmiða: meirihlutaviðmiðið, Condorcet-viðmiðið, einhæfniviðmiðið eða viðmiðið um óhæði gagnvart ómarktækum kostum. Kenningin á aðeins við um þann flokk kosningakerfa þar sem einungis er safnað upplýsingum um forgangsröðun.</a:t>
            </a:r>
          </a:p>
          <a:p>
            <a:pPr>
              <a:spcAft>
                <a:spcPts val="1000"/>
              </a:spcAft>
            </a:pPr>
            <a:r>
              <a:rPr lang="en-US" sz="2200" dirty="0"/>
              <a:t>Til eru aðrar gerðir kosningakerfa sem ómöguleikakenningin nær ekki til. Þar má til dæmis nefna flokk kosningakerfa sem kallast </a:t>
            </a:r>
            <a:r>
              <a:rPr lang="en-US" sz="2200" b="1" dirty="0"/>
              <a:t>stigakosningakerfi </a:t>
            </a:r>
            <a:r>
              <a:rPr lang="en-US" sz="2200" dirty="0"/>
              <a:t>þar sem kjósendur gefa frambjóðendum einkunn með einhverjum hætti.</a:t>
            </a:r>
          </a:p>
        </p:txBody>
      </p:sp>
    </p:spTree>
    <p:extLst>
      <p:ext uri="{BB962C8B-B14F-4D97-AF65-F5344CB8AC3E}">
        <p14:creationId xmlns:p14="http://schemas.microsoft.com/office/powerpoint/2010/main" val="4136376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sz="2400" dirty="0"/>
              <a:t>11.3 Staðaldeilar, staðalkvótar og sætaúthlutunarvandinn</a:t>
            </a:r>
            <a:endParaRPr lang="en-US" sz="2400"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pPr marL="0" indent="0">
              <a:buNone/>
            </a:pPr>
            <a:r>
              <a:rPr lang="en-US" dirty="0"/>
              <a:t>Hæfniviðmið:</a:t>
            </a:r>
          </a:p>
          <a:p>
            <a:pPr marL="514350" indent="-514350">
              <a:buFont typeface="+mj-lt"/>
              <a:buAutoNum type="arabicPeriod"/>
            </a:pPr>
            <a:r>
              <a:rPr lang="en-US" dirty="0"/>
              <a:t>Greina úthlutunarvandann og beitingu hans við skiptingu fulltrúa.</a:t>
            </a:r>
          </a:p>
          <a:p>
            <a:pPr marL="514350" indent="-514350">
              <a:buFont typeface="+mj-lt"/>
              <a:buAutoNum type="arabicPeriod"/>
            </a:pPr>
            <a:r>
              <a:rPr lang="en-US" dirty="0"/>
              <a:t>Meta notkun staðaldeila.</a:t>
            </a:r>
          </a:p>
          <a:p>
            <a:pPr marL="514350" indent="-514350">
              <a:buFont typeface="+mj-lt"/>
              <a:buAutoNum type="arabicPeriod"/>
            </a:pPr>
            <a:r>
              <a:rPr lang="en-US" dirty="0"/>
              <a:t>Meta notkun staðalkvóta.</a:t>
            </a:r>
          </a:p>
        </p:txBody>
      </p:sp>
    </p:spTree>
    <p:extLst>
      <p:ext uri="{BB962C8B-B14F-4D97-AF65-F5344CB8AC3E}">
        <p14:creationId xmlns:p14="http://schemas.microsoft.com/office/powerpoint/2010/main" val="26652468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11.3 Sætaúthlutunarvandinn</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sz="2400" dirty="0"/>
              <a:t>Þegar afmælisköku er skipt er sanngjarnt að allir fái jafnstóran bita, er það ekki? Kökunni er þá skipt jafnt og allir fá eina sneið. Köku má skera með hvaða hætti sem er, en hvernig á að </a:t>
            </a:r>
            <a:r>
              <a:rPr lang="en-US" sz="2400" b="1" dirty="0"/>
              <a:t>úthluta</a:t>
            </a:r>
            <a:r>
              <a:rPr lang="en-US" sz="2400" dirty="0"/>
              <a:t>, það er skipta og dreifa, hlutum sem ekki er hægt að hluta sundur? </a:t>
            </a:r>
            <a:r>
              <a:rPr lang="en-US" sz="2400" b="1" dirty="0"/>
              <a:t>Úthlutunarvandinn </a:t>
            </a:r>
            <a:r>
              <a:rPr lang="en-US" sz="2400" dirty="0"/>
              <a:t>felst í því að skipta tiltækum gæðum á sanngjarnan hátt milli viðtakenda þegar hver og einn verður að fá heilar einingar en ekki brot úr einingu.</a:t>
            </a:r>
          </a:p>
          <a:p>
            <a:r>
              <a:rPr lang="en-US" sz="2400" dirty="0"/>
              <a:t>Sanngjörn skipting gæða þarf ekki að vera jöfn skipting eins og þegar kökusneiðum er dreift. Oftast felst sanngirni í því að skiptingin sé </a:t>
            </a:r>
            <a:r>
              <a:rPr lang="en-US" sz="2400" b="1" dirty="0"/>
              <a:t>hlutfallsleg</a:t>
            </a:r>
            <a:r>
              <a:rPr lang="en-US" sz="2400" dirty="0"/>
              <a:t>; tvær stærðir eru hlutfallslegar ef hlutfallsleg stærð þeirra er sú sama. Þetta hugtak kallast </a:t>
            </a:r>
            <a:r>
              <a:rPr lang="en-US" sz="2400" b="1" dirty="0"/>
              <a:t>hlutfall milli hluta</a:t>
            </a:r>
            <a:r>
              <a:rPr lang="en-US" sz="2400" dirty="0"/>
              <a:t>. </a:t>
            </a:r>
          </a:p>
          <a:p>
            <a:r>
              <a:rPr lang="en-US" sz="2400" dirty="0"/>
              <a:t>Sú beiting úthlutunar sem hér skiptir máli kemur fyrir í </a:t>
            </a:r>
            <a:r>
              <a:rPr lang="en-US" sz="2400" b="1" dirty="0"/>
              <a:t>fulltrúalýðræðisríkjum </a:t>
            </a:r>
            <a:r>
              <a:rPr lang="en-US" sz="2400" dirty="0"/>
              <a:t>þar sem kjörnir fulltrúar koma fram fyrir hönd tiltekins hóps.</a:t>
            </a:r>
          </a:p>
        </p:txBody>
      </p:sp>
    </p:spTree>
    <p:extLst>
      <p:ext uri="{BB962C8B-B14F-4D97-AF65-F5344CB8AC3E}">
        <p14:creationId xmlns:p14="http://schemas.microsoft.com/office/powerpoint/2010/main" val="570542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Hlutfall kennara og nemenda í háskóla (1 af 2)</a:t>
            </a:r>
            <a:endParaRPr lang="en-IN" dirty="0"/>
          </a:p>
        </p:txBody>
      </p:sp>
      <p:sp>
        <p:nvSpPr>
          <p:cNvPr id="9" name="Content Placeholder 2">
            <a:extLst>
              <a:ext uri="{FF2B5EF4-FFF2-40B4-BE49-F238E27FC236}">
                <a16:creationId xmlns:a16="http://schemas.microsoft.com/office/drawing/2014/main" id="{788BDFEE-BC10-4BDE-B541-4753989694C1}"/>
              </a:ext>
            </a:extLst>
          </p:cNvPr>
          <p:cNvSpPr>
            <a:spLocks noGrp="1"/>
          </p:cNvSpPr>
          <p:nvPr>
            <p:ph sz="half" idx="1"/>
          </p:nvPr>
        </p:nvSpPr>
        <p:spPr>
          <a:xfrm>
            <a:off x="838200" y="1010661"/>
            <a:ext cx="5181600" cy="2913639"/>
          </a:xfrm>
        </p:spPr>
        <p:txBody>
          <a:bodyPr/>
          <a:lstStyle/>
          <a:p>
            <a:r>
              <a:rPr lang="en-US" sz="2600" dirty="0"/>
              <a:t>Í eftirfarandi töflu er fjöldi kennara í hverri deild tiltekins háskóla borinn saman við fjölda nemenda og kennsluhópa í deildinni á vormisseri.</a:t>
            </a:r>
          </a:p>
        </p:txBody>
      </p:sp>
      <p:graphicFrame>
        <p:nvGraphicFramePr>
          <p:cNvPr id="15" name="Table 3">
            <a:extLst>
              <a:ext uri="{FF2B5EF4-FFF2-40B4-BE49-F238E27FC236}">
                <a16:creationId xmlns:a16="http://schemas.microsoft.com/office/drawing/2014/main" id="{079A1638-7F3B-4279-8368-844AF14FC73F}"/>
              </a:ext>
            </a:extLst>
          </p:cNvPr>
          <p:cNvGraphicFramePr>
            <a:graphicFrameLocks noGrp="1"/>
          </p:cNvGraphicFramePr>
          <p:nvPr>
            <p:ph sz="half" idx="2"/>
            <p:extLst>
              <p:ext uri="{D42A27DB-BD31-4B8C-83A1-F6EECF244321}">
                <p14:modId xmlns:p14="http://schemas.microsoft.com/office/powerpoint/2010/main" val="681730837"/>
              </p:ext>
            </p:extLst>
          </p:nvPr>
        </p:nvGraphicFramePr>
        <p:xfrm>
          <a:off x="837565" y="3429000"/>
          <a:ext cx="5394960" cy="2624328"/>
        </p:xfrm>
        <a:graphic>
          <a:graphicData uri="http://schemas.openxmlformats.org/drawingml/2006/table">
            <a:tbl>
              <a:tblPr firstRow="1" firstCol="1" bandRow="1">
                <a:tableStyleId>{5C22544A-7EE6-4342-B048-85BDC9FD1C3A}</a:tableStyleId>
              </a:tblPr>
              <a:tblGrid>
                <a:gridCol w="1920240">
                  <a:extLst>
                    <a:ext uri="{9D8B030D-6E8A-4147-A177-3AD203B41FA5}">
                      <a16:colId xmlns:a16="http://schemas.microsoft.com/office/drawing/2014/main" val="4214661690"/>
                    </a:ext>
                  </a:extLst>
                </a:gridCol>
                <a:gridCol w="1143000">
                  <a:extLst>
                    <a:ext uri="{9D8B030D-6E8A-4147-A177-3AD203B41FA5}">
                      <a16:colId xmlns:a16="http://schemas.microsoft.com/office/drawing/2014/main" val="1912683366"/>
                    </a:ext>
                  </a:extLst>
                </a:gridCol>
                <a:gridCol w="685800">
                  <a:extLst>
                    <a:ext uri="{9D8B030D-6E8A-4147-A177-3AD203B41FA5}">
                      <a16:colId xmlns:a16="http://schemas.microsoft.com/office/drawing/2014/main" val="856885390"/>
                    </a:ext>
                  </a:extLst>
                </a:gridCol>
                <a:gridCol w="685800">
                  <a:extLst>
                    <a:ext uri="{9D8B030D-6E8A-4147-A177-3AD203B41FA5}">
                      <a16:colId xmlns:a16="http://schemas.microsoft.com/office/drawing/2014/main" val="969630624"/>
                    </a:ext>
                  </a:extLst>
                </a:gridCol>
                <a:gridCol w="960120">
                  <a:extLst>
                    <a:ext uri="{9D8B030D-6E8A-4147-A177-3AD203B41FA5}">
                      <a16:colId xmlns:a16="http://schemas.microsoft.com/office/drawing/2014/main" val="2800309998"/>
                    </a:ext>
                  </a:extLst>
                </a:gridCol>
              </a:tblGrid>
              <a:tr h="658368">
                <a:tc>
                  <a:txBody>
                    <a:bodyPr/>
                    <a:lstStyle/>
                    <a:p>
                      <a:pPr marL="0" marR="0">
                        <a:lnSpc>
                          <a:spcPct val="200000"/>
                        </a:lnSpc>
                        <a:spcBef>
                          <a:spcPts val="0"/>
                        </a:spcBef>
                        <a:spcAft>
                          <a:spcPts val="0"/>
                        </a:spcAft>
                      </a:pPr>
                      <a:r>
                        <a:rPr lang="en-US" sz="1200" dirty="0">
                          <a:effectLst/>
                        </a:rPr>
                        <a:t>Deild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200000"/>
                        </a:lnSpc>
                        <a:spcBef>
                          <a:spcPts val="0"/>
                        </a:spcBef>
                        <a:spcAft>
                          <a:spcPts val="0"/>
                        </a:spcAft>
                      </a:pPr>
                      <a:r>
                        <a:rPr lang="en-US" sz="1200" dirty="0">
                          <a:effectLst/>
                        </a:rPr>
                        <a:t>Stærðfræði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200000"/>
                        </a:lnSpc>
                        <a:spcBef>
                          <a:spcPts val="0"/>
                        </a:spcBef>
                        <a:spcAft>
                          <a:spcPts val="0"/>
                        </a:spcAft>
                      </a:pPr>
                      <a:r>
                        <a:rPr lang="en-US" sz="1200" dirty="0">
                          <a:effectLst/>
                        </a:rPr>
                        <a:t>Enska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200000"/>
                        </a:lnSpc>
                        <a:spcBef>
                          <a:spcPts val="0"/>
                        </a:spcBef>
                        <a:spcAft>
                          <a:spcPts val="0"/>
                        </a:spcAft>
                      </a:pPr>
                      <a:r>
                        <a:rPr lang="en-US" sz="1200" dirty="0">
                          <a:effectLst/>
                        </a:rPr>
                        <a:t>Sagnfræði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200000"/>
                        </a:lnSpc>
                        <a:spcBef>
                          <a:spcPts val="0"/>
                        </a:spcBef>
                        <a:spcAft>
                          <a:spcPts val="0"/>
                        </a:spcAft>
                      </a:pPr>
                      <a:r>
                        <a:rPr lang="en-US" sz="1200" dirty="0">
                          <a:effectLst/>
                        </a:rPr>
                        <a:t>Náttúruvísindi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1923758235"/>
                  </a:ext>
                </a:extLst>
              </a:tr>
              <a:tr h="393192">
                <a:tc>
                  <a:txBody>
                    <a:bodyPr/>
                    <a:lstStyle/>
                    <a:p>
                      <a:pPr marL="0" marR="0">
                        <a:lnSpc>
                          <a:spcPct val="200000"/>
                        </a:lnSpc>
                        <a:spcBef>
                          <a:spcPts val="0"/>
                        </a:spcBef>
                        <a:spcAft>
                          <a:spcPts val="0"/>
                        </a:spcAft>
                      </a:pPr>
                      <a:r>
                        <a:rPr lang="en-US" sz="1200" dirty="0">
                          <a:effectLst/>
                        </a:rPr>
                        <a:t>(S) Fjöldi nemenda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nSpc>
                          <a:spcPct val="200000"/>
                        </a:lnSpc>
                        <a:spcBef>
                          <a:spcPts val="0"/>
                        </a:spcBef>
                        <a:spcAft>
                          <a:spcPts val="0"/>
                        </a:spcAft>
                      </a:pPr>
                      <a:r>
                        <a:rPr lang="en-US" sz="1200" dirty="0">
                          <a:effectLst/>
                        </a:rPr>
                        <a:t>4800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2376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1536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2880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9323583"/>
                  </a:ext>
                </a:extLst>
              </a:tr>
              <a:tr h="393192">
                <a:tc>
                  <a:txBody>
                    <a:bodyPr/>
                    <a:lstStyle/>
                    <a:p>
                      <a:pPr marL="0" marR="0">
                        <a:lnSpc>
                          <a:spcPct val="200000"/>
                        </a:lnSpc>
                        <a:spcBef>
                          <a:spcPts val="0"/>
                        </a:spcBef>
                        <a:spcAft>
                          <a:spcPts val="0"/>
                        </a:spcAft>
                      </a:pPr>
                      <a:r>
                        <a:rPr lang="en-US" sz="1200" dirty="0">
                          <a:effectLst/>
                        </a:rPr>
                        <a:t>(C) Kennsluhópar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nSpc>
                          <a:spcPct val="200000"/>
                        </a:lnSpc>
                        <a:spcBef>
                          <a:spcPts val="0"/>
                        </a:spcBef>
                        <a:spcAft>
                          <a:spcPts val="0"/>
                        </a:spcAft>
                      </a:pPr>
                      <a:r>
                        <a:rPr lang="en-US" sz="1200" dirty="0">
                          <a:effectLst/>
                        </a:rPr>
                        <a:t>120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108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48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96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22717573"/>
                  </a:ext>
                </a:extLst>
              </a:tr>
              <a:tr h="393192">
                <a:tc>
                  <a:txBody>
                    <a:bodyPr/>
                    <a:lstStyle/>
                    <a:p>
                      <a:pPr marL="0" marR="0">
                        <a:lnSpc>
                          <a:spcPct val="200000"/>
                        </a:lnSpc>
                        <a:spcBef>
                          <a:spcPts val="0"/>
                        </a:spcBef>
                        <a:spcAft>
                          <a:spcPts val="0"/>
                        </a:spcAft>
                      </a:pPr>
                      <a:r>
                        <a:rPr lang="en-US" sz="1200" dirty="0">
                          <a:effectLst/>
                        </a:rPr>
                        <a:t>(T) Heildarfjöldi kennara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nSpc>
                          <a:spcPct val="200000"/>
                        </a:lnSpc>
                        <a:spcBef>
                          <a:spcPts val="0"/>
                        </a:spcBef>
                        <a:spcAft>
                          <a:spcPts val="0"/>
                        </a:spcAft>
                      </a:pPr>
                      <a:r>
                        <a:rPr lang="en-US" sz="1200" dirty="0">
                          <a:effectLst/>
                        </a:rPr>
                        <a:t>30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27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12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24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6201948"/>
                  </a:ext>
                </a:extLst>
              </a:tr>
              <a:tr h="393192">
                <a:tc>
                  <a:txBody>
                    <a:bodyPr/>
                    <a:lstStyle/>
                    <a:p>
                      <a:pPr marL="0" marR="0">
                        <a:lnSpc>
                          <a:spcPct val="200000"/>
                        </a:lnSpc>
                        <a:spcBef>
                          <a:spcPts val="0"/>
                        </a:spcBef>
                        <a:spcAft>
                          <a:spcPts val="0"/>
                        </a:spcAft>
                      </a:pPr>
                      <a:r>
                        <a:rPr lang="en-US" sz="1200" dirty="0">
                          <a:effectLst/>
                        </a:rPr>
                        <a:t>(F) Kennarar í fullu starfi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nSpc>
                          <a:spcPct val="200000"/>
                        </a:lnSpc>
                        <a:spcBef>
                          <a:spcPts val="0"/>
                        </a:spcBef>
                        <a:spcAft>
                          <a:spcPts val="0"/>
                        </a:spcAft>
                      </a:pPr>
                      <a:r>
                        <a:rPr lang="en-US" sz="1200" dirty="0">
                          <a:effectLst/>
                        </a:rPr>
                        <a:t>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93774778"/>
                  </a:ext>
                </a:extLst>
              </a:tr>
              <a:tr h="393192">
                <a:tc>
                  <a:txBody>
                    <a:bodyPr/>
                    <a:lstStyle/>
                    <a:p>
                      <a:pPr marL="0" marR="0">
                        <a:lnSpc>
                          <a:spcPct val="200000"/>
                        </a:lnSpc>
                        <a:spcBef>
                          <a:spcPts val="0"/>
                        </a:spcBef>
                        <a:spcAft>
                          <a:spcPts val="0"/>
                        </a:spcAft>
                      </a:pPr>
                      <a:r>
                        <a:rPr lang="en-US" sz="1200" dirty="0">
                          <a:effectLst/>
                        </a:rPr>
                        <a:t>(P) Kennarar í hlutastarfi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tc>
                  <a:txBody>
                    <a:bodyPr/>
                    <a:lstStyle/>
                    <a:p>
                      <a:pPr marL="0" marR="0">
                        <a:lnSpc>
                          <a:spcPct val="200000"/>
                        </a:lnSpc>
                        <a:spcBef>
                          <a:spcPts val="0"/>
                        </a:spcBef>
                        <a:spcAft>
                          <a:spcPts val="0"/>
                        </a:spcAft>
                      </a:pPr>
                      <a:r>
                        <a:rPr lang="en-US" sz="1200" dirty="0">
                          <a:effectLst/>
                        </a:rPr>
                        <a:t>20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18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16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5578972"/>
                  </a:ext>
                </a:extLst>
              </a:tr>
            </a:tbl>
          </a:graphicData>
        </a:graphic>
      </p:graphicFrame>
      <p:sp>
        <p:nvSpPr>
          <p:cNvPr id="11" name="Content Placeholder 4">
            <a:extLst>
              <a:ext uri="{FF2B5EF4-FFF2-40B4-BE49-F238E27FC236}">
                <a16:creationId xmlns:a16="http://schemas.microsoft.com/office/drawing/2014/main" id="{6851A0AD-8FC0-48B8-A97C-CB79D6EF4A60}"/>
              </a:ext>
            </a:extLst>
          </p:cNvPr>
          <p:cNvSpPr>
            <a:spLocks noGrp="1"/>
          </p:cNvSpPr>
          <p:nvPr>
            <p:ph sz="half" idx="12"/>
          </p:nvPr>
        </p:nvSpPr>
        <p:spPr>
          <a:xfrm>
            <a:off x="6337300" y="1010661"/>
            <a:ext cx="5181600" cy="5009139"/>
          </a:xfrm>
        </p:spPr>
        <p:txBody>
          <a:bodyPr/>
          <a:lstStyle/>
          <a:p>
            <a:pPr marL="457200" indent="-457200">
              <a:buFont typeface="+mj-lt"/>
              <a:buAutoNum type="arabicPeriod"/>
            </a:pPr>
            <a:r>
              <a:rPr lang="en-US" dirty="0"/>
              <a:t>Reiknið hlutföllin fyrir hverja deild: S á móti C, C á móti T, S á móti T og F á móti P</a:t>
            </a:r>
          </a:p>
          <a:p>
            <a:pPr marL="457200" indent="-457200">
              <a:buFont typeface="+mj-lt"/>
              <a:buAutoNum type="arabicPeriod"/>
            </a:pPr>
            <a:r>
              <a:rPr lang="en-US" dirty="0"/>
              <a:t>Í hvaða einingum eru hlutföllin sem þið funduð?</a:t>
            </a:r>
          </a:p>
          <a:p>
            <a:pPr marL="457200" indent="-457200">
              <a:buFont typeface="+mj-lt"/>
              <a:buAutoNum type="arabicPeriod"/>
            </a:pPr>
            <a:r>
              <a:rPr lang="en-US" dirty="0"/>
              <a:t>Hjá hvaða pörum, ef einhverjum, er hlutfallið milli hlutanna fast? Tilgreinið hlutfallið.</a:t>
            </a:r>
          </a:p>
          <a:p>
            <a:pPr marL="457200" indent="-457200">
              <a:buFont typeface="+mj-lt"/>
              <a:buAutoNum type="arabicPeriod"/>
            </a:pPr>
            <a:r>
              <a:rPr lang="en-US" dirty="0"/>
              <a:t>Virðist heildarfjölda kennarastaða hafa verið úthlutað til hverrar deildar </a:t>
            </a:r>
            <a:endParaRPr lang="en-US" sz="5400" dirty="0"/>
          </a:p>
        </p:txBody>
      </p:sp>
    </p:spTree>
    <p:extLst>
      <p:ext uri="{BB962C8B-B14F-4D97-AF65-F5344CB8AC3E}">
        <p14:creationId xmlns:p14="http://schemas.microsoft.com/office/powerpoint/2010/main" val="1291057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itle 1">
            <a:extLst>
              <a:ext uri="{FF2B5EF4-FFF2-40B4-BE49-F238E27FC236}">
                <a16:creationId xmlns:a16="http://schemas.microsoft.com/office/drawing/2014/main" id="{5F29DEE0-63F2-40FC-B2E4-6723DF9E849E}"/>
              </a:ext>
            </a:extLst>
          </p:cNvPr>
          <p:cNvSpPr>
            <a:spLocks noGrp="1"/>
          </p:cNvSpPr>
          <p:nvPr>
            <p:ph type="title"/>
          </p:nvPr>
        </p:nvSpPr>
        <p:spPr/>
        <p:txBody>
          <a:bodyPr/>
          <a:lstStyle/>
          <a:p>
            <a:r>
              <a:rPr lang="en-US" dirty="0"/>
              <a:t>DÆMI – Hlutfall kennara og nemenda í háskóla (2 af 2)</a:t>
            </a:r>
            <a:endParaRPr lang="en-IN" dirty="0"/>
          </a:p>
        </p:txBody>
      </p:sp>
      <p:sp>
        <p:nvSpPr>
          <p:cNvPr id="57" name="Content Placeholder 2">
            <a:extLst>
              <a:ext uri="{FF2B5EF4-FFF2-40B4-BE49-F238E27FC236}">
                <a16:creationId xmlns:a16="http://schemas.microsoft.com/office/drawing/2014/main" id="{21BC0EF8-3DB1-4C03-AE6D-4188D12DBD44}"/>
              </a:ext>
            </a:extLst>
          </p:cNvPr>
          <p:cNvSpPr>
            <a:spLocks noGrp="1"/>
          </p:cNvSpPr>
          <p:nvPr>
            <p:ph sz="half" idx="1"/>
          </p:nvPr>
        </p:nvSpPr>
        <p:spPr>
          <a:xfrm>
            <a:off x="838200" y="1010661"/>
            <a:ext cx="10515600" cy="2224113"/>
          </a:xfrm>
        </p:spPr>
        <p:txBody>
          <a:bodyPr/>
          <a:lstStyle/>
          <a:p>
            <a:pPr marL="514350" indent="-514350">
              <a:buFont typeface="+mj-lt"/>
              <a:buAutoNum type="arabicPeriod"/>
            </a:pPr>
            <a:r>
              <a:rPr lang="en-US" sz="2000" dirty="0"/>
              <a:t>Deilið fyrri stærðinni með þeirri síðari. Svörin eru sýnd á myndinni.</a:t>
            </a:r>
          </a:p>
          <a:p>
            <a:pPr marL="514350" indent="-514350">
              <a:buFont typeface="+mj-lt"/>
              <a:buAutoNum type="arabicPeriod"/>
            </a:pPr>
            <a:r>
              <a:rPr lang="en-US" sz="2000" dirty="0"/>
              <a:t>Svörin eru sýnd í síðasta dálki myndarinnar.</a:t>
            </a:r>
          </a:p>
          <a:p>
            <a:pPr marL="514350" indent="-514350">
              <a:buFont typeface="+mj-lt"/>
              <a:buAutoNum type="arabicPeriod"/>
            </a:pPr>
            <a:r>
              <a:rPr lang="en-US" sz="2000" dirty="0"/>
              <a:t>Hlutfall kennsluhópa og kennara er fast, 4. Hlutfall kennara í fullu starfi og kennara í hlutastarfi er einnig fast, ½.</a:t>
            </a:r>
          </a:p>
          <a:p>
            <a:pPr marL="514350" indent="-514350">
              <a:buFont typeface="+mj-lt"/>
              <a:buAutoNum type="arabicPeriod"/>
            </a:pPr>
            <a:r>
              <a:rPr lang="en-US" sz="2000" dirty="0"/>
              <a:t>Kennarastöðunum virðist hafa verið úthlutað eftir fjölda kennsluhópa, því hlutfallið er fast: 4 kennsluhópar á hvern kennara. </a:t>
            </a:r>
            <a:endParaRPr lang="en-US" sz="2000" b="1" dirty="0"/>
          </a:p>
        </p:txBody>
      </p:sp>
      <p:graphicFrame>
        <p:nvGraphicFramePr>
          <p:cNvPr id="2" name="Table 3">
            <a:extLst>
              <a:ext uri="{FF2B5EF4-FFF2-40B4-BE49-F238E27FC236}">
                <a16:creationId xmlns:a16="http://schemas.microsoft.com/office/drawing/2014/main" id="{DE0BD700-FFE7-4685-8389-0483A421C914}"/>
              </a:ext>
            </a:extLst>
          </p:cNvPr>
          <p:cNvGraphicFramePr>
            <a:graphicFrameLocks noGrp="1"/>
          </p:cNvGraphicFramePr>
          <p:nvPr>
            <p:ph sz="half" idx="2"/>
            <p:extLst>
              <p:ext uri="{D42A27DB-BD31-4B8C-83A1-F6EECF244321}">
                <p14:modId xmlns:p14="http://schemas.microsoft.com/office/powerpoint/2010/main" val="824703482"/>
              </p:ext>
            </p:extLst>
          </p:nvPr>
        </p:nvGraphicFramePr>
        <p:xfrm>
          <a:off x="838200" y="3276692"/>
          <a:ext cx="10789920" cy="3253256"/>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3337628431"/>
                    </a:ext>
                  </a:extLst>
                </a:gridCol>
                <a:gridCol w="1554480">
                  <a:extLst>
                    <a:ext uri="{9D8B030D-6E8A-4147-A177-3AD203B41FA5}">
                      <a16:colId xmlns:a16="http://schemas.microsoft.com/office/drawing/2014/main" val="1447285218"/>
                    </a:ext>
                  </a:extLst>
                </a:gridCol>
                <a:gridCol w="1280160">
                  <a:extLst>
                    <a:ext uri="{9D8B030D-6E8A-4147-A177-3AD203B41FA5}">
                      <a16:colId xmlns:a16="http://schemas.microsoft.com/office/drawing/2014/main" val="2669143728"/>
                    </a:ext>
                  </a:extLst>
                </a:gridCol>
                <a:gridCol w="1371600">
                  <a:extLst>
                    <a:ext uri="{9D8B030D-6E8A-4147-A177-3AD203B41FA5}">
                      <a16:colId xmlns:a16="http://schemas.microsoft.com/office/drawing/2014/main" val="2470419231"/>
                    </a:ext>
                  </a:extLst>
                </a:gridCol>
                <a:gridCol w="1371600">
                  <a:extLst>
                    <a:ext uri="{9D8B030D-6E8A-4147-A177-3AD203B41FA5}">
                      <a16:colId xmlns:a16="http://schemas.microsoft.com/office/drawing/2014/main" val="1779164909"/>
                    </a:ext>
                  </a:extLst>
                </a:gridCol>
                <a:gridCol w="3840480">
                  <a:extLst>
                    <a:ext uri="{9D8B030D-6E8A-4147-A177-3AD203B41FA5}">
                      <a16:colId xmlns:a16="http://schemas.microsoft.com/office/drawing/2014/main" val="1775684430"/>
                    </a:ext>
                  </a:extLst>
                </a:gridCol>
              </a:tblGrid>
              <a:tr h="630434">
                <a:tc>
                  <a:txBody>
                    <a:bodyPr/>
                    <a:lstStyle/>
                    <a:p>
                      <a:r>
                        <a:rPr lang="en-IN" sz="1800" b="1" i="0" u="none" strike="noStrike" kern="1200" baseline="0" dirty="0">
                          <a:solidFill>
                            <a:srgbClr val="464846"/>
                          </a:solidFill>
                          <a:latin typeface="+mn-lt"/>
                          <a:ea typeface="+mn-ea"/>
                          <a:cs typeface="+mn-cs"/>
                        </a:rPr>
                        <a:t>Deild</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b="1" i="0" u="none" strike="noStrike" kern="1200" baseline="0" dirty="0">
                          <a:solidFill>
                            <a:srgbClr val="464846"/>
                          </a:solidFill>
                          <a:latin typeface="+mn-lt"/>
                          <a:ea typeface="+mn-ea"/>
                          <a:cs typeface="+mn-cs"/>
                        </a:rPr>
                        <a:t>Stærðfræði</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b="1" i="0" u="none" strike="noStrike" kern="1200" baseline="0" dirty="0">
                          <a:solidFill>
                            <a:srgbClr val="464846"/>
                          </a:solidFill>
                          <a:latin typeface="+mn-lt"/>
                          <a:ea typeface="+mn-ea"/>
                          <a:cs typeface="+mn-cs"/>
                        </a:rPr>
                        <a:t>Enska</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b="1" i="0" u="none" strike="noStrike" kern="1200" baseline="0" dirty="0">
                          <a:solidFill>
                            <a:srgbClr val="464846"/>
                          </a:solidFill>
                          <a:latin typeface="+mn-lt"/>
                          <a:ea typeface="+mn-ea"/>
                          <a:cs typeface="+mn-cs"/>
                        </a:rPr>
                        <a:t>Saga</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b="1" i="0" u="none" strike="noStrike" kern="1200" baseline="0" dirty="0">
                          <a:solidFill>
                            <a:srgbClr val="464846"/>
                          </a:solidFill>
                          <a:latin typeface="+mn-lt"/>
                          <a:ea typeface="+mn-ea"/>
                          <a:cs typeface="+mn-cs"/>
                        </a:rPr>
                        <a:t>Náttúruvísindi</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b="1" i="0" u="none" strike="noStrike" kern="1200" baseline="0" dirty="0">
                          <a:solidFill>
                            <a:srgbClr val="464846"/>
                          </a:solidFill>
                          <a:latin typeface="+mn-lt"/>
                          <a:ea typeface="+mn-ea"/>
                          <a:cs typeface="+mn-cs"/>
                        </a:rPr>
                        <a:t>Einingar reiknaðra hlutfalla</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1884234"/>
                  </a:ext>
                </a:extLst>
              </a:tr>
              <a:tr h="630434">
                <a:tc>
                  <a:txBody>
                    <a:bodyPr/>
                    <a:lstStyle/>
                    <a:p>
                      <a:r>
                        <a:rPr lang="en-IN" sz="1800" b="1" i="0" u="none" strike="noStrike" kern="1200" baseline="0" dirty="0">
                          <a:solidFill>
                            <a:srgbClr val="464846"/>
                          </a:solidFill>
                          <a:latin typeface="+mn-lt"/>
                          <a:ea typeface="+mn-ea"/>
                          <a:cs typeface="+mn-cs"/>
                        </a:rPr>
                        <a:t>S á móti C</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b="0" i="0" u="none" strike="noStrike" kern="1200" baseline="0" dirty="0">
                          <a:solidFill>
                            <a:srgbClr val="464846"/>
                          </a:solidFill>
                          <a:latin typeface="+mn-lt"/>
                          <a:ea typeface="+mn-ea"/>
                          <a:cs typeface="+mn-cs"/>
                        </a:rPr>
                        <a:t>Nemendur í hverjum kennsluhópi</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4969017"/>
                  </a:ext>
                </a:extLst>
              </a:tr>
              <a:tr h="630434">
                <a:tc>
                  <a:txBody>
                    <a:bodyPr/>
                    <a:lstStyle/>
                    <a:p>
                      <a:r>
                        <a:rPr lang="en-IN" sz="1800" b="1" i="0" u="none" strike="noStrike" kern="1200" baseline="0" dirty="0">
                          <a:solidFill>
                            <a:srgbClr val="464846"/>
                          </a:solidFill>
                          <a:latin typeface="+mn-lt"/>
                          <a:ea typeface="+mn-ea"/>
                          <a:cs typeface="+mn-cs"/>
                        </a:rPr>
                        <a:t>C á móti T</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rgbClr val="464846"/>
                          </a:solidFill>
                          <a:latin typeface="+mn-lt"/>
                          <a:ea typeface="+mn-ea"/>
                          <a:cs typeface="+mn-cs"/>
                        </a:rPr>
                        <a:t>Kennsluhópar á hvern kennara</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7820970"/>
                  </a:ext>
                </a:extLst>
              </a:tr>
              <a:tr h="630434">
                <a:tc>
                  <a:txBody>
                    <a:bodyPr/>
                    <a:lstStyle/>
                    <a:p>
                      <a:r>
                        <a:rPr lang="en-IN" sz="1800" b="1" i="0" u="none" strike="noStrike" kern="1200" baseline="0" dirty="0">
                          <a:solidFill>
                            <a:srgbClr val="464846"/>
                          </a:solidFill>
                          <a:latin typeface="+mn-lt"/>
                          <a:ea typeface="+mn-ea"/>
                          <a:cs typeface="+mn-cs"/>
                        </a:rPr>
                        <a:t>S á móti T</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b="0" i="0" u="none" strike="noStrike" kern="1200" baseline="0" dirty="0">
                          <a:solidFill>
                            <a:srgbClr val="464846"/>
                          </a:solidFill>
                          <a:latin typeface="+mn-lt"/>
                          <a:ea typeface="+mn-ea"/>
                          <a:cs typeface="+mn-cs"/>
                        </a:rPr>
                        <a:t>Nemendur á hvern kennara</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5782914"/>
                  </a:ext>
                </a:extLst>
              </a:tr>
              <a:tr h="731520">
                <a:tc>
                  <a:txBody>
                    <a:bodyPr/>
                    <a:lstStyle/>
                    <a:p>
                      <a:r>
                        <a:rPr lang="en-IN" sz="1800" b="1" i="0" u="none" strike="noStrike" kern="1200" baseline="0" dirty="0">
                          <a:solidFill>
                            <a:srgbClr val="464846"/>
                          </a:solidFill>
                          <a:latin typeface="+mn-lt"/>
                          <a:ea typeface="+mn-ea"/>
                          <a:cs typeface="+mn-cs"/>
                        </a:rPr>
                        <a:t>F á móti P</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rgbClr val="464846"/>
                          </a:solidFill>
                          <a:latin typeface="+mn-lt"/>
                          <a:ea typeface="+mn-ea"/>
                          <a:cs typeface="+mn-cs"/>
                        </a:rPr>
                        <a:t>Kennarar í fullu starfi á hvern </a:t>
                      </a:r>
                      <a:r>
                        <a:rPr lang="en-IN" sz="1800" b="0" i="0" u="none" strike="noStrike" kern="1200" baseline="0" dirty="0">
                          <a:solidFill>
                            <a:srgbClr val="464846"/>
                          </a:solidFill>
                          <a:latin typeface="+mn-lt"/>
                          <a:ea typeface="+mn-ea"/>
                          <a:cs typeface="+mn-cs"/>
                        </a:rPr>
                        <a:t>kennara í hlutastarfi</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8623822"/>
                  </a:ext>
                </a:extLst>
              </a:tr>
            </a:tbl>
          </a:graphicData>
        </a:graphic>
      </p:graphicFrame>
      <p:graphicFrame>
        <p:nvGraphicFramePr>
          <p:cNvPr id="25" name="Object 4">
            <a:extLst>
              <a:ext uri="{FF2B5EF4-FFF2-40B4-BE49-F238E27FC236}">
                <a16:creationId xmlns:a16="http://schemas.microsoft.com/office/drawing/2014/main" id="{DB39E914-0CF5-4ADF-89F2-B9F6154F9170}"/>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3964222456"/>
              </p:ext>
            </p:extLst>
          </p:nvPr>
        </p:nvGraphicFramePr>
        <p:xfrm>
          <a:off x="2403742" y="3977356"/>
          <a:ext cx="850005" cy="457200"/>
        </p:xfrm>
        <a:graphic>
          <a:graphicData uri="http://schemas.openxmlformats.org/presentationml/2006/ole">
            <mc:AlternateContent xmlns:mc="http://schemas.openxmlformats.org/markup-compatibility/2006">
              <mc:Choice xmlns:v="urn:schemas-microsoft-com:vml" Requires="v">
                <p:oleObj name="Equation" r:id="rId2" imgW="1676160" imgH="901440" progId="Equation.DSMT4">
                  <p:embed/>
                </p:oleObj>
              </mc:Choice>
              <mc:Fallback>
                <p:oleObj name="Equation" r:id="rId2" imgW="1676160" imgH="901440" progId="Equation.DSMT4">
                  <p:embed/>
                  <p:pic>
                    <p:nvPicPr>
                      <p:cNvPr id="3" name="Object 2">
                        <a:extLst>
                          <a:ext uri="{FF2B5EF4-FFF2-40B4-BE49-F238E27FC236}">
                            <a16:creationId xmlns:a16="http://schemas.microsoft.com/office/drawing/2014/main" id="{933D25B9-E9B1-4B2D-910D-2A429FE18BBC}"/>
                          </a:ext>
                        </a:extLst>
                      </p:cNvPr>
                      <p:cNvPicPr/>
                      <p:nvPr/>
                    </p:nvPicPr>
                    <p:blipFill>
                      <a:blip r:embed="rId3"/>
                      <a:stretch>
                        <a:fillRect/>
                      </a:stretch>
                    </p:blipFill>
                    <p:spPr>
                      <a:xfrm>
                        <a:off x="2403742" y="3977356"/>
                        <a:ext cx="850005" cy="457200"/>
                      </a:xfrm>
                      <a:prstGeom prst="rect">
                        <a:avLst/>
                      </a:prstGeom>
                    </p:spPr>
                  </p:pic>
                </p:oleObj>
              </mc:Fallback>
            </mc:AlternateContent>
          </a:graphicData>
        </a:graphic>
      </p:graphicFrame>
      <p:graphicFrame>
        <p:nvGraphicFramePr>
          <p:cNvPr id="26" name="Object 5">
            <a:extLst>
              <a:ext uri="{FF2B5EF4-FFF2-40B4-BE49-F238E27FC236}">
                <a16:creationId xmlns:a16="http://schemas.microsoft.com/office/drawing/2014/main" id="{7FF632FB-0BD8-402F-A9C9-94C8877E5D88}"/>
              </a:ext>
              <a:ext uri="{C183D7F6-B498-43B3-948B-1728B52AA6E4}">
                <adec:decorative xmlns:adec="http://schemas.microsoft.com/office/drawing/2017/decorative" val="1"/>
              </a:ext>
            </a:extLst>
          </p:cNvPr>
          <p:cNvGraphicFramePr>
            <a:graphicFrameLocks noGrp="1" noChangeAspect="1"/>
          </p:cNvGraphicFramePr>
          <p:nvPr>
            <p:ph sz="half" idx="13"/>
            <p:extLst>
              <p:ext uri="{D42A27DB-BD31-4B8C-83A1-F6EECF244321}">
                <p14:modId xmlns:p14="http://schemas.microsoft.com/office/powerpoint/2010/main" val="1163818684"/>
              </p:ext>
            </p:extLst>
          </p:nvPr>
        </p:nvGraphicFramePr>
        <p:xfrm>
          <a:off x="2403742" y="4581525"/>
          <a:ext cx="631825" cy="457200"/>
        </p:xfrm>
        <a:graphic>
          <a:graphicData uri="http://schemas.openxmlformats.org/presentationml/2006/ole">
            <mc:AlternateContent xmlns:mc="http://schemas.openxmlformats.org/markup-compatibility/2006">
              <mc:Choice xmlns:v="urn:schemas-microsoft-com:vml" Requires="v">
                <p:oleObj name="Equation" r:id="rId4" imgW="1244520" imgH="901440" progId="Equation.DSMT4">
                  <p:embed/>
                </p:oleObj>
              </mc:Choice>
              <mc:Fallback>
                <p:oleObj name="Equation" r:id="rId4" imgW="1244520" imgH="901440" progId="Equation.DSMT4">
                  <p:embed/>
                  <p:pic>
                    <p:nvPicPr>
                      <p:cNvPr id="25" name="Content Placeholder 24">
                        <a:extLst>
                          <a:ext uri="{FF2B5EF4-FFF2-40B4-BE49-F238E27FC236}">
                            <a16:creationId xmlns:a16="http://schemas.microsoft.com/office/drawing/2014/main" id="{DB39E914-0CF5-4ADF-89F2-B9F6154F9170}"/>
                          </a:ext>
                        </a:extLst>
                      </p:cNvPr>
                      <p:cNvPicPr/>
                      <p:nvPr/>
                    </p:nvPicPr>
                    <p:blipFill>
                      <a:blip r:embed="rId5"/>
                      <a:stretch>
                        <a:fillRect/>
                      </a:stretch>
                    </p:blipFill>
                    <p:spPr>
                      <a:xfrm>
                        <a:off x="2403742" y="4581525"/>
                        <a:ext cx="631825" cy="457200"/>
                      </a:xfrm>
                      <a:prstGeom prst="rect">
                        <a:avLst/>
                      </a:prstGeom>
                    </p:spPr>
                  </p:pic>
                </p:oleObj>
              </mc:Fallback>
            </mc:AlternateContent>
          </a:graphicData>
        </a:graphic>
      </p:graphicFrame>
      <p:graphicFrame>
        <p:nvGraphicFramePr>
          <p:cNvPr id="27" name="Object 6">
            <a:extLst>
              <a:ext uri="{FF2B5EF4-FFF2-40B4-BE49-F238E27FC236}">
                <a16:creationId xmlns:a16="http://schemas.microsoft.com/office/drawing/2014/main" id="{6821ECFE-26C7-493A-B52C-D7457D3379AB}"/>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688588978"/>
              </p:ext>
            </p:extLst>
          </p:nvPr>
        </p:nvGraphicFramePr>
        <p:xfrm>
          <a:off x="2403742" y="5243512"/>
          <a:ext cx="933300" cy="450720"/>
        </p:xfrm>
        <a:graphic>
          <a:graphicData uri="http://schemas.openxmlformats.org/presentationml/2006/ole">
            <mc:AlternateContent xmlns:mc="http://schemas.openxmlformats.org/markup-compatibility/2006">
              <mc:Choice xmlns:v="urn:schemas-microsoft-com:vml" Requires="v">
                <p:oleObj name="Equation" r:id="rId6" imgW="1866600" imgH="901440" progId="Equation.DSMT4">
                  <p:embed/>
                </p:oleObj>
              </mc:Choice>
              <mc:Fallback>
                <p:oleObj name="Equation" r:id="rId6" imgW="1866600" imgH="901440" progId="Equation.DSMT4">
                  <p:embed/>
                  <p:pic>
                    <p:nvPicPr>
                      <p:cNvPr id="26" name="Content Placeholder 24">
                        <a:extLst>
                          <a:ext uri="{FF2B5EF4-FFF2-40B4-BE49-F238E27FC236}">
                            <a16:creationId xmlns:a16="http://schemas.microsoft.com/office/drawing/2014/main" id="{7FF632FB-0BD8-402F-A9C9-94C8877E5D88}"/>
                          </a:ext>
                        </a:extLst>
                      </p:cNvPr>
                      <p:cNvPicPr/>
                      <p:nvPr/>
                    </p:nvPicPr>
                    <p:blipFill>
                      <a:blip r:embed="rId7"/>
                      <a:stretch>
                        <a:fillRect/>
                      </a:stretch>
                    </p:blipFill>
                    <p:spPr>
                      <a:xfrm>
                        <a:off x="2403742" y="5243512"/>
                        <a:ext cx="933300" cy="450720"/>
                      </a:xfrm>
                      <a:prstGeom prst="rect">
                        <a:avLst/>
                      </a:prstGeom>
                    </p:spPr>
                  </p:pic>
                </p:oleObj>
              </mc:Fallback>
            </mc:AlternateContent>
          </a:graphicData>
        </a:graphic>
      </p:graphicFrame>
      <p:graphicFrame>
        <p:nvGraphicFramePr>
          <p:cNvPr id="28" name="Object 7">
            <a:extLst>
              <a:ext uri="{FF2B5EF4-FFF2-40B4-BE49-F238E27FC236}">
                <a16:creationId xmlns:a16="http://schemas.microsoft.com/office/drawing/2014/main" id="{A2DAA05B-0437-4F45-BC22-A1F5F4BF3175}"/>
              </a:ext>
              <a:ext uri="{C183D7F6-B498-43B3-948B-1728B52AA6E4}">
                <adec:decorative xmlns:adec="http://schemas.microsoft.com/office/drawing/2017/decorative" val="1"/>
              </a:ext>
            </a:extLst>
          </p:cNvPr>
          <p:cNvGraphicFramePr>
            <a:graphicFrameLocks noGrp="1" noChangeAspect="1"/>
          </p:cNvGraphicFramePr>
          <p:nvPr>
            <p:ph sz="half" idx="15"/>
            <p:extLst>
              <p:ext uri="{D42A27DB-BD31-4B8C-83A1-F6EECF244321}">
                <p14:modId xmlns:p14="http://schemas.microsoft.com/office/powerpoint/2010/main" val="2290159233"/>
              </p:ext>
            </p:extLst>
          </p:nvPr>
        </p:nvGraphicFramePr>
        <p:xfrm>
          <a:off x="2403742" y="5935663"/>
          <a:ext cx="647568" cy="540864"/>
        </p:xfrm>
        <a:graphic>
          <a:graphicData uri="http://schemas.openxmlformats.org/presentationml/2006/ole">
            <mc:AlternateContent xmlns:mc="http://schemas.openxmlformats.org/markup-compatibility/2006">
              <mc:Choice xmlns:v="urn:schemas-microsoft-com:vml" Requires="v">
                <p:oleObj name="Equation" r:id="rId8" imgW="1079280" imgH="901440" progId="Equation.DSMT4">
                  <p:embed/>
                </p:oleObj>
              </mc:Choice>
              <mc:Fallback>
                <p:oleObj name="Equation" r:id="rId8" imgW="1079280" imgH="901440" progId="Equation.DSMT4">
                  <p:embed/>
                  <p:pic>
                    <p:nvPicPr>
                      <p:cNvPr id="27" name="Content Placeholder 24">
                        <a:extLst>
                          <a:ext uri="{FF2B5EF4-FFF2-40B4-BE49-F238E27FC236}">
                            <a16:creationId xmlns:a16="http://schemas.microsoft.com/office/drawing/2014/main" id="{6821ECFE-26C7-493A-B52C-D7457D3379AB}"/>
                          </a:ext>
                        </a:extLst>
                      </p:cNvPr>
                      <p:cNvPicPr/>
                      <p:nvPr/>
                    </p:nvPicPr>
                    <p:blipFill>
                      <a:blip r:embed="rId9"/>
                      <a:stretch>
                        <a:fillRect/>
                      </a:stretch>
                    </p:blipFill>
                    <p:spPr>
                      <a:xfrm>
                        <a:off x="2403742" y="5935663"/>
                        <a:ext cx="647568" cy="540864"/>
                      </a:xfrm>
                      <a:prstGeom prst="rect">
                        <a:avLst/>
                      </a:prstGeom>
                    </p:spPr>
                  </p:pic>
                </p:oleObj>
              </mc:Fallback>
            </mc:AlternateContent>
          </a:graphicData>
        </a:graphic>
      </p:graphicFrame>
      <p:graphicFrame>
        <p:nvGraphicFramePr>
          <p:cNvPr id="29" name="Object 8">
            <a:extLst>
              <a:ext uri="{FF2B5EF4-FFF2-40B4-BE49-F238E27FC236}">
                <a16:creationId xmlns:a16="http://schemas.microsoft.com/office/drawing/2014/main" id="{A5825D57-0A62-4686-BCC9-A2187A8FECAD}"/>
              </a:ext>
              <a:ext uri="{C183D7F6-B498-43B3-948B-1728B52AA6E4}">
                <adec:decorative xmlns:adec="http://schemas.microsoft.com/office/drawing/2017/decorative" val="1"/>
              </a:ext>
            </a:extLst>
          </p:cNvPr>
          <p:cNvGraphicFramePr>
            <a:graphicFrameLocks noGrp="1" noChangeAspect="1"/>
          </p:cNvGraphicFramePr>
          <p:nvPr>
            <p:ph sz="half" idx="16"/>
            <p:extLst>
              <p:ext uri="{D42A27DB-BD31-4B8C-83A1-F6EECF244321}">
                <p14:modId xmlns:p14="http://schemas.microsoft.com/office/powerpoint/2010/main" val="2194497883"/>
              </p:ext>
            </p:extLst>
          </p:nvPr>
        </p:nvGraphicFramePr>
        <p:xfrm>
          <a:off x="3964831" y="3977356"/>
          <a:ext cx="825480" cy="450720"/>
        </p:xfrm>
        <a:graphic>
          <a:graphicData uri="http://schemas.openxmlformats.org/presentationml/2006/ole">
            <mc:AlternateContent xmlns:mc="http://schemas.openxmlformats.org/markup-compatibility/2006">
              <mc:Choice xmlns:v="urn:schemas-microsoft-com:vml" Requires="v">
                <p:oleObj name="Equation" r:id="rId10" imgW="1650960" imgH="901440" progId="Equation.DSMT4">
                  <p:embed/>
                </p:oleObj>
              </mc:Choice>
              <mc:Fallback>
                <p:oleObj name="Equation" r:id="rId10" imgW="1650960" imgH="901440" progId="Equation.DSMT4">
                  <p:embed/>
                  <p:pic>
                    <p:nvPicPr>
                      <p:cNvPr id="28" name="Content Placeholder 24">
                        <a:extLst>
                          <a:ext uri="{FF2B5EF4-FFF2-40B4-BE49-F238E27FC236}">
                            <a16:creationId xmlns:a16="http://schemas.microsoft.com/office/drawing/2014/main" id="{A2DAA05B-0437-4F45-BC22-A1F5F4BF3175}"/>
                          </a:ext>
                        </a:extLst>
                      </p:cNvPr>
                      <p:cNvPicPr/>
                      <p:nvPr/>
                    </p:nvPicPr>
                    <p:blipFill>
                      <a:blip r:embed="rId11"/>
                      <a:stretch>
                        <a:fillRect/>
                      </a:stretch>
                    </p:blipFill>
                    <p:spPr>
                      <a:xfrm>
                        <a:off x="3964831" y="3977356"/>
                        <a:ext cx="825480" cy="450720"/>
                      </a:xfrm>
                      <a:prstGeom prst="rect">
                        <a:avLst/>
                      </a:prstGeom>
                    </p:spPr>
                  </p:pic>
                </p:oleObj>
              </mc:Fallback>
            </mc:AlternateContent>
          </a:graphicData>
        </a:graphic>
      </p:graphicFrame>
      <p:graphicFrame>
        <p:nvGraphicFramePr>
          <p:cNvPr id="30" name="Object 9">
            <a:extLst>
              <a:ext uri="{FF2B5EF4-FFF2-40B4-BE49-F238E27FC236}">
                <a16:creationId xmlns:a16="http://schemas.microsoft.com/office/drawing/2014/main" id="{30496B2C-21F7-44AF-B2C3-1C4F5C3B9B0D}"/>
              </a:ext>
              <a:ext uri="{C183D7F6-B498-43B3-948B-1728B52AA6E4}">
                <adec:decorative xmlns:adec="http://schemas.microsoft.com/office/drawing/2017/decorative" val="1"/>
              </a:ext>
            </a:extLst>
          </p:cNvPr>
          <p:cNvGraphicFramePr>
            <a:graphicFrameLocks noGrp="1" noChangeAspect="1"/>
          </p:cNvGraphicFramePr>
          <p:nvPr>
            <p:ph sz="half" idx="17"/>
            <p:extLst>
              <p:ext uri="{D42A27DB-BD31-4B8C-83A1-F6EECF244321}">
                <p14:modId xmlns:p14="http://schemas.microsoft.com/office/powerpoint/2010/main" val="2071240723"/>
              </p:ext>
            </p:extLst>
          </p:nvPr>
        </p:nvGraphicFramePr>
        <p:xfrm>
          <a:off x="3964831" y="4581525"/>
          <a:ext cx="638175" cy="457200"/>
        </p:xfrm>
        <a:graphic>
          <a:graphicData uri="http://schemas.openxmlformats.org/presentationml/2006/ole">
            <mc:AlternateContent xmlns:mc="http://schemas.openxmlformats.org/markup-compatibility/2006">
              <mc:Choice xmlns:v="urn:schemas-microsoft-com:vml" Requires="v">
                <p:oleObj name="Equation" r:id="rId12" imgW="1257120" imgH="901440" progId="Equation.DSMT4">
                  <p:embed/>
                </p:oleObj>
              </mc:Choice>
              <mc:Fallback>
                <p:oleObj name="Equation" r:id="rId12" imgW="1257120" imgH="901440" progId="Equation.DSMT4">
                  <p:embed/>
                  <p:pic>
                    <p:nvPicPr>
                      <p:cNvPr id="29" name="Content Placeholder 24">
                        <a:extLst>
                          <a:ext uri="{FF2B5EF4-FFF2-40B4-BE49-F238E27FC236}">
                            <a16:creationId xmlns:a16="http://schemas.microsoft.com/office/drawing/2014/main" id="{A5825D57-0A62-4686-BCC9-A2187A8FECAD}"/>
                          </a:ext>
                        </a:extLst>
                      </p:cNvPr>
                      <p:cNvPicPr/>
                      <p:nvPr/>
                    </p:nvPicPr>
                    <p:blipFill>
                      <a:blip r:embed="rId13"/>
                      <a:stretch>
                        <a:fillRect/>
                      </a:stretch>
                    </p:blipFill>
                    <p:spPr>
                      <a:xfrm>
                        <a:off x="3964831" y="4581525"/>
                        <a:ext cx="638175" cy="457200"/>
                      </a:xfrm>
                      <a:prstGeom prst="rect">
                        <a:avLst/>
                      </a:prstGeom>
                    </p:spPr>
                  </p:pic>
                </p:oleObj>
              </mc:Fallback>
            </mc:AlternateContent>
          </a:graphicData>
        </a:graphic>
      </p:graphicFrame>
      <p:graphicFrame>
        <p:nvGraphicFramePr>
          <p:cNvPr id="31" name="Object 10">
            <a:extLst>
              <a:ext uri="{FF2B5EF4-FFF2-40B4-BE49-F238E27FC236}">
                <a16:creationId xmlns:a16="http://schemas.microsoft.com/office/drawing/2014/main" id="{28C74C45-7390-4417-81D9-6476BD8CD33A}"/>
              </a:ext>
              <a:ext uri="{C183D7F6-B498-43B3-948B-1728B52AA6E4}">
                <adec:decorative xmlns:adec="http://schemas.microsoft.com/office/drawing/2017/decorative" val="1"/>
              </a:ext>
            </a:extLst>
          </p:cNvPr>
          <p:cNvGraphicFramePr>
            <a:graphicFrameLocks noGrp="1" noChangeAspect="1"/>
          </p:cNvGraphicFramePr>
          <p:nvPr>
            <p:ph sz="half" idx="18"/>
            <p:extLst>
              <p:ext uri="{D42A27DB-BD31-4B8C-83A1-F6EECF244321}">
                <p14:modId xmlns:p14="http://schemas.microsoft.com/office/powerpoint/2010/main" val="483680918"/>
              </p:ext>
            </p:extLst>
          </p:nvPr>
        </p:nvGraphicFramePr>
        <p:xfrm>
          <a:off x="3964831" y="5243512"/>
          <a:ext cx="838080" cy="450720"/>
        </p:xfrm>
        <a:graphic>
          <a:graphicData uri="http://schemas.openxmlformats.org/presentationml/2006/ole">
            <mc:AlternateContent xmlns:mc="http://schemas.openxmlformats.org/markup-compatibility/2006">
              <mc:Choice xmlns:v="urn:schemas-microsoft-com:vml" Requires="v">
                <p:oleObj name="Equation" r:id="rId14" imgW="1676160" imgH="901440" progId="Equation.DSMT4">
                  <p:embed/>
                </p:oleObj>
              </mc:Choice>
              <mc:Fallback>
                <p:oleObj name="Equation" r:id="rId14" imgW="1676160" imgH="901440" progId="Equation.DSMT4">
                  <p:embed/>
                  <p:pic>
                    <p:nvPicPr>
                      <p:cNvPr id="30" name="Content Placeholder 24">
                        <a:extLst>
                          <a:ext uri="{FF2B5EF4-FFF2-40B4-BE49-F238E27FC236}">
                            <a16:creationId xmlns:a16="http://schemas.microsoft.com/office/drawing/2014/main" id="{30496B2C-21F7-44AF-B2C3-1C4F5C3B9B0D}"/>
                          </a:ext>
                        </a:extLst>
                      </p:cNvPr>
                      <p:cNvPicPr/>
                      <p:nvPr/>
                    </p:nvPicPr>
                    <p:blipFill>
                      <a:blip r:embed="rId15"/>
                      <a:stretch>
                        <a:fillRect/>
                      </a:stretch>
                    </p:blipFill>
                    <p:spPr>
                      <a:xfrm>
                        <a:off x="3964831" y="5243512"/>
                        <a:ext cx="838080" cy="450720"/>
                      </a:xfrm>
                      <a:prstGeom prst="rect">
                        <a:avLst/>
                      </a:prstGeom>
                    </p:spPr>
                  </p:pic>
                </p:oleObj>
              </mc:Fallback>
            </mc:AlternateContent>
          </a:graphicData>
        </a:graphic>
      </p:graphicFrame>
      <p:graphicFrame>
        <p:nvGraphicFramePr>
          <p:cNvPr id="32" name="Object 11">
            <a:extLst>
              <a:ext uri="{FF2B5EF4-FFF2-40B4-BE49-F238E27FC236}">
                <a16:creationId xmlns:a16="http://schemas.microsoft.com/office/drawing/2014/main" id="{261147AF-3CB6-4511-997E-A66B7F5E302A}"/>
              </a:ext>
              <a:ext uri="{C183D7F6-B498-43B3-948B-1728B52AA6E4}">
                <adec:decorative xmlns:adec="http://schemas.microsoft.com/office/drawing/2017/decorative" val="1"/>
              </a:ext>
            </a:extLst>
          </p:cNvPr>
          <p:cNvGraphicFramePr>
            <a:graphicFrameLocks noGrp="1" noChangeAspect="1"/>
          </p:cNvGraphicFramePr>
          <p:nvPr>
            <p:ph sz="half" idx="19"/>
            <p:extLst>
              <p:ext uri="{D42A27DB-BD31-4B8C-83A1-F6EECF244321}">
                <p14:modId xmlns:p14="http://schemas.microsoft.com/office/powerpoint/2010/main" val="1226584679"/>
              </p:ext>
            </p:extLst>
          </p:nvPr>
        </p:nvGraphicFramePr>
        <p:xfrm>
          <a:off x="3964831" y="5935663"/>
          <a:ext cx="547687" cy="457200"/>
        </p:xfrm>
        <a:graphic>
          <a:graphicData uri="http://schemas.openxmlformats.org/presentationml/2006/ole">
            <mc:AlternateContent xmlns:mc="http://schemas.openxmlformats.org/markup-compatibility/2006">
              <mc:Choice xmlns:v="urn:schemas-microsoft-com:vml" Requires="v">
                <p:oleObj name="Equation" r:id="rId16" imgW="1079280" imgH="901440" progId="Equation.DSMT4">
                  <p:embed/>
                </p:oleObj>
              </mc:Choice>
              <mc:Fallback>
                <p:oleObj name="Equation" r:id="rId16" imgW="1079280" imgH="901440" progId="Equation.DSMT4">
                  <p:embed/>
                  <p:pic>
                    <p:nvPicPr>
                      <p:cNvPr id="31" name="Content Placeholder 24">
                        <a:extLst>
                          <a:ext uri="{FF2B5EF4-FFF2-40B4-BE49-F238E27FC236}">
                            <a16:creationId xmlns:a16="http://schemas.microsoft.com/office/drawing/2014/main" id="{28C74C45-7390-4417-81D9-6476BD8CD33A}"/>
                          </a:ext>
                        </a:extLst>
                      </p:cNvPr>
                      <p:cNvPicPr/>
                      <p:nvPr/>
                    </p:nvPicPr>
                    <p:blipFill>
                      <a:blip r:embed="rId17"/>
                      <a:stretch>
                        <a:fillRect/>
                      </a:stretch>
                    </p:blipFill>
                    <p:spPr>
                      <a:xfrm>
                        <a:off x="3964831" y="5935663"/>
                        <a:ext cx="547687" cy="457200"/>
                      </a:xfrm>
                      <a:prstGeom prst="rect">
                        <a:avLst/>
                      </a:prstGeom>
                    </p:spPr>
                  </p:pic>
                </p:oleObj>
              </mc:Fallback>
            </mc:AlternateContent>
          </a:graphicData>
        </a:graphic>
      </p:graphicFrame>
      <p:graphicFrame>
        <p:nvGraphicFramePr>
          <p:cNvPr id="33" name="Object 12">
            <a:extLst>
              <a:ext uri="{FF2B5EF4-FFF2-40B4-BE49-F238E27FC236}">
                <a16:creationId xmlns:a16="http://schemas.microsoft.com/office/drawing/2014/main" id="{F22660CA-54DC-449A-9B0B-BD1EAEC07B8C}"/>
              </a:ext>
              <a:ext uri="{C183D7F6-B498-43B3-948B-1728B52AA6E4}">
                <adec:decorative xmlns:adec="http://schemas.microsoft.com/office/drawing/2017/decorative" val="1"/>
              </a:ext>
            </a:extLst>
          </p:cNvPr>
          <p:cNvGraphicFramePr>
            <a:graphicFrameLocks noGrp="1" noChangeAspect="1"/>
          </p:cNvGraphicFramePr>
          <p:nvPr>
            <p:ph sz="half" idx="20"/>
            <p:extLst>
              <p:ext uri="{D42A27DB-BD31-4B8C-83A1-F6EECF244321}">
                <p14:modId xmlns:p14="http://schemas.microsoft.com/office/powerpoint/2010/main" val="1753330886"/>
              </p:ext>
            </p:extLst>
          </p:nvPr>
        </p:nvGraphicFramePr>
        <p:xfrm>
          <a:off x="5292725" y="3977356"/>
          <a:ext cx="835380" cy="459734"/>
        </p:xfrm>
        <a:graphic>
          <a:graphicData uri="http://schemas.openxmlformats.org/presentationml/2006/ole">
            <mc:AlternateContent xmlns:mc="http://schemas.openxmlformats.org/markup-compatibility/2006">
              <mc:Choice xmlns:v="urn:schemas-microsoft-com:vml" Requires="v">
                <p:oleObj name="Equation" r:id="rId18" imgW="1638000" imgH="901440" progId="Equation.DSMT4">
                  <p:embed/>
                </p:oleObj>
              </mc:Choice>
              <mc:Fallback>
                <p:oleObj name="Equation" r:id="rId18" imgW="1638000" imgH="901440" progId="Equation.DSMT4">
                  <p:embed/>
                  <p:pic>
                    <p:nvPicPr>
                      <p:cNvPr id="32" name="Content Placeholder 24">
                        <a:extLst>
                          <a:ext uri="{FF2B5EF4-FFF2-40B4-BE49-F238E27FC236}">
                            <a16:creationId xmlns:a16="http://schemas.microsoft.com/office/drawing/2014/main" id="{261147AF-3CB6-4511-997E-A66B7F5E302A}"/>
                          </a:ext>
                        </a:extLst>
                      </p:cNvPr>
                      <p:cNvPicPr/>
                      <p:nvPr/>
                    </p:nvPicPr>
                    <p:blipFill>
                      <a:blip r:embed="rId19"/>
                      <a:stretch>
                        <a:fillRect/>
                      </a:stretch>
                    </p:blipFill>
                    <p:spPr>
                      <a:xfrm>
                        <a:off x="5292725" y="3977356"/>
                        <a:ext cx="835380" cy="459734"/>
                      </a:xfrm>
                      <a:prstGeom prst="rect">
                        <a:avLst/>
                      </a:prstGeom>
                    </p:spPr>
                  </p:pic>
                </p:oleObj>
              </mc:Fallback>
            </mc:AlternateContent>
          </a:graphicData>
        </a:graphic>
      </p:graphicFrame>
      <p:graphicFrame>
        <p:nvGraphicFramePr>
          <p:cNvPr id="34" name="Object 13">
            <a:extLst>
              <a:ext uri="{FF2B5EF4-FFF2-40B4-BE49-F238E27FC236}">
                <a16:creationId xmlns:a16="http://schemas.microsoft.com/office/drawing/2014/main" id="{2CC6E1E9-991A-44DD-9C34-3FC666FF9ABD}"/>
              </a:ext>
              <a:ext uri="{C183D7F6-B498-43B3-948B-1728B52AA6E4}">
                <adec:decorative xmlns:adec="http://schemas.microsoft.com/office/drawing/2017/decorative" val="1"/>
              </a:ext>
            </a:extLst>
          </p:cNvPr>
          <p:cNvGraphicFramePr>
            <a:graphicFrameLocks noGrp="1" noChangeAspect="1"/>
          </p:cNvGraphicFramePr>
          <p:nvPr>
            <p:ph sz="half" idx="21"/>
            <p:extLst>
              <p:ext uri="{D42A27DB-BD31-4B8C-83A1-F6EECF244321}">
                <p14:modId xmlns:p14="http://schemas.microsoft.com/office/powerpoint/2010/main" val="1624754482"/>
              </p:ext>
            </p:extLst>
          </p:nvPr>
        </p:nvGraphicFramePr>
        <p:xfrm>
          <a:off x="5292725" y="4581525"/>
          <a:ext cx="541338" cy="457200"/>
        </p:xfrm>
        <a:graphic>
          <a:graphicData uri="http://schemas.openxmlformats.org/presentationml/2006/ole">
            <mc:AlternateContent xmlns:mc="http://schemas.openxmlformats.org/markup-compatibility/2006">
              <mc:Choice xmlns:v="urn:schemas-microsoft-com:vml" Requires="v">
                <p:oleObj name="Equation" r:id="rId20" imgW="1066680" imgH="901440" progId="Equation.DSMT4">
                  <p:embed/>
                </p:oleObj>
              </mc:Choice>
              <mc:Fallback>
                <p:oleObj name="Equation" r:id="rId20" imgW="1066680" imgH="901440" progId="Equation.DSMT4">
                  <p:embed/>
                  <p:pic>
                    <p:nvPicPr>
                      <p:cNvPr id="33" name="Content Placeholder 24">
                        <a:extLst>
                          <a:ext uri="{FF2B5EF4-FFF2-40B4-BE49-F238E27FC236}">
                            <a16:creationId xmlns:a16="http://schemas.microsoft.com/office/drawing/2014/main" id="{F22660CA-54DC-449A-9B0B-BD1EAEC07B8C}"/>
                          </a:ext>
                        </a:extLst>
                      </p:cNvPr>
                      <p:cNvPicPr/>
                      <p:nvPr/>
                    </p:nvPicPr>
                    <p:blipFill>
                      <a:blip r:embed="rId21"/>
                      <a:stretch>
                        <a:fillRect/>
                      </a:stretch>
                    </p:blipFill>
                    <p:spPr>
                      <a:xfrm>
                        <a:off x="5292725" y="4581525"/>
                        <a:ext cx="541338" cy="457200"/>
                      </a:xfrm>
                      <a:prstGeom prst="rect">
                        <a:avLst/>
                      </a:prstGeom>
                    </p:spPr>
                  </p:pic>
                </p:oleObj>
              </mc:Fallback>
            </mc:AlternateContent>
          </a:graphicData>
        </a:graphic>
      </p:graphicFrame>
      <p:graphicFrame>
        <p:nvGraphicFramePr>
          <p:cNvPr id="35" name="Object 14">
            <a:extLst>
              <a:ext uri="{FF2B5EF4-FFF2-40B4-BE49-F238E27FC236}">
                <a16:creationId xmlns:a16="http://schemas.microsoft.com/office/drawing/2014/main" id="{0C479534-A650-48B3-A003-514A964AB94C}"/>
              </a:ext>
              <a:ext uri="{C183D7F6-B498-43B3-948B-1728B52AA6E4}">
                <adec:decorative xmlns:adec="http://schemas.microsoft.com/office/drawing/2017/decorative" val="1"/>
              </a:ext>
            </a:extLst>
          </p:cNvPr>
          <p:cNvGraphicFramePr>
            <a:graphicFrameLocks noGrp="1" noChangeAspect="1"/>
          </p:cNvGraphicFramePr>
          <p:nvPr>
            <p:ph sz="half" idx="22"/>
            <p:extLst>
              <p:ext uri="{D42A27DB-BD31-4B8C-83A1-F6EECF244321}">
                <p14:modId xmlns:p14="http://schemas.microsoft.com/office/powerpoint/2010/main" val="3176481224"/>
              </p:ext>
            </p:extLst>
          </p:nvPr>
        </p:nvGraphicFramePr>
        <p:xfrm>
          <a:off x="5292725" y="5243512"/>
          <a:ext cx="951966" cy="459734"/>
        </p:xfrm>
        <a:graphic>
          <a:graphicData uri="http://schemas.openxmlformats.org/presentationml/2006/ole">
            <mc:AlternateContent xmlns:mc="http://schemas.openxmlformats.org/markup-compatibility/2006">
              <mc:Choice xmlns:v="urn:schemas-microsoft-com:vml" Requires="v">
                <p:oleObj name="Equation" r:id="rId22" imgW="1866600" imgH="901440" progId="Equation.DSMT4">
                  <p:embed/>
                </p:oleObj>
              </mc:Choice>
              <mc:Fallback>
                <p:oleObj name="Equation" r:id="rId22" imgW="1866600" imgH="901440" progId="Equation.DSMT4">
                  <p:embed/>
                  <p:pic>
                    <p:nvPicPr>
                      <p:cNvPr id="34" name="Content Placeholder 24">
                        <a:extLst>
                          <a:ext uri="{FF2B5EF4-FFF2-40B4-BE49-F238E27FC236}">
                            <a16:creationId xmlns:a16="http://schemas.microsoft.com/office/drawing/2014/main" id="{2CC6E1E9-991A-44DD-9C34-3FC666FF9ABD}"/>
                          </a:ext>
                        </a:extLst>
                      </p:cNvPr>
                      <p:cNvPicPr/>
                      <p:nvPr/>
                    </p:nvPicPr>
                    <p:blipFill>
                      <a:blip r:embed="rId23"/>
                      <a:stretch>
                        <a:fillRect/>
                      </a:stretch>
                    </p:blipFill>
                    <p:spPr>
                      <a:xfrm>
                        <a:off x="5292725" y="5243512"/>
                        <a:ext cx="951966" cy="459734"/>
                      </a:xfrm>
                      <a:prstGeom prst="rect">
                        <a:avLst/>
                      </a:prstGeom>
                    </p:spPr>
                  </p:pic>
                </p:oleObj>
              </mc:Fallback>
            </mc:AlternateContent>
          </a:graphicData>
        </a:graphic>
      </p:graphicFrame>
      <p:graphicFrame>
        <p:nvGraphicFramePr>
          <p:cNvPr id="36" name="Object 15">
            <a:extLst>
              <a:ext uri="{FF2B5EF4-FFF2-40B4-BE49-F238E27FC236}">
                <a16:creationId xmlns:a16="http://schemas.microsoft.com/office/drawing/2014/main" id="{7D77F483-ADCD-4E8F-8E7B-7EAF3DCF9931}"/>
              </a:ext>
              <a:ext uri="{C183D7F6-B498-43B3-948B-1728B52AA6E4}">
                <adec:decorative xmlns:adec="http://schemas.microsoft.com/office/drawing/2017/decorative" val="1"/>
              </a:ext>
            </a:extLst>
          </p:cNvPr>
          <p:cNvGraphicFramePr>
            <a:graphicFrameLocks noGrp="1" noChangeAspect="1"/>
          </p:cNvGraphicFramePr>
          <p:nvPr>
            <p:ph sz="half" idx="23"/>
            <p:extLst>
              <p:ext uri="{D42A27DB-BD31-4B8C-83A1-F6EECF244321}">
                <p14:modId xmlns:p14="http://schemas.microsoft.com/office/powerpoint/2010/main" val="2083174979"/>
              </p:ext>
            </p:extLst>
          </p:nvPr>
        </p:nvGraphicFramePr>
        <p:xfrm>
          <a:off x="5292725" y="5935663"/>
          <a:ext cx="450850" cy="457200"/>
        </p:xfrm>
        <a:graphic>
          <a:graphicData uri="http://schemas.openxmlformats.org/presentationml/2006/ole">
            <mc:AlternateContent xmlns:mc="http://schemas.openxmlformats.org/markup-compatibility/2006">
              <mc:Choice xmlns:v="urn:schemas-microsoft-com:vml" Requires="v">
                <p:oleObj name="Equation" r:id="rId24" imgW="888840" imgH="901440" progId="Equation.DSMT4">
                  <p:embed/>
                </p:oleObj>
              </mc:Choice>
              <mc:Fallback>
                <p:oleObj name="Equation" r:id="rId24" imgW="888840" imgH="901440" progId="Equation.DSMT4">
                  <p:embed/>
                  <p:pic>
                    <p:nvPicPr>
                      <p:cNvPr id="35" name="Content Placeholder 24">
                        <a:extLst>
                          <a:ext uri="{FF2B5EF4-FFF2-40B4-BE49-F238E27FC236}">
                            <a16:creationId xmlns:a16="http://schemas.microsoft.com/office/drawing/2014/main" id="{0C479534-A650-48B3-A003-514A964AB94C}"/>
                          </a:ext>
                        </a:extLst>
                      </p:cNvPr>
                      <p:cNvPicPr/>
                      <p:nvPr/>
                    </p:nvPicPr>
                    <p:blipFill>
                      <a:blip r:embed="rId25"/>
                      <a:stretch>
                        <a:fillRect/>
                      </a:stretch>
                    </p:blipFill>
                    <p:spPr>
                      <a:xfrm>
                        <a:off x="5292725" y="5935663"/>
                        <a:ext cx="450850" cy="457200"/>
                      </a:xfrm>
                      <a:prstGeom prst="rect">
                        <a:avLst/>
                      </a:prstGeom>
                    </p:spPr>
                  </p:pic>
                </p:oleObj>
              </mc:Fallback>
            </mc:AlternateContent>
          </a:graphicData>
        </a:graphic>
      </p:graphicFrame>
      <p:graphicFrame>
        <p:nvGraphicFramePr>
          <p:cNvPr id="37" name="Object 16">
            <a:extLst>
              <a:ext uri="{FF2B5EF4-FFF2-40B4-BE49-F238E27FC236}">
                <a16:creationId xmlns:a16="http://schemas.microsoft.com/office/drawing/2014/main" id="{81E8F052-BC1C-46A8-8AA4-0A4B514B891D}"/>
              </a:ext>
              <a:ext uri="{C183D7F6-B498-43B3-948B-1728B52AA6E4}">
                <adec:decorative xmlns:adec="http://schemas.microsoft.com/office/drawing/2017/decorative" val="1"/>
              </a:ext>
            </a:extLst>
          </p:cNvPr>
          <p:cNvGraphicFramePr>
            <a:graphicFrameLocks noGrp="1" noChangeAspect="1"/>
          </p:cNvGraphicFramePr>
          <p:nvPr>
            <p:ph sz="half" idx="24"/>
            <p:extLst>
              <p:ext uri="{D42A27DB-BD31-4B8C-83A1-F6EECF244321}">
                <p14:modId xmlns:p14="http://schemas.microsoft.com/office/powerpoint/2010/main" val="2236445209"/>
              </p:ext>
            </p:extLst>
          </p:nvPr>
        </p:nvGraphicFramePr>
        <p:xfrm>
          <a:off x="6652815" y="3977356"/>
          <a:ext cx="841990" cy="459734"/>
        </p:xfrm>
        <a:graphic>
          <a:graphicData uri="http://schemas.openxmlformats.org/presentationml/2006/ole">
            <mc:AlternateContent xmlns:mc="http://schemas.openxmlformats.org/markup-compatibility/2006">
              <mc:Choice xmlns:v="urn:schemas-microsoft-com:vml" Requires="v">
                <p:oleObj name="Equation" r:id="rId26" imgW="1650960" imgH="901440" progId="Equation.DSMT4">
                  <p:embed/>
                </p:oleObj>
              </mc:Choice>
              <mc:Fallback>
                <p:oleObj name="Equation" r:id="rId26" imgW="1650960" imgH="901440" progId="Equation.DSMT4">
                  <p:embed/>
                  <p:pic>
                    <p:nvPicPr>
                      <p:cNvPr id="36" name="Content Placeholder 24">
                        <a:extLst>
                          <a:ext uri="{FF2B5EF4-FFF2-40B4-BE49-F238E27FC236}">
                            <a16:creationId xmlns:a16="http://schemas.microsoft.com/office/drawing/2014/main" id="{7D77F483-ADCD-4E8F-8E7B-7EAF3DCF9931}"/>
                          </a:ext>
                        </a:extLst>
                      </p:cNvPr>
                      <p:cNvPicPr/>
                      <p:nvPr/>
                    </p:nvPicPr>
                    <p:blipFill>
                      <a:blip r:embed="rId27"/>
                      <a:stretch>
                        <a:fillRect/>
                      </a:stretch>
                    </p:blipFill>
                    <p:spPr>
                      <a:xfrm>
                        <a:off x="6652815" y="3977356"/>
                        <a:ext cx="841990" cy="459734"/>
                      </a:xfrm>
                      <a:prstGeom prst="rect">
                        <a:avLst/>
                      </a:prstGeom>
                    </p:spPr>
                  </p:pic>
                </p:oleObj>
              </mc:Fallback>
            </mc:AlternateContent>
          </a:graphicData>
        </a:graphic>
      </p:graphicFrame>
      <p:graphicFrame>
        <p:nvGraphicFramePr>
          <p:cNvPr id="38" name="Object 17">
            <a:extLst>
              <a:ext uri="{FF2B5EF4-FFF2-40B4-BE49-F238E27FC236}">
                <a16:creationId xmlns:a16="http://schemas.microsoft.com/office/drawing/2014/main" id="{BA379C99-57D5-49B0-B07A-CF7A8763C902}"/>
              </a:ext>
              <a:ext uri="{C183D7F6-B498-43B3-948B-1728B52AA6E4}">
                <adec:decorative xmlns:adec="http://schemas.microsoft.com/office/drawing/2017/decorative" val="1"/>
              </a:ext>
            </a:extLst>
          </p:cNvPr>
          <p:cNvGraphicFramePr>
            <a:graphicFrameLocks noGrp="1" noChangeAspect="1"/>
          </p:cNvGraphicFramePr>
          <p:nvPr>
            <p:ph sz="half" idx="25"/>
            <p:extLst>
              <p:ext uri="{D42A27DB-BD31-4B8C-83A1-F6EECF244321}">
                <p14:modId xmlns:p14="http://schemas.microsoft.com/office/powerpoint/2010/main" val="14768408"/>
              </p:ext>
            </p:extLst>
          </p:nvPr>
        </p:nvGraphicFramePr>
        <p:xfrm>
          <a:off x="6652815" y="4581525"/>
          <a:ext cx="534987" cy="457200"/>
        </p:xfrm>
        <a:graphic>
          <a:graphicData uri="http://schemas.openxmlformats.org/presentationml/2006/ole">
            <mc:AlternateContent xmlns:mc="http://schemas.openxmlformats.org/markup-compatibility/2006">
              <mc:Choice xmlns:v="urn:schemas-microsoft-com:vml" Requires="v">
                <p:oleObj name="Equation" r:id="rId28" imgW="1054080" imgH="901440" progId="Equation.DSMT4">
                  <p:embed/>
                </p:oleObj>
              </mc:Choice>
              <mc:Fallback>
                <p:oleObj name="Equation" r:id="rId28" imgW="1054080" imgH="901440" progId="Equation.DSMT4">
                  <p:embed/>
                  <p:pic>
                    <p:nvPicPr>
                      <p:cNvPr id="37" name="Content Placeholder 24">
                        <a:extLst>
                          <a:ext uri="{FF2B5EF4-FFF2-40B4-BE49-F238E27FC236}">
                            <a16:creationId xmlns:a16="http://schemas.microsoft.com/office/drawing/2014/main" id="{81E8F052-BC1C-46A8-8AA4-0A4B514B891D}"/>
                          </a:ext>
                        </a:extLst>
                      </p:cNvPr>
                      <p:cNvPicPr/>
                      <p:nvPr/>
                    </p:nvPicPr>
                    <p:blipFill>
                      <a:blip r:embed="rId29"/>
                      <a:stretch>
                        <a:fillRect/>
                      </a:stretch>
                    </p:blipFill>
                    <p:spPr>
                      <a:xfrm>
                        <a:off x="6652815" y="4581525"/>
                        <a:ext cx="534987" cy="457200"/>
                      </a:xfrm>
                      <a:prstGeom prst="rect">
                        <a:avLst/>
                      </a:prstGeom>
                    </p:spPr>
                  </p:pic>
                </p:oleObj>
              </mc:Fallback>
            </mc:AlternateContent>
          </a:graphicData>
        </a:graphic>
      </p:graphicFrame>
      <p:graphicFrame>
        <p:nvGraphicFramePr>
          <p:cNvPr id="39" name="Object 18">
            <a:extLst>
              <a:ext uri="{FF2B5EF4-FFF2-40B4-BE49-F238E27FC236}">
                <a16:creationId xmlns:a16="http://schemas.microsoft.com/office/drawing/2014/main" id="{0EF2A359-9698-4462-A7F8-39AF59E3A893}"/>
              </a:ext>
              <a:ext uri="{C183D7F6-B498-43B3-948B-1728B52AA6E4}">
                <adec:decorative xmlns:adec="http://schemas.microsoft.com/office/drawing/2017/decorative" val="1"/>
              </a:ext>
            </a:extLst>
          </p:cNvPr>
          <p:cNvGraphicFramePr>
            <a:graphicFrameLocks noGrp="1" noChangeAspect="1"/>
          </p:cNvGraphicFramePr>
          <p:nvPr>
            <p:ph sz="half" idx="26"/>
            <p:extLst>
              <p:ext uri="{D42A27DB-BD31-4B8C-83A1-F6EECF244321}">
                <p14:modId xmlns:p14="http://schemas.microsoft.com/office/powerpoint/2010/main" val="2234032355"/>
              </p:ext>
            </p:extLst>
          </p:nvPr>
        </p:nvGraphicFramePr>
        <p:xfrm>
          <a:off x="6652815" y="5243512"/>
          <a:ext cx="945540" cy="459734"/>
        </p:xfrm>
        <a:graphic>
          <a:graphicData uri="http://schemas.openxmlformats.org/presentationml/2006/ole">
            <mc:AlternateContent xmlns:mc="http://schemas.openxmlformats.org/markup-compatibility/2006">
              <mc:Choice xmlns:v="urn:schemas-microsoft-com:vml" Requires="v">
                <p:oleObj name="Equation" r:id="rId30" imgW="1854000" imgH="901440" progId="Equation.DSMT4">
                  <p:embed/>
                </p:oleObj>
              </mc:Choice>
              <mc:Fallback>
                <p:oleObj name="Equation" r:id="rId30" imgW="1854000" imgH="901440" progId="Equation.DSMT4">
                  <p:embed/>
                  <p:pic>
                    <p:nvPicPr>
                      <p:cNvPr id="38" name="Content Placeholder 24">
                        <a:extLst>
                          <a:ext uri="{FF2B5EF4-FFF2-40B4-BE49-F238E27FC236}">
                            <a16:creationId xmlns:a16="http://schemas.microsoft.com/office/drawing/2014/main" id="{BA379C99-57D5-49B0-B07A-CF7A8763C902}"/>
                          </a:ext>
                        </a:extLst>
                      </p:cNvPr>
                      <p:cNvPicPr/>
                      <p:nvPr/>
                    </p:nvPicPr>
                    <p:blipFill>
                      <a:blip r:embed="rId31"/>
                      <a:stretch>
                        <a:fillRect/>
                      </a:stretch>
                    </p:blipFill>
                    <p:spPr>
                      <a:xfrm>
                        <a:off x="6652815" y="5243512"/>
                        <a:ext cx="945540" cy="459734"/>
                      </a:xfrm>
                      <a:prstGeom prst="rect">
                        <a:avLst/>
                      </a:prstGeom>
                    </p:spPr>
                  </p:pic>
                </p:oleObj>
              </mc:Fallback>
            </mc:AlternateContent>
          </a:graphicData>
        </a:graphic>
      </p:graphicFrame>
      <p:graphicFrame>
        <p:nvGraphicFramePr>
          <p:cNvPr id="40" name="Object 19">
            <a:extLst>
              <a:ext uri="{FF2B5EF4-FFF2-40B4-BE49-F238E27FC236}">
                <a16:creationId xmlns:a16="http://schemas.microsoft.com/office/drawing/2014/main" id="{C8532B8B-108E-4F7B-AE0E-97F49348283C}"/>
              </a:ext>
              <a:ext uri="{C183D7F6-B498-43B3-948B-1728B52AA6E4}">
                <adec:decorative xmlns:adec="http://schemas.microsoft.com/office/drawing/2017/decorative" val="1"/>
              </a:ext>
            </a:extLst>
          </p:cNvPr>
          <p:cNvGraphicFramePr>
            <a:graphicFrameLocks noGrp="1" noChangeAspect="1"/>
          </p:cNvGraphicFramePr>
          <p:nvPr>
            <p:ph sz="half" idx="27"/>
            <p:extLst>
              <p:ext uri="{D42A27DB-BD31-4B8C-83A1-F6EECF244321}">
                <p14:modId xmlns:p14="http://schemas.microsoft.com/office/powerpoint/2010/main" val="3343438617"/>
              </p:ext>
            </p:extLst>
          </p:nvPr>
        </p:nvGraphicFramePr>
        <p:xfrm>
          <a:off x="6652815" y="5935663"/>
          <a:ext cx="547687" cy="457200"/>
        </p:xfrm>
        <a:graphic>
          <a:graphicData uri="http://schemas.openxmlformats.org/presentationml/2006/ole">
            <mc:AlternateContent xmlns:mc="http://schemas.openxmlformats.org/markup-compatibility/2006">
              <mc:Choice xmlns:v="urn:schemas-microsoft-com:vml" Requires="v">
                <p:oleObj name="Equation" r:id="rId32" imgW="1079280" imgH="901440" progId="Equation.DSMT4">
                  <p:embed/>
                </p:oleObj>
              </mc:Choice>
              <mc:Fallback>
                <p:oleObj name="Equation" r:id="rId32" imgW="1079280" imgH="901440" progId="Equation.DSMT4">
                  <p:embed/>
                  <p:pic>
                    <p:nvPicPr>
                      <p:cNvPr id="39" name="Content Placeholder 24">
                        <a:extLst>
                          <a:ext uri="{FF2B5EF4-FFF2-40B4-BE49-F238E27FC236}">
                            <a16:creationId xmlns:a16="http://schemas.microsoft.com/office/drawing/2014/main" id="{0EF2A359-9698-4462-A7F8-39AF59E3A893}"/>
                          </a:ext>
                        </a:extLst>
                      </p:cNvPr>
                      <p:cNvPicPr/>
                      <p:nvPr/>
                    </p:nvPicPr>
                    <p:blipFill>
                      <a:blip r:embed="rId33"/>
                      <a:stretch>
                        <a:fillRect/>
                      </a:stretch>
                    </p:blipFill>
                    <p:spPr>
                      <a:xfrm>
                        <a:off x="6652815" y="5935663"/>
                        <a:ext cx="547687" cy="457200"/>
                      </a:xfrm>
                      <a:prstGeom prst="rect">
                        <a:avLst/>
                      </a:prstGeom>
                    </p:spPr>
                  </p:pic>
                </p:oleObj>
              </mc:Fallback>
            </mc:AlternateContent>
          </a:graphicData>
        </a:graphic>
      </p:graphicFrame>
    </p:spTree>
    <p:extLst>
      <p:ext uri="{BB962C8B-B14F-4D97-AF65-F5344CB8AC3E}">
        <p14:creationId xmlns:p14="http://schemas.microsoft.com/office/powerpoint/2010/main" val="510855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11.3 Staðaldeilir</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0"/>
            <a:ext cx="10794999" cy="5522480"/>
          </a:xfrm>
        </p:spPr>
        <p:txBody>
          <a:bodyPr/>
          <a:lstStyle/>
          <a:p>
            <a:r>
              <a:rPr lang="en-US" sz="2200" dirty="0"/>
              <a:t>Bandaríkjaþing skiptist í tvær deildir: öldungadeild og fulltrúadeild. Hvert ríki á tvo öldungadeildarþingmenn en fjöldi fulltrúa ræðst af íbúafjölda ríkisins. Samkvæmt gildandi lögum eru 435 sæti í fulltrúadeild Bandaríkjaþings. Til að úthluta sætunum með sanngjörnum hætti milli ríkjanna þarf að reikna hlutfall íbúafjölda Bandaríkjanna og fjölda fulltrúasæta. Hlutfall heildaríbúafjölda og heildarfjölda sæta kallast </a:t>
            </a:r>
            <a:r>
              <a:rPr lang="en-US" sz="2200" b="1" dirty="0"/>
              <a:t>staðaldeilir</a:t>
            </a:r>
            <a:r>
              <a:rPr lang="en-US" sz="2200" dirty="0"/>
              <a:t> og sýnir þann fjölda íbúa af heildaríbúafjöldanum sem hvert sæti stendur fyrir. </a:t>
            </a:r>
          </a:p>
          <a:p>
            <a:r>
              <a:rPr lang="en-US" sz="2200" dirty="0"/>
              <a:t>Þótt úthlutun komi við sögu við ýmsar aðrar aðstæður byggist orðfæri hennar á úthlutun sæta í fulltrúadeildinni. Nokkur stjórnsýsluhugtök eru því notuð í almennari merkingu. </a:t>
            </a:r>
            <a:r>
              <a:rPr lang="en-US" sz="2200" b="1" dirty="0"/>
              <a:t>Ríkin </a:t>
            </a:r>
            <a:r>
              <a:rPr lang="en-US" sz="2200" dirty="0"/>
              <a:t>eru viðtakendur þess sem er úthlutað, </a:t>
            </a:r>
            <a:r>
              <a:rPr lang="en-US" sz="2200" b="1" dirty="0"/>
              <a:t>sætin </a:t>
            </a:r>
            <a:r>
              <a:rPr lang="en-US" sz="2200" dirty="0"/>
              <a:t>eru einingarnar sem úthlutað er, </a:t>
            </a:r>
            <a:r>
              <a:rPr lang="en-US" sz="2200" b="1" dirty="0"/>
              <a:t>heildarfjöldi sæta </a:t>
            </a:r>
            <a:r>
              <a:rPr lang="en-US" sz="2200" dirty="0"/>
              <a:t>er fjöldi allra sæta sem á að úthluta, </a:t>
            </a:r>
            <a:r>
              <a:rPr lang="en-US" sz="2200" b="1" dirty="0"/>
              <a:t>íbúafjöldi ríkis </a:t>
            </a:r>
            <a:r>
              <a:rPr lang="en-US" sz="2200" dirty="0"/>
              <a:t>er mælikvarði á stærð ríkisins og </a:t>
            </a:r>
            <a:r>
              <a:rPr lang="en-US" sz="2200" b="1" dirty="0"/>
              <a:t>heildaríbúafjöldi </a:t>
            </a:r>
            <a:r>
              <a:rPr lang="en-US" sz="2200" dirty="0"/>
              <a:t>er samanlagður íbúafjöldi ríkjanna.</a:t>
            </a:r>
          </a:p>
          <a:p>
            <a:pPr marL="0" indent="0">
              <a:spcBef>
                <a:spcPts val="1400"/>
              </a:spcBef>
              <a:buNone/>
            </a:pPr>
            <a:r>
              <a:rPr lang="en-US" sz="1700" dirty="0">
                <a:cs typeface="Arial" panose="020B0604020202020204" pitchFamily="34" charset="0"/>
              </a:rPr>
              <a:t>•</a:t>
            </a:r>
          </a:p>
        </p:txBody>
      </p:sp>
      <p:pic>
        <p:nvPicPr>
          <p:cNvPr id="5" name="Object 4">
            <a:extLst>
              <a:ext uri="{FF2B5EF4-FFF2-40B4-BE49-F238E27FC236}">
                <a16:creationId xmlns:a16="http://schemas.microsoft.com/office/drawing/2014/main" id="{4E7B449C-21B5-466E-BB1E-F92A977A8E3F}"/>
              </a:ext>
            </a:extLst>
          </p:cNvPr>
          <p:cNvPicPr/>
          <p:nvPr/>
        </p:nvPicPr>
        <p:blipFill>
          <a:blip r:embed="rId3"/>
          <a:stretch>
            <a:fillRect/>
          </a:stretch>
        </p:blipFill>
        <p:spPr>
          <a:xfrm>
            <a:off x="1168400" y="5847340"/>
            <a:ext cx="4343400" cy="685800"/>
          </a:xfrm>
          <a:prstGeom prst="rect">
            <a:avLst/>
          </a:prstGeom>
        </p:spPr>
      </p:pic>
    </p:spTree>
    <p:extLst>
      <p:ext uri="{BB962C8B-B14F-4D97-AF65-F5344CB8AC3E}">
        <p14:creationId xmlns:p14="http://schemas.microsoft.com/office/powerpoint/2010/main" val="22547301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300" dirty="0"/>
              <a:t>DÆMI – Staðaldeilir fulltrúadeildar Bandaríkjaþings árið 2021 </a:t>
            </a:r>
            <a:endParaRPr lang="en-IN" sz="2300"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873978" cy="5166302"/>
          </a:xfrm>
        </p:spPr>
        <p:txBody>
          <a:bodyPr/>
          <a:lstStyle/>
          <a:p>
            <a:r>
              <a:rPr lang="en-US" dirty="0"/>
              <a:t>Þegar þetta var skrifað sýndi íbúaklukkan á Census.gov að íbúar Bandaríkjanna væru 332,693,997. Í fulltrúadeild Bandaríkjaþings eru 435 sæti. </a:t>
            </a:r>
          </a:p>
          <a:p>
            <a:r>
              <a:rPr lang="en-US" dirty="0"/>
              <a:t>Finnið staðaldeilinn og námundið að næsta tíunda hluta. </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1"/>
            <a:ext cx="5435600" cy="5166302"/>
          </a:xfrm>
        </p:spPr>
        <p:txBody>
          <a:bodyPr/>
          <a:lstStyle/>
          <a:p>
            <a:r>
              <a:rPr lang="en-US" dirty="0"/>
              <a:t>Þegar 332,693,997 íbúum er deilt með 435 sætum fást 758,960.6 íbúar á hvern fulltrúa. </a:t>
            </a:r>
            <a:endParaRPr lang="en-US" sz="2400" dirty="0"/>
          </a:p>
        </p:txBody>
      </p:sp>
    </p:spTree>
    <p:extLst>
      <p:ext uri="{BB962C8B-B14F-4D97-AF65-F5344CB8AC3E}">
        <p14:creationId xmlns:p14="http://schemas.microsoft.com/office/powerpoint/2010/main" val="15877501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11.3 Staðalkvóti</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0"/>
            <a:ext cx="10794999" cy="5482213"/>
          </a:xfrm>
        </p:spPr>
        <p:txBody>
          <a:bodyPr/>
          <a:lstStyle/>
          <a:p>
            <a:r>
              <a:rPr lang="en-US" dirty="0"/>
              <a:t>Þegar staðaldeilir löggjafarþingsins hefur verið reiknaður þarf næst að ákvarða hversu mörg sæti hvert ríki á að fá. Sá fjöldi nefnist </a:t>
            </a:r>
            <a:r>
              <a:rPr lang="en-US" b="1" dirty="0"/>
              <a:t>staðalkvóti ríkisins</a:t>
            </a:r>
            <a:r>
              <a:rPr lang="en-US" dirty="0"/>
              <a:t>. Ef ríkin hafa ekki öll sama íbúafjölda fær hvert þeirra mismunandi sætafjölda, því sætunum er úthlutað í hlutfalli við íbúafjölda ríkjanna.</a:t>
            </a:r>
          </a:p>
          <a:p>
            <a:pPr marL="0" indent="0">
              <a:buNone/>
            </a:pPr>
            <a:r>
              <a:rPr lang="en-US" sz="2300" dirty="0">
                <a:cs typeface="Arial" panose="020B0604020202020204" pitchFamily="34" charset="0"/>
              </a:rPr>
              <a:t>•</a:t>
            </a:r>
          </a:p>
        </p:txBody>
      </p:sp>
      <p:pic>
        <p:nvPicPr>
          <p:cNvPr id="6" name="Object 3">
            <a:extLst>
              <a:ext uri="{FF2B5EF4-FFF2-40B4-BE49-F238E27FC236}">
                <a16:creationId xmlns:a16="http://schemas.microsoft.com/office/drawing/2014/main" id="{B42F642D-1DB6-471E-9A21-6EBD380280E2}"/>
              </a:ext>
            </a:extLst>
          </p:cNvPr>
          <p:cNvPicPr/>
          <p:nvPr/>
        </p:nvPicPr>
        <p:blipFill>
          <a:blip r:embed="rId3"/>
          <a:stretch>
            <a:fillRect/>
          </a:stretch>
        </p:blipFill>
        <p:spPr>
          <a:xfrm>
            <a:off x="1257300" y="3514725"/>
            <a:ext cx="6057720" cy="787320"/>
          </a:xfrm>
          <a:prstGeom prst="rect">
            <a:avLst/>
          </a:prstGeom>
        </p:spPr>
      </p:pic>
    </p:spTree>
    <p:extLst>
      <p:ext uri="{BB962C8B-B14F-4D97-AF65-F5344CB8AC3E}">
        <p14:creationId xmlns:p14="http://schemas.microsoft.com/office/powerpoint/2010/main" val="33646640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300" dirty="0"/>
              <a:t>DÆMI – Staðalkvóti fulltrúadeildar Bandaríkjaþings árið 2021 </a:t>
            </a:r>
            <a:endParaRPr lang="en-IN" sz="2300"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5181600" cy="5174239"/>
          </a:xfrm>
        </p:spPr>
        <p:txBody>
          <a:bodyPr/>
          <a:lstStyle/>
          <a:p>
            <a:r>
              <a:rPr lang="en-US" sz="2400" dirty="0"/>
              <a:t>Þegar þetta var skrifað sýndi íbúaklukkan á Census.gov að íbúar Bandaríkjanna væru 330,147,881. Í fulltrúadeild Bandaríkjaþings eru 435 sæti og staðaldeilirinn var 758,960.6 íbúar á hvern fulltrúa. Í Kaliforníu búa um 39,613,000 manns.  </a:t>
            </a:r>
          </a:p>
          <a:p>
            <a:r>
              <a:rPr lang="en-US" sz="2400" dirty="0"/>
              <a:t>Notið þessi gildi til að reikna staðalkvóta Kaliforníu með tveimur aukastöfum. </a:t>
            </a:r>
          </a:p>
        </p:txBody>
      </p:sp>
      <p:sp>
        <p:nvSpPr>
          <p:cNvPr id="5" name="Content Placeholder 3">
            <a:extLst>
              <a:ext uri="{FF2B5EF4-FFF2-40B4-BE49-F238E27FC236}">
                <a16:creationId xmlns:a16="http://schemas.microsoft.com/office/drawing/2014/main" id="{A22B11F3-A828-455B-A72D-C69E6C566F97}"/>
              </a:ext>
            </a:extLst>
          </p:cNvPr>
          <p:cNvSpPr>
            <a:spLocks noGrp="1"/>
          </p:cNvSpPr>
          <p:nvPr>
            <p:ph sz="half" idx="2"/>
          </p:nvPr>
        </p:nvSpPr>
        <p:spPr>
          <a:xfrm>
            <a:off x="6172200" y="1010661"/>
            <a:ext cx="5181600" cy="589539"/>
          </a:xfrm>
        </p:spPr>
        <p:txBody>
          <a:bodyPr/>
          <a:lstStyle/>
          <a:p>
            <a:r>
              <a:rPr lang="en-US" dirty="0"/>
              <a:t>Staðalkvóti Kaliforníu</a:t>
            </a:r>
            <a:endParaRPr lang="en-IN" dirty="0"/>
          </a:p>
        </p:txBody>
      </p:sp>
      <p:pic>
        <p:nvPicPr>
          <p:cNvPr id="11" name="Object 10">
            <a:extLst>
              <a:ext uri="{FF2B5EF4-FFF2-40B4-BE49-F238E27FC236}">
                <a16:creationId xmlns:a16="http://schemas.microsoft.com/office/drawing/2014/main" id="{82A73015-C12F-41A2-9DBD-10AC0C68EBD5}"/>
              </a:ext>
            </a:extLst>
          </p:cNvPr>
          <p:cNvPicPr/>
          <p:nvPr/>
        </p:nvPicPr>
        <p:blipFill>
          <a:blip r:embed="rId3"/>
          <a:stretch>
            <a:fillRect/>
          </a:stretch>
        </p:blipFill>
        <p:spPr>
          <a:xfrm>
            <a:off x="6673850" y="1795463"/>
            <a:ext cx="3873240" cy="2374560"/>
          </a:xfrm>
          <a:prstGeom prst="rect">
            <a:avLst/>
          </a:prstGeom>
        </p:spPr>
      </p:pic>
    </p:spTree>
    <p:extLst>
      <p:ext uri="{BB962C8B-B14F-4D97-AF65-F5344CB8AC3E}">
        <p14:creationId xmlns:p14="http://schemas.microsoft.com/office/powerpoint/2010/main" val="18411136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11.4 Aðferðir við úthlutun sæta</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pPr marL="0" indent="0">
              <a:buNone/>
            </a:pPr>
            <a:r>
              <a:rPr lang="en-US" dirty="0"/>
              <a:t>Námsmarkmið:</a:t>
            </a:r>
          </a:p>
          <a:p>
            <a:pPr marL="514350" indent="-514350">
              <a:buFont typeface="+mj-lt"/>
              <a:buAutoNum type="arabicPeriod"/>
            </a:pPr>
            <a:r>
              <a:rPr lang="en-US" dirty="0"/>
              <a:t>Lýsa og túlka úthlutunarvandann.</a:t>
            </a:r>
          </a:p>
          <a:p>
            <a:pPr marL="514350" indent="-514350">
              <a:buFont typeface="+mj-lt"/>
              <a:buAutoNum type="arabicPeriod"/>
            </a:pPr>
            <a:r>
              <a:rPr lang="en-US" dirty="0"/>
              <a:t>Beita aðferð Hamiltons.</a:t>
            </a:r>
          </a:p>
          <a:p>
            <a:pPr marL="514350" indent="-514350">
              <a:buFont typeface="+mj-lt"/>
              <a:buAutoNum type="arabicPeriod"/>
            </a:pPr>
            <a:r>
              <a:rPr lang="en-US" dirty="0"/>
              <a:t>Lýsa og túlka kvótaregluna.</a:t>
            </a:r>
          </a:p>
          <a:p>
            <a:pPr marL="514350" indent="-514350">
              <a:buFont typeface="+mj-lt"/>
              <a:buAutoNum type="arabicPeriod"/>
            </a:pPr>
            <a:r>
              <a:rPr lang="en-US" dirty="0"/>
              <a:t>Beita aðferð Jeffersons.</a:t>
            </a:r>
          </a:p>
          <a:p>
            <a:pPr marL="514350" indent="-514350">
              <a:buFont typeface="+mj-lt"/>
              <a:buAutoNum type="arabicPeriod"/>
            </a:pPr>
            <a:r>
              <a:rPr lang="en-US" dirty="0"/>
              <a:t>Beita aðferð Adams.</a:t>
            </a:r>
          </a:p>
          <a:p>
            <a:pPr marL="514350" indent="-514350">
              <a:buFont typeface="+mj-lt"/>
              <a:buAutoNum type="arabicPeriod"/>
            </a:pPr>
            <a:r>
              <a:rPr lang="en-US" dirty="0"/>
              <a:t>Beita aðferð Websters.</a:t>
            </a:r>
          </a:p>
          <a:p>
            <a:pPr marL="514350" indent="-514350">
              <a:buFont typeface="+mj-lt"/>
              <a:buAutoNum type="arabicPeriod"/>
            </a:pPr>
            <a:r>
              <a:rPr lang="en-US" dirty="0"/>
              <a:t>Berðu saman ólíkar úthlutunaraðferðir.</a:t>
            </a:r>
          </a:p>
          <a:p>
            <a:pPr marL="514350" indent="-514350">
              <a:buFont typeface="+mj-lt"/>
              <a:buAutoNum type="arabicPeriod"/>
            </a:pPr>
            <a:r>
              <a:rPr lang="en-US" dirty="0"/>
              <a:t>Greindu og berðu saman ágalla mismunandi úthlutunaraðferða.</a:t>
            </a:r>
          </a:p>
        </p:txBody>
      </p:sp>
    </p:spTree>
    <p:extLst>
      <p:ext uri="{BB962C8B-B14F-4D97-AF65-F5344CB8AC3E}">
        <p14:creationId xmlns:p14="http://schemas.microsoft.com/office/powerpoint/2010/main" val="4350488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11.4 Nánar um úthlutunarvandann</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Í </a:t>
            </a:r>
            <a:r>
              <a:rPr lang="en-US" b="1" dirty="0"/>
              <a:t>úthlutunarvandanum</a:t>
            </a:r>
            <a:r>
              <a:rPr lang="en-US" dirty="0"/>
              <a:t> felst að finna sanngjarna leið til að úthluta ódeilanlegum gæðum þegar staðalkvótarnir eru ekki heilar tölur.  </a:t>
            </a:r>
          </a:p>
          <a:p>
            <a:r>
              <a:rPr lang="en-US" dirty="0"/>
              <a:t>Með </a:t>
            </a:r>
            <a:r>
              <a:rPr lang="en-US" b="1" dirty="0"/>
              <a:t>úthlutunaraðferð</a:t>
            </a:r>
            <a:r>
              <a:rPr lang="en-US" dirty="0"/>
              <a:t> er úthlutunarvandinn leystur án þess að úthluta fleiri eða færri sætum en eru til ráðstöfunar. </a:t>
            </a:r>
          </a:p>
        </p:txBody>
      </p:sp>
    </p:spTree>
    <p:extLst>
      <p:ext uri="{BB962C8B-B14F-4D97-AF65-F5344CB8AC3E}">
        <p14:creationId xmlns:p14="http://schemas.microsoft.com/office/powerpoint/2010/main" val="3139689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11.4 Úthlutunaraðferð Hamiltons</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pPr>
              <a:spcBef>
                <a:spcPts val="200"/>
              </a:spcBef>
            </a:pPr>
            <a:r>
              <a:rPr lang="en-US" sz="2400" dirty="0"/>
              <a:t>Neðri </a:t>
            </a:r>
            <a:r>
              <a:rPr lang="en-US" sz="2400" b="1" dirty="0"/>
              <a:t>kvóti</a:t>
            </a:r>
            <a:r>
              <a:rPr lang="en-US" sz="2400" dirty="0"/>
              <a:t> fæst með því að námunda staðalkvótann niður að stærstu heilu tölu sem er minni en eða jöfn honum. </a:t>
            </a:r>
          </a:p>
          <a:p>
            <a:pPr>
              <a:spcBef>
                <a:spcPts val="200"/>
              </a:spcBef>
            </a:pPr>
            <a:r>
              <a:rPr lang="en-US" sz="2400" b="1" dirty="0"/>
              <a:t>Skref úthlutunaraðferðar Hamiltons</a:t>
            </a:r>
            <a:endParaRPr lang="en-US" sz="2400" dirty="0"/>
          </a:p>
          <a:p>
            <a:pPr>
              <a:spcBef>
                <a:spcPts val="200"/>
              </a:spcBef>
            </a:pPr>
            <a:r>
              <a:rPr lang="en-US" sz="2400" dirty="0"/>
              <a:t>Úthlutunaraðferð Hamiltons er beitt í fimm skrefum: </a:t>
            </a:r>
          </a:p>
          <a:p>
            <a:pPr marL="971550" lvl="1" indent="-514350">
              <a:spcBef>
                <a:spcPts val="200"/>
              </a:spcBef>
              <a:buFont typeface="+mj-lt"/>
              <a:buAutoNum type="arabicPeriod"/>
            </a:pPr>
            <a:r>
              <a:rPr lang="en-US" dirty="0"/>
              <a:t>Reiknið staðaldeilinn. </a:t>
            </a:r>
          </a:p>
          <a:p>
            <a:pPr marL="971550" lvl="1" indent="-514350">
              <a:spcBef>
                <a:spcPts val="200"/>
              </a:spcBef>
              <a:buFont typeface="+mj-lt"/>
              <a:buAutoNum type="arabicPeriod"/>
            </a:pPr>
            <a:r>
              <a:rPr lang="en-US" dirty="0"/>
              <a:t>Reiknið staðalkvóta hvers fylkis. </a:t>
            </a:r>
          </a:p>
          <a:p>
            <a:pPr marL="971550" lvl="1" indent="-514350">
              <a:spcBef>
                <a:spcPts val="200"/>
              </a:spcBef>
              <a:buFont typeface="+mj-lt"/>
              <a:buAutoNum type="arabicPeriod"/>
            </a:pPr>
            <a:r>
              <a:rPr lang="en-US" dirty="0"/>
              <a:t>Úthlutið hverju fylki neðri kvóta þess, þó þannig að hvert fylki fái að minnsta kosti 1 sæti. </a:t>
            </a:r>
          </a:p>
          <a:p>
            <a:pPr marL="971550" lvl="1" indent="-514350">
              <a:spcBef>
                <a:spcPts val="200"/>
              </a:spcBef>
              <a:buFont typeface="+mj-lt"/>
              <a:buAutoNum type="arabicPeriod"/>
            </a:pPr>
            <a:r>
              <a:rPr lang="en-US" dirty="0"/>
              <a:t>Úthlutið sætunum sem eftir eru, einu í senn, til fylkjanna með stærstu brotahluta staðalkvótanna þar til öllum sætum hefur verið úthlutað.</a:t>
            </a:r>
          </a:p>
          <a:p>
            <a:pPr marL="971550" lvl="1" indent="-514350">
              <a:spcBef>
                <a:spcPts val="200"/>
              </a:spcBef>
              <a:buFont typeface="+mj-lt"/>
              <a:buAutoNum type="arabicPeriod"/>
            </a:pPr>
            <a:r>
              <a:rPr lang="en-US" dirty="0"/>
              <a:t>Staðfestið lausnina með því að ganga úr skugga um að summa leiðréttu kvótanna sé jöfn heildarfjölda sæta. </a:t>
            </a:r>
          </a:p>
        </p:txBody>
      </p:sp>
    </p:spTree>
    <p:extLst>
      <p:ext uri="{BB962C8B-B14F-4D97-AF65-F5344CB8AC3E}">
        <p14:creationId xmlns:p14="http://schemas.microsoft.com/office/powerpoint/2010/main" val="32023694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Skólahverfi á Havaí</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10998199" cy="2773939"/>
          </a:xfrm>
        </p:spPr>
        <p:txBody>
          <a:bodyPr/>
          <a:lstStyle/>
          <a:p>
            <a:r>
              <a:rPr lang="en-US" dirty="0"/>
              <a:t>Gerum ráð fyrir að menntamálaráðuneyti Havaí hafi fjármagn til 616 skóla og rannsaki hvernig skipta megi þeim með sanngjörnum hætti milli 5 sýslna eftir fjölda íbúa yngri en 19 ára. </a:t>
            </a:r>
          </a:p>
          <a:p>
            <a:r>
              <a:rPr lang="en-US" dirty="0"/>
              <a:t>Hversu margir skólar yrðu fjármagnaðir í hverri sýslu ef aðferð Hamiltons væri notuð?</a:t>
            </a:r>
          </a:p>
        </p:txBody>
      </p:sp>
      <p:graphicFrame>
        <p:nvGraphicFramePr>
          <p:cNvPr id="5" name="Table 3">
            <a:extLst>
              <a:ext uri="{FF2B5EF4-FFF2-40B4-BE49-F238E27FC236}">
                <a16:creationId xmlns:a16="http://schemas.microsoft.com/office/drawing/2014/main" id="{0E06A17D-BF6E-450D-8D23-3B499C013234}"/>
              </a:ext>
            </a:extLst>
          </p:cNvPr>
          <p:cNvGraphicFramePr>
            <a:graphicFrameLocks noGrp="1"/>
          </p:cNvGraphicFramePr>
          <p:nvPr>
            <p:ph sz="half" idx="2"/>
            <p:extLst>
              <p:ext uri="{D42A27DB-BD31-4B8C-83A1-F6EECF244321}">
                <p14:modId xmlns:p14="http://schemas.microsoft.com/office/powerpoint/2010/main" val="262742015"/>
              </p:ext>
            </p:extLst>
          </p:nvPr>
        </p:nvGraphicFramePr>
        <p:xfrm>
          <a:off x="920328" y="4084638"/>
          <a:ext cx="10351344" cy="1153414"/>
        </p:xfrm>
        <a:graphic>
          <a:graphicData uri="http://schemas.openxmlformats.org/drawingml/2006/table">
            <a:tbl>
              <a:tblPr firstRow="1" firstCol="1" bandRow="1">
                <a:tableStyleId>{5C22544A-7EE6-4342-B048-85BDC9FD1C3A}</a:tableStyleId>
              </a:tblPr>
              <a:tblGrid>
                <a:gridCol w="2926080">
                  <a:extLst>
                    <a:ext uri="{9D8B030D-6E8A-4147-A177-3AD203B41FA5}">
                      <a16:colId xmlns:a16="http://schemas.microsoft.com/office/drawing/2014/main" val="757011649"/>
                    </a:ext>
                  </a:extLst>
                </a:gridCol>
                <a:gridCol w="1237544">
                  <a:extLst>
                    <a:ext uri="{9D8B030D-6E8A-4147-A177-3AD203B41FA5}">
                      <a16:colId xmlns:a16="http://schemas.microsoft.com/office/drawing/2014/main" val="87921375"/>
                    </a:ext>
                  </a:extLst>
                </a:gridCol>
                <a:gridCol w="1237544">
                  <a:extLst>
                    <a:ext uri="{9D8B030D-6E8A-4147-A177-3AD203B41FA5}">
                      <a16:colId xmlns:a16="http://schemas.microsoft.com/office/drawing/2014/main" val="1463435759"/>
                    </a:ext>
                  </a:extLst>
                </a:gridCol>
                <a:gridCol w="1237544">
                  <a:extLst>
                    <a:ext uri="{9D8B030D-6E8A-4147-A177-3AD203B41FA5}">
                      <a16:colId xmlns:a16="http://schemas.microsoft.com/office/drawing/2014/main" val="3612352629"/>
                    </a:ext>
                  </a:extLst>
                </a:gridCol>
                <a:gridCol w="1237544">
                  <a:extLst>
                    <a:ext uri="{9D8B030D-6E8A-4147-A177-3AD203B41FA5}">
                      <a16:colId xmlns:a16="http://schemas.microsoft.com/office/drawing/2014/main" val="1577218803"/>
                    </a:ext>
                  </a:extLst>
                </a:gridCol>
                <a:gridCol w="1237544">
                  <a:extLst>
                    <a:ext uri="{9D8B030D-6E8A-4147-A177-3AD203B41FA5}">
                      <a16:colId xmlns:a16="http://schemas.microsoft.com/office/drawing/2014/main" val="11420706"/>
                    </a:ext>
                  </a:extLst>
                </a:gridCol>
                <a:gridCol w="1237544">
                  <a:extLst>
                    <a:ext uri="{9D8B030D-6E8A-4147-A177-3AD203B41FA5}">
                      <a16:colId xmlns:a16="http://schemas.microsoft.com/office/drawing/2014/main" val="899760210"/>
                    </a:ext>
                  </a:extLst>
                </a:gridCol>
              </a:tblGrid>
              <a:tr h="330200">
                <a:tc>
                  <a:txBody>
                    <a:bodyPr/>
                    <a:lstStyle/>
                    <a:p>
                      <a:pPr marL="0" marR="0">
                        <a:lnSpc>
                          <a:spcPct val="200000"/>
                        </a:lnSpc>
                        <a:spcBef>
                          <a:spcPts val="0"/>
                        </a:spcBef>
                        <a:spcAft>
                          <a:spcPts val="0"/>
                        </a:spcAft>
                      </a:pPr>
                      <a:r>
                        <a:rPr lang="en-US" sz="2200" dirty="0">
                          <a:effectLst/>
                        </a:rPr>
                        <a:t>Sýsla</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2200" dirty="0">
                          <a:effectLst/>
                        </a:rPr>
                        <a:t>Hawaii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2200" dirty="0">
                          <a:effectLst/>
                        </a:rPr>
                        <a:t>Honolulu</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2200" dirty="0">
                          <a:effectLst/>
                        </a:rPr>
                        <a:t>Kalawao</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2200" dirty="0">
                          <a:effectLst/>
                        </a:rPr>
                        <a:t>Kauai</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2200" dirty="0">
                          <a:effectLst/>
                        </a:rPr>
                        <a:t>Maui</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2200" dirty="0">
                          <a:effectLst/>
                        </a:rPr>
                        <a:t>Samtals</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1667693358"/>
                  </a:ext>
                </a:extLst>
              </a:tr>
              <a:tr h="337820">
                <a:tc>
                  <a:txBody>
                    <a:bodyPr/>
                    <a:lstStyle/>
                    <a:p>
                      <a:pPr marL="0" marR="0">
                        <a:lnSpc>
                          <a:spcPct val="200000"/>
                        </a:lnSpc>
                        <a:spcBef>
                          <a:spcPts val="0"/>
                        </a:spcBef>
                        <a:spcAft>
                          <a:spcPts val="0"/>
                        </a:spcAft>
                      </a:pPr>
                      <a:r>
                        <a:rPr lang="en-US" sz="2200" dirty="0">
                          <a:effectLst/>
                        </a:rPr>
                        <a:t>Íbúar yngri en 19 ára</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200000"/>
                        </a:lnSpc>
                        <a:spcBef>
                          <a:spcPts val="0"/>
                        </a:spcBef>
                        <a:spcAft>
                          <a:spcPts val="0"/>
                        </a:spcAft>
                      </a:pPr>
                      <a:r>
                        <a:rPr lang="en-US" sz="2200" dirty="0">
                          <a:effectLst/>
                        </a:rPr>
                        <a:t>46,310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2200" dirty="0">
                          <a:effectLst/>
                        </a:rPr>
                        <a:t>224,230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2200" dirty="0">
                          <a:effectLst/>
                        </a:rPr>
                        <a:t>20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2200" dirty="0">
                          <a:effectLst/>
                        </a:rPr>
                        <a:t>16,560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2200" dirty="0">
                          <a:effectLst/>
                        </a:rPr>
                        <a:t>38,450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2200" dirty="0">
                          <a:effectLst/>
                        </a:rPr>
                        <a:t>325,570</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40683852"/>
                  </a:ext>
                </a:extLst>
              </a:tr>
            </a:tbl>
          </a:graphicData>
        </a:graphic>
      </p:graphicFrame>
    </p:spTree>
    <p:extLst>
      <p:ext uri="{BB962C8B-B14F-4D97-AF65-F5344CB8AC3E}">
        <p14:creationId xmlns:p14="http://schemas.microsoft.com/office/powerpoint/2010/main" val="25946776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CF789A0-DEE3-4724-8EF5-428E68ED64D4}"/>
              </a:ext>
            </a:extLst>
          </p:cNvPr>
          <p:cNvSpPr>
            <a:spLocks noGrp="1"/>
          </p:cNvSpPr>
          <p:nvPr>
            <p:ph type="title"/>
          </p:nvPr>
        </p:nvSpPr>
        <p:spPr/>
        <p:txBody>
          <a:bodyPr/>
          <a:lstStyle/>
          <a:p>
            <a:r>
              <a:rPr lang="en-US" dirty="0"/>
              <a:t>DÆMI – Skólahverfi á Havaí – Lausn </a:t>
            </a:r>
            <a:endParaRPr lang="en-IN" dirty="0"/>
          </a:p>
        </p:txBody>
      </p:sp>
      <p:sp>
        <p:nvSpPr>
          <p:cNvPr id="9" name="Content Placeholder 2">
            <a:extLst>
              <a:ext uri="{FF2B5EF4-FFF2-40B4-BE49-F238E27FC236}">
                <a16:creationId xmlns:a16="http://schemas.microsoft.com/office/drawing/2014/main" id="{57B4D999-CEE8-47A7-B05F-F053A8DD470C}"/>
              </a:ext>
            </a:extLst>
          </p:cNvPr>
          <p:cNvSpPr>
            <a:spLocks noGrp="1"/>
          </p:cNvSpPr>
          <p:nvPr>
            <p:ph sz="half" idx="1"/>
          </p:nvPr>
        </p:nvSpPr>
        <p:spPr>
          <a:xfrm>
            <a:off x="838200" y="1010661"/>
            <a:ext cx="10795000" cy="1053229"/>
          </a:xfrm>
        </p:spPr>
        <p:txBody>
          <a:bodyPr/>
          <a:lstStyle/>
          <a:p>
            <a:r>
              <a:rPr lang="en-US" sz="2000" dirty="0"/>
              <a:t/>
            </a:r>
            <a:r>
              <a:rPr lang="en-US" sz="2000" b="1" dirty="0"/>
              <a:t>Skref 1: </a:t>
            </a:r>
            <a:r>
              <a:rPr lang="en-US" sz="2000" dirty="0"/>
              <a:t>Reiknið staðaldeilinn. Deilið heildarmannfjöldanum, 325570, með heildarfjölda sætanna, 616. Staðaldeilirinn er 528,52.</a:t>
            </a:r>
          </a:p>
          <a:p>
            <a:r>
              <a:rPr lang="en-US" sz="2000" b="1" dirty="0"/>
              <a:t>Skref 2: </a:t>
            </a:r>
            <a:r>
              <a:rPr lang="en-US" sz="2000" dirty="0"/>
              <a:t>Reiknið staðalkvóta hverrar sýslu.</a:t>
            </a:r>
            <a:endParaRPr lang="en-IN" sz="2000" dirty="0"/>
          </a:p>
        </p:txBody>
      </p:sp>
      <p:graphicFrame>
        <p:nvGraphicFramePr>
          <p:cNvPr id="29" name="Table 3">
            <a:extLst>
              <a:ext uri="{FF2B5EF4-FFF2-40B4-BE49-F238E27FC236}">
                <a16:creationId xmlns:a16="http://schemas.microsoft.com/office/drawing/2014/main" id="{443970D9-4F6D-45B5-ADE2-042635239367}"/>
              </a:ext>
            </a:extLst>
          </p:cNvPr>
          <p:cNvGraphicFramePr>
            <a:graphicFrameLocks noGrp="1"/>
          </p:cNvGraphicFramePr>
          <p:nvPr>
            <p:ph sz="half" idx="2"/>
            <p:extLst>
              <p:ext uri="{D42A27DB-BD31-4B8C-83A1-F6EECF244321}">
                <p14:modId xmlns:p14="http://schemas.microsoft.com/office/powerpoint/2010/main" val="3389433554"/>
              </p:ext>
            </p:extLst>
          </p:nvPr>
        </p:nvGraphicFramePr>
        <p:xfrm>
          <a:off x="597156" y="2087598"/>
          <a:ext cx="11036045" cy="1119230"/>
        </p:xfrm>
        <a:graphic>
          <a:graphicData uri="http://schemas.openxmlformats.org/drawingml/2006/table">
            <a:tbl>
              <a:tblPr firstRow="1" firstCol="1" bandRow="1">
                <a:tableStyleId>{5C22544A-7EE6-4342-B048-85BDC9FD1C3A}</a:tableStyleId>
              </a:tblPr>
              <a:tblGrid>
                <a:gridCol w="2046547">
                  <a:extLst>
                    <a:ext uri="{9D8B030D-6E8A-4147-A177-3AD203B41FA5}">
                      <a16:colId xmlns:a16="http://schemas.microsoft.com/office/drawing/2014/main" val="1658745018"/>
                    </a:ext>
                  </a:extLst>
                </a:gridCol>
                <a:gridCol w="1559902">
                  <a:extLst>
                    <a:ext uri="{9D8B030D-6E8A-4147-A177-3AD203B41FA5}">
                      <a16:colId xmlns:a16="http://schemas.microsoft.com/office/drawing/2014/main" val="552052538"/>
                    </a:ext>
                  </a:extLst>
                </a:gridCol>
                <a:gridCol w="1807033">
                  <a:extLst>
                    <a:ext uri="{9D8B030D-6E8A-4147-A177-3AD203B41FA5}">
                      <a16:colId xmlns:a16="http://schemas.microsoft.com/office/drawing/2014/main" val="1175442733"/>
                    </a:ext>
                  </a:extLst>
                </a:gridCol>
                <a:gridCol w="1477841">
                  <a:extLst>
                    <a:ext uri="{9D8B030D-6E8A-4147-A177-3AD203B41FA5}">
                      <a16:colId xmlns:a16="http://schemas.microsoft.com/office/drawing/2014/main" val="2234133123"/>
                    </a:ext>
                  </a:extLst>
                </a:gridCol>
                <a:gridCol w="1578512">
                  <a:extLst>
                    <a:ext uri="{9D8B030D-6E8A-4147-A177-3AD203B41FA5}">
                      <a16:colId xmlns:a16="http://schemas.microsoft.com/office/drawing/2014/main" val="2663242889"/>
                    </a:ext>
                  </a:extLst>
                </a:gridCol>
                <a:gridCol w="1468143">
                  <a:extLst>
                    <a:ext uri="{9D8B030D-6E8A-4147-A177-3AD203B41FA5}">
                      <a16:colId xmlns:a16="http://schemas.microsoft.com/office/drawing/2014/main" val="596172779"/>
                    </a:ext>
                  </a:extLst>
                </a:gridCol>
                <a:gridCol w="1098067">
                  <a:extLst>
                    <a:ext uri="{9D8B030D-6E8A-4147-A177-3AD203B41FA5}">
                      <a16:colId xmlns:a16="http://schemas.microsoft.com/office/drawing/2014/main" val="1436926145"/>
                    </a:ext>
                  </a:extLst>
                </a:gridCol>
              </a:tblGrid>
              <a:tr h="559615">
                <a:tc>
                  <a:txBody>
                    <a:bodyPr/>
                    <a:lstStyle/>
                    <a:p>
                      <a:pPr marL="0" marR="0">
                        <a:lnSpc>
                          <a:spcPct val="100000"/>
                        </a:lnSpc>
                        <a:spcBef>
                          <a:spcPts val="0"/>
                        </a:spcBef>
                        <a:spcAft>
                          <a:spcPts val="0"/>
                        </a:spcAft>
                      </a:pPr>
                      <a:r>
                        <a:rPr lang="en-US" sz="1800" dirty="0">
                          <a:effectLst/>
                          <a:latin typeface="+mn-lt"/>
                        </a:rPr>
                        <a:t>Sýsla</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latin typeface="+mn-lt"/>
                        </a:rPr>
                        <a:t>Hawaii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latin typeface="+mn-lt"/>
                        </a:rPr>
                        <a:t>Honolulu</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latin typeface="+mn-lt"/>
                        </a:rPr>
                        <a:t>Kalawao</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latin typeface="+mn-lt"/>
                        </a:rPr>
                        <a:t>Kauai</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latin typeface="+mn-lt"/>
                        </a:rPr>
                        <a:t>Maui</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latin typeface="+mn-lt"/>
                        </a:rPr>
                        <a:t>Samtals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3338860543"/>
                  </a:ext>
                </a:extLst>
              </a:tr>
              <a:tr h="559615">
                <a:tc>
                  <a:txBody>
                    <a:bodyPr/>
                    <a:lstStyle/>
                    <a:p>
                      <a:pPr marL="0" marR="0">
                        <a:lnSpc>
                          <a:spcPct val="100000"/>
                        </a:lnSpc>
                        <a:spcBef>
                          <a:spcPts val="0"/>
                        </a:spcBef>
                        <a:spcAft>
                          <a:spcPts val="0"/>
                        </a:spcAft>
                      </a:pPr>
                      <a:r>
                        <a:rPr lang="en-US" sz="1800" dirty="0">
                          <a:effectLst/>
                          <a:latin typeface="+mn-lt"/>
                        </a:rPr>
                        <a:t>Staðalkvóti</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pPr>
                      <a:endParaRPr lang="en-US" sz="18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pPr>
                      <a:endParaRPr lang="en-US" sz="18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pPr>
                      <a:endParaRPr lang="en-US" sz="18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pPr>
                      <a:endParaRPr lang="en-US" sz="18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pPr>
                      <a:endParaRPr lang="en-US" sz="18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pPr>
                      <a:r>
                        <a:rPr lang="en-US" sz="1800" dirty="0">
                          <a:effectLst/>
                          <a:latin typeface="+mn-lt"/>
                        </a:rPr>
                        <a:t>616</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85546092"/>
                  </a:ext>
                </a:extLst>
              </a:tr>
            </a:tbl>
          </a:graphicData>
        </a:graphic>
      </p:graphicFrame>
      <p:graphicFrame>
        <p:nvGraphicFramePr>
          <p:cNvPr id="31" name="Object 4">
            <a:extLst>
              <a:ext uri="{FF2B5EF4-FFF2-40B4-BE49-F238E27FC236}">
                <a16:creationId xmlns:a16="http://schemas.microsoft.com/office/drawing/2014/main" id="{1219ABB0-08C7-488D-86B0-BF493E4A2483}"/>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941318939"/>
              </p:ext>
            </p:extLst>
          </p:nvPr>
        </p:nvGraphicFramePr>
        <p:xfrm>
          <a:off x="2816225" y="2644774"/>
          <a:ext cx="1193760" cy="457200"/>
        </p:xfrm>
        <a:graphic>
          <a:graphicData uri="http://schemas.openxmlformats.org/presentationml/2006/ole">
            <mc:AlternateContent xmlns:mc="http://schemas.openxmlformats.org/markup-compatibility/2006">
              <mc:Choice xmlns:v="urn:schemas-microsoft-com:vml" Requires="v">
                <p:oleObj name="Equation" r:id="rId2" imgW="1193760" imgH="457200" progId="Equation.DSMT4">
                  <p:embed/>
                </p:oleObj>
              </mc:Choice>
              <mc:Fallback>
                <p:oleObj name="Equation" r:id="rId2" imgW="1193760" imgH="457200" progId="Equation.DSMT4">
                  <p:embed/>
                  <p:pic>
                    <p:nvPicPr>
                      <p:cNvPr id="30" name="Object 29">
                        <a:extLst>
                          <a:ext uri="{FF2B5EF4-FFF2-40B4-BE49-F238E27FC236}">
                            <a16:creationId xmlns:a16="http://schemas.microsoft.com/office/drawing/2014/main" id="{31ECE748-C843-483D-A66C-827073C9A6FD}"/>
                          </a:ext>
                        </a:extLst>
                      </p:cNvPr>
                      <p:cNvPicPr/>
                      <p:nvPr/>
                    </p:nvPicPr>
                    <p:blipFill>
                      <a:blip r:embed="rId3"/>
                      <a:stretch>
                        <a:fillRect/>
                      </a:stretch>
                    </p:blipFill>
                    <p:spPr>
                      <a:xfrm>
                        <a:off x="2816225" y="2644774"/>
                        <a:ext cx="1193760" cy="457200"/>
                      </a:xfrm>
                      <a:prstGeom prst="rect">
                        <a:avLst/>
                      </a:prstGeom>
                    </p:spPr>
                  </p:pic>
                </p:oleObj>
              </mc:Fallback>
            </mc:AlternateContent>
          </a:graphicData>
        </a:graphic>
      </p:graphicFrame>
      <p:graphicFrame>
        <p:nvGraphicFramePr>
          <p:cNvPr id="32" name="Object 5">
            <a:extLst>
              <a:ext uri="{FF2B5EF4-FFF2-40B4-BE49-F238E27FC236}">
                <a16:creationId xmlns:a16="http://schemas.microsoft.com/office/drawing/2014/main" id="{EC68693E-A2EA-4544-A7E3-D865A3BD1CAD}"/>
              </a:ext>
              <a:ext uri="{C183D7F6-B498-43B3-948B-1728B52AA6E4}">
                <adec:decorative xmlns:adec="http://schemas.microsoft.com/office/drawing/2017/decorative" val="1"/>
              </a:ext>
            </a:extLst>
          </p:cNvPr>
          <p:cNvGraphicFramePr>
            <a:graphicFrameLocks noGrp="1" noChangeAspect="1"/>
          </p:cNvGraphicFramePr>
          <p:nvPr>
            <p:ph sz="half" idx="13"/>
            <p:extLst>
              <p:ext uri="{D42A27DB-BD31-4B8C-83A1-F6EECF244321}">
                <p14:modId xmlns:p14="http://schemas.microsoft.com/office/powerpoint/2010/main" val="1179168650"/>
              </p:ext>
            </p:extLst>
          </p:nvPr>
        </p:nvGraphicFramePr>
        <p:xfrm>
          <a:off x="4481513" y="2644774"/>
          <a:ext cx="1384200" cy="457200"/>
        </p:xfrm>
        <a:graphic>
          <a:graphicData uri="http://schemas.openxmlformats.org/presentationml/2006/ole">
            <mc:AlternateContent xmlns:mc="http://schemas.openxmlformats.org/markup-compatibility/2006">
              <mc:Choice xmlns:v="urn:schemas-microsoft-com:vml" Requires="v">
                <p:oleObj name="Equation" r:id="rId4" imgW="1384200" imgH="457200" progId="Equation.DSMT4">
                  <p:embed/>
                </p:oleObj>
              </mc:Choice>
              <mc:Fallback>
                <p:oleObj name="Equation" r:id="rId4" imgW="1384200" imgH="457200" progId="Equation.DSMT4">
                  <p:embed/>
                  <p:pic>
                    <p:nvPicPr>
                      <p:cNvPr id="31" name="Content Placeholder 30">
                        <a:extLst>
                          <a:ext uri="{FF2B5EF4-FFF2-40B4-BE49-F238E27FC236}">
                            <a16:creationId xmlns:a16="http://schemas.microsoft.com/office/drawing/2014/main" id="{1219ABB0-08C7-488D-86B0-BF493E4A2483}"/>
                          </a:ext>
                        </a:extLst>
                      </p:cNvPr>
                      <p:cNvPicPr/>
                      <p:nvPr/>
                    </p:nvPicPr>
                    <p:blipFill>
                      <a:blip r:embed="rId5"/>
                      <a:stretch>
                        <a:fillRect/>
                      </a:stretch>
                    </p:blipFill>
                    <p:spPr>
                      <a:xfrm>
                        <a:off x="4481513" y="2644774"/>
                        <a:ext cx="1384200" cy="457200"/>
                      </a:xfrm>
                      <a:prstGeom prst="rect">
                        <a:avLst/>
                      </a:prstGeom>
                    </p:spPr>
                  </p:pic>
                </p:oleObj>
              </mc:Fallback>
            </mc:AlternateContent>
          </a:graphicData>
        </a:graphic>
      </p:graphicFrame>
      <p:graphicFrame>
        <p:nvGraphicFramePr>
          <p:cNvPr id="33" name="Object 6">
            <a:extLst>
              <a:ext uri="{FF2B5EF4-FFF2-40B4-BE49-F238E27FC236}">
                <a16:creationId xmlns:a16="http://schemas.microsoft.com/office/drawing/2014/main" id="{35F8FFCC-96B9-46C9-8341-97A7BFC96A62}"/>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2190924746"/>
              </p:ext>
            </p:extLst>
          </p:nvPr>
        </p:nvGraphicFramePr>
        <p:xfrm>
          <a:off x="6115050" y="2644774"/>
          <a:ext cx="1066800" cy="457200"/>
        </p:xfrm>
        <a:graphic>
          <a:graphicData uri="http://schemas.openxmlformats.org/presentationml/2006/ole">
            <mc:AlternateContent xmlns:mc="http://schemas.openxmlformats.org/markup-compatibility/2006">
              <mc:Choice xmlns:v="urn:schemas-microsoft-com:vml" Requires="v">
                <p:oleObj name="Equation" r:id="rId6" imgW="1066680" imgH="457200" progId="Equation.DSMT4">
                  <p:embed/>
                </p:oleObj>
              </mc:Choice>
              <mc:Fallback>
                <p:oleObj name="Equation" r:id="rId6" imgW="1066680" imgH="457200" progId="Equation.DSMT4">
                  <p:embed/>
                  <p:pic>
                    <p:nvPicPr>
                      <p:cNvPr id="32" name="Content Placeholder 30">
                        <a:extLst>
                          <a:ext uri="{FF2B5EF4-FFF2-40B4-BE49-F238E27FC236}">
                            <a16:creationId xmlns:a16="http://schemas.microsoft.com/office/drawing/2014/main" id="{EC68693E-A2EA-4544-A7E3-D865A3BD1CAD}"/>
                          </a:ext>
                        </a:extLst>
                      </p:cNvPr>
                      <p:cNvPicPr/>
                      <p:nvPr/>
                    </p:nvPicPr>
                    <p:blipFill>
                      <a:blip r:embed="rId7"/>
                      <a:stretch>
                        <a:fillRect/>
                      </a:stretch>
                    </p:blipFill>
                    <p:spPr>
                      <a:xfrm>
                        <a:off x="6115050" y="2644774"/>
                        <a:ext cx="1066800" cy="457200"/>
                      </a:xfrm>
                      <a:prstGeom prst="rect">
                        <a:avLst/>
                      </a:prstGeom>
                    </p:spPr>
                  </p:pic>
                </p:oleObj>
              </mc:Fallback>
            </mc:AlternateContent>
          </a:graphicData>
        </a:graphic>
      </p:graphicFrame>
      <p:graphicFrame>
        <p:nvGraphicFramePr>
          <p:cNvPr id="34" name="Object 7">
            <a:extLst>
              <a:ext uri="{FF2B5EF4-FFF2-40B4-BE49-F238E27FC236}">
                <a16:creationId xmlns:a16="http://schemas.microsoft.com/office/drawing/2014/main" id="{6BD97BCD-20CC-4C16-819A-FFFF333A9AE9}"/>
              </a:ext>
              <a:ext uri="{C183D7F6-B498-43B3-948B-1728B52AA6E4}">
                <adec:decorative xmlns:adec="http://schemas.microsoft.com/office/drawing/2017/decorative" val="1"/>
              </a:ext>
            </a:extLst>
          </p:cNvPr>
          <p:cNvGraphicFramePr>
            <a:graphicFrameLocks noGrp="1" noChangeAspect="1"/>
          </p:cNvGraphicFramePr>
          <p:nvPr>
            <p:ph sz="half" idx="15"/>
            <p:extLst>
              <p:ext uri="{D42A27DB-BD31-4B8C-83A1-F6EECF244321}">
                <p14:modId xmlns:p14="http://schemas.microsoft.com/office/powerpoint/2010/main" val="826773355"/>
              </p:ext>
            </p:extLst>
          </p:nvPr>
        </p:nvGraphicFramePr>
        <p:xfrm>
          <a:off x="7708899" y="2644774"/>
          <a:ext cx="1180800" cy="457200"/>
        </p:xfrm>
        <a:graphic>
          <a:graphicData uri="http://schemas.openxmlformats.org/presentationml/2006/ole">
            <mc:AlternateContent xmlns:mc="http://schemas.openxmlformats.org/markup-compatibility/2006">
              <mc:Choice xmlns:v="urn:schemas-microsoft-com:vml" Requires="v">
                <p:oleObj name="Equation" r:id="rId8" imgW="1180800" imgH="457200" progId="Equation.DSMT4">
                  <p:embed/>
                </p:oleObj>
              </mc:Choice>
              <mc:Fallback>
                <p:oleObj name="Equation" r:id="rId8" imgW="1180800" imgH="457200" progId="Equation.DSMT4">
                  <p:embed/>
                  <p:pic>
                    <p:nvPicPr>
                      <p:cNvPr id="33" name="Content Placeholder 30">
                        <a:extLst>
                          <a:ext uri="{FF2B5EF4-FFF2-40B4-BE49-F238E27FC236}">
                            <a16:creationId xmlns:a16="http://schemas.microsoft.com/office/drawing/2014/main" id="{35F8FFCC-96B9-46C9-8341-97A7BFC96A62}"/>
                          </a:ext>
                        </a:extLst>
                      </p:cNvPr>
                      <p:cNvPicPr/>
                      <p:nvPr/>
                    </p:nvPicPr>
                    <p:blipFill>
                      <a:blip r:embed="rId9"/>
                      <a:stretch>
                        <a:fillRect/>
                      </a:stretch>
                    </p:blipFill>
                    <p:spPr>
                      <a:xfrm>
                        <a:off x="7708899" y="2644774"/>
                        <a:ext cx="1180800" cy="457200"/>
                      </a:xfrm>
                      <a:prstGeom prst="rect">
                        <a:avLst/>
                      </a:prstGeom>
                    </p:spPr>
                  </p:pic>
                </p:oleObj>
              </mc:Fallback>
            </mc:AlternateContent>
          </a:graphicData>
        </a:graphic>
      </p:graphicFrame>
      <p:graphicFrame>
        <p:nvGraphicFramePr>
          <p:cNvPr id="35" name="Object 8">
            <a:extLst>
              <a:ext uri="{FF2B5EF4-FFF2-40B4-BE49-F238E27FC236}">
                <a16:creationId xmlns:a16="http://schemas.microsoft.com/office/drawing/2014/main" id="{D5A2AE7E-4519-48C4-A602-737567A916DC}"/>
              </a:ext>
              <a:ext uri="{C183D7F6-B498-43B3-948B-1728B52AA6E4}">
                <adec:decorative xmlns:adec="http://schemas.microsoft.com/office/drawing/2017/decorative" val="1"/>
              </a:ext>
            </a:extLst>
          </p:cNvPr>
          <p:cNvGraphicFramePr>
            <a:graphicFrameLocks noGrp="1" noChangeAspect="1"/>
          </p:cNvGraphicFramePr>
          <p:nvPr>
            <p:ph sz="half" idx="16"/>
            <p:extLst>
              <p:ext uri="{D42A27DB-BD31-4B8C-83A1-F6EECF244321}">
                <p14:modId xmlns:p14="http://schemas.microsoft.com/office/powerpoint/2010/main" val="706491651"/>
              </p:ext>
            </p:extLst>
          </p:nvPr>
        </p:nvGraphicFramePr>
        <p:xfrm>
          <a:off x="9174163" y="2644774"/>
          <a:ext cx="1180800" cy="457200"/>
        </p:xfrm>
        <a:graphic>
          <a:graphicData uri="http://schemas.openxmlformats.org/presentationml/2006/ole">
            <mc:AlternateContent xmlns:mc="http://schemas.openxmlformats.org/markup-compatibility/2006">
              <mc:Choice xmlns:v="urn:schemas-microsoft-com:vml" Requires="v">
                <p:oleObj name="Equation" r:id="rId10" imgW="1180800" imgH="457200" progId="Equation.DSMT4">
                  <p:embed/>
                </p:oleObj>
              </mc:Choice>
              <mc:Fallback>
                <p:oleObj name="Equation" r:id="rId10" imgW="1180800" imgH="457200" progId="Equation.DSMT4">
                  <p:embed/>
                  <p:pic>
                    <p:nvPicPr>
                      <p:cNvPr id="34" name="Content Placeholder 30">
                        <a:extLst>
                          <a:ext uri="{FF2B5EF4-FFF2-40B4-BE49-F238E27FC236}">
                            <a16:creationId xmlns:a16="http://schemas.microsoft.com/office/drawing/2014/main" id="{6BD97BCD-20CC-4C16-819A-FFFF333A9AE9}"/>
                          </a:ext>
                        </a:extLst>
                      </p:cNvPr>
                      <p:cNvPicPr/>
                      <p:nvPr/>
                    </p:nvPicPr>
                    <p:blipFill>
                      <a:blip r:embed="rId11"/>
                      <a:stretch>
                        <a:fillRect/>
                      </a:stretch>
                    </p:blipFill>
                    <p:spPr>
                      <a:xfrm>
                        <a:off x="9174163" y="2644774"/>
                        <a:ext cx="1180800" cy="457200"/>
                      </a:xfrm>
                      <a:prstGeom prst="rect">
                        <a:avLst/>
                      </a:prstGeom>
                    </p:spPr>
                  </p:pic>
                </p:oleObj>
              </mc:Fallback>
            </mc:AlternateContent>
          </a:graphicData>
        </a:graphic>
      </p:graphicFrame>
      <p:sp>
        <p:nvSpPr>
          <p:cNvPr id="16" name="Content Placeholder 9">
            <a:extLst>
              <a:ext uri="{FF2B5EF4-FFF2-40B4-BE49-F238E27FC236}">
                <a16:creationId xmlns:a16="http://schemas.microsoft.com/office/drawing/2014/main" id="{80968958-5C54-4FFA-A3D2-659882B63BD3}"/>
              </a:ext>
            </a:extLst>
          </p:cNvPr>
          <p:cNvSpPr>
            <a:spLocks noGrp="1"/>
          </p:cNvSpPr>
          <p:nvPr>
            <p:ph sz="half" idx="17"/>
          </p:nvPr>
        </p:nvSpPr>
        <p:spPr>
          <a:xfrm>
            <a:off x="838200" y="3325078"/>
            <a:ext cx="10799064" cy="384048"/>
          </a:xfrm>
        </p:spPr>
        <p:txBody>
          <a:bodyPr/>
          <a:lstStyle/>
          <a:p>
            <a:r>
              <a:rPr lang="en-US" sz="2000" b="1" dirty="0"/>
              <a:t>Skref 3: </a:t>
            </a:r>
            <a:r>
              <a:rPr lang="en-US" sz="2000" dirty="0"/>
              <a:t>Finnið neðri kvóta hverrar sýslu og summu þeirra. </a:t>
            </a:r>
          </a:p>
        </p:txBody>
      </p:sp>
      <p:graphicFrame>
        <p:nvGraphicFramePr>
          <p:cNvPr id="36" name="Table 10">
            <a:extLst>
              <a:ext uri="{FF2B5EF4-FFF2-40B4-BE49-F238E27FC236}">
                <a16:creationId xmlns:a16="http://schemas.microsoft.com/office/drawing/2014/main" id="{7154366F-8657-4B30-BAEB-59213E61BDDF}"/>
              </a:ext>
            </a:extLst>
          </p:cNvPr>
          <p:cNvGraphicFramePr>
            <a:graphicFrameLocks noGrp="1"/>
          </p:cNvGraphicFramePr>
          <p:nvPr>
            <p:ph sz="half" idx="18"/>
            <p:extLst>
              <p:ext uri="{D42A27DB-BD31-4B8C-83A1-F6EECF244321}">
                <p14:modId xmlns:p14="http://schemas.microsoft.com/office/powerpoint/2010/main" val="2135689035"/>
              </p:ext>
            </p:extLst>
          </p:nvPr>
        </p:nvGraphicFramePr>
        <p:xfrm>
          <a:off x="597156" y="3803904"/>
          <a:ext cx="11036808" cy="649224"/>
        </p:xfrm>
        <a:graphic>
          <a:graphicData uri="http://schemas.openxmlformats.org/drawingml/2006/table">
            <a:tbl>
              <a:tblPr firstRow="1" firstCol="1" bandRow="1">
                <a:tableStyleId>{5C22544A-7EE6-4342-B048-85BDC9FD1C3A}</a:tableStyleId>
              </a:tblPr>
              <a:tblGrid>
                <a:gridCol w="1700784">
                  <a:extLst>
                    <a:ext uri="{9D8B030D-6E8A-4147-A177-3AD203B41FA5}">
                      <a16:colId xmlns:a16="http://schemas.microsoft.com/office/drawing/2014/main" val="2740933830"/>
                    </a:ext>
                  </a:extLst>
                </a:gridCol>
                <a:gridCol w="1783080">
                  <a:extLst>
                    <a:ext uri="{9D8B030D-6E8A-4147-A177-3AD203B41FA5}">
                      <a16:colId xmlns:a16="http://schemas.microsoft.com/office/drawing/2014/main" val="1415709646"/>
                    </a:ext>
                  </a:extLst>
                </a:gridCol>
                <a:gridCol w="1664208">
                  <a:extLst>
                    <a:ext uri="{9D8B030D-6E8A-4147-A177-3AD203B41FA5}">
                      <a16:colId xmlns:a16="http://schemas.microsoft.com/office/drawing/2014/main" val="2969636207"/>
                    </a:ext>
                  </a:extLst>
                </a:gridCol>
                <a:gridCol w="1554480">
                  <a:extLst>
                    <a:ext uri="{9D8B030D-6E8A-4147-A177-3AD203B41FA5}">
                      <a16:colId xmlns:a16="http://schemas.microsoft.com/office/drawing/2014/main" val="680337731"/>
                    </a:ext>
                  </a:extLst>
                </a:gridCol>
                <a:gridCol w="1700784">
                  <a:extLst>
                    <a:ext uri="{9D8B030D-6E8A-4147-A177-3AD203B41FA5}">
                      <a16:colId xmlns:a16="http://schemas.microsoft.com/office/drawing/2014/main" val="404355132"/>
                    </a:ext>
                  </a:extLst>
                </a:gridCol>
                <a:gridCol w="1453896">
                  <a:extLst>
                    <a:ext uri="{9D8B030D-6E8A-4147-A177-3AD203B41FA5}">
                      <a16:colId xmlns:a16="http://schemas.microsoft.com/office/drawing/2014/main" val="322935149"/>
                    </a:ext>
                  </a:extLst>
                </a:gridCol>
                <a:gridCol w="1179576">
                  <a:extLst>
                    <a:ext uri="{9D8B030D-6E8A-4147-A177-3AD203B41FA5}">
                      <a16:colId xmlns:a16="http://schemas.microsoft.com/office/drawing/2014/main" val="1343278590"/>
                    </a:ext>
                  </a:extLst>
                </a:gridCol>
              </a:tblGrid>
              <a:tr h="310896">
                <a:tc>
                  <a:txBody>
                    <a:bodyPr/>
                    <a:lstStyle/>
                    <a:p>
                      <a:pPr marL="0" marR="0">
                        <a:lnSpc>
                          <a:spcPct val="100000"/>
                        </a:lnSpc>
                        <a:spcBef>
                          <a:spcPts val="0"/>
                        </a:spcBef>
                        <a:spcAft>
                          <a:spcPts val="0"/>
                        </a:spcAft>
                      </a:pPr>
                      <a:r>
                        <a:rPr lang="en-US" sz="1600" dirty="0">
                          <a:effectLst/>
                        </a:rPr>
                        <a:t>Sýsla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600" dirty="0">
                          <a:effectLst/>
                        </a:rPr>
                        <a:t>Hawaii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600" dirty="0">
                          <a:effectLst/>
                        </a:rPr>
                        <a:t>Honolulu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600" dirty="0">
                          <a:effectLst/>
                        </a:rPr>
                        <a:t>Kalawao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600" dirty="0">
                          <a:effectLst/>
                        </a:rPr>
                        <a:t>Kauai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600" dirty="0">
                          <a:effectLst/>
                        </a:rPr>
                        <a:t>Maui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600" dirty="0">
                          <a:effectLst/>
                        </a:rPr>
                        <a:t>Samtals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3643215568"/>
                  </a:ext>
                </a:extLst>
              </a:tr>
              <a:tr h="338328">
                <a:tc>
                  <a:txBody>
                    <a:bodyPr/>
                    <a:lstStyle/>
                    <a:p>
                      <a:pPr marL="0" marR="0">
                        <a:lnSpc>
                          <a:spcPct val="100000"/>
                        </a:lnSpc>
                        <a:spcBef>
                          <a:spcPts val="0"/>
                        </a:spcBef>
                        <a:spcAft>
                          <a:spcPts val="0"/>
                        </a:spcAft>
                      </a:pPr>
                      <a:r>
                        <a:rPr lang="en-US" sz="1600" dirty="0">
                          <a:effectLst/>
                        </a:rPr>
                        <a:t>Neðri kvóti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600" dirty="0">
                          <a:effectLst/>
                        </a:rPr>
                        <a:t>87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600" dirty="0">
                          <a:effectLst/>
                        </a:rPr>
                        <a:t>424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600" dirty="0">
                          <a:effectLst/>
                        </a:rPr>
                        <a:t>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600" dirty="0">
                          <a:effectLst/>
                        </a:rPr>
                        <a:t>31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600" dirty="0">
                          <a:effectLst/>
                        </a:rPr>
                        <a:t>72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600" dirty="0">
                          <a:effectLst/>
                        </a:rPr>
                        <a:t>615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5943974"/>
                  </a:ext>
                </a:extLst>
              </a:tr>
            </a:tbl>
          </a:graphicData>
        </a:graphic>
      </p:graphicFrame>
      <p:sp>
        <p:nvSpPr>
          <p:cNvPr id="18" name="Content Placeholder 11">
            <a:extLst>
              <a:ext uri="{FF2B5EF4-FFF2-40B4-BE49-F238E27FC236}">
                <a16:creationId xmlns:a16="http://schemas.microsoft.com/office/drawing/2014/main" id="{1D45F0D7-A6F0-410C-A701-AE42CA172C26}"/>
              </a:ext>
            </a:extLst>
          </p:cNvPr>
          <p:cNvSpPr>
            <a:spLocks noGrp="1"/>
          </p:cNvSpPr>
          <p:nvPr>
            <p:ph sz="half" idx="19"/>
          </p:nvPr>
        </p:nvSpPr>
        <p:spPr>
          <a:xfrm>
            <a:off x="838200" y="4612357"/>
            <a:ext cx="10795000" cy="1750343"/>
          </a:xfrm>
        </p:spPr>
        <p:txBody>
          <a:bodyPr/>
          <a:lstStyle/>
          <a:p>
            <a:r>
              <a:rPr lang="en-US" sz="2000" b="1" dirty="0"/>
              <a:t>Skref 4: </a:t>
            </a:r>
            <a:r>
              <a:rPr lang="en-US" sz="2000" dirty="0"/>
              <a:t>Berið summu neðri kvóta sýslnanna, 615, saman við heildarfjölda sætanna, 616. Eitt sæti er enn óúthlutað og það fær sýslan með stærsta brotahlutann, Maui með 0,75. Lokakvótar samkvæmt aðferð Hamiltons eru því Hawaii 87, Honolulu 424, Kalawao 1, Kauai 31 og Maui 73.  </a:t>
            </a:r>
          </a:p>
          <a:p>
            <a:r>
              <a:rPr lang="en-US" sz="2000" b="1" dirty="0"/>
              <a:t>Skref 5:</a:t>
            </a:r>
            <a:r>
              <a:rPr lang="en-US" sz="2000" dirty="0"/>
              <a:t> Reiknið heildina til að staðfesta að summa kvótanna sé jöfn heildarfjölda sætanna: </a:t>
            </a:r>
            <a:br>
              <a:rPr lang="en-US" sz="2000" dirty="0"/>
            </a:br>
            <a:r>
              <a:rPr lang="en-US" sz="2000" dirty="0"/>
              <a:t>87 + 424 + 1 + 31 + 73 = 616. Úthlutuninni er lokið. </a:t>
            </a:r>
          </a:p>
        </p:txBody>
      </p:sp>
    </p:spTree>
    <p:extLst>
      <p:ext uri="{BB962C8B-B14F-4D97-AF65-F5344CB8AC3E}">
        <p14:creationId xmlns:p14="http://schemas.microsoft.com/office/powerpoint/2010/main" val="15077143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11.4 Kvótareglan</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Æskilegur eiginleiki úthlutunar er að lokakvótarnir fáist allir annaðhvort með því að námunda staðalkvótana niður eða upp. Gildið sem fæst með námundun niður nefnist neðri kvóti og gildið sem fæst með námundun upp nefnist </a:t>
            </a:r>
            <a:r>
              <a:rPr lang="en-US" b="1" dirty="0"/>
              <a:t>efri kvóti</a:t>
            </a:r>
            <a:r>
              <a:rPr lang="en-US" dirty="0"/>
              <a:t>. </a:t>
            </a:r>
          </a:p>
          <a:p>
            <a:r>
              <a:rPr lang="en-US" dirty="0"/>
              <a:t>Þegar við kynnumst fleiri úthlutunaraðferðum könnum við hvort þær uppfylli kvótaregluna. Ef til er tilvik þar sem úthlutun gefur gildi sem er hærra en efri kvótinn eða lægra en neðri kvótinn brýtur úthlutunin gegn kvótareglunni, og þar með einnig úthlutunaraðferðin sem var notuð. </a:t>
            </a:r>
          </a:p>
        </p:txBody>
      </p:sp>
    </p:spTree>
    <p:extLst>
      <p:ext uri="{BB962C8B-B14F-4D97-AF65-F5344CB8AC3E}">
        <p14:creationId xmlns:p14="http://schemas.microsoft.com/office/powerpoint/2010/main" val="8193947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400" dirty="0"/>
              <a:t>DÆMI – Hvaða úthlutunaraðferð uppfyllir kvótaregluna? </a:t>
            </a:r>
            <a:endParaRPr lang="en-IN" sz="2400" dirty="0"/>
          </a:p>
        </p:txBody>
      </p:sp>
      <p:sp>
        <p:nvSpPr>
          <p:cNvPr id="9" name="Content Placeholder 2">
            <a:extLst>
              <a:ext uri="{FF2B5EF4-FFF2-40B4-BE49-F238E27FC236}">
                <a16:creationId xmlns:a16="http://schemas.microsoft.com/office/drawing/2014/main" id="{C6F5AA6E-2C95-406E-BF9E-C40882CD8A35}"/>
              </a:ext>
            </a:extLst>
          </p:cNvPr>
          <p:cNvSpPr>
            <a:spLocks noGrp="1"/>
          </p:cNvSpPr>
          <p:nvPr>
            <p:ph sz="half" idx="1"/>
          </p:nvPr>
        </p:nvSpPr>
        <p:spPr>
          <a:xfrm>
            <a:off x="838200" y="1010661"/>
            <a:ext cx="5181600" cy="2545339"/>
          </a:xfrm>
        </p:spPr>
        <p:txBody>
          <a:bodyPr/>
          <a:lstStyle/>
          <a:p>
            <a:r>
              <a:rPr lang="en-US" sz="2400" dirty="0"/>
              <a:t>Nokkrar úthlutunaraðferðir hafa verið notaðar til að skipta 125 þingsætum milli 10 ríkja og niðurstöðurnar eru sýndar á myndinni. </a:t>
            </a:r>
          </a:p>
          <a:p>
            <a:r>
              <a:rPr lang="en-US" sz="2400" dirty="0"/>
              <a:t>Ákvarðið hver þessara úthlutana uppfyllir ekki kvótaregluna og rökstyðjið svarið.</a:t>
            </a:r>
          </a:p>
        </p:txBody>
      </p:sp>
      <p:graphicFrame>
        <p:nvGraphicFramePr>
          <p:cNvPr id="15" name="Table 3">
            <a:extLst>
              <a:ext uri="{FF2B5EF4-FFF2-40B4-BE49-F238E27FC236}">
                <a16:creationId xmlns:a16="http://schemas.microsoft.com/office/drawing/2014/main" id="{5690AF12-C30A-4963-A79C-FF1E96D12E91}"/>
              </a:ext>
            </a:extLst>
          </p:cNvPr>
          <p:cNvGraphicFramePr>
            <a:graphicFrameLocks noGrp="1"/>
          </p:cNvGraphicFramePr>
          <p:nvPr>
            <p:ph sz="half" idx="2"/>
            <p:extLst>
              <p:ext uri="{D42A27DB-BD31-4B8C-83A1-F6EECF244321}">
                <p14:modId xmlns:p14="http://schemas.microsoft.com/office/powerpoint/2010/main" val="60377386"/>
              </p:ext>
            </p:extLst>
          </p:nvPr>
        </p:nvGraphicFramePr>
        <p:xfrm>
          <a:off x="838199" y="3777096"/>
          <a:ext cx="5181601" cy="2852305"/>
        </p:xfrm>
        <a:graphic>
          <a:graphicData uri="http://schemas.openxmlformats.org/drawingml/2006/table">
            <a:tbl>
              <a:tblPr firstRow="1" firstCol="1" bandRow="1">
                <a:tableStyleId>{5C22544A-7EE6-4342-B048-85BDC9FD1C3A}</a:tableStyleId>
              </a:tblPr>
              <a:tblGrid>
                <a:gridCol w="1116330">
                  <a:extLst>
                    <a:ext uri="{9D8B030D-6E8A-4147-A177-3AD203B41FA5}">
                      <a16:colId xmlns:a16="http://schemas.microsoft.com/office/drawing/2014/main" val="4134521242"/>
                    </a:ext>
                  </a:extLst>
                </a:gridCol>
                <a:gridCol w="580753">
                  <a:extLst>
                    <a:ext uri="{9D8B030D-6E8A-4147-A177-3AD203B41FA5}">
                      <a16:colId xmlns:a16="http://schemas.microsoft.com/office/drawing/2014/main" val="2631707162"/>
                    </a:ext>
                  </a:extLst>
                </a:gridCol>
                <a:gridCol w="580753">
                  <a:extLst>
                    <a:ext uri="{9D8B030D-6E8A-4147-A177-3AD203B41FA5}">
                      <a16:colId xmlns:a16="http://schemas.microsoft.com/office/drawing/2014/main" val="2029579289"/>
                    </a:ext>
                  </a:extLst>
                </a:gridCol>
                <a:gridCol w="580753">
                  <a:extLst>
                    <a:ext uri="{9D8B030D-6E8A-4147-A177-3AD203B41FA5}">
                      <a16:colId xmlns:a16="http://schemas.microsoft.com/office/drawing/2014/main" val="2618228759"/>
                    </a:ext>
                  </a:extLst>
                </a:gridCol>
                <a:gridCol w="580753">
                  <a:extLst>
                    <a:ext uri="{9D8B030D-6E8A-4147-A177-3AD203B41FA5}">
                      <a16:colId xmlns:a16="http://schemas.microsoft.com/office/drawing/2014/main" val="3642993974"/>
                    </a:ext>
                  </a:extLst>
                </a:gridCol>
                <a:gridCol w="580753">
                  <a:extLst>
                    <a:ext uri="{9D8B030D-6E8A-4147-A177-3AD203B41FA5}">
                      <a16:colId xmlns:a16="http://schemas.microsoft.com/office/drawing/2014/main" val="3257707091"/>
                    </a:ext>
                  </a:extLst>
                </a:gridCol>
                <a:gridCol w="580753">
                  <a:extLst>
                    <a:ext uri="{9D8B030D-6E8A-4147-A177-3AD203B41FA5}">
                      <a16:colId xmlns:a16="http://schemas.microsoft.com/office/drawing/2014/main" val="851035986"/>
                    </a:ext>
                  </a:extLst>
                </a:gridCol>
                <a:gridCol w="580753">
                  <a:extLst>
                    <a:ext uri="{9D8B030D-6E8A-4147-A177-3AD203B41FA5}">
                      <a16:colId xmlns:a16="http://schemas.microsoft.com/office/drawing/2014/main" val="1584233298"/>
                    </a:ext>
                  </a:extLst>
                </a:gridCol>
              </a:tblGrid>
              <a:tr h="487371">
                <a:tc>
                  <a:txBody>
                    <a:bodyPr/>
                    <a:lstStyle/>
                    <a:p>
                      <a:pPr marL="0" marR="0">
                        <a:lnSpc>
                          <a:spcPct val="100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pPr>
                      <a:r>
                        <a:rPr lang="en-US" sz="1400" dirty="0">
                          <a:effectLst/>
                        </a:rPr>
                        <a:t>Ríki 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pPr>
                      <a:r>
                        <a:rPr lang="en-US" sz="1400" dirty="0">
                          <a:effectLst/>
                        </a:rPr>
                        <a:t>Ríki B</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pPr>
                      <a:r>
                        <a:rPr lang="en-US" sz="1400" dirty="0">
                          <a:effectLst/>
                        </a:rPr>
                        <a:t>Ríki </a:t>
                      </a:r>
                      <a:br>
                        <a:rPr lang="en-US" sz="1400" dirty="0">
                          <a:effectLst/>
                        </a:rPr>
                      </a:br>
                      <a:r>
                        <a:rPr lang="en-US" sz="1400" dirty="0">
                          <a:effectLst/>
                        </a:rPr>
                        <a:t>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pPr>
                      <a:r>
                        <a:rPr lang="en-US" sz="1400" dirty="0">
                          <a:effectLst/>
                        </a:rPr>
                        <a:t>Ríki 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pPr>
                      <a:r>
                        <a:rPr lang="en-US" sz="1400" dirty="0">
                          <a:effectLst/>
                        </a:rPr>
                        <a:t>Ríki </a:t>
                      </a:r>
                      <a:br>
                        <a:rPr lang="en-US" sz="1400" dirty="0">
                          <a:effectLst/>
                        </a:rPr>
                      </a:br>
                      <a:r>
                        <a:rPr lang="en-US" sz="1400" dirty="0">
                          <a:effectLst/>
                        </a:rPr>
                        <a:t>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pPr>
                      <a:r>
                        <a:rPr lang="en-US" sz="1400" dirty="0">
                          <a:effectLst/>
                        </a:rPr>
                        <a:t>Ríki </a:t>
                      </a:r>
                      <a:br>
                        <a:rPr lang="en-US" sz="1400" dirty="0">
                          <a:effectLst/>
                        </a:rPr>
                      </a:br>
                      <a:r>
                        <a:rPr lang="en-US" sz="1400" dirty="0">
                          <a:effectLst/>
                        </a:rPr>
                        <a:t>F</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pPr>
                      <a:r>
                        <a:rPr lang="en-US" sz="1400" dirty="0">
                          <a:effectLst/>
                        </a:rPr>
                        <a:t>Ríki G</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130252112"/>
                  </a:ext>
                </a:extLst>
              </a:tr>
              <a:tr h="487371">
                <a:tc>
                  <a:txBody>
                    <a:bodyPr/>
                    <a:lstStyle/>
                    <a:p>
                      <a:pPr marL="0" marR="0">
                        <a:lnSpc>
                          <a:spcPct val="100000"/>
                        </a:lnSpc>
                        <a:spcBef>
                          <a:spcPts val="0"/>
                        </a:spcBef>
                        <a:spcAft>
                          <a:spcPts val="0"/>
                        </a:spcAft>
                      </a:pPr>
                      <a:r>
                        <a:rPr lang="en-US" sz="1400" dirty="0">
                          <a:effectLst/>
                        </a:rPr>
                        <a:t>Staðalkvóti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48235"/>
                    </a:solidFill>
                  </a:tcPr>
                </a:tc>
                <a:tc>
                  <a:txBody>
                    <a:bodyPr/>
                    <a:lstStyle/>
                    <a:p>
                      <a:pPr marL="0" marR="0" algn="ctr">
                        <a:lnSpc>
                          <a:spcPct val="100000"/>
                        </a:lnSpc>
                        <a:spcBef>
                          <a:spcPts val="0"/>
                        </a:spcBef>
                        <a:spcAft>
                          <a:spcPts val="0"/>
                        </a:spcAft>
                      </a:pPr>
                      <a:r>
                        <a:rPr lang="en-US" sz="1400" dirty="0">
                          <a:effectLst/>
                        </a:rPr>
                        <a:t>41.26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16.00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5.77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2.64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7.82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10.47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0.21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31495020"/>
                  </a:ext>
                </a:extLst>
              </a:tr>
              <a:tr h="377374">
                <a:tc>
                  <a:txBody>
                    <a:bodyPr/>
                    <a:lstStyle/>
                    <a:p>
                      <a:pPr marL="0" marR="0">
                        <a:lnSpc>
                          <a:spcPct val="100000"/>
                        </a:lnSpc>
                        <a:spcBef>
                          <a:spcPts val="0"/>
                        </a:spcBef>
                        <a:spcAft>
                          <a:spcPts val="0"/>
                        </a:spcAft>
                      </a:pPr>
                      <a:r>
                        <a:rPr lang="en-US" sz="1400" dirty="0">
                          <a:effectLst/>
                        </a:rPr>
                        <a:t>Neðri kvóti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48235"/>
                    </a:solidFill>
                  </a:tcPr>
                </a:tc>
                <a:tc>
                  <a:txBody>
                    <a:bodyPr/>
                    <a:lstStyle/>
                    <a:p>
                      <a:pPr marL="0" marR="0" algn="ctr">
                        <a:lnSpc>
                          <a:spcPct val="100000"/>
                        </a:lnSpc>
                        <a:spcBef>
                          <a:spcPts val="0"/>
                        </a:spcBef>
                        <a:spcAft>
                          <a:spcPts val="0"/>
                        </a:spcAft>
                      </a:pPr>
                      <a:r>
                        <a:rPr lang="en-US" sz="1400" dirty="0">
                          <a:effectLst/>
                        </a:rPr>
                        <a:t>41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78693182"/>
                  </a:ext>
                </a:extLst>
              </a:tr>
              <a:tr h="377374">
                <a:tc>
                  <a:txBody>
                    <a:bodyPr/>
                    <a:lstStyle/>
                    <a:p>
                      <a:pPr marL="0" marR="0">
                        <a:lnSpc>
                          <a:spcPct val="100000"/>
                        </a:lnSpc>
                        <a:spcBef>
                          <a:spcPts val="0"/>
                        </a:spcBef>
                        <a:spcAft>
                          <a:spcPts val="0"/>
                        </a:spcAft>
                      </a:pPr>
                      <a:r>
                        <a:rPr lang="en-US" sz="1400" dirty="0">
                          <a:effectLst/>
                        </a:rPr>
                        <a:t>Efri kvóti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48235"/>
                    </a:solidFill>
                  </a:tcPr>
                </a:tc>
                <a:tc>
                  <a:txBody>
                    <a:bodyPr/>
                    <a:lstStyle/>
                    <a:p>
                      <a:pPr marL="0" marR="0" algn="ctr">
                        <a:lnSpc>
                          <a:spcPct val="100000"/>
                        </a:lnSpc>
                        <a:spcBef>
                          <a:spcPts val="0"/>
                        </a:spcBef>
                        <a:spcAft>
                          <a:spcPts val="0"/>
                        </a:spcAft>
                      </a:pPr>
                      <a:r>
                        <a:rPr lang="en-US" sz="1400" dirty="0">
                          <a:effectLst/>
                        </a:rPr>
                        <a:t>42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33926193"/>
                  </a:ext>
                </a:extLst>
              </a:tr>
              <a:tr h="368067">
                <a:tc>
                  <a:txBody>
                    <a:bodyPr/>
                    <a:lstStyle/>
                    <a:p>
                      <a:pPr marL="0" marR="0">
                        <a:lnSpc>
                          <a:spcPct val="100000"/>
                        </a:lnSpc>
                        <a:spcBef>
                          <a:spcPts val="0"/>
                        </a:spcBef>
                        <a:spcAft>
                          <a:spcPts val="0"/>
                        </a:spcAft>
                      </a:pPr>
                      <a:r>
                        <a:rPr lang="en-US" sz="1400" dirty="0">
                          <a:effectLst/>
                        </a:rPr>
                        <a:t>Aðferð X</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48235"/>
                    </a:solidFill>
                  </a:tcPr>
                </a:tc>
                <a:tc>
                  <a:txBody>
                    <a:bodyPr/>
                    <a:lstStyle/>
                    <a:p>
                      <a:pPr marL="0" marR="0" algn="ctr">
                        <a:lnSpc>
                          <a:spcPct val="100000"/>
                        </a:lnSpc>
                        <a:spcBef>
                          <a:spcPts val="0"/>
                        </a:spcBef>
                        <a:spcAft>
                          <a:spcPts val="0"/>
                        </a:spcAft>
                      </a:pPr>
                      <a:r>
                        <a:rPr lang="en-US" sz="1400" dirty="0">
                          <a:effectLst/>
                        </a:rPr>
                        <a:t>43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46022777"/>
                  </a:ext>
                </a:extLst>
              </a:tr>
              <a:tr h="377374">
                <a:tc>
                  <a:txBody>
                    <a:bodyPr/>
                    <a:lstStyle/>
                    <a:p>
                      <a:pPr marL="0" marR="0">
                        <a:lnSpc>
                          <a:spcPct val="100000"/>
                        </a:lnSpc>
                        <a:spcBef>
                          <a:spcPts val="0"/>
                        </a:spcBef>
                        <a:spcAft>
                          <a:spcPts val="0"/>
                        </a:spcAft>
                      </a:pPr>
                      <a:r>
                        <a:rPr lang="en-US" sz="1400" dirty="0">
                          <a:effectLst/>
                        </a:rPr>
                        <a:t>Aðferð 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48235"/>
                    </a:solidFill>
                  </a:tcPr>
                </a:tc>
                <a:tc>
                  <a:txBody>
                    <a:bodyPr/>
                    <a:lstStyle/>
                    <a:p>
                      <a:pPr marL="0" marR="0" algn="ctr">
                        <a:lnSpc>
                          <a:spcPct val="100000"/>
                        </a:lnSpc>
                        <a:spcBef>
                          <a:spcPts val="0"/>
                        </a:spcBef>
                        <a:spcAft>
                          <a:spcPts val="0"/>
                        </a:spcAft>
                      </a:pPr>
                      <a:r>
                        <a:rPr lang="en-US" sz="1400" dirty="0">
                          <a:effectLst/>
                        </a:rPr>
                        <a:t>41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42602465"/>
                  </a:ext>
                </a:extLst>
              </a:tr>
              <a:tr h="377374">
                <a:tc>
                  <a:txBody>
                    <a:bodyPr/>
                    <a:lstStyle/>
                    <a:p>
                      <a:pPr marL="0" marR="0">
                        <a:lnSpc>
                          <a:spcPct val="100000"/>
                        </a:lnSpc>
                        <a:spcBef>
                          <a:spcPts val="0"/>
                        </a:spcBef>
                        <a:spcAft>
                          <a:spcPts val="0"/>
                        </a:spcAft>
                      </a:pPr>
                      <a:r>
                        <a:rPr lang="en-US" sz="1400" dirty="0">
                          <a:effectLst/>
                        </a:rPr>
                        <a:t>Aðferð Z</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48235"/>
                    </a:solidFill>
                  </a:tcPr>
                </a:tc>
                <a:tc>
                  <a:txBody>
                    <a:bodyPr/>
                    <a:lstStyle/>
                    <a:p>
                      <a:pPr marL="0" marR="0" algn="ctr">
                        <a:lnSpc>
                          <a:spcPct val="100000"/>
                        </a:lnSpc>
                        <a:spcBef>
                          <a:spcPts val="0"/>
                        </a:spcBef>
                        <a:spcAft>
                          <a:spcPts val="0"/>
                        </a:spcAft>
                      </a:pPr>
                      <a:r>
                        <a:rPr lang="en-US" sz="1400" dirty="0">
                          <a:effectLst/>
                        </a:rPr>
                        <a:t>42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78031724"/>
                  </a:ext>
                </a:extLst>
              </a:tr>
            </a:tbl>
          </a:graphicData>
        </a:graphic>
      </p:graphicFrame>
      <p:sp>
        <p:nvSpPr>
          <p:cNvPr id="11" name="Content Placeholder 4">
            <a:extLst>
              <a:ext uri="{FF2B5EF4-FFF2-40B4-BE49-F238E27FC236}">
                <a16:creationId xmlns:a16="http://schemas.microsoft.com/office/drawing/2014/main" id="{50F35C9D-5D77-4896-9FDC-50D7AADB0537}"/>
              </a:ext>
            </a:extLst>
          </p:cNvPr>
          <p:cNvSpPr>
            <a:spLocks noGrp="1"/>
          </p:cNvSpPr>
          <p:nvPr>
            <p:ph sz="half" idx="12"/>
          </p:nvPr>
        </p:nvSpPr>
        <p:spPr>
          <a:xfrm>
            <a:off x="6477000" y="1010661"/>
            <a:ext cx="5308600" cy="3739139"/>
          </a:xfrm>
        </p:spPr>
        <p:txBody>
          <a:bodyPr/>
          <a:lstStyle/>
          <a:p>
            <a:r>
              <a:rPr lang="en-US" sz="2400" dirty="0"/>
              <a:t>Leitið að ríkjum þar sem fjöldi úthlutaðra þingsæta samsvarar hvorki neðri né efri kvótanum.  </a:t>
            </a:r>
          </a:p>
          <a:p>
            <a:r>
              <a:rPr lang="en-US" sz="2400" dirty="0"/>
              <a:t>Aðferð X brýtur gegn kvótareglunni vegna þess að ríki A fær 43 þingsæti í stað 41 eða 42.  </a:t>
            </a:r>
          </a:p>
          <a:p>
            <a:r>
              <a:rPr lang="en-US" sz="2400" dirty="0"/>
              <a:t>Aðferð Z brýtur gegn kvótareglunni vegna þess að ríki C fær 7 þingsæti í stað 5 eða 6 og ríki F fær 9 í stað 10 eða 11.</a:t>
            </a:r>
          </a:p>
        </p:txBody>
      </p:sp>
    </p:spTree>
    <p:extLst>
      <p:ext uri="{BB962C8B-B14F-4D97-AF65-F5344CB8AC3E}">
        <p14:creationId xmlns:p14="http://schemas.microsoft.com/office/powerpoint/2010/main" val="33533527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11.4 Úthlutunaraðferð Jeffersons</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sz="2600" dirty="0"/>
              <a:t>Önnur leið til að meðhöndla brotahluta staðalkvótanna er að breyta staðaldeilinum þannig að summa breyttu neðri kvótanna verði jöfn tilskildum fjölda þingsæta. Jefferson beitti þessari aðferð. </a:t>
            </a:r>
          </a:p>
          <a:p>
            <a:r>
              <a:rPr lang="en-US" sz="2600" dirty="0"/>
              <a:t>Í aðferð Jeffersons er staðaldeilinum breytt þannig að summa breyttu neðri kvótanna verði jöfn fjölda þingsæta. Breytingin á staðaldeilinum sem þarf til að fá </a:t>
            </a:r>
            <a:r>
              <a:rPr lang="en-US" sz="2600" b="1" dirty="0"/>
              <a:t>breytta deilinn</a:t>
            </a:r>
            <a:r>
              <a:rPr lang="en-US" sz="2600" dirty="0"/>
              <a:t>er tiltölulega lítil. Engin formúla er til fyrir þetta. Breytti deilirinn er fundinn með því að „giska og prófa“. Mikilvægt er að muna að þegar deilirinn er stækkaður lækka kvótarnir en þegar hann er minnkaður hækka þeir. Ef þörf er á hærri kvóta skal því prófa að minnka deilinn, en stækka hann ef þörf er á lægri kvóta. </a:t>
            </a:r>
          </a:p>
        </p:txBody>
      </p:sp>
    </p:spTree>
    <p:extLst>
      <p:ext uri="{BB962C8B-B14F-4D97-AF65-F5344CB8AC3E}">
        <p14:creationId xmlns:p14="http://schemas.microsoft.com/office/powerpoint/2010/main" val="8991523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DÆMI – Breyting á staðaldeili</a:t>
            </a:r>
            <a:endParaRPr lang="en-IN" dirty="0"/>
          </a:p>
        </p:txBody>
      </p:sp>
      <p:sp>
        <p:nvSpPr>
          <p:cNvPr id="12" name="Content Placeholder 2">
            <a:extLst>
              <a:ext uri="{FF2B5EF4-FFF2-40B4-BE49-F238E27FC236}">
                <a16:creationId xmlns:a16="http://schemas.microsoft.com/office/drawing/2014/main" id="{528EB16D-9838-4FB7-A1AF-FAAD14D91C1F}"/>
              </a:ext>
            </a:extLst>
          </p:cNvPr>
          <p:cNvSpPr>
            <a:spLocks noGrp="1"/>
          </p:cNvSpPr>
          <p:nvPr>
            <p:ph sz="half" idx="1"/>
          </p:nvPr>
        </p:nvSpPr>
        <p:spPr>
          <a:xfrm>
            <a:off x="838200" y="1010661"/>
            <a:ext cx="5181600" cy="5694939"/>
          </a:xfrm>
        </p:spPr>
        <p:txBody>
          <a:bodyPr/>
          <a:lstStyle/>
          <a:p>
            <a:pPr>
              <a:lnSpc>
                <a:spcPct val="100000"/>
              </a:lnSpc>
              <a:spcBef>
                <a:spcPts val="200"/>
              </a:spcBef>
            </a:pPr>
            <a:r>
              <a:rPr lang="en-US" sz="2000" dirty="0"/>
              <a:t>Gerum ráð fyrir að íbúafjöldi ríkis sé 50 og staðaldeilirinn 12,5. </a:t>
            </a:r>
          </a:p>
          <a:p>
            <a:pPr marL="514350" lvl="0" indent="-514350">
              <a:lnSpc>
                <a:spcPct val="100000"/>
              </a:lnSpc>
              <a:spcBef>
                <a:spcPts val="200"/>
              </a:spcBef>
              <a:buFont typeface="+mj-lt"/>
              <a:buAutoNum type="arabicPeriod"/>
            </a:pPr>
            <a:r>
              <a:rPr lang="en-US" sz="2000" dirty="0"/>
              <a:t>Finnið staðalkvóta ríkisins.</a:t>
            </a:r>
          </a:p>
          <a:p>
            <a:pPr marL="514350" lvl="0" indent="-514350">
              <a:lnSpc>
                <a:spcPct val="100000"/>
              </a:lnSpc>
              <a:spcBef>
                <a:spcPts val="200"/>
              </a:spcBef>
              <a:buFont typeface="+mj-lt"/>
              <a:buAutoNum type="arabicPeriod"/>
            </a:pPr>
            <a:r>
              <a:rPr lang="en-US" sz="2000" dirty="0"/>
              <a:t>Hækkið staðaldeilinn um 2 einingar og notið breytta deilinn til að reikna breyttan kvóta ríkisins.  </a:t>
            </a:r>
          </a:p>
          <a:p>
            <a:pPr marL="514350" lvl="0" indent="-514350">
              <a:lnSpc>
                <a:spcPct val="100000"/>
              </a:lnSpc>
              <a:spcBef>
                <a:spcPts val="200"/>
              </a:spcBef>
              <a:buFont typeface="+mj-lt"/>
              <a:buAutoNum type="arabicPeriod"/>
            </a:pPr>
            <a:r>
              <a:rPr lang="en-US" sz="2000" dirty="0"/>
              <a:t>Lækkið breytta deilinn úr b-lið um 1,5 einingar og notið nýja breytta deilinn til að reikna breyttan kvóta ríkisins.  </a:t>
            </a:r>
          </a:p>
          <a:p>
            <a:pPr marL="514350" lvl="0" indent="-514350">
              <a:lnSpc>
                <a:spcPct val="100000"/>
              </a:lnSpc>
              <a:spcBef>
                <a:spcPts val="200"/>
              </a:spcBef>
              <a:buFont typeface="+mj-lt"/>
              <a:buAutoNum type="arabicPeriod"/>
            </a:pPr>
            <a:r>
              <a:rPr lang="en-US" sz="2000" dirty="0"/>
              <a:t>Veljið eitthvert gildi deilis milli gilda breyttu deilanna úr b- og c-lið og notið það til að reikna breyttan kvóta ríkisins.</a:t>
            </a:r>
          </a:p>
          <a:p>
            <a:pPr marL="514350" lvl="0" indent="-514350">
              <a:lnSpc>
                <a:spcPct val="100000"/>
              </a:lnSpc>
              <a:spcBef>
                <a:spcPts val="200"/>
              </a:spcBef>
              <a:buFont typeface="+mj-lt"/>
              <a:buAutoNum type="arabicPeriod"/>
            </a:pPr>
            <a:r>
              <a:rPr lang="en-US" sz="2000" dirty="0"/>
              <a:t>Hvaða breytti kvóti var hæstur: kvótinn úr b-, c- eða d-lið? Útskýrið hvers vegna. </a:t>
            </a:r>
          </a:p>
        </p:txBody>
      </p:sp>
      <p:sp>
        <p:nvSpPr>
          <p:cNvPr id="13" name="Content Placeholder 3">
            <a:extLst>
              <a:ext uri="{FF2B5EF4-FFF2-40B4-BE49-F238E27FC236}">
                <a16:creationId xmlns:a16="http://schemas.microsoft.com/office/drawing/2014/main" id="{59A2D29E-DF4A-4760-BE53-A5C7E1D330E9}"/>
              </a:ext>
            </a:extLst>
          </p:cNvPr>
          <p:cNvSpPr>
            <a:spLocks noGrp="1"/>
          </p:cNvSpPr>
          <p:nvPr>
            <p:ph sz="half" idx="2"/>
          </p:nvPr>
        </p:nvSpPr>
        <p:spPr>
          <a:xfrm>
            <a:off x="6172200" y="1010661"/>
            <a:ext cx="3771900" cy="350007"/>
          </a:xfrm>
        </p:spPr>
        <p:txBody>
          <a:bodyPr/>
          <a:lstStyle/>
          <a:p>
            <a:pPr marL="514350" indent="-514350">
              <a:buFont typeface="+mj-lt"/>
              <a:buAutoNum type="arabicPeriod"/>
            </a:pPr>
            <a:r>
              <a:rPr lang="en-US" sz="2000" dirty="0"/>
              <a:t>Staðalkvóti ríkisins er</a:t>
            </a:r>
            <a:endParaRPr lang="en-IN" sz="2000" dirty="0"/>
          </a:p>
        </p:txBody>
      </p:sp>
      <p:graphicFrame>
        <p:nvGraphicFramePr>
          <p:cNvPr id="33" name="Object 4">
            <a:extLst>
              <a:ext uri="{FF2B5EF4-FFF2-40B4-BE49-F238E27FC236}">
                <a16:creationId xmlns:a16="http://schemas.microsoft.com/office/drawing/2014/main" id="{F5CA64AC-3144-405C-A930-C94D96BF696F}"/>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223622939"/>
              </p:ext>
            </p:extLst>
          </p:nvPr>
        </p:nvGraphicFramePr>
        <p:xfrm>
          <a:off x="9799638" y="927100"/>
          <a:ext cx="901700" cy="601663"/>
        </p:xfrm>
        <a:graphic>
          <a:graphicData uri="http://schemas.openxmlformats.org/presentationml/2006/ole">
            <mc:AlternateContent xmlns:mc="http://schemas.openxmlformats.org/markup-compatibility/2006">
              <mc:Choice xmlns:v="urn:schemas-microsoft-com:vml" Requires="v">
                <p:oleObj name="Equation" r:id="rId2" imgW="952200" imgH="634680" progId="Equation.DSMT4">
                  <p:embed/>
                </p:oleObj>
              </mc:Choice>
              <mc:Fallback>
                <p:oleObj name="Equation" r:id="rId2" imgW="952200" imgH="634680" progId="Equation.DSMT4">
                  <p:embed/>
                  <p:pic>
                    <p:nvPicPr>
                      <p:cNvPr id="32" name="Object 31">
                        <a:extLst>
                          <a:ext uri="{FF2B5EF4-FFF2-40B4-BE49-F238E27FC236}">
                            <a16:creationId xmlns:a16="http://schemas.microsoft.com/office/drawing/2014/main" id="{05E9FF5A-7857-407B-B595-E4C82AFEBF9E}"/>
                          </a:ext>
                        </a:extLst>
                      </p:cNvPr>
                      <p:cNvPicPr/>
                      <p:nvPr/>
                    </p:nvPicPr>
                    <p:blipFill>
                      <a:blip r:embed="rId3"/>
                      <a:stretch>
                        <a:fillRect/>
                      </a:stretch>
                    </p:blipFill>
                    <p:spPr>
                      <a:xfrm>
                        <a:off x="9799638" y="927100"/>
                        <a:ext cx="901700" cy="601663"/>
                      </a:xfrm>
                      <a:prstGeom prst="rect">
                        <a:avLst/>
                      </a:prstGeom>
                    </p:spPr>
                  </p:pic>
                </p:oleObj>
              </mc:Fallback>
            </mc:AlternateContent>
          </a:graphicData>
        </a:graphic>
      </p:graphicFrame>
      <p:sp>
        <p:nvSpPr>
          <p:cNvPr id="15" name="Content Placeholder 5">
            <a:extLst>
              <a:ext uri="{FF2B5EF4-FFF2-40B4-BE49-F238E27FC236}">
                <a16:creationId xmlns:a16="http://schemas.microsoft.com/office/drawing/2014/main" id="{867BF6CB-22C2-4FB1-B32D-7377B7EDE115}"/>
              </a:ext>
            </a:extLst>
          </p:cNvPr>
          <p:cNvSpPr>
            <a:spLocks noGrp="1"/>
          </p:cNvSpPr>
          <p:nvPr>
            <p:ph sz="half" idx="13"/>
          </p:nvPr>
        </p:nvSpPr>
        <p:spPr>
          <a:xfrm>
            <a:off x="6172200" y="1533706"/>
            <a:ext cx="5181600" cy="634680"/>
          </a:xfrm>
        </p:spPr>
        <p:txBody>
          <a:bodyPr/>
          <a:lstStyle/>
          <a:p>
            <a:pPr marL="457200" indent="-457200">
              <a:buFont typeface="+mj-lt"/>
              <a:buAutoNum type="arabicPeriod" startAt="2"/>
            </a:pPr>
            <a:r>
              <a:rPr lang="en-US" sz="2000" dirty="0"/>
              <a:t>Breytti deilirinn er 14,5. Breytti kvótinn er</a:t>
            </a:r>
            <a:endParaRPr lang="en-IN" sz="2000" dirty="0"/>
          </a:p>
        </p:txBody>
      </p:sp>
      <p:graphicFrame>
        <p:nvGraphicFramePr>
          <p:cNvPr id="34" name="Object 6">
            <a:extLst>
              <a:ext uri="{FF2B5EF4-FFF2-40B4-BE49-F238E27FC236}">
                <a16:creationId xmlns:a16="http://schemas.microsoft.com/office/drawing/2014/main" id="{8EB5EF4C-F59B-48C0-9BFE-70997DF68808}"/>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3424662612"/>
              </p:ext>
            </p:extLst>
          </p:nvPr>
        </p:nvGraphicFramePr>
        <p:xfrm>
          <a:off x="7516813" y="1792288"/>
          <a:ext cx="1217612" cy="609600"/>
        </p:xfrm>
        <a:graphic>
          <a:graphicData uri="http://schemas.openxmlformats.org/presentationml/2006/ole">
            <mc:AlternateContent xmlns:mc="http://schemas.openxmlformats.org/markup-compatibility/2006">
              <mc:Choice xmlns:v="urn:schemas-microsoft-com:vml" Requires="v">
                <p:oleObj name="Equation" r:id="rId4" imgW="1269720" imgH="634680" progId="Equation.DSMT4">
                  <p:embed/>
                </p:oleObj>
              </mc:Choice>
              <mc:Fallback>
                <p:oleObj name="Equation" r:id="rId4" imgW="1269720" imgH="634680" progId="Equation.DSMT4">
                  <p:embed/>
                  <p:pic>
                    <p:nvPicPr>
                      <p:cNvPr id="33" name="Content Placeholder 32">
                        <a:extLst>
                          <a:ext uri="{FF2B5EF4-FFF2-40B4-BE49-F238E27FC236}">
                            <a16:creationId xmlns:a16="http://schemas.microsoft.com/office/drawing/2014/main" id="{F5CA64AC-3144-405C-A930-C94D96BF696F}"/>
                          </a:ext>
                        </a:extLst>
                      </p:cNvPr>
                      <p:cNvPicPr/>
                      <p:nvPr/>
                    </p:nvPicPr>
                    <p:blipFill>
                      <a:blip r:embed="rId5"/>
                      <a:stretch>
                        <a:fillRect/>
                      </a:stretch>
                    </p:blipFill>
                    <p:spPr>
                      <a:xfrm>
                        <a:off x="7516813" y="1792288"/>
                        <a:ext cx="1217612" cy="609600"/>
                      </a:xfrm>
                      <a:prstGeom prst="rect">
                        <a:avLst/>
                      </a:prstGeom>
                    </p:spPr>
                  </p:pic>
                </p:oleObj>
              </mc:Fallback>
            </mc:AlternateContent>
          </a:graphicData>
        </a:graphic>
      </p:graphicFrame>
      <p:sp>
        <p:nvSpPr>
          <p:cNvPr id="17" name="Content Placeholder 7">
            <a:extLst>
              <a:ext uri="{FF2B5EF4-FFF2-40B4-BE49-F238E27FC236}">
                <a16:creationId xmlns:a16="http://schemas.microsoft.com/office/drawing/2014/main" id="{956E2751-EE5F-4D0C-93A7-594F7B530EC4}"/>
              </a:ext>
            </a:extLst>
          </p:cNvPr>
          <p:cNvSpPr>
            <a:spLocks noGrp="1"/>
          </p:cNvSpPr>
          <p:nvPr>
            <p:ph sz="half" idx="15"/>
          </p:nvPr>
        </p:nvSpPr>
        <p:spPr>
          <a:xfrm>
            <a:off x="6172200" y="2491453"/>
            <a:ext cx="5181600" cy="634680"/>
          </a:xfrm>
        </p:spPr>
        <p:txBody>
          <a:bodyPr/>
          <a:lstStyle/>
          <a:p>
            <a:pPr marL="457200" indent="-457200">
              <a:buFont typeface="+mj-lt"/>
              <a:buAutoNum type="arabicPeriod" startAt="3"/>
            </a:pPr>
            <a:r>
              <a:rPr lang="en-US" sz="2000" dirty="0"/>
              <a:t>Breytti deilirinn er 13. Breytti kvótinn er</a:t>
            </a:r>
            <a:endParaRPr lang="en-IN" sz="2000" dirty="0"/>
          </a:p>
        </p:txBody>
      </p:sp>
      <p:graphicFrame>
        <p:nvGraphicFramePr>
          <p:cNvPr id="35" name="Object 8">
            <a:extLst>
              <a:ext uri="{FF2B5EF4-FFF2-40B4-BE49-F238E27FC236}">
                <a16:creationId xmlns:a16="http://schemas.microsoft.com/office/drawing/2014/main" id="{5C2E75F1-2505-4DD2-8AFF-D5B33B217806}"/>
              </a:ext>
              <a:ext uri="{C183D7F6-B498-43B3-948B-1728B52AA6E4}">
                <adec:decorative xmlns:adec="http://schemas.microsoft.com/office/drawing/2017/decorative" val="1"/>
              </a:ext>
            </a:extLst>
          </p:cNvPr>
          <p:cNvGraphicFramePr>
            <a:graphicFrameLocks noGrp="1" noChangeAspect="1"/>
          </p:cNvGraphicFramePr>
          <p:nvPr>
            <p:ph sz="half" idx="16"/>
            <p:extLst>
              <p:ext uri="{D42A27DB-BD31-4B8C-83A1-F6EECF244321}">
                <p14:modId xmlns:p14="http://schemas.microsoft.com/office/powerpoint/2010/main" val="3622271287"/>
              </p:ext>
            </p:extLst>
          </p:nvPr>
        </p:nvGraphicFramePr>
        <p:xfrm>
          <a:off x="7604124" y="2744788"/>
          <a:ext cx="1079280" cy="634680"/>
        </p:xfrm>
        <a:graphic>
          <a:graphicData uri="http://schemas.openxmlformats.org/presentationml/2006/ole">
            <mc:AlternateContent xmlns:mc="http://schemas.openxmlformats.org/markup-compatibility/2006">
              <mc:Choice xmlns:v="urn:schemas-microsoft-com:vml" Requires="v">
                <p:oleObj name="Equation" r:id="rId6" imgW="1079280" imgH="634680" progId="Equation.DSMT4">
                  <p:embed/>
                </p:oleObj>
              </mc:Choice>
              <mc:Fallback>
                <p:oleObj name="Equation" r:id="rId6" imgW="1079280" imgH="634680" progId="Equation.DSMT4">
                  <p:embed/>
                  <p:pic>
                    <p:nvPicPr>
                      <p:cNvPr id="34" name="Content Placeholder 32">
                        <a:extLst>
                          <a:ext uri="{FF2B5EF4-FFF2-40B4-BE49-F238E27FC236}">
                            <a16:creationId xmlns:a16="http://schemas.microsoft.com/office/drawing/2014/main" id="{8EB5EF4C-F59B-48C0-9BFE-70997DF68808}"/>
                          </a:ext>
                        </a:extLst>
                      </p:cNvPr>
                      <p:cNvPicPr/>
                      <p:nvPr/>
                    </p:nvPicPr>
                    <p:blipFill>
                      <a:blip r:embed="rId7"/>
                      <a:stretch>
                        <a:fillRect/>
                      </a:stretch>
                    </p:blipFill>
                    <p:spPr>
                      <a:xfrm>
                        <a:off x="7604124" y="2744788"/>
                        <a:ext cx="1079280" cy="634680"/>
                      </a:xfrm>
                      <a:prstGeom prst="rect">
                        <a:avLst/>
                      </a:prstGeom>
                    </p:spPr>
                  </p:pic>
                </p:oleObj>
              </mc:Fallback>
            </mc:AlternateContent>
          </a:graphicData>
        </a:graphic>
      </p:graphicFrame>
      <p:sp>
        <p:nvSpPr>
          <p:cNvPr id="19" name="Content Placeholder 9">
            <a:extLst>
              <a:ext uri="{FF2B5EF4-FFF2-40B4-BE49-F238E27FC236}">
                <a16:creationId xmlns:a16="http://schemas.microsoft.com/office/drawing/2014/main" id="{32C17121-FCAB-464B-BDC4-BA0008B0D7F2}"/>
              </a:ext>
            </a:extLst>
          </p:cNvPr>
          <p:cNvSpPr>
            <a:spLocks noGrp="1"/>
          </p:cNvSpPr>
          <p:nvPr>
            <p:ph sz="half" idx="17"/>
          </p:nvPr>
        </p:nvSpPr>
        <p:spPr>
          <a:xfrm>
            <a:off x="6172200" y="3367754"/>
            <a:ext cx="5181600" cy="843076"/>
          </a:xfrm>
        </p:spPr>
        <p:txBody>
          <a:bodyPr/>
          <a:lstStyle/>
          <a:p>
            <a:pPr marL="457200" indent="-457200">
              <a:buFont typeface="+mj-lt"/>
              <a:buAutoNum type="arabicPeriod" startAt="4"/>
            </a:pPr>
            <a:r>
              <a:rPr lang="en-US" sz="2000" dirty="0"/>
              <a:t>Eitt gildi milli 13 og 14,5 er 13,5. Með breytta deilinn 13,5 er breytti kvótinn</a:t>
            </a:r>
            <a:endParaRPr lang="en-IN" sz="2000" dirty="0"/>
          </a:p>
        </p:txBody>
      </p:sp>
      <p:graphicFrame>
        <p:nvGraphicFramePr>
          <p:cNvPr id="36" name="Object 10">
            <a:extLst>
              <a:ext uri="{FF2B5EF4-FFF2-40B4-BE49-F238E27FC236}">
                <a16:creationId xmlns:a16="http://schemas.microsoft.com/office/drawing/2014/main" id="{4BB9773F-FD31-43D3-B3E2-11E2CC8D9B03}"/>
              </a:ext>
              <a:ext uri="{C183D7F6-B498-43B3-948B-1728B52AA6E4}">
                <adec:decorative xmlns:adec="http://schemas.microsoft.com/office/drawing/2017/decorative" val="1"/>
              </a:ext>
            </a:extLst>
          </p:cNvPr>
          <p:cNvGraphicFramePr>
            <a:graphicFrameLocks noGrp="1" noChangeAspect="1"/>
          </p:cNvGraphicFramePr>
          <p:nvPr>
            <p:ph sz="half" idx="18"/>
            <p:extLst>
              <p:ext uri="{D42A27DB-BD31-4B8C-83A1-F6EECF244321}">
                <p14:modId xmlns:p14="http://schemas.microsoft.com/office/powerpoint/2010/main" val="295000381"/>
              </p:ext>
            </p:extLst>
          </p:nvPr>
        </p:nvGraphicFramePr>
        <p:xfrm>
          <a:off x="8548688" y="3897313"/>
          <a:ext cx="1079500" cy="539750"/>
        </p:xfrm>
        <a:graphic>
          <a:graphicData uri="http://schemas.openxmlformats.org/presentationml/2006/ole">
            <mc:AlternateContent xmlns:mc="http://schemas.openxmlformats.org/markup-compatibility/2006">
              <mc:Choice xmlns:v="urn:schemas-microsoft-com:vml" Requires="v">
                <p:oleObj name="Equation" r:id="rId8" imgW="1269720" imgH="634680" progId="Equation.DSMT4">
                  <p:embed/>
                </p:oleObj>
              </mc:Choice>
              <mc:Fallback>
                <p:oleObj name="Equation" r:id="rId8" imgW="1269720" imgH="634680" progId="Equation.DSMT4">
                  <p:embed/>
                  <p:pic>
                    <p:nvPicPr>
                      <p:cNvPr id="35" name="Content Placeholder 32">
                        <a:extLst>
                          <a:ext uri="{FF2B5EF4-FFF2-40B4-BE49-F238E27FC236}">
                            <a16:creationId xmlns:a16="http://schemas.microsoft.com/office/drawing/2014/main" id="{5C2E75F1-2505-4DD2-8AFF-D5B33B217806}"/>
                          </a:ext>
                        </a:extLst>
                      </p:cNvPr>
                      <p:cNvPicPr/>
                      <p:nvPr/>
                    </p:nvPicPr>
                    <p:blipFill>
                      <a:blip r:embed="rId9"/>
                      <a:stretch>
                        <a:fillRect/>
                      </a:stretch>
                    </p:blipFill>
                    <p:spPr>
                      <a:xfrm>
                        <a:off x="8548688" y="3897313"/>
                        <a:ext cx="1079500" cy="539750"/>
                      </a:xfrm>
                      <a:prstGeom prst="rect">
                        <a:avLst/>
                      </a:prstGeom>
                    </p:spPr>
                  </p:pic>
                </p:oleObj>
              </mc:Fallback>
            </mc:AlternateContent>
          </a:graphicData>
        </a:graphic>
      </p:graphicFrame>
      <p:sp>
        <p:nvSpPr>
          <p:cNvPr id="21" name="Content Placeholder 11">
            <a:extLst>
              <a:ext uri="{FF2B5EF4-FFF2-40B4-BE49-F238E27FC236}">
                <a16:creationId xmlns:a16="http://schemas.microsoft.com/office/drawing/2014/main" id="{C1FBF80C-908C-4671-9D66-C5C5099FB771}"/>
              </a:ext>
            </a:extLst>
          </p:cNvPr>
          <p:cNvSpPr>
            <a:spLocks noGrp="1"/>
          </p:cNvSpPr>
          <p:nvPr>
            <p:ph sz="half" idx="19"/>
          </p:nvPr>
        </p:nvSpPr>
        <p:spPr>
          <a:xfrm>
            <a:off x="6172200" y="4586955"/>
            <a:ext cx="5181600" cy="1359820"/>
          </a:xfrm>
        </p:spPr>
        <p:txBody>
          <a:bodyPr/>
          <a:lstStyle/>
          <a:p>
            <a:pPr marL="457200" indent="-457200">
              <a:buFont typeface="+mj-lt"/>
              <a:buAutoNum type="arabicPeriod" startAt="5"/>
            </a:pPr>
            <a:r>
              <a:rPr lang="en-US" sz="2000" dirty="0"/>
              <a:t>Breytti kvótinn úr c-lið var hæstur vegna þess að deilirinn var lægstur af þessum þremur. Þegar sömu tölu er deilt með lægra gildi fæst hærri niðurstaða. </a:t>
            </a:r>
          </a:p>
        </p:txBody>
      </p:sp>
    </p:spTree>
    <p:extLst>
      <p:ext uri="{BB962C8B-B14F-4D97-AF65-F5344CB8AC3E}">
        <p14:creationId xmlns:p14="http://schemas.microsoft.com/office/powerpoint/2010/main" val="2903043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11.4 Skref úthlutunaraðferðar Jeffersons</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sz="2400" dirty="0"/>
              <a:t>Úthlutunaraðferð Jeffersons er beitt í fjórum skrefum: </a:t>
            </a:r>
          </a:p>
          <a:p>
            <a:r>
              <a:rPr lang="en-US" sz="2400" b="1" dirty="0"/>
              <a:t>Skref 1: </a:t>
            </a:r>
            <a:r>
              <a:rPr lang="en-US" sz="2400" dirty="0"/>
              <a:t>Finnið staðaldeilinn. </a:t>
            </a:r>
          </a:p>
          <a:p>
            <a:r>
              <a:rPr lang="en-US" sz="2400" b="1" dirty="0"/>
              <a:t>Skref 2: </a:t>
            </a:r>
            <a:r>
              <a:rPr lang="en-US" sz="2400" dirty="0"/>
              <a:t>Finnið kvóta hvers ríkis. Þegar skref 2 er framkvæmt í fyrsta sinn er staðaldeilirinn notaður og þá fæst staðalkvótinn. Endurtaka má skref 2 eftir þörfum með breyttum deili og fá þannig breytta kvóta. </a:t>
            </a:r>
          </a:p>
          <a:p>
            <a:r>
              <a:rPr lang="en-US" sz="2400" b="1" dirty="0"/>
              <a:t>Skref 3: </a:t>
            </a:r>
            <a:r>
              <a:rPr lang="en-US" sz="2400" dirty="0"/>
              <a:t>Finnið neðri kvóta ríkjanna og summu þeirra; hvert ríki skal fá að minnsta kosti eitt þingsæti. </a:t>
            </a:r>
          </a:p>
          <a:p>
            <a:r>
              <a:rPr lang="en-US" sz="2400" b="1" dirty="0"/>
              <a:t>Skref 4: </a:t>
            </a:r>
            <a:r>
              <a:rPr lang="en-US" sz="2400" dirty="0"/>
              <a:t>Ef summan úr skrefi 3 er jöfn fjölda þingsæta er úthlutuninni lokið. Ef summa neðri kvótanna er lægri en fjöldi þingsæta skal lækka staðaldeilinn. Ef summan er hærri en fjöldi þingsæta skal hækka staðaldeilinn. Farið aftur í skref 2 og notið breytta deilinn. </a:t>
            </a:r>
          </a:p>
        </p:txBody>
      </p:sp>
    </p:spTree>
    <p:extLst>
      <p:ext uri="{BB962C8B-B14F-4D97-AF65-F5344CB8AC3E}">
        <p14:creationId xmlns:p14="http://schemas.microsoft.com/office/powerpoint/2010/main" val="40152278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11.4 Úthlutunaraðferð Adams</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a:xfrm>
            <a:off x="838200" y="1010660"/>
            <a:ext cx="10515600" cy="5339339"/>
          </a:xfrm>
        </p:spPr>
        <p:txBody>
          <a:bodyPr/>
          <a:lstStyle/>
          <a:p>
            <a:pPr>
              <a:spcBef>
                <a:spcPts val="200"/>
              </a:spcBef>
            </a:pPr>
            <a:r>
              <a:rPr lang="en-US" sz="2200" dirty="0"/>
              <a:t>Úthlutunaraðferð Adams byggist einnig á breyttum deili. Í stað þess að miða breytingarnar við summu neðri kvótanna, eins og Jefferson gerði, notaði Adams efri kvótana. </a:t>
            </a:r>
          </a:p>
          <a:p>
            <a:pPr>
              <a:spcBef>
                <a:spcPts val="200"/>
              </a:spcBef>
            </a:pPr>
            <a:r>
              <a:rPr lang="en-US" sz="2200" dirty="0"/>
              <a:t>Úthlutunaraðferð Adams er beitt í fjórum skrefum: </a:t>
            </a:r>
          </a:p>
          <a:p>
            <a:pPr marL="914400" lvl="1" indent="-457200">
              <a:spcBef>
                <a:spcPts val="200"/>
              </a:spcBef>
              <a:buFont typeface="+mj-lt"/>
              <a:buAutoNum type="arabicPeriod"/>
            </a:pPr>
            <a:r>
              <a:rPr lang="en-US" sz="2200" dirty="0"/>
              <a:t>Finnið staðaldeilinn. </a:t>
            </a:r>
          </a:p>
          <a:p>
            <a:pPr marL="914400" lvl="1" indent="-457200">
              <a:spcBef>
                <a:spcPts val="200"/>
              </a:spcBef>
              <a:buFont typeface="+mj-lt"/>
              <a:buAutoNum type="arabicPeriod"/>
            </a:pPr>
            <a:r>
              <a:rPr lang="en-US" sz="2200" dirty="0"/>
              <a:t>Finnið kvóta hvers ríkis. Þegar skref 2 er framkvæmt í fyrsta sinn fæst staðalkvótinn og staðaldeilirinn er </a:t>
            </a:r>
          </a:p>
          <a:p>
            <a:pPr marL="914400" lvl="1" indent="-457200">
              <a:spcBef>
                <a:spcPts val="200"/>
              </a:spcBef>
              <a:buFont typeface="+mj-lt"/>
              <a:buAutoNum type="arabicPeriod"/>
            </a:pPr>
            <a:r>
              <a:rPr lang="en-US" sz="2200" dirty="0"/>
              <a:t>notaður. Endurtaka má skref 2 eftir þörfum með breyttum deili og fá þannig breytta kvóta. </a:t>
            </a:r>
          </a:p>
          <a:p>
            <a:pPr marL="914400" lvl="1" indent="-457200">
              <a:spcBef>
                <a:spcPts val="200"/>
              </a:spcBef>
              <a:buFont typeface="+mj-lt"/>
              <a:buAutoNum type="arabicPeriod"/>
            </a:pPr>
            <a:r>
              <a:rPr lang="en-US" sz="2200" dirty="0"/>
              <a:t>Finnið efri kvóta ríkjanna og summu þeirra. </a:t>
            </a:r>
          </a:p>
          <a:p>
            <a:pPr marL="914400" lvl="1" indent="-457200">
              <a:spcBef>
                <a:spcPts val="200"/>
              </a:spcBef>
              <a:buFont typeface="+mj-lt"/>
              <a:buAutoNum type="arabicPeriod"/>
            </a:pPr>
            <a:r>
              <a:rPr lang="en-US" sz="2200" dirty="0"/>
              <a:t>Ef summan úr skrefi 3 er jöfn fjölda þingsæta er úthlutuninni lokið. Ef summa efri kvótanna </a:t>
            </a:r>
          </a:p>
          <a:p>
            <a:pPr marL="914400" lvl="1" indent="-457200">
              <a:spcBef>
                <a:spcPts val="200"/>
              </a:spcBef>
              <a:buFont typeface="+mj-lt"/>
              <a:buAutoNum type="arabicPeriod"/>
            </a:pPr>
            <a:r>
              <a:rPr lang="en-US" sz="2200" dirty="0"/>
              <a:t>er lægri en fjöldi þingsæta skal lækka staðaldeilinn. Ef summa efri kvótanna er hærri en fjöldi þingsæta skal hækka staðaldeilinn. Farið aftur í skref 2 og notið breytta deilinn. </a:t>
            </a:r>
          </a:p>
        </p:txBody>
      </p:sp>
    </p:spTree>
    <p:extLst>
      <p:ext uri="{BB962C8B-B14F-4D97-AF65-F5344CB8AC3E}">
        <p14:creationId xmlns:p14="http://schemas.microsoft.com/office/powerpoint/2010/main" val="11687949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11.4 Úthlutunaraðferð Websters (1 af 2)</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a:xfrm>
            <a:off x="838200" y="1010660"/>
            <a:ext cx="10515600" cy="5339339"/>
          </a:xfrm>
        </p:spPr>
        <p:txBody>
          <a:bodyPr/>
          <a:lstStyle/>
          <a:p>
            <a:r>
              <a:rPr lang="en-US" dirty="0"/>
              <a:t>Úthlutunaraðferð Websters byggist einnig á breyttum deili. Í stað þess að miða breytingarnar við summu neðri kvótanna, eins og Jefferson gerði, eða summu efri kvótanna, eins og Adams gerði, notaði Webster hefðbundna námundun. </a:t>
            </a:r>
          </a:p>
        </p:txBody>
      </p:sp>
    </p:spTree>
    <p:extLst>
      <p:ext uri="{BB962C8B-B14F-4D97-AF65-F5344CB8AC3E}">
        <p14:creationId xmlns:p14="http://schemas.microsoft.com/office/powerpoint/2010/main" val="11934062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11.4 Úthlutunaraðferð Websters (2 af 2)</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a:xfrm>
            <a:off x="838200" y="1010660"/>
            <a:ext cx="10515600" cy="5339339"/>
          </a:xfrm>
        </p:spPr>
        <p:txBody>
          <a:bodyPr/>
          <a:lstStyle/>
          <a:p>
            <a:pPr>
              <a:spcBef>
                <a:spcPts val="600"/>
              </a:spcBef>
            </a:pPr>
            <a:r>
              <a:rPr lang="en-US" sz="2000" dirty="0"/>
              <a:t>Úthlutunaraðferð Websters er beitt í fjórum skrefum: </a:t>
            </a:r>
          </a:p>
          <a:p>
            <a:pPr marL="971550" lvl="1" indent="-514350">
              <a:spcBef>
                <a:spcPts val="600"/>
              </a:spcBef>
              <a:buFont typeface="+mj-lt"/>
              <a:buAutoNum type="arabicPeriod"/>
            </a:pPr>
            <a:r>
              <a:rPr lang="en-US" sz="2000" dirty="0"/>
              <a:t>Finnið staðaldeilinn. </a:t>
            </a:r>
          </a:p>
          <a:p>
            <a:pPr marL="971550" lvl="1" indent="-514350">
              <a:spcBef>
                <a:spcPts val="600"/>
              </a:spcBef>
              <a:buFont typeface="+mj-lt"/>
              <a:buAutoNum type="arabicPeriod"/>
            </a:pPr>
            <a:r>
              <a:rPr lang="en-US" sz="2000" dirty="0"/>
              <a:t>Finnið kvóta hvers ríkis. Þegar skref 2 er framkvæmt í fyrsta sinn er þetta staðalkvótinn og þá er staðaldeilirinn </a:t>
            </a:r>
          </a:p>
          <a:p>
            <a:pPr marL="971550" lvl="1" indent="-514350">
              <a:spcBef>
                <a:spcPts val="600"/>
              </a:spcBef>
              <a:buFont typeface="+mj-lt"/>
              <a:buAutoNum type="arabicPeriod"/>
            </a:pPr>
            <a:r>
              <a:rPr lang="en-US" sz="2000" dirty="0"/>
              <a:t>notaður. Endurtaka má skref 2 eftir þörfum með breyttum deili, sem gefur breytta kvóta. </a:t>
            </a:r>
          </a:p>
          <a:p>
            <a:pPr marL="971550" lvl="1" indent="-514350">
              <a:spcBef>
                <a:spcPts val="600"/>
              </a:spcBef>
              <a:buFont typeface="+mj-lt"/>
              <a:buAutoNum type="arabicPeriod"/>
            </a:pPr>
            <a:r>
              <a:rPr lang="en-US" sz="2000" dirty="0"/>
              <a:t>Námundið kvóta hvers ríkis að næstu heilu tölu og leggið saman gildin. </a:t>
            </a:r>
          </a:p>
          <a:p>
            <a:pPr marL="971550" lvl="1" indent="-514350">
              <a:spcBef>
                <a:spcPts val="600"/>
              </a:spcBef>
              <a:buFont typeface="+mj-lt"/>
              <a:buAutoNum type="arabicPeriod"/>
            </a:pPr>
            <a:r>
              <a:rPr lang="en-US" sz="2000" dirty="0"/>
              <a:t>Ef summa námunduðu kvótanna er jöfn sætafjöldanum er úthlutuninni lokið. Ef summa </a:t>
            </a:r>
          </a:p>
          <a:p>
            <a:pPr marL="971550" lvl="1" indent="-514350">
              <a:spcBef>
                <a:spcPts val="600"/>
              </a:spcBef>
              <a:buFont typeface="+mj-lt"/>
              <a:buAutoNum type="arabicPeriod"/>
            </a:pPr>
            <a:r>
              <a:rPr lang="en-US" sz="2000" dirty="0"/>
              <a:t>námunduðu kvótanna er lægri en sætafjöldinn skal lækka deilinn. Ef summan er hærri en sætafjöldinn skal hækka deilinn. Farið aftur í skref 2 og notið breytta deilinn. </a:t>
            </a:r>
          </a:p>
          <a:p>
            <a:pPr>
              <a:spcBef>
                <a:spcPts val="600"/>
              </a:spcBef>
            </a:pPr>
            <a:r>
              <a:rPr lang="en-US" sz="2000" dirty="0"/>
              <a:t>Líkt og í aðferð Jeffersons má nota mismunandi breytta deila í aðferð Websters, en endanleg úthlutun verður sú sama. </a:t>
            </a:r>
          </a:p>
        </p:txBody>
      </p:sp>
    </p:spTree>
    <p:extLst>
      <p:ext uri="{BB962C8B-B14F-4D97-AF65-F5344CB8AC3E}">
        <p14:creationId xmlns:p14="http://schemas.microsoft.com/office/powerpoint/2010/main" val="26486287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11.4 Samanburður á úthlutunaraðferðum </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a:xfrm>
            <a:off x="838200" y="1010660"/>
            <a:ext cx="10515600" cy="5339339"/>
          </a:xfrm>
        </p:spPr>
        <p:txBody>
          <a:bodyPr/>
          <a:lstStyle/>
          <a:p>
            <a:r>
              <a:rPr lang="en-US" dirty="0"/>
              <a:t>Rifjum upp að úthlutunaraðferðirnar fjórar í þessum kafla eru ólíkar á tvo meginvegu: </a:t>
            </a:r>
          </a:p>
          <a:p>
            <a:pPr lvl="1"/>
            <a:r>
              <a:rPr lang="en-US" sz="2800" dirty="0"/>
              <a:t>Hvort breyttur deilir er notaður </a:t>
            </a:r>
          </a:p>
          <a:p>
            <a:pPr lvl="1"/>
            <a:r>
              <a:rPr lang="en-US" sz="2800" dirty="0"/>
              <a:t>Hvernig kvótarnir eru námundaðir </a:t>
            </a:r>
          </a:p>
        </p:txBody>
      </p:sp>
    </p:spTree>
    <p:extLst>
      <p:ext uri="{BB962C8B-B14F-4D97-AF65-F5344CB8AC3E}">
        <p14:creationId xmlns:p14="http://schemas.microsoft.com/office/powerpoint/2010/main" val="31219814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11.5 Sanngirni aðferða við úthlutun sæta</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a:xfrm>
            <a:off x="838200" y="1010660"/>
            <a:ext cx="10515600" cy="5339339"/>
          </a:xfrm>
        </p:spPr>
        <p:txBody>
          <a:bodyPr/>
          <a:lstStyle/>
          <a:p>
            <a:pPr marL="0" indent="0">
              <a:buNone/>
            </a:pPr>
            <a:r>
              <a:rPr lang="en-US" dirty="0"/>
              <a:t>Námsmarkmið:</a:t>
            </a:r>
          </a:p>
          <a:p>
            <a:pPr marL="514350" indent="-514350">
              <a:buFont typeface="+mj-lt"/>
              <a:buAutoNum type="arabicPeriod"/>
            </a:pPr>
            <a:r>
              <a:rPr lang="en-US" dirty="0"/>
              <a:t>Lýsa Alabama-þversögninni og skýra hana með dæmi.</a:t>
            </a:r>
          </a:p>
          <a:p>
            <a:pPr marL="514350" indent="-514350">
              <a:buFont typeface="+mj-lt"/>
              <a:buAutoNum type="arabicPeriod"/>
            </a:pPr>
            <a:r>
              <a:rPr lang="en-US" dirty="0"/>
              <a:t>Lýsa mannfjöldaþversögninni og skýra hana með dæmi.</a:t>
            </a:r>
          </a:p>
          <a:p>
            <a:pPr marL="514350" indent="-514350">
              <a:buFont typeface="+mj-lt"/>
              <a:buAutoNum type="arabicPeriod"/>
            </a:pPr>
            <a:r>
              <a:rPr lang="en-US" dirty="0"/>
              <a:t>Lýsa nýríkjaþversögninni og skýra hana með dæmi.</a:t>
            </a:r>
          </a:p>
          <a:p>
            <a:pPr marL="514350" indent="-514350">
              <a:buFont typeface="+mj-lt"/>
              <a:buAutoNum type="arabicPeriod"/>
            </a:pPr>
            <a:r>
              <a:rPr lang="en-US" dirty="0"/>
              <a:t>Greina leiðir til að auka sanngirni úthlutunaraðferða.</a:t>
            </a:r>
          </a:p>
        </p:txBody>
      </p:sp>
    </p:spTree>
    <p:extLst>
      <p:ext uri="{BB962C8B-B14F-4D97-AF65-F5344CB8AC3E}">
        <p14:creationId xmlns:p14="http://schemas.microsoft.com/office/powerpoint/2010/main" val="39255438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11.5 Úthlutunarþversagnir</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a:xfrm>
            <a:off x="838200" y="1010660"/>
            <a:ext cx="10515600" cy="5339339"/>
          </a:xfrm>
        </p:spPr>
        <p:txBody>
          <a:bodyPr/>
          <a:lstStyle/>
          <a:p>
            <a:r>
              <a:rPr lang="en-US" dirty="0"/>
              <a:t>Áður en þið veljið réttu úthlutunina skulum við skoða </a:t>
            </a:r>
            <a:r>
              <a:rPr lang="en-US" b="1" dirty="0"/>
              <a:t>úthlutunarþversögn</a:t>
            </a:r>
            <a:r>
              <a:rPr lang="en-US" dirty="0"/>
              <a:t>, sem kemur upp þegar úthlutunaraðferð skilar niðurstöðum sem virðast ganga gegn eðlilegum væntingum um sanngirni. </a:t>
            </a:r>
          </a:p>
        </p:txBody>
      </p:sp>
    </p:spTree>
    <p:extLst>
      <p:ext uri="{BB962C8B-B14F-4D97-AF65-F5344CB8AC3E}">
        <p14:creationId xmlns:p14="http://schemas.microsoft.com/office/powerpoint/2010/main" val="12523245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11.5 Alabama-þversögnin </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a:xfrm>
            <a:off x="838200" y="1010660"/>
            <a:ext cx="10515600" cy="5339339"/>
          </a:xfrm>
        </p:spPr>
        <p:txBody>
          <a:bodyPr/>
          <a:lstStyle/>
          <a:p>
            <a:r>
              <a:rPr lang="en-US" sz="2400" dirty="0"/>
              <a:t>Þegar bandaríska manntalið var tekið árið 1880 hafði úthlutunaraðferð Hamiltons leyst aðferð Jeffersons af hólmi. Sætafjöldi fulltrúadeildarinnar var ekki fastákveðinn. Til að ná sem sanngjarnastrí úthlutun var sætafjöldinn valinn þannig að aðferðir Hamiltons og Websters gæfu sömu úthlutun. Yfirritari manntalsskrifstofunnar reiknaði úthlutunina fyrir sætafjölda frá 275 til 350. </a:t>
            </a:r>
          </a:p>
          <a:p>
            <a:r>
              <a:rPr lang="en-US" sz="2400" dirty="0"/>
              <a:t>Þá kom fram óvænt niðurstaða sem varð þekkt sem </a:t>
            </a:r>
            <a:r>
              <a:rPr lang="en-US" sz="2400" b="1" dirty="0"/>
              <a:t>Alabama-þversögnin</a:t>
            </a:r>
            <a:r>
              <a:rPr lang="en-US" sz="2400" dirty="0"/>
              <a:t>. Hún kemur fram þegar fjölgun sæta í fulltrúadeildinni lækkar kvóta ríkis. Alabama fengi átta sæti ef sætafjöldinn væri 299 en aðeins sjö sæti ef honum væri fjölgað í 300. </a:t>
            </a:r>
            <a:r>
              <a:rPr lang="en-US" sz="2000" dirty="0"/>
              <a:t>(Michael J. Caulfield (Gannon University), „Apportioning Representatives in the United States Congress - Paradoxes of Apportionment“, Convergence (nóvember 2010), DOI:10.4169/loci003163) </a:t>
            </a:r>
          </a:p>
        </p:txBody>
      </p:sp>
    </p:spTree>
    <p:extLst>
      <p:ext uri="{BB962C8B-B14F-4D97-AF65-F5344CB8AC3E}">
        <p14:creationId xmlns:p14="http://schemas.microsoft.com/office/powerpoint/2010/main" val="20509153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DB245-0994-4D39-A41C-987CF7A8CA90}"/>
              </a:ext>
            </a:extLst>
          </p:cNvPr>
          <p:cNvSpPr>
            <a:spLocks noGrp="1"/>
          </p:cNvSpPr>
          <p:nvPr>
            <p:ph type="title"/>
          </p:nvPr>
        </p:nvSpPr>
        <p:spPr/>
        <p:txBody>
          <a:bodyPr/>
          <a:lstStyle/>
          <a:p>
            <a:r>
              <a:rPr lang="en-US" dirty="0"/>
              <a:t>DÆMI – Kvóti Alabama árið 1880 (1 af 2)</a:t>
            </a:r>
            <a:endParaRPr lang="en-IN" dirty="0"/>
          </a:p>
        </p:txBody>
      </p:sp>
      <p:sp>
        <p:nvSpPr>
          <p:cNvPr id="3" name="Content Placeholder 2">
            <a:extLst>
              <a:ext uri="{FF2B5EF4-FFF2-40B4-BE49-F238E27FC236}">
                <a16:creationId xmlns:a16="http://schemas.microsoft.com/office/drawing/2014/main" id="{97C20CFE-22F1-4DEA-87BF-FC499E22D3AE}"/>
              </a:ext>
            </a:extLst>
          </p:cNvPr>
          <p:cNvSpPr>
            <a:spLocks noGrp="1"/>
          </p:cNvSpPr>
          <p:nvPr>
            <p:ph sz="half" idx="1"/>
          </p:nvPr>
        </p:nvSpPr>
        <p:spPr>
          <a:xfrm>
            <a:off x="838200" y="1010661"/>
            <a:ext cx="5422900" cy="5212340"/>
          </a:xfrm>
        </p:spPr>
        <p:txBody>
          <a:bodyPr/>
          <a:lstStyle/>
          <a:p>
            <a:r>
              <a:rPr lang="en-US" sz="2400" dirty="0"/>
              <a:t>Samkvæmt manntalinu 1880 voru íbúar Alabama 1,513,401 og íbúar Bandaríkjanna 62,979,766.  </a:t>
            </a:r>
          </a:p>
          <a:p>
            <a:pPr marL="457200" lvl="0" indent="-457200">
              <a:buFont typeface="+mj-lt"/>
              <a:buAutoNum type="arabicPeriod"/>
            </a:pPr>
            <a:r>
              <a:rPr lang="en-US" sz="2400" dirty="0"/>
              <a:t>Reiknið staðaldeili og staðalkvóta Alabama miðað við 299 sæti í fulltrúadeildinni.</a:t>
            </a:r>
          </a:p>
          <a:p>
            <a:pPr marL="457200" lvl="0" indent="-457200">
              <a:buFont typeface="+mj-lt"/>
              <a:buAutoNum type="arabicPeriod"/>
            </a:pPr>
            <a:r>
              <a:rPr lang="en-US" sz="2400" dirty="0"/>
              <a:t>Reiknið staðaldeili og staðalkvóta Alabama miðað við 300 sæti í fulltrúadeildinni.</a:t>
            </a:r>
          </a:p>
          <a:p>
            <a:pPr marL="457200" lvl="0" indent="-457200">
              <a:buFont typeface="+mj-lt"/>
              <a:buAutoNum type="arabicPeriod"/>
            </a:pPr>
            <a:r>
              <a:rPr lang="en-US" sz="2400" dirty="0"/>
              <a:t>Hækkaði eða lækkaði staðalkvótinn þegar sætum í fulltrúadeildinni fjölgaði?</a:t>
            </a:r>
          </a:p>
        </p:txBody>
      </p:sp>
      <p:sp>
        <p:nvSpPr>
          <p:cNvPr id="4" name="Content Placeholder 3">
            <a:extLst>
              <a:ext uri="{FF2B5EF4-FFF2-40B4-BE49-F238E27FC236}">
                <a16:creationId xmlns:a16="http://schemas.microsoft.com/office/drawing/2014/main" id="{9E39EC9E-CA02-4D5E-891A-72C83C37C6A2}"/>
              </a:ext>
            </a:extLst>
          </p:cNvPr>
          <p:cNvSpPr>
            <a:spLocks noGrp="1"/>
          </p:cNvSpPr>
          <p:nvPr>
            <p:ph sz="half" idx="2"/>
          </p:nvPr>
        </p:nvSpPr>
        <p:spPr>
          <a:xfrm>
            <a:off x="6604000" y="1010660"/>
            <a:ext cx="5105400" cy="5124799"/>
          </a:xfrm>
        </p:spPr>
        <p:txBody>
          <a:bodyPr/>
          <a:lstStyle/>
          <a:p>
            <a:pPr marL="457200" indent="-457200">
              <a:buFont typeface="+mj-lt"/>
              <a:buAutoNum type="arabicPeriod"/>
            </a:pPr>
            <a:r>
              <a:rPr lang="en-US" sz="2100" dirty="0"/>
              <a:t>Staðaldeilirinn er </a:t>
            </a:r>
            <a:br>
              <a:rPr lang="en-US" sz="2100" dirty="0">
                <a:latin typeface="Cambria Math" panose="02040503050406030204" pitchFamily="18" charset="0"/>
              </a:rPr>
            </a:br>
            <a:r>
              <a:rPr lang="en-US" sz="2100" i="0" dirty="0">
                <a:latin typeface="Cambria" panose="02040503050406030204" pitchFamily="18" charset="0"/>
                <a:ea typeface="Cambria" panose="02040503050406030204" pitchFamily="18" charset="0"/>
              </a:rPr>
              <a:t>62,979,766 ÷ 299 ≈ 210,634.6689</a:t>
            </a:r>
            <a:r>
              <a:rPr lang="en-US" sz="2100" dirty="0"/>
              <a:t> íbúar á hvert sæti. </a:t>
            </a:r>
            <a:br>
              <a:rPr lang="en-US" sz="2100" dirty="0"/>
            </a:br>
            <a:r>
              <a:rPr lang="en-US" sz="2100" dirty="0"/>
              <a:t>Staðalkvóti Alabama er </a:t>
            </a:r>
            <a:r>
              <a:rPr lang="en-US" sz="2100" i="0" dirty="0">
                <a:latin typeface="Cambria" panose="02040503050406030204" pitchFamily="18" charset="0"/>
                <a:ea typeface="Cambria" panose="02040503050406030204" pitchFamily="18" charset="0"/>
              </a:rPr>
              <a:t>1,513,401 ÷ 210,634.6689 ≈ 7.1850</a:t>
            </a:r>
            <a:r>
              <a:rPr lang="en-US" sz="2100" i="0" dirty="0">
                <a:ea typeface="Cambria Math" panose="02040503050406030204" pitchFamily="18" charset="0"/>
              </a:rPr>
              <a:t> </a:t>
            </a:r>
            <a:r>
              <a:rPr lang="en-US" sz="2100" dirty="0"/>
              <a:t>sæti.</a:t>
            </a:r>
          </a:p>
          <a:p>
            <a:pPr marL="457200" indent="-457200">
              <a:buFont typeface="+mj-lt"/>
              <a:buAutoNum type="arabicPeriod"/>
            </a:pPr>
            <a:r>
              <a:rPr lang="en-US" sz="2100" dirty="0"/>
              <a:t>Staðaldeilirinn er </a:t>
            </a:r>
            <a:br>
              <a:rPr lang="en-US" sz="2100" dirty="0">
                <a:latin typeface="Cambria Math" panose="02040503050406030204" pitchFamily="18" charset="0"/>
              </a:rPr>
            </a:br>
            <a:r>
              <a:rPr lang="en-US" sz="2100" i="0" dirty="0">
                <a:latin typeface="Cambria" panose="02040503050406030204" pitchFamily="18" charset="0"/>
                <a:ea typeface="Cambria" panose="02040503050406030204" pitchFamily="18" charset="0"/>
              </a:rPr>
              <a:t>62,979,766 ÷ 300 ≈ 209,932.5533</a:t>
            </a:r>
            <a:r>
              <a:rPr lang="en-US" sz="2100" dirty="0"/>
              <a:t> íbúar á hvert sæti. </a:t>
            </a:r>
            <a:br>
              <a:rPr lang="en-US" sz="2100" dirty="0"/>
            </a:br>
            <a:r>
              <a:rPr lang="en-US" sz="2100" dirty="0"/>
              <a:t>Staðalkvóti Alabama er </a:t>
            </a:r>
            <a:r>
              <a:rPr lang="en-US" sz="2100" i="0" dirty="0">
                <a:latin typeface="Cambria" panose="02040503050406030204" pitchFamily="18" charset="0"/>
                <a:ea typeface="Cambria" panose="02040503050406030204" pitchFamily="18" charset="0"/>
              </a:rPr>
              <a:t>1,513,401 ÷ 209,932.5533 ≈ 7.2090</a:t>
            </a:r>
            <a:r>
              <a:rPr lang="en-US" sz="2100" i="0" dirty="0">
                <a:ea typeface="Cambria" panose="02040503050406030204" pitchFamily="18" charset="0"/>
              </a:rPr>
              <a:t> </a:t>
            </a:r>
            <a:r>
              <a:rPr lang="en-US" sz="2100" dirty="0"/>
              <a:t>sæti.</a:t>
            </a:r>
          </a:p>
          <a:p>
            <a:pPr marL="457200" indent="-457200">
              <a:buFont typeface="+mj-lt"/>
              <a:buAutoNum type="arabicPeriod"/>
            </a:pPr>
            <a:r>
              <a:rPr lang="en-US" sz="2100" dirty="0"/>
              <a:t>Staðalkvótinn hækkaði.</a:t>
            </a:r>
          </a:p>
        </p:txBody>
      </p:sp>
    </p:spTree>
    <p:extLst>
      <p:ext uri="{BB962C8B-B14F-4D97-AF65-F5344CB8AC3E}">
        <p14:creationId xmlns:p14="http://schemas.microsoft.com/office/powerpoint/2010/main" val="25190080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DB245-0994-4D39-A41C-987CF7A8CA90}"/>
              </a:ext>
            </a:extLst>
          </p:cNvPr>
          <p:cNvSpPr>
            <a:spLocks noGrp="1"/>
          </p:cNvSpPr>
          <p:nvPr>
            <p:ph type="title"/>
          </p:nvPr>
        </p:nvSpPr>
        <p:spPr/>
        <p:txBody>
          <a:bodyPr/>
          <a:lstStyle/>
          <a:p>
            <a:r>
              <a:rPr lang="en-US" dirty="0"/>
              <a:t>DÆMI – Kvóti Alabama árið 1880 (2 af 2)</a:t>
            </a:r>
            <a:endParaRPr lang="en-IN" dirty="0"/>
          </a:p>
        </p:txBody>
      </p:sp>
      <p:sp>
        <p:nvSpPr>
          <p:cNvPr id="3" name="Content Placeholder 2">
            <a:extLst>
              <a:ext uri="{FF2B5EF4-FFF2-40B4-BE49-F238E27FC236}">
                <a16:creationId xmlns:a16="http://schemas.microsoft.com/office/drawing/2014/main" id="{97C20CFE-22F1-4DEA-87BF-FC499E22D3AE}"/>
              </a:ext>
            </a:extLst>
          </p:cNvPr>
          <p:cNvSpPr>
            <a:spLocks noGrp="1"/>
          </p:cNvSpPr>
          <p:nvPr>
            <p:ph sz="half" idx="1"/>
          </p:nvPr>
        </p:nvSpPr>
        <p:spPr>
          <a:xfrm>
            <a:off x="838200" y="1010660"/>
            <a:ext cx="5422900" cy="5301377"/>
          </a:xfrm>
        </p:spPr>
        <p:txBody>
          <a:bodyPr/>
          <a:lstStyle/>
          <a:p>
            <a:r>
              <a:rPr lang="en-US" dirty="0"/>
              <a:t>Samkvæmt manntalinu 1880 voru íbúar Alabama 1,513,401 og íbúar Bandaríkjanna 62,979,766.  </a:t>
            </a:r>
          </a:p>
          <a:p>
            <a:pPr marL="457200" lvl="0" indent="-457200">
              <a:buFont typeface="+mj-lt"/>
              <a:buAutoNum type="arabicPeriod" startAt="4"/>
            </a:pPr>
            <a:r>
              <a:rPr lang="en-US" dirty="0"/>
              <a:t>Skoðið úthlutunaraðferð Hamiltons. Útskýrið hvernig endanlegur kvóti Alabama gat orðið lægri þótt staðalkvótinn væri hærri.</a:t>
            </a:r>
          </a:p>
        </p:txBody>
      </p:sp>
      <p:sp>
        <p:nvSpPr>
          <p:cNvPr id="4" name="Content Placeholder 3">
            <a:extLst>
              <a:ext uri="{FF2B5EF4-FFF2-40B4-BE49-F238E27FC236}">
                <a16:creationId xmlns:a16="http://schemas.microsoft.com/office/drawing/2014/main" id="{9E39EC9E-CA02-4D5E-891A-72C83C37C6A2}"/>
              </a:ext>
            </a:extLst>
          </p:cNvPr>
          <p:cNvSpPr>
            <a:spLocks noGrp="1"/>
          </p:cNvSpPr>
          <p:nvPr>
            <p:ph sz="half" idx="2"/>
          </p:nvPr>
        </p:nvSpPr>
        <p:spPr>
          <a:xfrm>
            <a:off x="6603999" y="1010660"/>
            <a:ext cx="5312229" cy="5212341"/>
          </a:xfrm>
        </p:spPr>
        <p:txBody>
          <a:bodyPr/>
          <a:lstStyle/>
          <a:p>
            <a:pPr marL="457200" indent="-457200">
              <a:buFont typeface="+mj-lt"/>
              <a:buAutoNum type="arabicPeriod" startAt="4"/>
            </a:pPr>
            <a:r>
              <a:rPr lang="en-US" sz="2000" dirty="0"/>
              <a:t>Í báðum tilvikum fengi ríkið neðri kvótann 7 og síðan eitt sæti til viðbótar ef brotahluti staðalkvótans væri nægilega hár miðað við brotahluta staðalkvóta hinna ríkjanna. Þegar 299 sæti voru í fulltrúadeildinni fékk Alabama eitt af sætunum sem eftir stóðu þegar neðri kvótunum hafði verið úthlutað. Þegar sætin voru 300 fékk Alabama ekkert þeirra sæta sem eftir stóðu. Annaðhvort raðaðist brotahlutinn 0.2090 neðar meðal brotahluta kvóta ríkjanna en brotahlutinn 0.1850 hafði gert, færri sæti voru eftir eða hvort tveggja átti við. </a:t>
            </a:r>
          </a:p>
        </p:txBody>
      </p:sp>
    </p:spTree>
    <p:extLst>
      <p:ext uri="{BB962C8B-B14F-4D97-AF65-F5344CB8AC3E}">
        <p14:creationId xmlns:p14="http://schemas.microsoft.com/office/powerpoint/2010/main" val="25563340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11.5 Mannfjöldaþversögnin (1 af 2)</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sz="2400" dirty="0"/>
              <a:t>Íbúum sumra svæða fjölgar en fækkar á öðrum. Sums staðar fjölgar þeim mikið en annars staðar lítið. Þessar breytingar geta kallað á </a:t>
            </a:r>
            <a:r>
              <a:rPr lang="en-US" sz="2400" b="1" dirty="0"/>
              <a:t>endurúthlutun </a:t>
            </a:r>
            <a:r>
              <a:rPr lang="en-US" sz="2400" dirty="0"/>
              <a:t>sæta, það er endurreikning á kvótum ríkjanna vegna breytinga á íbúafjölda. </a:t>
            </a:r>
          </a:p>
          <a:p>
            <a:r>
              <a:rPr lang="en-US" sz="2400" dirty="0"/>
              <a:t> </a:t>
            </a:r>
            <a:r>
              <a:rPr lang="en-US" sz="2400" b="1" dirty="0"/>
              <a:t>vaxtarhlutfall íbúafjölda </a:t>
            </a:r>
            <a:r>
              <a:rPr lang="en-US" sz="2400" dirty="0"/>
              <a:t>ríkis er hlutfall breytingarinnar á íbúafjöldanum af upphaflegum íbúafjölda og er oft gefið upp sem prósenta. Gildið er jákvætt ef íbúum fjölgar en neikvætt ef þeim fækkar. </a:t>
            </a:r>
          </a:p>
          <a:p>
            <a:r>
              <a:rPr lang="en-US" sz="2400" dirty="0"/>
              <a:t> </a:t>
            </a:r>
            <a:r>
              <a:rPr lang="en-US" sz="2400" b="1" dirty="0"/>
              <a:t>mannfjöldaþversögn </a:t>
            </a:r>
            <a:r>
              <a:rPr lang="en-US" sz="2400" dirty="0"/>
              <a:t>kemur fram þegar ríki þar sem íbúum fjölgar missir sæti en ríki þar sem íbúum fækkar heldur sætum sínum eða fær fleiri sæti. Almennt kemur mannfjöldaþversögnin fram þegar ríki með hærra vaxtarhlutfall íbúafjölda missir sæti en ríki með lægra vaxtarhlutfall heldur sætum sínum eða fær fleiri. </a:t>
            </a:r>
          </a:p>
        </p:txBody>
      </p:sp>
    </p:spTree>
    <p:extLst>
      <p:ext uri="{BB962C8B-B14F-4D97-AF65-F5344CB8AC3E}">
        <p14:creationId xmlns:p14="http://schemas.microsoft.com/office/powerpoint/2010/main" val="34240277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11.5 Mannfjöldaþversögnin (2 af 2)</a:t>
            </a:r>
            <a:endParaRPr lang="en-IN" dirty="0"/>
          </a:p>
        </p:txBody>
      </p:sp>
      <p:sp>
        <p:nvSpPr>
          <p:cNvPr id="4" name="Content Placeholder 2">
            <a:extLst>
              <a:ext uri="{FF2B5EF4-FFF2-40B4-BE49-F238E27FC236}">
                <a16:creationId xmlns:a16="http://schemas.microsoft.com/office/drawing/2014/main" id="{60D804B3-97FC-49CC-A5B7-369CCC293DC1}"/>
              </a:ext>
            </a:extLst>
          </p:cNvPr>
          <p:cNvSpPr>
            <a:spLocks noGrp="1"/>
          </p:cNvSpPr>
          <p:nvPr>
            <p:ph sz="half" idx="1"/>
          </p:nvPr>
        </p:nvSpPr>
        <p:spPr>
          <a:xfrm>
            <a:off x="838200" y="1010661"/>
            <a:ext cx="10515600" cy="1935739"/>
          </a:xfrm>
        </p:spPr>
        <p:txBody>
          <a:bodyPr/>
          <a:lstStyle/>
          <a:p>
            <a:r>
              <a:rPr lang="en-US" dirty="0"/>
              <a:t>Vaxtarhlutfall íbúafjölda er reiknað með því að draga fyrri íbúafjölda frá núverandi íbúafjölda og deila síðan mismuninum með fyrri íbúafjöldanum. </a:t>
            </a:r>
          </a:p>
          <a:p>
            <a:pPr marL="0" indent="0">
              <a:spcBef>
                <a:spcPts val="1800"/>
              </a:spcBef>
              <a:buNone/>
            </a:pPr>
            <a:r>
              <a:rPr lang="en-US" sz="2300" dirty="0">
                <a:cs typeface="Arial" panose="020B0604020202020204" pitchFamily="34" charset="0"/>
              </a:rPr>
              <a:t>•</a:t>
            </a:r>
            <a:endParaRPr lang="en-US" sz="2300" dirty="0"/>
          </a:p>
        </p:txBody>
      </p:sp>
      <p:pic>
        <p:nvPicPr>
          <p:cNvPr id="6" name="Object 5">
            <a:extLst>
              <a:ext uri="{FF2B5EF4-FFF2-40B4-BE49-F238E27FC236}">
                <a16:creationId xmlns:a16="http://schemas.microsoft.com/office/drawing/2014/main" id="{85666BDA-4F18-42FD-91C0-D2D5EBBCEB1D}"/>
              </a:ext>
            </a:extLst>
          </p:cNvPr>
          <p:cNvPicPr/>
          <p:nvPr/>
        </p:nvPicPr>
        <p:blipFill>
          <a:blip r:embed="rId3"/>
          <a:stretch>
            <a:fillRect/>
          </a:stretch>
        </p:blipFill>
        <p:spPr>
          <a:xfrm>
            <a:off x="1179513" y="2371952"/>
            <a:ext cx="10045440" cy="787320"/>
          </a:xfrm>
          <a:prstGeom prst="rect">
            <a:avLst/>
          </a:prstGeom>
        </p:spPr>
      </p:pic>
    </p:spTree>
    <p:extLst>
      <p:ext uri="{BB962C8B-B14F-4D97-AF65-F5344CB8AC3E}">
        <p14:creationId xmlns:p14="http://schemas.microsoft.com/office/powerpoint/2010/main" val="34072778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11.5 Nýríkjaþversögnin</a:t>
            </a:r>
            <a:endParaRPr lang="en-IN" dirty="0"/>
          </a:p>
        </p:txBody>
      </p:sp>
      <p:sp>
        <p:nvSpPr>
          <p:cNvPr id="4" name="Content Placeholder 2">
            <a:extLst>
              <a:ext uri="{FF2B5EF4-FFF2-40B4-BE49-F238E27FC236}">
                <a16:creationId xmlns:a16="http://schemas.microsoft.com/office/drawing/2014/main" id="{4C747B3C-A7E8-4834-9FA8-132F9655AFB4}"/>
              </a:ext>
            </a:extLst>
          </p:cNvPr>
          <p:cNvSpPr>
            <a:spLocks noGrp="1"/>
          </p:cNvSpPr>
          <p:nvPr>
            <p:ph sz="half" idx="1"/>
          </p:nvPr>
        </p:nvSpPr>
        <p:spPr>
          <a:xfrm>
            <a:off x="838200" y="1010661"/>
            <a:ext cx="10515600" cy="2255053"/>
          </a:xfrm>
        </p:spPr>
        <p:txBody>
          <a:bodyPr/>
          <a:lstStyle/>
          <a:p>
            <a:r>
              <a:rPr lang="en-US" dirty="0"/>
              <a:t>Þversögn </a:t>
            </a:r>
            <a:r>
              <a:rPr lang="en-US" b="1" dirty="0"/>
              <a:t>nýrra ríkja </a:t>
            </a:r>
            <a:r>
              <a:rPr lang="en-US" dirty="0"/>
              <a:t>kemur fram þegar nýju ríki er bætt við og sætum fjölgað til að viðhalda stöðluðu hlutfalli fólksfjölda og sæta, en eitt ríkjanna sem fyrir voru missir sæti við endurúthlutunina. </a:t>
            </a:r>
          </a:p>
          <a:p>
            <a:pPr marL="0" indent="0">
              <a:buNone/>
            </a:pPr>
            <a:r>
              <a:rPr lang="en-US" dirty="0">
                <a:latin typeface="Arial" panose="020B0604020202020204" pitchFamily="34" charset="0"/>
                <a:cs typeface="Arial" panose="020B0604020202020204" pitchFamily="34" charset="0"/>
              </a:rPr>
              <a:t>•</a:t>
            </a:r>
            <a:endParaRPr lang="en-US" dirty="0"/>
          </a:p>
        </p:txBody>
      </p:sp>
      <p:pic>
        <p:nvPicPr>
          <p:cNvPr id="6" name="Object 5">
            <a:extLst>
              <a:ext uri="{FF2B5EF4-FFF2-40B4-BE49-F238E27FC236}">
                <a16:creationId xmlns:a16="http://schemas.microsoft.com/office/drawing/2014/main" id="{E3A69E8F-B9B2-4091-B122-569D3A9CBB69}"/>
              </a:ext>
            </a:extLst>
          </p:cNvPr>
          <p:cNvPicPr/>
          <p:nvPr/>
        </p:nvPicPr>
        <p:blipFill>
          <a:blip r:embed="rId3"/>
          <a:stretch>
            <a:fillRect/>
          </a:stretch>
        </p:blipFill>
        <p:spPr>
          <a:xfrm>
            <a:off x="1208314" y="2741283"/>
            <a:ext cx="10756800" cy="787320"/>
          </a:xfrm>
          <a:prstGeom prst="rect">
            <a:avLst/>
          </a:prstGeom>
        </p:spPr>
      </p:pic>
    </p:spTree>
    <p:extLst>
      <p:ext uri="{BB962C8B-B14F-4D97-AF65-F5344CB8AC3E}">
        <p14:creationId xmlns:p14="http://schemas.microsoft.com/office/powerpoint/2010/main" val="2461542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DÆMI – Nýja ríkið Oscuridad </a:t>
            </a:r>
            <a:endParaRPr lang="en-IN" dirty="0"/>
          </a:p>
        </p:txBody>
      </p:sp>
      <p:sp>
        <p:nvSpPr>
          <p:cNvPr id="9" name="Content Placeholder 2">
            <a:extLst>
              <a:ext uri="{FF2B5EF4-FFF2-40B4-BE49-F238E27FC236}">
                <a16:creationId xmlns:a16="http://schemas.microsoft.com/office/drawing/2014/main" id="{9DC04DBD-4793-47F8-9AFF-0E033CAC2EF1}"/>
              </a:ext>
            </a:extLst>
          </p:cNvPr>
          <p:cNvSpPr>
            <a:spLocks noGrp="1"/>
          </p:cNvSpPr>
          <p:nvPr>
            <p:ph sz="half" idx="1"/>
          </p:nvPr>
        </p:nvSpPr>
        <p:spPr>
          <a:xfrm>
            <a:off x="838200" y="1010661"/>
            <a:ext cx="10515600" cy="1645920"/>
          </a:xfrm>
        </p:spPr>
        <p:txBody>
          <a:bodyPr/>
          <a:lstStyle/>
          <a:p>
            <a:r>
              <a:rPr lang="en-US" sz="2400" dirty="0"/>
              <a:t>Ríkjum landsins San Lorenzo hefur fjölgað úr tveimur í þrjú. Sætum á þinginu hefur verið fjölgað um 8 og þeim endurúthlutað til að rúma nýja ríkið Oscuridad. Samkvæmt stjórnarskránni skal nota úthlutunaraðferð Hamiltons. Notið þessar upplýsingar til að svara spurningunum.</a:t>
            </a:r>
          </a:p>
        </p:txBody>
      </p:sp>
      <p:graphicFrame>
        <p:nvGraphicFramePr>
          <p:cNvPr id="15" name="Table 3">
            <a:extLst>
              <a:ext uri="{FF2B5EF4-FFF2-40B4-BE49-F238E27FC236}">
                <a16:creationId xmlns:a16="http://schemas.microsoft.com/office/drawing/2014/main" id="{FB708934-6333-4AF5-B494-A9F46091E62E}"/>
              </a:ext>
            </a:extLst>
          </p:cNvPr>
          <p:cNvGraphicFramePr>
            <a:graphicFrameLocks noGrp="1"/>
          </p:cNvGraphicFramePr>
          <p:nvPr>
            <p:ph sz="half" idx="2"/>
            <p:extLst>
              <p:ext uri="{D42A27DB-BD31-4B8C-83A1-F6EECF244321}">
                <p14:modId xmlns:p14="http://schemas.microsoft.com/office/powerpoint/2010/main" val="570608930"/>
              </p:ext>
            </p:extLst>
          </p:nvPr>
        </p:nvGraphicFramePr>
        <p:xfrm>
          <a:off x="838200" y="2496312"/>
          <a:ext cx="10040112" cy="1490472"/>
        </p:xfrm>
        <a:graphic>
          <a:graphicData uri="http://schemas.openxmlformats.org/drawingml/2006/table">
            <a:tbl>
              <a:tblPr firstRow="1" bandRow="1">
                <a:tableStyleId>{5C22544A-7EE6-4342-B048-85BDC9FD1C3A}</a:tableStyleId>
              </a:tblPr>
              <a:tblGrid>
                <a:gridCol w="5020056">
                  <a:extLst>
                    <a:ext uri="{9D8B030D-6E8A-4147-A177-3AD203B41FA5}">
                      <a16:colId xmlns:a16="http://schemas.microsoft.com/office/drawing/2014/main" val="4000337920"/>
                    </a:ext>
                  </a:extLst>
                </a:gridCol>
                <a:gridCol w="5020056">
                  <a:extLst>
                    <a:ext uri="{9D8B030D-6E8A-4147-A177-3AD203B41FA5}">
                      <a16:colId xmlns:a16="http://schemas.microsoft.com/office/drawing/2014/main" val="976770604"/>
                    </a:ext>
                  </a:extLst>
                </a:gridCol>
              </a:tblGrid>
              <a:tr h="438912">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900" b="0" dirty="0">
                          <a:solidFill>
                            <a:srgbClr val="464846"/>
                          </a:solidFill>
                        </a:rPr>
                        <a:t>Hver var upphaflegur sætafjöldi þingsins?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0" dirty="0">
                          <a:solidFill>
                            <a:srgbClr val="464846"/>
                          </a:solidFill>
                        </a:rPr>
                        <a:t>39 + 51 = 90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21578403"/>
                  </a:ext>
                </a:extLst>
              </a:tr>
              <a:tr h="438912">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1900" b="0" dirty="0">
                          <a:solidFill>
                            <a:srgbClr val="464846"/>
                          </a:solidFill>
                        </a:rPr>
                        <a:t>Hver er nýr sætafjöldi þingsins?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0" dirty="0">
                          <a:solidFill>
                            <a:srgbClr val="464846"/>
                          </a:solidFill>
                        </a:rPr>
                        <a:t>40 + 50 + 8 = 98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1224222"/>
                  </a:ext>
                </a:extLst>
              </a:tr>
              <a:tr h="612648">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1900" b="0" dirty="0">
                          <a:solidFill>
                            <a:srgbClr val="464846"/>
                          </a:solidFill>
                        </a:rPr>
                        <a:t>Hvernig er þessi endurúthlutun dæmi um þversögn nýrra ríkja?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IN" sz="2400" b="0" dirty="0">
                        <a:solidFill>
                          <a:srgbClr val="464846"/>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8581377"/>
                  </a:ext>
                </a:extLst>
              </a:tr>
            </a:tbl>
          </a:graphicData>
        </a:graphic>
      </p:graphicFrame>
      <p:sp>
        <p:nvSpPr>
          <p:cNvPr id="11" name="Content Placeholder 4">
            <a:extLst>
              <a:ext uri="{FF2B5EF4-FFF2-40B4-BE49-F238E27FC236}">
                <a16:creationId xmlns:a16="http://schemas.microsoft.com/office/drawing/2014/main" id="{16D2D049-3754-4982-A8D4-179AE5E68FE6}"/>
              </a:ext>
            </a:extLst>
          </p:cNvPr>
          <p:cNvSpPr>
            <a:spLocks noGrp="1"/>
          </p:cNvSpPr>
          <p:nvPr>
            <p:ph sz="half" idx="12"/>
          </p:nvPr>
        </p:nvSpPr>
        <p:spPr>
          <a:xfrm>
            <a:off x="838200" y="4105656"/>
            <a:ext cx="10515600" cy="832104"/>
          </a:xfrm>
        </p:spPr>
        <p:txBody>
          <a:bodyPr/>
          <a:lstStyle/>
          <a:p>
            <a:pPr marL="0" indent="0">
              <a:buNone/>
            </a:pPr>
            <a:r>
              <a:rPr lang="en-US" sz="2000" dirty="0"/>
              <a:t>Þegar nýja ríkinu Oscuridad var bætt við missti Velasco, sem var eitt ríkjanna fyrir, sæti til Clara, sem einnig var fyrir.</a:t>
            </a:r>
            <a:endParaRPr lang="en-US" sz="3200" dirty="0"/>
          </a:p>
        </p:txBody>
      </p:sp>
      <p:graphicFrame>
        <p:nvGraphicFramePr>
          <p:cNvPr id="16" name="Table 5">
            <a:extLst>
              <a:ext uri="{FF2B5EF4-FFF2-40B4-BE49-F238E27FC236}">
                <a16:creationId xmlns:a16="http://schemas.microsoft.com/office/drawing/2014/main" id="{DC8C7597-8375-4F0A-8D99-6DFE13CCA7B7}"/>
              </a:ext>
            </a:extLst>
          </p:cNvPr>
          <p:cNvGraphicFramePr>
            <a:graphicFrameLocks noGrp="1"/>
          </p:cNvGraphicFramePr>
          <p:nvPr>
            <p:ph sz="half" idx="13"/>
            <p:extLst>
              <p:ext uri="{D42A27DB-BD31-4B8C-83A1-F6EECF244321}">
                <p14:modId xmlns:p14="http://schemas.microsoft.com/office/powerpoint/2010/main" val="420658846"/>
              </p:ext>
            </p:extLst>
          </p:nvPr>
        </p:nvGraphicFramePr>
        <p:xfrm>
          <a:off x="1203960" y="5120640"/>
          <a:ext cx="9784080" cy="1371600"/>
        </p:xfrm>
        <a:graphic>
          <a:graphicData uri="http://schemas.openxmlformats.org/drawingml/2006/table">
            <a:tbl>
              <a:tblPr firstRow="1" firstCol="1" bandRow="1">
                <a:tableStyleId>{5C22544A-7EE6-4342-B048-85BDC9FD1C3A}</a:tableStyleId>
              </a:tblPr>
              <a:tblGrid>
                <a:gridCol w="1633057">
                  <a:extLst>
                    <a:ext uri="{9D8B030D-6E8A-4147-A177-3AD203B41FA5}">
                      <a16:colId xmlns:a16="http://schemas.microsoft.com/office/drawing/2014/main" val="3853669325"/>
                    </a:ext>
                  </a:extLst>
                </a:gridCol>
                <a:gridCol w="3160596">
                  <a:extLst>
                    <a:ext uri="{9D8B030D-6E8A-4147-A177-3AD203B41FA5}">
                      <a16:colId xmlns:a16="http://schemas.microsoft.com/office/drawing/2014/main" val="3770193153"/>
                    </a:ext>
                  </a:extLst>
                </a:gridCol>
                <a:gridCol w="2401829">
                  <a:extLst>
                    <a:ext uri="{9D8B030D-6E8A-4147-A177-3AD203B41FA5}">
                      <a16:colId xmlns:a16="http://schemas.microsoft.com/office/drawing/2014/main" val="453043221"/>
                    </a:ext>
                  </a:extLst>
                </a:gridCol>
                <a:gridCol w="2588598">
                  <a:extLst>
                    <a:ext uri="{9D8B030D-6E8A-4147-A177-3AD203B41FA5}">
                      <a16:colId xmlns:a16="http://schemas.microsoft.com/office/drawing/2014/main" val="2888688709"/>
                    </a:ext>
                  </a:extLst>
                </a:gridCol>
              </a:tblGrid>
              <a:tr h="342900">
                <a:tc>
                  <a:txBody>
                    <a:bodyPr/>
                    <a:lstStyle/>
                    <a:p>
                      <a:pPr marL="0" marR="0">
                        <a:lnSpc>
                          <a:spcPct val="100000"/>
                        </a:lnSpc>
                        <a:spcBef>
                          <a:spcPts val="0"/>
                        </a:spcBef>
                        <a:spcAft>
                          <a:spcPts val="0"/>
                        </a:spcAft>
                      </a:pPr>
                      <a:r>
                        <a:rPr lang="en-US" sz="1800" dirty="0">
                          <a:effectLst/>
                        </a:rPr>
                        <a:t>Ríki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rPr>
                        <a:t>Mannfjöldi (í hundruðum)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rPr>
                        <a:t>Upphafleg úthlutun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rPr>
                        <a:t>Endurúthlutun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3999722201"/>
                  </a:ext>
                </a:extLst>
              </a:tr>
              <a:tr h="342900">
                <a:tc>
                  <a:txBody>
                    <a:bodyPr/>
                    <a:lstStyle/>
                    <a:p>
                      <a:pPr marL="0" marR="0">
                        <a:lnSpc>
                          <a:spcPct val="100000"/>
                        </a:lnSpc>
                        <a:spcBef>
                          <a:spcPts val="0"/>
                        </a:spcBef>
                        <a:spcAft>
                          <a:spcPts val="0"/>
                        </a:spcAft>
                      </a:pPr>
                      <a:r>
                        <a:rPr lang="en-US" sz="1800" dirty="0">
                          <a:effectLst/>
                        </a:rPr>
                        <a:t>Clara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rPr>
                        <a:t>7100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800" dirty="0">
                          <a:effectLst/>
                        </a:rPr>
                        <a:t>39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800" dirty="0">
                          <a:effectLst/>
                        </a:rPr>
                        <a:t>40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5666078"/>
                  </a:ext>
                </a:extLst>
              </a:tr>
              <a:tr h="342900">
                <a:tc>
                  <a:txBody>
                    <a:bodyPr/>
                    <a:lstStyle/>
                    <a:p>
                      <a:pPr marL="0" marR="0">
                        <a:lnSpc>
                          <a:spcPct val="100000"/>
                        </a:lnSpc>
                        <a:spcBef>
                          <a:spcPts val="0"/>
                        </a:spcBef>
                        <a:spcAft>
                          <a:spcPts val="0"/>
                        </a:spcAft>
                      </a:pPr>
                      <a:r>
                        <a:rPr lang="en-US" sz="1800" dirty="0">
                          <a:effectLst/>
                        </a:rPr>
                        <a:t>Velasco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rPr>
                        <a:t>9080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800" dirty="0">
                          <a:effectLst/>
                        </a:rPr>
                        <a:t>51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800" dirty="0">
                          <a:effectLst/>
                        </a:rPr>
                        <a:t>50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930752"/>
                  </a:ext>
                </a:extLst>
              </a:tr>
              <a:tr h="342900">
                <a:tc>
                  <a:txBody>
                    <a:bodyPr/>
                    <a:lstStyle/>
                    <a:p>
                      <a:pPr marL="0" marR="0">
                        <a:lnSpc>
                          <a:spcPct val="100000"/>
                        </a:lnSpc>
                        <a:spcBef>
                          <a:spcPts val="0"/>
                        </a:spcBef>
                        <a:spcAft>
                          <a:spcPts val="0"/>
                        </a:spcAft>
                      </a:pPr>
                      <a:r>
                        <a:rPr lang="en-US" sz="1800" dirty="0">
                          <a:effectLst/>
                        </a:rPr>
                        <a:t>Oscuridad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effectLst/>
                        </a:rPr>
                        <a:t>1500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800" dirty="0">
                          <a:effectLst/>
                        </a:rPr>
                        <a:t>Á ekki við</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800" dirty="0">
                          <a:effectLst/>
                        </a:rPr>
                        <a:t>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39971771"/>
                  </a:ext>
                </a:extLst>
              </a:tr>
            </a:tbl>
          </a:graphicData>
        </a:graphic>
      </p:graphicFrame>
    </p:spTree>
    <p:extLst>
      <p:ext uri="{BB962C8B-B14F-4D97-AF65-F5344CB8AC3E}">
        <p14:creationId xmlns:p14="http://schemas.microsoft.com/office/powerpoint/2010/main" val="17011233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6356B-EBF0-4B0E-8BD5-BCA9A00CB6E3}"/>
              </a:ext>
            </a:extLst>
          </p:cNvPr>
          <p:cNvSpPr>
            <a:spLocks noGrp="1"/>
          </p:cNvSpPr>
          <p:nvPr>
            <p:ph type="title"/>
          </p:nvPr>
        </p:nvSpPr>
        <p:spPr/>
        <p:txBody>
          <a:bodyPr>
            <a:noAutofit/>
          </a:bodyPr>
          <a:lstStyle/>
          <a:p>
            <a:r>
              <a:rPr lang="en-US" dirty="0"/>
              <a:t>11.5 Leitin að hinni fullkomnu úthlutunaraðferð</a:t>
            </a:r>
            <a:endParaRPr lang="en-US" noProof="0" dirty="0"/>
          </a:p>
        </p:txBody>
      </p:sp>
      <p:sp>
        <p:nvSpPr>
          <p:cNvPr id="3" name="Content Placeholder 2">
            <a:extLst>
              <a:ext uri="{FF2B5EF4-FFF2-40B4-BE49-F238E27FC236}">
                <a16:creationId xmlns:a16="http://schemas.microsoft.com/office/drawing/2014/main" id="{0D41CFDB-3CDB-4589-8B4E-ACE62918BCEE}"/>
              </a:ext>
            </a:extLst>
          </p:cNvPr>
          <p:cNvSpPr>
            <a:spLocks noGrp="1"/>
          </p:cNvSpPr>
          <p:nvPr>
            <p:ph sz="quarter" idx="12"/>
          </p:nvPr>
        </p:nvSpPr>
        <p:spPr>
          <a:xfrm>
            <a:off x="838200" y="1011383"/>
            <a:ext cx="10515600" cy="4228274"/>
          </a:xfrm>
        </p:spPr>
        <p:txBody>
          <a:bodyPr/>
          <a:lstStyle/>
          <a:p>
            <a:pPr>
              <a:lnSpc>
                <a:spcPct val="100000"/>
              </a:lnSpc>
            </a:pPr>
            <a:r>
              <a:rPr lang="en-US" dirty="0"/>
              <a:t>Hin fullkomna úthlutunaraðferð myndi uppfylla eftirfarandi fjögur sanngirnisviðmið samtímis.</a:t>
            </a:r>
          </a:p>
          <a:p>
            <a:pPr lvl="1">
              <a:lnSpc>
                <a:spcPct val="100000"/>
              </a:lnSpc>
            </a:pPr>
            <a:r>
              <a:rPr lang="en-US" sz="2800" dirty="0"/>
              <a:t>Uppfylla kvótaregluna </a:t>
            </a:r>
          </a:p>
          <a:p>
            <a:pPr lvl="1">
              <a:lnSpc>
                <a:spcPct val="100000"/>
              </a:lnSpc>
            </a:pPr>
            <a:r>
              <a:rPr lang="en-US" sz="2800" dirty="0"/>
              <a:t>Forðast Alabama-þversögnina</a:t>
            </a:r>
          </a:p>
          <a:p>
            <a:pPr lvl="1">
              <a:lnSpc>
                <a:spcPct val="100000"/>
              </a:lnSpc>
            </a:pPr>
            <a:r>
              <a:rPr lang="en-US" sz="2800" dirty="0"/>
              <a:t>Forðast mannfjöldaþversögnina</a:t>
            </a:r>
          </a:p>
          <a:p>
            <a:pPr lvl="1">
              <a:lnSpc>
                <a:spcPct val="100000"/>
              </a:lnSpc>
            </a:pPr>
            <a:r>
              <a:rPr lang="en-US" sz="2800" dirty="0"/>
              <a:t>Forðast þversögn nýrra ríkja</a:t>
            </a:r>
          </a:p>
        </p:txBody>
      </p:sp>
    </p:spTree>
    <p:extLst>
      <p:ext uri="{BB962C8B-B14F-4D97-AF65-F5344CB8AC3E}">
        <p14:creationId xmlns:p14="http://schemas.microsoft.com/office/powerpoint/2010/main" val="21465390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fontScale="90000"/>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viðbótarefni frá OpenStax er © Rice University og gefið út samkvæmt alþjóðlega CC BY-NC-SA 4.0 notkunarleyfinu. Aðeins má afrita eða breyta efninu í tilgangi sem ekki er viðskiptalegs eðlis, en geta verður OpenStax og Rice University sem höfunda og tilgreina allar breytingar. Öllum aðlöguðum útgáfum skal deilt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3517</TotalTime>
  <Words>7879</Words>
  <Application>Microsoft Macintosh PowerPoint</Application>
  <PresentationFormat>Widescreen</PresentationFormat>
  <Paragraphs>709</Paragraphs>
  <Slides>63</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72" baseType="lpstr">
      <vt:lpstr>Arial</vt:lpstr>
      <vt:lpstr>Calibri</vt:lpstr>
      <vt:lpstr>Calibri Light</vt:lpstr>
      <vt:lpstr>Cambria</vt:lpstr>
      <vt:lpstr>Cambria Math</vt:lpstr>
      <vt:lpstr>Symbol</vt:lpstr>
      <vt:lpstr>Wingdings</vt:lpstr>
      <vt:lpstr>Office Theme</vt:lpstr>
      <vt:lpstr>Equation</vt:lpstr>
      <vt:lpstr>Contemporary Mathematics</vt:lpstr>
      <vt:lpstr>11.1 Voting Methods</vt:lpstr>
      <vt:lpstr>11.1 Majority Versus Plurality Voting (1 of 2)</vt:lpstr>
      <vt:lpstr>EXAMPLE – Majority of Popular Vote (1 of 2)</vt:lpstr>
      <vt:lpstr>11.1 Majority Versus Plurality Voting (2 of 2)</vt:lpstr>
      <vt:lpstr>EXAMPLE – Majority of Popular Vote (2 of 2)</vt:lpstr>
      <vt:lpstr>11.1 Runoff Voting</vt:lpstr>
      <vt:lpstr>EXAMPLE – Runoff Election for Condominium Association President</vt:lpstr>
      <vt:lpstr>11.1 Steps to Determine Winner by Plurality or Majority Election with Runoff </vt:lpstr>
      <vt:lpstr>11.1 Ranked-Choice Voting</vt:lpstr>
      <vt:lpstr>11.1 Steps to Determine Winner by Ranked-Choice Voting </vt:lpstr>
      <vt:lpstr>11.1 Borda Count Voting</vt:lpstr>
      <vt:lpstr>EXAMPLE – Borda Count Voting</vt:lpstr>
      <vt:lpstr>11.1 Pairwise Comparison and Condorcet Voting</vt:lpstr>
      <vt:lpstr>11.1 Steps to Determine a Winner by Pairwise Comparison Method Using a Matrix </vt:lpstr>
      <vt:lpstr>11.1 Approval Voting</vt:lpstr>
      <vt:lpstr>11.1 Compare and Contrast Voting Methods to Identify Flaws </vt:lpstr>
      <vt:lpstr>11.2 Fairness in Voting Methods</vt:lpstr>
      <vt:lpstr>11.2 The Majority Criterion (1 of 2)</vt:lpstr>
      <vt:lpstr>EXAMPLE – Roommates Choose Fast Food</vt:lpstr>
      <vt:lpstr>EXAMPLE – Roommates Choose Fast Food – Solution </vt:lpstr>
      <vt:lpstr>11.2 The Majority Criterion (2 of 2)</vt:lpstr>
      <vt:lpstr>11.2 Head-to-Head Criterion</vt:lpstr>
      <vt:lpstr>EXAMPLE – Spending Tax Refund </vt:lpstr>
      <vt:lpstr>11.2 Monotonicity Criterion</vt:lpstr>
      <vt:lpstr>EXAMPLE – Favorite Dog Breed by Plurality</vt:lpstr>
      <vt:lpstr>EXAMPLE – Favorite Dog Breed by Plurality – Solution </vt:lpstr>
      <vt:lpstr>11.2 Irrelevant Alternatives Criterion </vt:lpstr>
      <vt:lpstr>EXAMPLE – Apple, Blueberry, or Cherry? </vt:lpstr>
      <vt:lpstr>11.2 Arrow’s Impossibility Theorem</vt:lpstr>
      <vt:lpstr>11.3 Standard Divisors, Standard Quotas &amp; the Apportionment Problem </vt:lpstr>
      <vt:lpstr>11.3 The Apportionment Problem</vt:lpstr>
      <vt:lpstr>EXAMPLE – Ratio of Faculty to Students at a College (1 of 2)</vt:lpstr>
      <vt:lpstr>EXAMPLE – Ratio of Faculty to Students at a College (2 of 2)</vt:lpstr>
      <vt:lpstr>11.3 The Standard Divisor</vt:lpstr>
      <vt:lpstr>EXAMPLE – The Standard Divisor of the U.S. House of Representatives 2021 </vt:lpstr>
      <vt:lpstr>11.3 The Standard Quota</vt:lpstr>
      <vt:lpstr>EXAMPLE – The Standard Quota of the U.S. House of Representatives 2021 </vt:lpstr>
      <vt:lpstr>11.4 Apportionment Methods</vt:lpstr>
      <vt:lpstr>11.4 A Closer Look at the Apportionment Problem</vt:lpstr>
      <vt:lpstr>11.4 Hamilton's Method of Apportionment</vt:lpstr>
      <vt:lpstr>EXAMPLE – Hawaiian School Districts</vt:lpstr>
      <vt:lpstr>EXAMPLE – Hawaiian School Districts – Solution </vt:lpstr>
      <vt:lpstr>11.4 The Quota Rule</vt:lpstr>
      <vt:lpstr>EXAMPLE – Which Apportionment Method Satisfies the Quota Rule? </vt:lpstr>
      <vt:lpstr>11.4 Jefferson’s Method of Apportionment</vt:lpstr>
      <vt:lpstr>EXAMPLE – Modifying a Standard Divisor</vt:lpstr>
      <vt:lpstr>11.4 Steps for Jefferson’s Method of Apportionment</vt:lpstr>
      <vt:lpstr>11.4 Adam’s Method of Apportionment</vt:lpstr>
      <vt:lpstr>11.4 Webster’s Method of Apportionment (1 of 2)</vt:lpstr>
      <vt:lpstr>11.4 Webster’s Method of Apportionment (2 of 2)</vt:lpstr>
      <vt:lpstr>11.4 Comparing Apportionment Methods </vt:lpstr>
      <vt:lpstr>11.5 Fairness in Apportionment Methods </vt:lpstr>
      <vt:lpstr>11.5 Apportionment Paradoxes</vt:lpstr>
      <vt:lpstr>11.5 The Alabama Paradox </vt:lpstr>
      <vt:lpstr>EXAMPLE – The 1880 Alabama Quota (1 of 2)</vt:lpstr>
      <vt:lpstr>EXAMPLE – The 1880 Alabama Quota (2 of 2)</vt:lpstr>
      <vt:lpstr>11.5 The Population Paradox (1 of 2)</vt:lpstr>
      <vt:lpstr>11.5 The Population Paradox (2 of 2)</vt:lpstr>
      <vt:lpstr>11.5 The New-States Paradox</vt:lpstr>
      <vt:lpstr>EXAMPLE – New State of Oscuridad </vt:lpstr>
      <vt:lpstr>11.5 The Search for the Perfect Apportionment Method</vt:lpstr>
      <vt:lpstr>License</vt:lpstr>
    </vt:vector>
  </TitlesOfParts>
  <Company>OpenStax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Math</dc:title>
  <dc:subject>Chapter 11 VOTING AND APPORTIONMENT</dc:subject>
  <dc:creator>Larissa Chu</dc:creator>
  <cp:lastModifiedBy>Colby Powers</cp:lastModifiedBy>
  <cp:revision>280</cp:revision>
  <dcterms:created xsi:type="dcterms:W3CDTF">2018-05-29T21:16:34Z</dcterms:created>
  <dcterms:modified xsi:type="dcterms:W3CDTF">2026-02-24T17:27:40Z</dcterms:modified>
  <cp:category>Accessible PPT</cp:category>
</cp:coreProperties>
</file>