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319" r:id="rId5"/>
    <p:sldId id="320" r:id="rId6"/>
    <p:sldId id="360" r:id="rId7"/>
    <p:sldId id="260" r:id="rId8"/>
    <p:sldId id="321" r:id="rId9"/>
    <p:sldId id="261" r:id="rId10"/>
    <p:sldId id="322" r:id="rId11"/>
    <p:sldId id="257" r:id="rId12"/>
    <p:sldId id="361" r:id="rId13"/>
    <p:sldId id="362" r:id="rId14"/>
    <p:sldId id="363" r:id="rId15"/>
    <p:sldId id="323" r:id="rId16"/>
    <p:sldId id="263" r:id="rId17"/>
    <p:sldId id="324" r:id="rId18"/>
    <p:sldId id="364" r:id="rId19"/>
    <p:sldId id="365" r:id="rId20"/>
    <p:sldId id="325" r:id="rId21"/>
    <p:sldId id="366" r:id="rId22"/>
    <p:sldId id="326" r:id="rId23"/>
    <p:sldId id="367" r:id="rId24"/>
    <p:sldId id="328" r:id="rId25"/>
    <p:sldId id="329" r:id="rId26"/>
    <p:sldId id="330" r:id="rId27"/>
    <p:sldId id="331" r:id="rId28"/>
    <p:sldId id="332" r:id="rId29"/>
    <p:sldId id="334" r:id="rId30"/>
    <p:sldId id="368" r:id="rId31"/>
    <p:sldId id="369" r:id="rId32"/>
    <p:sldId id="333" r:id="rId33"/>
    <p:sldId id="370" r:id="rId34"/>
    <p:sldId id="336" r:id="rId35"/>
    <p:sldId id="335" r:id="rId36"/>
    <p:sldId id="371" r:id="rId37"/>
    <p:sldId id="337" r:id="rId38"/>
    <p:sldId id="339" r:id="rId39"/>
    <p:sldId id="373" r:id="rId40"/>
    <p:sldId id="372" r:id="rId41"/>
    <p:sldId id="338" r:id="rId42"/>
    <p:sldId id="341" r:id="rId43"/>
    <p:sldId id="374" r:id="rId44"/>
    <p:sldId id="344" r:id="rId45"/>
    <p:sldId id="375" r:id="rId46"/>
    <p:sldId id="343" r:id="rId47"/>
    <p:sldId id="345" r:id="rId48"/>
    <p:sldId id="376" r:id="rId49"/>
    <p:sldId id="346" r:id="rId50"/>
    <p:sldId id="377" r:id="rId51"/>
    <p:sldId id="378" r:id="rId52"/>
    <p:sldId id="379" r:id="rId53"/>
    <p:sldId id="348" r:id="rId54"/>
    <p:sldId id="347" r:id="rId55"/>
    <p:sldId id="351" r:id="rId56"/>
    <p:sldId id="380" r:id="rId57"/>
    <p:sldId id="381" r:id="rId58"/>
    <p:sldId id="350" r:id="rId59"/>
    <p:sldId id="354" r:id="rId60"/>
    <p:sldId id="353" r:id="rId61"/>
    <p:sldId id="355" r:id="rId62"/>
    <p:sldId id="356" r:id="rId63"/>
    <p:sldId id="357" r:id="rId64"/>
    <p:sldId id="358" r:id="rId65"/>
    <p:sldId id="382" r:id="rId66"/>
    <p:sldId id="383" r:id="rId67"/>
    <p:sldId id="384" r:id="rId68"/>
    <p:sldId id="385" r:id="rId69"/>
    <p:sldId id="386" r:id="rId70"/>
    <p:sldId id="399" r:id="rId71"/>
    <p:sldId id="400" r:id="rId72"/>
    <p:sldId id="389" r:id="rId73"/>
    <p:sldId id="390" r:id="rId74"/>
    <p:sldId id="391" r:id="rId75"/>
    <p:sldId id="392" r:id="rId76"/>
    <p:sldId id="393" r:id="rId77"/>
    <p:sldId id="394" r:id="rId78"/>
    <p:sldId id="395" r:id="rId79"/>
    <p:sldId id="396" r:id="rId80"/>
    <p:sldId id="397" r:id="rId81"/>
    <p:sldId id="398" r:id="rId82"/>
    <p:sldId id="306" r:id="rId83"/>
    <p:sldId id="287" r:id="rId8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29024F-9F26-F749-7B81-AE3097A1FB4B}" name="Christina Gawlik" initials="CG" userId="6d05c88443befd9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4C"/>
    <a:srgbClr val="BA4C2D"/>
    <a:srgbClr val="464846"/>
    <a:srgbClr val="52832B"/>
    <a:srgbClr val="EBF1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92" autoAdjust="0"/>
    <p:restoredTop sz="94683" autoAdjust="0"/>
  </p:normalViewPr>
  <p:slideViewPr>
    <p:cSldViewPr snapToGrid="0" snapToObjects="1">
      <p:cViewPr varScale="1">
        <p:scale>
          <a:sx n="120" d="100"/>
          <a:sy n="120" d="100"/>
        </p:scale>
        <p:origin x="216" y="59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 Id="rId89" Type="http://schemas.microsoft.com/office/2018/10/relationships/authors" Targe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8961120" cy="457200"/>
          </a:xfrm>
        </p:spPr>
        <p:txBody>
          <a:bodyPr wrap="square" anchor="ctr" anchorCtr="0">
            <a:noAutofit/>
          </a:bodyPr>
          <a:lstStyle>
            <a:lvl1pPr>
              <a:defRPr sz="2800" b="1"/>
            </a:lvl1pPr>
          </a:lstStyle>
          <a:p>
            <a:r>
              <a:rPr lang="en-US" dirty="0"/>
              <a:t>Title</a:t>
            </a:r>
          </a:p>
        </p:txBody>
      </p:sp>
      <p:sp>
        <p:nvSpPr>
          <p:cNvPr id="3" name="Content Placeholder 2"/>
          <p:cNvSpPr>
            <a:spLocks noGrp="1"/>
          </p:cNvSpPr>
          <p:nvPr>
            <p:ph idx="1" hasCustomPrompt="1"/>
          </p:nvPr>
        </p:nvSpPr>
        <p:spPr>
          <a:xfrm>
            <a:off x="838200" y="1010661"/>
            <a:ext cx="10515600" cy="3796145"/>
          </a:xfrm>
        </p:spPr>
        <p:txBody>
          <a:bodyPr wrap="square" anchor="t" anchorCtr="0">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wrap="square" anchor="t" anchorCtr="0">
            <a:noAutofit/>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wrap="square" anchor="t" anchorCtr="0">
            <a:no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71986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2845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2830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745421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2"/>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2"/>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1535207"/>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1533707"/>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2046954"/>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2046954"/>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2516855"/>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2516855"/>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
        <p:nvSpPr>
          <p:cNvPr id="13" name="Content Placeholder 3">
            <a:extLst>
              <a:ext uri="{FF2B5EF4-FFF2-40B4-BE49-F238E27FC236}">
                <a16:creationId xmlns:a16="http://schemas.microsoft.com/office/drawing/2014/main" id="{BCD45C88-C453-41CA-89BD-B4DF75E88969}"/>
              </a:ext>
            </a:extLst>
          </p:cNvPr>
          <p:cNvSpPr>
            <a:spLocks noGrp="1"/>
          </p:cNvSpPr>
          <p:nvPr>
            <p:ph sz="half" idx="18" hasCustomPrompt="1"/>
          </p:nvPr>
        </p:nvSpPr>
        <p:spPr>
          <a:xfrm>
            <a:off x="838200" y="3054991"/>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a:extLst>
              <a:ext uri="{FF2B5EF4-FFF2-40B4-BE49-F238E27FC236}">
                <a16:creationId xmlns:a16="http://schemas.microsoft.com/office/drawing/2014/main" id="{C6D1695F-0179-4DCE-A9B2-2740B2F51741}"/>
              </a:ext>
            </a:extLst>
          </p:cNvPr>
          <p:cNvSpPr>
            <a:spLocks noGrp="1"/>
          </p:cNvSpPr>
          <p:nvPr>
            <p:ph sz="half" idx="19" hasCustomPrompt="1"/>
          </p:nvPr>
        </p:nvSpPr>
        <p:spPr>
          <a:xfrm>
            <a:off x="6172200" y="3054991"/>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3">
            <a:extLst>
              <a:ext uri="{FF2B5EF4-FFF2-40B4-BE49-F238E27FC236}">
                <a16:creationId xmlns:a16="http://schemas.microsoft.com/office/drawing/2014/main" id="{EE98B34C-A856-4AA5-BCFD-FB46420E3DCD}"/>
              </a:ext>
            </a:extLst>
          </p:cNvPr>
          <p:cNvSpPr>
            <a:spLocks noGrp="1"/>
          </p:cNvSpPr>
          <p:nvPr>
            <p:ph sz="half" idx="20" hasCustomPrompt="1"/>
          </p:nvPr>
        </p:nvSpPr>
        <p:spPr>
          <a:xfrm>
            <a:off x="838200" y="3593127"/>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a:extLst>
              <a:ext uri="{FF2B5EF4-FFF2-40B4-BE49-F238E27FC236}">
                <a16:creationId xmlns:a16="http://schemas.microsoft.com/office/drawing/2014/main" id="{90180FFC-0B67-43CA-93B6-772333DDEE36}"/>
              </a:ext>
            </a:extLst>
          </p:cNvPr>
          <p:cNvSpPr>
            <a:spLocks noGrp="1"/>
          </p:cNvSpPr>
          <p:nvPr>
            <p:ph sz="half" idx="21" hasCustomPrompt="1"/>
          </p:nvPr>
        </p:nvSpPr>
        <p:spPr>
          <a:xfrm>
            <a:off x="6172200" y="3593127"/>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3">
            <a:extLst>
              <a:ext uri="{FF2B5EF4-FFF2-40B4-BE49-F238E27FC236}">
                <a16:creationId xmlns:a16="http://schemas.microsoft.com/office/drawing/2014/main" id="{2B000FFA-C66B-41D3-A17F-4DCFD7302F84}"/>
              </a:ext>
            </a:extLst>
          </p:cNvPr>
          <p:cNvSpPr>
            <a:spLocks noGrp="1"/>
          </p:cNvSpPr>
          <p:nvPr>
            <p:ph sz="half" idx="22" hasCustomPrompt="1"/>
          </p:nvPr>
        </p:nvSpPr>
        <p:spPr>
          <a:xfrm>
            <a:off x="838200" y="4131263"/>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3">
            <a:extLst>
              <a:ext uri="{FF2B5EF4-FFF2-40B4-BE49-F238E27FC236}">
                <a16:creationId xmlns:a16="http://schemas.microsoft.com/office/drawing/2014/main" id="{1C5A043A-B463-475A-A4D3-8A64786422EE}"/>
              </a:ext>
            </a:extLst>
          </p:cNvPr>
          <p:cNvSpPr>
            <a:spLocks noGrp="1"/>
          </p:cNvSpPr>
          <p:nvPr>
            <p:ph sz="half" idx="23" hasCustomPrompt="1"/>
          </p:nvPr>
        </p:nvSpPr>
        <p:spPr>
          <a:xfrm>
            <a:off x="6172200" y="4131263"/>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3">
            <a:extLst>
              <a:ext uri="{FF2B5EF4-FFF2-40B4-BE49-F238E27FC236}">
                <a16:creationId xmlns:a16="http://schemas.microsoft.com/office/drawing/2014/main" id="{FD5CD913-5461-4969-B805-353A7F2D36BC}"/>
              </a:ext>
            </a:extLst>
          </p:cNvPr>
          <p:cNvSpPr>
            <a:spLocks noGrp="1"/>
          </p:cNvSpPr>
          <p:nvPr>
            <p:ph sz="half" idx="24" hasCustomPrompt="1"/>
          </p:nvPr>
        </p:nvSpPr>
        <p:spPr>
          <a:xfrm>
            <a:off x="838200" y="4669399"/>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3">
            <a:extLst>
              <a:ext uri="{FF2B5EF4-FFF2-40B4-BE49-F238E27FC236}">
                <a16:creationId xmlns:a16="http://schemas.microsoft.com/office/drawing/2014/main" id="{EB4B5DCD-9264-4400-A4A3-04516D1F9CE8}"/>
              </a:ext>
            </a:extLst>
          </p:cNvPr>
          <p:cNvSpPr>
            <a:spLocks noGrp="1"/>
          </p:cNvSpPr>
          <p:nvPr>
            <p:ph sz="half" idx="25" hasCustomPrompt="1"/>
          </p:nvPr>
        </p:nvSpPr>
        <p:spPr>
          <a:xfrm>
            <a:off x="6172200" y="4669399"/>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3">
            <a:extLst>
              <a:ext uri="{FF2B5EF4-FFF2-40B4-BE49-F238E27FC236}">
                <a16:creationId xmlns:a16="http://schemas.microsoft.com/office/drawing/2014/main" id="{BB1D6B81-FCE1-429E-9D4B-A269C866C152}"/>
              </a:ext>
            </a:extLst>
          </p:cNvPr>
          <p:cNvSpPr>
            <a:spLocks noGrp="1"/>
          </p:cNvSpPr>
          <p:nvPr>
            <p:ph sz="half" idx="26" hasCustomPrompt="1"/>
          </p:nvPr>
        </p:nvSpPr>
        <p:spPr>
          <a:xfrm>
            <a:off x="838200" y="5207535"/>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3">
            <a:extLst>
              <a:ext uri="{FF2B5EF4-FFF2-40B4-BE49-F238E27FC236}">
                <a16:creationId xmlns:a16="http://schemas.microsoft.com/office/drawing/2014/main" id="{6D4D380A-187E-4B36-9B9C-E672968E138D}"/>
              </a:ext>
            </a:extLst>
          </p:cNvPr>
          <p:cNvSpPr>
            <a:spLocks noGrp="1"/>
          </p:cNvSpPr>
          <p:nvPr>
            <p:ph sz="half" idx="27" hasCustomPrompt="1"/>
          </p:nvPr>
        </p:nvSpPr>
        <p:spPr>
          <a:xfrm>
            <a:off x="6172200" y="5207535"/>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3">
            <a:extLst>
              <a:ext uri="{FF2B5EF4-FFF2-40B4-BE49-F238E27FC236}">
                <a16:creationId xmlns:a16="http://schemas.microsoft.com/office/drawing/2014/main" id="{3E71487E-8F7A-470B-A47E-43AD671A11CC}"/>
              </a:ext>
            </a:extLst>
          </p:cNvPr>
          <p:cNvSpPr>
            <a:spLocks noGrp="1"/>
          </p:cNvSpPr>
          <p:nvPr>
            <p:ph sz="half" idx="28" hasCustomPrompt="1"/>
          </p:nvPr>
        </p:nvSpPr>
        <p:spPr>
          <a:xfrm>
            <a:off x="838200" y="5745671"/>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3">
            <a:extLst>
              <a:ext uri="{FF2B5EF4-FFF2-40B4-BE49-F238E27FC236}">
                <a16:creationId xmlns:a16="http://schemas.microsoft.com/office/drawing/2014/main" id="{26072833-964F-421B-8081-DA4981FF9B9A}"/>
              </a:ext>
            </a:extLst>
          </p:cNvPr>
          <p:cNvSpPr>
            <a:spLocks noGrp="1"/>
          </p:cNvSpPr>
          <p:nvPr>
            <p:ph sz="half" idx="29" hasCustomPrompt="1"/>
          </p:nvPr>
        </p:nvSpPr>
        <p:spPr>
          <a:xfrm>
            <a:off x="6172200" y="5745671"/>
            <a:ext cx="5181600" cy="36512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418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5">
            <a:extLst>
              <a:ext uri="{FF2B5EF4-FFF2-40B4-BE49-F238E27FC236}">
                <a16:creationId xmlns:a16="http://schemas.microsoft.com/office/drawing/2014/main" id="{B3A1F791-C97D-4F30-85DC-EEC2CE30F101}"/>
              </a:ext>
            </a:extLst>
          </p:cNvPr>
          <p:cNvSpPr>
            <a:spLocks noGrp="1"/>
          </p:cNvSpPr>
          <p:nvPr>
            <p:ph type="body" sz="quarter" idx="16"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341968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hasCustomPrompt="1"/>
          </p:nvPr>
        </p:nvSpPr>
        <p:spPr>
          <a:xfrm>
            <a:off x="838200" y="1011383"/>
            <a:ext cx="10515600" cy="325581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6"/>
          <p:cNvSpPr>
            <a:spLocks noGrp="1"/>
          </p:cNvSpPr>
          <p:nvPr>
            <p:ph sz="quarter" idx="13" hasCustomPrompt="1"/>
          </p:nvPr>
        </p:nvSpPr>
        <p:spPr>
          <a:xfrm>
            <a:off x="838200" y="4378037"/>
            <a:ext cx="10515600" cy="1627909"/>
          </a:xfrm>
        </p:spPr>
        <p:txBody>
          <a:bodyPr>
            <a:no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noAutofit/>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80"/>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79"/>
          </a:xfrm>
        </p:spPr>
        <p:txBody>
          <a:bodyPr>
            <a:noAutofit/>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2"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3" r:id="rId4"/>
    <p:sldLayoutId id="2147483664" r:id="rId5"/>
    <p:sldLayoutId id="2147483666" r:id="rId6"/>
    <p:sldLayoutId id="2147483665" r:id="rId7"/>
    <p:sldLayoutId id="2147483660" r:id="rId8"/>
    <p:sldLayoutId id="2147483661" r:id="rId9"/>
    <p:sldLayoutId id="2147483662" r:id="rId10"/>
  </p:sldLayoutIdLst>
  <p:txStyles>
    <p:titleStyle>
      <a:lvl1pPr algn="l" defTabSz="914400" rtl="0" eaLnBrk="1" latinLnBrk="0" hangingPunct="1">
        <a:lnSpc>
          <a:spcPct val="90000"/>
        </a:lnSpc>
        <a:spcBef>
          <a:spcPct val="0"/>
        </a:spcBef>
        <a:buNone/>
        <a:defRPr sz="2800" b="1" kern="1200">
          <a:solidFill>
            <a:schemeClr val="accent6">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rgbClr val="BA4C2D"/>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v3_image2_b953fc7bfc8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3_30f40c6212cb.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3_30f40c6212cb.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3_30f40c6212cb.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4_03ac49314494.png"/><Relationship Id="rId3" Type="http://schemas.openxmlformats.org/officeDocument/2006/relationships/image" Target="../media/v3_image5_d1f1e690f6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oleObject" Target="../embeddings/oleObject1.bin"/><Relationship Id="rId3" Type="http://schemas.openxmlformats.org/officeDocument/2006/relationships/image" Target="../media/v3_image6_ae89f7a294d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7_cbd02bfc1fa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2.bin"/><Relationship Id="rId3" Type="http://schemas.openxmlformats.org/officeDocument/2006/relationships/image" Target="../media/image8.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3.bin"/><Relationship Id="rId3" Type="http://schemas.openxmlformats.org/officeDocument/2006/relationships/image" Target="../media/image9.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10_f0fa8fe1fb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11_67a503ade69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12_b2ffbde316b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13_2585f27b371b.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14_0b2e72ca405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15_53261f55fa4e.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16_260dfe6747dd.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17_7c93a18adbcb.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 Id="rId3" Type="http://schemas.openxmlformats.org/officeDocument/2006/relationships/image" Target="../media/image1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20_943437f1bc3e.png"/><Relationship Id="rId3" Type="http://schemas.openxmlformats.org/officeDocument/2006/relationships/image" Target="../media/v3_image21_e16f82afe99c.png"/><Relationship Id="rId4" Type="http://schemas.openxmlformats.org/officeDocument/2006/relationships/image" Target="../media/v3_image22_9b079db5841f.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23_8978d9261e7d.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24_8ca54e4a1305.png"/><Relationship Id="rId3" Type="http://schemas.openxmlformats.org/officeDocument/2006/relationships/image" Target="../media/v3_image25_073be44408c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26_b18b3e1876d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27_aa271e52079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v3_image28_28909e5e92d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openstax.org/r/The_Four" TargetMode="External"/><Relationship Id="rId3" Type="http://schemas.openxmlformats.org/officeDocument/2006/relationships/image" Target="../media/v3_image29_8a383373e9ea.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30_151d31f8884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31_ff385d41213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32_023aab2974e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33_8b9d4cedb84c.png"/><Relationship Id="rId3" Type="http://schemas.openxmlformats.org/officeDocument/2006/relationships/image" Target="../media/v3_image34_4bbea7dc63c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35_3a938250c4fa.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36_7273d088a6c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37_24e16998ff22.png"/><Relationship Id="rId3" Type="http://schemas.openxmlformats.org/officeDocument/2006/relationships/image" Target="../media/v3_image38_564beb3c3db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39_dab8e7fb1192.png"/><Relationship Id="rId3" Type="http://schemas.openxmlformats.org/officeDocument/2006/relationships/image" Target="../media/v3_image40_9f82d6d2b93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41_78b3d2d93fd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42_1fbc8c98d59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43_3ecacf04d656.png"/><Relationship Id="rId3" Type="http://schemas.openxmlformats.org/officeDocument/2006/relationships/image" Target="../media/v3_image44_b16642748f0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45_05afcbab4fa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46_1308a3818d5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47_890a0dcaa5f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4.bin"/><Relationship Id="rId3" Type="http://schemas.openxmlformats.org/officeDocument/2006/relationships/image" Target="../media/image48.w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4.bin"/><Relationship Id="rId3" Type="http://schemas.openxmlformats.org/officeDocument/2006/relationships/image" Target="../media/image48.wmf"/><Relationship Id="rId4" Type="http://schemas.openxmlformats.org/officeDocument/2006/relationships/oleObject" Target="../embeddings/oleObject5.bin"/><Relationship Id="rId5" Type="http://schemas.openxmlformats.org/officeDocument/2006/relationships/image" Target="../media/image49.w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v3_image50_3944f96e258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51_feac2591a67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52_fdfba1433cde.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v3_image53_b7a65577ddbf.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96D634E8-4422-6744-BAAE-52C9030B199D}"/>
              </a:ext>
            </a:extLst>
          </p:cNvPr>
          <p:cNvSpPr>
            <a:spLocks noGrp="1"/>
          </p:cNvSpPr>
          <p:nvPr>
            <p:ph type="ctrTitle"/>
          </p:nvPr>
        </p:nvSpPr>
        <p:spPr/>
        <p:txBody>
          <a:bodyPr>
            <a:normAutofit/>
          </a:bodyPr>
          <a:lstStyle/>
          <a:p>
            <a:r>
              <a:rPr lang="en-US" sz="4800" noProof="0" dirty="0"/>
              <a:t>Stærðfræði í daglegu lífi</a:t>
            </a:r>
          </a:p>
        </p:txBody>
      </p:sp>
      <p:sp>
        <p:nvSpPr>
          <p:cNvPr id="24" name="Text Placeholder 2">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dirty="0"/>
              <a:t>12 Netafræði</a:t>
            </a:r>
          </a:p>
        </p:txBody>
      </p:sp>
      <p:pic>
        <p:nvPicPr>
          <p:cNvPr id="2" name="Picture 1" descr="Cover of the OpenStax textbook titled Contemporary Mathematics. The title is in large bold yellow text set against a green background, and the OpenStax logo is in white in the top right corner.">
            <a:extLst>
              <a:ext uri="{FF2B5EF4-FFF2-40B4-BE49-F238E27FC236}">
                <a16:creationId xmlns:a16="http://schemas.microsoft.com/office/drawing/2014/main" id="{00A0F054-94F7-D9BC-C90D-CC76EB90E3F5}"/>
              </a:ext>
            </a:extLst>
          </p:cNvPr>
          <p:cNvPicPr>
            <a:picLocks noChangeAspect="1"/>
          </p:cNvPicPr>
          <p:nvPr/>
        </p:nvPicPr>
        <p:blipFill>
          <a:blip r:embed="rId2"/>
          <a:stretch>
            <a:fillRect/>
          </a:stretch>
        </p:blipFill>
        <p:spPr>
          <a:xfrm>
            <a:off x="4862599" y="2757120"/>
            <a:ext cx="2466802" cy="3192332"/>
          </a:xfrm>
          <a:prstGeom prst="rect">
            <a:avLst/>
          </a:prstGeom>
          <a:effectLst>
            <a:outerShdw blurRad="362356" dist="150926" dir="1740000" sx="105794" sy="105794" algn="ctr" rotWithShape="0">
              <a:srgbClr val="000000">
                <a:alpha val="51241"/>
              </a:srgbClr>
            </a:outerShdw>
          </a:effectLst>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12.1 Grunnatriði neta</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pPr marL="0" indent="0">
              <a:buNone/>
            </a:pPr>
            <a:r>
              <a:rPr lang="en-US" dirty="0"/>
              <a:t>Námsmarkmið:</a:t>
            </a:r>
          </a:p>
          <a:p>
            <a:pPr marL="514350" indent="-514350">
              <a:buFont typeface="+mj-lt"/>
              <a:buAutoNum type="arabicPeriod"/>
            </a:pPr>
            <a:r>
              <a:rPr lang="en-US" dirty="0"/>
              <a:t>Þekkja einstaka hluta nets.</a:t>
            </a:r>
          </a:p>
          <a:p>
            <a:pPr marL="514350" indent="-514350">
              <a:buFont typeface="+mj-lt"/>
              <a:buAutoNum type="arabicPeriod"/>
            </a:pPr>
            <a:r>
              <a:rPr lang="en-US" dirty="0"/>
              <a:t>Setja hagnýt viðfangsefni fram með grunnhugtökum netafræði.</a:t>
            </a:r>
          </a:p>
        </p:txBody>
      </p:sp>
    </p:spTree>
    <p:extLst>
      <p:ext uri="{BB962C8B-B14F-4D97-AF65-F5344CB8AC3E}">
        <p14:creationId xmlns:p14="http://schemas.microsoft.com/office/powerpoint/2010/main" val="347148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12.1 Hlutar nets (1 af 2)</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200" y="1010660"/>
            <a:ext cx="10515600" cy="5482215"/>
          </a:xfrm>
        </p:spPr>
        <p:txBody>
          <a:bodyPr/>
          <a:lstStyle/>
          <a:p>
            <a:r>
              <a:rPr lang="en-US" sz="2400" dirty="0"/>
              <a:t>Í </a:t>
            </a:r>
            <a:r>
              <a:rPr lang="en-US" sz="2400" b="1" dirty="0"/>
              <a:t>neti</a:t>
            </a:r>
            <a:r>
              <a:rPr lang="en-US" sz="2400" dirty="0"/>
              <a:t> eru hlutir táknaðir með punktum og tengsl þeirra með línum eins og á </a:t>
            </a:r>
            <a:r>
              <a:rPr lang="en-US" sz="2400" dirty="0">
                <a:solidFill>
                  <a:srgbClr val="007CB2"/>
                </a:solidFill>
              </a:rPr>
              <a:t>mynd 12.3</a:t>
            </a:r>
            <a:r>
              <a:rPr lang="en-US" sz="2400" dirty="0"/>
              <a:t>. </a:t>
            </a:r>
            <a:r>
              <a:rPr lang="en-US" sz="2400" dirty="0">
                <a:solidFill>
                  <a:srgbClr val="007CB2"/>
                </a:solidFill>
              </a:rPr>
              <a:t>Mynd 12.3 </a:t>
            </a:r>
            <a:r>
              <a:rPr lang="en-US" sz="2400" dirty="0"/>
              <a:t>sýnir </a:t>
            </a:r>
            <a:r>
              <a:rPr lang="en-US" sz="2400" b="1" dirty="0"/>
              <a:t>einfalt net </a:t>
            </a:r>
            <a:r>
              <a:rPr lang="en-US" sz="2400" dirty="0"/>
              <a:t>sem merkt er </a:t>
            </a:r>
            <a:r>
              <a:rPr lang="en-US" sz="2400" i="1" dirty="0"/>
              <a:t>G</a:t>
            </a:r>
            <a:r>
              <a:rPr lang="en-US" sz="2400" dirty="0"/>
              <a:t> og </a:t>
            </a:r>
            <a:r>
              <a:rPr lang="en-US" sz="2400" b="1" dirty="0"/>
              <a:t>fjölnet </a:t>
            </a:r>
            <a:r>
              <a:rPr lang="en-US" sz="2400" dirty="0"/>
              <a:t>sem merkt er </a:t>
            </a:r>
            <a:r>
              <a:rPr lang="en-US" sz="2400" i="1" dirty="0"/>
              <a:t>H</a:t>
            </a:r>
            <a:r>
              <a:rPr lang="en-US" sz="2400" dirty="0"/>
              <a:t>. </a:t>
            </a:r>
          </a:p>
          <a:p>
            <a:r>
              <a:rPr lang="en-US" sz="2400" dirty="0"/>
              <a:t>Punktarnir nefnast </a:t>
            </a:r>
            <a:r>
              <a:rPr lang="en-US" sz="2400" b="1" dirty="0"/>
              <a:t>hnútar</a:t>
            </a:r>
            <a:r>
              <a:rPr lang="en-US" sz="2400" dirty="0"/>
              <a:t>; stakur punktur er </a:t>
            </a:r>
            <a:r>
              <a:rPr lang="en-US" sz="2400" b="1" dirty="0"/>
              <a:t>hnútur</a:t>
            </a:r>
            <a:r>
              <a:rPr lang="en-US" sz="2400" dirty="0"/>
              <a:t>, sem táknar einn hlut í mengi hluta sem sumir kunna að tengjast. Hnútar eru oft merktir með bókstöfum. Til dæmis hefur netið </a:t>
            </a:r>
            <a:r>
              <a:rPr lang="en-US" sz="2400" i="1" dirty="0"/>
              <a:t>G</a:t>
            </a:r>
            <a:r>
              <a:rPr lang="en-US" sz="2400" dirty="0"/>
              <a:t> hnútana </a:t>
            </a:r>
            <a:r>
              <a:rPr lang="en-US" sz="2400" i="1" dirty="0"/>
              <a:t>a, b, c</a:t>
            </a:r>
            <a:r>
              <a:rPr lang="en-US" sz="2400" dirty="0"/>
              <a:t>, og d, en fjölnetið </a:t>
            </a:r>
            <a:r>
              <a:rPr lang="en-US" sz="2400" i="1" dirty="0"/>
              <a:t>H</a:t>
            </a:r>
            <a:r>
              <a:rPr lang="en-US" sz="2400" dirty="0"/>
              <a:t> hefur hnútana </a:t>
            </a:r>
            <a:r>
              <a:rPr lang="en-US" sz="2400" i="1" dirty="0"/>
              <a:t>e, f, g</a:t>
            </a:r>
            <a:r>
              <a:rPr lang="en-US" sz="2400" dirty="0"/>
              <a:t> og </a:t>
            </a:r>
            <a:r>
              <a:rPr lang="en-US" sz="2400" i="1" dirty="0"/>
              <a:t>h</a:t>
            </a:r>
            <a:r>
              <a:rPr lang="en-US" sz="2400" dirty="0"/>
              <a:t>. </a:t>
            </a:r>
          </a:p>
          <a:p>
            <a:r>
              <a:rPr lang="en-US" sz="2400" dirty="0"/>
              <a:t>Hvert línustrik eða tenging milli tveggja hnúta kallast </a:t>
            </a:r>
            <a:r>
              <a:rPr lang="en-US" sz="2400" b="1" dirty="0"/>
              <a:t>leggur</a:t>
            </a:r>
            <a:r>
              <a:rPr lang="en-US" sz="2400" dirty="0"/>
              <a:t>. </a:t>
            </a:r>
            <a:r>
              <a:rPr lang="en-US" sz="2400" i="1" dirty="0"/>
              <a:t>H</a:t>
            </a:r>
            <a:r>
              <a:rPr lang="en-US" sz="2400" dirty="0"/>
              <a:t> telst fjölnet því það hefur tvöfaldan legg milli </a:t>
            </a:r>
            <a:r>
              <a:rPr lang="en-US" sz="2400" i="1" dirty="0"/>
              <a:t>f</a:t>
            </a:r>
            <a:r>
              <a:rPr lang="en-US" sz="2400" dirty="0"/>
              <a:t> og </a:t>
            </a:r>
            <a:r>
              <a:rPr lang="en-US" sz="2400" i="1" dirty="0"/>
              <a:t>h</a:t>
            </a:r>
            <a:r>
              <a:rPr lang="en-US" sz="2400" dirty="0"/>
              <a:t>, og tvöfaldan legg milli </a:t>
            </a:r>
            <a:r>
              <a:rPr lang="en-US" sz="2400" i="1" dirty="0"/>
              <a:t>h</a:t>
            </a:r>
            <a:r>
              <a:rPr lang="en-US" sz="2400" dirty="0"/>
              <a:t> og </a:t>
            </a:r>
            <a:r>
              <a:rPr lang="en-US" sz="2400" i="1" dirty="0"/>
              <a:t>g</a:t>
            </a:r>
            <a:r>
              <a:rPr lang="en-US" sz="2400" dirty="0"/>
              <a:t>. </a:t>
            </a:r>
          </a:p>
          <a:p>
            <a:r>
              <a:rPr lang="en-US" sz="2400" dirty="0"/>
              <a:t>Önnur ástæða þess að </a:t>
            </a:r>
            <a:r>
              <a:rPr lang="en-US" sz="2400" i="1" dirty="0"/>
              <a:t>H</a:t>
            </a:r>
            <a:r>
              <a:rPr lang="en-US" sz="2400" dirty="0"/>
              <a:t> er kallað fjölnet er að það hefur </a:t>
            </a:r>
            <a:r>
              <a:rPr lang="en-US" sz="2400" b="1" dirty="0"/>
              <a:t>lykkju </a:t>
            </a:r>
            <a:r>
              <a:rPr lang="en-US" sz="2400" dirty="0"/>
              <a:t>sem tengir hnútinn </a:t>
            </a:r>
            <a:r>
              <a:rPr lang="en-US" sz="2400" i="1" dirty="0"/>
              <a:t>e</a:t>
            </a:r>
            <a:r>
              <a:rPr lang="en-US" sz="2400" dirty="0"/>
              <a:t> við sjálfan sig; lykkja er leggur sem tengir hnút við sjálfan sig. Lykkjur og tvöfaldir leggir eru ekki leyfðir í einföldu neti. </a:t>
            </a:r>
            <a:endParaRPr lang="en-US" sz="3600" dirty="0"/>
          </a:p>
        </p:txBody>
      </p:sp>
    </p:spTree>
    <p:extLst>
      <p:ext uri="{BB962C8B-B14F-4D97-AF65-F5344CB8AC3E}">
        <p14:creationId xmlns:p14="http://schemas.microsoft.com/office/powerpoint/2010/main" val="168564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Finna leggi og hnúta</a:t>
            </a:r>
            <a:endParaRPr lang="en-IN" dirty="0"/>
          </a:p>
        </p:txBody>
      </p:sp>
      <p:sp>
        <p:nvSpPr>
          <p:cNvPr id="10" name="Content Placeholder 2">
            <a:extLst>
              <a:ext uri="{FF2B5EF4-FFF2-40B4-BE49-F238E27FC236}">
                <a16:creationId xmlns:a16="http://schemas.microsoft.com/office/drawing/2014/main" id="{E1F18DB5-A733-4577-87A9-D50FFE69A032}"/>
              </a:ext>
            </a:extLst>
          </p:cNvPr>
          <p:cNvSpPr>
            <a:spLocks noGrp="1"/>
          </p:cNvSpPr>
          <p:nvPr>
            <p:ph sz="half" idx="1"/>
          </p:nvPr>
        </p:nvSpPr>
        <p:spPr>
          <a:xfrm>
            <a:off x="838200" y="1010662"/>
            <a:ext cx="5181600" cy="956816"/>
          </a:xfrm>
        </p:spPr>
        <p:txBody>
          <a:bodyPr/>
          <a:lstStyle/>
          <a:p>
            <a:r>
              <a:rPr lang="en-US" dirty="0"/>
              <a:t>Tilgreindu alla hnúta og leggi netsins </a:t>
            </a:r>
            <a:r>
              <a:rPr lang="en-US" i="0" dirty="0">
                <a:latin typeface="Cambria" panose="02040503050406030204" pitchFamily="18" charset="0"/>
                <a:ea typeface="Cambria" panose="02040503050406030204" pitchFamily="18" charset="0"/>
              </a:rPr>
              <a:t>𝐹</a:t>
            </a:r>
            <a:r>
              <a:rPr lang="en-US" dirty="0"/>
              <a:t> á myndinni.</a:t>
            </a:r>
          </a:p>
        </p:txBody>
      </p:sp>
      <p:pic>
        <p:nvPicPr>
          <p:cNvPr id="13" name="Picture 3" descr="A graph labeled graph F.&#10;The graph has five vertices: V, W, X, Y, and Z. Four edges connect X with V, W, Y, and Z. Two edges connect W with V and Z.">
            <a:extLst>
              <a:ext uri="{FF2B5EF4-FFF2-40B4-BE49-F238E27FC236}">
                <a16:creationId xmlns:a16="http://schemas.microsoft.com/office/drawing/2014/main" id="{6C0FD90C-49C8-4B3E-93FF-58FA9AEF206E}"/>
              </a:ext>
            </a:extLst>
          </p:cNvPr>
          <p:cNvPicPr>
            <a:picLocks noGrp="1" noChangeAspect="1"/>
          </p:cNvPicPr>
          <p:nvPr>
            <p:ph sz="half" idx="2"/>
          </p:nvPr>
        </p:nvPicPr>
        <p:blipFill>
          <a:blip r:embed="rId2"/>
          <a:stretch>
            <a:fillRect/>
          </a:stretch>
        </p:blipFill>
        <p:spPr>
          <a:xfrm>
            <a:off x="1803686" y="1967477"/>
            <a:ext cx="2751856" cy="4663440"/>
          </a:xfrm>
          <a:prstGeom prst="rect">
            <a:avLst/>
          </a:prstGeom>
        </p:spPr>
      </p:pic>
      <p:sp>
        <p:nvSpPr>
          <p:cNvPr id="5" name="Content Placeholder 4">
            <a:extLst>
              <a:ext uri="{FF2B5EF4-FFF2-40B4-BE49-F238E27FC236}">
                <a16:creationId xmlns:a16="http://schemas.microsoft.com/office/drawing/2014/main" id="{5BF9AF47-43E6-416C-8FE5-96751D6CA300}"/>
              </a:ext>
            </a:extLst>
          </p:cNvPr>
          <p:cNvSpPr>
            <a:spLocks noGrp="1"/>
          </p:cNvSpPr>
          <p:nvPr>
            <p:ph sz="half" idx="12"/>
          </p:nvPr>
        </p:nvSpPr>
        <p:spPr>
          <a:xfrm>
            <a:off x="6273800" y="1010661"/>
            <a:ext cx="5537200" cy="1351539"/>
          </a:xfrm>
        </p:spPr>
        <p:txBody>
          <a:bodyPr/>
          <a:lstStyle/>
          <a:p>
            <a:pPr lvl="0"/>
            <a:r>
              <a:rPr lang="en-US" dirty="0"/>
              <a:t>Hnútarnir eru </a:t>
            </a:r>
            <a:r>
              <a:rPr lang="en-US" i="0" dirty="0">
                <a:latin typeface="Cambria" panose="02040503050406030204" pitchFamily="18" charset="0"/>
                <a:ea typeface="Cambria" panose="02040503050406030204" pitchFamily="18" charset="0"/>
              </a:rPr>
              <a:t>𝑣</a:t>
            </a:r>
            <a:r>
              <a:rPr lang="en-US" dirty="0"/>
              <a:t>, </a:t>
            </a:r>
            <a:r>
              <a:rPr lang="en-US" i="0" dirty="0">
                <a:latin typeface="Cambria" panose="02040503050406030204" pitchFamily="18" charset="0"/>
                <a:ea typeface="Cambria" panose="02040503050406030204" pitchFamily="18" charset="0"/>
              </a:rPr>
              <a:t>𝑤</a:t>
            </a:r>
            <a:r>
              <a:rPr lang="en-US" dirty="0"/>
              <a:t>, </a:t>
            </a:r>
            <a:r>
              <a:rPr lang="en-US" i="0" dirty="0">
                <a:latin typeface="Cambria Math" panose="02040503050406030204" pitchFamily="18" charset="0"/>
                <a:ea typeface="Cambria Math" panose="02040503050406030204" pitchFamily="18" charset="0"/>
              </a:rPr>
              <a:t>𝑥</a:t>
            </a:r>
            <a:r>
              <a:rPr lang="en-US" dirty="0"/>
              <a:t>, </a:t>
            </a:r>
            <a:r>
              <a:rPr lang="en-US" i="0" dirty="0">
                <a:latin typeface="Cambria Math" panose="02040503050406030204" pitchFamily="18" charset="0"/>
                <a:ea typeface="Cambria Math" panose="02040503050406030204" pitchFamily="18" charset="0"/>
              </a:rPr>
              <a:t>𝑦</a:t>
            </a:r>
            <a:r>
              <a:rPr lang="en-US" dirty="0"/>
              <a:t> og </a:t>
            </a:r>
            <a:r>
              <a:rPr lang="en-US" i="0" dirty="0">
                <a:latin typeface="Cambria" panose="02040503050406030204" pitchFamily="18" charset="0"/>
                <a:ea typeface="Cambria" panose="02040503050406030204" pitchFamily="18" charset="0"/>
              </a:rPr>
              <a:t>𝑧</a:t>
            </a:r>
            <a:r>
              <a:rPr lang="en-US" dirty="0"/>
              <a:t>. </a:t>
            </a:r>
          </a:p>
          <a:p>
            <a:pPr lvl="0"/>
            <a:r>
              <a:rPr lang="en-US" dirty="0"/>
              <a:t>Leggirnir eru </a:t>
            </a:r>
            <a:r>
              <a:rPr lang="en-US" i="0" dirty="0">
                <a:latin typeface="Cambria" panose="02040503050406030204" pitchFamily="18" charset="0"/>
                <a:ea typeface="Cambria" panose="02040503050406030204" pitchFamily="18" charset="0"/>
              </a:rPr>
              <a:t>𝑣𝑤</a:t>
            </a:r>
            <a:r>
              <a:rPr lang="en-US" dirty="0"/>
              <a:t>, </a:t>
            </a:r>
            <a:r>
              <a:rPr lang="en-US" i="0" dirty="0">
                <a:latin typeface="Cambria" panose="02040503050406030204" pitchFamily="18" charset="0"/>
                <a:ea typeface="Cambria" panose="02040503050406030204" pitchFamily="18" charset="0"/>
              </a:rPr>
              <a:t>𝑣</a:t>
            </a:r>
            <a:r>
              <a:rPr lang="en-US" i="0" dirty="0">
                <a:latin typeface="Cambria Math" panose="02040503050406030204" pitchFamily="18" charset="0"/>
                <a:ea typeface="Cambria Math" panose="02040503050406030204" pitchFamily="18" charset="0"/>
              </a:rPr>
              <a:t>𝑥</a:t>
            </a:r>
            <a:r>
              <a:rPr lang="en-US" dirty="0"/>
              <a:t>, </a:t>
            </a:r>
            <a:r>
              <a:rPr lang="en-US" i="0" dirty="0">
                <a:latin typeface="Cambria" panose="02040503050406030204" pitchFamily="18" charset="0"/>
                <a:ea typeface="Cambria" panose="02040503050406030204" pitchFamily="18" charset="0"/>
              </a:rPr>
              <a:t>𝑤</a:t>
            </a:r>
            <a:r>
              <a:rPr lang="en-US" i="0" dirty="0">
                <a:latin typeface="Cambria Math" panose="02040503050406030204" pitchFamily="18" charset="0"/>
                <a:ea typeface="Cambria Math" panose="02040503050406030204" pitchFamily="18" charset="0"/>
              </a:rPr>
              <a:t>𝑥</a:t>
            </a:r>
            <a:r>
              <a:rPr lang="en-US" dirty="0"/>
              <a:t>, </a:t>
            </a:r>
            <a:r>
              <a:rPr lang="en-US" i="0" dirty="0">
                <a:latin typeface="Cambria" panose="02040503050406030204" pitchFamily="18" charset="0"/>
                <a:ea typeface="Cambria" panose="02040503050406030204" pitchFamily="18" charset="0"/>
              </a:rPr>
              <a:t>𝑤𝑧</a:t>
            </a:r>
            <a:r>
              <a:rPr lang="en-US" dirty="0"/>
              <a:t>, </a:t>
            </a:r>
            <a:r>
              <a:rPr lang="en-US" i="0" dirty="0">
                <a:latin typeface="Cambria Math" panose="02040503050406030204" pitchFamily="18" charset="0"/>
                <a:ea typeface="Cambria Math" panose="02040503050406030204" pitchFamily="18" charset="0"/>
              </a:rPr>
              <a:t>𝑥𝑦</a:t>
            </a:r>
            <a:r>
              <a:rPr lang="en-US" dirty="0"/>
              <a:t> og </a:t>
            </a:r>
            <a:r>
              <a:rPr lang="en-US" i="0" dirty="0">
                <a:latin typeface="Cambria Math" panose="02040503050406030204" pitchFamily="18" charset="0"/>
                <a:ea typeface="Cambria Math" panose="02040503050406030204" pitchFamily="18" charset="0"/>
              </a:rPr>
              <a:t>𝑥</a:t>
            </a:r>
            <a:r>
              <a:rPr lang="en-US" i="0" dirty="0">
                <a:latin typeface="Cambria" panose="02040503050406030204" pitchFamily="18" charset="0"/>
                <a:ea typeface="Cambria" panose="02040503050406030204" pitchFamily="18" charset="0"/>
              </a:rPr>
              <a:t>𝑧</a:t>
            </a:r>
            <a:r>
              <a:rPr lang="en-US" dirty="0"/>
              <a:t>. </a:t>
            </a:r>
          </a:p>
        </p:txBody>
      </p:sp>
    </p:spTree>
    <p:extLst>
      <p:ext uri="{BB962C8B-B14F-4D97-AF65-F5344CB8AC3E}">
        <p14:creationId xmlns:p14="http://schemas.microsoft.com/office/powerpoint/2010/main" val="2481221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12.1 Hlutar nets (2 af 2)</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10858500" cy="2253239"/>
          </a:xfrm>
        </p:spPr>
        <p:txBody>
          <a:bodyPr/>
          <a:lstStyle/>
          <a:p>
            <a:r>
              <a:rPr lang="en-US" dirty="0"/>
              <a:t>Þar sem net sýnir tengsl milli hluta er mjög mikilvægt að vita hvort tveir hnútar tengjast með sama legg. Hnútarnir tveir á endum tiltekins leggs kallast </a:t>
            </a:r>
            <a:r>
              <a:rPr lang="en-US" b="1" dirty="0"/>
              <a:t>grannhnútar</a:t>
            </a:r>
            <a:r>
              <a:rPr lang="en-US" dirty="0"/>
              <a:t> eða </a:t>
            </a:r>
            <a:r>
              <a:rPr lang="en-US" b="1" dirty="0"/>
              <a:t>aðlægir hnútar</a:t>
            </a:r>
            <a:r>
              <a:rPr lang="en-US" dirty="0"/>
              <a:t>. Til dæmis eru á </a:t>
            </a:r>
            <a:r>
              <a:rPr lang="en-US" dirty="0">
                <a:solidFill>
                  <a:srgbClr val="007CB2"/>
                </a:solidFill>
              </a:rPr>
              <a:t>mynd 12.5</a:t>
            </a:r>
            <a:r>
              <a:rPr lang="en-US" dirty="0"/>
              <a:t> hnútarnir </a:t>
            </a:r>
            <a:r>
              <a:rPr lang="en-US" i="1" dirty="0"/>
              <a:t>x</a:t>
            </a:r>
            <a:r>
              <a:rPr lang="en-US" dirty="0"/>
              <a:t> og </a:t>
            </a:r>
            <a:r>
              <a:rPr lang="en-US" i="1" dirty="0"/>
              <a:t>w</a:t>
            </a:r>
            <a:r>
              <a:rPr lang="en-US" dirty="0"/>
              <a:t> aðlægir, en hnútarnir y og w eru það ekki. </a:t>
            </a:r>
            <a:endParaRPr lang="en-US" sz="4000" dirty="0"/>
          </a:p>
        </p:txBody>
      </p:sp>
      <p:pic>
        <p:nvPicPr>
          <p:cNvPr id="5" name="Picture 3" descr="A graph labeled graph F.&#10;The graph has five vertices: V, W, X, Y, and Z. Four edges connect X with V, W, Y, and Z. Two edges connect W with V and Z.">
            <a:extLst>
              <a:ext uri="{FF2B5EF4-FFF2-40B4-BE49-F238E27FC236}">
                <a16:creationId xmlns:a16="http://schemas.microsoft.com/office/drawing/2014/main" id="{7C2CEE58-2559-465F-B544-6BCCB67FE290}"/>
              </a:ext>
            </a:extLst>
          </p:cNvPr>
          <p:cNvPicPr>
            <a:picLocks noGrp="1" noChangeAspect="1"/>
          </p:cNvPicPr>
          <p:nvPr>
            <p:ph sz="half" idx="2"/>
          </p:nvPr>
        </p:nvPicPr>
        <p:blipFill>
          <a:blip r:embed="rId2"/>
          <a:stretch>
            <a:fillRect/>
          </a:stretch>
        </p:blipFill>
        <p:spPr>
          <a:xfrm>
            <a:off x="5097780" y="3378199"/>
            <a:ext cx="1996441" cy="3383280"/>
          </a:xfrm>
          <a:prstGeom prst="rect">
            <a:avLst/>
          </a:prstGeom>
        </p:spPr>
      </p:pic>
    </p:spTree>
    <p:extLst>
      <p:ext uri="{BB962C8B-B14F-4D97-AF65-F5344CB8AC3E}">
        <p14:creationId xmlns:p14="http://schemas.microsoft.com/office/powerpoint/2010/main" val="2051366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Finna hnúta sem eru ekki aðlægir </a:t>
            </a:r>
            <a:endParaRPr lang="en-IN" dirty="0"/>
          </a:p>
        </p:txBody>
      </p:sp>
      <p:sp>
        <p:nvSpPr>
          <p:cNvPr id="10" name="Content Placeholder 2">
            <a:extLst>
              <a:ext uri="{FF2B5EF4-FFF2-40B4-BE49-F238E27FC236}">
                <a16:creationId xmlns:a16="http://schemas.microsoft.com/office/drawing/2014/main" id="{E1F18DB5-A733-4577-87A9-D50FFE69A032}"/>
              </a:ext>
            </a:extLst>
          </p:cNvPr>
          <p:cNvSpPr>
            <a:spLocks noGrp="1"/>
          </p:cNvSpPr>
          <p:nvPr>
            <p:ph sz="half" idx="1"/>
          </p:nvPr>
        </p:nvSpPr>
        <p:spPr>
          <a:xfrm>
            <a:off x="838200" y="1010662"/>
            <a:ext cx="5181600" cy="1199138"/>
          </a:xfrm>
        </p:spPr>
        <p:txBody>
          <a:bodyPr/>
          <a:lstStyle/>
          <a:p>
            <a:r>
              <a:rPr lang="en-US" dirty="0"/>
              <a:t>Tilgreindu öll hnútapör í neti </a:t>
            </a:r>
            <a:r>
              <a:rPr lang="en-US" i="0" dirty="0">
                <a:latin typeface="Cambria" panose="02040503050406030204" pitchFamily="18" charset="0"/>
                <a:ea typeface="Cambria" panose="02040503050406030204" pitchFamily="18" charset="0"/>
              </a:rPr>
              <a:t>𝐹</a:t>
            </a:r>
            <a:r>
              <a:rPr lang="en-US" dirty="0"/>
              <a:t> á myndinni sem eru </a:t>
            </a:r>
            <a:r>
              <a:rPr lang="en-US" u="sng" dirty="0"/>
              <a:t>ekki</a:t>
            </a:r>
            <a:r>
              <a:rPr lang="en-US" dirty="0"/>
              <a:t> aðlæg. </a:t>
            </a:r>
          </a:p>
        </p:txBody>
      </p:sp>
      <p:pic>
        <p:nvPicPr>
          <p:cNvPr id="13" name="Picture 3" descr="A graph labeled graph F.&#10;The graph has five vertices: V, W, X, Y, and Z. Four edges connect X with V, W, Y, and Z. Two edges connect W with V and Z.">
            <a:extLst>
              <a:ext uri="{FF2B5EF4-FFF2-40B4-BE49-F238E27FC236}">
                <a16:creationId xmlns:a16="http://schemas.microsoft.com/office/drawing/2014/main" id="{6C0FD90C-49C8-4B3E-93FF-58FA9AEF206E}"/>
              </a:ext>
            </a:extLst>
          </p:cNvPr>
          <p:cNvPicPr>
            <a:picLocks noGrp="1" noChangeAspect="1"/>
          </p:cNvPicPr>
          <p:nvPr>
            <p:ph sz="half" idx="2"/>
          </p:nvPr>
        </p:nvPicPr>
        <p:blipFill>
          <a:blip r:embed="rId2"/>
          <a:stretch>
            <a:fillRect/>
          </a:stretch>
        </p:blipFill>
        <p:spPr>
          <a:xfrm>
            <a:off x="2214946" y="2398136"/>
            <a:ext cx="2428108" cy="4114800"/>
          </a:xfrm>
          <a:prstGeom prst="rect">
            <a:avLst/>
          </a:prstGeom>
        </p:spPr>
      </p:pic>
      <p:sp>
        <p:nvSpPr>
          <p:cNvPr id="5" name="Content Placeholder 4">
            <a:extLst>
              <a:ext uri="{FF2B5EF4-FFF2-40B4-BE49-F238E27FC236}">
                <a16:creationId xmlns:a16="http://schemas.microsoft.com/office/drawing/2014/main" id="{5BF9AF47-43E6-416C-8FE5-96751D6CA300}"/>
              </a:ext>
            </a:extLst>
          </p:cNvPr>
          <p:cNvSpPr>
            <a:spLocks noGrp="1"/>
          </p:cNvSpPr>
          <p:nvPr>
            <p:ph sz="half" idx="12"/>
          </p:nvPr>
        </p:nvSpPr>
        <p:spPr>
          <a:xfrm>
            <a:off x="6273800" y="1010661"/>
            <a:ext cx="5184648" cy="1351539"/>
          </a:xfrm>
        </p:spPr>
        <p:txBody>
          <a:bodyPr/>
          <a:lstStyle/>
          <a:p>
            <a:r>
              <a:rPr lang="en-US" dirty="0"/>
              <a:t>Pör hnúta sem eru ekki aðlæg í netinu 𝐹 eru </a:t>
            </a:r>
            <a:r>
              <a:rPr lang="en-US" i="0" dirty="0">
                <a:latin typeface="Cambria Math" panose="02040503050406030204" pitchFamily="18" charset="0"/>
                <a:ea typeface="Cambria Math" panose="02040503050406030204" pitchFamily="18" charset="0"/>
              </a:rPr>
              <a:t>𝑣</a:t>
            </a:r>
            <a:r>
              <a:rPr lang="en-US" dirty="0"/>
              <a:t> og </a:t>
            </a:r>
            <a:r>
              <a:rPr lang="en-US" i="0" dirty="0">
                <a:latin typeface="Cambria Math" panose="02040503050406030204" pitchFamily="18" charset="0"/>
                <a:ea typeface="Cambria Math" panose="02040503050406030204" pitchFamily="18" charset="0"/>
              </a:rPr>
              <a:t>𝑦</a:t>
            </a:r>
            <a:r>
              <a:rPr lang="en-US" dirty="0"/>
              <a:t>, </a:t>
            </a:r>
            <a:r>
              <a:rPr lang="en-US" dirty="0">
                <a:latin typeface="Cambria Math" panose="02040503050406030204" pitchFamily="18" charset="0"/>
                <a:ea typeface="Cambria Math" panose="02040503050406030204" pitchFamily="18" charset="0"/>
              </a:rPr>
              <a:t>𝑣</a:t>
            </a:r>
            <a:r>
              <a:rPr lang="en-US" dirty="0"/>
              <a:t> og </a:t>
            </a:r>
            <a:r>
              <a:rPr lang="en-US" dirty="0">
                <a:latin typeface="Cambria" panose="02040503050406030204" pitchFamily="18" charset="0"/>
                <a:ea typeface="Cambria" panose="02040503050406030204" pitchFamily="18" charset="0"/>
              </a:rPr>
              <a:t>𝑧</a:t>
            </a:r>
            <a:r>
              <a:rPr lang="en-US" dirty="0"/>
              <a:t>, </a:t>
            </a:r>
            <a:r>
              <a:rPr lang="en-US" i="0" dirty="0">
                <a:latin typeface="Cambria" panose="02040503050406030204" pitchFamily="18" charset="0"/>
                <a:ea typeface="Cambria" panose="02040503050406030204" pitchFamily="18" charset="0"/>
              </a:rPr>
              <a:t>𝑤</a:t>
            </a:r>
            <a:r>
              <a:rPr lang="en-US" i="0" dirty="0"/>
              <a:t> </a:t>
            </a:r>
            <a:r>
              <a:rPr lang="en-US" dirty="0"/>
              <a:t>og</a:t>
            </a:r>
            <a:r>
              <a:rPr lang="en-US" i="0" dirty="0"/>
              <a:t> </a:t>
            </a:r>
            <a:r>
              <a:rPr lang="en-US" i="0" dirty="0">
                <a:latin typeface="Cambria Math" panose="02040503050406030204" pitchFamily="18" charset="0"/>
                <a:ea typeface="Cambria Math" panose="02040503050406030204" pitchFamily="18" charset="0"/>
              </a:rPr>
              <a:t>𝑦</a:t>
            </a:r>
            <a:r>
              <a:rPr lang="en-US" dirty="0"/>
              <a:t>, og</a:t>
            </a:r>
            <a:r>
              <a:rPr lang="en-US" i="0" dirty="0"/>
              <a:t> </a:t>
            </a:r>
            <a:r>
              <a:rPr lang="en-US" i="0" dirty="0">
                <a:latin typeface="Cambria Math" panose="02040503050406030204" pitchFamily="18" charset="0"/>
                <a:ea typeface="Cambria Math" panose="02040503050406030204" pitchFamily="18" charset="0"/>
              </a:rPr>
              <a:t>𝑦</a:t>
            </a:r>
            <a:r>
              <a:rPr lang="en-US" dirty="0"/>
              <a:t> og </a:t>
            </a:r>
            <a:r>
              <a:rPr lang="en-US" i="0" dirty="0">
                <a:latin typeface="Cambria" panose="02040503050406030204" pitchFamily="18" charset="0"/>
                <a:ea typeface="Cambria" panose="02040503050406030204" pitchFamily="18" charset="0"/>
              </a:rPr>
              <a:t>𝑧</a:t>
            </a:r>
            <a:r>
              <a:rPr lang="en-US" dirty="0"/>
              <a:t>. </a:t>
            </a:r>
            <a:endParaRPr lang="en-US" sz="2400" dirty="0"/>
          </a:p>
        </p:txBody>
      </p:sp>
    </p:spTree>
    <p:extLst>
      <p:ext uri="{BB962C8B-B14F-4D97-AF65-F5344CB8AC3E}">
        <p14:creationId xmlns:p14="http://schemas.microsoft.com/office/powerpoint/2010/main" val="2266562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12.1 Landfræðileg kort greind með netum</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dirty="0"/>
              <a:t>Gráða </a:t>
            </a:r>
            <a:r>
              <a:rPr lang="en-US" b="1" dirty="0"/>
              <a:t>hnúts</a:t>
            </a:r>
            <a:r>
              <a:rPr lang="en-US" dirty="0"/>
              <a:t> er fjöldi leggja sem tengjast hnútnum. </a:t>
            </a:r>
          </a:p>
        </p:txBody>
      </p:sp>
    </p:spTree>
    <p:extLst>
      <p:ext uri="{BB962C8B-B14F-4D97-AF65-F5344CB8AC3E}">
        <p14:creationId xmlns:p14="http://schemas.microsoft.com/office/powerpoint/2010/main" val="3310127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Gráða hnúts ákvörðuð</a:t>
            </a:r>
            <a:endParaRPr lang="en-IN" dirty="0"/>
          </a:p>
        </p:txBody>
      </p:sp>
      <p:sp>
        <p:nvSpPr>
          <p:cNvPr id="15" name="Content Placeholder 2">
            <a:extLst>
              <a:ext uri="{FF2B5EF4-FFF2-40B4-BE49-F238E27FC236}">
                <a16:creationId xmlns:a16="http://schemas.microsoft.com/office/drawing/2014/main" id="{CC530973-46FF-4F55-BDC2-76E5F02822BF}"/>
              </a:ext>
            </a:extLst>
          </p:cNvPr>
          <p:cNvSpPr>
            <a:spLocks noGrp="1"/>
          </p:cNvSpPr>
          <p:nvPr>
            <p:ph sz="half" idx="1"/>
          </p:nvPr>
        </p:nvSpPr>
        <p:spPr>
          <a:xfrm>
            <a:off x="838200" y="1010661"/>
            <a:ext cx="5181600" cy="2075439"/>
          </a:xfrm>
        </p:spPr>
        <p:txBody>
          <a:bodyPr/>
          <a:lstStyle/>
          <a:p>
            <a:r>
              <a:rPr lang="en-US" sz="2400" dirty="0"/>
              <a:t>Ákvarðið gráðu hvers hnúts í netinu </a:t>
            </a:r>
            <a:r>
              <a:rPr lang="en-US" sz="2400" i="1" dirty="0"/>
              <a:t>J</a:t>
            </a:r>
            <a:r>
              <a:rPr lang="en-US" sz="2400" dirty="0"/>
              <a:t>. Ef netið </a:t>
            </a:r>
            <a:r>
              <a:rPr lang="en-US" sz="2400" i="1" dirty="0"/>
              <a:t>J</a:t>
            </a:r>
            <a:r>
              <a:rPr lang="en-US" sz="2400" dirty="0"/>
              <a:t> sýnir beint flug milli nokkurra flugvalla, er þá beint flug frá einhverjum þeirra til tveggja eða fleiri hinna borganna í netinu?</a:t>
            </a:r>
          </a:p>
        </p:txBody>
      </p:sp>
      <p:pic>
        <p:nvPicPr>
          <p:cNvPr id="21" name="Picture 3" descr="A graph labeled graph J.&#10;The graph has five vertices, a, b, c, d, and e. Edges connect a with b, c, and d. An edge connects c with d.">
            <a:extLst>
              <a:ext uri="{FF2B5EF4-FFF2-40B4-BE49-F238E27FC236}">
                <a16:creationId xmlns:a16="http://schemas.microsoft.com/office/drawing/2014/main" id="{37DFBCAE-BE15-49EA-AE69-B7D912D4AC28}"/>
              </a:ext>
            </a:extLst>
          </p:cNvPr>
          <p:cNvPicPr>
            <a:picLocks noGrp="1" noChangeAspect="1"/>
          </p:cNvPicPr>
          <p:nvPr>
            <p:ph sz="half" idx="2"/>
          </p:nvPr>
        </p:nvPicPr>
        <p:blipFill>
          <a:blip r:embed="rId2"/>
          <a:stretch>
            <a:fillRect/>
          </a:stretch>
        </p:blipFill>
        <p:spPr>
          <a:xfrm>
            <a:off x="1763312" y="3244850"/>
            <a:ext cx="3331376" cy="3422649"/>
          </a:xfrm>
          <a:prstGeom prst="rect">
            <a:avLst/>
          </a:prstGeom>
        </p:spPr>
      </p:pic>
      <p:sp>
        <p:nvSpPr>
          <p:cNvPr id="17" name="Content Placeholder 4">
            <a:extLst>
              <a:ext uri="{FF2B5EF4-FFF2-40B4-BE49-F238E27FC236}">
                <a16:creationId xmlns:a16="http://schemas.microsoft.com/office/drawing/2014/main" id="{891EE469-E384-4EC3-97CF-FAA1C511F536}"/>
              </a:ext>
            </a:extLst>
          </p:cNvPr>
          <p:cNvSpPr>
            <a:spLocks noGrp="1"/>
          </p:cNvSpPr>
          <p:nvPr>
            <p:ph sz="half" idx="12"/>
          </p:nvPr>
        </p:nvSpPr>
        <p:spPr>
          <a:xfrm>
            <a:off x="6543940" y="1010661"/>
            <a:ext cx="5181600" cy="2193925"/>
          </a:xfrm>
        </p:spPr>
        <p:txBody>
          <a:bodyPr/>
          <a:lstStyle/>
          <a:p>
            <a:r>
              <a:rPr lang="en-US" sz="2400" dirty="0"/>
              <a:t>Teljið fyrir hvern hnút hversu margir leggir liggja að honum. Sá fjöldi er gráða hnútsins. </a:t>
            </a:r>
          </a:p>
          <a:p>
            <a:r>
              <a:rPr lang="en-US" sz="2400" dirty="0"/>
              <a:t>Á myndinni hér fyrir neðan sýna strikalínurnar hvaða leggir liggja að merkta hnútnum. </a:t>
            </a:r>
          </a:p>
        </p:txBody>
      </p:sp>
      <p:pic>
        <p:nvPicPr>
          <p:cNvPr id="22" name="Picture 5" descr="Five graphs labeled graph J.&#10;In the first graph vertex a has degree 3. The graph has five vertices, a, b, c, d, and e. Dotted edges from a connect with b, c, and d. An edge connects c with d. In the second graph vertex b has degree 1. The graph has five vertices, a, b, c, d, and e. Edges from a connect with b, c, and d. An edge connects c with d. The edge connecting b and a is dotted. In the third graph vertex c has degree 2. The graph has five vertices, a, b, c, d, and e. Edges from a connect with b, c, and d. An edge connects c with d. The edges connecting a and c and c and d are dotted. In the fourth graph vertex d has degree 2. The graph has five vertices, a, b, c, d, and e. Edges from a connect with b, c, and d. An edge connects c with d. The edges connecting c and d and a and d are dotted. In the fifth graph vertex e has degree 0. The graph has five vertices, a, b, c, d, and e. Edges from a connect with b, c, and d. An edge connects c with d.">
            <a:extLst>
              <a:ext uri="{FF2B5EF4-FFF2-40B4-BE49-F238E27FC236}">
                <a16:creationId xmlns:a16="http://schemas.microsoft.com/office/drawing/2014/main" id="{B89015CD-284A-46E7-A390-272247049FB8}"/>
              </a:ext>
            </a:extLst>
          </p:cNvPr>
          <p:cNvPicPr>
            <a:picLocks noGrp="1" noChangeAspect="1"/>
          </p:cNvPicPr>
          <p:nvPr>
            <p:ph sz="half" idx="13"/>
          </p:nvPr>
        </p:nvPicPr>
        <p:blipFill>
          <a:blip r:embed="rId3"/>
          <a:stretch>
            <a:fillRect/>
          </a:stretch>
        </p:blipFill>
        <p:spPr>
          <a:xfrm>
            <a:off x="6813922" y="3486149"/>
            <a:ext cx="4641637" cy="3063874"/>
          </a:xfrm>
          <a:prstGeom prst="rect">
            <a:avLst/>
          </a:prstGeom>
        </p:spPr>
      </p:pic>
    </p:spTree>
    <p:extLst>
      <p:ext uri="{BB962C8B-B14F-4D97-AF65-F5344CB8AC3E}">
        <p14:creationId xmlns:p14="http://schemas.microsoft.com/office/powerpoint/2010/main" val="1291057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12.1 Net félagslegra tengsla</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dirty="0"/>
              <a:t>Landfræðileg kort eru aðeins eitt af fjölmörgum raunverulegum viðfangsefnum sem lýsa má með netum. Með neti má sýna allar aðstæður þar sem hlutir tengjast innbyrðis, enda þurfa tengslin ekki að vera efnisleg. Hugsið til dæmis um öll tengslin sem þið eigið við fólk um allan heim á samfélagsmiðlum! Hverjir tilheyra neti fylgjenda ykkar á Twitter? Neti hverra tengist þið á Snapchat? </a:t>
            </a:r>
            <a:endParaRPr lang="en-US" sz="4000" dirty="0"/>
          </a:p>
        </p:txBody>
      </p:sp>
    </p:spTree>
    <p:extLst>
      <p:ext uri="{BB962C8B-B14F-4D97-AF65-F5344CB8AC3E}">
        <p14:creationId xmlns:p14="http://schemas.microsoft.com/office/powerpoint/2010/main" val="2457887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400" dirty="0"/>
              <a:t>DÆMI – Netmynd af </a:t>
            </a:r>
            <a:r>
              <a:rPr lang="en-US" sz="2400" i="1" dirty="0"/>
              <a:t>Roblox</a:t>
            </a:r>
            <a:r>
              <a:rPr lang="en-US" sz="2400" dirty="0"/>
              <a:t>-vinum Chloe</a:t>
            </a:r>
            <a:endParaRPr lang="en-IN" sz="2400"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p:txBody>
          <a:bodyPr/>
          <a:lstStyle/>
          <a:p>
            <a:r>
              <a:rPr lang="en-US" sz="2400" dirty="0"/>
              <a:t>Roblox er netleikjavettvangur. Chloe vill vita hversu margir í vinaneti hennar á Roblox eru einnig vinir hver annars og spyr þá því út í það. Útskýrið hvernig teikna mætti net eða fjölnet sem líkan af þessum aðstæðum. Tilgreinið hvaða hluti mætti tákna með hnútum og hvaða tengsl mætti tákna með leggjum. Segið hvort net eða fjölnet sé heppilegra líkan. </a:t>
            </a:r>
            <a:endParaRPr lang="en-US" sz="3600" dirty="0"/>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1"/>
            <a:ext cx="5575300" cy="5166302"/>
          </a:xfrm>
        </p:spPr>
        <p:txBody>
          <a:bodyPr/>
          <a:lstStyle/>
          <a:p>
            <a:r>
              <a:rPr lang="en-US" sz="2400" dirty="0"/>
              <a:t>Hnútarnir tákna Roblox-vini. Vinátta tveggja Roblox-vina er táknuð með legg milli tveggja hnúta. </a:t>
            </a:r>
          </a:p>
          <a:p>
            <a:r>
              <a:rPr lang="en-US" sz="2400" dirty="0"/>
              <a:t>Engir tvöfaldir leggir verða í netinu, því tveir notendur geta ekki tengst tvisvar sem vinir á Roblox; þeir eru annaðhvort vinir eða ekki. </a:t>
            </a:r>
          </a:p>
          <a:p>
            <a:r>
              <a:rPr lang="en-US" sz="2400" dirty="0"/>
              <a:t>Leikmaður getur heldur ekki verið vinur sjálfs sín og því er ekki þörf á lykkju. Þar sem hvorki eru tvöfaldir leggir né lykkjur er best að tákna þessar aðstæður með neti. </a:t>
            </a:r>
          </a:p>
        </p:txBody>
      </p:sp>
    </p:spTree>
    <p:extLst>
      <p:ext uri="{BB962C8B-B14F-4D97-AF65-F5344CB8AC3E}">
        <p14:creationId xmlns:p14="http://schemas.microsoft.com/office/powerpoint/2010/main" val="510855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12.2 Gerð neta</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Lýsa og túlka tengsl í netum.</a:t>
            </a:r>
          </a:p>
          <a:p>
            <a:pPr marL="514350" lvl="0" indent="-514350">
              <a:buFont typeface="+mj-lt"/>
              <a:buAutoNum type="arabicPeriod"/>
            </a:pPr>
            <a:r>
              <a:rPr lang="en-US" dirty="0"/>
              <a:t>Setja fram líkön af tengslum með netum.</a:t>
            </a:r>
          </a:p>
        </p:txBody>
      </p:sp>
    </p:spTree>
    <p:extLst>
      <p:ext uri="{BB962C8B-B14F-4D97-AF65-F5344CB8AC3E}">
        <p14:creationId xmlns:p14="http://schemas.microsoft.com/office/powerpoint/2010/main" val="3808343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12.2 Tengsl fjölda leggja og gráða hnúta</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half" idx="1"/>
          </p:nvPr>
        </p:nvSpPr>
        <p:spPr>
          <a:xfrm>
            <a:off x="838200" y="1010661"/>
            <a:ext cx="11036300" cy="5166302"/>
          </a:xfrm>
        </p:spPr>
        <p:txBody>
          <a:bodyPr/>
          <a:lstStyle/>
          <a:p>
            <a:r>
              <a:rPr lang="en-US" dirty="0"/>
              <a:t>Setningin um </a:t>
            </a:r>
            <a:r>
              <a:rPr lang="en-US" b="1" dirty="0"/>
              <a:t>summu gráða</a:t>
            </a:r>
            <a:r>
              <a:rPr lang="en-US" dirty="0"/>
              <a:t> segir að summa gráða hnútanna í sérhverju neti sé alltaf tvöfaldur fjöldi leggja. </a:t>
            </a:r>
          </a:p>
          <a:p>
            <a:r>
              <a:rPr lang="en-US" i="0" dirty="0">
                <a:latin typeface="Cambria" panose="02040503050406030204" pitchFamily="18" charset="0"/>
                <a:ea typeface="Cambria" panose="02040503050406030204" pitchFamily="18" charset="0"/>
              </a:rPr>
              <a:t>summa gráðanna</a:t>
            </a:r>
            <a:r>
              <a:rPr lang="en-IN" dirty="0">
                <a:latin typeface="Cambria" panose="02040503050406030204" pitchFamily="18" charset="0"/>
                <a:ea typeface="Cambria" panose="02040503050406030204" pitchFamily="18" charset="0"/>
              </a:rPr>
              <a:t> </a:t>
            </a:r>
            <a:r>
              <a:rPr lang="en-US" i="0" dirty="0">
                <a:latin typeface="Cambria" panose="02040503050406030204" pitchFamily="18" charset="0"/>
                <a:ea typeface="Cambria" panose="02040503050406030204" pitchFamily="18" charset="0"/>
              </a:rPr>
              <a:t>=2 × fjöldi leggja</a:t>
            </a:r>
            <a:endParaRPr lang="en-IN" dirty="0">
              <a:latin typeface="Cambria" panose="02040503050406030204" pitchFamily="18" charset="0"/>
              <a:ea typeface="Cambria" panose="02040503050406030204" pitchFamily="18" charset="0"/>
            </a:endParaRPr>
          </a:p>
          <a:p>
            <a:pPr marL="0" indent="0">
              <a:spcBef>
                <a:spcPts val="1600"/>
              </a:spcBef>
              <a:buNone/>
            </a:pPr>
            <a:r>
              <a:rPr lang="en-IN" sz="2400" dirty="0">
                <a:latin typeface="Cambria" panose="02040503050406030204" pitchFamily="18" charset="0"/>
                <a:ea typeface="Cambria" panose="02040503050406030204" pitchFamily="18" charset="0"/>
                <a:cs typeface="Arial" panose="020B0604020202020204" pitchFamily="34" charset="0"/>
              </a:rPr>
              <a:t>•</a:t>
            </a:r>
            <a:endParaRPr lang="en-US" sz="2400" dirty="0">
              <a:latin typeface="Cambria" panose="02040503050406030204" pitchFamily="18" charset="0"/>
              <a:ea typeface="Cambria" panose="02040503050406030204" pitchFamily="18" charset="0"/>
            </a:endParaRPr>
          </a:p>
        </p:txBody>
      </p:sp>
      <p:pic>
        <p:nvPicPr>
          <p:cNvPr id="5" name="Object 4">
            <a:extLst>
              <a:ext uri="{FF2B5EF4-FFF2-40B4-BE49-F238E27FC236}">
                <a16:creationId xmlns:a16="http://schemas.microsoft.com/office/drawing/2014/main" id="{20E63D77-52D8-4E46-9D30-27732AF69462}"/>
              </a:ext>
            </a:extLst>
          </p:cNvPr>
          <p:cNvPicPr/>
          <p:nvPr/>
        </p:nvPicPr>
        <p:blipFill>
          <a:blip r:embed="rId3"/>
          <a:stretch>
            <a:fillRect/>
          </a:stretch>
        </p:blipFill>
        <p:spPr>
          <a:xfrm>
            <a:off x="1159510" y="2506663"/>
            <a:ext cx="4356100" cy="723900"/>
          </a:xfrm>
          <a:prstGeom prst="rect">
            <a:avLst/>
          </a:prstGeom>
        </p:spPr>
      </p:pic>
    </p:spTree>
    <p:extLst>
      <p:ext uri="{BB962C8B-B14F-4D97-AF65-F5344CB8AC3E}">
        <p14:creationId xmlns:p14="http://schemas.microsoft.com/office/powerpoint/2010/main" val="1208308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DÆMI – Summa gráða fundin </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half" idx="1"/>
          </p:nvPr>
        </p:nvSpPr>
        <p:spPr>
          <a:xfrm>
            <a:off x="838200" y="1010661"/>
            <a:ext cx="5181600" cy="2697739"/>
          </a:xfrm>
        </p:spPr>
        <p:txBody>
          <a:bodyPr/>
          <a:lstStyle/>
          <a:p>
            <a:r>
              <a:rPr lang="en-US" dirty="0"/>
              <a:t>Gerum ráð fyrir að net hafi 5 leggi. </a:t>
            </a:r>
          </a:p>
          <a:p>
            <a:pPr marL="514350" lvl="0" indent="-514350">
              <a:buFont typeface="+mj-lt"/>
              <a:buAutoNum type="arabicPeriod"/>
            </a:pPr>
            <a:r>
              <a:rPr lang="en-US" dirty="0"/>
              <a:t>Finnið summu gráða hnútanna.</a:t>
            </a:r>
          </a:p>
          <a:p>
            <a:pPr marL="514350" indent="-514350">
              <a:buFont typeface="+mj-lt"/>
              <a:buAutoNum type="arabicPeriod"/>
            </a:pPr>
            <a:r>
              <a:rPr lang="en-US" dirty="0"/>
              <a:t>Teiknið tvö ólík net sem sýna þessa niðurstöðu. </a:t>
            </a:r>
          </a:p>
        </p:txBody>
      </p:sp>
      <p:sp>
        <p:nvSpPr>
          <p:cNvPr id="7" name="Content Placeholder 3">
            <a:extLst>
              <a:ext uri="{FF2B5EF4-FFF2-40B4-BE49-F238E27FC236}">
                <a16:creationId xmlns:a16="http://schemas.microsoft.com/office/drawing/2014/main" id="{891092DC-384D-4EBC-89ED-6A20821FC2A1}"/>
              </a:ext>
            </a:extLst>
          </p:cNvPr>
          <p:cNvSpPr>
            <a:spLocks noGrp="1"/>
          </p:cNvSpPr>
          <p:nvPr>
            <p:ph sz="half" idx="2"/>
          </p:nvPr>
        </p:nvSpPr>
        <p:spPr>
          <a:xfrm>
            <a:off x="6365611" y="1010661"/>
            <a:ext cx="5397500" cy="1351539"/>
          </a:xfrm>
        </p:spPr>
        <p:txBody>
          <a:bodyPr/>
          <a:lstStyle/>
          <a:p>
            <a:r>
              <a:rPr lang="en-US" dirty="0"/>
              <a:t>Summa gráðanna er tvöfaldur fjöldi leggja, </a:t>
            </a:r>
            <a:r>
              <a:rPr lang="en-US" i="0" dirty="0">
                <a:latin typeface="Cambria" panose="02040503050406030204" pitchFamily="18" charset="0"/>
                <a:ea typeface="Cambria" panose="02040503050406030204" pitchFamily="18" charset="0"/>
              </a:rPr>
              <a:t>2 × 5 = 10</a:t>
            </a:r>
            <a:r>
              <a:rPr lang="en-US" dirty="0"/>
              <a:t>. Summa gráðanna er 10.</a:t>
            </a:r>
            <a:endParaRPr lang="en-IN" dirty="0"/>
          </a:p>
        </p:txBody>
      </p:sp>
      <p:pic>
        <p:nvPicPr>
          <p:cNvPr id="12" name="Picture 4" descr="Two graphs are labeled graph 1 and graph 2.&#10;Graph 1 has six vertices labeled 1, 2, 2, 2, 2, and 1. The edges connect 1 2, 2 2, 2 2, 2 2, and 2 1. Graph 2 has four vertices labeled 3, 2, 3, and 2. The edges connect 3 2, 2 3, 3 2, 2 3, and 3 3.">
            <a:extLst>
              <a:ext uri="{FF2B5EF4-FFF2-40B4-BE49-F238E27FC236}">
                <a16:creationId xmlns:a16="http://schemas.microsoft.com/office/drawing/2014/main" id="{59295DF6-83B0-4EFD-8868-D0193CDB3DDA}"/>
              </a:ext>
            </a:extLst>
          </p:cNvPr>
          <p:cNvPicPr>
            <a:picLocks noGrp="1" noChangeAspect="1"/>
          </p:cNvPicPr>
          <p:nvPr>
            <p:ph sz="half" idx="12"/>
          </p:nvPr>
        </p:nvPicPr>
        <p:blipFill>
          <a:blip r:embed="rId2"/>
          <a:stretch>
            <a:fillRect/>
          </a:stretch>
        </p:blipFill>
        <p:spPr>
          <a:xfrm>
            <a:off x="6302690" y="2550534"/>
            <a:ext cx="5523343" cy="2199265"/>
          </a:xfrm>
          <a:prstGeom prst="rect">
            <a:avLst/>
          </a:prstGeom>
        </p:spPr>
      </p:pic>
    </p:spTree>
    <p:extLst>
      <p:ext uri="{BB962C8B-B14F-4D97-AF65-F5344CB8AC3E}">
        <p14:creationId xmlns:p14="http://schemas.microsoft.com/office/powerpoint/2010/main" val="7672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932F00-BF6C-4E91-B779-066C184896E0}"/>
              </a:ext>
            </a:extLst>
          </p:cNvPr>
          <p:cNvSpPr>
            <a:spLocks noGrp="1"/>
          </p:cNvSpPr>
          <p:nvPr>
            <p:ph type="title"/>
          </p:nvPr>
        </p:nvSpPr>
        <p:spPr/>
        <p:txBody>
          <a:bodyPr/>
          <a:lstStyle/>
          <a:p>
            <a:r>
              <a:rPr lang="en-US" dirty="0"/>
              <a:t>12.2 Fullkomin net</a:t>
            </a:r>
            <a:endParaRPr lang="en-IN" dirty="0"/>
          </a:p>
        </p:txBody>
      </p:sp>
      <p:sp>
        <p:nvSpPr>
          <p:cNvPr id="8" name="Content Placeholder 2">
            <a:extLst>
              <a:ext uri="{FF2B5EF4-FFF2-40B4-BE49-F238E27FC236}">
                <a16:creationId xmlns:a16="http://schemas.microsoft.com/office/drawing/2014/main" id="{A7192375-FDE2-49DB-8611-8C52306774AC}"/>
              </a:ext>
            </a:extLst>
          </p:cNvPr>
          <p:cNvSpPr>
            <a:spLocks noGrp="1"/>
          </p:cNvSpPr>
          <p:nvPr>
            <p:ph sz="half" idx="1"/>
          </p:nvPr>
        </p:nvSpPr>
        <p:spPr>
          <a:xfrm>
            <a:off x="838200" y="1010661"/>
            <a:ext cx="10998200" cy="2253239"/>
          </a:xfrm>
        </p:spPr>
        <p:txBody>
          <a:bodyPr/>
          <a:lstStyle/>
          <a:p>
            <a:r>
              <a:rPr lang="en-US" dirty="0"/>
              <a:t>Net er </a:t>
            </a:r>
            <a:r>
              <a:rPr lang="en-US" b="1" dirty="0"/>
              <a:t>fullkomið</a:t>
            </a:r>
            <a:r>
              <a:rPr lang="en-US" dirty="0"/>
              <a:t> ef sérhvert par hnúta er aðlægt. Með öðrum orðum tengir leggur saman sérhvert par hnúta.</a:t>
            </a:r>
          </a:p>
          <a:p>
            <a:r>
              <a:rPr lang="en-US" dirty="0"/>
              <a:t>Fjöldi leggja í fullkomnu neti með </a:t>
            </a:r>
            <a:r>
              <a:rPr lang="en-US" i="0" dirty="0">
                <a:latin typeface="Cambria Math" panose="02040503050406030204" pitchFamily="18" charset="0"/>
                <a:ea typeface="Cambria Math" panose="02040503050406030204" pitchFamily="18" charset="0"/>
              </a:rPr>
              <a:t>𝑛</a:t>
            </a:r>
            <a:r>
              <a:rPr lang="en-US" dirty="0"/>
              <a:t> hnútum er summa heilu talnanna frá 1 til </a:t>
            </a:r>
            <a:r>
              <a:rPr lang="en-US" i="0" dirty="0">
                <a:latin typeface="Cambria" panose="02040503050406030204" pitchFamily="18" charset="0"/>
                <a:ea typeface="Cambria" panose="02040503050406030204" pitchFamily="18" charset="0"/>
              </a:rPr>
              <a:t>𝑛 − 1, 1 + 2 + 3 + ⋯ +(𝑛 − 1)</a:t>
            </a:r>
            <a:r>
              <a:rPr lang="en-US" dirty="0"/>
              <a:t>.</a:t>
            </a:r>
          </a:p>
          <a:p>
            <a:r>
              <a:rPr lang="en-US" dirty="0"/>
              <a:t>Fjöldi leggja í fullkomnu neti með </a:t>
            </a:r>
            <a:r>
              <a:rPr lang="en-US" i="0" dirty="0">
                <a:latin typeface="Cambria Math" panose="02040503050406030204" pitchFamily="18" charset="0"/>
                <a:ea typeface="Cambria Math" panose="02040503050406030204" pitchFamily="18" charset="0"/>
              </a:rPr>
              <a:t>𝑛</a:t>
            </a:r>
            <a:r>
              <a:rPr lang="en-US" dirty="0"/>
              <a:t> hnútum er</a:t>
            </a:r>
            <a:endParaRPr lang="en-IN" dirty="0"/>
          </a:p>
        </p:txBody>
      </p:sp>
      <p:graphicFrame>
        <p:nvGraphicFramePr>
          <p:cNvPr id="15" name="Object 3">
            <a:extLst>
              <a:ext uri="{FF2B5EF4-FFF2-40B4-BE49-F238E27FC236}">
                <a16:creationId xmlns:a16="http://schemas.microsoft.com/office/drawing/2014/main" id="{49347B83-404A-4462-843C-ADDC835B4253}"/>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1778021136"/>
              </p:ext>
            </p:extLst>
          </p:nvPr>
        </p:nvGraphicFramePr>
        <p:xfrm>
          <a:off x="1200150" y="3232151"/>
          <a:ext cx="3924300" cy="723900"/>
        </p:xfrm>
        <a:graphic>
          <a:graphicData uri="http://schemas.openxmlformats.org/presentationml/2006/ole">
            <mc:AlternateContent xmlns:mc="http://schemas.openxmlformats.org/markup-compatibility/2006">
              <mc:Choice xmlns:v="urn:schemas-microsoft-com:vml" Requires="v">
                <p:oleObj name="Equation" r:id="rId2" imgW="3924000" imgH="723600" progId="Equation.DSMT4">
                  <p:embed/>
                </p:oleObj>
              </mc:Choice>
              <mc:Fallback>
                <p:oleObj name="Equation" r:id="rId2" imgW="3924000" imgH="723600" progId="Equation.DSMT4">
                  <p:embed/>
                  <p:pic>
                    <p:nvPicPr>
                      <p:cNvPr id="14" name="Object 13">
                        <a:extLst>
                          <a:ext uri="{FF2B5EF4-FFF2-40B4-BE49-F238E27FC236}">
                            <a16:creationId xmlns:a16="http://schemas.microsoft.com/office/drawing/2014/main" id="{4EA6C461-11C7-418D-9395-9B9F2B39413A}"/>
                          </a:ext>
                        </a:extLst>
                      </p:cNvPr>
                      <p:cNvPicPr/>
                      <p:nvPr/>
                    </p:nvPicPr>
                    <p:blipFill>
                      <a:blip r:embed="rId3"/>
                      <a:stretch>
                        <a:fillRect/>
                      </a:stretch>
                    </p:blipFill>
                    <p:spPr>
                      <a:xfrm>
                        <a:off x="1200150" y="3232151"/>
                        <a:ext cx="3924300" cy="723900"/>
                      </a:xfrm>
                      <a:prstGeom prst="rect">
                        <a:avLst/>
                      </a:prstGeom>
                    </p:spPr>
                  </p:pic>
                </p:oleObj>
              </mc:Fallback>
            </mc:AlternateContent>
          </a:graphicData>
        </a:graphic>
      </p:graphicFrame>
    </p:spTree>
    <p:extLst>
      <p:ext uri="{BB962C8B-B14F-4D97-AF65-F5344CB8AC3E}">
        <p14:creationId xmlns:p14="http://schemas.microsoft.com/office/powerpoint/2010/main" val="2296707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Setningin um summu gráða notuð </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4318000" cy="2024639"/>
          </a:xfrm>
        </p:spPr>
        <p:txBody>
          <a:bodyPr/>
          <a:lstStyle/>
          <a:p>
            <a:r>
              <a:rPr lang="en-US" dirty="0"/>
              <a:t>Notið setninguna um summu gráða til að ákvarða hversu margar kynningar þarf þegar 6 ókunnugir eru saman í herbergi.</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1"/>
            <a:ext cx="5181600" cy="4145539"/>
          </a:xfrm>
        </p:spPr>
        <p:txBody>
          <a:bodyPr/>
          <a:lstStyle/>
          <a:p>
            <a:r>
              <a:rPr lang="en-US" sz="2400" dirty="0"/>
              <a:t>Þar sem ókunnugu einstaklingarnir eru 6 eru hnútarnir 6. </a:t>
            </a:r>
          </a:p>
          <a:p>
            <a:r>
              <a:rPr lang="en-US" sz="2400" dirty="0"/>
              <a:t>Þar sem hver einstaklingur þarf að hitta 5 aðra liggja 5 leggir að hverjum hnút. Gráða hvers hnúts er því 5. </a:t>
            </a:r>
          </a:p>
          <a:p>
            <a:r>
              <a:rPr lang="en-US" sz="2400" dirty="0"/>
              <a:t>Þar sem hnútarnir eru 6 og allir af gráðu 5 er summa gráðanna </a:t>
            </a:r>
            <a:r>
              <a:rPr lang="en-US" sz="2400" i="0" dirty="0">
                <a:latin typeface="Cambria" panose="02040503050406030204" pitchFamily="18" charset="0"/>
                <a:ea typeface="Cambria" panose="02040503050406030204" pitchFamily="18" charset="0"/>
              </a:rPr>
              <a:t>6 × 6 = 30</a:t>
            </a:r>
            <a:r>
              <a:rPr lang="en-US" sz="2400" dirty="0"/>
              <a:t>. </a:t>
            </a:r>
          </a:p>
          <a:p>
            <a:pPr>
              <a:lnSpc>
                <a:spcPct val="100000"/>
              </a:lnSpc>
            </a:pPr>
            <a:r>
              <a:rPr lang="en-US" sz="2400" dirty="0"/>
              <a:t>Samkvæmt setningunni um summu gráða er fjöldi leggja helmingur summu gráðanna, það er</a:t>
            </a:r>
            <a:endParaRPr lang="en-US" sz="2400" dirty="0">
              <a:latin typeface="Cambria" panose="02040503050406030204" pitchFamily="18" charset="0"/>
              <a:ea typeface="Cambria" panose="02040503050406030204" pitchFamily="18" charset="0"/>
            </a:endParaRPr>
          </a:p>
        </p:txBody>
      </p:sp>
      <p:graphicFrame>
        <p:nvGraphicFramePr>
          <p:cNvPr id="10" name="Object 4">
            <a:extLst>
              <a:ext uri="{FF2B5EF4-FFF2-40B4-BE49-F238E27FC236}">
                <a16:creationId xmlns:a16="http://schemas.microsoft.com/office/drawing/2014/main" id="{66A6FDED-88B1-4BD4-AD83-977AF3AFAC01}"/>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2810171763"/>
              </p:ext>
            </p:extLst>
          </p:nvPr>
        </p:nvGraphicFramePr>
        <p:xfrm>
          <a:off x="9172575" y="4697413"/>
          <a:ext cx="1033463" cy="723900"/>
        </p:xfrm>
        <a:graphic>
          <a:graphicData uri="http://schemas.openxmlformats.org/presentationml/2006/ole">
            <mc:AlternateContent xmlns:mc="http://schemas.openxmlformats.org/markup-compatibility/2006">
              <mc:Choice xmlns:v="urn:schemas-microsoft-com:vml" Requires="v">
                <p:oleObj name="Equation" r:id="rId2" imgW="888840" imgH="622080" progId="Equation.DSMT4">
                  <p:embed/>
                </p:oleObj>
              </mc:Choice>
              <mc:Fallback>
                <p:oleObj name="Equation" r:id="rId2" imgW="888840" imgH="622080" progId="Equation.DSMT4">
                  <p:embed/>
                  <p:pic>
                    <p:nvPicPr>
                      <p:cNvPr id="9" name="Object 8">
                        <a:extLst>
                          <a:ext uri="{FF2B5EF4-FFF2-40B4-BE49-F238E27FC236}">
                            <a16:creationId xmlns:a16="http://schemas.microsoft.com/office/drawing/2014/main" id="{636EB72C-A8A9-47DD-AAF1-953ADCB3AC5D}"/>
                          </a:ext>
                        </a:extLst>
                      </p:cNvPr>
                      <p:cNvPicPr/>
                      <p:nvPr/>
                    </p:nvPicPr>
                    <p:blipFill>
                      <a:blip r:embed="rId3"/>
                      <a:stretch>
                        <a:fillRect/>
                      </a:stretch>
                    </p:blipFill>
                    <p:spPr>
                      <a:xfrm>
                        <a:off x="9172575" y="4697413"/>
                        <a:ext cx="1033463" cy="72390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112EE954-4075-45F6-856A-ED1CBB89AFE7}"/>
              </a:ext>
            </a:extLst>
          </p:cNvPr>
          <p:cNvSpPr>
            <a:spLocks noGrp="1"/>
          </p:cNvSpPr>
          <p:nvPr>
            <p:ph sz="half" idx="13"/>
          </p:nvPr>
        </p:nvSpPr>
        <p:spPr>
          <a:xfrm>
            <a:off x="6172200" y="5420296"/>
            <a:ext cx="5181600" cy="763018"/>
          </a:xfrm>
        </p:spPr>
        <p:txBody>
          <a:bodyPr/>
          <a:lstStyle/>
          <a:p>
            <a:r>
              <a:rPr lang="en-US" sz="2400" dirty="0"/>
              <a:t>Heildarfjöldi kynninga er því 15. </a:t>
            </a:r>
          </a:p>
        </p:txBody>
      </p:sp>
    </p:spTree>
    <p:extLst>
      <p:ext uri="{BB962C8B-B14F-4D97-AF65-F5344CB8AC3E}">
        <p14:creationId xmlns:p14="http://schemas.microsoft.com/office/powerpoint/2010/main" val="2254730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12.2 Hlutanet</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half" idx="1"/>
          </p:nvPr>
        </p:nvSpPr>
        <p:spPr>
          <a:xfrm>
            <a:off x="838200" y="1010661"/>
            <a:ext cx="10858500" cy="3429000"/>
          </a:xfrm>
        </p:spPr>
        <p:txBody>
          <a:bodyPr/>
          <a:lstStyle/>
          <a:p>
            <a:r>
              <a:rPr lang="en-US" sz="2400" dirty="0"/>
              <a:t>Stundum er net hluti af stærra neti. Til dæmis er net flugvalla í Suður-Flórída á </a:t>
            </a:r>
            <a:r>
              <a:rPr lang="en-US" sz="2400" dirty="0">
                <a:solidFill>
                  <a:srgbClr val="007CB2"/>
                </a:solidFill>
              </a:rPr>
              <a:t>mynd 12.5 </a:t>
            </a:r>
            <a:r>
              <a:rPr lang="en-US" sz="2400" dirty="0"/>
              <a:t>hluti af stærra neti sem nær einnig til alþjóðaflugvallarins í Orlando í Mið-Flórída, eins og sýnt er á </a:t>
            </a:r>
            <a:r>
              <a:rPr lang="en-US" sz="2400" dirty="0">
                <a:solidFill>
                  <a:srgbClr val="007CB2"/>
                </a:solidFill>
              </a:rPr>
              <a:t>Mynd 12.31. </a:t>
            </a:r>
          </a:p>
          <a:p>
            <a:r>
              <a:rPr lang="en-US" sz="2400" dirty="0"/>
              <a:t>Netið á </a:t>
            </a:r>
            <a:r>
              <a:rPr lang="en-US" sz="2400" dirty="0">
                <a:solidFill>
                  <a:srgbClr val="007CB2"/>
                </a:solidFill>
              </a:rPr>
              <a:t>mynd 12.31 </a:t>
            </a:r>
            <a:r>
              <a:rPr lang="en-US" sz="2400" dirty="0"/>
              <a:t>hefur viðbótarhnútinn MCO og fleiri leggi, sem sýndir eru með strikalínum. Net beinna flugleiða milli flugvalla í Suður-Flórída á </a:t>
            </a:r>
            <a:r>
              <a:rPr lang="en-US" sz="2400" dirty="0">
                <a:solidFill>
                  <a:srgbClr val="007CB2"/>
                </a:solidFill>
              </a:rPr>
              <a:t>mynd 12.5 </a:t>
            </a:r>
            <a:r>
              <a:rPr lang="en-US" sz="2400" dirty="0"/>
              <a:t>kallast </a:t>
            </a:r>
            <a:r>
              <a:rPr lang="en-US" sz="2400" b="1" dirty="0"/>
              <a:t>hlutanet </a:t>
            </a:r>
            <a:r>
              <a:rPr lang="en-US" sz="2400" dirty="0"/>
              <a:t>netsins sem sýnir einnig beinar flugleiðir milli Orlando og sömu flugvalla í Suður-Flórída á </a:t>
            </a:r>
            <a:r>
              <a:rPr lang="en-US" sz="2400" dirty="0">
                <a:solidFill>
                  <a:srgbClr val="007CB2"/>
                </a:solidFill>
              </a:rPr>
              <a:t>mynd 12.31</a:t>
            </a:r>
            <a:r>
              <a:rPr lang="en-US" sz="2400" dirty="0"/>
              <a:t>. Almennt gildir að ef net </a:t>
            </a:r>
            <a:r>
              <a:rPr lang="en-US" sz="2400" i="1" dirty="0"/>
              <a:t>B</a:t>
            </a:r>
            <a:r>
              <a:rPr lang="en-US" sz="2400" dirty="0"/>
              <a:t>samanstendur eingöngu af leggjum og hnútum úr stærra neti </a:t>
            </a:r>
            <a:r>
              <a:rPr lang="en-US" sz="2400" i="1" dirty="0"/>
              <a:t>A</a:t>
            </a:r>
            <a:r>
              <a:rPr lang="en-US" sz="2400" dirty="0"/>
              <a:t>, þá kallast </a:t>
            </a:r>
            <a:r>
              <a:rPr lang="en-US" sz="2400" i="1" dirty="0"/>
              <a:t>B</a:t>
            </a:r>
            <a:r>
              <a:rPr lang="en-US" sz="2400" dirty="0"/>
              <a:t>hlutanet af </a:t>
            </a:r>
            <a:r>
              <a:rPr lang="en-US" sz="2400" i="1" dirty="0"/>
              <a:t>A</a:t>
            </a:r>
            <a:r>
              <a:rPr lang="en-US" sz="2400" dirty="0"/>
              <a:t>. </a:t>
            </a:r>
          </a:p>
        </p:txBody>
      </p:sp>
      <p:pic>
        <p:nvPicPr>
          <p:cNvPr id="5" name="Picture 3" descr="A graph with six vertices.&#10;The edges connect Tampa T P A with Key West E Y W, Miami M I A, Fort Lauderdale F L L, and West Palm Beach P B I. An edge connects Key West with Miami. An edge connects Key West with Fort Lauderdale. Edges from Orlando M C O connect with Key West, Miami, and Fort Lauderdale.">
            <a:extLst>
              <a:ext uri="{FF2B5EF4-FFF2-40B4-BE49-F238E27FC236}">
                <a16:creationId xmlns:a16="http://schemas.microsoft.com/office/drawing/2014/main" id="{F8BA368E-E0B4-490B-8C33-1000ED92AF58}"/>
              </a:ext>
            </a:extLst>
          </p:cNvPr>
          <p:cNvPicPr>
            <a:picLocks noGrp="1" noChangeAspect="1"/>
          </p:cNvPicPr>
          <p:nvPr>
            <p:ph sz="half" idx="2"/>
          </p:nvPr>
        </p:nvPicPr>
        <p:blipFill>
          <a:blip r:embed="rId2"/>
          <a:stretch>
            <a:fillRect/>
          </a:stretch>
        </p:blipFill>
        <p:spPr>
          <a:xfrm>
            <a:off x="6446351" y="4248075"/>
            <a:ext cx="2821576" cy="2468880"/>
          </a:xfrm>
          <a:prstGeom prst="rect">
            <a:avLst/>
          </a:prstGeom>
        </p:spPr>
      </p:pic>
    </p:spTree>
    <p:extLst>
      <p:ext uri="{BB962C8B-B14F-4D97-AF65-F5344CB8AC3E}">
        <p14:creationId xmlns:p14="http://schemas.microsoft.com/office/powerpoint/2010/main" val="1191737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Að bera kennsl á hlutanet</a:t>
            </a:r>
            <a:endParaRPr lang="en-IN" dirty="0"/>
          </a:p>
        </p:txBody>
      </p:sp>
      <p:sp>
        <p:nvSpPr>
          <p:cNvPr id="10" name="Content Placeholder 2">
            <a:extLst>
              <a:ext uri="{FF2B5EF4-FFF2-40B4-BE49-F238E27FC236}">
                <a16:creationId xmlns:a16="http://schemas.microsoft.com/office/drawing/2014/main" id="{BAF34FB3-D0B7-4275-B051-6EE19036EA95}"/>
              </a:ext>
            </a:extLst>
          </p:cNvPr>
          <p:cNvSpPr>
            <a:spLocks noGrp="1"/>
          </p:cNvSpPr>
          <p:nvPr>
            <p:ph sz="half" idx="1"/>
          </p:nvPr>
        </p:nvSpPr>
        <p:spPr>
          <a:xfrm>
            <a:off x="838200" y="1010661"/>
            <a:ext cx="4914900" cy="2177039"/>
          </a:xfrm>
        </p:spPr>
        <p:txBody>
          <a:bodyPr/>
          <a:lstStyle/>
          <a:p>
            <a:r>
              <a:rPr lang="en-US" dirty="0"/>
              <a:t>Á myndinni er net </a:t>
            </a:r>
            <a:r>
              <a:rPr lang="en-US" i="1" dirty="0"/>
              <a:t>G</a:t>
            </a:r>
            <a:r>
              <a:rPr lang="en-US" dirty="0"/>
              <a:t> sýnt ásamt fjórum teikningum. Ákvarðið hvort hver teikning sé hlutanet af neti </a:t>
            </a:r>
            <a:r>
              <a:rPr lang="en-US" i="1" dirty="0"/>
              <a:t>G</a:t>
            </a:r>
            <a:r>
              <a:rPr lang="en-US" dirty="0"/>
              <a:t> eða ekki og rökstyðjið svarið.</a:t>
            </a:r>
          </a:p>
        </p:txBody>
      </p:sp>
      <p:pic>
        <p:nvPicPr>
          <p:cNvPr id="13" name="Picture 3" descr="Five graphs.&#10;Graph G has five vertices: a, b, c, d, and e. The edges connect a b, b c, c d, d e, e a, a d, and b e. Diagram J has five vertices: a, b, c, d, and e. The edges connect a b, a e, a d, e c, and c d. Diagram K has four vertices: a, e, c, and d. The edges connect a e, a d, and d c. Diagram L has four vertices: a, b, c, and d. The edges connect a d, d c, and b c. Diagram M has five vertices: a, b, c, d, and f. The edges connect a b, b c, c d, a f, and f d.">
            <a:extLst>
              <a:ext uri="{FF2B5EF4-FFF2-40B4-BE49-F238E27FC236}">
                <a16:creationId xmlns:a16="http://schemas.microsoft.com/office/drawing/2014/main" id="{31FD2479-4F94-4592-8E68-6FB7CCAC421B}"/>
              </a:ext>
            </a:extLst>
          </p:cNvPr>
          <p:cNvPicPr>
            <a:picLocks noGrp="1" noChangeAspect="1"/>
          </p:cNvPicPr>
          <p:nvPr>
            <p:ph sz="half" idx="2"/>
          </p:nvPr>
        </p:nvPicPr>
        <p:blipFill>
          <a:blip r:embed="rId2"/>
          <a:stretch>
            <a:fillRect/>
          </a:stretch>
        </p:blipFill>
        <p:spPr>
          <a:xfrm>
            <a:off x="838200" y="3919538"/>
            <a:ext cx="5163866" cy="1274762"/>
          </a:xfrm>
          <a:prstGeom prst="rect">
            <a:avLst/>
          </a:prstGeom>
        </p:spPr>
      </p:pic>
      <p:sp>
        <p:nvSpPr>
          <p:cNvPr id="5" name="Content Placeholder 4">
            <a:extLst>
              <a:ext uri="{FF2B5EF4-FFF2-40B4-BE49-F238E27FC236}">
                <a16:creationId xmlns:a16="http://schemas.microsoft.com/office/drawing/2014/main" id="{171CB15B-6E3F-47C6-9988-A3952313CF44}"/>
              </a:ext>
            </a:extLst>
          </p:cNvPr>
          <p:cNvSpPr>
            <a:spLocks noGrp="1"/>
          </p:cNvSpPr>
          <p:nvPr>
            <p:ph sz="half" idx="12"/>
          </p:nvPr>
        </p:nvSpPr>
        <p:spPr>
          <a:xfrm>
            <a:off x="6172200" y="1010661"/>
            <a:ext cx="5727700" cy="5390139"/>
          </a:xfrm>
        </p:spPr>
        <p:txBody>
          <a:bodyPr/>
          <a:lstStyle/>
          <a:p>
            <a:r>
              <a:rPr lang="en-US" dirty="0"/>
              <a:t>Teikning </a:t>
            </a:r>
            <a:r>
              <a:rPr lang="en-US" i="0" dirty="0">
                <a:latin typeface="Cambria Math" panose="02040503050406030204" pitchFamily="18" charset="0"/>
                <a:ea typeface="Cambria Math" panose="02040503050406030204" pitchFamily="18" charset="0"/>
              </a:rPr>
              <a:t>𝐽</a:t>
            </a:r>
            <a:r>
              <a:rPr lang="en-US" dirty="0"/>
              <a:t> er ekki hlutanet af neti </a:t>
            </a:r>
            <a:r>
              <a:rPr lang="en-US" i="0" dirty="0">
                <a:latin typeface="Cambria Math" panose="02040503050406030204" pitchFamily="18" charset="0"/>
                <a:ea typeface="Cambria Math" panose="02040503050406030204" pitchFamily="18" charset="0"/>
              </a:rPr>
              <a:t>𝐺</a:t>
            </a:r>
            <a:r>
              <a:rPr lang="en-US" dirty="0"/>
              <a:t> vegna þess að leggurinn </a:t>
            </a:r>
            <a:r>
              <a:rPr lang="en-US" i="0" dirty="0">
                <a:latin typeface="Cambria Math" panose="02040503050406030204" pitchFamily="18" charset="0"/>
                <a:ea typeface="Cambria Math" panose="02040503050406030204" pitchFamily="18" charset="0"/>
              </a:rPr>
              <a:t>𝑒𝑐</a:t>
            </a:r>
            <a:r>
              <a:rPr lang="en-US" dirty="0"/>
              <a:t> er ekki í neti </a:t>
            </a:r>
            <a:r>
              <a:rPr lang="en-US" dirty="0">
                <a:latin typeface="Cambria Math" panose="02040503050406030204" pitchFamily="18" charset="0"/>
                <a:ea typeface="Cambria Math" panose="02040503050406030204" pitchFamily="18" charset="0"/>
              </a:rPr>
              <a:t>𝐺</a:t>
            </a:r>
            <a:r>
              <a:rPr lang="en-US" dirty="0"/>
              <a:t>. </a:t>
            </a:r>
          </a:p>
          <a:p>
            <a:r>
              <a:rPr lang="en-US" dirty="0"/>
              <a:t>Teikning </a:t>
            </a:r>
            <a:r>
              <a:rPr lang="en-US" i="0" dirty="0">
                <a:latin typeface="Cambria Math" panose="02040503050406030204" pitchFamily="18" charset="0"/>
                <a:ea typeface="Cambria Math" panose="02040503050406030204" pitchFamily="18" charset="0"/>
              </a:rPr>
              <a:t>𝐾</a:t>
            </a:r>
            <a:r>
              <a:rPr lang="en-US" dirty="0"/>
              <a:t> er hlutanet af neti </a:t>
            </a:r>
            <a:r>
              <a:rPr lang="en-US" dirty="0">
                <a:latin typeface="Cambria Math" panose="02040503050406030204" pitchFamily="18" charset="0"/>
                <a:ea typeface="Cambria Math" panose="02040503050406030204" pitchFamily="18" charset="0"/>
              </a:rPr>
              <a:t>𝐺</a:t>
            </a:r>
            <a:r>
              <a:rPr lang="en-US" dirty="0"/>
              <a:t> vegna þess að allir hnútar hennar og leggir tilheyra neti </a:t>
            </a:r>
            <a:r>
              <a:rPr lang="en-US" dirty="0">
                <a:latin typeface="Cambria Math" panose="02040503050406030204" pitchFamily="18" charset="0"/>
                <a:ea typeface="Cambria Math" panose="02040503050406030204" pitchFamily="18" charset="0"/>
              </a:rPr>
              <a:t>𝐺</a:t>
            </a:r>
            <a:r>
              <a:rPr lang="en-US" dirty="0"/>
              <a:t>. </a:t>
            </a:r>
          </a:p>
          <a:p>
            <a:r>
              <a:rPr lang="en-US" dirty="0"/>
              <a:t>Teikning </a:t>
            </a:r>
            <a:r>
              <a:rPr lang="en-US" i="0" dirty="0">
                <a:latin typeface="Cambria Math" panose="02040503050406030204" pitchFamily="18" charset="0"/>
                <a:ea typeface="Cambria Math" panose="02040503050406030204" pitchFamily="18" charset="0"/>
              </a:rPr>
              <a:t>𝐿</a:t>
            </a:r>
            <a:r>
              <a:rPr lang="en-US" dirty="0"/>
              <a:t> er alls ekki net, því lína liggur frá hnúti </a:t>
            </a:r>
            <a:r>
              <a:rPr lang="en-US" i="0" dirty="0">
                <a:latin typeface="Cambria Math" panose="02040503050406030204" pitchFamily="18" charset="0"/>
                <a:ea typeface="Cambria Math" panose="02040503050406030204" pitchFamily="18" charset="0"/>
              </a:rPr>
              <a:t>𝑎</a:t>
            </a:r>
            <a:r>
              <a:rPr lang="en-US" dirty="0"/>
              <a:t> án þess að tengja </a:t>
            </a:r>
            <a:r>
              <a:rPr lang="en-US" i="0" dirty="0">
                <a:latin typeface="Cambria Math" panose="02040503050406030204" pitchFamily="18" charset="0"/>
                <a:ea typeface="Cambria Math" panose="02040503050406030204" pitchFamily="18" charset="0"/>
              </a:rPr>
              <a:t>𝑎</a:t>
            </a:r>
            <a:r>
              <a:rPr lang="en-US" dirty="0"/>
              <a:t> við annan hnút. Því getur teikning </a:t>
            </a:r>
            <a:r>
              <a:rPr lang="en-US" i="0" dirty="0">
                <a:latin typeface="Cambria Math" panose="02040503050406030204" pitchFamily="18" charset="0"/>
                <a:ea typeface="Cambria Math" panose="02040503050406030204" pitchFamily="18" charset="0"/>
              </a:rPr>
              <a:t>𝐿</a:t>
            </a:r>
            <a:r>
              <a:rPr lang="en-US" dirty="0"/>
              <a:t> ekki verið hlutanet. </a:t>
            </a:r>
          </a:p>
          <a:p>
            <a:r>
              <a:rPr lang="en-US" dirty="0"/>
              <a:t>Teikning </a:t>
            </a:r>
            <a:r>
              <a:rPr lang="en-US" i="0" dirty="0">
                <a:latin typeface="Cambria Math" panose="02040503050406030204" pitchFamily="18" charset="0"/>
                <a:ea typeface="Cambria Math" panose="02040503050406030204" pitchFamily="18" charset="0"/>
              </a:rPr>
              <a:t>𝑀</a:t>
            </a:r>
            <a:r>
              <a:rPr lang="en-US" dirty="0"/>
              <a:t> er ekki hlutanet af neti </a:t>
            </a:r>
            <a:r>
              <a:rPr lang="en-US" dirty="0">
                <a:latin typeface="Cambria Math" panose="02040503050406030204" pitchFamily="18" charset="0"/>
                <a:ea typeface="Cambria Math" panose="02040503050406030204" pitchFamily="18" charset="0"/>
              </a:rPr>
              <a:t>𝐺</a:t>
            </a:r>
            <a:r>
              <a:rPr lang="en-US" dirty="0"/>
              <a:t> vegna þess að hún inniheldur hnútinn </a:t>
            </a:r>
            <a:r>
              <a:rPr lang="en-US" i="0" dirty="0">
                <a:latin typeface="Cambria Math" panose="02040503050406030204" pitchFamily="18" charset="0"/>
                <a:ea typeface="Cambria Math" panose="02040503050406030204" pitchFamily="18" charset="0"/>
              </a:rPr>
              <a:t>𝑓</a:t>
            </a:r>
            <a:r>
              <a:rPr lang="en-US" dirty="0"/>
              <a:t> sem tilheyrir ekki </a:t>
            </a:r>
            <a:r>
              <a:rPr lang="en-US" dirty="0">
                <a:latin typeface="Cambria Math" panose="02040503050406030204" pitchFamily="18" charset="0"/>
                <a:ea typeface="Cambria Math" panose="02040503050406030204" pitchFamily="18" charset="0"/>
              </a:rPr>
              <a:t>𝐺</a:t>
            </a:r>
            <a:r>
              <a:rPr lang="en-US" dirty="0"/>
              <a:t>. </a:t>
            </a:r>
          </a:p>
        </p:txBody>
      </p:sp>
    </p:spTree>
    <p:extLst>
      <p:ext uri="{BB962C8B-B14F-4D97-AF65-F5344CB8AC3E}">
        <p14:creationId xmlns:p14="http://schemas.microsoft.com/office/powerpoint/2010/main" val="1587750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12.2 Að bera kennsl á og nefna hringi</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5549899" cy="5166302"/>
          </a:xfrm>
        </p:spPr>
        <p:txBody>
          <a:bodyPr/>
          <a:lstStyle/>
          <a:p>
            <a:r>
              <a:rPr lang="en-US" dirty="0"/>
              <a:t/>
            </a:r>
            <a:r>
              <a:rPr lang="en-US" b="1" dirty="0"/>
              <a:t>Hringur </a:t>
            </a:r>
            <a:r>
              <a:rPr lang="en-US" dirty="0"/>
              <a:t>í netafræði er röð samtengdra leggja sem hefst og endar í sama hnúti án þess að aðrir hnútar endurtaki sig.</a:t>
            </a:r>
          </a:p>
        </p:txBody>
      </p:sp>
      <p:pic>
        <p:nvPicPr>
          <p:cNvPr id="5" name="Picture 3" descr="Eight graphs.&#10;The first graph representing a triangle has 3 vertices and 3 edges. The second graph representing a quadrilateral has 4 vertices and 4 edges. The third graph representing a pentagon has 5 vertices and 5 edges. The fourth graph representing a hexagon has 6 vertices and 6 edges. The fifth graph representing a heptagon has 7 vertices and 7 edges. The sixth graph representing an octagon has 8 vertices and 8 edges. The seventh graph representing a nonagon has 9 vertices and 9 edges. The eighth graph representing a decagon has 10 vertices and 10 edges.">
            <a:extLst>
              <a:ext uri="{FF2B5EF4-FFF2-40B4-BE49-F238E27FC236}">
                <a16:creationId xmlns:a16="http://schemas.microsoft.com/office/drawing/2014/main" id="{3257DFD2-B84F-4CB4-B60D-C969116A308D}"/>
              </a:ext>
            </a:extLst>
          </p:cNvPr>
          <p:cNvPicPr>
            <a:picLocks noGrp="1" noChangeAspect="1"/>
          </p:cNvPicPr>
          <p:nvPr>
            <p:ph sz="half" idx="2"/>
          </p:nvPr>
        </p:nvPicPr>
        <p:blipFill>
          <a:blip r:embed="rId2"/>
          <a:stretch>
            <a:fillRect/>
          </a:stretch>
        </p:blipFill>
        <p:spPr>
          <a:xfrm>
            <a:off x="6912661" y="1011237"/>
            <a:ext cx="2886659" cy="5481637"/>
          </a:xfrm>
          <a:prstGeom prst="rect">
            <a:avLst/>
          </a:prstGeom>
        </p:spPr>
      </p:pic>
    </p:spTree>
    <p:extLst>
      <p:ext uri="{BB962C8B-B14F-4D97-AF65-F5344CB8AC3E}">
        <p14:creationId xmlns:p14="http://schemas.microsoft.com/office/powerpoint/2010/main" val="2664935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12.2 Hringlaga hlutanet og klíkur</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10816243" cy="1433281"/>
          </a:xfrm>
        </p:spPr>
        <p:txBody>
          <a:bodyPr/>
          <a:lstStyle/>
          <a:p>
            <a:r>
              <a:rPr lang="en-US" dirty="0"/>
              <a:t>Þegar hringir koma fyrir sem hlutanet í stærra neti kallast þeir </a:t>
            </a:r>
            <a:r>
              <a:rPr lang="en-US" b="1" dirty="0"/>
              <a:t>hringlaga hlutanet</a:t>
            </a:r>
            <a:r>
              <a:rPr lang="en-US" dirty="0"/>
              <a:t>. Hringlaga hlutanet eru nefnd með því að skrá hnúta þeirra í röð. Ekki skiptir máli á hvaða hnúti er byrjað.</a:t>
            </a:r>
          </a:p>
        </p:txBody>
      </p:sp>
      <p:pic>
        <p:nvPicPr>
          <p:cNvPr id="7" name="Picture 3" descr="Four graphs.&#10;Graph K shows four vertices: g, h, i, and j. The edges connect h i, i j, j g, g h, and h j. The second graph shows (g, h, j). The edges connect g h, g j, and j h. The third graph shows (h, i, j). The edges connect h i, i j, and j h. The fourth graph shows (g, h, i, j). The edges connect g h, h i, i j, and j g.">
            <a:extLst>
              <a:ext uri="{FF2B5EF4-FFF2-40B4-BE49-F238E27FC236}">
                <a16:creationId xmlns:a16="http://schemas.microsoft.com/office/drawing/2014/main" id="{FF0CA4D5-943C-4054-97AF-B661BB6B5AA9}"/>
              </a:ext>
            </a:extLst>
          </p:cNvPr>
          <p:cNvPicPr>
            <a:picLocks noGrp="1" noChangeAspect="1"/>
          </p:cNvPicPr>
          <p:nvPr>
            <p:ph sz="half" idx="2"/>
          </p:nvPr>
        </p:nvPicPr>
        <p:blipFill>
          <a:blip r:embed="rId2"/>
          <a:stretch>
            <a:fillRect/>
          </a:stretch>
        </p:blipFill>
        <p:spPr>
          <a:xfrm>
            <a:off x="1687285" y="3000889"/>
            <a:ext cx="8817431" cy="2971800"/>
          </a:xfrm>
          <a:prstGeom prst="rect">
            <a:avLst/>
          </a:prstGeom>
        </p:spPr>
      </p:pic>
    </p:spTree>
    <p:extLst>
      <p:ext uri="{BB962C8B-B14F-4D97-AF65-F5344CB8AC3E}">
        <p14:creationId xmlns:p14="http://schemas.microsoft.com/office/powerpoint/2010/main" val="3490932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DÆMI – Að bera kennsl á hringlaga hlutanet</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half" idx="1"/>
          </p:nvPr>
        </p:nvSpPr>
        <p:spPr>
          <a:xfrm>
            <a:off x="838200" y="1010661"/>
            <a:ext cx="5181600" cy="1242447"/>
          </a:xfrm>
        </p:spPr>
        <p:txBody>
          <a:bodyPr/>
          <a:lstStyle/>
          <a:p>
            <a:r>
              <a:rPr lang="en-US" dirty="0"/>
              <a:t>Berið kennsl á tegundir hringlaga hlutaneta í neti H á myndinni og nefnið þau.</a:t>
            </a:r>
          </a:p>
        </p:txBody>
      </p:sp>
      <p:pic>
        <p:nvPicPr>
          <p:cNvPr id="9" name="Picture 3" descr="A graph.&#10;The graph has seven vertices: a, b, c, d, e, f, and g. The edges connect a b, b c, c d, d e, e f, f a, b g, and g f.">
            <a:extLst>
              <a:ext uri="{FF2B5EF4-FFF2-40B4-BE49-F238E27FC236}">
                <a16:creationId xmlns:a16="http://schemas.microsoft.com/office/drawing/2014/main" id="{61F7C880-243D-4CCB-A9A7-00571385C555}"/>
              </a:ext>
            </a:extLst>
          </p:cNvPr>
          <p:cNvPicPr>
            <a:picLocks noGrp="1" noChangeAspect="1"/>
          </p:cNvPicPr>
          <p:nvPr>
            <p:ph sz="half" idx="2"/>
          </p:nvPr>
        </p:nvPicPr>
        <p:blipFill>
          <a:blip r:embed="rId2"/>
          <a:stretch>
            <a:fillRect/>
          </a:stretch>
        </p:blipFill>
        <p:spPr>
          <a:xfrm>
            <a:off x="1723869" y="2441443"/>
            <a:ext cx="3410262" cy="3200400"/>
          </a:xfrm>
          <a:prstGeom prst="rect">
            <a:avLst/>
          </a:prstGeom>
        </p:spPr>
      </p:pic>
      <p:sp>
        <p:nvSpPr>
          <p:cNvPr id="5" name="Content Placeholder 4">
            <a:extLst>
              <a:ext uri="{FF2B5EF4-FFF2-40B4-BE49-F238E27FC236}">
                <a16:creationId xmlns:a16="http://schemas.microsoft.com/office/drawing/2014/main" id="{1BD0B8CA-75D2-4A87-A23F-3C2EBE118210}"/>
              </a:ext>
            </a:extLst>
          </p:cNvPr>
          <p:cNvSpPr>
            <a:spLocks noGrp="1"/>
          </p:cNvSpPr>
          <p:nvPr>
            <p:ph sz="half" idx="12"/>
          </p:nvPr>
        </p:nvSpPr>
        <p:spPr>
          <a:xfrm>
            <a:off x="6241476" y="1010661"/>
            <a:ext cx="5671123" cy="5482213"/>
          </a:xfrm>
        </p:spPr>
        <p:txBody>
          <a:bodyPr/>
          <a:lstStyle/>
          <a:p>
            <a:r>
              <a:rPr lang="en-US" dirty="0"/>
              <a:t>Til að tryggja að enginn hringur gleymist skal byrja á að skoða hnútinn </a:t>
            </a:r>
            <a:r>
              <a:rPr lang="en-US" i="0" dirty="0">
                <a:latin typeface="Cambria Math" panose="02040503050406030204" pitchFamily="18" charset="0"/>
                <a:ea typeface="Cambria Math" panose="02040503050406030204" pitchFamily="18" charset="0"/>
              </a:rPr>
              <a:t>𝑎</a:t>
            </a:r>
            <a:r>
              <a:rPr lang="en-US" dirty="0"/>
              <a:t> og halda síðan áfram í stafrófsröð. </a:t>
            </a:r>
          </a:p>
          <a:p>
            <a:r>
              <a:rPr lang="en-US" dirty="0"/>
              <a:t>Hnúturinn </a:t>
            </a:r>
            <a:r>
              <a:rPr lang="en-US" i="0" dirty="0">
                <a:latin typeface="Cambria Math" panose="02040503050406030204" pitchFamily="18" charset="0"/>
                <a:ea typeface="Cambria Math" panose="02040503050406030204" pitchFamily="18" charset="0"/>
              </a:rPr>
              <a:t>𝑎</a:t>
            </a:r>
            <a:r>
              <a:rPr lang="en-US" dirty="0"/>
              <a:t> tilheyrir tveimur hringjum, fjögurra hnúta hringnum </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𝑎</a:t>
            </a:r>
            <a:r>
              <a:rPr lang="en-US" i="0" dirty="0">
                <a:latin typeface="Cambria" panose="02040503050406030204" pitchFamily="18" charset="0"/>
                <a:ea typeface="Cambria" panose="02040503050406030204" pitchFamily="18" charset="0"/>
              </a:rPr>
              <a:t>, 𝑏, 𝑓, 𝑔)</a:t>
            </a:r>
            <a:r>
              <a:rPr lang="en-US" dirty="0">
                <a:latin typeface="Cambria" panose="02040503050406030204" pitchFamily="18" charset="0"/>
                <a:ea typeface="Cambria" panose="02040503050406030204" pitchFamily="18" charset="0"/>
              </a:rPr>
              <a:t> </a:t>
            </a:r>
            <a:r>
              <a:rPr lang="en-US" dirty="0"/>
              <a:t>og sex hnúta hringnum </a:t>
            </a:r>
            <a:r>
              <a:rPr lang="en-US" i="0" dirty="0">
                <a:latin typeface="+mj-lt"/>
              </a:rPr>
              <a:t>(</a:t>
            </a:r>
            <a:r>
              <a:rPr lang="en-US" i="0" dirty="0">
                <a:latin typeface="Cambria" panose="02040503050406030204" pitchFamily="18" charset="0"/>
                <a:ea typeface="Cambria" panose="02040503050406030204" pitchFamily="18" charset="0"/>
              </a:rPr>
              <a:t>𝑎, 𝑏, 𝑐, 𝑑, 𝑒, 𝑓)</a:t>
            </a:r>
            <a:r>
              <a:rPr lang="en-US" dirty="0"/>
              <a:t>.</a:t>
            </a:r>
          </a:p>
          <a:p>
            <a:r>
              <a:rPr lang="en-US" dirty="0"/>
              <a:t>Skoðið næst hnútinn </a:t>
            </a:r>
            <a:r>
              <a:rPr lang="en-US" i="0" dirty="0">
                <a:latin typeface="Cambria" panose="02040503050406030204" pitchFamily="18" charset="0"/>
                <a:ea typeface="Cambria" panose="02040503050406030204" pitchFamily="18" charset="0"/>
              </a:rPr>
              <a:t>𝑏</a:t>
            </a:r>
            <a:r>
              <a:rPr lang="en-US" dirty="0"/>
              <a:t>. Hann tilheyrir sex hnúta hringnum </a:t>
            </a:r>
            <a:r>
              <a:rPr lang="en-US" i="0" dirty="0">
                <a:latin typeface="Cambria" panose="02040503050406030204" pitchFamily="18" charset="0"/>
                <a:ea typeface="Cambria" panose="02040503050406030204" pitchFamily="18" charset="0"/>
              </a:rPr>
              <a:t>(𝑏, 𝑐, 𝑑, 𝑒, 𝑓, 𝑔)</a:t>
            </a:r>
            <a:r>
              <a:rPr lang="en-US" dirty="0"/>
              <a:t>. </a:t>
            </a:r>
          </a:p>
          <a:p>
            <a:r>
              <a:rPr lang="en-US" dirty="0"/>
              <a:t>Þegar hinir hnútar eru skoðaðir kemur í ljós að fleiri hringir eru ekki til staðar.</a:t>
            </a:r>
          </a:p>
        </p:txBody>
      </p:sp>
    </p:spTree>
    <p:extLst>
      <p:ext uri="{BB962C8B-B14F-4D97-AF65-F5344CB8AC3E}">
        <p14:creationId xmlns:p14="http://schemas.microsoft.com/office/powerpoint/2010/main" val="667788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12.2 Hringir þriggja hnúta í fullkomnum netum</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half" idx="1"/>
          </p:nvPr>
        </p:nvSpPr>
        <p:spPr>
          <a:xfrm>
            <a:off x="838200" y="1010661"/>
            <a:ext cx="10769600" cy="1707139"/>
          </a:xfrm>
        </p:spPr>
        <p:txBody>
          <a:bodyPr/>
          <a:lstStyle/>
          <a:p>
            <a:r>
              <a:rPr lang="en-US" sz="2000" b="1" dirty="0"/>
              <a:t>Þar sem sérhvert hnútapar er aðlægt mynda hvaða þrír hnútar sem er í fullkomnu neti þríhyrning</a:t>
            </a:r>
            <a:r>
              <a:rPr lang="en-US" sz="2000" dirty="0"/>
              <a:t>. Í fullkomnu neti með hnútana þrjá, (a, b, c), er aðeins einn þríhyrningur. Fyrir hin netin er mikilvægt að vinna skipulega. Byrjið á fyrsta hnútnum í stafrófsröð og skráið einnig í stafrófsröð alla þríhyrninga sem innihalda þann hnút. Haldið síðan áfram að næsta hnúti í stafrófinu og skráið alla þríhyrninga sem innihalda hann, að undanskildum þeim sem þegar hafa verið skráðir. Haldið áfram með sama hætti og sýnt er í </a:t>
            </a:r>
            <a:r>
              <a:rPr lang="en-US" sz="2000" dirty="0">
                <a:solidFill>
                  <a:srgbClr val="007CB2"/>
                </a:solidFill>
              </a:rPr>
              <a:t>töflu 12.2</a:t>
            </a:r>
            <a:r>
              <a:rPr lang="en-US" sz="2000" dirty="0"/>
              <a:t>.</a:t>
            </a:r>
          </a:p>
        </p:txBody>
      </p:sp>
      <p:pic>
        <p:nvPicPr>
          <p:cNvPr id="10" name="Picture 3" descr="Four graphs.&#10;The first graph shows three vertices, a, b, and c. The edges connect a c, a b, and c b. The second graph shows four vertices, a, b, c, and d. The edges connect a b, b c, c d, a d, a c, and b d. The third graph shows five vertices, a, b, c, d, and e. The edges connect a b, b c, c d, d e, e a, a d, a c, b e, b d, and c e. The fourth graph shows six vertices, a, b, c, d, e, and f. All the vertices are interconnected using 15 edges.">
            <a:extLst>
              <a:ext uri="{FF2B5EF4-FFF2-40B4-BE49-F238E27FC236}">
                <a16:creationId xmlns:a16="http://schemas.microsoft.com/office/drawing/2014/main" id="{C1E319C0-F5BF-412B-9A86-14478F2957FA}"/>
              </a:ext>
            </a:extLst>
          </p:cNvPr>
          <p:cNvPicPr>
            <a:picLocks noGrp="1" noChangeAspect="1"/>
          </p:cNvPicPr>
          <p:nvPr>
            <p:ph sz="half" idx="2"/>
          </p:nvPr>
        </p:nvPicPr>
        <p:blipFill>
          <a:blip r:embed="rId2"/>
          <a:stretch>
            <a:fillRect/>
          </a:stretch>
        </p:blipFill>
        <p:spPr>
          <a:xfrm>
            <a:off x="838200" y="3167392"/>
            <a:ext cx="4301999" cy="1143000"/>
          </a:xfrm>
          <a:prstGeom prst="rect">
            <a:avLst/>
          </a:prstGeom>
        </p:spPr>
      </p:pic>
      <p:graphicFrame>
        <p:nvGraphicFramePr>
          <p:cNvPr id="11" name="Table 4">
            <a:extLst>
              <a:ext uri="{FF2B5EF4-FFF2-40B4-BE49-F238E27FC236}">
                <a16:creationId xmlns:a16="http://schemas.microsoft.com/office/drawing/2014/main" id="{05C80393-E6F7-4392-A3CC-BC7052D78AF4}"/>
              </a:ext>
            </a:extLst>
          </p:cNvPr>
          <p:cNvGraphicFramePr>
            <a:graphicFrameLocks noGrp="1"/>
          </p:cNvGraphicFramePr>
          <p:nvPr>
            <p:ph sz="half" idx="12"/>
            <p:extLst>
              <p:ext uri="{D42A27DB-BD31-4B8C-83A1-F6EECF244321}">
                <p14:modId xmlns:p14="http://schemas.microsoft.com/office/powerpoint/2010/main" val="827425148"/>
              </p:ext>
            </p:extLst>
          </p:nvPr>
        </p:nvGraphicFramePr>
        <p:xfrm>
          <a:off x="5308207" y="2816224"/>
          <a:ext cx="6750951" cy="3447416"/>
        </p:xfrm>
        <a:graphic>
          <a:graphicData uri="http://schemas.openxmlformats.org/drawingml/2006/table">
            <a:tbl>
              <a:tblPr firstRow="1" bandRow="1">
                <a:tableStyleId>{5C22544A-7EE6-4342-B048-85BDC9FD1C3A}</a:tableStyleId>
              </a:tblPr>
              <a:tblGrid>
                <a:gridCol w="1031395">
                  <a:extLst>
                    <a:ext uri="{9D8B030D-6E8A-4147-A177-3AD203B41FA5}">
                      <a16:colId xmlns:a16="http://schemas.microsoft.com/office/drawing/2014/main" val="2117802874"/>
                    </a:ext>
                  </a:extLst>
                </a:gridCol>
                <a:gridCol w="1031395">
                  <a:extLst>
                    <a:ext uri="{9D8B030D-6E8A-4147-A177-3AD203B41FA5}">
                      <a16:colId xmlns:a16="http://schemas.microsoft.com/office/drawing/2014/main" val="9206351"/>
                    </a:ext>
                  </a:extLst>
                </a:gridCol>
                <a:gridCol w="1213335">
                  <a:extLst>
                    <a:ext uri="{9D8B030D-6E8A-4147-A177-3AD203B41FA5}">
                      <a16:colId xmlns:a16="http://schemas.microsoft.com/office/drawing/2014/main" val="926658740"/>
                    </a:ext>
                  </a:extLst>
                </a:gridCol>
                <a:gridCol w="1607927">
                  <a:extLst>
                    <a:ext uri="{9D8B030D-6E8A-4147-A177-3AD203B41FA5}">
                      <a16:colId xmlns:a16="http://schemas.microsoft.com/office/drawing/2014/main" val="3947794623"/>
                    </a:ext>
                  </a:extLst>
                </a:gridCol>
                <a:gridCol w="1866899">
                  <a:extLst>
                    <a:ext uri="{9D8B030D-6E8A-4147-A177-3AD203B41FA5}">
                      <a16:colId xmlns:a16="http://schemas.microsoft.com/office/drawing/2014/main" val="91405633"/>
                    </a:ext>
                  </a:extLst>
                </a:gridCol>
              </a:tblGrid>
              <a:tr h="420053">
                <a:tc>
                  <a:txBody>
                    <a:bodyPr/>
                    <a:lstStyle/>
                    <a:p>
                      <a:pPr algn="ctr"/>
                      <a:r>
                        <a:rPr lang="en-IN" sz="1100" b="1" i="0" u="none" strike="noStrike" kern="1200" baseline="0" dirty="0">
                          <a:solidFill>
                            <a:schemeClr val="lt1"/>
                          </a:solidFill>
                          <a:latin typeface="+mn-lt"/>
                          <a:ea typeface="+mn-ea"/>
                          <a:cs typeface="+mn-cs"/>
                        </a:rPr>
                        <a:t>Fullkomið</a:t>
                      </a:r>
                    </a:p>
                    <a:p>
                      <a:pPr algn="ctr"/>
                      <a:r>
                        <a:rPr lang="en-IN" sz="1100" b="1" i="0" u="none" strike="noStrike" kern="1200" baseline="0" dirty="0">
                          <a:solidFill>
                            <a:schemeClr val="lt1"/>
                          </a:solidFill>
                          <a:latin typeface="+mn-lt"/>
                          <a:ea typeface="+mn-ea"/>
                          <a:cs typeface="+mn-cs"/>
                        </a:rPr>
                        <a:t>net með:</a:t>
                      </a:r>
                      <a:endParaRPr lang="en-IN" sz="1100" dirty="0"/>
                    </a:p>
                  </a:txBody>
                  <a:tcPr>
                    <a:lnB w="12700" cap="flat" cmpd="sng" algn="ctr">
                      <a:solidFill>
                        <a:schemeClr val="tx1"/>
                      </a:solidFill>
                      <a:prstDash val="solid"/>
                      <a:round/>
                      <a:headEnd type="none" w="med" len="med"/>
                      <a:tailEnd type="none" w="med" len="med"/>
                    </a:lnB>
                    <a:solidFill>
                      <a:srgbClr val="80004C"/>
                    </a:solidFill>
                  </a:tcPr>
                </a:tc>
                <a:tc>
                  <a:txBody>
                    <a:bodyPr/>
                    <a:lstStyle/>
                    <a:p>
                      <a:pPr algn="ctr"/>
                      <a:r>
                        <a:rPr lang="en-IN" sz="1100" b="1" i="0" u="none" strike="noStrike" kern="1200" baseline="0" dirty="0">
                          <a:solidFill>
                            <a:schemeClr val="lt1"/>
                          </a:solidFill>
                          <a:latin typeface="+mn-lt"/>
                          <a:ea typeface="+mn-ea"/>
                          <a:cs typeface="+mn-cs"/>
                        </a:rPr>
                        <a:t>3</a:t>
                      </a:r>
                    </a:p>
                    <a:p>
                      <a:pPr algn="ctr"/>
                      <a:r>
                        <a:rPr lang="en-IN" sz="1100" b="1" i="0" u="none" strike="noStrike" kern="1200" baseline="0" dirty="0">
                          <a:solidFill>
                            <a:schemeClr val="lt1"/>
                          </a:solidFill>
                          <a:latin typeface="+mn-lt"/>
                          <a:ea typeface="+mn-ea"/>
                          <a:cs typeface="+mn-cs"/>
                        </a:rPr>
                        <a:t>hnútum</a:t>
                      </a:r>
                      <a:endParaRPr lang="en-IN" sz="1100" dirty="0"/>
                    </a:p>
                  </a:txBody>
                  <a:tcPr>
                    <a:lnB w="12700" cap="flat" cmpd="sng" algn="ctr">
                      <a:solidFill>
                        <a:schemeClr val="tx1"/>
                      </a:solidFill>
                      <a:prstDash val="solid"/>
                      <a:round/>
                      <a:headEnd type="none" w="med" len="med"/>
                      <a:tailEnd type="none" w="med" len="med"/>
                    </a:lnB>
                    <a:solidFill>
                      <a:srgbClr val="80004C"/>
                    </a:solidFill>
                  </a:tcPr>
                </a:tc>
                <a:tc>
                  <a:txBody>
                    <a:bodyPr/>
                    <a:lstStyle/>
                    <a:p>
                      <a:pPr algn="ctr"/>
                      <a:r>
                        <a:rPr lang="en-IN" sz="1100" b="1" i="0" u="none" strike="noStrike" kern="1200" baseline="0" dirty="0">
                          <a:solidFill>
                            <a:schemeClr val="lt1"/>
                          </a:solidFill>
                          <a:latin typeface="+mn-lt"/>
                          <a:ea typeface="+mn-ea"/>
                          <a:cs typeface="+mn-cs"/>
                        </a:rPr>
                        <a:t>4 hnútum</a:t>
                      </a:r>
                      <a:endParaRPr lang="en-IN" sz="1100" dirty="0"/>
                    </a:p>
                  </a:txBody>
                  <a:tcPr>
                    <a:lnB w="12700" cap="flat" cmpd="sng" algn="ctr">
                      <a:solidFill>
                        <a:schemeClr val="tx1"/>
                      </a:solidFill>
                      <a:prstDash val="solid"/>
                      <a:round/>
                      <a:headEnd type="none" w="med" len="med"/>
                      <a:tailEnd type="none" w="med" len="med"/>
                    </a:lnB>
                    <a:solidFill>
                      <a:srgbClr val="80004C"/>
                    </a:solidFill>
                  </a:tcPr>
                </a:tc>
                <a:tc>
                  <a:txBody>
                    <a:bodyPr/>
                    <a:lstStyle/>
                    <a:p>
                      <a:pPr algn="ctr"/>
                      <a:r>
                        <a:rPr lang="en-IN" sz="1100" b="1" i="0" u="none" strike="noStrike" kern="1200" baseline="0" dirty="0">
                          <a:solidFill>
                            <a:schemeClr val="lt1"/>
                          </a:solidFill>
                          <a:latin typeface="+mn-lt"/>
                          <a:ea typeface="+mn-ea"/>
                          <a:cs typeface="+mn-cs"/>
                        </a:rPr>
                        <a:t>5 hnútum</a:t>
                      </a:r>
                      <a:endParaRPr lang="en-IN" sz="1100" dirty="0"/>
                    </a:p>
                  </a:txBody>
                  <a:tcPr>
                    <a:lnB w="12700" cap="flat" cmpd="sng" algn="ctr">
                      <a:solidFill>
                        <a:schemeClr val="tx1"/>
                      </a:solidFill>
                      <a:prstDash val="solid"/>
                      <a:round/>
                      <a:headEnd type="none" w="med" len="med"/>
                      <a:tailEnd type="none" w="med" len="med"/>
                    </a:lnB>
                    <a:solidFill>
                      <a:srgbClr val="80004C"/>
                    </a:solidFill>
                  </a:tcPr>
                </a:tc>
                <a:tc>
                  <a:txBody>
                    <a:bodyPr/>
                    <a:lstStyle/>
                    <a:p>
                      <a:pPr algn="ctr"/>
                      <a:r>
                        <a:rPr lang="en-IN" sz="1100" b="1" i="0" u="none" strike="noStrike" kern="1200" baseline="0" dirty="0">
                          <a:solidFill>
                            <a:schemeClr val="lt1"/>
                          </a:solidFill>
                          <a:latin typeface="+mn-lt"/>
                          <a:ea typeface="+mn-ea"/>
                          <a:cs typeface="+mn-cs"/>
                        </a:rPr>
                        <a:t>6 hnútum</a:t>
                      </a:r>
                      <a:endParaRPr lang="en-IN" sz="1100" dirty="0"/>
                    </a:p>
                  </a:txBody>
                  <a:tcPr>
                    <a:lnB w="12700" cap="flat" cmpd="sng" algn="ctr">
                      <a:solidFill>
                        <a:schemeClr val="tx1"/>
                      </a:solidFill>
                      <a:prstDash val="solid"/>
                      <a:round/>
                      <a:headEnd type="none" w="med" len="med"/>
                      <a:tailEnd type="none" w="med" len="med"/>
                    </a:lnB>
                    <a:solidFill>
                      <a:srgbClr val="80004C"/>
                    </a:solidFill>
                  </a:tcPr>
                </a:tc>
                <a:extLst>
                  <a:ext uri="{0D108BD9-81ED-4DB2-BD59-A6C34878D82A}">
                    <a16:rowId xmlns:a16="http://schemas.microsoft.com/office/drawing/2014/main" val="403910527"/>
                  </a:ext>
                </a:extLst>
              </a:tr>
              <a:tr h="795656">
                <a:tc>
                  <a:txBody>
                    <a:bodyPr/>
                    <a:lstStyle/>
                    <a:p>
                      <a:pPr algn="ctr"/>
                      <a:r>
                        <a:rPr lang="en-IN" sz="1100" b="0" i="0" u="none" strike="noStrike" kern="1200" baseline="0" dirty="0">
                          <a:solidFill>
                            <a:schemeClr val="dk1"/>
                          </a:solidFill>
                          <a:latin typeface="+mn-lt"/>
                          <a:ea typeface="+mn-ea"/>
                          <a:cs typeface="+mn-cs"/>
                        </a:rPr>
                        <a:t>Allir a-þríhyrningar</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a:t>
                      </a:r>
                      <a:r>
                        <a:rPr lang="en-IN" sz="1100" b="0" i="1" u="none" strike="noStrike" kern="1200" baseline="0" dirty="0">
                          <a:solidFill>
                            <a:schemeClr val="dk1"/>
                          </a:solidFill>
                          <a:latin typeface="+mn-lt"/>
                          <a:ea typeface="+mn-ea"/>
                          <a:cs typeface="+mn-cs"/>
                        </a:rPr>
                        <a:t>a</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b</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c</a:t>
                      </a:r>
                      <a:r>
                        <a:rPr lang="en-IN" sz="1100" b="0" i="0" u="none" strike="noStrike" kern="1200" baseline="0" dirty="0">
                          <a:solidFill>
                            <a:schemeClr val="dk1"/>
                          </a:solidFill>
                          <a:latin typeface="+mn-lt"/>
                          <a:ea typeface="+mn-ea"/>
                          <a:cs typeface="+mn-cs"/>
                        </a:rPr>
                        <a:t>)</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a:t>
                      </a:r>
                      <a:r>
                        <a:rPr lang="en-IN" sz="1100" b="0" i="1" u="none" strike="noStrike" kern="1200" baseline="0" dirty="0">
                          <a:solidFill>
                            <a:schemeClr val="dk1"/>
                          </a:solidFill>
                          <a:latin typeface="+mn-lt"/>
                          <a:ea typeface="+mn-ea"/>
                          <a:cs typeface="+mn-cs"/>
                        </a:rPr>
                        <a:t>a</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b</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c</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a</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b</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a:t>
                      </a:r>
                    </a:p>
                    <a:p>
                      <a:pPr algn="ctr"/>
                      <a:r>
                        <a:rPr lang="en-IN" sz="1100" b="0" i="0" u="none" strike="noStrike" kern="1200" baseline="0" dirty="0">
                          <a:solidFill>
                            <a:schemeClr val="dk1"/>
                          </a:solidFill>
                          <a:latin typeface="+mn-lt"/>
                          <a:ea typeface="+mn-ea"/>
                          <a:cs typeface="+mn-cs"/>
                        </a:rPr>
                        <a:t>(</a:t>
                      </a:r>
                      <a:r>
                        <a:rPr lang="en-IN" sz="1100" b="0" i="1" u="none" strike="noStrike" kern="1200" baseline="0" dirty="0">
                          <a:solidFill>
                            <a:schemeClr val="dk1"/>
                          </a:solidFill>
                          <a:latin typeface="+mn-lt"/>
                          <a:ea typeface="+mn-ea"/>
                          <a:cs typeface="+mn-cs"/>
                        </a:rPr>
                        <a:t>a</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c</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t-BR" sz="1100" b="0" i="0" u="none" strike="noStrike" kern="1200" baseline="0" dirty="0">
                          <a:solidFill>
                            <a:schemeClr val="dk1"/>
                          </a:solidFill>
                          <a:latin typeface="+mn-lt"/>
                          <a:ea typeface="+mn-ea"/>
                          <a:cs typeface="+mn-cs"/>
                        </a:rPr>
                        <a:t>(</a:t>
                      </a:r>
                      <a:r>
                        <a:rPr lang="pt-BR" sz="1100" b="0" i="1" u="none" strike="noStrike" kern="1200" baseline="0" dirty="0">
                          <a:solidFill>
                            <a:schemeClr val="dk1"/>
                          </a:solidFill>
                          <a:latin typeface="+mn-lt"/>
                          <a:ea typeface="+mn-ea"/>
                          <a:cs typeface="+mn-cs"/>
                        </a:rPr>
                        <a:t>a</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b</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c</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a</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b</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d</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a</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b</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e</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a</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c</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d</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a</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c</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e</a:t>
                      </a:r>
                      <a:r>
                        <a:rPr lang="pt-BR" sz="1100" b="0" i="0" u="none" strike="noStrike" kern="1200" baseline="0" dirty="0">
                          <a:solidFill>
                            <a:schemeClr val="dk1"/>
                          </a:solidFill>
                          <a:latin typeface="+mn-lt"/>
                          <a:ea typeface="+mn-ea"/>
                          <a:cs typeface="+mn-cs"/>
                        </a:rPr>
                        <a:t>)</a:t>
                      </a:r>
                    </a:p>
                    <a:p>
                      <a:pPr algn="ctr"/>
                      <a:r>
                        <a:rPr lang="en-IN" sz="1100" b="0" i="0" u="none" strike="noStrike" kern="1200" baseline="0" dirty="0">
                          <a:solidFill>
                            <a:schemeClr val="dk1"/>
                          </a:solidFill>
                          <a:latin typeface="+mn-lt"/>
                          <a:ea typeface="+mn-ea"/>
                          <a:cs typeface="+mn-cs"/>
                        </a:rPr>
                        <a:t>(</a:t>
                      </a:r>
                      <a:r>
                        <a:rPr lang="en-IN" sz="1100" b="0" i="1" u="none" strike="noStrike" kern="1200" baseline="0" dirty="0">
                          <a:solidFill>
                            <a:schemeClr val="dk1"/>
                          </a:solidFill>
                          <a:latin typeface="+mn-lt"/>
                          <a:ea typeface="+mn-ea"/>
                          <a:cs typeface="+mn-cs"/>
                        </a:rPr>
                        <a:t>a</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e</a:t>
                      </a:r>
                      <a:r>
                        <a:rPr lang="en-IN" sz="1100" b="0" i="0" u="none" strike="noStrike" kern="1200" baseline="0" dirty="0">
                          <a:solidFill>
                            <a:schemeClr val="dk1"/>
                          </a:solidFill>
                          <a:latin typeface="+mn-lt"/>
                          <a:ea typeface="+mn-ea"/>
                          <a:cs typeface="+mn-cs"/>
                        </a:rPr>
                        <a:t>)</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t-BR" sz="1100" b="0" i="0" u="none" strike="noStrike" kern="1200" baseline="0" dirty="0">
                          <a:solidFill>
                            <a:schemeClr val="dk1"/>
                          </a:solidFill>
                          <a:latin typeface="+mn-lt"/>
                          <a:ea typeface="+mn-ea"/>
                          <a:cs typeface="+mn-cs"/>
                        </a:rPr>
                        <a:t>(</a:t>
                      </a:r>
                      <a:r>
                        <a:rPr lang="pt-BR" sz="1100" b="0" i="1" u="none" strike="noStrike" kern="1200" baseline="0" dirty="0">
                          <a:solidFill>
                            <a:schemeClr val="dk1"/>
                          </a:solidFill>
                          <a:latin typeface="+mn-lt"/>
                          <a:ea typeface="+mn-ea"/>
                          <a:cs typeface="+mn-cs"/>
                        </a:rPr>
                        <a:t>a</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b</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c</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a</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b</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d</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a</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b</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e</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a</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b</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f</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a</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c</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d</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a</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c</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e</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a</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c</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f</a:t>
                      </a:r>
                      <a:r>
                        <a:rPr lang="pt-BR" sz="1100" b="0" i="0" u="none" strike="noStrike" kern="1200" baseline="0" dirty="0">
                          <a:solidFill>
                            <a:schemeClr val="dk1"/>
                          </a:solidFill>
                          <a:latin typeface="+mn-lt"/>
                          <a:ea typeface="+mn-ea"/>
                          <a:cs typeface="+mn-cs"/>
                        </a:rPr>
                        <a:t>) </a:t>
                      </a:r>
                      <a:r>
                        <a:rPr lang="en-IN" sz="1100" b="0" i="0" u="none" strike="noStrike" kern="1200" baseline="0" dirty="0">
                          <a:solidFill>
                            <a:schemeClr val="dk1"/>
                          </a:solidFill>
                          <a:latin typeface="+mn-lt"/>
                          <a:ea typeface="+mn-ea"/>
                          <a:cs typeface="+mn-cs"/>
                        </a:rPr>
                        <a:t>(</a:t>
                      </a:r>
                      <a:r>
                        <a:rPr lang="en-IN" sz="1100" b="0" i="1" u="none" strike="noStrike" kern="1200" baseline="0" dirty="0">
                          <a:solidFill>
                            <a:schemeClr val="dk1"/>
                          </a:solidFill>
                          <a:latin typeface="+mn-lt"/>
                          <a:ea typeface="+mn-ea"/>
                          <a:cs typeface="+mn-cs"/>
                        </a:rPr>
                        <a:t>a</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e</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a</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f</a:t>
                      </a:r>
                      <a:r>
                        <a:rPr lang="en-IN" sz="1100" b="0" i="0" u="none" strike="noStrike" kern="1200" baseline="0" dirty="0">
                          <a:solidFill>
                            <a:schemeClr val="dk1"/>
                          </a:solidFill>
                          <a:latin typeface="+mn-lt"/>
                          <a:ea typeface="+mn-ea"/>
                          <a:cs typeface="+mn-cs"/>
                        </a:rPr>
                        <a:t>)</a:t>
                      </a:r>
                    </a:p>
                    <a:p>
                      <a:pPr algn="ctr"/>
                      <a:r>
                        <a:rPr lang="en-IN" sz="1100" b="0" i="0" u="none" strike="noStrike" kern="1200" baseline="0" dirty="0">
                          <a:solidFill>
                            <a:schemeClr val="dk1"/>
                          </a:solidFill>
                          <a:latin typeface="+mn-lt"/>
                          <a:ea typeface="+mn-ea"/>
                          <a:cs typeface="+mn-cs"/>
                        </a:rPr>
                        <a:t>(</a:t>
                      </a:r>
                      <a:r>
                        <a:rPr lang="en-IN" sz="1100" b="0" i="1" u="none" strike="noStrike" kern="1200" baseline="0" dirty="0">
                          <a:solidFill>
                            <a:schemeClr val="dk1"/>
                          </a:solidFill>
                          <a:latin typeface="+mn-lt"/>
                          <a:ea typeface="+mn-ea"/>
                          <a:cs typeface="+mn-cs"/>
                        </a:rPr>
                        <a:t>a</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e</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f</a:t>
                      </a:r>
                      <a:r>
                        <a:rPr lang="en-IN" sz="1100" b="0" i="0" u="none" strike="noStrike" kern="1200" baseline="0" dirty="0">
                          <a:solidFill>
                            <a:schemeClr val="dk1"/>
                          </a:solidFill>
                          <a:latin typeface="+mn-lt"/>
                          <a:ea typeface="+mn-ea"/>
                          <a:cs typeface="+mn-cs"/>
                        </a:rPr>
                        <a:t>)</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5432613"/>
                  </a:ext>
                </a:extLst>
              </a:tr>
              <a:tr h="609600">
                <a:tc>
                  <a:txBody>
                    <a:bodyPr/>
                    <a:lstStyle/>
                    <a:p>
                      <a:pPr algn="ctr"/>
                      <a:r>
                        <a:rPr lang="en-IN" sz="1100" b="0" i="0" u="none" strike="noStrike" kern="1200" baseline="0" dirty="0">
                          <a:solidFill>
                            <a:schemeClr val="dk1"/>
                          </a:solidFill>
                          <a:latin typeface="+mn-lt"/>
                          <a:ea typeface="+mn-ea"/>
                          <a:cs typeface="+mn-cs"/>
                        </a:rPr>
                        <a:t>Aðrir b-</a:t>
                      </a:r>
                    </a:p>
                    <a:p>
                      <a:pPr algn="ctr"/>
                      <a:r>
                        <a:rPr lang="en-IN" sz="1100" b="0" i="0" u="none" strike="noStrike" kern="1200" baseline="0" dirty="0">
                          <a:solidFill>
                            <a:schemeClr val="dk1"/>
                          </a:solidFill>
                          <a:latin typeface="+mn-lt"/>
                          <a:ea typeface="+mn-ea"/>
                          <a:cs typeface="+mn-cs"/>
                        </a:rPr>
                        <a:t>þríhyrningar</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Engir</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a:t>
                      </a:r>
                      <a:r>
                        <a:rPr lang="en-IN" sz="1100" b="0" i="1" u="none" strike="noStrike" kern="1200" baseline="0" dirty="0">
                          <a:solidFill>
                            <a:schemeClr val="dk1"/>
                          </a:solidFill>
                          <a:latin typeface="+mn-lt"/>
                          <a:ea typeface="+mn-ea"/>
                          <a:cs typeface="+mn-cs"/>
                        </a:rPr>
                        <a:t>b</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c</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t-BR" sz="1100" b="0" i="0" u="none" strike="noStrike" kern="1200" baseline="0" dirty="0">
                          <a:solidFill>
                            <a:schemeClr val="dk1"/>
                          </a:solidFill>
                          <a:latin typeface="+mn-lt"/>
                          <a:ea typeface="+mn-ea"/>
                          <a:cs typeface="+mn-cs"/>
                        </a:rPr>
                        <a:t>(</a:t>
                      </a:r>
                      <a:r>
                        <a:rPr lang="pt-BR" sz="1100" b="0" i="1" u="none" strike="noStrike" kern="1200" baseline="0" dirty="0">
                          <a:solidFill>
                            <a:schemeClr val="dk1"/>
                          </a:solidFill>
                          <a:latin typeface="+mn-lt"/>
                          <a:ea typeface="+mn-ea"/>
                          <a:cs typeface="+mn-cs"/>
                        </a:rPr>
                        <a:t>b</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c</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d</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b</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c</a:t>
                      </a:r>
                      <a:r>
                        <a:rPr lang="pt-BR" sz="1100" b="0" i="0" u="none" strike="noStrike" kern="1200" baseline="0" dirty="0">
                          <a:solidFill>
                            <a:schemeClr val="dk1"/>
                          </a:solidFill>
                          <a:latin typeface="+mn-lt"/>
                          <a:ea typeface="+mn-ea"/>
                          <a:cs typeface="+mn-cs"/>
                        </a:rPr>
                        <a:t>, </a:t>
                      </a:r>
                      <a:r>
                        <a:rPr lang="pt-BR" sz="1100" b="0" i="1" u="none" strike="noStrike" kern="1200" baseline="0" dirty="0">
                          <a:solidFill>
                            <a:schemeClr val="dk1"/>
                          </a:solidFill>
                          <a:latin typeface="+mn-lt"/>
                          <a:ea typeface="+mn-ea"/>
                          <a:cs typeface="+mn-cs"/>
                        </a:rPr>
                        <a:t>e</a:t>
                      </a:r>
                      <a:r>
                        <a:rPr lang="pt-BR" sz="1100" b="0" i="0" u="none" strike="noStrike" kern="1200" baseline="0" dirty="0">
                          <a:solidFill>
                            <a:schemeClr val="dk1"/>
                          </a:solidFill>
                          <a:latin typeface="+mn-lt"/>
                          <a:ea typeface="+mn-ea"/>
                          <a:cs typeface="+mn-cs"/>
                        </a:rPr>
                        <a:t>),</a:t>
                      </a:r>
                    </a:p>
                    <a:p>
                      <a:pPr algn="ctr"/>
                      <a:r>
                        <a:rPr lang="en-IN" sz="1100" b="0" i="0" u="none" strike="noStrike" kern="1200" baseline="0" dirty="0">
                          <a:solidFill>
                            <a:schemeClr val="dk1"/>
                          </a:solidFill>
                          <a:latin typeface="+mn-lt"/>
                          <a:ea typeface="+mn-ea"/>
                          <a:cs typeface="+mn-cs"/>
                        </a:rPr>
                        <a:t>(</a:t>
                      </a:r>
                      <a:r>
                        <a:rPr lang="en-IN" sz="1100" b="0" i="1" u="none" strike="noStrike" kern="1200" baseline="0" dirty="0">
                          <a:solidFill>
                            <a:schemeClr val="dk1"/>
                          </a:solidFill>
                          <a:latin typeface="+mn-lt"/>
                          <a:ea typeface="+mn-ea"/>
                          <a:cs typeface="+mn-cs"/>
                        </a:rPr>
                        <a:t>b</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e</a:t>
                      </a:r>
                      <a:r>
                        <a:rPr lang="en-IN" sz="1100" b="0" i="0" u="none" strike="noStrike" kern="1200" baseline="0" dirty="0">
                          <a:solidFill>
                            <a:schemeClr val="dk1"/>
                          </a:solidFill>
                          <a:latin typeface="+mn-lt"/>
                          <a:ea typeface="+mn-ea"/>
                          <a:cs typeface="+mn-cs"/>
                        </a:rPr>
                        <a:t>)</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a:t>
                      </a:r>
                      <a:r>
                        <a:rPr lang="en-IN" sz="1100" b="0" i="1" u="none" strike="noStrike" kern="1200" baseline="0" dirty="0">
                          <a:solidFill>
                            <a:schemeClr val="dk1"/>
                          </a:solidFill>
                          <a:latin typeface="+mn-lt"/>
                          <a:ea typeface="+mn-ea"/>
                          <a:cs typeface="+mn-cs"/>
                        </a:rPr>
                        <a:t>b</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c</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b</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c</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e</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b</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c</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f</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b</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e</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b</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f</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b</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e</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f</a:t>
                      </a:r>
                      <a:r>
                        <a:rPr lang="en-IN" sz="1100" b="0" i="0" u="none" strike="noStrike" kern="1200" baseline="0" dirty="0">
                          <a:solidFill>
                            <a:schemeClr val="dk1"/>
                          </a:solidFill>
                          <a:latin typeface="+mn-lt"/>
                          <a:ea typeface="+mn-ea"/>
                          <a:cs typeface="+mn-cs"/>
                        </a:rPr>
                        <a:t>)</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31881319"/>
                  </a:ext>
                </a:extLst>
              </a:tr>
              <a:tr h="420053">
                <a:tc>
                  <a:txBody>
                    <a:bodyPr/>
                    <a:lstStyle/>
                    <a:p>
                      <a:pPr algn="ctr"/>
                      <a:r>
                        <a:rPr lang="en-IN" sz="1100" b="0" i="0" u="none" strike="noStrike" kern="1200" baseline="0" dirty="0">
                          <a:solidFill>
                            <a:schemeClr val="dk1"/>
                          </a:solidFill>
                          <a:latin typeface="+mn-lt"/>
                          <a:ea typeface="+mn-ea"/>
                          <a:cs typeface="+mn-cs"/>
                        </a:rPr>
                        <a:t>Aðrir c-</a:t>
                      </a:r>
                    </a:p>
                    <a:p>
                      <a:pPr algn="ctr"/>
                      <a:r>
                        <a:rPr lang="en-IN" sz="1100" b="0" i="0" u="none" strike="noStrike" kern="1200" baseline="0" dirty="0">
                          <a:solidFill>
                            <a:schemeClr val="dk1"/>
                          </a:solidFill>
                          <a:latin typeface="+mn-lt"/>
                          <a:ea typeface="+mn-ea"/>
                          <a:cs typeface="+mn-cs"/>
                        </a:rPr>
                        <a:t>þríhyrningar</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Engir</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Engir</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a:t>
                      </a:r>
                      <a:r>
                        <a:rPr lang="en-IN" sz="1100" b="0" i="1" u="none" strike="noStrike" kern="1200" baseline="0" dirty="0">
                          <a:solidFill>
                            <a:schemeClr val="dk1"/>
                          </a:solidFill>
                          <a:latin typeface="+mn-lt"/>
                          <a:ea typeface="+mn-ea"/>
                          <a:cs typeface="+mn-cs"/>
                        </a:rPr>
                        <a:t>c</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e</a:t>
                      </a:r>
                      <a:r>
                        <a:rPr lang="en-IN" sz="1100" b="0" i="0" u="none" strike="noStrike" kern="1200" baseline="0" dirty="0">
                          <a:solidFill>
                            <a:schemeClr val="dk1"/>
                          </a:solidFill>
                          <a:latin typeface="+mn-lt"/>
                          <a:ea typeface="+mn-ea"/>
                          <a:cs typeface="+mn-cs"/>
                        </a:rPr>
                        <a:t>)</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a:t>
                      </a:r>
                      <a:r>
                        <a:rPr lang="en-IN" sz="1100" b="0" i="1" u="none" strike="noStrike" kern="1200" baseline="0" dirty="0">
                          <a:solidFill>
                            <a:schemeClr val="dk1"/>
                          </a:solidFill>
                          <a:latin typeface="+mn-lt"/>
                          <a:ea typeface="+mn-ea"/>
                          <a:cs typeface="+mn-cs"/>
                        </a:rPr>
                        <a:t>c</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e</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c</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f</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c</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e</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f</a:t>
                      </a:r>
                      <a:r>
                        <a:rPr lang="en-IN" sz="1100" b="0" i="0" u="none" strike="noStrike" kern="1200" baseline="0" dirty="0">
                          <a:solidFill>
                            <a:schemeClr val="dk1"/>
                          </a:solidFill>
                          <a:latin typeface="+mn-lt"/>
                          <a:ea typeface="+mn-ea"/>
                          <a:cs typeface="+mn-cs"/>
                        </a:rPr>
                        <a:t>)</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9556552"/>
                  </a:ext>
                </a:extLst>
              </a:tr>
              <a:tr h="420053">
                <a:tc>
                  <a:txBody>
                    <a:bodyPr/>
                    <a:lstStyle/>
                    <a:p>
                      <a:pPr algn="ctr"/>
                      <a:r>
                        <a:rPr lang="en-IN" sz="1100" b="0" i="0" u="none" strike="noStrike" kern="1200" baseline="0" dirty="0">
                          <a:solidFill>
                            <a:schemeClr val="dk1"/>
                          </a:solidFill>
                          <a:latin typeface="+mn-lt"/>
                          <a:ea typeface="+mn-ea"/>
                          <a:cs typeface="+mn-cs"/>
                        </a:rPr>
                        <a:t>Aðrir d-</a:t>
                      </a:r>
                    </a:p>
                    <a:p>
                      <a:pPr algn="ctr"/>
                      <a:r>
                        <a:rPr lang="en-IN" sz="1100" b="0" i="0" u="none" strike="noStrike" kern="1200" baseline="0" dirty="0">
                          <a:solidFill>
                            <a:schemeClr val="dk1"/>
                          </a:solidFill>
                          <a:latin typeface="+mn-lt"/>
                          <a:ea typeface="+mn-ea"/>
                          <a:cs typeface="+mn-cs"/>
                        </a:rPr>
                        <a:t>þríhyrningar</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Engir</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Engir</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Engir</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100" b="0" i="0" u="none" strike="noStrike" kern="1200" baseline="0" dirty="0">
                          <a:solidFill>
                            <a:schemeClr val="dk1"/>
                          </a:solidFill>
                          <a:latin typeface="+mn-lt"/>
                          <a:ea typeface="+mn-ea"/>
                          <a:cs typeface="+mn-cs"/>
                        </a:rPr>
                        <a:t>(</a:t>
                      </a:r>
                      <a:r>
                        <a:rPr lang="en-IN" sz="1100" b="0" i="1" u="none" strike="noStrike" kern="1200" baseline="0" dirty="0">
                          <a:solidFill>
                            <a:schemeClr val="dk1"/>
                          </a:solidFill>
                          <a:latin typeface="+mn-lt"/>
                          <a:ea typeface="+mn-ea"/>
                          <a:cs typeface="+mn-cs"/>
                        </a:rPr>
                        <a:t>d</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e</a:t>
                      </a:r>
                      <a:r>
                        <a:rPr lang="en-IN" sz="1100" b="0" i="0" u="none" strike="noStrike" kern="1200" baseline="0" dirty="0">
                          <a:solidFill>
                            <a:schemeClr val="dk1"/>
                          </a:solidFill>
                          <a:latin typeface="+mn-lt"/>
                          <a:ea typeface="+mn-ea"/>
                          <a:cs typeface="+mn-cs"/>
                        </a:rPr>
                        <a:t>, </a:t>
                      </a:r>
                      <a:r>
                        <a:rPr lang="en-IN" sz="1100" b="0" i="1" u="none" strike="noStrike" kern="1200" baseline="0" dirty="0">
                          <a:solidFill>
                            <a:schemeClr val="dk1"/>
                          </a:solidFill>
                          <a:latin typeface="+mn-lt"/>
                          <a:ea typeface="+mn-ea"/>
                          <a:cs typeface="+mn-cs"/>
                        </a:rPr>
                        <a:t>f</a:t>
                      </a:r>
                      <a:r>
                        <a:rPr lang="en-IN" sz="1100" b="0" i="0" u="none" strike="noStrike" kern="1200" baseline="0" dirty="0">
                          <a:solidFill>
                            <a:schemeClr val="dk1"/>
                          </a:solidFill>
                          <a:latin typeface="+mn-lt"/>
                          <a:ea typeface="+mn-ea"/>
                          <a:cs typeface="+mn-cs"/>
                        </a:rPr>
                        <a:t>)</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704776"/>
                  </a:ext>
                </a:extLst>
              </a:tr>
              <a:tr h="750094">
                <a:tc>
                  <a:txBody>
                    <a:bodyPr/>
                    <a:lstStyle/>
                    <a:p>
                      <a:pPr algn="ctr"/>
                      <a:r>
                        <a:rPr lang="en-IN" sz="1100" b="0" i="0" u="none" strike="noStrike" kern="1200" baseline="0" dirty="0">
                          <a:solidFill>
                            <a:schemeClr val="dk1"/>
                          </a:solidFill>
                          <a:latin typeface="+mn-lt"/>
                          <a:ea typeface="+mn-ea"/>
                          <a:cs typeface="+mn-cs"/>
                        </a:rPr>
                        <a:t>Samtals</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t>1</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100" dirty="0"/>
                        <a:t>(2+1)+1</a:t>
                      </a:r>
                    </a:p>
                    <a:p>
                      <a:pPr algn="l"/>
                      <a:r>
                        <a:rPr lang="en-US" sz="1100" dirty="0"/>
                        <a:t>=3+1</a:t>
                      </a:r>
                    </a:p>
                    <a:p>
                      <a:pPr algn="l"/>
                      <a:r>
                        <a:rPr lang="en-US" sz="1100"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100" dirty="0"/>
                        <a:t>(3+2+1)+(2+1)+1</a:t>
                      </a:r>
                    </a:p>
                    <a:p>
                      <a:pPr algn="l"/>
                      <a:r>
                        <a:rPr lang="en-US" sz="1100" dirty="0"/>
                        <a:t>=6+3+1</a:t>
                      </a:r>
                    </a:p>
                    <a:p>
                      <a:pPr algn="l"/>
                      <a:r>
                        <a:rPr lang="en-US" sz="1100" dirty="0"/>
                        <a:t>=10</a:t>
                      </a:r>
                    </a:p>
                    <a:p>
                      <a:pPr algn="l"/>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100" dirty="0"/>
                        <a:t>(4+3+2+1)+(3+2+1)+1(2+1)+1</a:t>
                      </a:r>
                    </a:p>
                    <a:p>
                      <a:pPr algn="l"/>
                      <a:r>
                        <a:rPr lang="en-US" sz="1100" dirty="0"/>
                        <a:t>=10+6+3+1</a:t>
                      </a:r>
                    </a:p>
                    <a:p>
                      <a:pPr algn="l"/>
                      <a:r>
                        <a:rPr lang="en-US" sz="1100" dirty="0"/>
                        <a:t>=20</a:t>
                      </a:r>
                      <a:endParaRPr lang="en-IN"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1823787"/>
                  </a:ext>
                </a:extLst>
              </a:tr>
            </a:tbl>
          </a:graphicData>
        </a:graphic>
      </p:graphicFrame>
    </p:spTree>
    <p:extLst>
      <p:ext uri="{BB962C8B-B14F-4D97-AF65-F5344CB8AC3E}">
        <p14:creationId xmlns:p14="http://schemas.microsoft.com/office/powerpoint/2010/main" val="448707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12.3 Samanburður neta</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Þekkja þá eiginleika sem notaðir eru til að bera saman net.</a:t>
            </a:r>
          </a:p>
          <a:p>
            <a:pPr marL="514350" lvl="0" indent="-514350">
              <a:buFont typeface="+mj-lt"/>
              <a:buAutoNum type="arabicPeriod"/>
            </a:pPr>
            <a:r>
              <a:rPr lang="en-US" dirty="0"/>
              <a:t>Ákvarða hvenær tvö net sýna sömu tengsl.</a:t>
            </a:r>
          </a:p>
          <a:p>
            <a:pPr marL="514350" lvl="0" indent="-514350">
              <a:buFont typeface="+mj-lt"/>
              <a:buAutoNum type="arabicPeriod"/>
            </a:pPr>
            <a:r>
              <a:rPr lang="en-US" dirty="0"/>
              <a:t>Skoða raunveruleg dæmi um einsmótun neta.</a:t>
            </a:r>
          </a:p>
          <a:p>
            <a:pPr marL="514350" lvl="0" indent="-514350">
              <a:buFont typeface="+mj-lt"/>
              <a:buAutoNum type="arabicPeriod"/>
            </a:pPr>
            <a:r>
              <a:rPr lang="en-US" dirty="0"/>
              <a:t>Finna nykurnet nets.</a:t>
            </a:r>
          </a:p>
        </p:txBody>
      </p:sp>
    </p:spTree>
    <p:extLst>
      <p:ext uri="{BB962C8B-B14F-4D97-AF65-F5344CB8AC3E}">
        <p14:creationId xmlns:p14="http://schemas.microsoft.com/office/powerpoint/2010/main" val="4136376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12.3 Hvenær eru tvö net í raun sama netið?</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r>
              <a:rPr lang="en-US" dirty="0"/>
              <a:t>Tvö net eru </a:t>
            </a:r>
            <a:r>
              <a:rPr lang="en-US" b="1" dirty="0"/>
              <a:t>einsmóta</a:t>
            </a:r>
            <a:r>
              <a:rPr lang="en-US" dirty="0"/>
              <a:t> ef annað hvort eftirfarandi skilyrða er uppfyllt:</a:t>
            </a:r>
          </a:p>
          <a:p>
            <a:pPr marL="514350" lvl="0" indent="-514350">
              <a:buFont typeface="+mj-lt"/>
              <a:buAutoNum type="arabicPeriod"/>
            </a:pPr>
            <a:r>
              <a:rPr lang="en-US" dirty="0"/>
              <a:t>Umbreyta má öðru netinu í hitt án þess að rjúfa fyrirliggjandi tengingar eða bæta við nýjum.</a:t>
            </a:r>
          </a:p>
          <a:p>
            <a:pPr marL="514350" indent="-514350">
              <a:buFont typeface="+mj-lt"/>
              <a:buAutoNum type="arabicPeriod"/>
            </a:pPr>
            <a:r>
              <a:rPr lang="en-US" dirty="0"/>
              <a:t>Hnútar netanna samsvara hver öðrum þannig að sérhverjir tveir aðlægt tengdir hnútar í öðru netinu samsvara aðlægt tengdum hnútum í hinu.</a:t>
            </a:r>
          </a:p>
        </p:txBody>
      </p:sp>
    </p:spTree>
    <p:extLst>
      <p:ext uri="{BB962C8B-B14F-4D97-AF65-F5344CB8AC3E}">
        <p14:creationId xmlns:p14="http://schemas.microsoft.com/office/powerpoint/2010/main" val="699424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12.3 Hvenær eru tvö net í raun ólík?</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half" idx="1"/>
          </p:nvPr>
        </p:nvSpPr>
        <p:spPr>
          <a:xfrm>
            <a:off x="838200" y="1010661"/>
            <a:ext cx="10515600" cy="1874520"/>
          </a:xfrm>
        </p:spPr>
        <p:txBody>
          <a:bodyPr/>
          <a:lstStyle/>
          <a:p>
            <a:r>
              <a:rPr lang="en-US" sz="2400" dirty="0"/>
              <a:t>Það getur verið krefjandi að staðfesta að tvö net séu einsmóta, einkum ef þau eru stór. Því er skynsamlegt að kanna fyrst hvort augljós munur sé á netunum svo ekki fari tími í að reyna að staðfesta einsmótun sem ekki er fyrir hendi. Ef tvenn net eru ólík á einhvern þann hátt sem sýndur er í </a:t>
            </a:r>
            <a:r>
              <a:rPr lang="en-US" sz="2400" dirty="0">
                <a:solidFill>
                  <a:srgbClr val="007CB2"/>
                </a:solidFill>
              </a:rPr>
              <a:t>töflu 12.3</a:t>
            </a:r>
            <a:r>
              <a:rPr lang="en-US" sz="2400" dirty="0"/>
              <a:t>, geta þau ekki verið einsmóta. </a:t>
            </a:r>
            <a:endParaRPr lang="en-US" sz="3600" dirty="0"/>
          </a:p>
        </p:txBody>
      </p:sp>
      <p:pic>
        <p:nvPicPr>
          <p:cNvPr id="5" name="Picture 3" descr="Eight graphs.&#10;The first graph has 3 vertices and 3 edges. The second graph has 4 vertices and 3 edges. The third graph has 4 vertices and 4 edges. The fourth graph has 4 vertices and 5 edges. The fifth graph has 4 vertices and 3 edges. The sixth graph has 4 vertices and 3 edges. The seventh graph has 4 vertices and 4 edges. The eighth graph has 4 vertices and 4 edges.">
            <a:extLst>
              <a:ext uri="{FF2B5EF4-FFF2-40B4-BE49-F238E27FC236}">
                <a16:creationId xmlns:a16="http://schemas.microsoft.com/office/drawing/2014/main" id="{12D8F221-62A3-439A-AB0B-D47E1EE9B147}"/>
              </a:ext>
            </a:extLst>
          </p:cNvPr>
          <p:cNvPicPr>
            <a:picLocks noGrp="1" noChangeAspect="1"/>
          </p:cNvPicPr>
          <p:nvPr>
            <p:ph sz="half" idx="2"/>
          </p:nvPr>
        </p:nvPicPr>
        <p:blipFill>
          <a:blip r:embed="rId2"/>
          <a:stretch>
            <a:fillRect/>
          </a:stretch>
        </p:blipFill>
        <p:spPr>
          <a:xfrm>
            <a:off x="6781801" y="2961381"/>
            <a:ext cx="4071833" cy="3657600"/>
          </a:xfrm>
          <a:prstGeom prst="rect">
            <a:avLst/>
          </a:prstGeom>
        </p:spPr>
      </p:pic>
    </p:spTree>
    <p:extLst>
      <p:ext uri="{BB962C8B-B14F-4D97-AF65-F5344CB8AC3E}">
        <p14:creationId xmlns:p14="http://schemas.microsoft.com/office/powerpoint/2010/main" val="435048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12.3 Að þekkja einsmóta net</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Net sem unnt er að teikna án þess að leggir skerist kallast </a:t>
            </a:r>
            <a:r>
              <a:rPr lang="en-US" b="1" dirty="0"/>
              <a:t>sléttunet</a:t>
            </a:r>
            <a:r>
              <a:rPr lang="en-US" dirty="0"/>
              <a:t>. Fullkomið net með fimm hnútum er dæmi um </a:t>
            </a:r>
            <a:r>
              <a:rPr lang="en-US" b="1" dirty="0"/>
              <a:t>net sem er ekki sléttunet</a:t>
            </a:r>
            <a:r>
              <a:rPr lang="en-US" dirty="0"/>
              <a:t>; það merkir að ómögulegt er að teikna það án skurðpunkta. Þegar kanna á hvort tvö net séu eins getur þó hjálpað að greiða sem mest úr þeim svo líkindi þeirra og munur sjáist betur. </a:t>
            </a:r>
            <a:endParaRPr lang="en-US" sz="4000" dirty="0"/>
          </a:p>
        </p:txBody>
      </p:sp>
    </p:spTree>
    <p:extLst>
      <p:ext uri="{BB962C8B-B14F-4D97-AF65-F5344CB8AC3E}">
        <p14:creationId xmlns:p14="http://schemas.microsoft.com/office/powerpoint/2010/main" val="1507714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12.3 Að bera kennsl á og tákna einsmótanir</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Þegar tvö net eru einsmóta, það er hafa sömu gerð, samsvara hnútar þeirra hver öðrum. Samsvörunina má tákna með lista yfir samsvarandi hnútapör. Slíkur listi, þar sem sérhverjir tveir aðlægt tengdir hnútar í öðru netinu samsvara aðlægt tengdum hnútum í hinu, nefnist </a:t>
            </a:r>
            <a:r>
              <a:rPr lang="en-US" b="1" dirty="0"/>
              <a:t>einsmótun</a:t>
            </a:r>
            <a:r>
              <a:rPr lang="en-US" dirty="0"/>
              <a:t>. </a:t>
            </a:r>
            <a:endParaRPr lang="en-US" sz="4000" dirty="0"/>
          </a:p>
        </p:txBody>
      </p:sp>
    </p:spTree>
    <p:extLst>
      <p:ext uri="{BB962C8B-B14F-4D97-AF65-F5344CB8AC3E}">
        <p14:creationId xmlns:p14="http://schemas.microsoft.com/office/powerpoint/2010/main" val="819394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12.3 Nykurnet</a:t>
            </a:r>
            <a:endParaRPr lang="en-IN" dirty="0"/>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10921999" cy="1465839"/>
          </a:xfrm>
        </p:spPr>
        <p:txBody>
          <a:bodyPr/>
          <a:lstStyle/>
          <a:p>
            <a:r>
              <a:rPr lang="en-US" dirty="0"/>
              <a:t>Tvö net eru </a:t>
            </a:r>
            <a:r>
              <a:rPr lang="en-US" b="1" dirty="0"/>
              <a:t>nykurnet hvort annars</a:t>
            </a:r>
            <a:r>
              <a:rPr lang="en-US" dirty="0"/>
              <a:t> ef þau hafa sama hnútamengi en sérhverjir hnútar sem eru aðlægt tengdir í öðru netinu eru það ekki í hinu. Þá má segja að annað netið sé </a:t>
            </a:r>
            <a:r>
              <a:rPr lang="en-US" b="1" dirty="0"/>
              <a:t>nykur </a:t>
            </a:r>
            <a:r>
              <a:rPr lang="en-US" dirty="0"/>
              <a:t>hins.</a:t>
            </a:r>
          </a:p>
        </p:txBody>
      </p:sp>
      <p:pic>
        <p:nvPicPr>
          <p:cNvPr id="5" name="Picture 3" descr="Two graphs: graph E and complement of E.&#10;Graph E has four vertices: a, b, c, and d. The edges connect a b, b d, d c, and c a. The complement of E has four vertices: a, b, c, and d. The edges connect a d, and b c.">
            <a:extLst>
              <a:ext uri="{FF2B5EF4-FFF2-40B4-BE49-F238E27FC236}">
                <a16:creationId xmlns:a16="http://schemas.microsoft.com/office/drawing/2014/main" id="{7BABB072-EAE4-482A-97E0-7AD19FD8F236}"/>
              </a:ext>
            </a:extLst>
          </p:cNvPr>
          <p:cNvPicPr>
            <a:picLocks noGrp="1" noChangeAspect="1"/>
          </p:cNvPicPr>
          <p:nvPr>
            <p:ph sz="half" idx="2"/>
          </p:nvPr>
        </p:nvPicPr>
        <p:blipFill>
          <a:blip r:embed="rId2"/>
          <a:stretch>
            <a:fillRect/>
          </a:stretch>
        </p:blipFill>
        <p:spPr>
          <a:xfrm>
            <a:off x="3268650" y="2652711"/>
            <a:ext cx="5654701" cy="3200400"/>
          </a:xfrm>
          <a:prstGeom prst="rect">
            <a:avLst/>
          </a:prstGeom>
        </p:spPr>
      </p:pic>
    </p:spTree>
    <p:extLst>
      <p:ext uri="{BB962C8B-B14F-4D97-AF65-F5344CB8AC3E}">
        <p14:creationId xmlns:p14="http://schemas.microsoft.com/office/powerpoint/2010/main" val="3353352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2D5D0AC4-369A-4E85-B964-B548083BD0A2}"/>
              </a:ext>
            </a:extLst>
          </p:cNvPr>
          <p:cNvSpPr>
            <a:spLocks noGrp="1"/>
          </p:cNvSpPr>
          <p:nvPr>
            <p:ph type="title"/>
          </p:nvPr>
        </p:nvSpPr>
        <p:spPr/>
        <p:txBody>
          <a:bodyPr/>
          <a:lstStyle/>
          <a:p>
            <a:r>
              <a:rPr lang="en-US" dirty="0"/>
              <a:t>DÆMI – Að finna nykurnet</a:t>
            </a:r>
            <a:endParaRPr lang="en-IN" dirty="0"/>
          </a:p>
        </p:txBody>
      </p:sp>
      <p:sp>
        <p:nvSpPr>
          <p:cNvPr id="23" name="Content Placeholder 2">
            <a:extLst>
              <a:ext uri="{FF2B5EF4-FFF2-40B4-BE49-F238E27FC236}">
                <a16:creationId xmlns:a16="http://schemas.microsoft.com/office/drawing/2014/main" id="{80076502-74B2-487C-8388-556D61113F71}"/>
              </a:ext>
            </a:extLst>
          </p:cNvPr>
          <p:cNvSpPr>
            <a:spLocks noGrp="1"/>
          </p:cNvSpPr>
          <p:nvPr>
            <p:ph sz="half" idx="1"/>
          </p:nvPr>
        </p:nvSpPr>
        <p:spPr>
          <a:xfrm>
            <a:off x="838200" y="1010661"/>
            <a:ext cx="5181600" cy="881639"/>
          </a:xfrm>
        </p:spPr>
        <p:txBody>
          <a:bodyPr/>
          <a:lstStyle/>
          <a:p>
            <a:r>
              <a:rPr lang="en-US" dirty="0"/>
              <a:t>Finnið nykurnet netsins H á </a:t>
            </a:r>
            <a:r>
              <a:rPr lang="en-US" dirty="0">
                <a:solidFill>
                  <a:srgbClr val="007CB2"/>
                </a:solidFill>
              </a:rPr>
              <a:t>mynd 12.83</a:t>
            </a:r>
            <a:r>
              <a:rPr lang="en-US" dirty="0"/>
              <a:t>.</a:t>
            </a:r>
          </a:p>
        </p:txBody>
      </p:sp>
      <p:pic>
        <p:nvPicPr>
          <p:cNvPr id="29" name="Picture 3" descr="Graph H has five vertices.&#10;The vertices are A, B, C, D, and E. The edges connect A E, A D, A B, A C, E D, D C, and C B.">
            <a:extLst>
              <a:ext uri="{FF2B5EF4-FFF2-40B4-BE49-F238E27FC236}">
                <a16:creationId xmlns:a16="http://schemas.microsoft.com/office/drawing/2014/main" id="{1DF25B63-EAC6-4087-BF60-15DD2A7E9094}"/>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717700" y="2213155"/>
            <a:ext cx="3034299" cy="2752545"/>
          </a:xfrm>
          <a:prstGeom prst="rect">
            <a:avLst/>
          </a:prstGeom>
        </p:spPr>
      </p:pic>
      <p:sp>
        <p:nvSpPr>
          <p:cNvPr id="25" name="Content Placeholder 4">
            <a:extLst>
              <a:ext uri="{FF2B5EF4-FFF2-40B4-BE49-F238E27FC236}">
                <a16:creationId xmlns:a16="http://schemas.microsoft.com/office/drawing/2014/main" id="{C70AA616-93C7-4D93-BF4A-68BEFA772450}"/>
              </a:ext>
            </a:extLst>
          </p:cNvPr>
          <p:cNvSpPr>
            <a:spLocks noGrp="1"/>
          </p:cNvSpPr>
          <p:nvPr>
            <p:ph sz="half" idx="12"/>
          </p:nvPr>
        </p:nvSpPr>
        <p:spPr>
          <a:xfrm>
            <a:off x="2610875" y="5230062"/>
            <a:ext cx="1247949" cy="446000"/>
          </a:xfrm>
        </p:spPr>
        <p:txBody>
          <a:bodyPr/>
          <a:lstStyle/>
          <a:p>
            <a:pPr marL="0" indent="0">
              <a:buNone/>
            </a:pPr>
            <a:r>
              <a:rPr lang="en-US" sz="2400" dirty="0"/>
              <a:t>Net H</a:t>
            </a:r>
          </a:p>
        </p:txBody>
      </p:sp>
      <p:sp>
        <p:nvSpPr>
          <p:cNvPr id="26" name="Content Placeholder 5">
            <a:extLst>
              <a:ext uri="{FF2B5EF4-FFF2-40B4-BE49-F238E27FC236}">
                <a16:creationId xmlns:a16="http://schemas.microsoft.com/office/drawing/2014/main" id="{350B8A0F-4243-4210-9356-B621E8F6E57E}"/>
              </a:ext>
            </a:extLst>
          </p:cNvPr>
          <p:cNvSpPr>
            <a:spLocks noGrp="1"/>
          </p:cNvSpPr>
          <p:nvPr>
            <p:ph sz="half" idx="13"/>
          </p:nvPr>
        </p:nvSpPr>
        <p:spPr>
          <a:xfrm>
            <a:off x="6172200" y="1010661"/>
            <a:ext cx="5181600" cy="2507239"/>
          </a:xfrm>
        </p:spPr>
        <p:txBody>
          <a:bodyPr/>
          <a:lstStyle/>
          <a:p>
            <a:r>
              <a:rPr lang="en-US" dirty="0"/>
              <a:t>Ein leið til að finna nykur nets er að teikna fullkomið net með sama fjölda hnúta og fjarlægja síðan alla leggi upphaflega netsins. </a:t>
            </a:r>
          </a:p>
          <a:p>
            <a:r>
              <a:rPr lang="en-US" dirty="0"/>
              <a:t>Nykurnet nets H</a:t>
            </a:r>
          </a:p>
        </p:txBody>
      </p:sp>
      <p:pic>
        <p:nvPicPr>
          <p:cNvPr id="30" name="Picture 6" descr="The complement of graph H is displayed.&#10;The vertices are A, B, C, D, and E. The edges connect B E, B D, and E C.">
            <a:extLst>
              <a:ext uri="{FF2B5EF4-FFF2-40B4-BE49-F238E27FC236}">
                <a16:creationId xmlns:a16="http://schemas.microsoft.com/office/drawing/2014/main" id="{B556C22D-7E63-4AF3-A245-FF157B9A27BC}"/>
              </a:ext>
            </a:extLst>
          </p:cNvPr>
          <p:cNvPicPr>
            <a:picLocks noGrp="1" noChangeAspect="1"/>
          </p:cNvPicPr>
          <p:nvPr>
            <p:ph sz="half" idx="14"/>
          </p:nvPr>
        </p:nvPicPr>
        <p:blipFill>
          <a:blip r:embed="rId3" cstate="email">
            <a:extLst>
              <a:ext uri="{28A0092B-C50C-407E-A947-70E740481C1C}">
                <a14:useLocalDpi xmlns:a14="http://schemas.microsoft.com/office/drawing/2010/main"/>
              </a:ext>
            </a:extLst>
          </a:blip>
          <a:stretch>
            <a:fillRect/>
          </a:stretch>
        </p:blipFill>
        <p:spPr>
          <a:xfrm>
            <a:off x="7029426" y="3706234"/>
            <a:ext cx="3467149" cy="2752545"/>
          </a:xfrm>
          <a:prstGeom prst="rect">
            <a:avLst/>
          </a:prstGeom>
        </p:spPr>
      </p:pic>
    </p:spTree>
    <p:extLst>
      <p:ext uri="{BB962C8B-B14F-4D97-AF65-F5344CB8AC3E}">
        <p14:creationId xmlns:p14="http://schemas.microsoft.com/office/powerpoint/2010/main" val="89915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12.4 Leiðir um net</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pPr marL="0" indent="0">
              <a:buNone/>
            </a:pPr>
            <a:r>
              <a:rPr lang="en-US" sz="2600" dirty="0"/>
              <a:t>Námsmarkmið:</a:t>
            </a:r>
          </a:p>
          <a:p>
            <a:pPr marL="514350" lvl="0" indent="-514350">
              <a:buFont typeface="+mj-lt"/>
              <a:buAutoNum type="arabicPeriod"/>
            </a:pPr>
            <a:r>
              <a:rPr lang="en-US" dirty="0"/>
              <a:t>Lýsa og bera kennsl á göngur, slóðir, vegi og rásir.</a:t>
            </a:r>
          </a:p>
          <a:p>
            <a:pPr marL="514350" lvl="0" indent="-514350">
              <a:buFont typeface="+mj-lt"/>
              <a:buAutoNum type="arabicPeriod"/>
            </a:pPr>
            <a:r>
              <a:rPr lang="en-US" dirty="0"/>
              <a:t>Leysa hagnýt verkefni með göngum, slóðum, vegum og rásum. </a:t>
            </a:r>
          </a:p>
          <a:p>
            <a:pPr marL="514350" lvl="0" indent="-514350">
              <a:buFont typeface="+mj-lt"/>
              <a:buAutoNum type="arabicPeriod"/>
            </a:pPr>
            <a:r>
              <a:rPr lang="en-US" dirty="0"/>
              <a:t>Ákvarða litunartölu nets.</a:t>
            </a:r>
          </a:p>
          <a:p>
            <a:pPr marL="514350" lvl="0" indent="-514350">
              <a:buFont typeface="+mj-lt"/>
              <a:buAutoNum type="arabicPeriod"/>
            </a:pPr>
            <a:r>
              <a:rPr lang="en-US" dirty="0"/>
              <a:t>Lýsa fjögurra lita vandanum.</a:t>
            </a:r>
          </a:p>
          <a:p>
            <a:pPr marL="514350" lvl="0" indent="-514350">
              <a:buFont typeface="+mj-lt"/>
              <a:buAutoNum type="arabicPeriod"/>
            </a:pPr>
            <a:r>
              <a:rPr lang="en-US" dirty="0"/>
              <a:t>Leysa hagnýt verkefni með litun neta.</a:t>
            </a:r>
          </a:p>
        </p:txBody>
      </p:sp>
    </p:spTree>
    <p:extLst>
      <p:ext uri="{BB962C8B-B14F-4D97-AF65-F5344CB8AC3E}">
        <p14:creationId xmlns:p14="http://schemas.microsoft.com/office/powerpoint/2010/main" val="4015227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12.4 Göngur</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
            </a:r>
            <a:r>
              <a:rPr lang="en-US" b="1" dirty="0"/>
              <a:t>Stefnd</a:t>
            </a:r>
            <a:r>
              <a:rPr lang="en-US" dirty="0"/>
              <a:t> </a:t>
            </a:r>
            <a:r>
              <a:rPr lang="en-US" b="1" dirty="0"/>
              <a:t>ganga</a:t>
            </a:r>
            <a:r>
              <a:rPr lang="en-US" dirty="0"/>
              <a:t>, sem við köllum </a:t>
            </a:r>
            <a:r>
              <a:rPr lang="en-US" b="1" dirty="0"/>
              <a:t>göngu</a:t>
            </a:r>
            <a:r>
              <a:rPr lang="en-US" dirty="0"/>
              <a:t>, er röð samtengdra hnúta og leggja. </a:t>
            </a:r>
          </a:p>
          <a:p>
            <a:r>
              <a:rPr lang="en-US" dirty="0"/>
              <a:t>Tilgreina má göngu með því að skrá hnúta hennar í réttri röð (eða leggi hennar í réttri röð ef þeir eru merktir). </a:t>
            </a:r>
          </a:p>
        </p:txBody>
      </p:sp>
    </p:spTree>
    <p:extLst>
      <p:ext uri="{BB962C8B-B14F-4D97-AF65-F5344CB8AC3E}">
        <p14:creationId xmlns:p14="http://schemas.microsoft.com/office/powerpoint/2010/main" val="11560481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DE47981-7E1A-4271-8083-52003F70B17D}"/>
              </a:ext>
            </a:extLst>
          </p:cNvPr>
          <p:cNvSpPr>
            <a:spLocks noGrp="1"/>
          </p:cNvSpPr>
          <p:nvPr>
            <p:ph type="title"/>
          </p:nvPr>
        </p:nvSpPr>
        <p:spPr/>
        <p:txBody>
          <a:bodyPr/>
          <a:lstStyle/>
          <a:p>
            <a:r>
              <a:rPr lang="en-US" dirty="0"/>
              <a:t>DÆMI – Ganga um hús tilgreind</a:t>
            </a:r>
            <a:endParaRPr lang="en-IN" dirty="0"/>
          </a:p>
        </p:txBody>
      </p:sp>
      <p:sp>
        <p:nvSpPr>
          <p:cNvPr id="9" name="Content Placeholder 2">
            <a:extLst>
              <a:ext uri="{FF2B5EF4-FFF2-40B4-BE49-F238E27FC236}">
                <a16:creationId xmlns:a16="http://schemas.microsoft.com/office/drawing/2014/main" id="{BAE677E0-7E16-4D29-8978-DAC13AEFA04A}"/>
              </a:ext>
            </a:extLst>
          </p:cNvPr>
          <p:cNvSpPr>
            <a:spLocks noGrp="1"/>
          </p:cNvSpPr>
          <p:nvPr>
            <p:ph sz="half" idx="1"/>
          </p:nvPr>
        </p:nvSpPr>
        <p:spPr>
          <a:xfrm>
            <a:off x="838200" y="1010661"/>
            <a:ext cx="5181600" cy="1054113"/>
          </a:xfrm>
        </p:spPr>
        <p:txBody>
          <a:bodyPr/>
          <a:lstStyle/>
          <a:p>
            <a:r>
              <a:rPr lang="en-US" sz="2400" dirty="0"/>
              <a:t>Myndin sýnir grunnmynd húss. Notaðu grunnmyndina til að svara spurningunum.</a:t>
            </a:r>
            <a:endParaRPr lang="en-IN" sz="2400" dirty="0"/>
          </a:p>
        </p:txBody>
      </p:sp>
      <p:pic>
        <p:nvPicPr>
          <p:cNvPr id="15" name="Picture 3" descr="A floor plan of a house includes the master bedroom, bedroom, kitchen, living room, hallway, garage, and restroom.">
            <a:extLst>
              <a:ext uri="{FF2B5EF4-FFF2-40B4-BE49-F238E27FC236}">
                <a16:creationId xmlns:a16="http://schemas.microsoft.com/office/drawing/2014/main" id="{50913FF4-E2CE-40DE-939B-EF9E4A80BA7E}"/>
              </a:ext>
            </a:extLst>
          </p:cNvPr>
          <p:cNvPicPr>
            <a:picLocks noGrp="1" noChangeAspect="1"/>
          </p:cNvPicPr>
          <p:nvPr>
            <p:ph sz="half" idx="2"/>
          </p:nvPr>
        </p:nvPicPr>
        <p:blipFill>
          <a:blip r:embed="rId2"/>
          <a:stretch>
            <a:fillRect/>
          </a:stretch>
        </p:blipFill>
        <p:spPr>
          <a:xfrm>
            <a:off x="1794207" y="2253109"/>
            <a:ext cx="3088496" cy="2743200"/>
          </a:xfrm>
          <a:prstGeom prst="rect">
            <a:avLst/>
          </a:prstGeom>
        </p:spPr>
      </p:pic>
      <p:sp>
        <p:nvSpPr>
          <p:cNvPr id="11" name="Content Placeholder 4">
            <a:extLst>
              <a:ext uri="{FF2B5EF4-FFF2-40B4-BE49-F238E27FC236}">
                <a16:creationId xmlns:a16="http://schemas.microsoft.com/office/drawing/2014/main" id="{6E4BE852-DBA3-4474-A69B-72C921C2F62F}"/>
              </a:ext>
            </a:extLst>
          </p:cNvPr>
          <p:cNvSpPr>
            <a:spLocks noGrp="1"/>
          </p:cNvSpPr>
          <p:nvPr>
            <p:ph sz="half" idx="12"/>
          </p:nvPr>
        </p:nvSpPr>
        <p:spPr>
          <a:xfrm>
            <a:off x="838200" y="5242800"/>
            <a:ext cx="5181600" cy="1446587"/>
          </a:xfrm>
        </p:spPr>
        <p:txBody>
          <a:bodyPr/>
          <a:lstStyle/>
          <a:p>
            <a:r>
              <a:rPr lang="en-US" sz="2400" dirty="0"/>
              <a:t>Teiknaðu net sem sýnir grunnmyndina þannig að hver hnútur tákni sérstakt herbergi (eða gang) og leggirnir tákni dyr milli herbergja. </a:t>
            </a:r>
          </a:p>
        </p:txBody>
      </p:sp>
      <p:sp>
        <p:nvSpPr>
          <p:cNvPr id="12" name="Content Placeholder 5">
            <a:extLst>
              <a:ext uri="{FF2B5EF4-FFF2-40B4-BE49-F238E27FC236}">
                <a16:creationId xmlns:a16="http://schemas.microsoft.com/office/drawing/2014/main" id="{483DA98D-891B-47F0-9A38-B32C92C3155F}"/>
              </a:ext>
            </a:extLst>
          </p:cNvPr>
          <p:cNvSpPr>
            <a:spLocks noGrp="1"/>
          </p:cNvSpPr>
          <p:nvPr>
            <p:ph sz="half" idx="13"/>
          </p:nvPr>
        </p:nvSpPr>
        <p:spPr>
          <a:xfrm>
            <a:off x="6870700" y="1010661"/>
            <a:ext cx="5181600" cy="3193039"/>
          </a:xfrm>
        </p:spPr>
        <p:txBody>
          <a:bodyPr/>
          <a:lstStyle/>
          <a:p>
            <a:pPr lvl="0"/>
            <a:r>
              <a:rPr lang="en-US" sz="2400" b="1" dirty="0"/>
              <a:t>Skref 1:</a:t>
            </a:r>
            <a:r>
              <a:rPr lang="en-US" sz="2400" dirty="0"/>
              <a:t> Við þurfum einn hnút fyrir hvert herbergi og hentugt er að merkja hnútana eftir heitum herbergjanna. </a:t>
            </a:r>
          </a:p>
          <a:p>
            <a:pPr lvl="0"/>
            <a:r>
              <a:rPr lang="en-US" sz="2400" b="1" dirty="0"/>
              <a:t>Skref 2: </a:t>
            </a:r>
            <a:r>
              <a:rPr lang="en-US" sz="2400" dirty="0"/>
              <a:t>Teiknaðu net sem lýsir aðstæðunum. Byrjaðu á hnútunum. Tengdu síðan þá hnúta sem samsvara herbergjum með dyr á milli, eins og sýnt er á myndinni.</a:t>
            </a:r>
          </a:p>
        </p:txBody>
      </p:sp>
      <p:pic>
        <p:nvPicPr>
          <p:cNvPr id="16" name="Picture 6" descr="A floor plan of a house includes the master bedroom, bedroom, kitchen, living room, hallway, garage, and restroom.&#10;The following vertices are assigned to rooms: master bedroom, M; bedroom, B; kitchen, K; living room, L; hallway, H; garage, G; and restroom, R. Edges from H lead to M, B, L, and G. Edges from L lead to K and R.">
            <a:extLst>
              <a:ext uri="{FF2B5EF4-FFF2-40B4-BE49-F238E27FC236}">
                <a16:creationId xmlns:a16="http://schemas.microsoft.com/office/drawing/2014/main" id="{9AB7B271-C3F3-4235-8E71-C38C5504511A}"/>
              </a:ext>
            </a:extLst>
          </p:cNvPr>
          <p:cNvPicPr>
            <a:picLocks noGrp="1" noChangeAspect="1"/>
          </p:cNvPicPr>
          <p:nvPr>
            <p:ph sz="half" idx="14"/>
          </p:nvPr>
        </p:nvPicPr>
        <p:blipFill>
          <a:blip r:embed="rId3"/>
          <a:stretch>
            <a:fillRect/>
          </a:stretch>
        </p:blipFill>
        <p:spPr>
          <a:xfrm>
            <a:off x="7169599" y="4569187"/>
            <a:ext cx="1972623" cy="1737360"/>
          </a:xfrm>
          <a:prstGeom prst="rect">
            <a:avLst/>
          </a:prstGeom>
        </p:spPr>
      </p:pic>
      <p:pic>
        <p:nvPicPr>
          <p:cNvPr id="17" name="Picture 7" descr="A graph of the floor plan.&#10;The graph has seven vertices: M, B, K, H, L, G, and R. Edges from H lead to M, B, and G. Edges from L lead to K and R. An edge connects H with L.">
            <a:extLst>
              <a:ext uri="{FF2B5EF4-FFF2-40B4-BE49-F238E27FC236}">
                <a16:creationId xmlns:a16="http://schemas.microsoft.com/office/drawing/2014/main" id="{8FAADB46-7DEF-413D-8957-DE1978859DB1}"/>
              </a:ext>
            </a:extLst>
          </p:cNvPr>
          <p:cNvPicPr>
            <a:picLocks noGrp="1" noChangeAspect="1"/>
          </p:cNvPicPr>
          <p:nvPr>
            <p:ph sz="half" idx="15"/>
          </p:nvPr>
        </p:nvPicPr>
        <p:blipFill>
          <a:blip r:embed="rId4"/>
          <a:stretch>
            <a:fillRect/>
          </a:stretch>
        </p:blipFill>
        <p:spPr>
          <a:xfrm>
            <a:off x="9267493" y="4934947"/>
            <a:ext cx="2743200" cy="1371600"/>
          </a:xfrm>
          <a:prstGeom prst="rect">
            <a:avLst/>
          </a:prstGeom>
        </p:spPr>
      </p:pic>
    </p:spTree>
    <p:extLst>
      <p:ext uri="{BB962C8B-B14F-4D97-AF65-F5344CB8AC3E}">
        <p14:creationId xmlns:p14="http://schemas.microsoft.com/office/powerpoint/2010/main" val="34628941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DB245-0994-4D39-A41C-987CF7A8CA90}"/>
              </a:ext>
            </a:extLst>
          </p:cNvPr>
          <p:cNvSpPr>
            <a:spLocks noGrp="1"/>
          </p:cNvSpPr>
          <p:nvPr>
            <p:ph type="title"/>
          </p:nvPr>
        </p:nvSpPr>
        <p:spPr/>
        <p:txBody>
          <a:bodyPr/>
          <a:lstStyle/>
          <a:p>
            <a:r>
              <a:rPr lang="en-US" dirty="0"/>
              <a:t>12.4 Vegir og slóðir</a:t>
            </a:r>
            <a:endParaRPr lang="en-IN" dirty="0"/>
          </a:p>
        </p:txBody>
      </p:sp>
      <p:sp>
        <p:nvSpPr>
          <p:cNvPr id="3" name="Content Placeholder 2">
            <a:extLst>
              <a:ext uri="{FF2B5EF4-FFF2-40B4-BE49-F238E27FC236}">
                <a16:creationId xmlns:a16="http://schemas.microsoft.com/office/drawing/2014/main" id="{97C20CFE-22F1-4DEA-87BF-FC499E22D3AE}"/>
              </a:ext>
            </a:extLst>
          </p:cNvPr>
          <p:cNvSpPr>
            <a:spLocks noGrp="1"/>
          </p:cNvSpPr>
          <p:nvPr>
            <p:ph sz="half" idx="1"/>
          </p:nvPr>
        </p:nvSpPr>
        <p:spPr>
          <a:xfrm>
            <a:off x="838199" y="1010660"/>
            <a:ext cx="6103937" cy="5482214"/>
          </a:xfrm>
        </p:spPr>
        <p:txBody>
          <a:bodyPr/>
          <a:lstStyle/>
          <a:p>
            <a:r>
              <a:rPr lang="en-US" sz="2200" dirty="0"/>
              <a:t>Ganga er einfaldasta leiðin um net, því eina skilyrðið er að halda sig á netinu. Ef takmarkanir gilda um hvaða hnúta eða leggi má fara um fær gangan annað heiti. Ef við viljum til dæmis finna göngu sem fer ekki tvisvar um sama legg leitum við að </a:t>
            </a:r>
            <a:r>
              <a:rPr lang="en-US" sz="2200" b="1" dirty="0"/>
              <a:t>slóð </a:t>
            </a:r>
            <a:r>
              <a:rPr lang="en-US" sz="2200" dirty="0"/>
              <a:t>(eða </a:t>
            </a:r>
            <a:r>
              <a:rPr lang="en-US" sz="2200" b="1" dirty="0"/>
              <a:t>stefndri slóð</a:t>
            </a:r>
            <a:r>
              <a:rPr lang="en-US" sz="2200" dirty="0"/>
              <a:t>). Ef við viljum finna göngu sem kemur ekki tvisvar við í sama hnút leitum við að </a:t>
            </a:r>
            <a:r>
              <a:rPr lang="en-US" sz="2200" b="1" dirty="0"/>
              <a:t>vegi </a:t>
            </a:r>
            <a:r>
              <a:rPr lang="en-US" sz="2200" dirty="0"/>
              <a:t>(eða </a:t>
            </a:r>
            <a:r>
              <a:rPr lang="en-US" sz="2200" b="1" dirty="0"/>
              <a:t>stefndum vegi</a:t>
            </a:r>
            <a:r>
              <a:rPr lang="en-US" sz="2200" dirty="0"/>
              <a:t>). </a:t>
            </a:r>
          </a:p>
          <a:p>
            <a:r>
              <a:rPr lang="en-US" sz="2200" dirty="0"/>
              <a:t>Göngur, slóðir og vegir tengjast innbyrðis. </a:t>
            </a:r>
          </a:p>
          <a:p>
            <a:pPr marL="514350" lvl="0" indent="-514350">
              <a:buFont typeface="+mj-lt"/>
              <a:buAutoNum type="arabicPeriod"/>
            </a:pPr>
            <a:r>
              <a:rPr lang="en-US" sz="2200" dirty="0"/>
              <a:t>Allir vegir eru slóðir, en slóð sem kemur tvisvar við í sama hnút er ekki vegur.</a:t>
            </a:r>
          </a:p>
          <a:p>
            <a:pPr marL="514350" lvl="0" indent="-514350">
              <a:buFont typeface="+mj-lt"/>
              <a:buAutoNum type="arabicPeriod"/>
            </a:pPr>
            <a:r>
              <a:rPr lang="en-US" sz="2200" dirty="0"/>
              <a:t>Allar slóðir eru göngur, en ganga sem fer tvisvar um sama legg er ekki slóð. </a:t>
            </a:r>
          </a:p>
        </p:txBody>
      </p:sp>
      <p:pic>
        <p:nvPicPr>
          <p:cNvPr id="7" name="Picture 3" descr="Three concentric ovals represent paths, trails, and walks.&#10;The first (inner) oval labeled paths reads, no repeated edges or vertices. The second oval labeled trails reads, no repeated edges. The third oval is labeled walks.">
            <a:extLst>
              <a:ext uri="{FF2B5EF4-FFF2-40B4-BE49-F238E27FC236}">
                <a16:creationId xmlns:a16="http://schemas.microsoft.com/office/drawing/2014/main" id="{84FDD674-8954-4F68-8584-09B8F7D1A74A}"/>
              </a:ext>
            </a:extLst>
          </p:cNvPr>
          <p:cNvPicPr>
            <a:picLocks noGrp="1" noChangeAspect="1"/>
          </p:cNvPicPr>
          <p:nvPr>
            <p:ph sz="half" idx="2"/>
          </p:nvPr>
        </p:nvPicPr>
        <p:blipFill>
          <a:blip r:embed="rId2"/>
          <a:stretch>
            <a:fillRect/>
          </a:stretch>
        </p:blipFill>
        <p:spPr>
          <a:xfrm>
            <a:off x="7285040" y="1282700"/>
            <a:ext cx="4404877" cy="4480560"/>
          </a:xfrm>
          <a:prstGeom prst="rect">
            <a:avLst/>
          </a:prstGeom>
        </p:spPr>
      </p:pic>
    </p:spTree>
    <p:extLst>
      <p:ext uri="{BB962C8B-B14F-4D97-AF65-F5344CB8AC3E}">
        <p14:creationId xmlns:p14="http://schemas.microsoft.com/office/powerpoint/2010/main" val="2519008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E166C5C-C62F-4282-A905-E0C847E1412C}"/>
              </a:ext>
            </a:extLst>
          </p:cNvPr>
          <p:cNvSpPr>
            <a:spLocks noGrp="1"/>
          </p:cNvSpPr>
          <p:nvPr>
            <p:ph type="title"/>
          </p:nvPr>
        </p:nvSpPr>
        <p:spPr/>
        <p:txBody>
          <a:bodyPr/>
          <a:lstStyle/>
          <a:p>
            <a:r>
              <a:rPr lang="en-US" dirty="0"/>
              <a:t>DÆMI – Göngur, vegir og slóðir greind</a:t>
            </a:r>
            <a:endParaRPr lang="en-IN" dirty="0"/>
          </a:p>
        </p:txBody>
      </p:sp>
      <p:sp>
        <p:nvSpPr>
          <p:cNvPr id="7" name="Content Placeholder 2">
            <a:extLst>
              <a:ext uri="{FF2B5EF4-FFF2-40B4-BE49-F238E27FC236}">
                <a16:creationId xmlns:a16="http://schemas.microsoft.com/office/drawing/2014/main" id="{5CA6925A-6625-486F-A424-889A65CA3FE4}"/>
              </a:ext>
            </a:extLst>
          </p:cNvPr>
          <p:cNvSpPr>
            <a:spLocks noGrp="1"/>
          </p:cNvSpPr>
          <p:nvPr>
            <p:ph sz="half" idx="1"/>
          </p:nvPr>
        </p:nvSpPr>
        <p:spPr>
          <a:xfrm>
            <a:off x="838200" y="1010661"/>
            <a:ext cx="4660900" cy="2900939"/>
          </a:xfrm>
        </p:spPr>
        <p:txBody>
          <a:bodyPr/>
          <a:lstStyle/>
          <a:p>
            <a:r>
              <a:rPr lang="en-US" dirty="0"/>
              <a:t>Skoðaðu röð hnútanna í neti A. Ákvarðaðu hvort hún sé aðeins ganga, bæði ganga og vegur, bæði ganga og slóð, allt þrennt eða ekkert af þessu.</a:t>
            </a:r>
          </a:p>
          <a:p>
            <a:r>
              <a:rPr lang="en-US" i="0" dirty="0">
                <a:latin typeface="Cambria" panose="02040503050406030204" pitchFamily="18" charset="0"/>
                <a:ea typeface="Cambria" panose="02040503050406030204" pitchFamily="18" charset="0"/>
              </a:rPr>
              <a:t>𝑏 → </a:t>
            </a:r>
            <a:r>
              <a:rPr lang="en-US" i="0" dirty="0">
                <a:latin typeface="Cambria Math" panose="02040503050406030204" pitchFamily="18" charset="0"/>
                <a:ea typeface="Cambria Math" panose="02040503050406030204" pitchFamily="18" charset="0"/>
              </a:rPr>
              <a:t>𝑐 </a:t>
            </a:r>
            <a:r>
              <a:rPr lang="en-US" i="0" dirty="0">
                <a:latin typeface="Cambria" panose="02040503050406030204" pitchFamily="18" charset="0"/>
                <a:ea typeface="Cambria" panose="02040503050406030204" pitchFamily="18" charset="0"/>
              </a:rPr>
              <a:t>→ </a:t>
            </a:r>
            <a:r>
              <a:rPr lang="en-US" i="0" dirty="0">
                <a:latin typeface="Cambria Math" panose="02040503050406030204" pitchFamily="18" charset="0"/>
                <a:ea typeface="Cambria Math" panose="02040503050406030204" pitchFamily="18" charset="0"/>
              </a:rPr>
              <a:t>𝑑 </a:t>
            </a:r>
            <a:r>
              <a:rPr lang="en-US" i="0" dirty="0">
                <a:latin typeface="Cambria" panose="02040503050406030204" pitchFamily="18" charset="0"/>
                <a:ea typeface="Cambria" panose="02040503050406030204" pitchFamily="18" charset="0"/>
              </a:rPr>
              <a:t>→ </a:t>
            </a:r>
            <a:r>
              <a:rPr lang="en-US" i="0" dirty="0">
                <a:latin typeface="Cambria Math" panose="02040503050406030204" pitchFamily="18" charset="0"/>
                <a:ea typeface="Cambria Math" panose="02040503050406030204" pitchFamily="18" charset="0"/>
              </a:rPr>
              <a:t>𝑒 </a:t>
            </a:r>
            <a:r>
              <a:rPr lang="en-US" i="0" dirty="0">
                <a:latin typeface="Cambria" panose="02040503050406030204" pitchFamily="18" charset="0"/>
                <a:ea typeface="Cambria" panose="02040503050406030204" pitchFamily="18" charset="0"/>
              </a:rPr>
              <a:t>→ </a:t>
            </a:r>
            <a:r>
              <a:rPr lang="en-US" i="0" dirty="0">
                <a:latin typeface="Cambria Math" panose="02040503050406030204" pitchFamily="18" charset="0"/>
                <a:ea typeface="Cambria Math" panose="02040503050406030204" pitchFamily="18" charset="0"/>
              </a:rPr>
              <a:t>𝑓</a:t>
            </a:r>
            <a:endParaRPr lang="en-US" dirty="0">
              <a:latin typeface="Cambria" panose="02040503050406030204" pitchFamily="18" charset="0"/>
              <a:ea typeface="Cambria" panose="02040503050406030204" pitchFamily="18" charset="0"/>
            </a:endParaRPr>
          </a:p>
        </p:txBody>
      </p:sp>
      <p:pic>
        <p:nvPicPr>
          <p:cNvPr id="23" name="Picture 3" descr="graphs are labeled graph A.&#10;Graph A has five vertices: b, c, d, e, and f. The edges connect b c, c f, b d, b e, d e, and e f.">
            <a:extLst>
              <a:ext uri="{FF2B5EF4-FFF2-40B4-BE49-F238E27FC236}">
                <a16:creationId xmlns:a16="http://schemas.microsoft.com/office/drawing/2014/main" id="{4B46EC44-D45D-4F2B-8121-1838FF47CC2C}"/>
              </a:ext>
            </a:extLst>
          </p:cNvPr>
          <p:cNvPicPr>
            <a:picLocks noGrp="1" noChangeAspect="1"/>
          </p:cNvPicPr>
          <p:nvPr>
            <p:ph sz="half" idx="2"/>
          </p:nvPr>
        </p:nvPicPr>
        <p:blipFill>
          <a:blip r:embed="rId2"/>
          <a:stretch>
            <a:fillRect/>
          </a:stretch>
        </p:blipFill>
        <p:spPr>
          <a:xfrm>
            <a:off x="1656448" y="4004592"/>
            <a:ext cx="2407552" cy="2659324"/>
          </a:xfrm>
          <a:prstGeom prst="rect">
            <a:avLst/>
          </a:prstGeom>
        </p:spPr>
      </p:pic>
      <p:sp>
        <p:nvSpPr>
          <p:cNvPr id="18" name="Content Placeholder 4">
            <a:extLst>
              <a:ext uri="{FF2B5EF4-FFF2-40B4-BE49-F238E27FC236}">
                <a16:creationId xmlns:a16="http://schemas.microsoft.com/office/drawing/2014/main" id="{62A6B6D6-654B-43F7-BBDF-06972A62C59C}"/>
              </a:ext>
            </a:extLst>
          </p:cNvPr>
          <p:cNvSpPr>
            <a:spLocks noGrp="1"/>
          </p:cNvSpPr>
          <p:nvPr>
            <p:ph sz="half" idx="12"/>
          </p:nvPr>
        </p:nvSpPr>
        <p:spPr>
          <a:xfrm>
            <a:off x="6515100" y="1010661"/>
            <a:ext cx="5181600" cy="1756387"/>
          </a:xfrm>
        </p:spPr>
        <p:txBody>
          <a:bodyPr/>
          <a:lstStyle/>
          <a:p>
            <a:r>
              <a:rPr lang="en-US" sz="2400" dirty="0"/>
              <a:t>Athugaðu fyrst hvort hnútaröðin sé ganga með því að ganga úr skugga um að samliggjandi hnútar í röðinni séu tengdir. Eins og sést á myndinni er enginn leggur milli hnúts </a:t>
            </a:r>
            <a:r>
              <a:rPr lang="en-US" sz="2400" i="0" dirty="0">
                <a:latin typeface="Cambria Math" panose="02040503050406030204" pitchFamily="18" charset="0"/>
                <a:ea typeface="Cambria Math" panose="02040503050406030204" pitchFamily="18" charset="0"/>
              </a:rPr>
              <a:t>𝑐</a:t>
            </a:r>
            <a:r>
              <a:rPr lang="en-US" sz="2400" dirty="0"/>
              <a:t> og hnúts </a:t>
            </a:r>
            <a:r>
              <a:rPr lang="en-US" sz="2400" i="0" dirty="0">
                <a:latin typeface="Cambria Math" panose="02040503050406030204" pitchFamily="18" charset="0"/>
                <a:ea typeface="Cambria Math" panose="02040503050406030204" pitchFamily="18" charset="0"/>
              </a:rPr>
              <a:t>𝑑</a:t>
            </a:r>
            <a:r>
              <a:rPr lang="en-US" sz="2400" dirty="0"/>
              <a:t>.</a:t>
            </a:r>
            <a:endParaRPr lang="en-IN" sz="2400" dirty="0"/>
          </a:p>
        </p:txBody>
      </p:sp>
      <p:pic>
        <p:nvPicPr>
          <p:cNvPr id="24" name="Picture 5" descr="Graph A has five vertices: b, c, d, e, and f. The edges connect b c, c f, b d, b e, d e, and e f.&#10;A sequence of arrows flows from b to c, c to d, d to e, and e to f.">
            <a:extLst>
              <a:ext uri="{FF2B5EF4-FFF2-40B4-BE49-F238E27FC236}">
                <a16:creationId xmlns:a16="http://schemas.microsoft.com/office/drawing/2014/main" id="{1FB8DED1-AAE4-4922-A8D0-0839EE567B9E}"/>
              </a:ext>
            </a:extLst>
          </p:cNvPr>
          <p:cNvPicPr>
            <a:picLocks noGrp="1" noChangeAspect="1"/>
          </p:cNvPicPr>
          <p:nvPr>
            <p:ph sz="half" idx="13"/>
          </p:nvPr>
        </p:nvPicPr>
        <p:blipFill>
          <a:blip r:embed="rId3"/>
          <a:stretch>
            <a:fillRect/>
          </a:stretch>
        </p:blipFill>
        <p:spPr>
          <a:xfrm>
            <a:off x="7742873" y="2895600"/>
            <a:ext cx="2726054" cy="2057400"/>
          </a:xfrm>
          <a:prstGeom prst="rect">
            <a:avLst/>
          </a:prstGeom>
        </p:spPr>
      </p:pic>
      <p:sp>
        <p:nvSpPr>
          <p:cNvPr id="22" name="Content Placeholder 6">
            <a:extLst>
              <a:ext uri="{FF2B5EF4-FFF2-40B4-BE49-F238E27FC236}">
                <a16:creationId xmlns:a16="http://schemas.microsoft.com/office/drawing/2014/main" id="{C1334C51-D519-4E2C-9ADA-05B8E97168D2}"/>
              </a:ext>
            </a:extLst>
          </p:cNvPr>
          <p:cNvSpPr>
            <a:spLocks noGrp="1"/>
          </p:cNvSpPr>
          <p:nvPr>
            <p:ph sz="half" idx="14"/>
          </p:nvPr>
        </p:nvSpPr>
        <p:spPr>
          <a:xfrm>
            <a:off x="6515100" y="5050084"/>
            <a:ext cx="5181600" cy="1434182"/>
          </a:xfrm>
        </p:spPr>
        <p:txBody>
          <a:bodyPr/>
          <a:lstStyle/>
          <a:p>
            <a:r>
              <a:rPr lang="en-US" sz="2400" dirty="0"/>
              <a:t>Röðin er því ekki ganga. Þar með getur hún hvorki verið vegur né slóð og er því ekkert af þessu. </a:t>
            </a:r>
          </a:p>
        </p:txBody>
      </p:sp>
    </p:spTree>
    <p:extLst>
      <p:ext uri="{BB962C8B-B14F-4D97-AF65-F5344CB8AC3E}">
        <p14:creationId xmlns:p14="http://schemas.microsoft.com/office/powerpoint/2010/main" val="2056708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12.4 Rásir (1 af 2)</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a:xfrm>
            <a:off x="838200" y="1010660"/>
            <a:ext cx="10515600" cy="5263139"/>
          </a:xfrm>
        </p:spPr>
        <p:txBody>
          <a:bodyPr/>
          <a:lstStyle/>
          <a:p>
            <a:r>
              <a:rPr lang="en-US" dirty="0"/>
              <a:t>Í mörgum hagnýtum verkefnum netafræðinnar, svo sem við gerð hagkvæmra dreifingarleiða, þarf að hefja og ljúka ferð á sama stað. Þegar ganga, vegur eða slóð endar á sama stað eða hnút og hún hófst í köllum við hana </a:t>
            </a:r>
            <a:r>
              <a:rPr lang="en-US" b="1" dirty="0"/>
              <a:t>lokaða</a:t>
            </a:r>
            <a:r>
              <a:rPr lang="en-US" dirty="0"/>
              <a:t>. Annars köllum við hana </a:t>
            </a:r>
            <a:r>
              <a:rPr lang="en-US" b="1" dirty="0"/>
              <a:t>opna </a:t>
            </a:r>
            <a:r>
              <a:rPr lang="en-US" dirty="0"/>
              <a:t>(hún hefst og endar ekki á sama stað eða hnút). </a:t>
            </a:r>
          </a:p>
          <a:p>
            <a:r>
              <a:rPr lang="en-US" dirty="0">
                <a:solidFill>
                  <a:srgbClr val="073A49"/>
                </a:solidFill>
              </a:rPr>
              <a:t/>
            </a:r>
            <a:r>
              <a:rPr lang="en-US" b="1" dirty="0">
                <a:solidFill>
                  <a:srgbClr val="073A49"/>
                </a:solidFill>
              </a:rPr>
              <a:t>Lokuð ganga </a:t>
            </a:r>
            <a:r>
              <a:rPr lang="en-US" dirty="0">
                <a:solidFill>
                  <a:srgbClr val="073A49"/>
                </a:solidFill>
              </a:rPr>
              <a:t>er ganga sem hefst og endar í sama hnút. </a:t>
            </a:r>
          </a:p>
          <a:p>
            <a:r>
              <a:rPr lang="en-US" dirty="0">
                <a:solidFill>
                  <a:srgbClr val="073A49"/>
                </a:solidFill>
              </a:rPr>
              <a:t>Lokuð slóð er slóð sem hefst og endar í sama hnút. Hún er yfirleitt kölluð </a:t>
            </a:r>
            <a:r>
              <a:rPr lang="en-US" b="1" dirty="0">
                <a:solidFill>
                  <a:srgbClr val="073A49"/>
                </a:solidFill>
              </a:rPr>
              <a:t>rás</a:t>
            </a:r>
            <a:r>
              <a:rPr lang="en-US" dirty="0">
                <a:solidFill>
                  <a:srgbClr val="073A49"/>
                </a:solidFill>
              </a:rPr>
              <a:t>. </a:t>
            </a:r>
            <a:endParaRPr lang="en-US" dirty="0"/>
          </a:p>
          <a:p>
            <a:r>
              <a:rPr lang="en-US" dirty="0">
                <a:solidFill>
                  <a:srgbClr val="073A49"/>
                </a:solidFill>
              </a:rPr>
              <a:t>Lokaður vegur er vegur sem hefst og endar í sama hnút. Hann er einnig kallaður </a:t>
            </a:r>
            <a:r>
              <a:rPr lang="en-US" b="1" dirty="0">
                <a:solidFill>
                  <a:srgbClr val="073A49"/>
                </a:solidFill>
              </a:rPr>
              <a:t>stefnd rás </a:t>
            </a:r>
            <a:r>
              <a:rPr lang="en-US" dirty="0">
                <a:solidFill>
                  <a:srgbClr val="073A49"/>
                </a:solidFill>
              </a:rPr>
              <a:t>því farið er um rásarhlutanet. </a:t>
            </a:r>
            <a:endParaRPr lang="en-US" dirty="0"/>
          </a:p>
        </p:txBody>
      </p:sp>
    </p:spTree>
    <p:extLst>
      <p:ext uri="{BB962C8B-B14F-4D97-AF65-F5344CB8AC3E}">
        <p14:creationId xmlns:p14="http://schemas.microsoft.com/office/powerpoint/2010/main" val="3424027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DA44F-C754-48DE-A419-E067A32D3077}"/>
              </a:ext>
            </a:extLst>
          </p:cNvPr>
          <p:cNvSpPr>
            <a:spLocks noGrp="1"/>
          </p:cNvSpPr>
          <p:nvPr>
            <p:ph type="title"/>
          </p:nvPr>
        </p:nvSpPr>
        <p:spPr/>
        <p:txBody>
          <a:bodyPr/>
          <a:lstStyle/>
          <a:p>
            <a:r>
              <a:rPr lang="en-US" dirty="0"/>
              <a:t>12.4 Rásir (2 af 2)</a:t>
            </a:r>
            <a:endParaRPr lang="en-IN" dirty="0"/>
          </a:p>
        </p:txBody>
      </p:sp>
      <p:sp>
        <p:nvSpPr>
          <p:cNvPr id="3" name="Content Placeholder 2">
            <a:extLst>
              <a:ext uri="{FF2B5EF4-FFF2-40B4-BE49-F238E27FC236}">
                <a16:creationId xmlns:a16="http://schemas.microsoft.com/office/drawing/2014/main" id="{F47A8521-4B7A-45FD-B17D-7391CFB03EE0}"/>
              </a:ext>
            </a:extLst>
          </p:cNvPr>
          <p:cNvSpPr>
            <a:spLocks noGrp="1"/>
          </p:cNvSpPr>
          <p:nvPr>
            <p:ph sz="half" idx="1"/>
          </p:nvPr>
        </p:nvSpPr>
        <p:spPr>
          <a:xfrm>
            <a:off x="838200" y="1010661"/>
            <a:ext cx="5372100" cy="5166302"/>
          </a:xfrm>
        </p:spPr>
        <p:txBody>
          <a:bodyPr/>
          <a:lstStyle/>
          <a:p>
            <a:r>
              <a:rPr lang="en-US" dirty="0"/>
              <a:t>Þar sem göngur, slóðir og vegir tengjast innbyrðis gera lokaðar göngur, rásir og stefndar rásir það einnig. </a:t>
            </a:r>
          </a:p>
          <a:p>
            <a:pPr marL="457200" indent="-457200">
              <a:buFont typeface="+mj-lt"/>
              <a:buAutoNum type="arabicPeriod"/>
            </a:pPr>
            <a:r>
              <a:rPr lang="en-US" dirty="0"/>
              <a:t>Allar rásir eru lokaðar göngur, en lokuð ganga sem fer tvisvar um sama legg er ekki rás. </a:t>
            </a:r>
          </a:p>
          <a:p>
            <a:pPr marL="457200" indent="-457200">
              <a:buFont typeface="+mj-lt"/>
              <a:buAutoNum type="arabicPeriod"/>
            </a:pPr>
            <a:r>
              <a:rPr lang="en-US" dirty="0"/>
              <a:t>Allar stefndar rásir eru rásir, en rás sem kemur tvisvar við í sama hnút er ekki stefnd rás. </a:t>
            </a:r>
          </a:p>
        </p:txBody>
      </p:sp>
      <p:pic>
        <p:nvPicPr>
          <p:cNvPr id="5" name="Picture 3" descr="Three concentric ovals represent directed cycles, circuits, and closed walks.&#10;The first (inner) oval labeled directed cycles (closed paths) reads, no repeated edges or vertices. The second oval labeled circuits (closed talks) reads, no repeated edges. The third oval is labeled closed walks.">
            <a:extLst>
              <a:ext uri="{FF2B5EF4-FFF2-40B4-BE49-F238E27FC236}">
                <a16:creationId xmlns:a16="http://schemas.microsoft.com/office/drawing/2014/main" id="{C4D10837-F686-43DE-89DC-22535F13045E}"/>
              </a:ext>
            </a:extLst>
          </p:cNvPr>
          <p:cNvPicPr>
            <a:picLocks noGrp="1" noChangeAspect="1"/>
          </p:cNvPicPr>
          <p:nvPr>
            <p:ph sz="half" idx="2"/>
          </p:nvPr>
        </p:nvPicPr>
        <p:blipFill>
          <a:blip r:embed="rId2"/>
          <a:stretch>
            <a:fillRect/>
          </a:stretch>
        </p:blipFill>
        <p:spPr>
          <a:xfrm>
            <a:off x="6540500" y="1508426"/>
            <a:ext cx="5226050" cy="3841147"/>
          </a:xfrm>
          <a:prstGeom prst="rect">
            <a:avLst/>
          </a:prstGeom>
        </p:spPr>
      </p:pic>
    </p:spTree>
    <p:extLst>
      <p:ext uri="{BB962C8B-B14F-4D97-AF65-F5344CB8AC3E}">
        <p14:creationId xmlns:p14="http://schemas.microsoft.com/office/powerpoint/2010/main" val="3544725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DA44F-C754-48DE-A419-E067A32D3077}"/>
              </a:ext>
            </a:extLst>
          </p:cNvPr>
          <p:cNvSpPr>
            <a:spLocks noGrp="1"/>
          </p:cNvSpPr>
          <p:nvPr>
            <p:ph type="title"/>
          </p:nvPr>
        </p:nvSpPr>
        <p:spPr/>
        <p:txBody>
          <a:bodyPr/>
          <a:lstStyle/>
          <a:p>
            <a:r>
              <a:rPr lang="en-US" dirty="0"/>
              <a:t>12.4 Litun neta (1 af 2)</a:t>
            </a:r>
            <a:endParaRPr lang="en-IN" dirty="0"/>
          </a:p>
        </p:txBody>
      </p:sp>
      <p:sp>
        <p:nvSpPr>
          <p:cNvPr id="3" name="Content Placeholder 2">
            <a:extLst>
              <a:ext uri="{FF2B5EF4-FFF2-40B4-BE49-F238E27FC236}">
                <a16:creationId xmlns:a16="http://schemas.microsoft.com/office/drawing/2014/main" id="{F47A8521-4B7A-45FD-B17D-7391CFB03EE0}"/>
              </a:ext>
            </a:extLst>
          </p:cNvPr>
          <p:cNvSpPr>
            <a:spLocks noGrp="1"/>
          </p:cNvSpPr>
          <p:nvPr>
            <p:ph sz="half" idx="1"/>
          </p:nvPr>
        </p:nvSpPr>
        <p:spPr>
          <a:xfrm>
            <a:off x="838200" y="1010661"/>
            <a:ext cx="10858500" cy="2507239"/>
          </a:xfrm>
        </p:spPr>
        <p:txBody>
          <a:bodyPr/>
          <a:lstStyle/>
          <a:p>
            <a:r>
              <a:rPr lang="en-US" sz="2400" dirty="0"/>
              <a:t/>
            </a:r>
            <a:r>
              <a:rPr lang="en-US" sz="2400" b="1" dirty="0"/>
              <a:t>Hnútalitun</a:t>
            </a:r>
            <a:r>
              <a:rPr lang="en-US" sz="2400" dirty="0"/>
              <a:t/>
            </a:r>
            <a:r>
              <a:rPr lang="en-US" sz="2400" b="1" dirty="0"/>
              <a:t/>
            </a:r>
            <a:r>
              <a:rPr lang="en-US" sz="2400" dirty="0"/>
              <a:t> felst í að lita hnúta nets þannig að samliggjandi hnútar séu alltaf í mismunandi litum. </a:t>
            </a:r>
          </a:p>
          <a:p>
            <a:r>
              <a:rPr lang="en-US" sz="2400" dirty="0"/>
              <a:t>Net sem notar </a:t>
            </a:r>
            <a:r>
              <a:rPr lang="en-US" sz="2400" i="1" dirty="0"/>
              <a:t>n</a:t>
            </a:r>
            <a:r>
              <a:rPr lang="en-US" sz="2400" dirty="0"/>
              <a:t> liti nefnist </a:t>
            </a:r>
            <a:r>
              <a:rPr lang="en-US" sz="2400" b="1" i="1" dirty="0"/>
              <a:t>n</a:t>
            </a:r>
            <a:r>
              <a:rPr lang="en-US" sz="2400" b="1" dirty="0"/>
              <a:t>-litun</a:t>
            </a:r>
            <a:r>
              <a:rPr lang="en-US" sz="2400" dirty="0"/>
              <a:t>. Minnsti fjöldi lita sem þarf til að lita tiltekið net kallast </a:t>
            </a:r>
            <a:r>
              <a:rPr lang="en-US" sz="2400" b="1" dirty="0"/>
              <a:t>litunartala þess</a:t>
            </a:r>
            <a:r>
              <a:rPr lang="en-US" sz="2400" dirty="0"/>
              <a:t>.</a:t>
            </a:r>
          </a:p>
          <a:p>
            <a:r>
              <a:rPr lang="en-US" sz="2400" dirty="0"/>
              <a:t>Setningin </a:t>
            </a:r>
            <a:r>
              <a:rPr lang="en-US" sz="2400" b="1" dirty="0"/>
              <a:t>um fjóra liti,</a:t>
            </a:r>
            <a:r>
              <a:rPr lang="en-US" sz="2400" dirty="0"/>
              <a:t> eða </a:t>
            </a:r>
            <a:r>
              <a:rPr lang="en-US" sz="2400" b="1" dirty="0"/>
              <a:t>fjórlitasetningin um kort,</a:t>
            </a:r>
            <a:r>
              <a:rPr lang="en-US" sz="2400" dirty="0"/>
              <a:t> segir að litunartala sérhvers sléttunets sé í mesta lagi 4.</a:t>
            </a:r>
          </a:p>
        </p:txBody>
      </p:sp>
      <p:pic>
        <p:nvPicPr>
          <p:cNvPr id="7" name="Picture 3" descr="Two graphs are labeled coloring A and coloring B.&#10;In the first graph, nine vertices are present. The vertices are arranged in 3 rows and 3 columns. Row 1: B, G, and R. Row 2: G, R, and P. Row 3: P, B, and G. The outer vertices are connected to form a square. A vertical line and a horizontal line at the center connect G R, R B, G R, and R P. Diagonal lines connect B R, R G, G B, and G P. In the second graph, nine vertices are present. The vertices are arranged in 3 rows and 3 columns. Row 1: B, G, and R. Row 2: G, R, and B. Row 3: R, B, and G. The outer vertices are connected to form a square. A vertical line and a horizontal line at the center connect G R, R B, G R, and R B. Diagonal lines connect B R, R G, G B, and G B.">
            <a:extLst>
              <a:ext uri="{FF2B5EF4-FFF2-40B4-BE49-F238E27FC236}">
                <a16:creationId xmlns:a16="http://schemas.microsoft.com/office/drawing/2014/main" id="{16E65631-01D6-49E5-9583-F0ED73FCCEDC}"/>
              </a:ext>
            </a:extLst>
          </p:cNvPr>
          <p:cNvPicPr>
            <a:picLocks noGrp="1" noChangeAspect="1"/>
          </p:cNvPicPr>
          <p:nvPr>
            <p:ph sz="half" idx="2"/>
          </p:nvPr>
        </p:nvPicPr>
        <p:blipFill>
          <a:blip r:embed="rId2"/>
          <a:stretch>
            <a:fillRect/>
          </a:stretch>
        </p:blipFill>
        <p:spPr>
          <a:xfrm>
            <a:off x="3584025" y="3606800"/>
            <a:ext cx="5023950" cy="2948565"/>
          </a:xfrm>
          <a:prstGeom prst="rect">
            <a:avLst/>
          </a:prstGeom>
        </p:spPr>
      </p:pic>
    </p:spTree>
    <p:extLst>
      <p:ext uri="{BB962C8B-B14F-4D97-AF65-F5344CB8AC3E}">
        <p14:creationId xmlns:p14="http://schemas.microsoft.com/office/powerpoint/2010/main" val="2599498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12.4 Litun neta (2 af 2)</a:t>
            </a:r>
            <a:endParaRPr lang="en-IN" dirty="0"/>
          </a:p>
        </p:txBody>
      </p:sp>
      <p:pic>
        <p:nvPicPr>
          <p:cNvPr id="4" name="Picture 2" descr="Seven graphs.&#10;The first graph titled tangled has nine vertices labeled a to i. The edges connect a b, a d, a e, c e, e g, e i, g f, f i, and i h. The second graph titled untangled has nine vertices labeled a to i. The edges connect a b, a d, a e, e c, e g, e i, i h, i f, and g f. The third graph titled 4 or fewer colors has nine vertices a to i in red, green, green, green, blue, blue, green, blue, and red. The edges connect a b, a d, a e, e c, e g, e i, i h, i f, and g f. The fourth graph has five vertices in red, blue, green, yellow, and purple. All vertices are interconnected. Text reads, 5 vertices and 5 colors. The fifth graph has four vertices in red, blue, green, and purple. All vertices are interconnected. Text reads, 4 vertices, and 4 colors. The sixth graph has five vertices in red, green, purple, green, and red. The edges connect R with G, R with P, G with P, P with second G, and second G with the second R. The three colors, R, G, and P are outlined. The seventh graph has six vertices in red, blue, green, purple, blue, and red. The first four vertices are interconnected and outlined. Purple is connected with the fifth vertex, blue. The fifth vertex is connected to the sixth vertex, red.">
            <a:extLst>
              <a:ext uri="{FF2B5EF4-FFF2-40B4-BE49-F238E27FC236}">
                <a16:creationId xmlns:a16="http://schemas.microsoft.com/office/drawing/2014/main" id="{CE7D1B9B-206B-44F4-9DF7-A860C8A890CB}"/>
              </a:ext>
            </a:extLst>
          </p:cNvPr>
          <p:cNvPicPr>
            <a:picLocks noGrp="1" noChangeAspect="1"/>
          </p:cNvPicPr>
          <p:nvPr>
            <p:ph sz="quarter" idx="11"/>
          </p:nvPr>
        </p:nvPicPr>
        <p:blipFill>
          <a:blip r:embed="rId2"/>
          <a:stretch>
            <a:fillRect/>
          </a:stretch>
        </p:blipFill>
        <p:spPr>
          <a:xfrm>
            <a:off x="3120673" y="1011238"/>
            <a:ext cx="5950655" cy="5481638"/>
          </a:xfrm>
        </p:spPr>
      </p:pic>
    </p:spTree>
    <p:extLst>
      <p:ext uri="{BB962C8B-B14F-4D97-AF65-F5344CB8AC3E}">
        <p14:creationId xmlns:p14="http://schemas.microsoft.com/office/powerpoint/2010/main" val="26429351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12.4 Fjögurra lita vandamálið</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half" idx="1"/>
          </p:nvPr>
        </p:nvSpPr>
        <p:spPr>
          <a:xfrm>
            <a:off x="838200" y="1010661"/>
            <a:ext cx="10883900" cy="2265939"/>
          </a:xfrm>
        </p:spPr>
        <p:txBody>
          <a:bodyPr/>
          <a:lstStyle/>
          <a:p>
            <a:r>
              <a:rPr lang="en-US" sz="2000" dirty="0"/>
              <a:t>Hugmyndin um að leysa verkefni með litun neta varð til fyrir áhrif eins frægasta vandamáls stærðfræðinnar, „fjögurra lita vandamálsins“. Tilgátan var sú að hversu flókið sem kort væri nægðu fjórir litir til að lita það þannig að engin tvö svæði með sameiginleg landamæri væru í sama lit. Lengi var talið að þetta væri rétt, enda tókst engum að útbúa kort sem þyrfti fleiri en fjóra liti, en almenna sönnun vantaði. Að lokum var vandamálið leyst með netum! </a:t>
            </a:r>
          </a:p>
          <a:p>
            <a:r>
              <a:rPr lang="en-US" sz="2000" b="1" dirty="0">
                <a:solidFill>
                  <a:srgbClr val="073A49"/>
                </a:solidFill>
                <a:latin typeface="NotoSans"/>
              </a:rPr>
              <a:t>MYNDSKEIÐ: </a:t>
            </a:r>
            <a:r>
              <a:rPr lang="en-US" sz="2000" dirty="0">
                <a:solidFill>
                  <a:srgbClr val="007CB2"/>
                </a:solidFill>
                <a:latin typeface="NotoSans"/>
              </a:rPr>
              <a:t>Fjögurra lita setningin um kort – Numberphile (</a:t>
            </a:r>
            <a:r>
              <a:rPr lang="en-US" sz="2000" dirty="0">
                <a:solidFill>
                  <a:srgbClr val="007CB2"/>
                </a:solidFill>
                <a:latin typeface="NotoSans"/>
                <a:hlinkClick r:id="rId2"/>
              </a:rPr>
              <a:t>https://openstax.org/r/The_Four</a:t>
            </a:r>
            <a:r>
              <a:rPr lang="en-US" sz="2000" dirty="0">
                <a:solidFill>
                  <a:srgbClr val="007CB2"/>
                </a:solidFill>
                <a:latin typeface="NotoSans"/>
              </a:rPr>
              <a:t>) </a:t>
            </a:r>
            <a:endParaRPr lang="en-US" sz="2000" dirty="0"/>
          </a:p>
        </p:txBody>
      </p:sp>
      <p:pic>
        <p:nvPicPr>
          <p:cNvPr id="9" name="Picture 3" descr="Two figures.&#10;The first figure shows a rectangle divided into several small blocks. The second figure is the same as that of the first figure with the addition that the blocks are shaded in 4 different colors.">
            <a:extLst>
              <a:ext uri="{FF2B5EF4-FFF2-40B4-BE49-F238E27FC236}">
                <a16:creationId xmlns:a16="http://schemas.microsoft.com/office/drawing/2014/main" id="{D62CB9FF-6C97-4C27-A8A3-47572AF7020B}"/>
              </a:ext>
            </a:extLst>
          </p:cNvPr>
          <p:cNvPicPr>
            <a:picLocks noGrp="1" noChangeAspect="1"/>
          </p:cNvPicPr>
          <p:nvPr>
            <p:ph sz="half" idx="2"/>
          </p:nvPr>
        </p:nvPicPr>
        <p:blipFill>
          <a:blip r:embed="rId3"/>
          <a:stretch>
            <a:fillRect/>
          </a:stretch>
        </p:blipFill>
        <p:spPr>
          <a:xfrm>
            <a:off x="3114694" y="3425248"/>
            <a:ext cx="5962612" cy="3067625"/>
          </a:xfrm>
          <a:prstGeom prst="rect">
            <a:avLst/>
          </a:prstGeom>
        </p:spPr>
      </p:pic>
    </p:spTree>
    <p:extLst>
      <p:ext uri="{BB962C8B-B14F-4D97-AF65-F5344CB8AC3E}">
        <p14:creationId xmlns:p14="http://schemas.microsoft.com/office/powerpoint/2010/main" val="26805788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12.5 Euler-rásir</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Ákvarða hvort net sé tengt.</a:t>
            </a:r>
          </a:p>
          <a:p>
            <a:pPr marL="514350" lvl="0" indent="-514350">
              <a:buFont typeface="+mj-lt"/>
              <a:buAutoNum type="arabicPeriod"/>
            </a:pPr>
            <a:r>
              <a:rPr lang="en-US" dirty="0"/>
              <a:t>Lýsa kínverska bréfberavandamálinu.</a:t>
            </a:r>
          </a:p>
          <a:p>
            <a:pPr marL="514350" lvl="0" indent="-514350">
              <a:buFont typeface="+mj-lt"/>
              <a:buAutoNum type="arabicPeriod"/>
            </a:pPr>
            <a:r>
              <a:rPr lang="en-US" dirty="0"/>
              <a:t>Lýsa og þekkja Euler-rásir.</a:t>
            </a:r>
          </a:p>
          <a:p>
            <a:pPr marL="514350" lvl="0" indent="-514350">
              <a:buFont typeface="+mj-lt"/>
              <a:buAutoNum type="arabicPeriod"/>
            </a:pPr>
            <a:r>
              <a:rPr lang="en-US" dirty="0"/>
              <a:t>Beita setningunni um Euler-rásir. </a:t>
            </a:r>
          </a:p>
          <a:p>
            <a:pPr marL="514350" lvl="0" indent="-514350">
              <a:buFont typeface="+mj-lt"/>
              <a:buAutoNum type="arabicPeriod"/>
            </a:pPr>
            <a:r>
              <a:rPr lang="en-US" dirty="0"/>
              <a:t>Meta Euler-rásir í hagnýtum verkefnum.</a:t>
            </a:r>
          </a:p>
        </p:txBody>
      </p:sp>
    </p:spTree>
    <p:extLst>
      <p:ext uri="{BB962C8B-B14F-4D97-AF65-F5344CB8AC3E}">
        <p14:creationId xmlns:p14="http://schemas.microsoft.com/office/powerpoint/2010/main" val="4580110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12.5 Tengsl</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Net er </a:t>
            </a:r>
            <a:r>
              <a:rPr lang="en-US" b="1" dirty="0"/>
              <a:t>tengt</a:t>
            </a:r>
            <a:r>
              <a:rPr lang="en-US" dirty="0"/>
              <a:t> ef vegur liggur milli sérhverra tveggja hnúta þess. </a:t>
            </a:r>
          </a:p>
          <a:p>
            <a:r>
              <a:rPr lang="en-US" dirty="0"/>
              <a:t>Ef enginn vegur liggur milli að minnsta kosti eins pars hnúta í neti er netið </a:t>
            </a:r>
            <a:r>
              <a:rPr lang="en-US" b="1" dirty="0"/>
              <a:t>ótengt</a:t>
            </a:r>
            <a:r>
              <a:rPr lang="en-US" dirty="0"/>
              <a:t>. </a:t>
            </a:r>
          </a:p>
          <a:p>
            <a:r>
              <a:rPr lang="en-US" dirty="0"/>
              <a:t/>
            </a:r>
            <a:r>
              <a:rPr lang="en-US" b="1" dirty="0"/>
              <a:t>Samhengisþáttur</a:t>
            </a:r>
            <a:r>
              <a:rPr lang="en-US" dirty="0"/>
              <a:t> nets er hlutanet þar sem vegur liggur milli sérhverra tveggja hnúta hlutanetsins en enginn leggur tengir hnút þess við hnút utan hlutanetsins.</a:t>
            </a:r>
          </a:p>
          <a:p>
            <a:r>
              <a:rPr lang="en-US" dirty="0"/>
              <a:t>Net er </a:t>
            </a:r>
            <a:r>
              <a:rPr lang="en-US" b="1" dirty="0"/>
              <a:t>tengt</a:t>
            </a:r>
            <a:r>
              <a:rPr lang="en-US" dirty="0"/>
              <a:t> ef það hefur aðeins einn samhengisþátt. Net er </a:t>
            </a:r>
            <a:r>
              <a:rPr lang="en-US" b="1" dirty="0"/>
              <a:t>ótengt</a:t>
            </a:r>
            <a:r>
              <a:rPr lang="en-US" dirty="0"/>
              <a:t> ef það hefur fleiri en einn samhengisþátt.</a:t>
            </a:r>
          </a:p>
        </p:txBody>
      </p:sp>
    </p:spTree>
    <p:extLst>
      <p:ext uri="{BB962C8B-B14F-4D97-AF65-F5344CB8AC3E}">
        <p14:creationId xmlns:p14="http://schemas.microsoft.com/office/powerpoint/2010/main" val="312297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FD3D61-5D72-4B25-A0E7-059A9A3C0308}"/>
              </a:ext>
            </a:extLst>
          </p:cNvPr>
          <p:cNvSpPr>
            <a:spLocks noGrp="1"/>
          </p:cNvSpPr>
          <p:nvPr>
            <p:ph type="title"/>
          </p:nvPr>
        </p:nvSpPr>
        <p:spPr/>
        <p:txBody>
          <a:bodyPr/>
          <a:lstStyle/>
          <a:p>
            <a:r>
              <a:rPr lang="en-US" sz="2400" dirty="0"/>
              <a:t>DÆMI – Ákvarðað hvort net sé tengt eða ótengt </a:t>
            </a:r>
            <a:endParaRPr lang="en-IN" sz="2400" dirty="0"/>
          </a:p>
        </p:txBody>
      </p:sp>
      <p:sp>
        <p:nvSpPr>
          <p:cNvPr id="8" name="Content Placeholder 2">
            <a:extLst>
              <a:ext uri="{FF2B5EF4-FFF2-40B4-BE49-F238E27FC236}">
                <a16:creationId xmlns:a16="http://schemas.microsoft.com/office/drawing/2014/main" id="{B09620C7-EC9B-431F-BBD3-2590CCE33A31}"/>
              </a:ext>
            </a:extLst>
          </p:cNvPr>
          <p:cNvSpPr>
            <a:spLocks noGrp="1"/>
          </p:cNvSpPr>
          <p:nvPr>
            <p:ph sz="half" idx="1"/>
          </p:nvPr>
        </p:nvSpPr>
        <p:spPr>
          <a:xfrm>
            <a:off x="838200" y="1010661"/>
            <a:ext cx="5181600" cy="3802639"/>
          </a:xfrm>
        </p:spPr>
        <p:txBody>
          <a:bodyPr/>
          <a:lstStyle/>
          <a:p>
            <a:r>
              <a:rPr lang="en-US" sz="2400" dirty="0"/>
              <a:t>Notaðu myndina til að svara hverri spurningu.</a:t>
            </a:r>
          </a:p>
          <a:p>
            <a:pPr marL="514350" lvl="0" indent="-514350">
              <a:buFont typeface="+mj-lt"/>
              <a:buAutoNum type="arabicPeriod"/>
            </a:pPr>
            <a:r>
              <a:rPr lang="en-US" sz="2400" dirty="0"/>
              <a:t>Finndu veg milli hnútsins </a:t>
            </a:r>
            <a:r>
              <a:rPr lang="en-US" sz="2400" i="1" dirty="0"/>
              <a:t>a</a:t>
            </a:r>
            <a:r>
              <a:rPr lang="en-US" sz="2400" dirty="0"/>
              <a:t> og allra annarra hnúta netsins, ef það er hægt. </a:t>
            </a:r>
          </a:p>
          <a:p>
            <a:pPr marL="514350" lvl="0" indent="-514350">
              <a:buFont typeface="+mj-lt"/>
              <a:buAutoNum type="arabicPeriod"/>
            </a:pPr>
            <a:r>
              <a:rPr lang="en-US" sz="2400" dirty="0"/>
              <a:t>Tilgreindu alla samhengisþætti nets </a:t>
            </a:r>
            <a:r>
              <a:rPr lang="en-US" sz="2400" i="1" dirty="0"/>
              <a:t>E</a:t>
            </a:r>
            <a:r>
              <a:rPr lang="en-US" sz="2400" dirty="0"/>
              <a:t>.</a:t>
            </a:r>
          </a:p>
          <a:p>
            <a:pPr marL="514350" lvl="0" indent="-514350">
              <a:buFont typeface="+mj-lt"/>
              <a:buAutoNum type="arabicPeriod"/>
            </a:pPr>
            <a:r>
              <a:rPr lang="en-US" sz="2400" dirty="0"/>
              <a:t>Ákvarðaðu hvort netið sé tengt eða ótengt og rökstyddu svarið. </a:t>
            </a:r>
          </a:p>
        </p:txBody>
      </p:sp>
      <p:pic>
        <p:nvPicPr>
          <p:cNvPr id="14" name="Picture 3" descr="Graph E has four vertices: a, b, c, and d. Edges connect d c, d a, and d b.">
            <a:extLst>
              <a:ext uri="{FF2B5EF4-FFF2-40B4-BE49-F238E27FC236}">
                <a16:creationId xmlns:a16="http://schemas.microsoft.com/office/drawing/2014/main" id="{DAF36C1B-F06F-4E2B-BD73-9625F687265A}"/>
              </a:ext>
            </a:extLst>
          </p:cNvPr>
          <p:cNvPicPr>
            <a:picLocks noGrp="1" noChangeAspect="1"/>
          </p:cNvPicPr>
          <p:nvPr>
            <p:ph sz="half" idx="2"/>
          </p:nvPr>
        </p:nvPicPr>
        <p:blipFill>
          <a:blip r:embed="rId2"/>
          <a:stretch>
            <a:fillRect/>
          </a:stretch>
        </p:blipFill>
        <p:spPr>
          <a:xfrm>
            <a:off x="2141915" y="4829174"/>
            <a:ext cx="2190659" cy="1927226"/>
          </a:xfrm>
          <a:prstGeom prst="rect">
            <a:avLst/>
          </a:prstGeom>
        </p:spPr>
      </p:pic>
      <p:sp>
        <p:nvSpPr>
          <p:cNvPr id="13" name="Content Placeholder 4">
            <a:extLst>
              <a:ext uri="{FF2B5EF4-FFF2-40B4-BE49-F238E27FC236}">
                <a16:creationId xmlns:a16="http://schemas.microsoft.com/office/drawing/2014/main" id="{A4A257D5-5661-4ABA-B540-AC1681CAABCD}"/>
              </a:ext>
            </a:extLst>
          </p:cNvPr>
          <p:cNvSpPr>
            <a:spLocks noGrp="1"/>
          </p:cNvSpPr>
          <p:nvPr>
            <p:ph sz="half" idx="12"/>
          </p:nvPr>
        </p:nvSpPr>
        <p:spPr>
          <a:xfrm>
            <a:off x="6096000" y="1010661"/>
            <a:ext cx="5359400" cy="3818513"/>
          </a:xfrm>
        </p:spPr>
        <p:txBody>
          <a:bodyPr/>
          <a:lstStyle/>
          <a:p>
            <a:pPr marL="514350" indent="-514350">
              <a:buFont typeface="+mj-lt"/>
              <a:buAutoNum type="arabicPeriod"/>
            </a:pPr>
            <a:r>
              <a:rPr lang="en-US" sz="2400" dirty="0"/>
              <a:t>Vegirnir eru </a:t>
            </a:r>
            <a:r>
              <a:rPr lang="en-US" sz="2400" i="0" dirty="0">
                <a:latin typeface="Cambria Math" panose="02040503050406030204" pitchFamily="18" charset="0"/>
                <a:ea typeface="Cambria Math" panose="02040503050406030204" pitchFamily="18" charset="0"/>
              </a:rPr>
              <a:t>𝑎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𝑑 </a:t>
            </a:r>
            <a:r>
              <a:rPr lang="en-US" sz="2400" i="0" dirty="0">
                <a:latin typeface="Cambria" panose="02040503050406030204" pitchFamily="18" charset="0"/>
                <a:ea typeface="Cambria" panose="02040503050406030204" pitchFamily="18" charset="0"/>
              </a:rPr>
              <a:t>→ 𝑏, </a:t>
            </a:r>
            <a:r>
              <a:rPr lang="en-US" sz="2400" i="0" dirty="0">
                <a:latin typeface="Cambria Math" panose="02040503050406030204" pitchFamily="18" charset="0"/>
                <a:ea typeface="Cambria Math" panose="02040503050406030204" pitchFamily="18" charset="0"/>
              </a:rPr>
              <a:t>𝑎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𝑑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𝑐</a:t>
            </a:r>
            <a:r>
              <a:rPr lang="en-US" sz="2400" i="0" dirty="0">
                <a:latin typeface="Cambria" panose="02040503050406030204" pitchFamily="18" charset="0"/>
                <a:ea typeface="Cambria" panose="02040503050406030204" pitchFamily="18" charset="0"/>
              </a:rPr>
              <a:t>,</a:t>
            </a:r>
            <a:r>
              <a:rPr lang="en-US" sz="2400" dirty="0"/>
              <a:t> og </a:t>
            </a:r>
            <a:r>
              <a:rPr lang="en-US" sz="2400" i="0" dirty="0">
                <a:latin typeface="Cambria Math" panose="02040503050406030204" pitchFamily="18" charset="0"/>
                <a:ea typeface="Cambria Math" panose="02040503050406030204" pitchFamily="18" charset="0"/>
              </a:rPr>
              <a:t>𝑎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𝑑</a:t>
            </a:r>
            <a:r>
              <a:rPr lang="en-US" sz="2400" dirty="0"/>
              <a:t>.</a:t>
            </a:r>
          </a:p>
          <a:p>
            <a:pPr marL="514350" indent="-514350">
              <a:buFont typeface="+mj-lt"/>
              <a:buAutoNum type="arabicPeriod"/>
            </a:pPr>
            <a:r>
              <a:rPr lang="en-US" sz="2400" dirty="0"/>
              <a:t>Net E hefur aðeins einn samhengisþátt. Hnútar hans eru </a:t>
            </a:r>
            <a:r>
              <a:rPr lang="en-US" sz="2400" i="0" dirty="0">
                <a:latin typeface="Cambria" panose="02040503050406030204" pitchFamily="18" charset="0"/>
                <a:ea typeface="Cambria" panose="02040503050406030204" pitchFamily="18" charset="0"/>
              </a:rPr>
              <a:t>{</a:t>
            </a:r>
            <a:r>
              <a:rPr lang="en-US" sz="2400" i="0" dirty="0">
                <a:latin typeface="Cambria Math" panose="02040503050406030204" pitchFamily="18" charset="0"/>
                <a:ea typeface="Cambria Math" panose="02040503050406030204" pitchFamily="18" charset="0"/>
              </a:rPr>
              <a:t>𝑎</a:t>
            </a:r>
            <a:r>
              <a:rPr lang="en-US" sz="2400" i="0" dirty="0">
                <a:latin typeface="Cambria" panose="02040503050406030204" pitchFamily="18" charset="0"/>
                <a:ea typeface="Cambria" panose="02040503050406030204" pitchFamily="18" charset="0"/>
              </a:rPr>
              <a:t>, 𝑏, </a:t>
            </a:r>
            <a:r>
              <a:rPr lang="en-US" sz="2400" i="0" dirty="0">
                <a:latin typeface="Cambria Math" panose="02040503050406030204" pitchFamily="18" charset="0"/>
                <a:ea typeface="Cambria Math" panose="02040503050406030204" pitchFamily="18" charset="0"/>
              </a:rPr>
              <a:t>𝑐</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𝑑</a:t>
            </a:r>
            <a:r>
              <a:rPr lang="en-US" sz="2400" i="0" dirty="0">
                <a:latin typeface="Cambria" panose="02040503050406030204" pitchFamily="18" charset="0"/>
                <a:ea typeface="Cambria" panose="02040503050406030204" pitchFamily="18" charset="0"/>
              </a:rPr>
              <a:t>}</a:t>
            </a:r>
            <a:r>
              <a:rPr lang="en-US" sz="2400" dirty="0">
                <a:latin typeface="Cambria" panose="02040503050406030204" pitchFamily="18" charset="0"/>
                <a:ea typeface="Cambria" panose="02040503050406030204" pitchFamily="18" charset="0"/>
              </a:rPr>
              <a:t>.</a:t>
            </a:r>
          </a:p>
          <a:p>
            <a:pPr marL="514350" indent="-514350">
              <a:buFont typeface="+mj-lt"/>
              <a:buAutoNum type="arabicPeriod"/>
            </a:pPr>
            <a:r>
              <a:rPr lang="en-US" sz="2400" dirty="0"/>
              <a:t>Netið er tengt því vegur liggur milli hnútsins </a:t>
            </a:r>
            <a:r>
              <a:rPr lang="en-US" sz="2400" i="0" dirty="0">
                <a:latin typeface="Cambria Math" panose="02040503050406030204" pitchFamily="18" charset="0"/>
                <a:ea typeface="Cambria Math" panose="02040503050406030204" pitchFamily="18" charset="0"/>
              </a:rPr>
              <a:t>𝑎</a:t>
            </a:r>
            <a:r>
              <a:rPr lang="en-US" sz="2400" dirty="0"/>
              <a:t> og allra annarra hnúta. Einnig sést að net E er tengt því það hefur aðeins einn samhengisþátt. </a:t>
            </a:r>
          </a:p>
        </p:txBody>
      </p:sp>
    </p:spTree>
    <p:extLst>
      <p:ext uri="{BB962C8B-B14F-4D97-AF65-F5344CB8AC3E}">
        <p14:creationId xmlns:p14="http://schemas.microsoft.com/office/powerpoint/2010/main" val="24613752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12.5 Uppruni Euler-rása</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Í neti er </a:t>
            </a:r>
            <a:r>
              <a:rPr lang="en-US" b="1" dirty="0"/>
              <a:t>Euler-rás</a:t>
            </a:r>
            <a:r>
              <a:rPr lang="en-US" dirty="0"/>
              <a:t> lokuð rás (eða lokuð slóð) sem fer um hvern legg netsins. Þar sem rás endurtekur enga leggi fer Euler-rás nákvæmlega einu sinni um hvern legg. </a:t>
            </a:r>
          </a:p>
          <a:p>
            <a:r>
              <a:rPr lang="en-US" dirty="0"/>
              <a:t>Euler sannaði að til að Euler-rás sé til þurfi stig allra hnúta netsins að vera slétt. Hann sannaði einnig að sérhvert tengt net með þann eiginleika hafi Euler-rás. Að segja að tengt net sé Euler-net jafngildir því að segja að allir hnútar þess hafi slétt stig. Þetta nefnist </a:t>
            </a:r>
            <a:r>
              <a:rPr lang="en-US" b="1" dirty="0"/>
              <a:t>setningin um Euler-rásir</a:t>
            </a:r>
            <a:r>
              <a:rPr lang="en-US" dirty="0"/>
              <a:t>. </a:t>
            </a:r>
          </a:p>
          <a:p>
            <a:r>
              <a:rPr lang="en-US" dirty="0"/>
              <a:t>Net sem hefur Euler-rás nefnist </a:t>
            </a:r>
            <a:r>
              <a:rPr lang="en-US" b="1" dirty="0"/>
              <a:t>Euler-net</a:t>
            </a:r>
            <a:r>
              <a:rPr lang="en-US" dirty="0"/>
              <a:t>.</a:t>
            </a:r>
          </a:p>
        </p:txBody>
      </p:sp>
    </p:spTree>
    <p:extLst>
      <p:ext uri="{BB962C8B-B14F-4D97-AF65-F5344CB8AC3E}">
        <p14:creationId xmlns:p14="http://schemas.microsoft.com/office/powerpoint/2010/main" val="25148842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12.5 Kínverska póstburðarmannsvandamálið</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Í netafræði felst </a:t>
            </a:r>
            <a:r>
              <a:rPr lang="en-US" b="1" dirty="0"/>
              <a:t>kínverska póstburðarmannsvandamálið</a:t>
            </a:r>
            <a:r>
              <a:rPr lang="en-US" dirty="0"/>
              <a:t> í því að finna stystu rásina sem fer um hvern legg tengds nets. Ef net hefur Euler-rás er hún alltaf besta lausnin.</a:t>
            </a:r>
          </a:p>
        </p:txBody>
      </p:sp>
    </p:spTree>
    <p:extLst>
      <p:ext uri="{BB962C8B-B14F-4D97-AF65-F5344CB8AC3E}">
        <p14:creationId xmlns:p14="http://schemas.microsoft.com/office/powerpoint/2010/main" val="8671681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E9ED6-BDD3-4151-8FE4-30D243EF1FC5}"/>
              </a:ext>
            </a:extLst>
          </p:cNvPr>
          <p:cNvSpPr>
            <a:spLocks noGrp="1"/>
          </p:cNvSpPr>
          <p:nvPr>
            <p:ph type="title"/>
          </p:nvPr>
        </p:nvSpPr>
        <p:spPr/>
        <p:txBody>
          <a:bodyPr/>
          <a:lstStyle/>
          <a:p>
            <a:r>
              <a:rPr lang="en-US" dirty="0"/>
              <a:t>DÆMI – Skilningur á Euler-netum (1 af 2)</a:t>
            </a:r>
            <a:endParaRPr lang="en-IN" dirty="0"/>
          </a:p>
        </p:txBody>
      </p:sp>
      <p:sp>
        <p:nvSpPr>
          <p:cNvPr id="3" name="Content Placeholder 2">
            <a:extLst>
              <a:ext uri="{FF2B5EF4-FFF2-40B4-BE49-F238E27FC236}">
                <a16:creationId xmlns:a16="http://schemas.microsoft.com/office/drawing/2014/main" id="{3C352D9E-0C20-4514-850F-09C2DDB42585}"/>
              </a:ext>
            </a:extLst>
          </p:cNvPr>
          <p:cNvSpPr>
            <a:spLocks noGrp="1"/>
          </p:cNvSpPr>
          <p:nvPr>
            <p:ph sz="half" idx="1"/>
          </p:nvPr>
        </p:nvSpPr>
        <p:spPr>
          <a:xfrm>
            <a:off x="838200" y="1010660"/>
            <a:ext cx="6972300" cy="5482213"/>
          </a:xfrm>
        </p:spPr>
        <p:txBody>
          <a:bodyPr/>
          <a:lstStyle/>
          <a:p>
            <a:r>
              <a:rPr lang="en-US" sz="2400" dirty="0"/>
              <a:t>Bréfberi þarf að bera út póst í hverja húsalengju við allar götur í íbúðahverfi. Myndin sýnir kort af hverfinu. Notaðu kortið til að svara hverri spurningu. </a:t>
            </a:r>
          </a:p>
          <a:p>
            <a:pPr marL="457200" lvl="0" indent="-457200">
              <a:buFont typeface="+mj-lt"/>
              <a:buAutoNum type="arabicPeriod"/>
            </a:pPr>
            <a:r>
              <a:rPr lang="en-US" sz="2400" dirty="0"/>
              <a:t>Teiknaðu net eða fjölnet sem táknar hverfið, þar sem hnútarnir tákna gatnamót og leggirnir götur.</a:t>
            </a:r>
          </a:p>
          <a:p>
            <a:pPr marL="457200" lvl="0" indent="-457200">
              <a:buFont typeface="+mj-lt"/>
              <a:buAutoNum type="arabicPeriod"/>
            </a:pPr>
            <a:r>
              <a:rPr lang="en-US" sz="2400" dirty="0"/>
              <a:t>Er netið þitt tengt? Rökstyddu svarið.</a:t>
            </a:r>
          </a:p>
          <a:p>
            <a:pPr marL="457200" lvl="0" indent="-457200">
              <a:buFont typeface="+mj-lt"/>
              <a:buAutoNum type="arabicPeriod"/>
            </a:pPr>
            <a:r>
              <a:rPr lang="en-US" sz="2400" dirty="0"/>
              <a:t>Ákvarðaðu stig hnútanna í netinu. </a:t>
            </a:r>
          </a:p>
          <a:p>
            <a:pPr marL="457200" lvl="0" indent="-457200">
              <a:buFont typeface="+mj-lt"/>
              <a:buAutoNum type="arabicPeriod"/>
            </a:pPr>
            <a:r>
              <a:rPr lang="en-US" sz="2400" dirty="0"/>
              <a:t>Er netið þitt Euler-net?</a:t>
            </a:r>
          </a:p>
          <a:p>
            <a:pPr marL="457200" lvl="0" indent="-457200">
              <a:buFont typeface="+mj-lt"/>
              <a:buAutoNum type="arabicPeriod"/>
            </a:pPr>
            <a:r>
              <a:rPr lang="en-US" sz="2400" dirty="0"/>
              <a:t>Getur bréfberinn farið nákvæmlega einu sinni um hverja húsalengju við allar götur? Rökstyddu svarið. </a:t>
            </a:r>
          </a:p>
        </p:txBody>
      </p:sp>
      <p:pic>
        <p:nvPicPr>
          <p:cNvPr id="5" name="Picture 3" descr="A map of a subdivision.&#10;The map has nine sections. Each section has four blocks. The entrance to the subdivision is at the bottom.">
            <a:extLst>
              <a:ext uri="{FF2B5EF4-FFF2-40B4-BE49-F238E27FC236}">
                <a16:creationId xmlns:a16="http://schemas.microsoft.com/office/drawing/2014/main" id="{134E6EFD-9751-4CD4-B0F9-49CB96786EBD}"/>
              </a:ext>
            </a:extLst>
          </p:cNvPr>
          <p:cNvPicPr>
            <a:picLocks noGrp="1" noChangeAspect="1"/>
          </p:cNvPicPr>
          <p:nvPr>
            <p:ph sz="half" idx="2"/>
          </p:nvPr>
        </p:nvPicPr>
        <p:blipFill>
          <a:blip r:embed="rId2"/>
          <a:stretch>
            <a:fillRect/>
          </a:stretch>
        </p:blipFill>
        <p:spPr>
          <a:xfrm>
            <a:off x="8038951" y="1396908"/>
            <a:ext cx="3835549" cy="4689755"/>
          </a:xfrm>
          <a:prstGeom prst="rect">
            <a:avLst/>
          </a:prstGeom>
        </p:spPr>
      </p:pic>
    </p:spTree>
    <p:extLst>
      <p:ext uri="{BB962C8B-B14F-4D97-AF65-F5344CB8AC3E}">
        <p14:creationId xmlns:p14="http://schemas.microsoft.com/office/powerpoint/2010/main" val="33753671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E9ED6-BDD3-4151-8FE4-30D243EF1FC5}"/>
              </a:ext>
            </a:extLst>
          </p:cNvPr>
          <p:cNvSpPr>
            <a:spLocks noGrp="1"/>
          </p:cNvSpPr>
          <p:nvPr>
            <p:ph type="title"/>
          </p:nvPr>
        </p:nvSpPr>
        <p:spPr/>
        <p:txBody>
          <a:bodyPr/>
          <a:lstStyle/>
          <a:p>
            <a:r>
              <a:rPr lang="en-US" dirty="0"/>
              <a:t>DÆMI – Skilningur á Euler-netum (2 af 2)</a:t>
            </a:r>
            <a:endParaRPr lang="en-IN" dirty="0"/>
          </a:p>
        </p:txBody>
      </p:sp>
      <p:sp>
        <p:nvSpPr>
          <p:cNvPr id="3" name="Content Placeholder 2">
            <a:extLst>
              <a:ext uri="{FF2B5EF4-FFF2-40B4-BE49-F238E27FC236}">
                <a16:creationId xmlns:a16="http://schemas.microsoft.com/office/drawing/2014/main" id="{3C352D9E-0C20-4514-850F-09C2DDB42585}"/>
              </a:ext>
            </a:extLst>
          </p:cNvPr>
          <p:cNvSpPr>
            <a:spLocks noGrp="1"/>
          </p:cNvSpPr>
          <p:nvPr>
            <p:ph sz="half" idx="1"/>
          </p:nvPr>
        </p:nvSpPr>
        <p:spPr>
          <a:xfrm>
            <a:off x="838200" y="1010660"/>
            <a:ext cx="6845300" cy="5482213"/>
          </a:xfrm>
        </p:spPr>
        <p:txBody>
          <a:bodyPr/>
          <a:lstStyle/>
          <a:p>
            <a:pPr marL="514350" indent="-514350">
              <a:buFont typeface="+mj-lt"/>
              <a:buAutoNum type="arabicPeriod"/>
            </a:pPr>
            <a:r>
              <a:rPr lang="en-US" sz="2400" dirty="0"/>
              <a:t>Netið til hægri táknar íbúðahverfið.</a:t>
            </a:r>
          </a:p>
          <a:p>
            <a:pPr marL="514350" indent="-514350">
              <a:buFont typeface="+mj-lt"/>
              <a:buAutoNum type="arabicPeriod"/>
            </a:pPr>
            <a:r>
              <a:rPr lang="en-US" sz="2400" dirty="0"/>
              <a:t>Netið er tengt. Það hefur aðeins einn samhengisþátt og vegur liggur milli sérhverra tveggja hnúta.</a:t>
            </a:r>
          </a:p>
          <a:p>
            <a:pPr marL="514350" indent="-514350">
              <a:buFont typeface="+mj-lt"/>
              <a:buAutoNum type="arabicPeriod"/>
            </a:pPr>
            <a:r>
              <a:rPr lang="en-US" sz="2400" dirty="0"/>
              <a:t>Fjórir hornhnútar eru af stigi 2, átta ytri hnútar af stigi 3 og fjórir innri hnútar af stigi 4. </a:t>
            </a:r>
          </a:p>
          <a:p>
            <a:pPr marL="514350" indent="-514350">
              <a:buFont typeface="+mj-lt"/>
              <a:buAutoNum type="arabicPeriod"/>
            </a:pPr>
            <a:r>
              <a:rPr lang="en-US" sz="2400" dirty="0"/>
              <a:t>Netið er ekki Euler-net þar sem það hefur hnúta af oddatölustigi. </a:t>
            </a:r>
          </a:p>
          <a:p>
            <a:pPr marL="514350" indent="-514350">
              <a:buFont typeface="+mj-lt"/>
              <a:buAutoNum type="arabicPeriod"/>
            </a:pPr>
            <a:r>
              <a:rPr lang="en-US" sz="2400" dirty="0"/>
              <a:t>Nei. Þar sem netið er ekki Euler-net hefur það enga Euler-rás. Því er engin leið sem fer nákvæmlega einu sinni um hvern legg.</a:t>
            </a:r>
          </a:p>
        </p:txBody>
      </p:sp>
      <p:pic>
        <p:nvPicPr>
          <p:cNvPr id="7" name="Picture 3" descr="A graph of a subdivision has 16 vertices arranged in 4 rows and 4 columns. The vertices are connected to form 9 squares.">
            <a:extLst>
              <a:ext uri="{FF2B5EF4-FFF2-40B4-BE49-F238E27FC236}">
                <a16:creationId xmlns:a16="http://schemas.microsoft.com/office/drawing/2014/main" id="{52B62C29-E99C-4184-99FE-322E3A3357EB}"/>
              </a:ext>
            </a:extLst>
          </p:cNvPr>
          <p:cNvPicPr>
            <a:picLocks noGrp="1" noChangeAspect="1"/>
          </p:cNvPicPr>
          <p:nvPr>
            <p:ph sz="half" idx="2"/>
          </p:nvPr>
        </p:nvPicPr>
        <p:blipFill>
          <a:blip r:embed="rId2"/>
          <a:stretch>
            <a:fillRect/>
          </a:stretch>
        </p:blipFill>
        <p:spPr>
          <a:xfrm>
            <a:off x="7988300" y="1131888"/>
            <a:ext cx="3870234" cy="2182812"/>
          </a:xfrm>
          <a:prstGeom prst="rect">
            <a:avLst/>
          </a:prstGeom>
        </p:spPr>
      </p:pic>
    </p:spTree>
    <p:extLst>
      <p:ext uri="{BB962C8B-B14F-4D97-AF65-F5344CB8AC3E}">
        <p14:creationId xmlns:p14="http://schemas.microsoft.com/office/powerpoint/2010/main" val="26595967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noAutofit/>
          </a:bodyPr>
          <a:lstStyle/>
          <a:p>
            <a:r>
              <a:rPr lang="en-US" dirty="0"/>
              <a:t>12.5 Að bera kennsl á Euler-rásir</a:t>
            </a:r>
            <a:endParaRPr lang="en-IN" dirty="0"/>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half" idx="1"/>
          </p:nvPr>
        </p:nvSpPr>
        <p:spPr>
          <a:xfrm>
            <a:off x="838200" y="1010660"/>
            <a:ext cx="10909300" cy="5301239"/>
          </a:xfrm>
        </p:spPr>
        <p:txBody>
          <a:bodyPr/>
          <a:lstStyle/>
          <a:p>
            <a:pPr marL="0" indent="0">
              <a:buNone/>
            </a:pPr>
            <a:r>
              <a:rPr lang="en-US" sz="2600" b="1" dirty="0"/>
              <a:t>Skref til að finna Euler-rás í Euler-neti</a:t>
            </a:r>
            <a:r>
              <a:rPr lang="en-US" sz="2600" dirty="0"/>
              <a:t> </a:t>
            </a:r>
            <a:endParaRPr lang="en-US" sz="2600" b="1" dirty="0"/>
          </a:p>
          <a:p>
            <a:r>
              <a:rPr lang="en-US" sz="2600" b="1" dirty="0"/>
              <a:t>Skref 1:</a:t>
            </a:r>
            <a:r>
              <a:rPr lang="en-US" sz="2600" dirty="0"/>
              <a:t> Finndu rás sem hefst og endar í hvaða hnút netsins sem er. Ef rásin fer um alla leggi netsins er hún Euler-rás. Annars skaltu halda áfram í skref 2. </a:t>
            </a:r>
          </a:p>
          <a:p>
            <a:r>
              <a:rPr lang="en-US" sz="2600" b="1" dirty="0"/>
              <a:t>Skref 2:</a:t>
            </a:r>
            <a:r>
              <a:rPr lang="en-US" sz="2600" dirty="0"/>
              <a:t> Byrjaðu í hnút á rás sem þú hefur þegar fundið og finndu aðra rás sem inniheldur aðeins leggi sem ekki hefur áður verið farið um. Ef rásirnar sem þú hefur fundið ná samanlagt yfir alla leggi skaltu halda áfram í skref 3. Annars skaltu endurtaka skref 2. </a:t>
            </a:r>
          </a:p>
          <a:p>
            <a:r>
              <a:rPr lang="en-US" sz="2600" b="1" dirty="0"/>
              <a:t>Skref 3:</a:t>
            </a:r>
            <a:r>
              <a:rPr lang="en-US" sz="2600" dirty="0"/>
              <a:t> Nú hefurðu fundið rásir sem ná yfir alla leggi netsins. Sameinaðu þær í Euler-rás með því að skeyta hverri rás inn í aðra rás sem hefur sameiginlegan hnút við hana. Endurtaktu þetta þar til ein löng rás fæst. </a:t>
            </a:r>
          </a:p>
        </p:txBody>
      </p:sp>
    </p:spTree>
    <p:extLst>
      <p:ext uri="{BB962C8B-B14F-4D97-AF65-F5344CB8AC3E}">
        <p14:creationId xmlns:p14="http://schemas.microsoft.com/office/powerpoint/2010/main" val="29320723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12.5 Euler-væðing</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half" idx="1"/>
          </p:nvPr>
        </p:nvSpPr>
        <p:spPr>
          <a:xfrm>
            <a:off x="838200" y="1010661"/>
            <a:ext cx="10896600" cy="1186439"/>
          </a:xfrm>
        </p:spPr>
        <p:txBody>
          <a:bodyPr/>
          <a:lstStyle/>
          <a:p>
            <a:r>
              <a:rPr lang="en-US" dirty="0"/>
              <a:t>Með </a:t>
            </a:r>
            <a:r>
              <a:rPr lang="en-US" b="1" dirty="0"/>
              <a:t>Euler-væðingu</a:t>
            </a:r>
            <a:r>
              <a:rPr lang="en-US" dirty="0"/>
              <a:t> nets er tvíteknum leggjum bætt við það þannig að allir hnútar þess verði af sléttu stigi og netið fái Euler-rás.</a:t>
            </a:r>
          </a:p>
        </p:txBody>
      </p:sp>
      <p:pic>
        <p:nvPicPr>
          <p:cNvPr id="9" name="Picture 3" descr="A map of a subdivision.&#10;The map has nine sections. Each section has four blocks. The entrance to the subdivision is at the bottom.">
            <a:extLst>
              <a:ext uri="{FF2B5EF4-FFF2-40B4-BE49-F238E27FC236}">
                <a16:creationId xmlns:a16="http://schemas.microsoft.com/office/drawing/2014/main" id="{B8D2D40C-81A1-49CA-AC72-2E2F43669C7C}"/>
              </a:ext>
            </a:extLst>
          </p:cNvPr>
          <p:cNvPicPr>
            <a:picLocks noGrp="1" noChangeAspect="1"/>
          </p:cNvPicPr>
          <p:nvPr>
            <p:ph sz="half" idx="2"/>
          </p:nvPr>
        </p:nvPicPr>
        <p:blipFill>
          <a:blip r:embed="rId2"/>
          <a:stretch>
            <a:fillRect/>
          </a:stretch>
        </p:blipFill>
        <p:spPr>
          <a:xfrm>
            <a:off x="2132951" y="2345314"/>
            <a:ext cx="3400767" cy="4147560"/>
          </a:xfrm>
          <a:prstGeom prst="rect">
            <a:avLst/>
          </a:prstGeom>
        </p:spPr>
      </p:pic>
      <p:pic>
        <p:nvPicPr>
          <p:cNvPr id="10" name="Picture 4" descr="A graph of subdivision has 16 vertices arranged in 4 rows and 4 columns. The vertices are connected to form 9 squares.">
            <a:extLst>
              <a:ext uri="{FF2B5EF4-FFF2-40B4-BE49-F238E27FC236}">
                <a16:creationId xmlns:a16="http://schemas.microsoft.com/office/drawing/2014/main" id="{2C0057F7-182D-485C-8965-8B72698AFCF8}"/>
              </a:ext>
            </a:extLst>
          </p:cNvPr>
          <p:cNvPicPr>
            <a:picLocks noGrp="1" noChangeAspect="1"/>
          </p:cNvPicPr>
          <p:nvPr>
            <p:ph sz="half" idx="12"/>
          </p:nvPr>
        </p:nvPicPr>
        <p:blipFill>
          <a:blip r:embed="rId3"/>
          <a:stretch>
            <a:fillRect/>
          </a:stretch>
        </p:blipFill>
        <p:spPr>
          <a:xfrm>
            <a:off x="5829300" y="3693100"/>
            <a:ext cx="4642504" cy="2587626"/>
          </a:xfrm>
          <a:prstGeom prst="rect">
            <a:avLst/>
          </a:prstGeom>
        </p:spPr>
      </p:pic>
    </p:spTree>
    <p:extLst>
      <p:ext uri="{BB962C8B-B14F-4D97-AF65-F5344CB8AC3E}">
        <p14:creationId xmlns:p14="http://schemas.microsoft.com/office/powerpoint/2010/main" val="42398176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C166B8B-B060-40F0-BF3E-6FA908C267E6}"/>
              </a:ext>
            </a:extLst>
          </p:cNvPr>
          <p:cNvSpPr>
            <a:spLocks noGrp="1"/>
          </p:cNvSpPr>
          <p:nvPr>
            <p:ph type="title"/>
          </p:nvPr>
        </p:nvSpPr>
        <p:spPr/>
        <p:txBody>
          <a:bodyPr/>
          <a:lstStyle/>
          <a:p>
            <a:r>
              <a:rPr lang="en-US" dirty="0"/>
              <a:t>DÆMI – Euler-væðing neta </a:t>
            </a:r>
            <a:endParaRPr lang="en-IN" dirty="0"/>
          </a:p>
        </p:txBody>
      </p:sp>
      <p:sp>
        <p:nvSpPr>
          <p:cNvPr id="7" name="Content Placeholder 2">
            <a:extLst>
              <a:ext uri="{FF2B5EF4-FFF2-40B4-BE49-F238E27FC236}">
                <a16:creationId xmlns:a16="http://schemas.microsoft.com/office/drawing/2014/main" id="{F58FA7C2-239E-47AC-ACA5-C04CC410D1D2}"/>
              </a:ext>
            </a:extLst>
          </p:cNvPr>
          <p:cNvSpPr>
            <a:spLocks noGrp="1"/>
          </p:cNvSpPr>
          <p:nvPr>
            <p:ph sz="half" idx="1"/>
          </p:nvPr>
        </p:nvSpPr>
        <p:spPr>
          <a:xfrm>
            <a:off x="838200" y="1010661"/>
            <a:ext cx="5181600" cy="3320039"/>
          </a:xfrm>
        </p:spPr>
        <p:txBody>
          <a:bodyPr/>
          <a:lstStyle/>
          <a:p>
            <a:r>
              <a:rPr lang="en-US" sz="2400" dirty="0"/>
              <a:t>Notaðu net A og fjölnetin B, C, D og E á myndinni til að svara spurningunum. </a:t>
            </a:r>
          </a:p>
          <a:p>
            <a:pPr marL="514350" lvl="0" indent="-514350">
              <a:buFont typeface="+mj-lt"/>
              <a:buAutoNum type="arabicPeriod"/>
            </a:pPr>
            <a:r>
              <a:rPr lang="en-US" sz="2400" dirty="0"/>
              <a:t>Hver fjölnetanna eru ekki Euler-væðingar á neti A? Rökstyddu svarið.</a:t>
            </a:r>
          </a:p>
          <a:p>
            <a:pPr marL="514350" lvl="0" indent="-514350">
              <a:buFont typeface="+mj-lt"/>
              <a:buAutoNum type="arabicPeriod"/>
            </a:pPr>
            <a:r>
              <a:rPr lang="en-US" sz="2400" dirty="0"/>
              <a:t>Hvaða Euler-væðing nets A notar fæsta tvítekna leggi? Hve marga notar hún?</a:t>
            </a:r>
          </a:p>
        </p:txBody>
      </p:sp>
      <p:sp>
        <p:nvSpPr>
          <p:cNvPr id="11" name="Content Placeholder 3">
            <a:extLst>
              <a:ext uri="{FF2B5EF4-FFF2-40B4-BE49-F238E27FC236}">
                <a16:creationId xmlns:a16="http://schemas.microsoft.com/office/drawing/2014/main" id="{10C5C3E4-78F1-409C-8994-8A1AF3F9DDBB}"/>
              </a:ext>
            </a:extLst>
          </p:cNvPr>
          <p:cNvSpPr>
            <a:spLocks noGrp="1"/>
          </p:cNvSpPr>
          <p:nvPr>
            <p:ph sz="half" idx="2"/>
          </p:nvPr>
        </p:nvSpPr>
        <p:spPr>
          <a:xfrm>
            <a:off x="6172200" y="1010661"/>
            <a:ext cx="5181600" cy="3320039"/>
          </a:xfrm>
        </p:spPr>
        <p:txBody>
          <a:bodyPr/>
          <a:lstStyle/>
          <a:p>
            <a:pPr marL="514350" lvl="0" indent="-514350">
              <a:buFont typeface="+mj-lt"/>
              <a:buAutoNum type="arabicPeriod"/>
            </a:pPr>
            <a:r>
              <a:rPr lang="en-US" sz="2400" dirty="0"/>
              <a:t>Fjölnet B er ekki Euler-væðing á A vegna þess að leggurinn N milli hnútanna </a:t>
            </a:r>
            <a:r>
              <a:rPr lang="en-US" sz="2400" i="1" dirty="0"/>
              <a:t>c</a:t>
            </a:r>
            <a:r>
              <a:rPr lang="en-US" sz="2400" dirty="0"/>
              <a:t> og</a:t>
            </a:r>
            <a:r>
              <a:rPr lang="en-US" sz="2400" i="1" dirty="0"/>
              <a:t> d</a:t>
            </a:r>
            <a:r>
              <a:rPr lang="en-US" sz="2400" dirty="0"/>
              <a:t> er ekki tvítekning á legg sem þegar er til. Fjölnet E er ekki Euler-væðing á A vegna þess að hnútarnir </a:t>
            </a:r>
            <a:r>
              <a:rPr lang="en-US" sz="2400" i="1" dirty="0"/>
              <a:t>b</a:t>
            </a:r>
            <a:r>
              <a:rPr lang="en-US" sz="2400" dirty="0"/>
              <a:t> og </a:t>
            </a:r>
            <a:r>
              <a:rPr lang="en-US" sz="2400" i="1" dirty="0"/>
              <a:t>e</a:t>
            </a:r>
            <a:r>
              <a:rPr lang="en-US" sz="2400" dirty="0"/>
              <a:t> eru af oddatölustigi. </a:t>
            </a:r>
          </a:p>
          <a:p>
            <a:pPr marL="514350" indent="-514350">
              <a:buFont typeface="+mj-lt"/>
              <a:buAutoNum type="arabicPeriod"/>
            </a:pPr>
            <a:r>
              <a:rPr lang="en-US" sz="2400" dirty="0"/>
              <a:t>Fjölnet C notar 3 tvítekna leggi en fjölnet D aðeins 2. D notar því fæsta.</a:t>
            </a:r>
          </a:p>
        </p:txBody>
      </p:sp>
      <p:pic>
        <p:nvPicPr>
          <p:cNvPr id="14" name="Picture 4" descr="Five graphs.&#10;Each graph has five vertices, a to e. Graph A: edge F, a to c. Edge H, a to d. Edge G, a to b. Edge I, b to c. Edge J, b to d. Edge K, c to e. Edge L, d to e. Multigraph B: edge F, a to c. Edge H, a to d. Edges G and M, a to b. Edge I, b to c. Edge J, b to d. Edge N, c to d. Edge K, c to e. Edge L, d to e. Multigraph C: edge F, a to c. Edge H, a to d. Edges M and G, a to b. Edges I and P, b to c. Edges J and Q, b to d. Edge K, c to e. Edge L, d to e. Multigraph D: edge F, a to c. Edges H and A, a to d. Edge G, a to b. Edges P and I, b to c. Edge J, b to d. Edge K, c to e. Edge L, d to e. Multigraph E: edge F, a to c. Edge H, a to d. Edge I, b to c. Edges J and a, b to d. Edges K and S, c ad e. Edge L, d to e.">
            <a:extLst>
              <a:ext uri="{FF2B5EF4-FFF2-40B4-BE49-F238E27FC236}">
                <a16:creationId xmlns:a16="http://schemas.microsoft.com/office/drawing/2014/main" id="{78225BF3-3DB3-443D-BBDB-93E1FE61B32E}"/>
              </a:ext>
            </a:extLst>
          </p:cNvPr>
          <p:cNvPicPr>
            <a:picLocks noGrp="1" noChangeAspect="1"/>
          </p:cNvPicPr>
          <p:nvPr>
            <p:ph sz="half" idx="12"/>
          </p:nvPr>
        </p:nvPicPr>
        <p:blipFill>
          <a:blip r:embed="rId2"/>
          <a:stretch>
            <a:fillRect/>
          </a:stretch>
        </p:blipFill>
        <p:spPr>
          <a:xfrm>
            <a:off x="3253978" y="4468235"/>
            <a:ext cx="5684045" cy="2137390"/>
          </a:xfrm>
          <a:prstGeom prst="rect">
            <a:avLst/>
          </a:prstGeom>
        </p:spPr>
      </p:pic>
    </p:spTree>
    <p:extLst>
      <p:ext uri="{BB962C8B-B14F-4D97-AF65-F5344CB8AC3E}">
        <p14:creationId xmlns:p14="http://schemas.microsoft.com/office/powerpoint/2010/main" val="29725574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12.6 Euler-slóðir</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Lýsa Euler-slóðum og bera kennsl á þær.</a:t>
            </a:r>
          </a:p>
          <a:p>
            <a:pPr marL="514350" lvl="0" indent="-514350">
              <a:buFont typeface="+mj-lt"/>
              <a:buAutoNum type="arabicPeriod"/>
            </a:pPr>
            <a:r>
              <a:rPr lang="en-US" dirty="0"/>
              <a:t>Leysa hagnýt verkefni með setningunni um Euler-slóðir.</a:t>
            </a:r>
          </a:p>
          <a:p>
            <a:pPr marL="514350" lvl="0" indent="-514350">
              <a:buFont typeface="+mj-lt"/>
              <a:buAutoNum type="arabicPeriod"/>
            </a:pPr>
            <a:r>
              <a:rPr lang="en-US" dirty="0"/>
              <a:t>Bera kennsl á brýr í neti.</a:t>
            </a:r>
          </a:p>
          <a:p>
            <a:pPr marL="514350" lvl="0" indent="-514350">
              <a:buFont typeface="+mj-lt"/>
              <a:buAutoNum type="arabicPeriod"/>
            </a:pPr>
            <a:r>
              <a:rPr lang="en-US" dirty="0"/>
              <a:t>Beita reikniriti Fleurys.</a:t>
            </a:r>
          </a:p>
          <a:p>
            <a:pPr marL="514350" lvl="0" indent="-514350">
              <a:buFont typeface="+mj-lt"/>
              <a:buAutoNum type="arabicPeriod"/>
            </a:pPr>
            <a:r>
              <a:rPr lang="en-US" dirty="0"/>
              <a:t>Meta Euler-slóðir í hagnýtum verkefnum. </a:t>
            </a:r>
          </a:p>
        </p:txBody>
      </p:sp>
    </p:spTree>
    <p:extLst>
      <p:ext uri="{BB962C8B-B14F-4D97-AF65-F5344CB8AC3E}">
        <p14:creationId xmlns:p14="http://schemas.microsoft.com/office/powerpoint/2010/main" val="40139383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12.6 Euler-slóðir</a:t>
            </a:r>
            <a:r>
              <a:rPr lang="en-US" b="0" dirty="0"/>
              <a:t> </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r>
              <a:rPr lang="en-US" dirty="0"/>
              <a:t>Slóð sem fer um alla leggi nets nefnist </a:t>
            </a:r>
            <a:r>
              <a:rPr lang="en-US" b="1" dirty="0"/>
              <a:t>Euler-slóð</a:t>
            </a:r>
            <a:r>
              <a:rPr lang="en-US" dirty="0"/>
              <a:t>. Slóð er ganga þar sem enginn leggur er endurtekinn og því fer Euler-slóð nákvæmlega einu sinni um hvern legg. </a:t>
            </a:r>
            <a:endParaRPr lang="en-US" sz="4000" dirty="0"/>
          </a:p>
        </p:txBody>
      </p:sp>
    </p:spTree>
    <p:extLst>
      <p:ext uri="{BB962C8B-B14F-4D97-AF65-F5344CB8AC3E}">
        <p14:creationId xmlns:p14="http://schemas.microsoft.com/office/powerpoint/2010/main" val="10923747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DÆMI – Að bera kennsl á Euler-slóðir</a:t>
            </a:r>
            <a:endParaRPr lang="en-IN" dirty="0"/>
          </a:p>
        </p:txBody>
      </p:sp>
      <p:sp>
        <p:nvSpPr>
          <p:cNvPr id="4" name="Content Placeholder 2">
            <a:extLst>
              <a:ext uri="{FF2B5EF4-FFF2-40B4-BE49-F238E27FC236}">
                <a16:creationId xmlns:a16="http://schemas.microsoft.com/office/drawing/2014/main" id="{35EE8B92-52AA-4521-809D-644FE474E960}"/>
              </a:ext>
            </a:extLst>
          </p:cNvPr>
          <p:cNvSpPr>
            <a:spLocks noGrp="1"/>
          </p:cNvSpPr>
          <p:nvPr>
            <p:ph sz="half" idx="1"/>
          </p:nvPr>
        </p:nvSpPr>
        <p:spPr>
          <a:xfrm>
            <a:off x="838200" y="1010661"/>
            <a:ext cx="5181600" cy="3429000"/>
          </a:xfrm>
        </p:spPr>
        <p:txBody>
          <a:bodyPr/>
          <a:lstStyle/>
          <a:p>
            <a:r>
              <a:rPr lang="en-US" sz="2400" dirty="0"/>
              <a:t>Notaðu myndina til að ákvarða hvort hver hnútarruna tákni slóð, Euler-slóð, hvort tveggja eða hvorugt. Rökstyddu svarið. </a:t>
            </a:r>
          </a:p>
          <a:p>
            <a:pPr marL="514350" indent="-514350">
              <a:buFont typeface="+mj-lt"/>
              <a:buAutoNum type="arabicPeriod"/>
            </a:pP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𝑎 </a:t>
            </a:r>
            <a:r>
              <a:rPr lang="en-US" sz="2400" i="0" dirty="0">
                <a:latin typeface="Cambria" panose="02040503050406030204" pitchFamily="18" charset="0"/>
                <a:ea typeface="Cambria" panose="02040503050406030204" pitchFamily="18" charset="0"/>
              </a:rPr>
              <a:t>→ 𝑏 → </a:t>
            </a:r>
            <a:r>
              <a:rPr lang="en-US" sz="2400" i="0" dirty="0">
                <a:latin typeface="Cambria Math" panose="02040503050406030204" pitchFamily="18" charset="0"/>
                <a:ea typeface="Cambria Math" panose="02040503050406030204" pitchFamily="18" charset="0"/>
              </a:rPr>
              <a:t>𝑒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𝑔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𝑓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𝑐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𝑑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𝑒</a:t>
            </a:r>
            <a:r>
              <a:rPr lang="en-US" sz="2400" dirty="0">
                <a:latin typeface="Cambria" panose="02040503050406030204" pitchFamily="18" charset="0"/>
                <a:ea typeface="Cambria" panose="02040503050406030204" pitchFamily="18" charset="0"/>
              </a:rPr>
              <a:t> </a:t>
            </a:r>
          </a:p>
          <a:p>
            <a:pPr marL="514350" indent="-514350">
              <a:buFont typeface="+mj-lt"/>
              <a:buAutoNum type="arabicPeriod"/>
            </a:pPr>
            <a:r>
              <a:rPr lang="en-US" sz="240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𝑎 </a:t>
            </a:r>
            <a:r>
              <a:rPr lang="en-US" sz="2400" i="0" dirty="0">
                <a:latin typeface="Cambria" panose="02040503050406030204" pitchFamily="18" charset="0"/>
                <a:ea typeface="Cambria" panose="02040503050406030204" pitchFamily="18" charset="0"/>
              </a:rPr>
              <a:t>→ 𝑏 → </a:t>
            </a:r>
            <a:r>
              <a:rPr lang="en-US" sz="2400" i="0" dirty="0">
                <a:latin typeface="Cambria Math" panose="02040503050406030204" pitchFamily="18" charset="0"/>
                <a:ea typeface="Cambria Math" panose="02040503050406030204" pitchFamily="18" charset="0"/>
              </a:rPr>
              <a:t>𝑔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𝑓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𝑐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𝑑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𝑒 </a:t>
            </a:r>
            <a:r>
              <a:rPr lang="en-US" sz="2400" i="0" dirty="0">
                <a:latin typeface="Cambria" panose="02040503050406030204" pitchFamily="18" charset="0"/>
                <a:ea typeface="Cambria" panose="02040503050406030204" pitchFamily="18" charset="0"/>
              </a:rPr>
              <a:t>→ 𝑏 → </a:t>
            </a:r>
            <a:r>
              <a:rPr lang="en-US" sz="2400" i="0" dirty="0">
                <a:latin typeface="Cambria Math" panose="02040503050406030204" pitchFamily="18" charset="0"/>
                <a:ea typeface="Cambria Math" panose="02040503050406030204" pitchFamily="18" charset="0"/>
              </a:rPr>
              <a:t>𝑎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𝑑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𝑔</a:t>
            </a:r>
            <a:endParaRPr lang="en-US" sz="2400" dirty="0">
              <a:latin typeface="Cambria" panose="02040503050406030204" pitchFamily="18" charset="0"/>
              <a:ea typeface="Cambria" panose="02040503050406030204" pitchFamily="18" charset="0"/>
            </a:endParaRPr>
          </a:p>
          <a:p>
            <a:pPr marL="514350" indent="-514350">
              <a:buFont typeface="+mj-lt"/>
              <a:buAutoNum type="arabicPeriod"/>
            </a:pPr>
            <a:r>
              <a:rPr lang="en-US" sz="240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𝑔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𝑑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𝑎 </a:t>
            </a:r>
            <a:r>
              <a:rPr lang="en-US" sz="2400" i="0" dirty="0">
                <a:latin typeface="Cambria" panose="02040503050406030204" pitchFamily="18" charset="0"/>
                <a:ea typeface="Cambria" panose="02040503050406030204" pitchFamily="18" charset="0"/>
              </a:rPr>
              <a:t>→ 𝑏 → </a:t>
            </a:r>
            <a:r>
              <a:rPr lang="en-US" sz="2400" i="0" dirty="0">
                <a:latin typeface="Cambria Math" panose="02040503050406030204" pitchFamily="18" charset="0"/>
                <a:ea typeface="Cambria Math" panose="02040503050406030204" pitchFamily="18" charset="0"/>
              </a:rPr>
              <a:t>𝑒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𝑑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𝑐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𝑓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𝑔 </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𝑒</a:t>
            </a:r>
            <a:r>
              <a:rPr lang="en-US" sz="2400" dirty="0">
                <a:latin typeface="Cambria" panose="02040503050406030204" pitchFamily="18" charset="0"/>
                <a:ea typeface="Cambria" panose="02040503050406030204" pitchFamily="18" charset="0"/>
              </a:rPr>
              <a:t> </a:t>
            </a:r>
          </a:p>
        </p:txBody>
      </p:sp>
      <p:pic>
        <p:nvPicPr>
          <p:cNvPr id="10" name="Picture 3" descr="Graph H has 7 vertices labeled a to g. The edges connect a b, a d, b e, e d, d c, c f, f g, d g, and g e.">
            <a:extLst>
              <a:ext uri="{FF2B5EF4-FFF2-40B4-BE49-F238E27FC236}">
                <a16:creationId xmlns:a16="http://schemas.microsoft.com/office/drawing/2014/main" id="{1C4224F2-B7BC-41B9-85B2-C2EC1B75A369}"/>
              </a:ext>
            </a:extLst>
          </p:cNvPr>
          <p:cNvPicPr>
            <a:picLocks noGrp="1" noChangeAspect="1"/>
          </p:cNvPicPr>
          <p:nvPr>
            <p:ph sz="half" idx="12"/>
          </p:nvPr>
        </p:nvPicPr>
        <p:blipFill>
          <a:blip r:embed="rId2"/>
          <a:stretch>
            <a:fillRect/>
          </a:stretch>
        </p:blipFill>
        <p:spPr>
          <a:xfrm>
            <a:off x="2168263" y="4533900"/>
            <a:ext cx="2521474" cy="2057400"/>
          </a:xfrm>
          <a:prstGeom prst="rect">
            <a:avLst/>
          </a:prstGeom>
        </p:spPr>
      </p:pic>
      <p:sp>
        <p:nvSpPr>
          <p:cNvPr id="5" name="Content Placeholder 4">
            <a:extLst>
              <a:ext uri="{FF2B5EF4-FFF2-40B4-BE49-F238E27FC236}">
                <a16:creationId xmlns:a16="http://schemas.microsoft.com/office/drawing/2014/main" id="{2A6FD005-6379-4BD6-9D43-B234F597B54A}"/>
              </a:ext>
            </a:extLst>
          </p:cNvPr>
          <p:cNvSpPr>
            <a:spLocks noGrp="1"/>
          </p:cNvSpPr>
          <p:nvPr>
            <p:ph sz="half" idx="2"/>
          </p:nvPr>
        </p:nvSpPr>
        <p:spPr>
          <a:xfrm>
            <a:off x="6172200" y="1010661"/>
            <a:ext cx="5181600" cy="4729739"/>
          </a:xfrm>
        </p:spPr>
        <p:txBody>
          <a:bodyPr/>
          <a:lstStyle/>
          <a:p>
            <a:pPr marL="514350" indent="-514350">
              <a:buFont typeface="+mj-lt"/>
              <a:buAutoNum type="arabicPeriod"/>
            </a:pPr>
            <a:r>
              <a:rPr lang="en-US" sz="2400" dirty="0"/>
              <a:t>Þetta er aðeins slóð. Þetta er slóð vegna þess að gangan fer ekki tvisvar um neinn legg, en hún er ekki Euler-slóð þar sem hún fer ekki um leggina </a:t>
            </a:r>
            <a:r>
              <a:rPr lang="en-US" sz="2400" i="0" dirty="0">
                <a:latin typeface="Cambria Math" panose="02040503050406030204" pitchFamily="18" charset="0"/>
                <a:ea typeface="Cambria Math" panose="02040503050406030204" pitchFamily="18" charset="0"/>
              </a:rPr>
              <a:t>𝑎𝑑</a:t>
            </a:r>
            <a:r>
              <a:rPr lang="en-US" sz="2400" dirty="0"/>
              <a:t> eða </a:t>
            </a:r>
            <a:r>
              <a:rPr lang="en-US" sz="2400" i="0" dirty="0">
                <a:latin typeface="Cambria Math" panose="02040503050406030204" pitchFamily="18" charset="0"/>
                <a:ea typeface="Cambria Math" panose="02040503050406030204" pitchFamily="18" charset="0"/>
              </a:rPr>
              <a:t>𝑑𝑔</a:t>
            </a:r>
            <a:r>
              <a:rPr lang="en-US" sz="2400" dirty="0"/>
              <a:t>.</a:t>
            </a:r>
          </a:p>
          <a:p>
            <a:pPr marL="514350" indent="-514350">
              <a:buFont typeface="+mj-lt"/>
              <a:buAutoNum type="arabicPeriod"/>
            </a:pPr>
            <a:r>
              <a:rPr lang="en-US" sz="2400" dirty="0"/>
              <a:t>Þetta er hvorugt. Þetta er ekki slóð vegna þess að farið er um leggina </a:t>
            </a:r>
            <a:r>
              <a:rPr lang="en-US" sz="2400" i="0" dirty="0">
                <a:latin typeface="Cambria Math" panose="02040503050406030204" pitchFamily="18" charset="0"/>
                <a:ea typeface="Cambria Math" panose="02040503050406030204" pitchFamily="18" charset="0"/>
              </a:rPr>
              <a:t>𝑎</a:t>
            </a:r>
            <a:r>
              <a:rPr lang="en-US" sz="2400" i="0" dirty="0">
                <a:latin typeface="Cambria" panose="02040503050406030204" pitchFamily="18" charset="0"/>
                <a:ea typeface="Cambria" panose="02040503050406030204" pitchFamily="18" charset="0"/>
              </a:rPr>
              <a:t>𝑏</a:t>
            </a:r>
            <a:r>
              <a:rPr lang="en-US" sz="2400" dirty="0"/>
              <a:t> og </a:t>
            </a:r>
            <a:r>
              <a:rPr lang="en-US" sz="2400" i="0" dirty="0">
                <a:latin typeface="Cambria" panose="02040503050406030204" pitchFamily="18" charset="0"/>
                <a:ea typeface="Cambria" panose="02040503050406030204" pitchFamily="18" charset="0"/>
              </a:rPr>
              <a:t>𝑏</a:t>
            </a:r>
            <a:r>
              <a:rPr lang="en-US" sz="2400" i="0" dirty="0">
                <a:latin typeface="Cambria Math" panose="02040503050406030204" pitchFamily="18" charset="0"/>
                <a:ea typeface="Cambria Math" panose="02040503050406030204" pitchFamily="18" charset="0"/>
              </a:rPr>
              <a:t>𝑒</a:t>
            </a:r>
            <a:r>
              <a:rPr lang="en-US" sz="2400" dirty="0"/>
              <a:t> tvisvar. Þar sem þetta er ekki slóð getur það ekki verið Euler-slóð. </a:t>
            </a:r>
          </a:p>
          <a:p>
            <a:pPr marL="514350" indent="-514350">
              <a:buFont typeface="+mj-lt"/>
              <a:buAutoNum type="arabicPeriod"/>
            </a:pPr>
            <a:r>
              <a:rPr lang="en-US" sz="2400" dirty="0"/>
              <a:t>Þetta er hvort tveggja. Þetta er slóð vegna þess að gangan fer ekki tvisvar um neinn legg og Euler-slóð vegna þess að hún fer um alla leggina. </a:t>
            </a:r>
          </a:p>
        </p:txBody>
      </p:sp>
    </p:spTree>
    <p:extLst>
      <p:ext uri="{BB962C8B-B14F-4D97-AF65-F5344CB8AC3E}">
        <p14:creationId xmlns:p14="http://schemas.microsoft.com/office/powerpoint/2010/main" val="5840677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12.6 Þrautin um herbergin fimm</a:t>
            </a:r>
            <a:endParaRPr lang="en-IN" dirty="0"/>
          </a:p>
        </p:txBody>
      </p:sp>
      <p:sp>
        <p:nvSpPr>
          <p:cNvPr id="4" name="Content Placeholder 2">
            <a:extLst>
              <a:ext uri="{FF2B5EF4-FFF2-40B4-BE49-F238E27FC236}">
                <a16:creationId xmlns:a16="http://schemas.microsoft.com/office/drawing/2014/main" id="{35EE8B92-52AA-4521-809D-644FE474E960}"/>
              </a:ext>
            </a:extLst>
          </p:cNvPr>
          <p:cNvSpPr>
            <a:spLocks noGrp="1"/>
          </p:cNvSpPr>
          <p:nvPr>
            <p:ph sz="half" idx="1"/>
          </p:nvPr>
        </p:nvSpPr>
        <p:spPr>
          <a:xfrm>
            <a:off x="838200" y="1010661"/>
            <a:ext cx="11112500" cy="3485139"/>
          </a:xfrm>
        </p:spPr>
        <p:txBody>
          <a:bodyPr/>
          <a:lstStyle/>
          <a:p>
            <a:r>
              <a:rPr lang="en-US" sz="2000" dirty="0"/>
              <a:t> </a:t>
            </a:r>
            <a:r>
              <a:rPr lang="en-US" sz="2000" b="1" dirty="0"/>
              <a:t>Setningin um Euler-slóðir</a:t>
            </a:r>
            <a:r>
              <a:rPr lang="en-US" sz="2000" dirty="0"/>
              <a:t> segir að tengt net hafi Euler-slóð þá og því aðeins að nákvæmlega tveir hnútar séu af oddatölustigi, upphafs- og endahnútur slóðarinnar.</a:t>
            </a:r>
          </a:p>
          <a:p>
            <a:r>
              <a:rPr lang="en-US" sz="2000" dirty="0"/>
              <a:t>Þessi þraut nefnist „Þrautin um herbergin fimm“. Hugsaðu þér hús með fimm herbergjum og svæðinu utanhúss. Dyr eru á hverjum sameiginlegum vegg tveggja herbergja og milli herbergis og svæðisins utanhúss, eins og sýnt er á </a:t>
            </a:r>
            <a:r>
              <a:rPr lang="en-US" sz="2000" dirty="0">
                <a:solidFill>
                  <a:srgbClr val="007CB2"/>
                </a:solidFill>
              </a:rPr>
              <a:t>mynd 12.186</a:t>
            </a:r>
            <a:r>
              <a:rPr lang="en-US" sz="2000" dirty="0"/>
              <a:t>. Geturðu fundið leið um húsið sem liggur nákvæmlega einu sinni um hverjar dyr? </a:t>
            </a:r>
          </a:p>
          <a:p>
            <a:r>
              <a:rPr lang="en-US" sz="2000" dirty="0"/>
              <a:t>Að fara nákvæmlega einu sinni um hverjar dyr jafngildir því að fara nákvæmlega einu sinni um hvern legg netsins. Þar sem ekki er gerð krafa um að byrja og enda á sama stað, heldur aðeins að fara einu sinni um hvern legg, leitum við að Euler-slóð. Athugum stig hnútanna. Þar sem fleiri en tveir hnútar eru af oddatölustigi, eins og sýnt er á </a:t>
            </a:r>
            <a:r>
              <a:rPr lang="en-US" sz="2000" dirty="0">
                <a:solidFill>
                  <a:srgbClr val="007CB2"/>
                </a:solidFill>
              </a:rPr>
              <a:t>mynd 12.188</a:t>
            </a:r>
            <a:r>
              <a:rPr lang="en-US" sz="2000" dirty="0"/>
              <a:t>, hefur net þrautarinnar um herbergin fimm enga Euler-slóð. Nú geturðu vakið undrun og aðdáun vina þinna! </a:t>
            </a:r>
          </a:p>
        </p:txBody>
      </p:sp>
      <p:pic>
        <p:nvPicPr>
          <p:cNvPr id="11" name="Picture 3" descr="An illustration shows five rooms in a rectangle labeled f. The rooms are labeled a to e.">
            <a:extLst>
              <a:ext uri="{FF2B5EF4-FFF2-40B4-BE49-F238E27FC236}">
                <a16:creationId xmlns:a16="http://schemas.microsoft.com/office/drawing/2014/main" id="{51BF42A2-1966-414B-8125-332125AA1D8D}"/>
              </a:ext>
            </a:extLst>
          </p:cNvPr>
          <p:cNvPicPr>
            <a:picLocks noGrp="1" noChangeAspect="1"/>
          </p:cNvPicPr>
          <p:nvPr>
            <p:ph sz="half" idx="12"/>
          </p:nvPr>
        </p:nvPicPr>
        <p:blipFill>
          <a:blip r:embed="rId2"/>
          <a:stretch>
            <a:fillRect/>
          </a:stretch>
        </p:blipFill>
        <p:spPr>
          <a:xfrm>
            <a:off x="1628328" y="4495800"/>
            <a:ext cx="4272832" cy="2222500"/>
          </a:xfrm>
          <a:prstGeom prst="rect">
            <a:avLst/>
          </a:prstGeom>
        </p:spPr>
      </p:pic>
      <p:pic>
        <p:nvPicPr>
          <p:cNvPr id="12" name="Picture 4" descr="A graph has six vertices a to f and their degrees are 5, 5, 4, 5, 4, and 9.&#10;Edges connect a b, a d, b d, b e, a c, c d, d e, c d, c f, d f, d e, and e f. Double curved edges connect a to f and b to f. Curved edges connect c to f and f to e.">
            <a:extLst>
              <a:ext uri="{FF2B5EF4-FFF2-40B4-BE49-F238E27FC236}">
                <a16:creationId xmlns:a16="http://schemas.microsoft.com/office/drawing/2014/main" id="{19E4A383-E735-44A0-80AB-A0DA2807BD8A}"/>
              </a:ext>
            </a:extLst>
          </p:cNvPr>
          <p:cNvPicPr>
            <a:picLocks noGrp="1" noChangeAspect="1"/>
          </p:cNvPicPr>
          <p:nvPr>
            <p:ph sz="half" idx="2"/>
          </p:nvPr>
        </p:nvPicPr>
        <p:blipFill>
          <a:blip r:embed="rId3"/>
          <a:stretch>
            <a:fillRect/>
          </a:stretch>
        </p:blipFill>
        <p:spPr>
          <a:xfrm>
            <a:off x="6691288" y="4495800"/>
            <a:ext cx="3898574" cy="2082800"/>
          </a:xfrm>
          <a:prstGeom prst="rect">
            <a:avLst/>
          </a:prstGeom>
        </p:spPr>
      </p:pic>
    </p:spTree>
    <p:extLst>
      <p:ext uri="{BB962C8B-B14F-4D97-AF65-F5344CB8AC3E}">
        <p14:creationId xmlns:p14="http://schemas.microsoft.com/office/powerpoint/2010/main" val="14458733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12.6 Brýr og staðbundnar brýr</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r>
              <a:rPr lang="en-US" dirty="0"/>
              <a:t/>
            </a:r>
            <a:r>
              <a:rPr lang="en-US" b="1" dirty="0"/>
              <a:t>Brú</a:t>
            </a:r>
            <a:r>
              <a:rPr lang="en-US" dirty="0"/>
              <a:t> er leggur sem fjölgar samhengisþáttum nets þegar hann er fjarlægður. Brýr eru oft nefndar skurðleggir.</a:t>
            </a:r>
          </a:p>
          <a:p>
            <a:r>
              <a:rPr lang="en-US" dirty="0"/>
              <a:t/>
            </a:r>
            <a:r>
              <a:rPr lang="en-US" b="1" dirty="0"/>
              <a:t>Staðbundin brú</a:t>
            </a:r>
            <a:r>
              <a:rPr lang="en-US" dirty="0"/>
              <a:t> er leggur milli tveggja hnúta sem veldur því, þegar hann er fjarlægður, að stysta leiðin milli hnútanna verði lengri en tveir leggir.</a:t>
            </a:r>
          </a:p>
        </p:txBody>
      </p:sp>
    </p:spTree>
    <p:extLst>
      <p:ext uri="{BB962C8B-B14F-4D97-AF65-F5344CB8AC3E}">
        <p14:creationId xmlns:p14="http://schemas.microsoft.com/office/powerpoint/2010/main" val="14368613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B1B4FDE-DF3C-4AA8-BD5E-64E12906BCCC}"/>
              </a:ext>
            </a:extLst>
          </p:cNvPr>
          <p:cNvSpPr>
            <a:spLocks noGrp="1"/>
          </p:cNvSpPr>
          <p:nvPr>
            <p:ph type="title"/>
          </p:nvPr>
        </p:nvSpPr>
        <p:spPr/>
        <p:txBody>
          <a:bodyPr/>
          <a:lstStyle/>
          <a:p>
            <a:r>
              <a:rPr lang="en-US" dirty="0"/>
              <a:t>DÆMI – Að bera kennsl á brýr og staðbundnar brýr </a:t>
            </a:r>
            <a:endParaRPr lang="en-IN" dirty="0"/>
          </a:p>
        </p:txBody>
      </p:sp>
      <p:sp>
        <p:nvSpPr>
          <p:cNvPr id="12" name="Content Placeholder 2">
            <a:extLst>
              <a:ext uri="{FF2B5EF4-FFF2-40B4-BE49-F238E27FC236}">
                <a16:creationId xmlns:a16="http://schemas.microsoft.com/office/drawing/2014/main" id="{4842C686-52D8-4ED3-A681-AF517C58A1E6}"/>
              </a:ext>
            </a:extLst>
          </p:cNvPr>
          <p:cNvSpPr>
            <a:spLocks noGrp="1"/>
          </p:cNvSpPr>
          <p:nvPr>
            <p:ph sz="half" idx="1"/>
          </p:nvPr>
        </p:nvSpPr>
        <p:spPr>
          <a:xfrm>
            <a:off x="838200" y="1010661"/>
            <a:ext cx="5181600" cy="2783464"/>
          </a:xfrm>
        </p:spPr>
        <p:txBody>
          <a:bodyPr/>
          <a:lstStyle/>
          <a:p>
            <a:r>
              <a:rPr lang="en-US" sz="2400" dirty="0"/>
              <a:t>Notaðu net samfélagsnetsins til að svara hverri spurningu.</a:t>
            </a:r>
          </a:p>
          <a:p>
            <a:pPr marL="514350" lvl="0" indent="-514350">
              <a:buFont typeface="+mj-lt"/>
              <a:buAutoNum type="arabicPeriod"/>
            </a:pPr>
            <a:r>
              <a:rPr lang="en-US" sz="2400" dirty="0"/>
              <a:t>Finndu allar brýr. </a:t>
            </a:r>
          </a:p>
          <a:p>
            <a:pPr marL="514350" lvl="0" indent="-514350">
              <a:buFont typeface="+mj-lt"/>
              <a:buAutoNum type="arabicPeriod"/>
            </a:pPr>
            <a:r>
              <a:rPr lang="en-US" sz="2400" dirty="0"/>
              <a:t>Hve margir samhengisþættir yrðu í netinu ef allar brýr væru fjarlægðar?</a:t>
            </a:r>
          </a:p>
          <a:p>
            <a:pPr marL="514350" lvl="0" indent="-514350">
              <a:buFont typeface="+mj-lt"/>
              <a:buAutoNum type="arabicPeriod"/>
            </a:pPr>
            <a:r>
              <a:rPr lang="en-US" sz="2400" dirty="0"/>
              <a:t>Finndu eina staðbundna brú. </a:t>
            </a:r>
          </a:p>
        </p:txBody>
      </p:sp>
      <p:pic>
        <p:nvPicPr>
          <p:cNvPr id="18" name="Picture 3" descr="A graph with 23 vertices.&#10;The edges are as follows: a b, b c, h i, a d, b e, c e, h g, d e, e f, f g, d n, f j, f k, g k, j k, k u, j o, n m, m o, n p, n q, m q, q o, o r, u v, u w, u x, p q, q r, v w, w x, p s, q t, and s t.">
            <a:extLst>
              <a:ext uri="{FF2B5EF4-FFF2-40B4-BE49-F238E27FC236}">
                <a16:creationId xmlns:a16="http://schemas.microsoft.com/office/drawing/2014/main" id="{9FDB310B-B399-411A-904A-EF50BFD6E9F4}"/>
              </a:ext>
            </a:extLst>
          </p:cNvPr>
          <p:cNvPicPr>
            <a:picLocks noGrp="1" noChangeAspect="1"/>
          </p:cNvPicPr>
          <p:nvPr>
            <p:ph sz="half" idx="2"/>
          </p:nvPr>
        </p:nvPicPr>
        <p:blipFill>
          <a:blip r:embed="rId2"/>
          <a:stretch>
            <a:fillRect/>
          </a:stretch>
        </p:blipFill>
        <p:spPr>
          <a:xfrm>
            <a:off x="1861529" y="3921888"/>
            <a:ext cx="3134942" cy="2514600"/>
          </a:xfrm>
          <a:prstGeom prst="rect">
            <a:avLst/>
          </a:prstGeom>
        </p:spPr>
      </p:pic>
      <p:sp>
        <p:nvSpPr>
          <p:cNvPr id="14" name="Content Placeholder 4">
            <a:extLst>
              <a:ext uri="{FF2B5EF4-FFF2-40B4-BE49-F238E27FC236}">
                <a16:creationId xmlns:a16="http://schemas.microsoft.com/office/drawing/2014/main" id="{4AB46B13-DB21-4C24-B810-1602A9E5D1D4}"/>
              </a:ext>
            </a:extLst>
          </p:cNvPr>
          <p:cNvSpPr>
            <a:spLocks noGrp="1"/>
          </p:cNvSpPr>
          <p:nvPr>
            <p:ph sz="half" idx="12"/>
          </p:nvPr>
        </p:nvSpPr>
        <p:spPr>
          <a:xfrm>
            <a:off x="6597650" y="1010661"/>
            <a:ext cx="5181600" cy="2532639"/>
          </a:xfrm>
        </p:spPr>
        <p:txBody>
          <a:bodyPr/>
          <a:lstStyle/>
          <a:p>
            <a:pPr marL="514350" lvl="0" indent="-514350">
              <a:buFont typeface="+mj-lt"/>
              <a:buAutoNum type="arabicPeriod"/>
            </a:pPr>
            <a:r>
              <a:rPr lang="en-US" sz="2400" dirty="0"/>
              <a:t>Leggirnir </a:t>
            </a:r>
            <a:r>
              <a:rPr lang="en-US" sz="2400" i="1" dirty="0"/>
              <a:t>ku</a:t>
            </a:r>
            <a:r>
              <a:rPr lang="en-US" sz="2400" dirty="0"/>
              <a:t>, </a:t>
            </a:r>
            <a:r>
              <a:rPr lang="en-US" sz="2400" i="1" dirty="0"/>
              <a:t>gh</a:t>
            </a:r>
            <a:r>
              <a:rPr lang="en-US" sz="2400" dirty="0"/>
              <a:t> og </a:t>
            </a:r>
            <a:r>
              <a:rPr lang="en-US" sz="2400" i="1" dirty="0"/>
              <a:t>hi</a:t>
            </a:r>
            <a:r>
              <a:rPr lang="en-US" sz="2400" dirty="0"/>
              <a:t> eru brýr.</a:t>
            </a:r>
          </a:p>
          <a:p>
            <a:pPr marL="514350" indent="-514350">
              <a:buFont typeface="+mj-lt"/>
              <a:buAutoNum type="arabicPeriod"/>
            </a:pPr>
            <a:r>
              <a:rPr lang="en-US" sz="2400" dirty="0"/>
              <a:t>Ef allar brýrnar væru fjarlægðar yrðu fjórir samhengisþættir í netinu, </a:t>
            </a:r>
            <a:r>
              <a:rPr lang="en-US" sz="2400" i="0" dirty="0">
                <a:latin typeface="Cambria" panose="02040503050406030204" pitchFamily="18" charset="0"/>
                <a:ea typeface="Cambria" panose="02040503050406030204" pitchFamily="18" charset="0"/>
              </a:rPr>
              <a:t>{𝑖}, {ℎ}, {𝑢, 𝑣, 𝑤, 𝑥}</a:t>
            </a:r>
            <a:r>
              <a:rPr lang="en-US" sz="2400" i="0" dirty="0"/>
              <a:t>,</a:t>
            </a:r>
            <a:r>
              <a:rPr lang="en-US" sz="2400" dirty="0"/>
              <a:t> og </a:t>
            </a:r>
            <a:r>
              <a:rPr lang="en-US" sz="2400" i="0" dirty="0">
                <a:latin typeface="Cambria" panose="02040503050406030204" pitchFamily="18" charset="0"/>
                <a:ea typeface="Cambria" panose="02040503050406030204" pitchFamily="18" charset="0"/>
              </a:rPr>
              <a:t>{</a:t>
            </a:r>
            <a:r>
              <a:rPr lang="en-US" sz="2400" i="0" dirty="0">
                <a:latin typeface="Cambria Math" panose="02040503050406030204" pitchFamily="18" charset="0"/>
                <a:ea typeface="Cambria Math" panose="02040503050406030204" pitchFamily="18" charset="0"/>
              </a:rPr>
              <a:t>𝑎</a:t>
            </a:r>
            <a:r>
              <a:rPr lang="en-US" sz="2400" i="0" dirty="0">
                <a:latin typeface="Cambria" panose="02040503050406030204" pitchFamily="18" charset="0"/>
                <a:ea typeface="Cambria" panose="02040503050406030204" pitchFamily="18" charset="0"/>
              </a:rPr>
              <a:t>, 𝑏, </a:t>
            </a:r>
            <a:r>
              <a:rPr lang="en-US" sz="2400" i="0" dirty="0">
                <a:latin typeface="Cambria Math" panose="02040503050406030204" pitchFamily="18" charset="0"/>
                <a:ea typeface="Cambria Math" panose="02040503050406030204" pitchFamily="18" charset="0"/>
              </a:rPr>
              <a:t>𝑐</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𝑑</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𝑒</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𝑓</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𝑔</a:t>
            </a:r>
            <a:r>
              <a:rPr lang="en-US" sz="2400" i="0" dirty="0">
                <a:latin typeface="Cambria" panose="02040503050406030204" pitchFamily="18" charset="0"/>
                <a:ea typeface="Cambria" panose="02040503050406030204" pitchFamily="18" charset="0"/>
              </a:rPr>
              <a:t>, 𝑖, 𝑘, 𝑚, 𝑛, 𝑜, 𝑝, 𝑞, 𝑟, 𝑠, 𝑡}</a:t>
            </a:r>
            <a:r>
              <a:rPr lang="en-US" sz="2400" dirty="0"/>
              <a:t>eins og sést á myndinni.</a:t>
            </a:r>
            <a:endParaRPr lang="en-IN" sz="2400" dirty="0"/>
          </a:p>
        </p:txBody>
      </p:sp>
      <p:pic>
        <p:nvPicPr>
          <p:cNvPr id="19" name="Picture 5" descr="A graph with 23 vertices.&#10;The edges are as follows: a b, b c, a d, b e, c e, d e, e f, f g, d n, f j, f k, g k, j k, j o, n m, m o, n p, n q, m q, q o, o r, u v, u w, u x, p q, q r, v w, w x, p s, q t, and s t. The vertices h and i are separated. The graph is divided into two blocks.">
            <a:extLst>
              <a:ext uri="{FF2B5EF4-FFF2-40B4-BE49-F238E27FC236}">
                <a16:creationId xmlns:a16="http://schemas.microsoft.com/office/drawing/2014/main" id="{2447F014-E486-466E-9587-F6F962653DD3}"/>
              </a:ext>
            </a:extLst>
          </p:cNvPr>
          <p:cNvPicPr>
            <a:picLocks noGrp="1" noChangeAspect="1"/>
          </p:cNvPicPr>
          <p:nvPr>
            <p:ph sz="half" idx="13"/>
          </p:nvPr>
        </p:nvPicPr>
        <p:blipFill>
          <a:blip r:embed="rId3"/>
          <a:stretch>
            <a:fillRect/>
          </a:stretch>
        </p:blipFill>
        <p:spPr>
          <a:xfrm>
            <a:off x="7779745" y="3711575"/>
            <a:ext cx="2817409" cy="2057400"/>
          </a:xfrm>
          <a:prstGeom prst="rect">
            <a:avLst/>
          </a:prstGeom>
        </p:spPr>
      </p:pic>
      <p:sp>
        <p:nvSpPr>
          <p:cNvPr id="16" name="Content Placeholder 6">
            <a:extLst>
              <a:ext uri="{FF2B5EF4-FFF2-40B4-BE49-F238E27FC236}">
                <a16:creationId xmlns:a16="http://schemas.microsoft.com/office/drawing/2014/main" id="{8A38956D-EED0-45FD-8C11-AAB1016EAC41}"/>
              </a:ext>
            </a:extLst>
          </p:cNvPr>
          <p:cNvSpPr>
            <a:spLocks noGrp="1"/>
          </p:cNvSpPr>
          <p:nvPr>
            <p:ph sz="half" idx="14"/>
          </p:nvPr>
        </p:nvSpPr>
        <p:spPr>
          <a:xfrm>
            <a:off x="6597650" y="5937251"/>
            <a:ext cx="5302250" cy="371476"/>
          </a:xfrm>
        </p:spPr>
        <p:txBody>
          <a:bodyPr/>
          <a:lstStyle/>
          <a:p>
            <a:pPr marL="514350" indent="-514350">
              <a:buFont typeface="+mj-lt"/>
              <a:buAutoNum type="arabicPeriod" startAt="3"/>
            </a:pPr>
            <a:r>
              <a:rPr lang="en-US" sz="2400" dirty="0"/>
              <a:t>Þrjár staðbundnar brýr eru </a:t>
            </a:r>
            <a:r>
              <a:rPr lang="en-US" sz="2400" i="1" dirty="0"/>
              <a:t>dn</a:t>
            </a:r>
            <a:r>
              <a:rPr lang="en-US" sz="2400" dirty="0"/>
              <a:t>, </a:t>
            </a:r>
            <a:r>
              <a:rPr lang="en-US" sz="2400" i="1" dirty="0"/>
              <a:t>ef</a:t>
            </a:r>
            <a:r>
              <a:rPr lang="en-US" sz="2400" dirty="0"/>
              <a:t> og </a:t>
            </a:r>
            <a:r>
              <a:rPr lang="en-US" sz="2400" i="1" dirty="0"/>
              <a:t>qt</a:t>
            </a:r>
            <a:r>
              <a:rPr lang="en-US" sz="2400" dirty="0"/>
              <a:t>. </a:t>
            </a:r>
          </a:p>
        </p:txBody>
      </p:sp>
    </p:spTree>
    <p:extLst>
      <p:ext uri="{BB962C8B-B14F-4D97-AF65-F5344CB8AC3E}">
        <p14:creationId xmlns:p14="http://schemas.microsoft.com/office/powerpoint/2010/main" val="34257371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12.6 Euler-slóð fundin með reikniriti Fleurys</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r>
              <a:rPr lang="en-US" b="1" dirty="0"/>
              <a:t>Reiknirit Fleurys</a:t>
            </a:r>
            <a:r>
              <a:rPr lang="en-US" dirty="0"/>
              <a:t> er röð skrefa til að finna Euler-slóð í sérhverju neti sem hefur nákvæmlega tvo hnúta af oddatölustigi.</a:t>
            </a:r>
          </a:p>
          <a:p>
            <a:pPr marL="0" indent="0">
              <a:buNone/>
            </a:pPr>
            <a:r>
              <a:rPr lang="en-US" dirty="0"/>
              <a:t>Reikniriti Fleurys er beitt í eftirfarandi skrefum. </a:t>
            </a:r>
          </a:p>
          <a:p>
            <a:r>
              <a:rPr lang="en-US" b="1" dirty="0"/>
              <a:t>Skref 1: </a:t>
            </a:r>
            <a:r>
              <a:rPr lang="en-US" dirty="0"/>
              <a:t>Byrjaðu í öðrum hvorum hnútanna tveggja sem hafa oddatölustig.</a:t>
            </a:r>
          </a:p>
          <a:p>
            <a:r>
              <a:rPr lang="en-US" b="1" dirty="0"/>
              <a:t>Skref 2: </a:t>
            </a:r>
            <a:r>
              <a:rPr lang="en-US" dirty="0"/>
              <a:t>Fjarlægðu legg milli hnútsins og aðlægs hnúts sem er EKKI brú, nema ekkert annað sé í boði, og skráðu legginn sem þú fjarlægðir. Endurtaktu skrefið þar til allir leggir hafa verið fjarlægðir. </a:t>
            </a:r>
          </a:p>
          <a:p>
            <a:r>
              <a:rPr lang="en-US" b="1" dirty="0"/>
              <a:t>Skref 3: </a:t>
            </a:r>
            <a:r>
              <a:rPr lang="en-US" dirty="0"/>
              <a:t>Skrifaðu Euler-slóðina með röð hnútanna og leggjanna sem þú fannst. Til dæmis, ef þú fjarlægðir </a:t>
            </a:r>
          </a:p>
        </p:txBody>
      </p:sp>
    </p:spTree>
    <p:extLst>
      <p:ext uri="{BB962C8B-B14F-4D97-AF65-F5344CB8AC3E}">
        <p14:creationId xmlns:p14="http://schemas.microsoft.com/office/powerpoint/2010/main" val="12921254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12.7 Hamilton-rásir</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Lýsa og þekkja Hamilton-rásir.</a:t>
            </a:r>
          </a:p>
          <a:p>
            <a:pPr marL="514350" lvl="0" indent="-514350">
              <a:buFont typeface="+mj-lt"/>
              <a:buAutoNum type="arabicPeriod"/>
            </a:pPr>
            <a:r>
              <a:rPr lang="en-US" dirty="0"/>
              <a:t>Reikna fjölda Hamilton-rása í fullkomnu neti.</a:t>
            </a:r>
          </a:p>
          <a:p>
            <a:pPr marL="514350" lvl="0" indent="-514350">
              <a:buFont typeface="+mj-lt"/>
              <a:buAutoNum type="arabicPeriod"/>
            </a:pPr>
            <a:r>
              <a:rPr lang="en-US" dirty="0"/>
              <a:t>Beita vegnum netum og meta þau.</a:t>
            </a:r>
          </a:p>
        </p:txBody>
      </p:sp>
    </p:spTree>
    <p:extLst>
      <p:ext uri="{BB962C8B-B14F-4D97-AF65-F5344CB8AC3E}">
        <p14:creationId xmlns:p14="http://schemas.microsoft.com/office/powerpoint/2010/main" val="30046627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12.7 Hamilton-rásir og Euler-rásir</a:t>
            </a:r>
            <a:endParaRPr lang="en-IN" dirty="0"/>
          </a:p>
        </p:txBody>
      </p:sp>
      <p:sp>
        <p:nvSpPr>
          <p:cNvPr id="4" name="Content Placeholder 2">
            <a:extLst>
              <a:ext uri="{FF2B5EF4-FFF2-40B4-BE49-F238E27FC236}">
                <a16:creationId xmlns:a16="http://schemas.microsoft.com/office/drawing/2014/main" id="{58C5AD3C-109B-40DA-B19A-1DCE3E8228CA}"/>
              </a:ext>
            </a:extLst>
          </p:cNvPr>
          <p:cNvSpPr>
            <a:spLocks noGrp="1"/>
          </p:cNvSpPr>
          <p:nvPr>
            <p:ph sz="half" idx="1"/>
          </p:nvPr>
        </p:nvSpPr>
        <p:spPr>
          <a:xfrm>
            <a:off x="838200" y="1010661"/>
            <a:ext cx="10883900" cy="1681739"/>
          </a:xfrm>
        </p:spPr>
        <p:txBody>
          <a:bodyPr/>
          <a:lstStyle/>
          <a:p>
            <a:r>
              <a:rPr lang="en-US" sz="2400" dirty="0"/>
              <a:t>Æfum okkur í að nefna og þekkja Hamilton-rásir og greina þær frá Euler-rásum. Munum að Euler-rásir fara um alla leggi án endurtekningar en Hamilton-rásir um alla hnúta án endurtekningar. Hamilton-rásir eru nefndar eftir hnútum sínum eins og aðrar rásir. Dæmi er sýnt á </a:t>
            </a:r>
            <a:r>
              <a:rPr lang="en-US" sz="2400" dirty="0">
                <a:solidFill>
                  <a:srgbClr val="007CB2"/>
                </a:solidFill>
              </a:rPr>
              <a:t>mynd 12.225</a:t>
            </a:r>
            <a:r>
              <a:rPr lang="en-US" sz="2400" dirty="0"/>
              <a:t>. </a:t>
            </a:r>
          </a:p>
        </p:txBody>
      </p:sp>
      <p:pic>
        <p:nvPicPr>
          <p:cNvPr id="10" name="Picture 3" descr="Two graphs.&#10;The first graph, graph Z has four vertices: a, b, c, and d. The edges connect a b, b c, c d, d a, and a c. The second graph directed edges from a to b, b to c, c to d, and d to a. A dashed line connects a to c.">
            <a:extLst>
              <a:ext uri="{FF2B5EF4-FFF2-40B4-BE49-F238E27FC236}">
                <a16:creationId xmlns:a16="http://schemas.microsoft.com/office/drawing/2014/main" id="{76140025-C92E-4FE5-9E2D-CD1AECDC8226}"/>
              </a:ext>
            </a:extLst>
          </p:cNvPr>
          <p:cNvPicPr>
            <a:picLocks noGrp="1" noChangeAspect="1"/>
          </p:cNvPicPr>
          <p:nvPr>
            <p:ph sz="half" idx="2"/>
          </p:nvPr>
        </p:nvPicPr>
        <p:blipFill>
          <a:blip r:embed="rId2"/>
          <a:stretch>
            <a:fillRect/>
          </a:stretch>
        </p:blipFill>
        <p:spPr>
          <a:xfrm>
            <a:off x="4282966" y="2767850"/>
            <a:ext cx="3626067" cy="2286000"/>
          </a:xfrm>
          <a:prstGeom prst="rect">
            <a:avLst/>
          </a:prstGeom>
        </p:spPr>
      </p:pic>
      <p:sp>
        <p:nvSpPr>
          <p:cNvPr id="6" name="Content Placeholder 4">
            <a:extLst>
              <a:ext uri="{FF2B5EF4-FFF2-40B4-BE49-F238E27FC236}">
                <a16:creationId xmlns:a16="http://schemas.microsoft.com/office/drawing/2014/main" id="{4CFB3A37-9239-49AC-95E8-F6E4AF8ED38E}"/>
              </a:ext>
            </a:extLst>
          </p:cNvPr>
          <p:cNvSpPr>
            <a:spLocks noGrp="1"/>
          </p:cNvSpPr>
          <p:nvPr>
            <p:ph sz="half" idx="12"/>
          </p:nvPr>
        </p:nvSpPr>
        <p:spPr>
          <a:xfrm>
            <a:off x="838200" y="5129300"/>
            <a:ext cx="10883900" cy="1385800"/>
          </a:xfrm>
        </p:spPr>
        <p:txBody>
          <a:bodyPr/>
          <a:lstStyle/>
          <a:p>
            <a:r>
              <a:rPr lang="en-US" sz="2400" dirty="0"/>
              <a:t>Taktu eftir að Hamilton-rásin a → b → c → d í neti Z á </a:t>
            </a:r>
            <a:r>
              <a:rPr lang="en-US" sz="2400" dirty="0">
                <a:solidFill>
                  <a:srgbClr val="007CB2"/>
                </a:solidFill>
              </a:rPr>
              <a:t>mynd 12.225 </a:t>
            </a:r>
            <a:r>
              <a:rPr lang="en-US" sz="2400" dirty="0"/>
              <a:t>er EKKI Euler-rás því hún fer ekki um legginn ac. Sumar Hamilton-rásir eru einnig Euler-rásir en aðrar ekki, og sumar Euler-rásir eru Hamilton-rásir en aðrar ekki. </a:t>
            </a:r>
          </a:p>
        </p:txBody>
      </p:sp>
    </p:spTree>
    <p:extLst>
      <p:ext uri="{BB962C8B-B14F-4D97-AF65-F5344CB8AC3E}">
        <p14:creationId xmlns:p14="http://schemas.microsoft.com/office/powerpoint/2010/main" val="37478021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5447E-0392-4D24-9122-023526034A76}"/>
              </a:ext>
            </a:extLst>
          </p:cNvPr>
          <p:cNvSpPr>
            <a:spLocks noGrp="1"/>
          </p:cNvSpPr>
          <p:nvPr>
            <p:ph type="title"/>
          </p:nvPr>
        </p:nvSpPr>
        <p:spPr/>
        <p:txBody>
          <a:bodyPr/>
          <a:lstStyle/>
          <a:p>
            <a:r>
              <a:rPr lang="en-US" dirty="0"/>
              <a:t>12.7 Þraut Hamiltons</a:t>
            </a:r>
            <a:endParaRPr lang="en-IN" dirty="0"/>
          </a:p>
        </p:txBody>
      </p:sp>
      <p:sp>
        <p:nvSpPr>
          <p:cNvPr id="3" name="Content Placeholder 2">
            <a:extLst>
              <a:ext uri="{FF2B5EF4-FFF2-40B4-BE49-F238E27FC236}">
                <a16:creationId xmlns:a16="http://schemas.microsoft.com/office/drawing/2014/main" id="{D1724CAD-36A3-4134-884E-B66598DE3879}"/>
              </a:ext>
            </a:extLst>
          </p:cNvPr>
          <p:cNvSpPr>
            <a:spLocks noGrp="1"/>
          </p:cNvSpPr>
          <p:nvPr>
            <p:ph sz="half" idx="1"/>
          </p:nvPr>
        </p:nvSpPr>
        <p:spPr>
          <a:xfrm>
            <a:off x="838200" y="1010661"/>
            <a:ext cx="10642600" cy="983239"/>
          </a:xfrm>
        </p:spPr>
        <p:txBody>
          <a:bodyPr/>
          <a:lstStyle/>
          <a:p>
            <a:r>
              <a:rPr lang="en-US" dirty="0"/>
              <a:t/>
            </a:r>
            <a:r>
              <a:rPr lang="en-US" b="1" dirty="0"/>
              <a:t>Hamilton-rás,</a:t>
            </a:r>
            <a:r>
              <a:rPr lang="en-US" dirty="0"/>
              <a:t> eða </a:t>
            </a:r>
            <a:r>
              <a:rPr lang="en-US" b="1" dirty="0"/>
              <a:t>Hamilton-hringrás,</a:t>
            </a:r>
            <a:r>
              <a:rPr lang="en-US" dirty="0"/>
              <a:t> er stefnd rás sem fer nákvæmlega einu sinni um hvern hnút nets. </a:t>
            </a:r>
          </a:p>
        </p:txBody>
      </p:sp>
      <p:pic>
        <p:nvPicPr>
          <p:cNvPr id="5" name="Picture 3" descr="Three concentric ovals represent directed cycles, circuits, and closed walks.&#10;The first (inner) oval labeled directed cycles (closed paths) reads, no repeated edges or vertices. The second oval labeled circuits (closed talks) reads, no repeated edges. The third oval is labeled closed walks.">
            <a:extLst>
              <a:ext uri="{FF2B5EF4-FFF2-40B4-BE49-F238E27FC236}">
                <a16:creationId xmlns:a16="http://schemas.microsoft.com/office/drawing/2014/main" id="{F7DE53B9-81B8-40F2-AF0B-7FB8DE9E2736}"/>
              </a:ext>
            </a:extLst>
          </p:cNvPr>
          <p:cNvPicPr>
            <a:picLocks noGrp="1" noChangeAspect="1"/>
          </p:cNvPicPr>
          <p:nvPr>
            <p:ph sz="half" idx="2"/>
          </p:nvPr>
        </p:nvPicPr>
        <p:blipFill>
          <a:blip r:embed="rId2"/>
          <a:stretch>
            <a:fillRect/>
          </a:stretch>
        </p:blipFill>
        <p:spPr>
          <a:xfrm>
            <a:off x="3311418" y="2172708"/>
            <a:ext cx="5569165" cy="4114800"/>
          </a:xfrm>
          <a:prstGeom prst="rect">
            <a:avLst/>
          </a:prstGeom>
        </p:spPr>
      </p:pic>
    </p:spTree>
    <p:extLst>
      <p:ext uri="{BB962C8B-B14F-4D97-AF65-F5344CB8AC3E}">
        <p14:creationId xmlns:p14="http://schemas.microsoft.com/office/powerpoint/2010/main" val="39438426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12.7 Aðfeldi</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r>
              <a:rPr lang="en-US" dirty="0"/>
              <a:t>Margfeldi allra náttúrlegra talna frá </a:t>
            </a:r>
            <a:r>
              <a:rPr lang="en-US" i="1" dirty="0"/>
              <a:t>n</a:t>
            </a:r>
            <a:r>
              <a:rPr lang="en-US" dirty="0"/>
              <a:t> niður í 1 nefnist </a:t>
            </a:r>
            <a:r>
              <a:rPr lang="en-US" b="1" i="1" dirty="0"/>
              <a:t>n</a:t>
            </a:r>
            <a:r>
              <a:rPr lang="en-US" b="1" dirty="0"/>
              <a:t> aðfeldi</a:t>
            </a:r>
            <a:r>
              <a:rPr lang="en-US" dirty="0"/>
              <a:t> og er táknað </a:t>
            </a:r>
            <a:r>
              <a:rPr lang="en-US" i="0" dirty="0">
                <a:latin typeface="Cambria" panose="02040503050406030204" pitchFamily="18" charset="0"/>
                <a:ea typeface="Cambria" panose="02040503050406030204" pitchFamily="18" charset="0"/>
              </a:rPr>
              <a:t>𝑛!</a:t>
            </a:r>
            <a:r>
              <a:rPr lang="en-US" dirty="0"/>
              <a:t>.</a:t>
            </a:r>
          </a:p>
          <a:p>
            <a:r>
              <a:rPr lang="en-US" dirty="0"/>
              <a:t>Fjöldi leiða til að raða </a:t>
            </a:r>
            <a:r>
              <a:rPr lang="en-US" i="0" dirty="0">
                <a:latin typeface="Cambria" panose="02040503050406030204" pitchFamily="18" charset="0"/>
                <a:ea typeface="Cambria" panose="02040503050406030204" pitchFamily="18" charset="0"/>
              </a:rPr>
              <a:t>n</a:t>
            </a:r>
            <a:r>
              <a:rPr lang="en-US" dirty="0"/>
              <a:t> ólíkum hlutum er </a:t>
            </a:r>
            <a:r>
              <a:rPr lang="en-US" i="0" dirty="0">
                <a:latin typeface="Cambria" panose="02040503050406030204" pitchFamily="18" charset="0"/>
                <a:ea typeface="Cambria" panose="02040503050406030204" pitchFamily="18" charset="0"/>
              </a:rPr>
              <a:t>𝑛!</a:t>
            </a:r>
            <a:r>
              <a:rPr lang="en-US" dirty="0"/>
              <a:t>.</a:t>
            </a:r>
          </a:p>
          <a:p>
            <a:r>
              <a:rPr lang="en-US" dirty="0"/>
              <a:t>Fjöldi ólíkra Hamilton-rása í fullkomnu neti með </a:t>
            </a:r>
            <a:r>
              <a:rPr lang="en-US" i="1" dirty="0"/>
              <a:t>n</a:t>
            </a:r>
            <a:r>
              <a:rPr lang="en-US" dirty="0"/>
              <a:t> hnúta er </a:t>
            </a:r>
            <a:r>
              <a:rPr lang="en-US" i="0" dirty="0">
                <a:latin typeface="Cambria" panose="02040503050406030204" pitchFamily="18" charset="0"/>
                <a:ea typeface="Cambria" panose="02040503050406030204" pitchFamily="18" charset="0"/>
              </a:rPr>
              <a:t>(𝑛−1)!</a:t>
            </a:r>
            <a:r>
              <a:rPr lang="en-US"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40500519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2D553-96EB-44C7-871B-8145A6667A74}"/>
              </a:ext>
            </a:extLst>
          </p:cNvPr>
          <p:cNvSpPr>
            <a:spLocks noGrp="1"/>
          </p:cNvSpPr>
          <p:nvPr>
            <p:ph type="title"/>
          </p:nvPr>
        </p:nvSpPr>
        <p:spPr/>
        <p:txBody>
          <a:bodyPr/>
          <a:lstStyle/>
          <a:p>
            <a:r>
              <a:rPr lang="en-US" dirty="0"/>
              <a:t>DÆMI – Gildi aðfelda reiknað </a:t>
            </a:r>
            <a:endParaRPr lang="en-IN" sz="3200" dirty="0"/>
          </a:p>
        </p:txBody>
      </p:sp>
      <p:sp>
        <p:nvSpPr>
          <p:cNvPr id="3" name="Content Placeholder 2">
            <a:extLst>
              <a:ext uri="{FF2B5EF4-FFF2-40B4-BE49-F238E27FC236}">
                <a16:creationId xmlns:a16="http://schemas.microsoft.com/office/drawing/2014/main" id="{496EE4D1-42C0-41A1-B699-9DAB1777F8D5}"/>
              </a:ext>
            </a:extLst>
          </p:cNvPr>
          <p:cNvSpPr>
            <a:spLocks noGrp="1"/>
          </p:cNvSpPr>
          <p:nvPr>
            <p:ph sz="half" idx="1"/>
          </p:nvPr>
        </p:nvSpPr>
        <p:spPr>
          <a:xfrm>
            <a:off x="838200" y="1010661"/>
            <a:ext cx="4749800" cy="4183639"/>
          </a:xfrm>
        </p:spPr>
        <p:txBody>
          <a:bodyPr/>
          <a:lstStyle/>
          <a:p>
            <a:r>
              <a:rPr lang="en-US" dirty="0"/>
              <a:t>Reiknaðu </a:t>
            </a:r>
            <a:r>
              <a:rPr lang="en-US" i="0" dirty="0">
                <a:latin typeface="Cambria" panose="02040503050406030204" pitchFamily="18" charset="0"/>
                <a:ea typeface="Cambria" panose="02040503050406030204" pitchFamily="18" charset="0"/>
              </a:rPr>
              <a:t>𝑛!</a:t>
            </a:r>
            <a:r>
              <a:rPr lang="en-US" dirty="0"/>
              <a:t> og </a:t>
            </a:r>
            <a:r>
              <a:rPr lang="en-US" i="0" dirty="0">
                <a:latin typeface="Cambria" panose="02040503050406030204" pitchFamily="18" charset="0"/>
                <a:ea typeface="Cambria" panose="02040503050406030204" pitchFamily="18" charset="0"/>
              </a:rPr>
              <a:t>(𝑛−1)!</a:t>
            </a:r>
            <a:r>
              <a:rPr lang="en-US" dirty="0">
                <a:latin typeface="Cambria" panose="02040503050406030204" pitchFamily="18" charset="0"/>
                <a:ea typeface="Cambria" panose="02040503050406030204" pitchFamily="18" charset="0"/>
              </a:rPr>
              <a:t> </a:t>
            </a:r>
            <a:r>
              <a:rPr lang="en-US" dirty="0"/>
              <a:t>fyrir </a:t>
            </a:r>
            <a:br>
              <a:rPr lang="en-US" dirty="0"/>
            </a:br>
            <a:r>
              <a:rPr lang="en-US" i="0" dirty="0">
                <a:latin typeface="Cambria" panose="02040503050406030204" pitchFamily="18" charset="0"/>
                <a:ea typeface="Cambria" panose="02040503050406030204" pitchFamily="18" charset="0"/>
              </a:rPr>
              <a:t>𝑛 = 4</a:t>
            </a:r>
            <a:r>
              <a:rPr lang="en-US" dirty="0"/>
              <a:t>.</a:t>
            </a:r>
          </a:p>
        </p:txBody>
      </p:sp>
      <p:sp>
        <p:nvSpPr>
          <p:cNvPr id="4" name="Content Placeholder 3">
            <a:extLst>
              <a:ext uri="{FF2B5EF4-FFF2-40B4-BE49-F238E27FC236}">
                <a16:creationId xmlns:a16="http://schemas.microsoft.com/office/drawing/2014/main" id="{025D2AE0-0FB4-438E-ABB8-3705B42D329D}"/>
              </a:ext>
            </a:extLst>
          </p:cNvPr>
          <p:cNvSpPr>
            <a:spLocks noGrp="1"/>
          </p:cNvSpPr>
          <p:nvPr>
            <p:ph sz="half" idx="2"/>
          </p:nvPr>
        </p:nvSpPr>
        <p:spPr>
          <a:xfrm>
            <a:off x="6248400" y="1010661"/>
            <a:ext cx="5105400" cy="1783339"/>
          </a:xfrm>
        </p:spPr>
        <p:txBody>
          <a:bodyPr/>
          <a:lstStyle/>
          <a:p>
            <a:r>
              <a:rPr lang="en-US" i="0" dirty="0">
                <a:latin typeface="Cambria" panose="02040503050406030204" pitchFamily="18" charset="0"/>
                <a:ea typeface="Cambria" panose="02040503050406030204" pitchFamily="18" charset="0"/>
              </a:rPr>
              <a:t>𝑛! = 4! = 4 ∙ 3 ∙ 2 ∙ 1</a:t>
            </a:r>
            <a:endParaRPr lang="en-US" dirty="0">
              <a:latin typeface="Cambria" panose="02040503050406030204" pitchFamily="18" charset="0"/>
              <a:ea typeface="Cambria" panose="02040503050406030204" pitchFamily="18" charset="0"/>
            </a:endParaRPr>
          </a:p>
          <a:p>
            <a:r>
              <a:rPr lang="en-US" i="0" dirty="0">
                <a:latin typeface="Cambria" panose="02040503050406030204" pitchFamily="18" charset="0"/>
                <a:ea typeface="Cambria" panose="02040503050406030204" pitchFamily="18" charset="0"/>
              </a:rPr>
              <a:t>(𝑛 − 1)! = (4</a:t>
            </a:r>
            <a:r>
              <a:rPr lang="en-US" dirty="0">
                <a:latin typeface="Cambria" panose="02040503050406030204" pitchFamily="18" charset="0"/>
                <a:ea typeface="Cambria" panose="02040503050406030204" pitchFamily="18" charset="0"/>
              </a:rPr>
              <a:t> − </a:t>
            </a:r>
            <a:r>
              <a:rPr lang="en-US" i="0" dirty="0">
                <a:latin typeface="Cambria" panose="02040503050406030204" pitchFamily="18" charset="0"/>
                <a:ea typeface="Cambria" panose="02040503050406030204" pitchFamily="18" charset="0"/>
              </a:rPr>
              <a:t>1)! = 3! = 3 ∙ 2 ∙ 1</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620750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EE0A189-D232-490C-B34A-555545AAF963}"/>
              </a:ext>
            </a:extLst>
          </p:cNvPr>
          <p:cNvSpPr>
            <a:spLocks noGrp="1"/>
          </p:cNvSpPr>
          <p:nvPr>
            <p:ph type="title"/>
          </p:nvPr>
        </p:nvSpPr>
        <p:spPr/>
        <p:txBody>
          <a:bodyPr/>
          <a:lstStyle/>
          <a:p>
            <a:r>
              <a:rPr lang="en-US" dirty="0"/>
              <a:t>12.7 Talning Hamilton-rása í fullkomnum netum</a:t>
            </a:r>
            <a:endParaRPr lang="en-IN" dirty="0"/>
          </a:p>
        </p:txBody>
      </p:sp>
      <p:sp>
        <p:nvSpPr>
          <p:cNvPr id="8" name="Content Placeholder 2">
            <a:extLst>
              <a:ext uri="{FF2B5EF4-FFF2-40B4-BE49-F238E27FC236}">
                <a16:creationId xmlns:a16="http://schemas.microsoft.com/office/drawing/2014/main" id="{AFE600EF-2281-4242-B3DA-2D8DDFF25C84}"/>
              </a:ext>
            </a:extLst>
          </p:cNvPr>
          <p:cNvSpPr>
            <a:spLocks noGrp="1"/>
          </p:cNvSpPr>
          <p:nvPr>
            <p:ph sz="half" idx="1"/>
          </p:nvPr>
        </p:nvSpPr>
        <p:spPr>
          <a:xfrm>
            <a:off x="838200" y="1010661"/>
            <a:ext cx="10731500" cy="805439"/>
          </a:xfrm>
        </p:spPr>
        <p:txBody>
          <a:bodyPr/>
          <a:lstStyle/>
          <a:p>
            <a:r>
              <a:rPr lang="en-US" dirty="0"/>
              <a:t>Fjöldi ólíkra Hamilton-rása í fullkomnu neti með </a:t>
            </a:r>
            <a:r>
              <a:rPr lang="en-US" i="0" dirty="0">
                <a:latin typeface="Cambria" panose="02040503050406030204" pitchFamily="18" charset="0"/>
                <a:ea typeface="Cambria" panose="02040503050406030204" pitchFamily="18" charset="0"/>
              </a:rPr>
              <a:t>𝑛</a:t>
            </a:r>
            <a:r>
              <a:rPr lang="en-US" dirty="0"/>
              <a:t> hnúta er </a:t>
            </a:r>
            <a:r>
              <a:rPr lang="en-US" i="0" dirty="0">
                <a:latin typeface="Cambria" panose="02040503050406030204" pitchFamily="18" charset="0"/>
                <a:ea typeface="Cambria" panose="02040503050406030204" pitchFamily="18" charset="0"/>
              </a:rPr>
              <a:t>(𝑛 − 1)!</a:t>
            </a:r>
            <a:endParaRPr lang="en-US" dirty="0">
              <a:latin typeface="Cambria" panose="02040503050406030204" pitchFamily="18" charset="0"/>
              <a:ea typeface="Cambria" panose="02040503050406030204" pitchFamily="18" charset="0"/>
            </a:endParaRPr>
          </a:p>
        </p:txBody>
      </p:sp>
      <p:pic>
        <p:nvPicPr>
          <p:cNvPr id="17" name="Picture 3" descr="Four graphs.&#10;In each graph, four vertices, a, b, c, and d are present. Edges connect a b, b c, c d, d a, a c, and b d. In the second graph, the edges, a c, and b d are in dashed lines. In the third graph, the edges, a d, and b c are in dashed lines. In the fourth graph, the edges, a b, and d c are in dashed lines.">
            <a:extLst>
              <a:ext uri="{FF2B5EF4-FFF2-40B4-BE49-F238E27FC236}">
                <a16:creationId xmlns:a16="http://schemas.microsoft.com/office/drawing/2014/main" id="{A79F1AF0-714E-49C6-8C02-EE5A302BFF4A}"/>
              </a:ext>
            </a:extLst>
          </p:cNvPr>
          <p:cNvPicPr>
            <a:picLocks noGrp="1" noChangeAspect="1"/>
          </p:cNvPicPr>
          <p:nvPr>
            <p:ph sz="half" idx="2"/>
          </p:nvPr>
        </p:nvPicPr>
        <p:blipFill>
          <a:blip r:embed="rId2"/>
          <a:stretch>
            <a:fillRect/>
          </a:stretch>
        </p:blipFill>
        <p:spPr>
          <a:xfrm>
            <a:off x="838200" y="2778124"/>
            <a:ext cx="5367900" cy="2514600"/>
          </a:xfrm>
          <a:prstGeom prst="rect">
            <a:avLst/>
          </a:prstGeom>
        </p:spPr>
      </p:pic>
      <p:pic>
        <p:nvPicPr>
          <p:cNvPr id="18" name="Picture 4" descr="10 graphs.&#10;In each graph, four vertices, a, b, c, and d are present. Edges connect a b, b c, c d, d a, a c, and b d. In the second graph, the edges, a c, and b d are in dashed lines. In the third graph, the edges, a d, and b c are in dashed lines. In the fourth graph, the edges, a b, and d c are in dashed lines. In the fifth graph, the edges, a c, and b d are in dashed lines. Directed arrows flow from a to b, b to c, c to d, and d to a. In the sixth graph, the edges, a d, and b c are in dashed lines. Directed edges flow from a to b, b to d, d to c, and c to a. In the seventh graph, the edges, a b, and d c are in dashed lines. Directed edges flow from a to c, c to b, b to d, and d to a. In the eighth graph, the edges, a c, and b d are in dashed lines. Directed edges flow from a to d, d to c, c to b, and b to a. In the ninth graph, the edges, a d, and b c are in dashed lines. The directed edges flow from a to c, c to d, d to b, and b to a. In the tenth graph, the edges, a b, and d c are in dashed lines. The edges flow from a to d, d to b, b to c, c, and c to a.">
            <a:extLst>
              <a:ext uri="{FF2B5EF4-FFF2-40B4-BE49-F238E27FC236}">
                <a16:creationId xmlns:a16="http://schemas.microsoft.com/office/drawing/2014/main" id="{7798F67A-41A0-4FC2-B56D-88DCB6E8A98B}"/>
              </a:ext>
            </a:extLst>
          </p:cNvPr>
          <p:cNvPicPr>
            <a:picLocks noGrp="1" noChangeAspect="1"/>
          </p:cNvPicPr>
          <p:nvPr>
            <p:ph sz="half" idx="12"/>
          </p:nvPr>
        </p:nvPicPr>
        <p:blipFill>
          <a:blip r:embed="rId3"/>
          <a:stretch>
            <a:fillRect/>
          </a:stretch>
        </p:blipFill>
        <p:spPr>
          <a:xfrm>
            <a:off x="6363311" y="2157411"/>
            <a:ext cx="5206389" cy="4343400"/>
          </a:xfrm>
          <a:prstGeom prst="rect">
            <a:avLst/>
          </a:prstGeom>
        </p:spPr>
      </p:pic>
    </p:spTree>
    <p:extLst>
      <p:ext uri="{BB962C8B-B14F-4D97-AF65-F5344CB8AC3E}">
        <p14:creationId xmlns:p14="http://schemas.microsoft.com/office/powerpoint/2010/main" val="17536827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12.7 Vegin net</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r>
              <a:rPr lang="en-US" dirty="0"/>
              <a:t/>
            </a:r>
            <a:r>
              <a:rPr lang="en-US" b="1" dirty="0"/>
              <a:t>Vegið net</a:t>
            </a:r>
            <a:r>
              <a:rPr lang="en-US" dirty="0"/>
              <a:t> er net þar sem hverjum legg er gefið ákveðið gildi eða „vægi“. Vægin geta táknað tíma, vegalengd, kostnað eða aðrar stærðir sem tengjast aðlægum hnútum sem leggirnir tengja.</a:t>
            </a:r>
          </a:p>
          <a:p>
            <a:r>
              <a:rPr lang="en-US" dirty="0"/>
              <a:t>Heildarvægi </a:t>
            </a:r>
            <a:r>
              <a:rPr lang="en-US" b="1" dirty="0"/>
              <a:t>göngu, slóðar eða vegar</a:t>
            </a:r>
            <a:r>
              <a:rPr lang="en-US" dirty="0"/>
              <a:t> er summa vægis þeirra leggja sem farið er um.</a:t>
            </a:r>
          </a:p>
        </p:txBody>
      </p:sp>
    </p:spTree>
    <p:extLst>
      <p:ext uri="{BB962C8B-B14F-4D97-AF65-F5344CB8AC3E}">
        <p14:creationId xmlns:p14="http://schemas.microsoft.com/office/powerpoint/2010/main" val="6174051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12.8 Hamilton-vegir (1 af 2)</a:t>
            </a:r>
            <a:endParaRPr lang="en-IN" dirty="0"/>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Lýsa Hamilton-vegum og bera kennsl á þá.</a:t>
            </a:r>
          </a:p>
          <a:p>
            <a:pPr marL="514350" lvl="0" indent="-514350">
              <a:buFont typeface="+mj-lt"/>
              <a:buAutoNum type="arabicPeriod"/>
            </a:pPr>
            <a:r>
              <a:rPr lang="en-US" dirty="0"/>
              <a:t>Meta Hamilton-vegi í hagnýtum verkefnum.</a:t>
            </a:r>
          </a:p>
          <a:p>
            <a:pPr marL="514350" lvl="0" indent="-514350">
              <a:buFont typeface="+mj-lt"/>
              <a:buAutoNum type="arabicPeriod"/>
            </a:pPr>
            <a:r>
              <a:rPr lang="en-US" dirty="0"/>
              <a:t>Greina á milli Hamilton-vega og Euler-slóða.</a:t>
            </a:r>
          </a:p>
        </p:txBody>
      </p:sp>
    </p:spTree>
    <p:extLst>
      <p:ext uri="{BB962C8B-B14F-4D97-AF65-F5344CB8AC3E}">
        <p14:creationId xmlns:p14="http://schemas.microsoft.com/office/powerpoint/2010/main" val="14777499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12.8 Hamilton-vegir (2 af 2)</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10795000" cy="983239"/>
          </a:xfrm>
        </p:spPr>
        <p:txBody>
          <a:bodyPr/>
          <a:lstStyle/>
          <a:p>
            <a:r>
              <a:rPr lang="en-US" dirty="0"/>
              <a:t>Vegur milli tveggja hnúta í neti sem fer nákvæmlega einu sinni um hvern hnút netsins nefnist </a:t>
            </a:r>
            <a:r>
              <a:rPr lang="en-US" b="1" dirty="0"/>
              <a:t>Hamilton-vegur</a:t>
            </a:r>
            <a:r>
              <a:rPr lang="en-US" dirty="0"/>
              <a:t>.</a:t>
            </a:r>
          </a:p>
        </p:txBody>
      </p:sp>
      <p:pic>
        <p:nvPicPr>
          <p:cNvPr id="5" name="Picture 3" descr="Three concentric ovals represent paths, trails, and walks.&#10;The first (inner) oval labeled paths reads, no repeated edges or vertices. The second oval labeled trails reads, no repeated edges. The third oval is labeled walks.&#10;Two graphs.&#10;Each graph has five vertices: A, B, C, D, and E. In the first graph, directed edges flow from A to B, B to C, and C to E. In the second graph, directed edges flow from A to B, B to C, C to D, and D to E.">
            <a:extLst>
              <a:ext uri="{FF2B5EF4-FFF2-40B4-BE49-F238E27FC236}">
                <a16:creationId xmlns:a16="http://schemas.microsoft.com/office/drawing/2014/main" id="{FEF98626-A320-4CB9-81BB-A7EAA8C2978E}"/>
              </a:ext>
            </a:extLst>
          </p:cNvPr>
          <p:cNvPicPr>
            <a:picLocks noGrp="1" noChangeAspect="1"/>
          </p:cNvPicPr>
          <p:nvPr>
            <p:ph sz="half" idx="2"/>
          </p:nvPr>
        </p:nvPicPr>
        <p:blipFill>
          <a:blip r:embed="rId2"/>
          <a:stretch>
            <a:fillRect/>
          </a:stretch>
        </p:blipFill>
        <p:spPr>
          <a:xfrm>
            <a:off x="4271051" y="2158752"/>
            <a:ext cx="3649898" cy="4389120"/>
          </a:xfrm>
          <a:prstGeom prst="rect">
            <a:avLst/>
          </a:prstGeom>
        </p:spPr>
      </p:pic>
    </p:spTree>
    <p:extLst>
      <p:ext uri="{BB962C8B-B14F-4D97-AF65-F5344CB8AC3E}">
        <p14:creationId xmlns:p14="http://schemas.microsoft.com/office/powerpoint/2010/main" val="15974386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1E12443-AFCB-4762-B3DD-7EEA41878368}"/>
              </a:ext>
            </a:extLst>
          </p:cNvPr>
          <p:cNvSpPr>
            <a:spLocks noGrp="1"/>
          </p:cNvSpPr>
          <p:nvPr>
            <p:ph type="title"/>
          </p:nvPr>
        </p:nvSpPr>
        <p:spPr/>
        <p:txBody>
          <a:bodyPr/>
          <a:lstStyle/>
          <a:p>
            <a:r>
              <a:rPr lang="en-US" dirty="0"/>
              <a:t>DÆMI – Að bera kennsl á Hamilton-vegi</a:t>
            </a:r>
            <a:endParaRPr lang="en-IN" dirty="0"/>
          </a:p>
        </p:txBody>
      </p:sp>
      <p:sp>
        <p:nvSpPr>
          <p:cNvPr id="12" name="Content Placeholder 2">
            <a:extLst>
              <a:ext uri="{FF2B5EF4-FFF2-40B4-BE49-F238E27FC236}">
                <a16:creationId xmlns:a16="http://schemas.microsoft.com/office/drawing/2014/main" id="{AADDA18A-7D9A-4BE0-8CB9-3FC92AA92525}"/>
              </a:ext>
            </a:extLst>
          </p:cNvPr>
          <p:cNvSpPr>
            <a:spLocks noGrp="1"/>
          </p:cNvSpPr>
          <p:nvPr>
            <p:ph sz="half" idx="1"/>
          </p:nvPr>
        </p:nvSpPr>
        <p:spPr>
          <a:xfrm>
            <a:off x="838200" y="1010661"/>
            <a:ext cx="5334000" cy="1041977"/>
          </a:xfrm>
        </p:spPr>
        <p:txBody>
          <a:bodyPr/>
          <a:lstStyle/>
          <a:p>
            <a:r>
              <a:rPr lang="en-US" sz="2400" dirty="0"/>
              <a:t>Hver eftirfarandi hnútaruna er Hamilton-vegur í netinu Q á myndinni?</a:t>
            </a:r>
            <a:endParaRPr lang="en-IN" sz="2400" dirty="0"/>
          </a:p>
        </p:txBody>
      </p:sp>
      <p:pic>
        <p:nvPicPr>
          <p:cNvPr id="18" name="Picture 3" descr="Graph Q has two overlapping quadrilaterals.&#10;The vertices of the outer quadrilateral are a, c, h, and f. The vertices of the inner quadrilateral are d, b, e, and g. The vertex, d rests on the edge a f. The vertex, b rests on the edge a c. The vertex, e rests on the edge c h. The vertex, g rests on the edge h f.">
            <a:extLst>
              <a:ext uri="{FF2B5EF4-FFF2-40B4-BE49-F238E27FC236}">
                <a16:creationId xmlns:a16="http://schemas.microsoft.com/office/drawing/2014/main" id="{CEFAC668-4172-482D-860B-6C1608D9DE0F}"/>
              </a:ext>
            </a:extLst>
          </p:cNvPr>
          <p:cNvPicPr>
            <a:picLocks noGrp="1" noChangeAspect="1"/>
          </p:cNvPicPr>
          <p:nvPr>
            <p:ph sz="half" idx="2"/>
          </p:nvPr>
        </p:nvPicPr>
        <p:blipFill>
          <a:blip r:embed="rId2"/>
          <a:stretch>
            <a:fillRect/>
          </a:stretch>
        </p:blipFill>
        <p:spPr>
          <a:xfrm>
            <a:off x="2376607" y="2164773"/>
            <a:ext cx="2257185" cy="2286000"/>
          </a:xfrm>
          <a:prstGeom prst="rect">
            <a:avLst/>
          </a:prstGeom>
        </p:spPr>
      </p:pic>
      <p:sp>
        <p:nvSpPr>
          <p:cNvPr id="14" name="Content Placeholder 4">
            <a:extLst>
              <a:ext uri="{FF2B5EF4-FFF2-40B4-BE49-F238E27FC236}">
                <a16:creationId xmlns:a16="http://schemas.microsoft.com/office/drawing/2014/main" id="{1E8173CC-5F3C-4419-AA1D-D933B39ACA42}"/>
              </a:ext>
            </a:extLst>
          </p:cNvPr>
          <p:cNvSpPr>
            <a:spLocks noGrp="1"/>
          </p:cNvSpPr>
          <p:nvPr>
            <p:ph sz="half" idx="12"/>
          </p:nvPr>
        </p:nvSpPr>
        <p:spPr>
          <a:xfrm>
            <a:off x="796071" y="4619508"/>
            <a:ext cx="5334000" cy="1657899"/>
          </a:xfrm>
        </p:spPr>
        <p:txBody>
          <a:bodyPr/>
          <a:lstStyle/>
          <a:p>
            <a:pPr marL="514350" indent="-514350">
              <a:buFont typeface="+mj-lt"/>
              <a:buAutoNum type="arabicPeriod"/>
            </a:pPr>
            <a:r>
              <a:rPr lang="en-US" sz="2400" i="0" dirty="0">
                <a:latin typeface="Cambria" panose="02040503050406030204" pitchFamily="18" charset="0"/>
                <a:ea typeface="Cambria" panose="02040503050406030204" pitchFamily="18" charset="0"/>
              </a:rPr>
              <a:t>𝑎 → 𝑑 → 𝑏 → 𝑐 → 𝑒 → 𝑔 → 𝑓</a:t>
            </a:r>
            <a:endParaRPr lang="en-US" sz="2400" dirty="0">
              <a:latin typeface="Cambria" panose="02040503050406030204" pitchFamily="18" charset="0"/>
              <a:ea typeface="Cambria" panose="02040503050406030204" pitchFamily="18" charset="0"/>
            </a:endParaRPr>
          </a:p>
          <a:p>
            <a:pPr marL="514350" indent="-514350">
              <a:buFont typeface="+mj-lt"/>
              <a:buAutoNum type="arabicPeriod"/>
            </a:pPr>
            <a:r>
              <a:rPr lang="en-US" sz="2400" i="0" dirty="0">
                <a:latin typeface="Cambria" panose="02040503050406030204" pitchFamily="18" charset="0"/>
                <a:ea typeface="Cambria" panose="02040503050406030204" pitchFamily="18" charset="0"/>
              </a:rPr>
              <a:t>𝑐 → 𝑏 → 𝑒 → ℎ → 𝑔 → 𝑓 → 𝑑 → 𝑎</a:t>
            </a:r>
            <a:endParaRPr lang="en-US" sz="2400" dirty="0">
              <a:latin typeface="Cambria" panose="02040503050406030204" pitchFamily="18" charset="0"/>
              <a:ea typeface="Cambria" panose="02040503050406030204" pitchFamily="18" charset="0"/>
            </a:endParaRPr>
          </a:p>
          <a:p>
            <a:pPr marL="514350" indent="-514350">
              <a:buFont typeface="+mj-lt"/>
              <a:buAutoNum type="arabicPeriod"/>
            </a:pPr>
            <a:r>
              <a:rPr lang="en-US" sz="2400" i="0" dirty="0">
                <a:latin typeface="Cambria" panose="02040503050406030204" pitchFamily="18" charset="0"/>
                <a:ea typeface="Cambria" panose="02040503050406030204" pitchFamily="18" charset="0"/>
              </a:rPr>
              <a:t>ℎ → 𝑒 → 𝑔 → 𝑑 → 𝑏 → 𝑒 → 𝑔 → 𝑓 → 𝑑 → 𝑎 → 𝑏 → 𝑐</a:t>
            </a:r>
            <a:endParaRPr lang="en-US" sz="2400" dirty="0">
              <a:latin typeface="Cambria" panose="02040503050406030204" pitchFamily="18" charset="0"/>
              <a:ea typeface="Cambria" panose="02040503050406030204" pitchFamily="18" charset="0"/>
            </a:endParaRPr>
          </a:p>
        </p:txBody>
      </p:sp>
      <p:sp>
        <p:nvSpPr>
          <p:cNvPr id="15" name="Content Placeholder 5">
            <a:extLst>
              <a:ext uri="{FF2B5EF4-FFF2-40B4-BE49-F238E27FC236}">
                <a16:creationId xmlns:a16="http://schemas.microsoft.com/office/drawing/2014/main" id="{8056C162-AE3E-4841-81BC-CEAD82FEB35C}"/>
              </a:ext>
            </a:extLst>
          </p:cNvPr>
          <p:cNvSpPr>
            <a:spLocks noGrp="1"/>
          </p:cNvSpPr>
          <p:nvPr>
            <p:ph sz="half" idx="13"/>
          </p:nvPr>
        </p:nvSpPr>
        <p:spPr>
          <a:xfrm>
            <a:off x="6534150" y="1010661"/>
            <a:ext cx="5181600" cy="5606038"/>
          </a:xfrm>
        </p:spPr>
        <p:txBody>
          <a:bodyPr/>
          <a:lstStyle/>
          <a:p>
            <a:r>
              <a:rPr lang="en-US" sz="2400" dirty="0"/>
              <a:t>Runa 1 er vegur því hún er ganga þar sem enginn hnútur eða leggur er endurtekinn. Hún er þó ekki Hamilton-vegur því hún fer ekki um hnút </a:t>
            </a:r>
            <a:r>
              <a:rPr lang="en-US" sz="2400" i="1" dirty="0"/>
              <a:t>h</a:t>
            </a:r>
            <a:r>
              <a:rPr lang="en-US" sz="2400" dirty="0"/>
              <a:t>. </a:t>
            </a:r>
          </a:p>
          <a:p>
            <a:r>
              <a:rPr lang="en-US" sz="2400" dirty="0"/>
              <a:t>Runa 2 er vegur sem fer nákvæmlega einu sinni um hvern hnút og er því Hamilton-vegur. </a:t>
            </a:r>
          </a:p>
          <a:p>
            <a:r>
              <a:rPr lang="en-US" sz="2400" dirty="0"/>
              <a:t>Runa 3 er ganga en ekki vegur því hún fer um hnútana </a:t>
            </a:r>
            <a:r>
              <a:rPr lang="en-US" sz="2400" i="1" dirty="0"/>
              <a:t>g</a:t>
            </a:r>
            <a:r>
              <a:rPr lang="en-US" sz="2400" dirty="0"/>
              <a:t>, </a:t>
            </a:r>
            <a:r>
              <a:rPr lang="en-US" sz="2400" i="1" dirty="0"/>
              <a:t>e,</a:t>
            </a:r>
            <a:r>
              <a:rPr lang="en-US" sz="2400" dirty="0"/>
              <a:t> og </a:t>
            </a:r>
            <a:r>
              <a:rPr lang="en-US" sz="2400" i="1" dirty="0"/>
              <a:t>b</a:t>
            </a:r>
            <a:r>
              <a:rPr lang="en-US" sz="2400" dirty="0"/>
              <a:t> oftar en einu sinni og getur því ekki verið Hamilton-vegur. </a:t>
            </a:r>
          </a:p>
          <a:p>
            <a:r>
              <a:rPr lang="en-US" sz="2400" dirty="0"/>
              <a:t>Því sést að aðeins runa 2 er Hamilton-vegur.</a:t>
            </a:r>
            <a:endParaRPr lang="en-US" sz="2000" dirty="0"/>
          </a:p>
        </p:txBody>
      </p:sp>
    </p:spTree>
    <p:extLst>
      <p:ext uri="{BB962C8B-B14F-4D97-AF65-F5344CB8AC3E}">
        <p14:creationId xmlns:p14="http://schemas.microsoft.com/office/powerpoint/2010/main" val="35899038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12.8 Tilvist Hamilton-vegar</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10795000" cy="3474720"/>
          </a:xfrm>
        </p:spPr>
        <p:txBody>
          <a:bodyPr/>
          <a:lstStyle/>
          <a:p>
            <a:r>
              <a:rPr lang="en-US" sz="1800" dirty="0"/>
              <a:t>Skoðum hvernig þetta tengist því að finna Hamilton-veg milli A og E í netinu G. Leggurinn AC er brú því ef hann væri fjarlægður yrði netið ótengt og skiptist í tvo samhengisþætti: {C} og {A, B, D, E, F}. Við getum því hugsað okkur hnútana A, B, D, E og F sem rauðu eplin, hnút C sem græna eplið og legginn AC sem brúna þar á milli, eins og sést á </a:t>
            </a:r>
            <a:r>
              <a:rPr lang="en-US" sz="1800" dirty="0">
                <a:solidFill>
                  <a:srgbClr val="007CB2"/>
                </a:solidFill>
              </a:rPr>
              <a:t>mynd 12.254</a:t>
            </a:r>
            <a:r>
              <a:rPr lang="en-US" sz="1800" dirty="0"/>
              <a:t>. </a:t>
            </a:r>
          </a:p>
          <a:p>
            <a:r>
              <a:rPr lang="en-US" sz="1800" dirty="0"/>
              <a:t>Hamilton-vegur þarf að fara um hvern hnút, rétt eins og fara þarf að hverju epli til að tína þau öll. A og E eru bæði rauð epli og því myndi vegur frá A til E bæði hefjast og enda við rautt epli, eins og krafist var. Ekki væri hægt að fara tvisvar yfir brúna því þá þyrfti að fara tvisvar um A, sem er óheimilt á Hamilton-vegi. Því er ómögulegt að finna Hamilton-veg frá A til E, rétt eins og ómögulegt var að tína öll eplin án þess að fara oftar en einu sinni yfir brúna. Af sömu ástæðu getur Hamilton-vegur í neti með brú aldrei bæði hafist og endað sömu megin við brúna, það er í hnútum sem tilheyrðu sama samhengisþætti ef brúin væri fjarlægð úr netinu.</a:t>
            </a:r>
          </a:p>
        </p:txBody>
      </p:sp>
      <p:pic>
        <p:nvPicPr>
          <p:cNvPr id="7" name="Picture 3" descr="A graph represents the bridge between green and red apples.&#10;The graph has six vertices. The vertices are C, A, B, F, D, and E. Edges connect A B, A F, B F, F D, F E, and D E. Green apples: C. Red apples: A, B, F, D, and E. A bridge is between C and A.">
            <a:extLst>
              <a:ext uri="{FF2B5EF4-FFF2-40B4-BE49-F238E27FC236}">
                <a16:creationId xmlns:a16="http://schemas.microsoft.com/office/drawing/2014/main" id="{CAB49F3C-719A-4A39-B3AB-BBBBF9B6ABBB}"/>
              </a:ext>
            </a:extLst>
          </p:cNvPr>
          <p:cNvPicPr>
            <a:picLocks noGrp="1" noChangeAspect="1"/>
          </p:cNvPicPr>
          <p:nvPr>
            <p:ph sz="half" idx="2"/>
          </p:nvPr>
        </p:nvPicPr>
        <p:blipFill>
          <a:blip r:embed="rId2"/>
          <a:stretch>
            <a:fillRect/>
          </a:stretch>
        </p:blipFill>
        <p:spPr>
          <a:xfrm>
            <a:off x="4584698" y="4673716"/>
            <a:ext cx="5852948" cy="2057400"/>
          </a:xfrm>
          <a:prstGeom prst="rect">
            <a:avLst/>
          </a:prstGeom>
        </p:spPr>
      </p:pic>
    </p:spTree>
    <p:extLst>
      <p:ext uri="{BB962C8B-B14F-4D97-AF65-F5344CB8AC3E}">
        <p14:creationId xmlns:p14="http://schemas.microsoft.com/office/powerpoint/2010/main" val="17363473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12.9 Farandsölumannsvandinn</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10795000" cy="4577339"/>
          </a:xfrm>
        </p:spPr>
        <p:txBody>
          <a:bodyPr/>
          <a:lstStyle/>
          <a:p>
            <a:pPr marL="0" indent="0">
              <a:buNone/>
            </a:pPr>
            <a:r>
              <a:rPr lang="en-US" dirty="0"/>
              <a:t>Námsmarkmið:</a:t>
            </a:r>
          </a:p>
          <a:p>
            <a:pPr marL="514350" lvl="0" indent="-514350">
              <a:buFont typeface="+mj-lt"/>
              <a:buAutoNum type="arabicPeriod"/>
            </a:pPr>
            <a:r>
              <a:rPr lang="en-US" dirty="0"/>
              <a:t>Greina á milli reiknirita með tæmandi leit og gráðugra reiknirita.</a:t>
            </a:r>
          </a:p>
          <a:p>
            <a:pPr marL="514350" lvl="0" indent="-514350">
              <a:buFont typeface="+mj-lt"/>
              <a:buAutoNum type="arabicPeriod"/>
            </a:pPr>
            <a:r>
              <a:rPr lang="en-US" dirty="0"/>
              <a:t>Telja upp allar ólíkar Hamilton-rásir fullkomins nets.</a:t>
            </a:r>
          </a:p>
          <a:p>
            <a:pPr marL="514350" lvl="0" indent="-514350">
              <a:buFont typeface="+mj-lt"/>
              <a:buAutoNum type="arabicPeriod"/>
            </a:pPr>
            <a:r>
              <a:rPr lang="en-US" dirty="0"/>
              <a:t>Beita tæmandi leit til að leysa hagnýt farandsölumannsverkefni.</a:t>
            </a:r>
          </a:p>
          <a:p>
            <a:pPr marL="514350" lvl="0" indent="-514350">
              <a:buFont typeface="+mj-lt"/>
              <a:buAutoNum type="arabicPeriod"/>
            </a:pPr>
            <a:r>
              <a:rPr lang="en-US" dirty="0"/>
              <a:t>Beita aðferð næsta granna til að leysa hagnýt farandsölumannsverkefni.</a:t>
            </a:r>
          </a:p>
        </p:txBody>
      </p:sp>
    </p:spTree>
    <p:extLst>
      <p:ext uri="{BB962C8B-B14F-4D97-AF65-F5344CB8AC3E}">
        <p14:creationId xmlns:p14="http://schemas.microsoft.com/office/powerpoint/2010/main" val="10616090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12.9 Tæmandi leit og gráðug reiknirit</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10795000" cy="5136139"/>
          </a:xfrm>
        </p:spPr>
        <p:txBody>
          <a:bodyPr/>
          <a:lstStyle/>
          <a:p>
            <a:r>
              <a:rPr lang="en-US" dirty="0"/>
              <a:t>Reiknirit er röð skrefa sem nota má til að leysa tiltekið verkefni. Við höfum leyst mörg verkefni í þessum kafla og aðferðirnar sem við notuðum voru reiknirit af ýmsum gerðum. Í þessum hluta notum við tvær algengar gerðir reiknirita: </a:t>
            </a:r>
            <a:r>
              <a:rPr lang="en-US" b="1" dirty="0"/>
              <a:t>reiknirit með tæmandi leit </a:t>
            </a:r>
            <a:r>
              <a:rPr lang="en-US" dirty="0"/>
              <a:t>og </a:t>
            </a:r>
            <a:r>
              <a:rPr lang="en-US" b="1" dirty="0"/>
              <a:t>gráðugt reiknirit</a:t>
            </a:r>
            <a:r>
              <a:rPr lang="en-US" dirty="0"/>
              <a:t>. </a:t>
            </a:r>
          </a:p>
          <a:p>
            <a:r>
              <a:rPr lang="en-US" dirty="0"/>
              <a:t>Reiknirit með tæmandi leit byrjar á að telja upp allar mögulegar lausnir og prófa hverja þeirra þar til besta lausnin finnst. Gráðugt reiknirit leysir verkefni í áföngum með því að velja í hvert sinn þann kost sem virðist bestur. Valið í hverjum áfanga er síðan tengt í heildarlausn sem er ekki endilega besta lausnin. </a:t>
            </a:r>
            <a:endParaRPr lang="en-US" sz="4000" dirty="0"/>
          </a:p>
        </p:txBody>
      </p:sp>
    </p:spTree>
    <p:extLst>
      <p:ext uri="{BB962C8B-B14F-4D97-AF65-F5344CB8AC3E}">
        <p14:creationId xmlns:p14="http://schemas.microsoft.com/office/powerpoint/2010/main" val="10560249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12.9 Farandsölumannsvandinn</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10795000" cy="5136139"/>
          </a:xfrm>
        </p:spPr>
        <p:txBody>
          <a:bodyPr/>
          <a:lstStyle/>
          <a:p>
            <a:r>
              <a:rPr lang="en-US" dirty="0"/>
              <a:t/>
            </a:r>
            <a:r>
              <a:rPr lang="en-US" b="1" dirty="0"/>
              <a:t>Farandsölumannsvandinn</a:t>
            </a:r>
            <a:r>
              <a:rPr lang="en-US" dirty="0"/>
              <a:t>, skammstafað </a:t>
            </a:r>
            <a:r>
              <a:rPr lang="en-US" b="1" dirty="0"/>
              <a:t>TSP</a:t>
            </a:r>
            <a:r>
              <a:rPr lang="en-US" dirty="0"/>
              <a:t>, felst í því að finna stystu leiðina sem kemur við á tilteknum stöðum og snýr aftur á upphafsstað. </a:t>
            </a:r>
          </a:p>
        </p:txBody>
      </p:sp>
    </p:spTree>
    <p:extLst>
      <p:ext uri="{BB962C8B-B14F-4D97-AF65-F5344CB8AC3E}">
        <p14:creationId xmlns:p14="http://schemas.microsoft.com/office/powerpoint/2010/main" val="15575072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A541A-8589-402E-B1DC-5FAD8EC2BA29}"/>
              </a:ext>
            </a:extLst>
          </p:cNvPr>
          <p:cNvSpPr>
            <a:spLocks noGrp="1"/>
          </p:cNvSpPr>
          <p:nvPr>
            <p:ph type="title"/>
          </p:nvPr>
        </p:nvSpPr>
        <p:spPr/>
        <p:txBody>
          <a:bodyPr/>
          <a:lstStyle/>
          <a:p>
            <a:r>
              <a:rPr lang="en-US" sz="2600" dirty="0"/>
              <a:t>12.9 Fjöldi mögulegra vægja Hamilton-rása</a:t>
            </a:r>
            <a:endParaRPr lang="en-IN" sz="2600" dirty="0"/>
          </a:p>
        </p:txBody>
      </p:sp>
      <p:sp>
        <p:nvSpPr>
          <p:cNvPr id="3" name="Content Placeholder 2">
            <a:extLst>
              <a:ext uri="{FF2B5EF4-FFF2-40B4-BE49-F238E27FC236}">
                <a16:creationId xmlns:a16="http://schemas.microsoft.com/office/drawing/2014/main" id="{06F45266-58C3-4822-B657-1E8574A4C66C}"/>
              </a:ext>
            </a:extLst>
          </p:cNvPr>
          <p:cNvSpPr>
            <a:spLocks noGrp="1"/>
          </p:cNvSpPr>
          <p:nvPr>
            <p:ph sz="half" idx="1"/>
          </p:nvPr>
        </p:nvSpPr>
        <p:spPr>
          <a:xfrm>
            <a:off x="838200" y="1010661"/>
            <a:ext cx="10515600" cy="1618239"/>
          </a:xfrm>
        </p:spPr>
        <p:txBody>
          <a:bodyPr/>
          <a:lstStyle/>
          <a:p>
            <a:r>
              <a:rPr lang="en-US" dirty="0">
                <a:solidFill>
                  <a:srgbClr val="464846"/>
                </a:solidFill>
              </a:rPr>
              <a:t>Í fullkomnu neti með </a:t>
            </a:r>
            <a:r>
              <a:rPr lang="en-US" i="1" dirty="0">
                <a:solidFill>
                  <a:srgbClr val="464846"/>
                </a:solidFill>
              </a:rPr>
              <a:t>n</a:t>
            </a:r>
            <a:r>
              <a:rPr lang="en-US" dirty="0">
                <a:solidFill>
                  <a:srgbClr val="464846"/>
                </a:solidFill>
              </a:rPr>
              <a:t> hnútum:</a:t>
            </a:r>
          </a:p>
          <a:p>
            <a:pPr lvl="1"/>
            <a:r>
              <a:rPr lang="en-US" sz="2800" dirty="0">
                <a:solidFill>
                  <a:srgbClr val="464846"/>
                </a:solidFill>
              </a:rPr>
              <a:t>Fjöldi ólíkra Hamilton-rása er </a:t>
            </a:r>
            <a:r>
              <a:rPr lang="en-US" sz="2800" i="0" dirty="0">
                <a:solidFill>
                  <a:srgbClr val="464846"/>
                </a:solidFill>
                <a:latin typeface="Cambria" panose="02040503050406030204" pitchFamily="18" charset="0"/>
                <a:ea typeface="Cambria" panose="02040503050406030204" pitchFamily="18" charset="0"/>
              </a:rPr>
              <a:t>(</a:t>
            </a:r>
            <a:r>
              <a:rPr lang="en-US" sz="2800" i="0" dirty="0">
                <a:solidFill>
                  <a:srgbClr val="464846"/>
                </a:solidFill>
                <a:latin typeface="Cambria Math" panose="02040503050406030204" pitchFamily="18" charset="0"/>
                <a:ea typeface="Cambria Math" panose="02040503050406030204" pitchFamily="18" charset="0"/>
              </a:rPr>
              <a:t>𝑛 </a:t>
            </a:r>
            <a:r>
              <a:rPr lang="en-US" sz="2800" i="0" dirty="0">
                <a:solidFill>
                  <a:srgbClr val="464846"/>
                </a:solidFill>
                <a:latin typeface="Cambria" panose="02040503050406030204" pitchFamily="18" charset="0"/>
                <a:ea typeface="Cambria" panose="02040503050406030204" pitchFamily="18" charset="0"/>
              </a:rPr>
              <a:t>− 1)!</a:t>
            </a:r>
            <a:r>
              <a:rPr lang="en-US" sz="2800" dirty="0">
                <a:solidFill>
                  <a:srgbClr val="464846"/>
                </a:solidFill>
              </a:rPr>
              <a:t>.</a:t>
            </a:r>
          </a:p>
          <a:p>
            <a:pPr lvl="1">
              <a:spcBef>
                <a:spcPts val="1600"/>
              </a:spcBef>
            </a:pPr>
            <a:r>
              <a:rPr lang="en-US" sz="2800" dirty="0">
                <a:solidFill>
                  <a:srgbClr val="464846"/>
                </a:solidFill>
              </a:rPr>
              <a:t>Mesti mögulegi fjöldi mismunandi vægja er:</a:t>
            </a:r>
            <a:endParaRPr lang="en-IN" dirty="0">
              <a:solidFill>
                <a:srgbClr val="464846"/>
              </a:solidFill>
            </a:endParaRPr>
          </a:p>
        </p:txBody>
      </p:sp>
      <p:sp>
        <p:nvSpPr>
          <p:cNvPr id="5" name="Content Placeholder 4">
            <a:extLst>
              <a:ext uri="{FF2B5EF4-FFF2-40B4-BE49-F238E27FC236}">
                <a16:creationId xmlns:a16="http://schemas.microsoft.com/office/drawing/2014/main" id="{E5B3FBAC-A061-4020-8423-BCCDA21BFBE2}"/>
              </a:ext>
            </a:extLst>
          </p:cNvPr>
          <p:cNvSpPr>
            <a:spLocks noGrp="1"/>
          </p:cNvSpPr>
          <p:nvPr>
            <p:ph sz="half" idx="12"/>
          </p:nvPr>
        </p:nvSpPr>
        <p:spPr>
          <a:xfrm>
            <a:off x="5204460" y="2035435"/>
            <a:ext cx="5461000" cy="471400"/>
          </a:xfrm>
        </p:spPr>
        <p:txBody>
          <a:bodyPr/>
          <a:lstStyle/>
          <a:p>
            <a:pPr marL="0" lvl="1" indent="0">
              <a:buNone/>
            </a:pPr>
            <a:r>
              <a:rPr lang="en-US" sz="2800" dirty="0">
                <a:solidFill>
                  <a:srgbClr val="464846"/>
                </a:solidFill>
              </a:rPr>
              <a:t/>
            </a:r>
          </a:p>
        </p:txBody>
      </p:sp>
      <p:sp>
        <p:nvSpPr>
          <p:cNvPr id="6" name="Localized formula 70"/>
          <p:cNvSpPr txBox="1"/>
          <p:nvPr/>
        </p:nvSpPr>
        <p:spPr>
          <a:xfrm>
            <a:off x="1554480" y="2743200"/>
            <a:ext cx="3017520" cy="640080"/>
          </a:xfrm>
          <a:prstGeom prst="rect">
            <a:avLst/>
          </a:prstGeom>
          <a:noFill/>
        </p:spPr>
        <p:txBody>
          <a:bodyPr wrap="none">
            <a:spAutoFit/>
          </a:bodyPr>
          <a:lstStyle/>
          <a:p>
            <a:r>
              <a:rPr sz="3000">
                <a:solidFill>
                  <a:srgbClr val="4B4B4B"/>
                </a:solidFill>
                <a:latin typeface="Cambria Math"/>
              </a:rPr>
              <a:t>(n − 1)! / 2</a:t>
            </a:r>
          </a:p>
        </p:txBody>
      </p:sp>
    </p:spTree>
    <p:extLst>
      <p:ext uri="{BB962C8B-B14F-4D97-AF65-F5344CB8AC3E}">
        <p14:creationId xmlns:p14="http://schemas.microsoft.com/office/powerpoint/2010/main" val="204253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0C96A-D660-4397-ACEB-05F23BDF33E1}"/>
              </a:ext>
            </a:extLst>
          </p:cNvPr>
          <p:cNvSpPr>
            <a:spLocks noGrp="1"/>
          </p:cNvSpPr>
          <p:nvPr>
            <p:ph type="title"/>
          </p:nvPr>
        </p:nvSpPr>
        <p:spPr/>
        <p:txBody>
          <a:bodyPr/>
          <a:lstStyle/>
          <a:p>
            <a:r>
              <a:rPr lang="en-US" dirty="0"/>
              <a:t>DÆMI – Fjöldi mögulegra vægja Hamilton-rása</a:t>
            </a:r>
            <a:endParaRPr lang="en-IN" dirty="0"/>
          </a:p>
        </p:txBody>
      </p:sp>
      <p:sp>
        <p:nvSpPr>
          <p:cNvPr id="3" name="Content Placeholder 2">
            <a:extLst>
              <a:ext uri="{FF2B5EF4-FFF2-40B4-BE49-F238E27FC236}">
                <a16:creationId xmlns:a16="http://schemas.microsoft.com/office/drawing/2014/main" id="{D25E2E8F-58BC-40B6-9522-A3AB306FE901}"/>
              </a:ext>
            </a:extLst>
          </p:cNvPr>
          <p:cNvSpPr>
            <a:spLocks noGrp="1"/>
          </p:cNvSpPr>
          <p:nvPr>
            <p:ph sz="half" idx="1"/>
          </p:nvPr>
        </p:nvSpPr>
        <p:spPr>
          <a:xfrm>
            <a:off x="838200" y="1010661"/>
            <a:ext cx="5181600" cy="3294639"/>
          </a:xfrm>
        </p:spPr>
        <p:txBody>
          <a:bodyPr/>
          <a:lstStyle/>
          <a:p>
            <a:r>
              <a:rPr lang="en-US" dirty="0"/>
              <a:t>Gerum ráð fyrir fullkomnu vegnu neti með hnútana </a:t>
            </a:r>
            <a:r>
              <a:rPr lang="en-US" i="1" dirty="0"/>
              <a:t>N</a:t>
            </a:r>
            <a:r>
              <a:rPr lang="en-US" dirty="0"/>
              <a:t>, </a:t>
            </a:r>
            <a:r>
              <a:rPr lang="en-US" i="1" dirty="0"/>
              <a:t>M</a:t>
            </a:r>
            <a:r>
              <a:rPr lang="en-US" dirty="0"/>
              <a:t>, </a:t>
            </a:r>
            <a:r>
              <a:rPr lang="en-US" i="1" dirty="0"/>
              <a:t>O</a:t>
            </a:r>
            <a:r>
              <a:rPr lang="en-US" dirty="0"/>
              <a:t> og </a:t>
            </a:r>
            <a:r>
              <a:rPr lang="en-US" i="1" dirty="0"/>
              <a:t>P</a:t>
            </a:r>
            <a:r>
              <a:rPr lang="en-US" dirty="0"/>
              <a:t>. </a:t>
            </a:r>
          </a:p>
          <a:p>
            <a:pPr marL="514350" indent="-514350">
              <a:buFont typeface="+mj-lt"/>
              <a:buAutoNum type="arabicPeriod"/>
            </a:pPr>
            <a:r>
              <a:rPr lang="en-US" dirty="0"/>
              <a:t>Notaðu formúluna </a:t>
            </a:r>
            <a:r>
              <a:rPr lang="en-US" i="0" dirty="0">
                <a:latin typeface="Cambria Math" panose="02040503050406030204" pitchFamily="18" charset="0"/>
                <a:ea typeface="Cambria Math" panose="02040503050406030204" pitchFamily="18" charset="0"/>
              </a:rPr>
              <a:t>(𝑛 − 1)!</a:t>
            </a:r>
            <a:r>
              <a:rPr lang="en-US" dirty="0">
                <a:ea typeface="Cambria Math" panose="02040503050406030204" pitchFamily="18" charset="0"/>
              </a:rPr>
              <a:t> til að reikna fjölda ólíkra Hamilton-rása í netinu.</a:t>
            </a:r>
          </a:p>
          <a:p>
            <a:pPr marL="514350" indent="-514350">
              <a:buFont typeface="+mj-lt"/>
              <a:buAutoNum type="arabicPeriod"/>
            </a:pPr>
            <a:r>
              <a:rPr lang="en-US" dirty="0">
                <a:ea typeface="Cambria Math" panose="02040503050406030204" pitchFamily="18" charset="0"/>
              </a:rPr>
              <a:t>Notaðu formúluna</a:t>
            </a:r>
            <a:endParaRPr lang="en-IN" dirty="0"/>
          </a:p>
        </p:txBody>
      </p:sp>
      <p:graphicFrame>
        <p:nvGraphicFramePr>
          <p:cNvPr id="9" name="Object 3">
            <a:extLst>
              <a:ext uri="{FF2B5EF4-FFF2-40B4-BE49-F238E27FC236}">
                <a16:creationId xmlns:a16="http://schemas.microsoft.com/office/drawing/2014/main" id="{CD400157-18C5-4821-9025-9BD3677B182F}"/>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4101831177"/>
              </p:ext>
            </p:extLst>
          </p:nvPr>
        </p:nvGraphicFramePr>
        <p:xfrm>
          <a:off x="3816350" y="3725549"/>
          <a:ext cx="952500" cy="787400"/>
        </p:xfrm>
        <a:graphic>
          <a:graphicData uri="http://schemas.openxmlformats.org/presentationml/2006/ole">
            <mc:AlternateContent xmlns:mc="http://schemas.openxmlformats.org/markup-compatibility/2006">
              <mc:Choice xmlns:v="urn:schemas-microsoft-com:vml" Requires="v">
                <p:oleObj name="Equation" r:id="rId2" imgW="952200" imgH="787320" progId="Equation.DSMT4">
                  <p:embed/>
                </p:oleObj>
              </mc:Choice>
              <mc:Fallback>
                <p:oleObj name="Equation" r:id="rId2" imgW="952200" imgH="787320" progId="Equation.DSMT4">
                  <p:embed/>
                  <p:pic>
                    <p:nvPicPr>
                      <p:cNvPr id="9" name="Object 3">
                        <a:extLst>
                          <a:ext uri="{FF2B5EF4-FFF2-40B4-BE49-F238E27FC236}">
                            <a16:creationId xmlns:a16="http://schemas.microsoft.com/office/drawing/2014/main" id="{CD400157-18C5-4821-9025-9BD3677B182F}"/>
                          </a:ext>
                        </a:extLst>
                      </p:cNvPr>
                      <p:cNvPicPr/>
                      <p:nvPr/>
                    </p:nvPicPr>
                    <p:blipFill>
                      <a:blip r:embed="rId3"/>
                      <a:stretch>
                        <a:fillRect/>
                      </a:stretch>
                    </p:blipFill>
                    <p:spPr>
                      <a:xfrm>
                        <a:off x="3816350" y="3725549"/>
                        <a:ext cx="952500" cy="78740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E7D12AF7-3A1E-42D4-9959-08DD50930DBF}"/>
              </a:ext>
            </a:extLst>
          </p:cNvPr>
          <p:cNvSpPr>
            <a:spLocks noGrp="1"/>
          </p:cNvSpPr>
          <p:nvPr>
            <p:ph sz="half" idx="12"/>
          </p:nvPr>
        </p:nvSpPr>
        <p:spPr>
          <a:xfrm>
            <a:off x="838200" y="3915031"/>
            <a:ext cx="5181600" cy="1830708"/>
          </a:xfrm>
        </p:spPr>
        <p:txBody>
          <a:bodyPr/>
          <a:lstStyle/>
          <a:p>
            <a:pPr marL="502920" indent="3474720">
              <a:lnSpc>
                <a:spcPct val="110000"/>
              </a:lnSpc>
              <a:buNone/>
            </a:pPr>
            <a:r>
              <a:rPr lang="en-US" sz="2600" dirty="0"/>
              <a:t>til að reikna mesta mögulega fjölda ólíkra vægja Hamilton-rásanna.</a:t>
            </a:r>
            <a:endParaRPr lang="en-IN" sz="2600" dirty="0"/>
          </a:p>
        </p:txBody>
      </p:sp>
      <p:sp>
        <p:nvSpPr>
          <p:cNvPr id="6" name="Content Placeholder 5">
            <a:extLst>
              <a:ext uri="{FF2B5EF4-FFF2-40B4-BE49-F238E27FC236}">
                <a16:creationId xmlns:a16="http://schemas.microsoft.com/office/drawing/2014/main" id="{CBFBA178-0BE8-4696-935F-F50043C8B9EC}"/>
              </a:ext>
            </a:extLst>
          </p:cNvPr>
          <p:cNvSpPr>
            <a:spLocks noGrp="1"/>
          </p:cNvSpPr>
          <p:nvPr>
            <p:ph sz="half" idx="13"/>
          </p:nvPr>
        </p:nvSpPr>
        <p:spPr>
          <a:xfrm>
            <a:off x="6172200" y="1010661"/>
            <a:ext cx="5181600" cy="2468880"/>
          </a:xfrm>
        </p:spPr>
        <p:txBody>
          <a:bodyPr/>
          <a:lstStyle/>
          <a:p>
            <a:pPr marL="514350" indent="-514350">
              <a:buFont typeface="+mj-lt"/>
              <a:buAutoNum type="arabicPeriod"/>
            </a:pPr>
            <a:r>
              <a:rPr lang="en-US" dirty="0"/>
              <a:t>Hnútarnir eru 4 og því </a:t>
            </a:r>
            <a:r>
              <a:rPr lang="en-US" i="0" dirty="0">
                <a:latin typeface="Cambria Math" panose="02040503050406030204" pitchFamily="18" charset="0"/>
                <a:ea typeface="Cambria Math" panose="02040503050406030204" pitchFamily="18" charset="0"/>
              </a:rPr>
              <a:t>𝑛 </a:t>
            </a:r>
            <a:r>
              <a:rPr lang="en-US" i="0" dirty="0">
                <a:latin typeface="Cambria" panose="02040503050406030204" pitchFamily="18" charset="0"/>
                <a:ea typeface="Cambria" panose="02040503050406030204" pitchFamily="18" charset="0"/>
              </a:rPr>
              <a:t>= 4.</a:t>
            </a:r>
            <a:r>
              <a:rPr lang="en-US" dirty="0"/>
              <a:t> Þetta þýðir að til eru </a:t>
            </a:r>
            <a:r>
              <a:rPr lang="en-US" i="0" dirty="0">
                <a:latin typeface="Cambria" panose="02040503050406030204" pitchFamily="18" charset="0"/>
                <a:ea typeface="Cambria" panose="02040503050406030204" pitchFamily="18" charset="0"/>
              </a:rPr>
              <a:t>(</a:t>
            </a:r>
            <a:r>
              <a:rPr lang="en-US" i="0" dirty="0">
                <a:latin typeface="Cambria Math" panose="02040503050406030204" pitchFamily="18" charset="0"/>
                <a:ea typeface="Cambria Math" panose="02040503050406030204" pitchFamily="18" charset="0"/>
              </a:rPr>
              <a:t>𝑛 </a:t>
            </a:r>
            <a:r>
              <a:rPr lang="en-US" i="0" dirty="0">
                <a:latin typeface="Cambria" panose="02040503050406030204" pitchFamily="18" charset="0"/>
                <a:ea typeface="Cambria" panose="02040503050406030204" pitchFamily="18" charset="0"/>
              </a:rPr>
              <a:t>− 1)! = (4 − 1)! = 3 ∙ 2 ∙ 1 = 6</a:t>
            </a:r>
            <a:r>
              <a:rPr lang="en-US" dirty="0">
                <a:ea typeface="Cambria" panose="02040503050406030204" pitchFamily="18" charset="0"/>
              </a:rPr>
              <a:t> </a:t>
            </a:r>
            <a:r>
              <a:rPr lang="en-US" dirty="0"/>
              <a:t>ólíkar Hamilton-rásir sem hefjast í hverjum völdum hnúti.</a:t>
            </a:r>
          </a:p>
          <a:p>
            <a:pPr marL="514350" indent="-514350">
              <a:buFont typeface="+mj-lt"/>
              <a:buAutoNum type="arabicPeriod"/>
            </a:pPr>
            <a:r>
              <a:rPr lang="en-US" dirty="0"/>
              <a:t>Þar sem </a:t>
            </a:r>
            <a:r>
              <a:rPr lang="en-US" i="0" dirty="0">
                <a:latin typeface="Cambria Math" panose="02040503050406030204" pitchFamily="18" charset="0"/>
                <a:ea typeface="Cambria Math" panose="02040503050406030204" pitchFamily="18" charset="0"/>
              </a:rPr>
              <a:t>𝑛</a:t>
            </a:r>
            <a:r>
              <a:rPr lang="en-US" i="0" dirty="0">
                <a:latin typeface="Cambria" panose="02040503050406030204" pitchFamily="18" charset="0"/>
                <a:ea typeface="Cambria" panose="02040503050406030204" pitchFamily="18" charset="0"/>
              </a:rPr>
              <a:t> = 4</a:t>
            </a:r>
            <a:r>
              <a:rPr lang="en-US" dirty="0"/>
              <a:t>, eru</a:t>
            </a:r>
            <a:endParaRPr lang="en-IN" dirty="0"/>
          </a:p>
        </p:txBody>
      </p:sp>
      <p:graphicFrame>
        <p:nvGraphicFramePr>
          <p:cNvPr id="10" name="Object 6">
            <a:extLst>
              <a:ext uri="{FF2B5EF4-FFF2-40B4-BE49-F238E27FC236}">
                <a16:creationId xmlns:a16="http://schemas.microsoft.com/office/drawing/2014/main" id="{815A8579-36C7-4FCD-92A2-258FEF5F4E1C}"/>
              </a:ext>
              <a:ext uri="{C183D7F6-B498-43B3-948B-1728B52AA6E4}">
                <adec:decorative xmlns:adec="http://schemas.microsoft.com/office/drawing/2017/decorative" val="1"/>
              </a:ext>
            </a:extLst>
          </p:cNvPr>
          <p:cNvGraphicFramePr>
            <a:graphicFrameLocks noGrp="1" noChangeAspect="1"/>
          </p:cNvGraphicFramePr>
          <p:nvPr>
            <p:ph sz="half" idx="14"/>
            <p:extLst>
              <p:ext uri="{D42A27DB-BD31-4B8C-83A1-F6EECF244321}">
                <p14:modId xmlns:p14="http://schemas.microsoft.com/office/powerpoint/2010/main" val="2026668577"/>
              </p:ext>
            </p:extLst>
          </p:nvPr>
        </p:nvGraphicFramePr>
        <p:xfrm>
          <a:off x="6713400" y="3505200"/>
          <a:ext cx="3085920" cy="787320"/>
        </p:xfrm>
        <a:graphic>
          <a:graphicData uri="http://schemas.openxmlformats.org/presentationml/2006/ole">
            <mc:AlternateContent xmlns:mc="http://schemas.openxmlformats.org/markup-compatibility/2006">
              <mc:Choice xmlns:v="urn:schemas-microsoft-com:vml" Requires="v">
                <p:oleObj name="Equation" r:id="rId4" imgW="3085920" imgH="787320" progId="Equation.DSMT4">
                  <p:embed/>
                </p:oleObj>
              </mc:Choice>
              <mc:Fallback>
                <p:oleObj name="Equation" r:id="rId4" imgW="3085920" imgH="787320" progId="Equation.DSMT4">
                  <p:embed/>
                  <p:pic>
                    <p:nvPicPr>
                      <p:cNvPr id="10" name="Object 6">
                        <a:extLst>
                          <a:ext uri="{FF2B5EF4-FFF2-40B4-BE49-F238E27FC236}">
                            <a16:creationId xmlns:a16="http://schemas.microsoft.com/office/drawing/2014/main" id="{815A8579-36C7-4FCD-92A2-258FEF5F4E1C}"/>
                          </a:ext>
                        </a:extLst>
                      </p:cNvPr>
                      <p:cNvPicPr/>
                      <p:nvPr/>
                    </p:nvPicPr>
                    <p:blipFill>
                      <a:blip r:embed="rId5"/>
                      <a:stretch>
                        <a:fillRect/>
                      </a:stretch>
                    </p:blipFill>
                    <p:spPr>
                      <a:xfrm>
                        <a:off x="6713400" y="3505200"/>
                        <a:ext cx="3085920" cy="787320"/>
                      </a:xfrm>
                      <a:prstGeom prst="rect">
                        <a:avLst/>
                      </a:prstGeom>
                    </p:spPr>
                  </p:pic>
                </p:oleObj>
              </mc:Fallback>
            </mc:AlternateContent>
          </a:graphicData>
        </a:graphic>
      </p:graphicFrame>
      <p:sp>
        <p:nvSpPr>
          <p:cNvPr id="8" name="Content Placeholder 7">
            <a:extLst>
              <a:ext uri="{FF2B5EF4-FFF2-40B4-BE49-F238E27FC236}">
                <a16:creationId xmlns:a16="http://schemas.microsoft.com/office/drawing/2014/main" id="{02FB8421-518A-4BCB-B94B-C59CD84B630D}"/>
              </a:ext>
            </a:extLst>
          </p:cNvPr>
          <p:cNvSpPr>
            <a:spLocks noGrp="1"/>
          </p:cNvSpPr>
          <p:nvPr>
            <p:ph sz="half" idx="15"/>
          </p:nvPr>
        </p:nvSpPr>
        <p:spPr>
          <a:xfrm>
            <a:off x="6172200" y="3532785"/>
            <a:ext cx="5181600" cy="1054113"/>
          </a:xfrm>
        </p:spPr>
        <p:txBody>
          <a:bodyPr/>
          <a:lstStyle/>
          <a:p>
            <a:pPr marL="502920" indent="3200400">
              <a:lnSpc>
                <a:spcPct val="130000"/>
              </a:lnSpc>
              <a:buNone/>
            </a:pPr>
            <a:r>
              <a:rPr lang="en-US" dirty="0"/>
              <a:t>möguleg vægi.</a:t>
            </a:r>
            <a:endParaRPr lang="en-IN" dirty="0"/>
          </a:p>
        </p:txBody>
      </p:sp>
    </p:spTree>
    <p:extLst>
      <p:ext uri="{BB962C8B-B14F-4D97-AF65-F5344CB8AC3E}">
        <p14:creationId xmlns:p14="http://schemas.microsoft.com/office/powerpoint/2010/main" val="33223066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12.9 Tæmandi aðferðin</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10795000" cy="5136139"/>
          </a:xfrm>
        </p:spPr>
        <p:txBody>
          <a:bodyPr/>
          <a:lstStyle/>
          <a:p>
            <a:r>
              <a:rPr lang="en-US" dirty="0"/>
              <a:t>Aðferðin sem við höfum notað til að finna Hamilton-rás með minnsta vægi í fullkomnu neti er reiknirit sem kannar alla möguleika og kallast því </a:t>
            </a:r>
            <a:r>
              <a:rPr lang="en-US" b="1" dirty="0"/>
              <a:t>tæmandi aðferðin</a:t>
            </a:r>
            <a:r>
              <a:rPr lang="en-US" dirty="0"/>
              <a:t>. Skref tæmandi aðferðarinnar eru: </a:t>
            </a:r>
          </a:p>
          <a:p>
            <a:r>
              <a:rPr lang="en-US" b="1" dirty="0"/>
              <a:t>Skref 1: </a:t>
            </a:r>
            <a:r>
              <a:rPr lang="en-US" dirty="0"/>
              <a:t>Reiknaðu fjölda ólíkra Hamilton-rása og fjölda mögulegra vægja. </a:t>
            </a:r>
          </a:p>
          <a:p>
            <a:r>
              <a:rPr lang="en-US" b="1" dirty="0"/>
              <a:t>Skref 2: </a:t>
            </a:r>
            <a:r>
              <a:rPr lang="en-US" dirty="0"/>
              <a:t>Skráðu allar mögulegar Hamilton-rásir.</a:t>
            </a:r>
          </a:p>
          <a:p>
            <a:r>
              <a:rPr lang="en-US" b="1" dirty="0"/>
              <a:t>Skref 3: </a:t>
            </a:r>
            <a:r>
              <a:rPr lang="en-US" dirty="0"/>
              <a:t>Finndu vægi hverrar rásar.</a:t>
            </a:r>
          </a:p>
          <a:p>
            <a:r>
              <a:rPr lang="en-US" b="1" dirty="0"/>
              <a:t>Skref 4: </a:t>
            </a:r>
            <a:r>
              <a:rPr lang="en-US" dirty="0"/>
              <a:t>Finndu Hamilton-rásina með minnsta vægið. </a:t>
            </a:r>
          </a:p>
        </p:txBody>
      </p:sp>
    </p:spTree>
    <p:extLst>
      <p:ext uri="{BB962C8B-B14F-4D97-AF65-F5344CB8AC3E}">
        <p14:creationId xmlns:p14="http://schemas.microsoft.com/office/powerpoint/2010/main" val="1327366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12.9 Aðferð næsta granna</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10795000" cy="5136139"/>
          </a:xfrm>
        </p:spPr>
        <p:txBody>
          <a:bodyPr/>
          <a:lstStyle/>
          <a:p>
            <a:r>
              <a:rPr lang="en-US" sz="2600" dirty="0"/>
              <a:t>Þegar tæmandi aðferðin er óhentug til að leysa farandsölumannsvandamál má í staðinn nota gráðugt reiknirit sem nefnist </a:t>
            </a:r>
            <a:r>
              <a:rPr lang="en-US" sz="2600" b="1" dirty="0"/>
              <a:t>aðferð næsta granna</a:t>
            </a:r>
            <a:r>
              <a:rPr lang="en-US" sz="2600" dirty="0"/>
              <a:t>, þar sem ávallt er fyrst farið á næsta eða ódýrasta staðinn. Aðferðin finnur Hamilton-rás með tiltölulega lítið vægi í fullkomnu neti. Í hverju skrefi er næsti hnútur valinn með því að bera saman leggina frá núverandi hnút að hnútunum sem eftir eru og velja legginn með minnsta vægið. </a:t>
            </a:r>
          </a:p>
          <a:p>
            <a:r>
              <a:rPr lang="en-US" sz="2600" dirty="0"/>
              <a:t>Þar sem aðferð næsta granna er gráðugt reiknirit skilar hún yfirleitt ekki bestu lausninni en oft lausn sem er „nógu góð“. Fjöldi skrefa er jafnmargur hnútunum. Verkefni með 10 hnútum krefst 10 skrefa, ekki 362.880. </a:t>
            </a:r>
          </a:p>
        </p:txBody>
      </p:sp>
    </p:spTree>
    <p:extLst>
      <p:ext uri="{BB962C8B-B14F-4D97-AF65-F5344CB8AC3E}">
        <p14:creationId xmlns:p14="http://schemas.microsoft.com/office/powerpoint/2010/main" val="15952124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12.10 Tré</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10795000" cy="5136139"/>
          </a:xfrm>
        </p:spPr>
        <p:txBody>
          <a:bodyPr/>
          <a:lstStyle/>
          <a:p>
            <a:pPr marL="0" indent="0">
              <a:buNone/>
            </a:pPr>
            <a:r>
              <a:rPr lang="en-US" dirty="0"/>
              <a:t>Námsmarkmið:</a:t>
            </a:r>
          </a:p>
          <a:p>
            <a:pPr marL="514350" lvl="0" indent="-514350">
              <a:buFont typeface="+mj-lt"/>
              <a:buAutoNum type="arabicPeriod"/>
            </a:pPr>
            <a:r>
              <a:rPr lang="en-US" dirty="0"/>
              <a:t>Lýsa trjám og bera kennsl á þau.</a:t>
            </a:r>
          </a:p>
          <a:p>
            <a:pPr marL="514350" lvl="0" indent="-514350">
              <a:buFont typeface="+mj-lt"/>
              <a:buAutoNum type="arabicPeriod"/>
            </a:pPr>
            <a:r>
              <a:rPr lang="en-US" dirty="0"/>
              <a:t>Ákvarða spannandi tré tengds nets.</a:t>
            </a:r>
          </a:p>
          <a:p>
            <a:pPr marL="514350" lvl="0" indent="-514350">
              <a:buFont typeface="+mj-lt"/>
              <a:buAutoNum type="arabicPeriod"/>
            </a:pPr>
            <a:r>
              <a:rPr lang="en-US" dirty="0"/>
              <a:t>Finna léttasta spannandi tré vegins nets.</a:t>
            </a:r>
          </a:p>
          <a:p>
            <a:pPr marL="514350" lvl="0" indent="-514350">
              <a:buFont typeface="+mj-lt"/>
              <a:buAutoNum type="arabicPeriod"/>
            </a:pPr>
            <a:r>
              <a:rPr lang="en-US" dirty="0"/>
              <a:t>Leysa hagnýt verkefni sem snúa að trjám. </a:t>
            </a:r>
          </a:p>
        </p:txBody>
      </p:sp>
    </p:spTree>
    <p:extLst>
      <p:ext uri="{BB962C8B-B14F-4D97-AF65-F5344CB8AC3E}">
        <p14:creationId xmlns:p14="http://schemas.microsoft.com/office/powerpoint/2010/main" val="32867289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12.10 Hvað er tré?</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199" y="1010662"/>
            <a:ext cx="10773229" cy="1964768"/>
          </a:xfrm>
        </p:spPr>
        <p:txBody>
          <a:bodyPr/>
          <a:lstStyle/>
          <a:p>
            <a:r>
              <a:rPr lang="en-US" sz="2400" dirty="0"/>
              <a:t>Hvort sem um er að ræða ættartré eða tré í skógi myndar engin grein lykkju og tengist stofninum aftur. Það þýðir að </a:t>
            </a:r>
            <a:r>
              <a:rPr lang="en-US" sz="2400" b="1" dirty="0"/>
              <a:t>tré </a:t>
            </a:r>
            <a:r>
              <a:rPr lang="en-US" sz="2400" dirty="0"/>
              <a:t>hefur engin hringlaga hlutanet, það er </a:t>
            </a:r>
            <a:r>
              <a:rPr lang="en-US" sz="2400" b="1" dirty="0"/>
              <a:t>hringlaust</a:t>
            </a:r>
            <a:r>
              <a:rPr lang="en-US" sz="2400" dirty="0"/>
              <a:t>. Tré hefur einnig aðeins einn samhengisþátt. Tré er því tengt, hringlaust net. Hér eru nokkur net með þessa eiginleika. Öll netin á </a:t>
            </a:r>
            <a:r>
              <a:rPr lang="en-US" sz="2400" dirty="0">
                <a:solidFill>
                  <a:srgbClr val="007CB2"/>
                </a:solidFill>
              </a:rPr>
              <a:t>mynd 12.292 </a:t>
            </a:r>
            <a:r>
              <a:rPr lang="en-US" sz="2400" dirty="0"/>
              <a:t>eru tré. </a:t>
            </a:r>
          </a:p>
        </p:txBody>
      </p:sp>
      <p:pic>
        <p:nvPicPr>
          <p:cNvPr id="5" name="Picture 3" descr="Three graphs.&#10;Graph T has 15 vertices. The edges are as follows: a b, b c, c d, c i, i j, j k, k o, d e, d l, e n, e m, b f, f g, and g h. Graph P has 6 vertices. The edges are as follows: t s, s r, r q, q p, and p o. Graph S has 7 vertices. The edges are as follows: u t, u v, u w, u x, u y, and u z.">
            <a:extLst>
              <a:ext uri="{FF2B5EF4-FFF2-40B4-BE49-F238E27FC236}">
                <a16:creationId xmlns:a16="http://schemas.microsoft.com/office/drawing/2014/main" id="{7E2C5BDD-3AD9-4AB1-BFA7-9444D80DB663}"/>
              </a:ext>
            </a:extLst>
          </p:cNvPr>
          <p:cNvPicPr>
            <a:picLocks noGrp="1" noChangeAspect="1"/>
          </p:cNvPicPr>
          <p:nvPr>
            <p:ph sz="half" idx="2"/>
          </p:nvPr>
        </p:nvPicPr>
        <p:blipFill>
          <a:blip r:embed="rId2"/>
          <a:stretch>
            <a:fillRect/>
          </a:stretch>
        </p:blipFill>
        <p:spPr>
          <a:xfrm>
            <a:off x="3822583" y="3093102"/>
            <a:ext cx="4546834" cy="3632387"/>
          </a:xfrm>
          <a:prstGeom prst="rect">
            <a:avLst/>
          </a:prstGeom>
        </p:spPr>
      </p:pic>
    </p:spTree>
    <p:extLst>
      <p:ext uri="{BB962C8B-B14F-4D97-AF65-F5344CB8AC3E}">
        <p14:creationId xmlns:p14="http://schemas.microsoft.com/office/powerpoint/2010/main" val="38497749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DÆMI – Að bera kennsl á tré </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5181600" cy="1268082"/>
          </a:xfrm>
        </p:spPr>
        <p:txBody>
          <a:bodyPr/>
          <a:lstStyle/>
          <a:p>
            <a:r>
              <a:rPr lang="en-US" dirty="0"/>
              <a:t>Berðu kennsl á trén á myndinni. Ef net er ekki tré skaltu útskýra hvernig þú veist það. </a:t>
            </a:r>
          </a:p>
        </p:txBody>
      </p:sp>
      <p:pic>
        <p:nvPicPr>
          <p:cNvPr id="11" name="Picture 3" descr="Three graphs.&#10;Graph M has 7 vertices. The edges are a b, b f, f g, f c, b c, b d, and d e. Graph N has 6 vertices. The edges are I j, I h, l k, and l m. The edges, I j, and l k intersect each other. Graph P has 6 vertices. The edges are s t, s r, r q, q p, and p o.">
            <a:extLst>
              <a:ext uri="{FF2B5EF4-FFF2-40B4-BE49-F238E27FC236}">
                <a16:creationId xmlns:a16="http://schemas.microsoft.com/office/drawing/2014/main" id="{F057F6E1-F313-4E91-8D55-4E4EB8E80027}"/>
              </a:ext>
            </a:extLst>
          </p:cNvPr>
          <p:cNvPicPr>
            <a:picLocks noGrp="1" noChangeAspect="1"/>
          </p:cNvPicPr>
          <p:nvPr>
            <p:ph sz="half" idx="12"/>
          </p:nvPr>
        </p:nvPicPr>
        <p:blipFill>
          <a:blip r:embed="rId2"/>
          <a:stretch>
            <a:fillRect/>
          </a:stretch>
        </p:blipFill>
        <p:spPr>
          <a:xfrm>
            <a:off x="838199" y="2582636"/>
            <a:ext cx="5076899" cy="2294164"/>
          </a:xfrm>
          <a:prstGeom prst="rect">
            <a:avLst/>
          </a:prstGeom>
        </p:spPr>
      </p:pic>
      <p:sp>
        <p:nvSpPr>
          <p:cNvPr id="10" name="Content Placeholder 4">
            <a:extLst>
              <a:ext uri="{FF2B5EF4-FFF2-40B4-BE49-F238E27FC236}">
                <a16:creationId xmlns:a16="http://schemas.microsoft.com/office/drawing/2014/main" id="{07CD6560-91E9-41C9-A9AA-51228F1E5C2B}"/>
              </a:ext>
            </a:extLst>
          </p:cNvPr>
          <p:cNvSpPr>
            <a:spLocks noGrp="1"/>
          </p:cNvSpPr>
          <p:nvPr>
            <p:ph sz="half" idx="2"/>
          </p:nvPr>
        </p:nvSpPr>
        <p:spPr>
          <a:xfrm>
            <a:off x="6172200" y="1010661"/>
            <a:ext cx="5181600" cy="3808082"/>
          </a:xfrm>
        </p:spPr>
        <p:txBody>
          <a:bodyPr/>
          <a:lstStyle/>
          <a:p>
            <a:r>
              <a:rPr lang="en-US" dirty="0"/>
              <a:t>Net M er ekki tré því það inniheldur rásina </a:t>
            </a:r>
            <a:r>
              <a:rPr lang="en-US" i="0" dirty="0">
                <a:latin typeface="Cambria" panose="02040503050406030204" pitchFamily="18" charset="0"/>
                <a:ea typeface="Cambria" panose="02040503050406030204" pitchFamily="18" charset="0"/>
              </a:rPr>
              <a:t>(𝑏, </a:t>
            </a:r>
            <a:r>
              <a:rPr lang="en-US" i="0" dirty="0">
                <a:latin typeface="Cambria Math" panose="02040503050406030204" pitchFamily="18" charset="0"/>
                <a:ea typeface="Cambria Math" panose="02040503050406030204" pitchFamily="18" charset="0"/>
              </a:rPr>
              <a:t>𝑐</a:t>
            </a:r>
            <a:r>
              <a:rPr lang="en-US" i="0" dirty="0">
                <a:latin typeface="Cambria" panose="02040503050406030204" pitchFamily="18" charset="0"/>
                <a:ea typeface="Cambria" panose="02040503050406030204" pitchFamily="18" charset="0"/>
              </a:rPr>
              <a:t>, </a:t>
            </a:r>
            <a:r>
              <a:rPr lang="en-US" i="0" dirty="0">
                <a:latin typeface="Cambria Math" panose="02040503050406030204" pitchFamily="18" charset="0"/>
                <a:ea typeface="Cambria Math" panose="02040503050406030204" pitchFamily="18" charset="0"/>
              </a:rPr>
              <a:t>𝑓</a:t>
            </a:r>
            <a:r>
              <a:rPr lang="en-US" i="0" dirty="0">
                <a:latin typeface="Cambria" panose="02040503050406030204" pitchFamily="18" charset="0"/>
                <a:ea typeface="Cambria" panose="02040503050406030204" pitchFamily="18" charset="0"/>
              </a:rPr>
              <a:t>)</a:t>
            </a:r>
            <a:r>
              <a:rPr lang="en-US" dirty="0"/>
              <a:t>. </a:t>
            </a:r>
          </a:p>
          <a:p>
            <a:r>
              <a:rPr lang="en-US" dirty="0"/>
              <a:t>Net N er ekki tré því það er ekki tengt. Það hefur tvo samhengisþætti, annan með hnútunum </a:t>
            </a:r>
            <a:r>
              <a:rPr lang="en-US" i="1" dirty="0"/>
              <a:t>h</a:t>
            </a:r>
            <a:r>
              <a:rPr lang="en-US" dirty="0"/>
              <a:t>, </a:t>
            </a:r>
            <a:r>
              <a:rPr lang="en-US" i="1" dirty="0"/>
              <a:t>i</a:t>
            </a:r>
            <a:r>
              <a:rPr lang="en-US" dirty="0"/>
              <a:t>, </a:t>
            </a:r>
            <a:r>
              <a:rPr lang="en-US" i="1" dirty="0"/>
              <a:t>j</a:t>
            </a:r>
            <a:r>
              <a:rPr lang="en-US" dirty="0"/>
              <a:t> og hinn með hnútunum </a:t>
            </a:r>
            <a:r>
              <a:rPr lang="en-US" i="1" dirty="0"/>
              <a:t>k</a:t>
            </a:r>
            <a:r>
              <a:rPr lang="en-US" dirty="0"/>
              <a:t>, </a:t>
            </a:r>
            <a:r>
              <a:rPr lang="en-US" i="1" dirty="0"/>
              <a:t>l,</a:t>
            </a:r>
            <a:r>
              <a:rPr lang="en-US" dirty="0"/>
              <a:t> </a:t>
            </a:r>
            <a:r>
              <a:rPr lang="en-US" i="1" dirty="0"/>
              <a:t>m</a:t>
            </a:r>
            <a:r>
              <a:rPr lang="en-US" dirty="0"/>
              <a:t>. </a:t>
            </a:r>
          </a:p>
          <a:p>
            <a:r>
              <a:rPr lang="en-US" dirty="0"/>
              <a:t>Net P er tré. Það hefur engar rásir og er tengt. </a:t>
            </a:r>
          </a:p>
        </p:txBody>
      </p:sp>
    </p:spTree>
    <p:extLst>
      <p:ext uri="{BB962C8B-B14F-4D97-AF65-F5344CB8AC3E}">
        <p14:creationId xmlns:p14="http://schemas.microsoft.com/office/powerpoint/2010/main" val="40797129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12.10 Gerðir trjáa</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10795000" cy="5136139"/>
          </a:xfrm>
        </p:spPr>
        <p:txBody>
          <a:bodyPr/>
          <a:lstStyle/>
          <a:p>
            <a:pPr>
              <a:spcBef>
                <a:spcPts val="600"/>
              </a:spcBef>
            </a:pPr>
            <a:r>
              <a:rPr lang="en-US" sz="2200" dirty="0"/>
              <a:t/>
            </a:r>
            <a:r>
              <a:rPr lang="en-US" sz="2200" b="1" dirty="0"/>
              <a:t>Skógur</a:t>
            </a:r>
            <a:r>
              <a:rPr lang="en-US" sz="2200" dirty="0"/>
              <a:t> er hringlaust, ótengt net sem samanstendur af tveimur eða fleiri ótengdum trjám. </a:t>
            </a:r>
          </a:p>
          <a:p>
            <a:pPr>
              <a:spcBef>
                <a:spcPts val="600"/>
              </a:spcBef>
            </a:pPr>
            <a:r>
              <a:rPr lang="en-US" sz="2200" dirty="0"/>
              <a:t/>
            </a:r>
            <a:r>
              <a:rPr lang="en-US" sz="2200" b="1" dirty="0"/>
              <a:t>Vegnet eða línulegt net </a:t>
            </a:r>
            <a:r>
              <a:rPr lang="en-US" sz="2200" dirty="0"/>
              <a:t>er tré með nákvæmlega tvo hnúta af stigi 1 og mynda allir aðrir hnútar eina leið milli þeirra. Því má teikna netið sem beina línu.</a:t>
            </a:r>
          </a:p>
          <a:p>
            <a:pPr>
              <a:spcBef>
                <a:spcPts val="600"/>
              </a:spcBef>
            </a:pPr>
            <a:r>
              <a:rPr lang="en-US" sz="2200" dirty="0"/>
              <a:t/>
            </a:r>
            <a:r>
              <a:rPr lang="en-US" sz="2200" b="1" dirty="0"/>
              <a:t>Stjörnutré</a:t>
            </a:r>
            <a:r>
              <a:rPr lang="en-US" sz="2200" dirty="0"/>
              <a:t> er tré með nákvæmlega einn hnút af stigi hærra en 1, sem nefnist </a:t>
            </a:r>
            <a:r>
              <a:rPr lang="en-US" sz="2200" b="1" dirty="0"/>
              <a:t>rót,</a:t>
            </a:r>
            <a:r>
              <a:rPr lang="en-US" sz="2200" dirty="0"/>
              <a:t> og allir aðrir hnútar eru aðlægir honum. </a:t>
            </a:r>
          </a:p>
          <a:p>
            <a:pPr>
              <a:spcBef>
                <a:spcPts val="600"/>
              </a:spcBef>
            </a:pPr>
            <a:r>
              <a:rPr lang="en-US" sz="2200" dirty="0"/>
              <a:t/>
            </a:r>
            <a:r>
              <a:rPr lang="en-US" sz="2200" b="1" dirty="0"/>
              <a:t>Stjörnulíkt tré</a:t>
            </a:r>
            <a:r>
              <a:rPr lang="en-US" sz="2200" dirty="0"/>
              <a:t> er tré með eina </a:t>
            </a:r>
            <a:r>
              <a:rPr lang="en-US" sz="2200" b="1" dirty="0"/>
              <a:t>rót </a:t>
            </a:r>
            <a:r>
              <a:rPr lang="en-US" sz="2200" dirty="0"/>
              <a:t>og nokkrar leiðir sem tengjast henni. </a:t>
            </a:r>
          </a:p>
          <a:p>
            <a:pPr>
              <a:spcBef>
                <a:spcPts val="600"/>
              </a:spcBef>
            </a:pPr>
            <a:r>
              <a:rPr lang="en-US" sz="2200" dirty="0"/>
              <a:t/>
            </a:r>
            <a:r>
              <a:rPr lang="en-US" sz="2200" b="1" dirty="0"/>
              <a:t>Lirfutré</a:t>
            </a:r>
            <a:r>
              <a:rPr lang="en-US" sz="2200" dirty="0"/>
              <a:t> er tré með miðlægri leið þar sem hnútar geta verið af hvaða stigi sem er. Sérhver hnútur utan miðlægu leiðarinnar er af stigi 1 og aðlægur hnút á henni. </a:t>
            </a:r>
          </a:p>
          <a:p>
            <a:pPr>
              <a:spcBef>
                <a:spcPts val="600"/>
              </a:spcBef>
            </a:pPr>
            <a:r>
              <a:rPr lang="en-US" sz="2200" dirty="0"/>
              <a:t/>
            </a:r>
            <a:r>
              <a:rPr lang="en-US" sz="2200" b="1" dirty="0"/>
              <a:t>Humartré</a:t>
            </a:r>
            <a:r>
              <a:rPr lang="en-US" sz="2200" dirty="0"/>
              <a:t> er tré með miðlægri leið þar sem hnútar geta verið af hvaða stigi sem er og við hana tengjast leiðir sem samanstanda af einum eða tveimur leggjum.</a:t>
            </a:r>
          </a:p>
        </p:txBody>
      </p:sp>
    </p:spTree>
    <p:extLst>
      <p:ext uri="{BB962C8B-B14F-4D97-AF65-F5344CB8AC3E}">
        <p14:creationId xmlns:p14="http://schemas.microsoft.com/office/powerpoint/2010/main" val="21502174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12.10 Eiginleikar trjáa</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10795000" cy="5136139"/>
          </a:xfrm>
        </p:spPr>
        <p:txBody>
          <a:bodyPr/>
          <a:lstStyle/>
          <a:p>
            <a:r>
              <a:rPr lang="en-US" dirty="0"/>
              <a:t>Fjöldi leggja í tré með </a:t>
            </a:r>
            <a:r>
              <a:rPr lang="en-US" i="0" dirty="0">
                <a:latin typeface="Cambria Math" panose="02040503050406030204" pitchFamily="18" charset="0"/>
                <a:ea typeface="Cambria Math" panose="02040503050406030204" pitchFamily="18" charset="0"/>
              </a:rPr>
              <a:t>𝑛</a:t>
            </a:r>
            <a:r>
              <a:rPr lang="en-US" dirty="0"/>
              <a:t> hnúta er </a:t>
            </a:r>
            <a:r>
              <a:rPr lang="en-US" i="0" dirty="0">
                <a:latin typeface="Cambria" panose="02040503050406030204" pitchFamily="18" charset="0"/>
                <a:ea typeface="Cambria" panose="02040503050406030204" pitchFamily="18" charset="0"/>
              </a:rPr>
              <a:t>𝑛 − 1</a:t>
            </a:r>
            <a:r>
              <a:rPr lang="en-US" dirty="0"/>
              <a:t>.</a:t>
            </a:r>
          </a:p>
          <a:p>
            <a:r>
              <a:rPr lang="en-US" dirty="0"/>
              <a:t>Tengt net með </a:t>
            </a:r>
            <a:r>
              <a:rPr lang="en-US" i="0" dirty="0">
                <a:latin typeface="Cambria Math" panose="02040503050406030204" pitchFamily="18" charset="0"/>
                <a:ea typeface="Cambria Math" panose="02040503050406030204" pitchFamily="18" charset="0"/>
              </a:rPr>
              <a:t>𝑛</a:t>
            </a:r>
            <a:r>
              <a:rPr lang="en-US" dirty="0"/>
              <a:t> hnúta og </a:t>
            </a:r>
            <a:r>
              <a:rPr lang="en-US" i="0" dirty="0">
                <a:latin typeface="Cambria" panose="02040503050406030204" pitchFamily="18" charset="0"/>
                <a:ea typeface="Cambria" panose="02040503050406030204" pitchFamily="18" charset="0"/>
              </a:rPr>
              <a:t>𝑛</a:t>
            </a:r>
            <a:r>
              <a:rPr lang="en-US" dirty="0">
                <a:latin typeface="Cambria" panose="02040503050406030204" pitchFamily="18" charset="0"/>
                <a:ea typeface="Cambria" panose="02040503050406030204" pitchFamily="18" charset="0"/>
              </a:rPr>
              <a:t> − </a:t>
            </a:r>
            <a:r>
              <a:rPr lang="en-US" i="0" dirty="0">
                <a:latin typeface="Cambria" panose="02040503050406030204" pitchFamily="18" charset="0"/>
                <a:ea typeface="Cambria" panose="02040503050406030204" pitchFamily="18" charset="0"/>
              </a:rPr>
              <a:t>1</a:t>
            </a:r>
            <a:r>
              <a:rPr lang="en-US" dirty="0"/>
              <a:t> leggja er tré.</a:t>
            </a:r>
          </a:p>
        </p:txBody>
      </p:sp>
    </p:spTree>
    <p:extLst>
      <p:ext uri="{BB962C8B-B14F-4D97-AF65-F5344CB8AC3E}">
        <p14:creationId xmlns:p14="http://schemas.microsoft.com/office/powerpoint/2010/main" val="22827046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DÆMI – Eiginleikar trjáa kannaðir</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5181600" cy="702025"/>
          </a:xfrm>
        </p:spPr>
        <p:txBody>
          <a:bodyPr/>
          <a:lstStyle/>
          <a:p>
            <a:r>
              <a:rPr lang="en-US" sz="2400" dirty="0"/>
              <a:t>Notaðu net I og J á myndinni til að svara spurningunum.</a:t>
            </a:r>
          </a:p>
        </p:txBody>
      </p:sp>
      <p:pic>
        <p:nvPicPr>
          <p:cNvPr id="9" name="Picture 3" descr="Two graphs.&#10;Graph I has six vertices: a, b, c, d, e, and f. Edges connect a b, b c, b e, d e, and e f. Graph J has seven vertices: g h, i, j, k, l, and m. Edges connect g h, h i, j h, j l, k l, and l m.">
            <a:extLst>
              <a:ext uri="{FF2B5EF4-FFF2-40B4-BE49-F238E27FC236}">
                <a16:creationId xmlns:a16="http://schemas.microsoft.com/office/drawing/2014/main" id="{08E56909-6382-4A4F-8D1E-E03779DD26BB}"/>
              </a:ext>
            </a:extLst>
          </p:cNvPr>
          <p:cNvPicPr>
            <a:picLocks noGrp="1" noChangeAspect="1"/>
          </p:cNvPicPr>
          <p:nvPr>
            <p:ph sz="half" idx="2"/>
          </p:nvPr>
        </p:nvPicPr>
        <p:blipFill>
          <a:blip r:embed="rId2"/>
          <a:stretch>
            <a:fillRect/>
          </a:stretch>
        </p:blipFill>
        <p:spPr>
          <a:xfrm>
            <a:off x="1835524" y="1799420"/>
            <a:ext cx="3186952" cy="2057400"/>
          </a:xfrm>
          <a:prstGeom prst="rect">
            <a:avLst/>
          </a:prstGeom>
        </p:spPr>
      </p:pic>
      <p:sp>
        <p:nvSpPr>
          <p:cNvPr id="5" name="Content Placeholder 4">
            <a:extLst>
              <a:ext uri="{FF2B5EF4-FFF2-40B4-BE49-F238E27FC236}">
                <a16:creationId xmlns:a16="http://schemas.microsoft.com/office/drawing/2014/main" id="{681834CD-33D3-4B94-A2CE-EEF2AFE25E69}"/>
              </a:ext>
            </a:extLst>
          </p:cNvPr>
          <p:cNvSpPr>
            <a:spLocks noGrp="1"/>
          </p:cNvSpPr>
          <p:nvPr>
            <p:ph sz="half" idx="12"/>
          </p:nvPr>
        </p:nvSpPr>
        <p:spPr>
          <a:xfrm>
            <a:off x="838200" y="3926076"/>
            <a:ext cx="5181600" cy="2468929"/>
          </a:xfrm>
        </p:spPr>
        <p:txBody>
          <a:bodyPr/>
          <a:lstStyle/>
          <a:p>
            <a:pPr marL="514350" lvl="0" indent="-514350">
              <a:buFont typeface="+mj-lt"/>
              <a:buAutoNum type="arabicPeriod"/>
            </a:pPr>
            <a:r>
              <a:rPr lang="en-US" sz="2400" dirty="0"/>
              <a:t>Hvaða hnútar eru í hvorum samhengisþætti sem eftir stendur þegar leggurinn </a:t>
            </a:r>
            <a:r>
              <a:rPr lang="en-US" sz="2400" i="1" dirty="0"/>
              <a:t>be</a:t>
            </a:r>
            <a:r>
              <a:rPr lang="en-US" sz="2400" dirty="0"/>
              <a:t> er fjarlægður úr neti I?</a:t>
            </a:r>
          </a:p>
          <a:p>
            <a:pPr marL="514350" lvl="0" indent="-514350">
              <a:buFont typeface="+mj-lt"/>
              <a:buAutoNum type="arabicPeriod"/>
            </a:pPr>
            <a:r>
              <a:rPr lang="en-US" sz="2400" dirty="0"/>
              <a:t>Finndu fjölda leggja og hnúta í neti J. Útskýrðu hvernig það staðfestir að net J sé tré.</a:t>
            </a:r>
          </a:p>
        </p:txBody>
      </p:sp>
      <p:sp>
        <p:nvSpPr>
          <p:cNvPr id="6" name="Content Placeholder 5">
            <a:extLst>
              <a:ext uri="{FF2B5EF4-FFF2-40B4-BE49-F238E27FC236}">
                <a16:creationId xmlns:a16="http://schemas.microsoft.com/office/drawing/2014/main" id="{65D9655D-D7EA-4FF0-B5C4-D3051F7190E3}"/>
              </a:ext>
            </a:extLst>
          </p:cNvPr>
          <p:cNvSpPr>
            <a:spLocks noGrp="1"/>
          </p:cNvSpPr>
          <p:nvPr>
            <p:ph sz="half" idx="13"/>
          </p:nvPr>
        </p:nvSpPr>
        <p:spPr>
          <a:xfrm>
            <a:off x="6172200" y="1010661"/>
            <a:ext cx="5181600" cy="4954710"/>
          </a:xfrm>
        </p:spPr>
        <p:txBody>
          <a:bodyPr/>
          <a:lstStyle/>
          <a:p>
            <a:pPr marL="514350" lvl="0" indent="-514350">
              <a:buFont typeface="+mj-lt"/>
              <a:buAutoNum type="arabicPeriod"/>
            </a:pPr>
            <a:r>
              <a:rPr lang="en-US" dirty="0"/>
              <a:t>Þegar leggurinn </a:t>
            </a:r>
            <a:r>
              <a:rPr lang="en-US" i="1" dirty="0"/>
              <a:t>be</a:t>
            </a:r>
            <a:r>
              <a:rPr lang="en-US" dirty="0"/>
              <a:t> er fjarlægður standa tveir samhengisþættir eftir. Annar þeirra inniheldur hnútana </a:t>
            </a:r>
            <a:r>
              <a:rPr lang="en-US" i="1" dirty="0"/>
              <a:t>a</a:t>
            </a:r>
            <a:r>
              <a:rPr lang="en-US" dirty="0"/>
              <a:t>, </a:t>
            </a:r>
            <a:r>
              <a:rPr lang="en-US" i="1" dirty="0"/>
              <a:t>b</a:t>
            </a:r>
            <a:r>
              <a:rPr lang="en-US" dirty="0"/>
              <a:t> og </a:t>
            </a:r>
            <a:r>
              <a:rPr lang="en-US" i="1" dirty="0"/>
              <a:t>c</a:t>
            </a:r>
            <a:r>
              <a:rPr lang="en-US" dirty="0"/>
              <a:t>. Hinn samhengisþátturinn inniheldur hnútana </a:t>
            </a:r>
            <a:r>
              <a:rPr lang="en-US" i="1" dirty="0"/>
              <a:t>d</a:t>
            </a:r>
            <a:r>
              <a:rPr lang="en-US" dirty="0"/>
              <a:t>, </a:t>
            </a:r>
            <a:r>
              <a:rPr lang="en-US" i="1" dirty="0"/>
              <a:t>e</a:t>
            </a:r>
            <a:r>
              <a:rPr lang="en-US" dirty="0"/>
              <a:t> og </a:t>
            </a:r>
            <a:r>
              <a:rPr lang="en-US" i="1" dirty="0"/>
              <a:t>f</a:t>
            </a:r>
            <a:r>
              <a:rPr lang="en-US" dirty="0"/>
              <a:t>. </a:t>
            </a:r>
          </a:p>
          <a:p>
            <a:pPr marL="514350" indent="-514350">
              <a:buFont typeface="+mj-lt"/>
              <a:buAutoNum type="arabicPeriod"/>
            </a:pPr>
            <a:r>
              <a:rPr lang="en-US" dirty="0"/>
              <a:t>Í neti J eru 7 hnútar og 6 leggir. Þetta staðfestir að net J er tré, því leggirnir eru einum færri en hnútarnir. </a:t>
            </a:r>
          </a:p>
        </p:txBody>
      </p:sp>
    </p:spTree>
    <p:extLst>
      <p:ext uri="{BB962C8B-B14F-4D97-AF65-F5344CB8AC3E}">
        <p14:creationId xmlns:p14="http://schemas.microsoft.com/office/powerpoint/2010/main" val="30111170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12.10 Spannandi tré</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10795000" cy="5136139"/>
          </a:xfrm>
        </p:spPr>
        <p:txBody>
          <a:bodyPr/>
          <a:lstStyle/>
          <a:p>
            <a:r>
              <a:rPr lang="en-US" dirty="0"/>
              <a:t/>
            </a:r>
            <a:r>
              <a:rPr lang="en-US" b="1" dirty="0"/>
              <a:t>Spannandi tré</a:t>
            </a:r>
            <a:r>
              <a:rPr lang="en-US" dirty="0"/>
              <a:t> er tré sem er hlutanet tiltekins nets og inniheldur alla hnúta þess. </a:t>
            </a:r>
          </a:p>
          <a:p>
            <a:r>
              <a:rPr lang="en-US" dirty="0"/>
              <a:t>Til að ákvarða hvort net sé spannandi tré skaltu athuga eftirfarandi eiginleika:</a:t>
            </a:r>
          </a:p>
          <a:p>
            <a:pPr lvl="1"/>
            <a:r>
              <a:rPr lang="en-US" sz="2800" dirty="0"/>
              <a:t>Allir hnútar eru með.</a:t>
            </a:r>
          </a:p>
          <a:p>
            <a:pPr lvl="1"/>
            <a:r>
              <a:rPr lang="en-US" sz="2800" dirty="0"/>
              <a:t>Engir hnútar eru aðlægir nema þeir hafi verið aðlægir í upphaflega netinu.</a:t>
            </a:r>
          </a:p>
          <a:p>
            <a:pPr lvl="1"/>
            <a:r>
              <a:rPr lang="en-US" sz="2800" dirty="0"/>
              <a:t>Netið er tengt.</a:t>
            </a:r>
          </a:p>
          <a:p>
            <a:pPr lvl="1"/>
            <a:r>
              <a:rPr lang="en-US" sz="2800" dirty="0"/>
              <a:t>Engar rásir eru í netinu.</a:t>
            </a:r>
          </a:p>
        </p:txBody>
      </p:sp>
    </p:spTree>
    <p:extLst>
      <p:ext uri="{BB962C8B-B14F-4D97-AF65-F5344CB8AC3E}">
        <p14:creationId xmlns:p14="http://schemas.microsoft.com/office/powerpoint/2010/main" val="25161241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DÆMI – Að bera kennsl á spannandi tré</a:t>
            </a:r>
            <a:endParaRPr lang="en-IN" dirty="0"/>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a:xfrm>
            <a:off x="838200" y="1010661"/>
            <a:ext cx="5181600" cy="1294389"/>
          </a:xfrm>
        </p:spPr>
        <p:txBody>
          <a:bodyPr/>
          <a:lstStyle/>
          <a:p>
            <a:r>
              <a:rPr lang="en-US" dirty="0"/>
              <a:t>Notaðu myndina til að ákvarða hvert netanna M</a:t>
            </a:r>
            <a:r>
              <a:rPr lang="en-US" baseline="-25000" dirty="0"/>
              <a:t>1</a:t>
            </a:r>
            <a:r>
              <a:rPr lang="en-US" dirty="0"/>
              <a:t>, M</a:t>
            </a:r>
            <a:r>
              <a:rPr lang="en-US" baseline="-25000" dirty="0"/>
              <a:t>2</a:t>
            </a:r>
            <a:r>
              <a:rPr lang="en-US" dirty="0"/>
              <a:t>, M</a:t>
            </a:r>
            <a:r>
              <a:rPr lang="en-US" baseline="-25000" dirty="0"/>
              <a:t>3,</a:t>
            </a:r>
            <a:r>
              <a:rPr lang="en-US" dirty="0"/>
              <a:t> og M</a:t>
            </a:r>
            <a:r>
              <a:rPr lang="en-US" baseline="-25000" dirty="0"/>
              <a:t>4, </a:t>
            </a:r>
            <a:r>
              <a:rPr lang="en-US" dirty="0"/>
              <a:t> sé spannandi tré netsins Q.</a:t>
            </a:r>
          </a:p>
        </p:txBody>
      </p:sp>
      <p:pic>
        <p:nvPicPr>
          <p:cNvPr id="9" name="Picture 3" descr="Five graphs.&#10;Graph Q has six vertices: a, b, c, d, e, and f. The edges are a b, a c, a d, b d, d f, c d, c e, c f, and e f. Graph M 1 has six vertices: a, b, c, d, e, and f. The edges are a b, b d, d c, c e, f, and f d. Graph M 2 has six vertices: a, b, c, d, e, and f. The edges are a b, a d, d f, f e, and e c. Graph M 3 has six vertices; a, b, c, d, e, and f. The edges are b d, d f, a f, f e, and e c. Graph M 4 has six vertices: a, b, c, d, e, and f. The edges are a b, c e, e f, and f d.">
            <a:extLst>
              <a:ext uri="{FF2B5EF4-FFF2-40B4-BE49-F238E27FC236}">
                <a16:creationId xmlns:a16="http://schemas.microsoft.com/office/drawing/2014/main" id="{9CA8E992-7D07-4FA7-8469-250D0BD3026B}"/>
              </a:ext>
            </a:extLst>
          </p:cNvPr>
          <p:cNvPicPr>
            <a:picLocks noGrp="1" noChangeAspect="1"/>
          </p:cNvPicPr>
          <p:nvPr>
            <p:ph sz="half" idx="2"/>
          </p:nvPr>
        </p:nvPicPr>
        <p:blipFill>
          <a:blip r:embed="rId2"/>
          <a:stretch>
            <a:fillRect/>
          </a:stretch>
        </p:blipFill>
        <p:spPr>
          <a:xfrm>
            <a:off x="838200" y="2571801"/>
            <a:ext cx="5350108" cy="1981149"/>
          </a:xfrm>
          <a:prstGeom prst="rect">
            <a:avLst/>
          </a:prstGeom>
        </p:spPr>
      </p:pic>
      <p:sp>
        <p:nvSpPr>
          <p:cNvPr id="5" name="Content Placeholder 4">
            <a:extLst>
              <a:ext uri="{FF2B5EF4-FFF2-40B4-BE49-F238E27FC236}">
                <a16:creationId xmlns:a16="http://schemas.microsoft.com/office/drawing/2014/main" id="{2B8E3919-8C78-4121-8B3F-2E233FF60C98}"/>
              </a:ext>
            </a:extLst>
          </p:cNvPr>
          <p:cNvSpPr>
            <a:spLocks noGrp="1"/>
          </p:cNvSpPr>
          <p:nvPr>
            <p:ph sz="half" idx="12"/>
          </p:nvPr>
        </p:nvSpPr>
        <p:spPr>
          <a:xfrm>
            <a:off x="6310085" y="1010661"/>
            <a:ext cx="5548086" cy="5230482"/>
          </a:xfrm>
        </p:spPr>
        <p:txBody>
          <a:bodyPr/>
          <a:lstStyle/>
          <a:p>
            <a:r>
              <a:rPr lang="en-US" sz="2400" dirty="0"/>
              <a:t>Net M</a:t>
            </a:r>
            <a:r>
              <a:rPr lang="en-US" sz="2400" baseline="-25000" dirty="0"/>
              <a:t>1</a:t>
            </a:r>
            <a:r>
              <a:rPr lang="en-US" sz="2400" dirty="0"/>
              <a:t> er ekki spannandi tré nets Q því það inniheldur rás. </a:t>
            </a:r>
            <a:r>
              <a:rPr lang="en-US" sz="2400" i="0" dirty="0">
                <a:latin typeface="Cambria" panose="02040503050406030204" pitchFamily="18" charset="0"/>
                <a:ea typeface="Cambria" panose="02040503050406030204" pitchFamily="18" charset="0"/>
              </a:rPr>
              <a:t>(</a:t>
            </a:r>
            <a:r>
              <a:rPr lang="en-US" sz="2400" i="0" dirty="0">
                <a:latin typeface="Cambria Math" panose="02040503050406030204" pitchFamily="18" charset="0"/>
                <a:ea typeface="Cambria Math" panose="02040503050406030204" pitchFamily="18" charset="0"/>
              </a:rPr>
              <a:t>𝑐</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𝑑</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𝑓</a:t>
            </a:r>
            <a:r>
              <a:rPr lang="en-US" sz="2400" i="0" dirty="0">
                <a:latin typeface="Cambria" panose="02040503050406030204" pitchFamily="18" charset="0"/>
                <a:ea typeface="Cambria" panose="02040503050406030204" pitchFamily="18" charset="0"/>
              </a:rPr>
              <a:t>, </a:t>
            </a:r>
            <a:r>
              <a:rPr lang="en-US" sz="2400" i="0" dirty="0">
                <a:latin typeface="Cambria Math" panose="02040503050406030204" pitchFamily="18" charset="0"/>
                <a:ea typeface="Cambria Math" panose="02040503050406030204" pitchFamily="18" charset="0"/>
              </a:rPr>
              <a:t>𝑒</a:t>
            </a:r>
            <a:r>
              <a:rPr lang="en-US" sz="2400" i="0" dirty="0">
                <a:latin typeface="Cambria" panose="02040503050406030204" pitchFamily="18" charset="0"/>
                <a:ea typeface="Cambria" panose="02040503050406030204" pitchFamily="18" charset="0"/>
              </a:rPr>
              <a:t>)</a:t>
            </a:r>
            <a:r>
              <a:rPr lang="en-US" sz="2400" dirty="0"/>
              <a:t>.</a:t>
            </a:r>
          </a:p>
          <a:p>
            <a:r>
              <a:rPr lang="en-US" sz="2400" dirty="0"/>
              <a:t>Net M</a:t>
            </a:r>
            <a:r>
              <a:rPr lang="en-US" sz="2400" baseline="-25000" dirty="0"/>
              <a:t>2</a:t>
            </a:r>
            <a:r>
              <a:rPr lang="en-US" sz="2400" dirty="0"/>
              <a:t> er spannandi tré nets Q því það inniheldur alla hnúta upphaflega netsins, engir hnútar eru aðlægir í M</a:t>
            </a:r>
            <a:r>
              <a:rPr lang="en-US" sz="2400" baseline="-25000" dirty="0"/>
              <a:t>2 </a:t>
            </a:r>
            <a:r>
              <a:rPr lang="en-US" sz="2400" dirty="0"/>
              <a:t> sem voru ekki aðlægir í neti Q, net M</a:t>
            </a:r>
            <a:r>
              <a:rPr lang="en-US" sz="2400" baseline="-25000" dirty="0"/>
              <a:t>2</a:t>
            </a:r>
            <a:r>
              <a:rPr lang="en-US" sz="2400" dirty="0"/>
              <a:t> er tengt og inniheldur engar rásir. </a:t>
            </a:r>
          </a:p>
          <a:p>
            <a:r>
              <a:rPr lang="en-US" sz="2400" dirty="0"/>
              <a:t>Net M</a:t>
            </a:r>
            <a:r>
              <a:rPr lang="en-US" sz="2400" baseline="-25000" dirty="0"/>
              <a:t>3</a:t>
            </a:r>
            <a:r>
              <a:rPr lang="en-US" sz="2400" dirty="0"/>
              <a:t> er ekki spannandi tré nets Q því hnútarnir </a:t>
            </a:r>
            <a:r>
              <a:rPr lang="en-US" sz="2400" i="1" dirty="0"/>
              <a:t>a</a:t>
            </a:r>
            <a:r>
              <a:rPr lang="en-US" sz="2400" dirty="0"/>
              <a:t> og </a:t>
            </a:r>
            <a:r>
              <a:rPr lang="en-US" sz="2400" i="1" dirty="0"/>
              <a:t>f</a:t>
            </a:r>
            <a:r>
              <a:rPr lang="en-US" sz="2400" dirty="0"/>
              <a:t> eru aðlægir í neti M</a:t>
            </a:r>
            <a:r>
              <a:rPr lang="en-US" sz="2400" baseline="-25000" dirty="0"/>
              <a:t>3</a:t>
            </a:r>
            <a:r>
              <a:rPr lang="en-US" sz="2400" dirty="0"/>
              <a:t> en ekki í neti Q.</a:t>
            </a:r>
          </a:p>
          <a:p>
            <a:r>
              <a:rPr lang="en-US" sz="2400" dirty="0"/>
              <a:t>Net M</a:t>
            </a:r>
            <a:r>
              <a:rPr lang="en-US" sz="2400" baseline="-25000" dirty="0"/>
              <a:t>4</a:t>
            </a:r>
            <a:r>
              <a:rPr lang="en-US" sz="2400" dirty="0"/>
              <a:t> er ekki spannandi tré nets Q því það er ekki tengt. </a:t>
            </a:r>
          </a:p>
          <a:p>
            <a:r>
              <a:rPr lang="en-US" sz="2400" dirty="0"/>
              <a:t>Því er aðeins net M</a:t>
            </a:r>
            <a:r>
              <a:rPr lang="en-US" sz="2400" baseline="-25000" dirty="0"/>
              <a:t>2</a:t>
            </a:r>
            <a:r>
              <a:rPr lang="en-US" sz="2400" dirty="0"/>
              <a:t> spannandi tré nets Q. </a:t>
            </a:r>
          </a:p>
        </p:txBody>
      </p:sp>
    </p:spTree>
    <p:extLst>
      <p:ext uri="{BB962C8B-B14F-4D97-AF65-F5344CB8AC3E}">
        <p14:creationId xmlns:p14="http://schemas.microsoft.com/office/powerpoint/2010/main" val="21050499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6356B-EBF0-4B0E-8BD5-BCA9A00CB6E3}"/>
              </a:ext>
            </a:extLst>
          </p:cNvPr>
          <p:cNvSpPr>
            <a:spLocks noGrp="1"/>
          </p:cNvSpPr>
          <p:nvPr>
            <p:ph type="title"/>
          </p:nvPr>
        </p:nvSpPr>
        <p:spPr/>
        <p:txBody>
          <a:bodyPr>
            <a:noAutofit/>
          </a:bodyPr>
          <a:lstStyle/>
          <a:p>
            <a:r>
              <a:rPr lang="en-US" dirty="0"/>
              <a:t>12.10 Reiknirit Kruskals</a:t>
            </a:r>
            <a:endParaRPr lang="en-US" noProof="0" dirty="0"/>
          </a:p>
        </p:txBody>
      </p:sp>
      <p:sp>
        <p:nvSpPr>
          <p:cNvPr id="3" name="Content Placeholder 2">
            <a:extLst>
              <a:ext uri="{FF2B5EF4-FFF2-40B4-BE49-F238E27FC236}">
                <a16:creationId xmlns:a16="http://schemas.microsoft.com/office/drawing/2014/main" id="{0D41CFDB-3CDB-4589-8B4E-ACE62918BCEE}"/>
              </a:ext>
            </a:extLst>
          </p:cNvPr>
          <p:cNvSpPr>
            <a:spLocks noGrp="1"/>
          </p:cNvSpPr>
          <p:nvPr>
            <p:ph sz="quarter" idx="12"/>
          </p:nvPr>
        </p:nvSpPr>
        <p:spPr>
          <a:xfrm>
            <a:off x="838200" y="1011382"/>
            <a:ext cx="10515600" cy="4932217"/>
          </a:xfrm>
        </p:spPr>
        <p:txBody>
          <a:bodyPr/>
          <a:lstStyle/>
          <a:p>
            <a:pPr>
              <a:lnSpc>
                <a:spcPct val="100000"/>
              </a:lnSpc>
            </a:pPr>
            <a:r>
              <a:rPr lang="en-US" sz="2400" dirty="0"/>
              <a:t/>
            </a:r>
            <a:r>
              <a:rPr lang="en-US" sz="2400" b="1" dirty="0"/>
              <a:t>Léttasta spannandi tré</a:t>
            </a:r>
            <a:r>
              <a:rPr lang="en-US" sz="2400" dirty="0"/>
              <a:t> er spannandi tré vegins nets með lægsta mögulega heildarvægi. </a:t>
            </a:r>
          </a:p>
          <a:p>
            <a:pPr>
              <a:lnSpc>
                <a:spcPct val="100000"/>
              </a:lnSpc>
            </a:pPr>
            <a:r>
              <a:rPr lang="en-US" sz="2400" dirty="0"/>
              <a:t>Aðferðin sem við notum til að finna léttasta spannandi tré vegins nets nefnist </a:t>
            </a:r>
            <a:r>
              <a:rPr lang="en-US" sz="2400" b="1" dirty="0"/>
              <a:t>reiknirit Kruskals</a:t>
            </a:r>
            <a:r>
              <a:rPr lang="en-US" sz="2400" dirty="0"/>
              <a:t>. Skref reiknirits Kruskals eru þessi: </a:t>
            </a:r>
          </a:p>
          <a:p>
            <a:pPr>
              <a:lnSpc>
                <a:spcPct val="100000"/>
              </a:lnSpc>
            </a:pPr>
            <a:r>
              <a:rPr lang="en-US" sz="2400" b="1" dirty="0"/>
              <a:t>Skref 1: </a:t>
            </a:r>
            <a:r>
              <a:rPr lang="en-US" sz="2400" dirty="0"/>
              <a:t>Veldu einhvern legg með lægsta vægi allra leggja.</a:t>
            </a:r>
          </a:p>
          <a:p>
            <a:pPr>
              <a:lnSpc>
                <a:spcPct val="100000"/>
              </a:lnSpc>
            </a:pPr>
            <a:r>
              <a:rPr lang="en-US" sz="2400" b="1" dirty="0"/>
              <a:t>Skref 2: </a:t>
            </a:r>
            <a:r>
              <a:rPr lang="en-US" sz="2400" dirty="0"/>
              <a:t>Veldu annan legg með lægsta vægi úr hópi þeirra sem eftir eru. Seinni leggurinn þarf ekki að tengjast þeim fyrri. </a:t>
            </a:r>
          </a:p>
          <a:p>
            <a:pPr>
              <a:lnSpc>
                <a:spcPct val="100000"/>
              </a:lnSpc>
            </a:pPr>
            <a:r>
              <a:rPr lang="en-US" sz="2400" b="1" dirty="0"/>
              <a:t>Skref 3: </a:t>
            </a:r>
            <a:r>
              <a:rPr lang="en-US" sz="2400" dirty="0"/>
              <a:t>Veldu annan legg með lægsta vægi úr hópi þeirra sem eftir eru, en ekki legg sem myndar rás í hlutanetinu sem þú ert að búa til. </a:t>
            </a:r>
          </a:p>
          <a:p>
            <a:pPr>
              <a:lnSpc>
                <a:spcPct val="100000"/>
              </a:lnSpc>
            </a:pPr>
            <a:r>
              <a:rPr lang="en-US" sz="2400" b="1" dirty="0"/>
              <a:t>Skref 4: </a:t>
            </a:r>
            <a:r>
              <a:rPr lang="en-US" sz="2400" dirty="0"/>
              <a:t>Endurtaktu skref 3 þar til allir hnútar upphaflega netsins eru með og spannandi tré hefur myndast. </a:t>
            </a:r>
          </a:p>
        </p:txBody>
      </p:sp>
    </p:spTree>
    <p:extLst>
      <p:ext uri="{BB962C8B-B14F-4D97-AF65-F5344CB8AC3E}">
        <p14:creationId xmlns:p14="http://schemas.microsoft.com/office/powerpoint/2010/main" val="21465390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fontScale="90000"/>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alþjóðlega notkunarleyfinu CC BY-NC-SA 4.0. Aðeins má afrita það eða breyta því í tilgangi sem ekki er rekinn í hagnaðarskyni. Tilgreina verður OpenStax og Rice University sem rétthafa og geta allra breytinga. Öllum aðlöguðum útgáfum verður að deila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3698</TotalTime>
  <Words>7678</Words>
  <Application>Microsoft Macintosh PowerPoint</Application>
  <PresentationFormat>Widescreen</PresentationFormat>
  <Paragraphs>405</Paragraphs>
  <Slides>83</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83</vt:i4>
      </vt:variant>
    </vt:vector>
  </HeadingPairs>
  <TitlesOfParts>
    <vt:vector size="91" baseType="lpstr">
      <vt:lpstr>Arial</vt:lpstr>
      <vt:lpstr>Calibri</vt:lpstr>
      <vt:lpstr>Calibri Light</vt:lpstr>
      <vt:lpstr>Cambria</vt:lpstr>
      <vt:lpstr>Cambria Math</vt:lpstr>
      <vt:lpstr>NotoSans</vt:lpstr>
      <vt:lpstr>Office Theme</vt:lpstr>
      <vt:lpstr>Equation</vt:lpstr>
      <vt:lpstr>Contemporary Mathematics</vt:lpstr>
      <vt:lpstr>12.1 Graph Basics</vt:lpstr>
      <vt:lpstr>12.1 Parts of a Graph (1 of 2)</vt:lpstr>
      <vt:lpstr>EXAMPLE – Identifying Edges and Vertices</vt:lpstr>
      <vt:lpstr>12.1 Parts of a Graph (2 of 2)</vt:lpstr>
      <vt:lpstr>EXAMPLE – Identifying Vertices That Are Not Adjacent </vt:lpstr>
      <vt:lpstr>12.1 Analyzing Geographical Maps with Graphs</vt:lpstr>
      <vt:lpstr>EXAMPLE – Determining the Degree of a Vertex</vt:lpstr>
      <vt:lpstr>12.1 Graphs of Social Interactions</vt:lpstr>
      <vt:lpstr>EXAMPLE – Graphing Chloe’s Roblox Friends</vt:lpstr>
      <vt:lpstr>12.2 Graph Structures</vt:lpstr>
      <vt:lpstr>12.2 Relating the Number of Edges to the Degrees of Vertices</vt:lpstr>
      <vt:lpstr>EXAMPLE – Finding the Sum of Degrees </vt:lpstr>
      <vt:lpstr>12.2 Completeness</vt:lpstr>
      <vt:lpstr>EXAMPLE – Using the Sum of Degrees Theorem </vt:lpstr>
      <vt:lpstr>12.2 Subgraphs</vt:lpstr>
      <vt:lpstr>EXAMPLE – Identifying a Subgraph</vt:lpstr>
      <vt:lpstr>12.2 Identifying and Naming Cycles</vt:lpstr>
      <vt:lpstr>12.2 Cyclic Subgraphs and Cliques</vt:lpstr>
      <vt:lpstr>EXAMPLE – Identifying Cyclic Subgraphs</vt:lpstr>
      <vt:lpstr>12.2 Three-Cycles in Complete Graphs</vt:lpstr>
      <vt:lpstr>12.3 Comparing Graphs</vt:lpstr>
      <vt:lpstr>12.3 When Are Two Graphs Really the Same Graph?</vt:lpstr>
      <vt:lpstr>12.3 When Are Two Graphs Really Different?</vt:lpstr>
      <vt:lpstr>12.3 Recognizing Isomorphic Graphs</vt:lpstr>
      <vt:lpstr>12.3 Identifying and Naming Isomorphisms</vt:lpstr>
      <vt:lpstr>13.3 Complementary Graphs</vt:lpstr>
      <vt:lpstr>EXAMPLE – Finding a Complement</vt:lpstr>
      <vt:lpstr>12.4 Navigating Graphs</vt:lpstr>
      <vt:lpstr>12.4 Walks</vt:lpstr>
      <vt:lpstr>EXAMPLE – Naming a Walk Through A House</vt:lpstr>
      <vt:lpstr>12.4 Paths and Trails</vt:lpstr>
      <vt:lpstr>EXAMPLE – Identifying Walks, Paths, and Trails</vt:lpstr>
      <vt:lpstr>12.4 Circuits (1 of 2)</vt:lpstr>
      <vt:lpstr>12.4 Circuits (2 of 2)</vt:lpstr>
      <vt:lpstr>12.4 Graph Colorings (1 of 2)</vt:lpstr>
      <vt:lpstr>12.4 Graph Colorings (2 of 2)</vt:lpstr>
      <vt:lpstr>12.4 The Four Color Problem</vt:lpstr>
      <vt:lpstr>12.5 Euler Circuits</vt:lpstr>
      <vt:lpstr>12.5 Connectedness</vt:lpstr>
      <vt:lpstr>EXAMPLE – Determining If a Graph Is Connected or Disconnected </vt:lpstr>
      <vt:lpstr>12.5 Origin of Euler Circuits</vt:lpstr>
      <vt:lpstr>12.5 Chinese Postman Problem</vt:lpstr>
      <vt:lpstr>EXAMPLE – Understanding Eulerian Graphs (1 of 2)</vt:lpstr>
      <vt:lpstr>EXAMPLE – Understanding Eulerian Graphs (2 of 2)</vt:lpstr>
      <vt:lpstr>12.5 Identifying Euler Circuits</vt:lpstr>
      <vt:lpstr>12.5 Eulerization</vt:lpstr>
      <vt:lpstr>EXAMPLE – Eulerizing Graphs </vt:lpstr>
      <vt:lpstr>12.6 Euler Trails</vt:lpstr>
      <vt:lpstr>12.6 Euler Trails </vt:lpstr>
      <vt:lpstr>EXAMPLE – Recognizing Euler Trails</vt:lpstr>
      <vt:lpstr>12.6 The Five Rooms Puzzle</vt:lpstr>
      <vt:lpstr>12.6 Bridges and Local Bridges</vt:lpstr>
      <vt:lpstr>EXAMPLE – Identifying Bridges and Local Bridges </vt:lpstr>
      <vt:lpstr>12.6 Finding an Euler Trail with Fleury’s Algorithm</vt:lpstr>
      <vt:lpstr>12.7 Hamilton Cycles</vt:lpstr>
      <vt:lpstr>12.7 Hamilton cycles vs. Euler Circuits</vt:lpstr>
      <vt:lpstr>12.7 Hamilton’s Puzzle</vt:lpstr>
      <vt:lpstr>12.7 Factorials</vt:lpstr>
      <vt:lpstr>EXAMPLE – Evaluating Factorials </vt:lpstr>
      <vt:lpstr>12.7 Counting Hamilton Cycles in Complete Graphs</vt:lpstr>
      <vt:lpstr>12.7 Weighted Graphs</vt:lpstr>
      <vt:lpstr>12.8 Hamilton Paths (1 of 2)</vt:lpstr>
      <vt:lpstr>12.8 Hamilton Paths (2 of 2)</vt:lpstr>
      <vt:lpstr>EXAMPLE – Identifying Hamilton Paths</vt:lpstr>
      <vt:lpstr>12.8 Existence of a Hamilton Path</vt:lpstr>
      <vt:lpstr>12.9 Traveling Salesman Problem</vt:lpstr>
      <vt:lpstr>12.9 Brute Force and Greedy Algorithms</vt:lpstr>
      <vt:lpstr>12.9 The Traveling Salesman Problem</vt:lpstr>
      <vt:lpstr>12.9 Finding Weights of All Hamilton Cycles in Complete Graphs</vt:lpstr>
      <vt:lpstr>EXAMPLE – Calculating Possible Weights of Hamilton Cycles</vt:lpstr>
      <vt:lpstr>12.9 The Brute Force Method</vt:lpstr>
      <vt:lpstr>12.9 The Nearest Neighbor Method</vt:lpstr>
      <vt:lpstr>12.10 Trees</vt:lpstr>
      <vt:lpstr>12.10 What is a tree?</vt:lpstr>
      <vt:lpstr>EXAMPLE – Identifying Arithmetic Sequences </vt:lpstr>
      <vt:lpstr>12.10 Types of Trees</vt:lpstr>
      <vt:lpstr>12.10 Characteristics of Trees</vt:lpstr>
      <vt:lpstr>EXAMPLE – Exploring Characteristics of Trees</vt:lpstr>
      <vt:lpstr>12.10 Spanning Trees</vt:lpstr>
      <vt:lpstr>EXAMPLE – Identifying Spanning Trees</vt:lpstr>
      <vt:lpstr>12.10 Kruskal’s Algorithm</vt:lpstr>
      <vt:lpstr>License</vt:lpstr>
    </vt:vector>
  </TitlesOfParts>
  <Company>OpenStax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Stærðfræði í daglegu lífi — 12. Netafræði</dc:title>
  <dc:subject>Íslenskar glærur fyrir 12. kafla</dc:subject>
  <dc:creator>Larissa Chu</dc:creator>
  <cp:lastModifiedBy>Colby Powers</cp:lastModifiedBy>
  <cp:revision>331</cp:revision>
  <dcterms:created xsi:type="dcterms:W3CDTF">2018-05-29T21:16:34Z</dcterms:created>
  <dcterms:modified xsi:type="dcterms:W3CDTF">2026-02-24T17:27:28Z</dcterms:modified>
  <cp:category>Accessible PPT</cp:category>
</cp:coreProperties>
</file>