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photo of several rocks carefully stacked to achieve balance.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image illustrates a workspace divided into two sides. The content of the left side is equal to the content of the right side. On the left side, there are three circular counters and an envelope containing an unknown number of counters. On the right side are eight counters.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contains two illustrations of workspaces, divided each into two sides. On the left side of the first workspace there are three counters circled in purple and an envelope containing an unknown number of counters. On the right side are eight counters, three of which are also circled in purple. An arrow to the right of the workspace points to the second workspace. On the left side of the second workspace, there is just an envelope. On the right side are five counters. This workspace is identical to the first workspace, except that the three counters circled in purple have been removed from both sides.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image illustrates a workspace divided into two sides. The content of the left side is equal to the content of the right side. On the left side, there are three circular counters and an envelope containing an unknown number of counters. On the right side are eight counters. Underneath the image is the equation modeled by the counters: x plus 3 equals 8.</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image illustrates a workspace divided into two sides. The content of the left side is equal to the content of the right side. On the left side, there are two envelopes each containing an unknown but equal number of counters. On the right side are six counters.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image illustrates a workspace divided into two sides. The content of the left side is equal to the content of the right side. On the left side, there are two envelopes each containing an unknown but equal number of counters. On the right side are six counters. Underneath the image is the equation modeled by the counters: 2 x equals 6.</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number line ranging from negative 5 to 5 with tick marks for each integer. The inequality x is greater than 3 is graphed on the number line, with an open parenthesis at x equals 3, and a red line extending to the right of the parenthesis.</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number line ranging from negative 5 to 5 with tick marks for each integer. The inequality x is greater than or equal to 3 is graphed on the number line, with an open bracket at x equals 3, and a red line extending to the right of the bracket.</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number line ranging from negative 5 to 5 with tick marks for each integer. The inequality x is greater than 3 is graphed on the number line, with an open parenthesis at x equals 3, and a red line extending to the right of the parenthesis. The inequality is also written in interval notation as parenthesis, 3 comma infinity, parenthesis.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number line ranging from negative 5 to 5 with tick marks for each integer. The inequality x is less than or equal to 1 is graphed on the number line, with an open bracket at x equals 1, and a red line extending to the left of the bracket. The inequality is also written in interval notation as parenthesis, negative infinity comma 1, bracket.</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shows the same four number lines as above, with the same interval notation labels. Below the interval notation for each number line, there is text indicating how the notation on the number lines is similar to the interval notation. The first number line is a graph of x is greater than a, and the interval notation is parenthesis, a comma infinity, parenthesis. The text below reads: “Both have a left parenthesis.” The second number line is a graph of x is greater than or equal to a, and the interval notation is bracket, a comma infinity, parenthesis. The text below reads: “Both have a left bracket.” The third number line is a graph of x is less than a, and the interval notation is parenthesis, negative infinity comma a, parenthesis. The text below reads: “Both have a right parenthesis.” The last number line is a graph of x is less than or equal to a, and the interval notation is parenthesis, negative infinity comma a, bracket. The text below reads: “Both have a right bracket.”</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1.xml" /><ns0:Relationship Id="rId2" Type="http://schemas.openxmlformats.org/officeDocument/2006/relationships/image" Target="../media/v3_image2_7545f3ad52ed.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7_8a94c9e01064.png" /></ns0: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9.jpg"/></Relationships>
</file>

<file path=ppt/slides/_rels/slide14.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10_9220f5de5f35.png" /></ns0:Relationships>
</file>

<file path=ppt/slides/_rels/slide15.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11_4f7c58ae7a0b.png" /></ns0: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5.jpg"/></Relationships>
</file>

<file path=ppt/slides/_rels/slide27.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11.xml" /><ns0:Relationship Id="rId3" Type="http://schemas.openxmlformats.org/officeDocument/2006/relationships/image" Target="../media/v3_image16_f69393d1fde6.png" /></ns0:Relationships>
</file>

<file path=ppt/slides/_rels/slide2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17_bcbe28e035eb.png" /></ns0:Relationships>
</file>

<file path=ppt/slides/_rels/slide29.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18_fb0c216330d8.png" /></ns0: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defRPr>
                <a:solidFill>
                  <a:srgbClr val="548235"/>
                </a:solidFill>
              </a:defRPr>
            </a:pPr>
            <a:r>
              <a:rPr>
                <a:solidFill>
                  <a:srgbClr val="548235"/>
                </a:solidFill>
              </a:rPr>
              <a:t>Grunnalgebra, 2. útgáfa</a:t>
            </a:r>
          </a:p>
        </p:txBody>
      </p:sp>
      <p:sp>
        <p:nvSpPr>
          <p:cNvPr id="3" name="Subtitle 2"/>
          <p:cNvSpPr>
            <a:spLocks noGrp="1"/>
          </p:cNvSpPr>
          <p:nvPr>
            <p:ph type="subTitle" idx="1"/>
          </p:nvPr>
        </p:nvSpPr>
        <p:spPr>
          <a:xfrm>
            <a:off x="1828800" y="2072269"/>
            <a:ext cx="8534400" cy="1752600"/>
          </a:xfrm>
        </p:spPr>
        <p:txBody>
          <a:bodyPr>
            <a:normAutofit fontScale="85000" lnSpcReduction="20000"/>
          </a:bodyPr>
          <a:lstStyle/>
          <a:p>
            <a:pPr marL="0" lvl="0" indent="0">
              <a:buNone/>
              <a:defRPr>
                <a:solidFill>
                  <a:srgbClr val="548235"/>
                </a:solidFill>
              </a:defRPr>
            </a:pPr>
            <a:r>
              <a:rPr>
                <a:solidFill>
                  <a:srgbClr val="548235"/>
                </a:solidFill>
              </a:rPr>
              <a:t>2. kafli: Lausnir línulegra jafna og ójafna</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Yfirlit kaflans (1 af 2)</a:t>
            </a:r>
          </a:p>
        </p:txBody>
      </p:sp>
      <p:sp>
        <p:nvSpPr>
          <p:cNvPr id="3" name="Content Placeholder 2"/>
          <p:cNvSpPr>
            <a:spLocks noGrp="1"/>
          </p:cNvSpPr>
          <p:nvPr>
            <p:ph idx="1"/>
          </p:nvPr>
        </p:nvSpPr>
        <p:spPr/>
        <p:txBody>
          <a:bodyPr/>
          <a:lstStyle/>
          <a:p>
            <a:pPr marL="457189" lvl="0" indent="-457189">
              <a:buAutoNum type="arabicPeriod"/>
            </a:pPr>
            <a:r>
              <a:rPr/>
              <a:t>Leysið jöfnur með frádráttar- og samlagningarreglum jafna</a:t>
            </a:r>
          </a:p>
          <a:p>
            <a:pPr marL="457189" lvl="0" indent="-457189">
              <a:buAutoNum type="arabicPeriod"/>
            </a:pPr>
            <a:r>
              <a:rPr/>
              <a:t>Leysið jöfnur með deili- og margföldunarreglum jafna</a:t>
            </a:r>
          </a:p>
          <a:p>
            <a:pPr marL="457189" lvl="0" indent="-457189">
              <a:buAutoNum type="arabicPeriod"/>
            </a:pPr>
            <a:r>
              <a:rPr/>
              <a:t>Leysið jöfnur með breytum og föstum báðum megin</a:t>
            </a:r>
          </a:p>
          <a:p>
            <a:pPr marL="457189" lvl="0" indent="-457189">
              <a:buAutoNum type="arabicPeriod"/>
            </a:pPr>
            <a:r>
              <a:rPr/>
              <a:t>Notið almenna aðferð til að leysa línulegar jöfnur</a:t>
            </a:r>
          </a:p>
          <a:p>
            <a:pPr marL="457189" lvl="0" indent="-457189">
              <a:buAutoNum type="arabicPeriod"/>
            </a:pPr>
            <a:r>
              <a:rPr/>
              <a:t>Leysið jöfnur með almennum brotum eða tugabrotum</a:t>
            </a:r>
          </a:p>
          <a:p>
            <a:pPr marL="457189" lvl="0" indent="-457189">
              <a:buAutoNum type="arabicPeriod"/>
            </a:pPr>
            <a:r>
              <a:rPr/>
              <a:t>Einangrið tiltekna breytu í formúlu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Yfirlit kaflans (2 af 2)</a:t>
            </a:r>
          </a:p>
        </p:txBody>
      </p:sp>
      <p:sp>
        <p:nvSpPr>
          <p:cNvPr id="3" name="Content Placeholder 2"/>
          <p:cNvSpPr>
            <a:spLocks noGrp="1"/>
          </p:cNvSpPr>
          <p:nvPr>
            <p:ph idx="1"/>
          </p:nvPr>
        </p:nvSpPr>
        <p:spPr/>
        <p:txBody>
          <a:bodyPr/>
          <a:lstStyle/>
          <a:p>
            <a:pPr marL="457189" lvl="0" indent="-457189">
              <a:buAutoNum type="arabicPeriod" startAt="7"/>
            </a:pPr>
            <a:r>
              <a:rPr/>
              <a:t>Leysið línulegar ójöfnur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2.1</a:t>
            </a:r>
          </a:p>
        </p:txBody>
      </p:sp>
      <p:pic>
        <p:nvPicPr>
          <p:cNvPr id="3" name="Picture 1" descr="This is a photo of several rocks carefully stacked to achieve balance."/>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Steinarnir í þessari hleðslu verða að vera í fullkomnu jafnvægi um miðjuna svo að hún haldi lögun sinni.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defRPr>
                <a:solidFill>
                  <a:srgbClr val="548235"/>
                </a:solidFill>
              </a:defRPr>
            </a:pPr>
            <a:r>
              <a:rPr>
                <a:solidFill>
                  <a:srgbClr val="548235"/>
                </a:solidFill>
              </a:rPr>
              <a:t>2.1 Leysið jöfnur með frádráttar- og samlagningarreglum jafna</a:t>
            </a:r>
          </a:p>
        </p:txBody>
      </p:sp>
      <p:sp>
        <p:nvSpPr>
          <p:cNvPr id="3" name="Content Placeholder 2"/>
          <p:cNvSpPr>
            <a:spLocks noGrp="1"/>
          </p:cNvSpPr>
          <p:nvPr>
            <p:ph idx="1"/>
          </p:nvPr>
        </p:nvSpPr>
        <p:spPr/>
        <p:txBody>
          <a:bodyPr/>
          <a:lstStyle/>
          <a:p>
            <a:pPr marL="0" lvl="0" indent="0">
              <a:buNone/>
            </a:pPr>
            <a:r>
              <a:rPr b="1"/>
              <a:t>Hæfniviðmið</a:t>
            </a:r>
          </a:p>
          <a:p>
            <a:pPr lvl="0"/>
            <a:r>
              <a:rPr/>
              <a:t>Sannreynið lausn jöfnu</a:t>
            </a:r>
          </a:p>
          <a:p>
            <a:pPr lvl="0"/>
            <a:r>
              <a:rPr/>
              <a:t>Leysið jöfnur með frádráttar- og samlagningarreglum jafna</a:t>
            </a:r>
          </a:p>
          <a:p>
            <a:pPr lvl="0"/>
            <a:r>
              <a:rPr/>
              <a:t>Leysið jöfnur sem þarf að einfalda</a:t>
            </a:r>
          </a:p>
          <a:p>
            <a:pPr lvl="0"/>
            <a:r>
              <a:rPr/>
              <a:t>Setjið fram sem jöfnu og leysið</a:t>
            </a:r>
          </a:p>
          <a:p>
            <a:pPr lvl="0"/>
            <a:r>
              <a:rPr/>
              <a:t>Setjið orðadæmi fram sem jöfnur og leysið</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2.2</a:t>
            </a:r>
          </a:p>
        </p:txBody>
      </p:sp>
      <p:pic>
        <p:nvPicPr>
          <p:cNvPr id="3" name="Picture 1" descr="This image illustrates a workspace divided into two sides. The content of the left side is equal to the content of the right side. On the left side, there are three circular counters and an envelope containing an unknown number of counters. On the right side are eight counter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líkan af jöfnu með einni breytu. Vinstra megin á vinnusvæðinu er óþekkt stærð (umslag) og þrír kubbar en hægra megin eru átta kubbar.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2.3</a:t>
            </a:r>
          </a:p>
        </p:txBody>
      </p:sp>
      <p:pic>
        <p:nvPicPr>
          <p:cNvPr id="3" name="Picture 1" descr="This figure contains two illustrations of workspaces, divided each into two sides. On the left side of the first workspace there are three counters circled in purple and an envelope containing an unknown number of counters. On the right side are eight counters, three of which are also circled in purple. An arrow to the right of the workspace points to the second workspace. On the left side of the second workspace, there is just an envelope. On the right side are five counters. This workspace is identical to the first workspace, except that the three counters circled in purple have been removed from both side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líkan af lausn jöfnu með einni breytu. Þrír kubbar eru fjarlægðir af hvorri hlið vinnusvæðisins. Þá stendur óþekkta stærðin (umslagið) ein eftir vinstra megin og fimm kubbar hægra megin. Óþekkta stærðin jafngildir því fimm kubbum.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2.4</a:t>
            </a:r>
          </a:p>
        </p:txBody>
      </p:sp>
      <p:pic>
        <p:nvPicPr>
          <p:cNvPr id="3" name="Picture 1" descr="This image illustrates a workspace divided into two sides. The content of the left side is equal to the content of the right side. On the left side, there are three circular counters and an envelope containing an unknown number of counters. On the right side are eight counters. Underneath the image is the equation modeled by the counters: x plus 3 equals 8."/>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líkan af jöfnunni x+3=8.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2.1</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10972800">
                  <a:extLst>
                    <a:ext uri="{9D8B030D-6E8A-4147-A177-3AD203B41FA5}">
                      <a16:colId xmlns:a16="http://schemas.microsoft.com/office/drawing/2014/main" val="20000"/>
                    </a:ext>
                  </a:extLst>
                </a:gridCol>
              </a:tblGrid>
              <a:tr h="0">
                <a:tc>
                  <a:txBody>
                    <a:bodyPr/>
                    <a:lstStyle/>
                    <a:p>
                      <a:pPr marL="0" lvl="0" indent="0">
                        <a:buNone/>
                      </a:pPr>
                      <a:r>
                        <a:rPr b="1"/>
                        <a:t>Jafngildir =</a:t>
                      </a:r>
                    </a:p>
                  </a:txBody>
                  <a:tcPr/>
                </a:tc>
                <a:extLst>
                  <a:ext uri="{0D108BD9-81ED-4DB2-BD59-A6C34878D82A}">
                    <a16:rowId xmlns:a16="http://schemas.microsoft.com/office/drawing/2014/main" val="10000"/>
                  </a:ext>
                </a:extLst>
              </a:tr>
              <a:tr h="0">
                <a:tc>
                  <a:txBody>
                    <a:bodyPr/>
                    <a:lstStyle/>
                    <a:p>
                      <a:pPr marL="0" lvl="0" indent="0">
                        <a:buNone/>
                      </a:pPr>
                      <a:r>
                        <a:t>er</a:t>
                      </a:r>
                      <a:br/>
                      <a:r>
                        <a:t>er jafnt og</a:t>
                      </a:r>
                      <a:br/>
                      <a:r>
                        <a:t>er það sama og</a:t>
                      </a:r>
                      <a:br/>
                      <a:r>
                        <a:t>niðurstaðan er</a:t>
                      </a:r>
                      <a:br/>
                      <a:r>
                        <a:t>gefur</a:t>
                      </a:r>
                      <a:br/>
                      <a:r>
                        <a:t>var</a:t>
                      </a:r>
                      <a:br/>
                      <a:r>
                        <a:t>verður</a:t>
                      </a:r>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2.2</a:t>
            </a:r>
          </a:p>
        </p:txBody>
      </p:sp>
      <p:pic>
        <p:nvPicPr>
          <p:cNvPr id="3" name="Picture 1" descr="This table illustrates a seven-step process for solving a word problem, exemplified by calculating a car's sticker price."/>
          <p:cNvPicPr>
            <a:picLocks noGrp="1" noChangeAspect="1"/>
          </p:cNvPicPr>
          <p:nvPr/>
        </p:nvPicPr>
        <p:blipFill>
          <a:blip r:embed="rId2"/>
          <a:stretch>
            <a:fillRect/>
          </a:stretch>
        </p:blipFill>
        <p:spPr bwMode="auto">
          <a:xfrm>
            <a:off x="977900" y="952500"/>
            <a:ext cx="10223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Taflan sýnir sjö skref við lausn orðadæmis þar sem ásett verð bifreiðar er reiknað.</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defRPr>
                <a:solidFill>
                  <a:srgbClr val="548235"/>
                </a:solidFill>
              </a:defRPr>
            </a:pPr>
            <a:r>
              <a:rPr>
                <a:solidFill>
                  <a:srgbClr val="548235"/>
                </a:solidFill>
              </a:rPr>
              <a:t>2.2 Leysið jöfnur með deili- og margföldunarreglum jafna</a:t>
            </a:r>
          </a:p>
        </p:txBody>
      </p:sp>
      <p:sp>
        <p:nvSpPr>
          <p:cNvPr id="3" name="Content Placeholder 2"/>
          <p:cNvSpPr>
            <a:spLocks noGrp="1"/>
          </p:cNvSpPr>
          <p:nvPr>
            <p:ph idx="1"/>
          </p:nvPr>
        </p:nvSpPr>
        <p:spPr/>
        <p:txBody>
          <a:bodyPr/>
          <a:lstStyle/>
          <a:p>
            <a:pPr marL="0" lvl="0" indent="0">
              <a:buNone/>
            </a:pPr>
            <a:r>
              <a:rPr b="1"/>
              <a:t>Hæfniviðmið</a:t>
            </a:r>
          </a:p>
          <a:p>
            <a:pPr lvl="0"/>
            <a:r>
              <a:rPr/>
              <a:t>Leysið jöfnur með deili- og margföldunarreglum jafna</a:t>
            </a:r>
          </a:p>
          <a:p>
            <a:pPr lvl="0"/>
            <a:r>
              <a:rPr/>
              <a:t>Leysið jöfnur sem þarf að einfalda</a:t>
            </a:r>
          </a:p>
          <a:p>
            <a:pPr lvl="0"/>
            <a:r>
              <a:rPr/>
              <a:t>Setjið fram sem jöfnu og leysið</a:t>
            </a:r>
          </a:p>
          <a:p>
            <a:pPr lvl="0"/>
            <a:r>
              <a:rPr/>
              <a:t>Setjið orðadæmi fram sem jöfnur og leysið</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2.5</a:t>
            </a:r>
          </a:p>
        </p:txBody>
      </p:sp>
      <p:pic>
        <p:nvPicPr>
          <p:cNvPr id="3" name="Picture 1" descr="This image illustrates a workspace divided into two sides. The content of the left side is equal to the content of the right side. On the left side, there are two envelopes each containing an unknown but equal number of counters. On the right side are six counter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líkan af jöfnu þar sem ein breyta er margfölduð með fasta. Vinstra megin á vinnusvæðinu eru tvö eintök af óþekktu stærðinni (tvö umslög) en hægra megin eru sex kubbar.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2.6</a:t>
            </a:r>
          </a:p>
        </p:txBody>
      </p:sp>
      <p:pic>
        <p:nvPicPr>
          <p:cNvPr id="3" name="Picture 1" descr="This image illustrates a workspace divided into two sides. The content of the left side is equal to the content of the right side. On the left side, there are two envelopes each containing an unknown but equal number of counters. On the right side are six counters. Underneath the image is the equation modeled by the counters: 2 x equals 6."/>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líkan af jöfnunni 2x=6.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2.3</a:t>
            </a:r>
          </a:p>
        </p:txBody>
      </p:sp>
      <p:pic>
        <p:nvPicPr>
          <p:cNvPr id="3" name="Picture 1" descr="Steps for solving a word problem to find the unit cost of grapes, from identifying the unknown to checking the solution."/>
          <p:cNvPicPr>
            <a:picLocks noGrp="1" noChangeAspect="1"/>
          </p:cNvPicPr>
          <p:nvPr/>
        </p:nvPicPr>
        <p:blipFill>
          <a:blip r:embed="rId2"/>
          <a:stretch>
            <a:fillRect/>
          </a:stretch>
        </p:blipFill>
        <p:spPr bwMode="auto">
          <a:xfrm>
            <a:off x="2006600" y="952500"/>
            <a:ext cx="8166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Skref við lausn orðadæmis um einingarverð vínberja, frá því að ákvarða óþekktu stærðina þar til lausnin er sannreynd.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2.4</a:t>
            </a:r>
          </a:p>
        </p:txBody>
      </p:sp>
      <p:pic>
        <p:nvPicPr>
          <p:cNvPr id="3" name="Picture 1" descr="This table demonstrates the step-by-step process for solving a word problem involving fractions, from identifying the unknown to checking the solution."/>
          <p:cNvPicPr>
            <a:picLocks noGrp="1" noChangeAspect="1"/>
          </p:cNvPicPr>
          <p:nvPr/>
        </p:nvPicPr>
        <p:blipFill>
          <a:blip r:embed="rId2"/>
          <a:stretch>
            <a:fillRect/>
          </a:stretch>
        </p:blipFill>
        <p:spPr bwMode="auto">
          <a:xfrm>
            <a:off x="2006600" y="952500"/>
            <a:ext cx="8178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Taflan sýnir skref fyrir skref hvernig leysa má orðadæmi með brotum, frá því að ákvarða óþekktu stærðina þar til lausnin er sannreynd.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defRPr>
                <a:solidFill>
                  <a:srgbClr val="548235"/>
                </a:solidFill>
              </a:defRPr>
            </a:pPr>
            <a:r>
              <a:rPr>
                <a:solidFill>
                  <a:srgbClr val="548235"/>
                </a:solidFill>
              </a:rPr>
              <a:t>2.3 Leysið jöfnur með breytum og föstum báðum megin</a:t>
            </a:r>
          </a:p>
        </p:txBody>
      </p:sp>
      <p:sp>
        <p:nvSpPr>
          <p:cNvPr id="3" name="Content Placeholder 2"/>
          <p:cNvSpPr>
            <a:spLocks noGrp="1"/>
          </p:cNvSpPr>
          <p:nvPr>
            <p:ph idx="1"/>
          </p:nvPr>
        </p:nvSpPr>
        <p:spPr/>
        <p:txBody>
          <a:bodyPr/>
          <a:lstStyle/>
          <a:p>
            <a:pPr marL="0" lvl="0" indent="0">
              <a:buNone/>
            </a:pPr>
            <a:r>
              <a:rPr b="1"/>
              <a:t>Hæfniviðmið</a:t>
            </a:r>
          </a:p>
          <a:p>
            <a:pPr lvl="0"/>
            <a:r>
              <a:rPr/>
              <a:t>Leysið jöfnu með föstum báðum megin</a:t>
            </a:r>
          </a:p>
          <a:p>
            <a:pPr lvl="0"/>
            <a:r>
              <a:rPr/>
              <a:t>Leysið jöfnu með breytum báðum megin</a:t>
            </a:r>
          </a:p>
          <a:p>
            <a:pPr lvl="0"/>
            <a:r>
              <a:rPr/>
              <a:t>Leysið jöfnu með breytum og föstum báðum megin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2.4 Notið almenna aðferð til að leysa línulegar jöfnur</a:t>
            </a:r>
          </a:p>
        </p:txBody>
      </p:sp>
      <p:sp>
        <p:nvSpPr>
          <p:cNvPr id="3" name="Content Placeholder 2"/>
          <p:cNvSpPr>
            <a:spLocks noGrp="1"/>
          </p:cNvSpPr>
          <p:nvPr>
            <p:ph idx="1"/>
          </p:nvPr>
        </p:nvSpPr>
        <p:spPr/>
        <p:txBody>
          <a:bodyPr/>
          <a:lstStyle/>
          <a:p>
            <a:pPr marL="0" lvl="0" indent="0">
              <a:buNone/>
            </a:pPr>
            <a:r>
              <a:rPr b="1"/>
              <a:t>Hæfniviðmið</a:t>
            </a:r>
          </a:p>
          <a:p>
            <a:pPr lvl="0"/>
            <a:r>
              <a:rPr/>
              <a:t>Leysið jöfnur með almennri aðferð</a:t>
            </a:r>
          </a:p>
          <a:p>
            <a:pPr lvl="0"/>
            <a:r>
              <a:rPr/>
              <a:t>Flokkið jöfnur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2.5</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Tegund jöfnu</a:t>
                      </a:r>
                    </a:p>
                  </a:txBody>
                  <a:tcPr/>
                </a:tc>
                <a:tc>
                  <a:txBody>
                    <a:bodyPr/>
                    <a:lstStyle/>
                    <a:p>
                      <a:pPr marL="0" lvl="0" indent="0">
                        <a:buNone/>
                      </a:pPr>
                      <a:r>
                        <a:t>Hvað gerist þegar jafnan er leyst?</a:t>
                      </a:r>
                    </a:p>
                  </a:txBody>
                  <a:tcPr/>
                </a:tc>
                <a:tc>
                  <a:txBody>
                    <a:bodyPr/>
                    <a:lstStyle/>
                    <a:p>
                      <a:pPr marL="0" lvl="0" indent="0">
                        <a:buNone/>
                      </a:pPr>
                      <a:r>
                        <a:t>Lausn</a:t>
                      </a:r>
                    </a:p>
                  </a:txBody>
                  <a:tcPr/>
                </a:tc>
                <a:extLst>
                  <a:ext uri="{0D108BD9-81ED-4DB2-BD59-A6C34878D82A}">
                    <a16:rowId xmlns:a16="http://schemas.microsoft.com/office/drawing/2014/main" val="10000"/>
                  </a:ext>
                </a:extLst>
              </a:tr>
              <a:tr h="0">
                <a:tc>
                  <a:txBody>
                    <a:bodyPr/>
                    <a:lstStyle/>
                    <a:p>
                      <a:pPr marL="0" lvl="0" indent="0">
                        <a:buNone/>
                      </a:pPr>
                      <a:r>
                        <a:rPr b="1"/>
                        <a:t>Skilyrt jafna</a:t>
                      </a:r>
                    </a:p>
                  </a:txBody>
                  <a:tcPr/>
                </a:tc>
                <a:tc>
                  <a:txBody>
                    <a:bodyPr/>
                    <a:lstStyle/>
                    <a:p>
                      <a:pPr marL="0" lvl="0" indent="0">
                        <a:buNone/>
                      </a:pPr>
                      <a:r>
                        <a:t>Sönn fyrir eitt eða fleiri gildi breytanna en ósönn fyrir öll önnur gildi</a:t>
                      </a:r>
                    </a:p>
                  </a:txBody>
                  <a:tcPr/>
                </a:tc>
                <a:tc>
                  <a:txBody>
                    <a:bodyPr/>
                    <a:lstStyle/>
                    <a:p>
                      <a:pPr marL="0" lvl="0" indent="0">
                        <a:buNone/>
                      </a:pPr>
                      <a:r>
                        <a:t>Eitt eða fleiri gildi</a:t>
                      </a:r>
                    </a:p>
                  </a:txBody>
                  <a:tcPr/>
                </a:tc>
                <a:extLst>
                  <a:ext uri="{0D108BD9-81ED-4DB2-BD59-A6C34878D82A}">
                    <a16:rowId xmlns:a16="http://schemas.microsoft.com/office/drawing/2014/main" val="10001"/>
                  </a:ext>
                </a:extLst>
              </a:tr>
              <a:tr h="0">
                <a:tc>
                  <a:txBody>
                    <a:bodyPr/>
                    <a:lstStyle/>
                    <a:p>
                      <a:pPr marL="0" lvl="0" indent="0">
                        <a:buNone/>
                      </a:pPr>
                      <a:r>
                        <a:rPr b="1"/>
                        <a:t>Samsemd</a:t>
                      </a:r>
                    </a:p>
                  </a:txBody>
                  <a:tcPr/>
                </a:tc>
                <a:tc>
                  <a:txBody>
                    <a:bodyPr/>
                    <a:lstStyle/>
                    <a:p>
                      <a:pPr marL="0" lvl="0" indent="0">
                        <a:buNone/>
                      </a:pPr>
                      <a:r>
                        <a:rPr b="1"/>
                        <a:t>Sönn</a:t>
                      </a:r>
                      <a:r>
                        <a:t> fyrir sérhvert gildi breytunnar</a:t>
                      </a:r>
                    </a:p>
                  </a:txBody>
                  <a:tcPr/>
                </a:tc>
                <a:tc>
                  <a:txBody>
                    <a:bodyPr/>
                    <a:lstStyle/>
                    <a:p>
                      <a:pPr marL="0" lvl="0" indent="0">
                        <a:buNone/>
                      </a:pPr>
                      <a:r>
                        <a:t>Allar rauntölur</a:t>
                      </a:r>
                    </a:p>
                  </a:txBody>
                  <a:tcPr/>
                </a:tc>
                <a:extLst>
                  <a:ext uri="{0D108BD9-81ED-4DB2-BD59-A6C34878D82A}">
                    <a16:rowId xmlns:a16="http://schemas.microsoft.com/office/drawing/2014/main" val="10002"/>
                  </a:ext>
                </a:extLst>
              </a:tr>
              <a:tr h="0">
                <a:tc>
                  <a:txBody>
                    <a:bodyPr/>
                    <a:lstStyle/>
                    <a:p>
                      <a:pPr marL="0" lvl="0" indent="0">
                        <a:buNone/>
                      </a:pPr>
                      <a:r>
                        <a:rPr b="1"/>
                        <a:t>Mótsögn</a:t>
                      </a:r>
                    </a:p>
                  </a:txBody>
                  <a:tcPr/>
                </a:tc>
                <a:tc>
                  <a:txBody>
                    <a:bodyPr/>
                    <a:lstStyle/>
                    <a:p>
                      <a:pPr marL="0" lvl="0" indent="0">
                        <a:buNone/>
                      </a:pPr>
                      <a:r>
                        <a:rPr b="1"/>
                        <a:t>Ósönn</a:t>
                      </a:r>
                      <a:r>
                        <a:t> fyrir öll gildi breytunnar</a:t>
                      </a:r>
                    </a:p>
                  </a:txBody>
                  <a:tcPr/>
                </a:tc>
                <a:tc>
                  <a:txBody>
                    <a:bodyPr/>
                    <a:lstStyle/>
                    <a:p>
                      <a:pPr marL="0" lvl="0" indent="0">
                        <a:buNone/>
                      </a:pPr>
                      <a:r>
                        <a:t>Engin lausn</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2.5 Jöfnur með almennum brotum eða tugabrotum</a:t>
            </a:r>
          </a:p>
        </p:txBody>
      </p:sp>
      <p:sp>
        <p:nvSpPr>
          <p:cNvPr id="3" name="Content Placeholder 2"/>
          <p:cNvSpPr>
            <a:spLocks noGrp="1"/>
          </p:cNvSpPr>
          <p:nvPr>
            <p:ph idx="1"/>
          </p:nvPr>
        </p:nvSpPr>
        <p:spPr/>
        <p:txBody>
          <a:bodyPr/>
          <a:lstStyle/>
          <a:p>
            <a:pPr marL="0" lvl="0" indent="0">
              <a:buNone/>
            </a:pPr>
            <a:r>
              <a:rPr b="1"/>
              <a:t>Námsmarkmið</a:t>
            </a:r>
          </a:p>
          <a:p>
            <a:pPr lvl="0"/>
            <a:r>
              <a:rPr/>
              <a:t>Leysa jöfnur með brotastuðlum</a:t>
            </a:r>
          </a:p>
          <a:p>
            <a:pPr lvl="0"/>
            <a:r>
              <a:rPr/>
              <a:t>Leysa jöfnur með tugabrotastuðlum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2.6 Einangrun tiltekinnar breytu í formúlu</a:t>
            </a:r>
          </a:p>
        </p:txBody>
      </p:sp>
      <p:sp>
        <p:nvSpPr>
          <p:cNvPr id="3" name="Content Placeholder 2"/>
          <p:cNvSpPr>
            <a:spLocks noGrp="1"/>
          </p:cNvSpPr>
          <p:nvPr>
            <p:ph idx="1"/>
          </p:nvPr>
        </p:nvSpPr>
        <p:spPr/>
        <p:txBody>
          <a:bodyPr/>
          <a:lstStyle/>
          <a:p>
            <a:pPr marL="0" lvl="0" indent="0">
              <a:buNone/>
            </a:pPr>
            <a:r>
              <a:rPr b="1"/>
              <a:t>Námsmarkmið</a:t>
            </a:r>
          </a:p>
          <a:p>
            <a:pPr lvl="0"/>
            <a:r>
              <a:rPr/>
              <a:t>Nota formúluna fyrir vegalengd, hraða og tíma</a:t>
            </a:r>
          </a:p>
          <a:p>
            <a:pPr lvl="0"/>
            <a:r>
              <a:rPr/>
              <a:t>Einangra tiltekna breytu í formúlu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2.7 Leysa línulegar ójöfnur (1 af 2)</a:t>
            </a:r>
          </a:p>
        </p:txBody>
      </p:sp>
      <p:sp>
        <p:nvSpPr>
          <p:cNvPr id="3" name="Content Placeholder 2"/>
          <p:cNvSpPr>
            <a:spLocks noGrp="1"/>
          </p:cNvSpPr>
          <p:nvPr>
            <p:ph idx="1"/>
          </p:nvPr>
        </p:nvSpPr>
        <p:spPr/>
        <p:txBody>
          <a:bodyPr/>
          <a:lstStyle/>
          <a:p>
            <a:pPr marL="0" lvl="0" indent="0">
              <a:buNone/>
            </a:pPr>
            <a:r>
              <a:rPr b="1"/>
              <a:t>Námsmarkmið</a:t>
            </a:r>
          </a:p>
          <a:p>
            <a:pPr lvl="0"/>
            <a:r>
              <a:rPr/>
              <a:t>Sýna ójöfnur á talnalínu</a:t>
            </a:r>
          </a:p>
          <a:p>
            <a:pPr lvl="0"/>
            <a:r>
              <a:rPr/>
              <a:t>Leysa ójöfnur með frádráttar- og samlagningarreglum</a:t>
            </a:r>
          </a:p>
          <a:p>
            <a:pPr lvl="0"/>
            <a:r>
              <a:rPr/>
              <a:t>Leysa ójöfnur með deilingar- og margföldunarreglum</a:t>
            </a:r>
          </a:p>
          <a:p>
            <a:pPr lvl="0"/>
            <a:r>
              <a:rPr/>
              <a:t>Leysa ójöfnur sem þarf að einfalda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2.7 Leysa línulegar ójöfnur (2 af 2)</a:t>
            </a:r>
          </a:p>
        </p:txBody>
      </p:sp>
      <p:sp>
        <p:nvSpPr>
          <p:cNvPr id="3" name="Content Placeholder 2"/>
          <p:cNvSpPr>
            <a:spLocks noGrp="1"/>
          </p:cNvSpPr>
          <p:nvPr>
            <p:ph idx="1"/>
          </p:nvPr>
        </p:nvSpPr>
        <p:spPr/>
        <p:txBody>
          <a:bodyPr/>
          <a:lstStyle/>
          <a:p>
            <a:pPr marL="0" lvl="0" indent="0">
              <a:buNone/>
            </a:pPr>
            <a:r>
              <a:rPr b="1"/>
              <a:t>Námsmarkmið</a:t>
            </a:r>
          </a:p>
          <a:p>
            <a:pPr lvl="0"/>
            <a:r>
              <a:rPr/>
              <a:t>Setja fram ójöfnu og leysa hana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2.7</a:t>
            </a:r>
          </a:p>
        </p:txBody>
      </p:sp>
      <p:pic>
        <p:nvPicPr>
          <p:cNvPr id="3" name="Picture 1" descr="This figure is a number line ranging from negative 5 to 5 with tick marks for each integer. The inequality x is greater than 3 is graphed on the number line, with an open parenthesis at x equals 3, and a red line extending to the right of the parenthesi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Ójafnan x&gt;3 er sýnd á þessari talnalínu.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2.8</a:t>
            </a:r>
          </a:p>
        </p:txBody>
      </p:sp>
      <p:pic>
        <p:nvPicPr>
          <p:cNvPr id="3" name="Picture 1" descr="This figure is a number line ranging from negative 5 to 5 with tick marks for each integer. The inequality x is greater than or equal to 3 is graphed on the number line, with an open bracket at x equals 3, and a red line extending to the right of the bracket."/>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Ójafnan x≥3 er sýnd á þessari talnalínu.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2.9</a:t>
            </a:r>
          </a:p>
        </p:txBody>
      </p:sp>
      <p:pic>
        <p:nvPicPr>
          <p:cNvPr id="3" name="Picture 1" descr="This figure is a number line ranging from negative 5 to 5 with tick marks for each integer. The inequality x is greater than 3 is graphed on the number line, with an open parenthesis at x equals 3, and a red line extending to the right of the parenthesis. The inequality is also written in interval notation as parenthesis, 3 comma infinity, parenthesi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Ójafnan x&gt;3 er sýnd á þessari talnalínu og rituð með bilaritun.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2.10</a:t>
            </a:r>
          </a:p>
        </p:txBody>
      </p:sp>
      <p:pic>
        <p:nvPicPr>
          <p:cNvPr id="3" name="Picture 1" descr="This figure is a number line ranging from negative 5 to 5 with tick marks for each integer. The inequality x is less than or equal to 1 is graphed on the number line, with an open bracket at x equals 1, and a red line extending to the left of the bracket. The inequality is also written in interval notation as parenthesis, negative infinity comma 1, bracket."/>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Ójafnan x≤1 er sýnd á þessari talnalínu og rituð með bilaritun.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2.11</a:t>
            </a:r>
          </a:p>
        </p:txBody>
      </p:sp>
      <p:pic>
        <p:nvPicPr>
          <p:cNvPr id="3" name="Picture 1" descr="This figure shows the same four number lines as above, with the same interval notation labels. Below the interval notation for each number line, there is text indicating how the notation on the number lines is similar to the interval notation. The first number line is a graph of x is greater than a, and the interval notation is parenthesis, a comma infinity, parenthesis. The text below reads: “Both have a left parenthesis.” The second number line is a graph of x is greater than or equal to a, and the interval notation is bracket, a comma infinity, parenthesis. The text below reads: “Both have a left bracket.” The third number line is a graph of x is less than a, and the interval notation is parenthesis, negative infinity comma a, parenthesis. The text below reads: “Both have a right parenthesis.” The last number line is a graph of x is less than or equal to a, and the interval notation is parenthesis, negative infinity comma a, bracket. The text below reads: “Both have a right bracket.”"/>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Sambærileg tákn eru notuð til að sýna endapunkta bila þegar ójöfnur eru sýndar á talnalínu og með bilaritun.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2.6</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3988300496"/>
                  </p:ext>
                </p:extLst>
              </p:nvPr>
            </p:nvGraphicFramePr>
            <p:xfrm>
              <a:off x="609600" y="952500"/>
              <a:ext cx="10972800" cy="146304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endParaRPr/>
                        </a:p>
                      </a:txBody>
                      <a:tcPr/>
                    </a:tc>
                    <a:tc>
                      <a:txBody>
                        <a:bodyPr/>
                        <a:lstStyle/>
                        <a:p>
                          <a:pPr marL="0" lvl="0" indent="0">
                            <a:buNone/>
                          </a:pPr>
                          <a:endParaRPr dirty="0"/>
                        </a:p>
                      </a:txBody>
                      <a:tcPr/>
                    </a:tc>
                    <a:extLst>
                      <a:ext uri="{0D108BD9-81ED-4DB2-BD59-A6C34878D82A}">
                        <a16:rowId xmlns:a16="http://schemas.microsoft.com/office/drawing/2014/main" val="1754330311"/>
                      </a:ext>
                    </a:extLst>
                  </a:tr>
                  <a:tr h="0">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r>
                                  <a:rPr>
                                    <a:latin typeface="Cambria Math" panose="02040503050406030204" pitchFamily="18" charset="0"/>
                                  </a:rPr>
                                  <m:t>+5&gt;9</m:t>
                                </m:r>
                              </m:oMath>
                            </m:oMathPara>
                          </a14:m>
                          <a:endParaRPr/>
                        </a:p>
                      </a:txBody>
                      <a:tcPr/>
                    </a:tc>
                    <a:extLst>
                      <a:ext uri="{0D108BD9-81ED-4DB2-BD59-A6C34878D82A}">
                        <a16:rowId xmlns:a16="http://schemas.microsoft.com/office/drawing/2014/main" val="10000"/>
                      </a:ext>
                    </a:extLst>
                  </a:tr>
                  <a:tr h="0">
                    <a:tc>
                      <a:txBody>
                        <a:bodyPr/>
                        <a:lstStyle/>
                        <a:p>
                          <a:pPr marL="0" lvl="0" indent="0">
                            <a:buNone/>
                          </a:pPr>
                          <a:r>
                            <a:t>Dragðu 5 frá báðum hliðum til að einangra </a:t>
                          </a:r>
                          <a14:m>
                            <m:oMath xmlns:m="http://schemas.openxmlformats.org/officeDocument/2006/math">
                              <m:r>
                                <a:rPr>
                                  <a:latin typeface="Cambria Math" panose="02040503050406030204" pitchFamily="18" charset="0"/>
                                </a:rPr>
                                <m:t>𝑥</m:t>
                              </m:r>
                            </m:oMath>
                          </a14:m>
                          <a:r>
                            <a:t>.</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r>
                                  <a:rPr>
                                    <a:latin typeface="Cambria Math" panose="02040503050406030204" pitchFamily="18" charset="0"/>
                                  </a:rPr>
                                  <m:t>+5−5&gt;9−5</m:t>
                                </m:r>
                              </m:oMath>
                            </m:oMathPara>
                          </a14:m>
                          <a:endParaRPr/>
                        </a:p>
                      </a:txBody>
                      <a:tcPr/>
                    </a:tc>
                    <a:extLst>
                      <a:ext uri="{0D108BD9-81ED-4DB2-BD59-A6C34878D82A}">
                        <a16:rowId xmlns:a16="http://schemas.microsoft.com/office/drawing/2014/main" val="10001"/>
                      </a:ext>
                    </a:extLst>
                  </a:tr>
                  <a:tr h="0">
                    <a:tc>
                      <a:txBody>
                        <a:bodyPr/>
                        <a:lstStyle/>
                        <a:p>
                          <a:pPr marL="0" lvl="0" indent="0">
                            <a:buNone/>
                          </a:pPr>
                          <a:r>
                            <a:t>Einfaldaðu.</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r>
                                  <a:rPr>
                                    <a:latin typeface="Cambria Math" panose="02040503050406030204" pitchFamily="18" charset="0"/>
                                  </a:rPr>
                                  <m:t>&gt;4</m:t>
                                </m:r>
                              </m:oMath>
                            </m:oMathPara>
                          </a14:m>
                          <a:endParaRPr dirty="0"/>
                        </a:p>
                      </a:txBody>
                      <a:tcPr/>
                    </a:tc>
                    <a:extLst>
                      <a:ext uri="{0D108BD9-81ED-4DB2-BD59-A6C34878D82A}">
                        <a16:rowId xmlns:a16="http://schemas.microsoft.com/office/drawing/2014/main" val="10002"/>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3988300496"/>
                  </p:ext>
                </p:extLst>
              </p:nvPr>
            </p:nvGraphicFramePr>
            <p:xfrm>
              <a:off x="609600" y="952500"/>
              <a:ext cx="10972800" cy="146304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endParaRPr/>
                        </a:p>
                      </a:txBody>
                      <a:tcPr/>
                    </a:tc>
                    <a:tc>
                      <a:txBody>
                        <a:bodyPr/>
                        <a:lstStyle/>
                        <a:p>
                          <a:pPr marL="0" lvl="0" indent="0">
                            <a:buNone/>
                          </a:pPr>
                          <a:endParaRPr dirty="0"/>
                        </a:p>
                      </a:txBody>
                      <a:tcPr/>
                    </a:tc>
                    <a:extLst>
                      <a:ext uri="{0D108BD9-81ED-4DB2-BD59-A6C34878D82A}">
                        <a16:rowId xmlns:a16="http://schemas.microsoft.com/office/drawing/2014/main" val="1754330311"/>
                      </a:ext>
                    </a:extLst>
                  </a:tr>
                  <a:tr h="365760">
                    <a:tc>
                      <a:txBody>
                        <a:bodyPr/>
                        <a:lstStyle/>
                        <a:p>
                          <a:endParaRPr/>
                        </a:p>
                      </a:txBody>
                      <a:tcPr/>
                    </a:tc>
                    <a:tc>
                      <a:txBody>
                        <a:bodyPr/>
                        <a:lstStyle/>
                        <a:p>
                          <a:endParaRPr lang="en-US"/>
                        </a:p>
                      </a:txBody>
                      <a:tcPr>
                        <a:blipFill>
                          <a:blip r:embed="rId2"/>
                          <a:stretch>
                            <a:fillRect l="-100231" t="-103448" r="-694" b="-227586"/>
                          </a:stretch>
                        </a:blipFill>
                      </a:tcPr>
                    </a:tc>
                    <a:extLst>
                      <a:ext uri="{0D108BD9-81ED-4DB2-BD59-A6C34878D82A}">
                        <a16:rowId xmlns:a16="http://schemas.microsoft.com/office/drawing/2014/main" val="10000"/>
                      </a:ext>
                    </a:extLst>
                  </a:tr>
                  <a:tr h="365760">
                    <a:tc>
                      <a:txBody>
                        <a:bodyPr/>
                        <a:lstStyle/>
                        <a:p>
                          <a:endParaRPr lang="en-US"/>
                        </a:p>
                      </a:txBody>
                      <a:tcPr>
                        <a:blipFill>
                          <a:blip r:embed="rId2"/>
                          <a:stretch>
                            <a:fillRect l="-231" t="-203448" r="-100694" b="-127586"/>
                          </a:stretch>
                        </a:blipFill>
                      </a:tcPr>
                    </a:tc>
                    <a:tc>
                      <a:txBody>
                        <a:bodyPr/>
                        <a:lstStyle/>
                        <a:p>
                          <a:endParaRPr lang="en-US"/>
                        </a:p>
                      </a:txBody>
                      <a:tcPr>
                        <a:blipFill>
                          <a:blip r:embed="rId2"/>
                          <a:stretch>
                            <a:fillRect l="-100231" t="-203448" r="-694" b="-127586"/>
                          </a:stretch>
                        </a:blipFill>
                      </a:tcPr>
                    </a:tc>
                    <a:extLst>
                      <a:ext uri="{0D108BD9-81ED-4DB2-BD59-A6C34878D82A}">
                        <a16:rowId xmlns:a16="http://schemas.microsoft.com/office/drawing/2014/main" val="10001"/>
                      </a:ext>
                    </a:extLst>
                  </a:tr>
                  <a:tr h="365760">
                    <a:tc>
                      <a:txBody>
                        <a:bodyPr/>
                        <a:lstStyle/>
                        <a:p>
                          <a:pPr marL="0" lvl="0" indent="0">
                            <a:buNone/>
                          </a:pPr>
                          <a:r>
                            <a:t>Einfaldaðu.</a:t>
                          </a:r>
                        </a:p>
                      </a:txBody>
                      <a:tcPr/>
                    </a:tc>
                    <a:tc>
                      <a:txBody>
                        <a:bodyPr/>
                        <a:lstStyle/>
                        <a:p>
                          <a:endParaRPr lang="en-US"/>
                        </a:p>
                      </a:txBody>
                      <a:tcPr>
                        <a:blipFill>
                          <a:blip r:embed="rId2"/>
                          <a:stretch>
                            <a:fillRect l="-100231" t="-303448" r="-694" b="-27586"/>
                          </a:stretch>
                        </a:blipFill>
                      </a:tcPr>
                    </a:tc>
                    <a:extLst>
                      <a:ext uri="{0D108BD9-81ED-4DB2-BD59-A6C34878D82A}">
                        <a16:rowId xmlns:a16="http://schemas.microsoft.com/office/drawing/2014/main" val="10002"/>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Skrefin við að leysa ójöfnuna x + 5 &gt; 9 sýna hvernig x er einangrað.</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2.7</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18288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&gt;</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&lt;</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m:t>
                                </m:r>
                              </m:oMath>
                            </m:oMathPara>
                          </a14:m>
                          <a:endParaRPr/>
                        </a:p>
                      </a:txBody>
                      <a:tcPr/>
                    </a:tc>
                    <a:extLst>
                      <a:ext uri="{0D108BD9-81ED-4DB2-BD59-A6C34878D82A}">
                        <a16:rowId xmlns:a16="http://schemas.microsoft.com/office/drawing/2014/main" val="10000"/>
                      </a:ext>
                    </a:extLst>
                  </a:tr>
                  <a:tr h="0">
                    <a:tc>
                      <a:txBody>
                        <a:bodyPr/>
                        <a:lstStyle/>
                        <a:p>
                          <a:pPr marL="0" lvl="0" indent="0">
                            <a:buNone/>
                          </a:pPr>
                          <a:r>
                            <a:t>er stærra en</a:t>
                          </a:r>
                        </a:p>
                      </a:txBody>
                      <a:tcPr/>
                    </a:tc>
                    <a:tc>
                      <a:txBody>
                        <a:bodyPr/>
                        <a:lstStyle/>
                        <a:p>
                          <a:pPr marL="0" lvl="0" indent="0">
                            <a:buNone/>
                          </a:pPr>
                          <a:r>
                            <a:t>er stærra en eða jafnt og</a:t>
                          </a:r>
                        </a:p>
                      </a:txBody>
                      <a:tcPr/>
                    </a:tc>
                    <a:tc>
                      <a:txBody>
                        <a:bodyPr/>
                        <a:lstStyle/>
                        <a:p>
                          <a:pPr marL="0" lvl="0" indent="0">
                            <a:buNone/>
                          </a:pPr>
                          <a:r>
                            <a:t>er minna en</a:t>
                          </a:r>
                        </a:p>
                      </a:txBody>
                      <a:tcPr/>
                    </a:tc>
                    <a:tc>
                      <a:txBody>
                        <a:bodyPr/>
                        <a:lstStyle/>
                        <a:p>
                          <a:pPr marL="0" lvl="0" indent="0">
                            <a:buNone/>
                          </a:pPr>
                          <a:r>
                            <a:t>er minna en eða jafnt og</a:t>
                          </a:r>
                        </a:p>
                      </a:txBody>
                      <a:tcPr/>
                    </a:tc>
                    <a:extLst>
                      <a:ext uri="{0D108BD9-81ED-4DB2-BD59-A6C34878D82A}">
                        <a16:rowId xmlns:a16="http://schemas.microsoft.com/office/drawing/2014/main" val="10001"/>
                      </a:ext>
                    </a:extLst>
                  </a:tr>
                  <a:tr h="0">
                    <a:tc>
                      <a:txBody>
                        <a:bodyPr/>
                        <a:lstStyle/>
                        <a:p>
                          <a:pPr marL="0" lvl="0" indent="0">
                            <a:buNone/>
                          </a:pPr>
                          <a:r>
                            <a:t>er meira en</a:t>
                          </a:r>
                        </a:p>
                      </a:txBody>
                      <a:tcPr/>
                    </a:tc>
                    <a:tc>
                      <a:txBody>
                        <a:bodyPr/>
                        <a:lstStyle/>
                        <a:p>
                          <a:pPr marL="0" lvl="0" indent="0">
                            <a:buNone/>
                          </a:pPr>
                          <a:r>
                            <a:t>er að minnsta kosti</a:t>
                          </a:r>
                        </a:p>
                      </a:txBody>
                      <a:tcPr/>
                    </a:tc>
                    <a:tc>
                      <a:txBody>
                        <a:bodyPr/>
                        <a:lstStyle/>
                        <a:p>
                          <a:pPr marL="0" lvl="0" indent="0">
                            <a:buNone/>
                          </a:pPr>
                          <a:r>
                            <a:t>er minna en</a:t>
                          </a:r>
                        </a:p>
                      </a:txBody>
                      <a:tcPr/>
                    </a:tc>
                    <a:tc>
                      <a:txBody>
                        <a:bodyPr/>
                        <a:lstStyle/>
                        <a:p>
                          <a:pPr marL="0" lvl="0" indent="0">
                            <a:buNone/>
                          </a:pPr>
                          <a:r>
                            <a:t>er í mesta lagi</a:t>
                          </a:r>
                        </a:p>
                      </a:txBody>
                      <a:tcPr/>
                    </a:tc>
                    <a:extLst>
                      <a:ext uri="{0D108BD9-81ED-4DB2-BD59-A6C34878D82A}">
                        <a16:rowId xmlns:a16="http://schemas.microsoft.com/office/drawing/2014/main" val="10002"/>
                      </a:ext>
                    </a:extLst>
                  </a:tr>
                  <a:tr h="0">
                    <a:tc>
                      <a:txBody>
                        <a:bodyPr/>
                        <a:lstStyle/>
                        <a:p>
                          <a:pPr marL="0" lvl="0" indent="0">
                            <a:buNone/>
                          </a:pPr>
                          <a:r>
                            <a:t>er stærra en</a:t>
                          </a:r>
                        </a:p>
                      </a:txBody>
                      <a:tcPr/>
                    </a:tc>
                    <a:tc>
                      <a:txBody>
                        <a:bodyPr/>
                        <a:lstStyle/>
                        <a:p>
                          <a:pPr marL="0" lvl="0" indent="0">
                            <a:buNone/>
                          </a:pPr>
                          <a:r>
                            <a:t>er ekki minna en</a:t>
                          </a:r>
                        </a:p>
                      </a:txBody>
                      <a:tcPr/>
                    </a:tc>
                    <a:tc>
                      <a:txBody>
                        <a:bodyPr/>
                        <a:lstStyle/>
                        <a:p>
                          <a:pPr marL="0" lvl="0" indent="0">
                            <a:buNone/>
                          </a:pPr>
                          <a:r>
                            <a:t>hefur færri en</a:t>
                          </a:r>
                        </a:p>
                      </a:txBody>
                      <a:tcPr/>
                    </a:tc>
                    <a:tc>
                      <a:txBody>
                        <a:bodyPr/>
                        <a:lstStyle/>
                        <a:p>
                          <a:pPr marL="0" lvl="0" indent="0">
                            <a:buNone/>
                          </a:pPr>
                          <a:r>
                            <a:t>er ekki stærra en</a:t>
                          </a:r>
                        </a:p>
                      </a:txBody>
                      <a:tcPr/>
                    </a:tc>
                    <a:extLst>
                      <a:ext uri="{0D108BD9-81ED-4DB2-BD59-A6C34878D82A}">
                        <a16:rowId xmlns:a16="http://schemas.microsoft.com/office/drawing/2014/main" val="10003"/>
                      </a:ext>
                    </a:extLst>
                  </a:tr>
                  <a:tr h="0">
                    <a:tc>
                      <a:txBody>
                        <a:bodyPr/>
                        <a:lstStyle/>
                        <a:p>
                          <a:pPr marL="0" lvl="0" indent="0">
                            <a:buNone/>
                          </a:pPr>
                          <a:r>
                            <a:t>er stærra en</a:t>
                          </a:r>
                        </a:p>
                      </a:txBody>
                      <a:tcPr/>
                    </a:tc>
                    <a:tc>
                      <a:txBody>
                        <a:bodyPr/>
                        <a:lstStyle/>
                        <a:p>
                          <a:pPr marL="0" lvl="0" indent="0">
                            <a:buNone/>
                          </a:pPr>
                          <a:r>
                            <a:t>er lágmarkið</a:t>
                          </a:r>
                        </a:p>
                      </a:txBody>
                      <a:tcPr/>
                    </a:tc>
                    <a:tc>
                      <a:txBody>
                        <a:bodyPr/>
                        <a:lstStyle/>
                        <a:p>
                          <a:pPr marL="0" lvl="0" indent="0">
                            <a:buNone/>
                          </a:pPr>
                          <a:r>
                            <a:t>er minna en</a:t>
                          </a:r>
                        </a:p>
                      </a:txBody>
                      <a:tcPr/>
                    </a:tc>
                    <a:tc>
                      <a:txBody>
                        <a:bodyPr/>
                        <a:lstStyle/>
                        <a:p>
                          <a:pPr marL="0" lvl="0" indent="0">
                            <a:buNone/>
                          </a:pPr>
                          <a:r>
                            <a:t>er hámarkið</a:t>
                          </a:r>
                        </a:p>
                      </a:txBody>
                      <a:tcPr/>
                    </a:tc>
                    <a:extLst>
                      <a:ext uri="{0D108BD9-81ED-4DB2-BD59-A6C34878D82A}">
                        <a16:rowId xmlns:a16="http://schemas.microsoft.com/office/drawing/2014/main" val="10004"/>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18288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365760">
                    <a:tc>
                      <a:txBody>
                        <a:bodyPr/>
                        <a:lstStyle/>
                        <a:p>
                          <a:endParaRPr lang="en-US"/>
                        </a:p>
                      </a:txBody>
                      <a:tcPr>
                        <a:blipFill>
                          <a:blip r:embed="rId2"/>
                          <a:stretch>
                            <a:fillRect l="-463" t="-3448" r="-301389" b="-427586"/>
                          </a:stretch>
                        </a:blipFill>
                      </a:tcPr>
                    </a:tc>
                    <a:tc>
                      <a:txBody>
                        <a:bodyPr/>
                        <a:lstStyle/>
                        <a:p>
                          <a:endParaRPr lang="en-US"/>
                        </a:p>
                      </a:txBody>
                      <a:tcPr>
                        <a:blipFill>
                          <a:blip r:embed="rId2"/>
                          <a:stretch>
                            <a:fillRect l="-100463" t="-3448" r="-201389" b="-427586"/>
                          </a:stretch>
                        </a:blipFill>
                      </a:tcPr>
                    </a:tc>
                    <a:tc>
                      <a:txBody>
                        <a:bodyPr/>
                        <a:lstStyle/>
                        <a:p>
                          <a:endParaRPr lang="en-US"/>
                        </a:p>
                      </a:txBody>
                      <a:tcPr>
                        <a:blipFill>
                          <a:blip r:embed="rId2"/>
                          <a:stretch>
                            <a:fillRect l="-200463" t="-3448" r="-101389" b="-427586"/>
                          </a:stretch>
                        </a:blipFill>
                      </a:tcPr>
                    </a:tc>
                    <a:tc>
                      <a:txBody>
                        <a:bodyPr/>
                        <a:lstStyle/>
                        <a:p>
                          <a:endParaRPr lang="en-US"/>
                        </a:p>
                      </a:txBody>
                      <a:tcPr>
                        <a:blipFill>
                          <a:blip r:embed="rId2"/>
                          <a:stretch>
                            <a:fillRect l="-300463" t="-3448" r="-1389" b="-427586"/>
                          </a:stretch>
                        </a:blipFill>
                      </a:tcPr>
                    </a:tc>
                    <a:extLst>
                      <a:ext uri="{0D108BD9-81ED-4DB2-BD59-A6C34878D82A}">
                        <a16:rowId xmlns:a16="http://schemas.microsoft.com/office/drawing/2014/main" val="10000"/>
                      </a:ext>
                    </a:extLst>
                  </a:tr>
                  <a:tr h="365760">
                    <a:tc>
                      <a:txBody>
                        <a:bodyPr/>
                        <a:lstStyle/>
                        <a:p>
                          <a:pPr marL="0" lvl="0" indent="0">
                            <a:buNone/>
                          </a:pPr>
                          <a:r>
                            <a:t>er stærra en</a:t>
                          </a:r>
                        </a:p>
                      </a:txBody>
                      <a:tcPr/>
                    </a:tc>
                    <a:tc>
                      <a:txBody>
                        <a:bodyPr/>
                        <a:lstStyle/>
                        <a:p>
                          <a:pPr marL="0" lvl="0" indent="0">
                            <a:buNone/>
                          </a:pPr>
                          <a:r>
                            <a:t>er stærra en eða jafnt og</a:t>
                          </a:r>
                        </a:p>
                      </a:txBody>
                      <a:tcPr/>
                    </a:tc>
                    <a:tc>
                      <a:txBody>
                        <a:bodyPr/>
                        <a:lstStyle/>
                        <a:p>
                          <a:pPr marL="0" lvl="0" indent="0">
                            <a:buNone/>
                          </a:pPr>
                          <a:r>
                            <a:t>er minna en</a:t>
                          </a:r>
                        </a:p>
                      </a:txBody>
                      <a:tcPr/>
                    </a:tc>
                    <a:tc>
                      <a:txBody>
                        <a:bodyPr/>
                        <a:lstStyle/>
                        <a:p>
                          <a:pPr marL="0" lvl="0" indent="0">
                            <a:buNone/>
                          </a:pPr>
                          <a:r>
                            <a:t>er minna en eða jafnt og</a:t>
                          </a:r>
                        </a:p>
                      </a:txBody>
                      <a:tcPr/>
                    </a:tc>
                    <a:extLst>
                      <a:ext uri="{0D108BD9-81ED-4DB2-BD59-A6C34878D82A}">
                        <a16:rowId xmlns:a16="http://schemas.microsoft.com/office/drawing/2014/main" val="10001"/>
                      </a:ext>
                    </a:extLst>
                  </a:tr>
                  <a:tr h="365760">
                    <a:tc>
                      <a:txBody>
                        <a:bodyPr/>
                        <a:lstStyle/>
                        <a:p>
                          <a:pPr marL="0" lvl="0" indent="0">
                            <a:buNone/>
                          </a:pPr>
                          <a:r>
                            <a:t>er meira en</a:t>
                          </a:r>
                        </a:p>
                      </a:txBody>
                      <a:tcPr/>
                    </a:tc>
                    <a:tc>
                      <a:txBody>
                        <a:bodyPr/>
                        <a:lstStyle/>
                        <a:p>
                          <a:pPr marL="0" lvl="0" indent="0">
                            <a:buNone/>
                          </a:pPr>
                          <a:r>
                            <a:t>er að minnsta kosti</a:t>
                          </a:r>
                        </a:p>
                      </a:txBody>
                      <a:tcPr/>
                    </a:tc>
                    <a:tc>
                      <a:txBody>
                        <a:bodyPr/>
                        <a:lstStyle/>
                        <a:p>
                          <a:pPr marL="0" lvl="0" indent="0">
                            <a:buNone/>
                          </a:pPr>
                          <a:r>
                            <a:t>er minna en</a:t>
                          </a:r>
                        </a:p>
                      </a:txBody>
                      <a:tcPr/>
                    </a:tc>
                    <a:tc>
                      <a:txBody>
                        <a:bodyPr/>
                        <a:lstStyle/>
                        <a:p>
                          <a:pPr marL="0" lvl="0" indent="0">
                            <a:buNone/>
                          </a:pPr>
                          <a:r>
                            <a:t>er í mesta lagi</a:t>
                          </a:r>
                        </a:p>
                      </a:txBody>
                      <a:tcPr/>
                    </a:tc>
                    <a:extLst>
                      <a:ext uri="{0D108BD9-81ED-4DB2-BD59-A6C34878D82A}">
                        <a16:rowId xmlns:a16="http://schemas.microsoft.com/office/drawing/2014/main" val="10002"/>
                      </a:ext>
                    </a:extLst>
                  </a:tr>
                  <a:tr h="365760">
                    <a:tc>
                      <a:txBody>
                        <a:bodyPr/>
                        <a:lstStyle/>
                        <a:p>
                          <a:pPr marL="0" lvl="0" indent="0">
                            <a:buNone/>
                          </a:pPr>
                          <a:r>
                            <a:t>er stærra en</a:t>
                          </a:r>
                        </a:p>
                      </a:txBody>
                      <a:tcPr/>
                    </a:tc>
                    <a:tc>
                      <a:txBody>
                        <a:bodyPr/>
                        <a:lstStyle/>
                        <a:p>
                          <a:pPr marL="0" lvl="0" indent="0">
                            <a:buNone/>
                          </a:pPr>
                          <a:r>
                            <a:t>er ekki minna en</a:t>
                          </a:r>
                        </a:p>
                      </a:txBody>
                      <a:tcPr/>
                    </a:tc>
                    <a:tc>
                      <a:txBody>
                        <a:bodyPr/>
                        <a:lstStyle/>
                        <a:p>
                          <a:pPr marL="0" lvl="0" indent="0">
                            <a:buNone/>
                          </a:pPr>
                          <a:r>
                            <a:t>hefur færri en</a:t>
                          </a:r>
                        </a:p>
                      </a:txBody>
                      <a:tcPr/>
                    </a:tc>
                    <a:tc>
                      <a:txBody>
                        <a:bodyPr/>
                        <a:lstStyle/>
                        <a:p>
                          <a:pPr marL="0" lvl="0" indent="0">
                            <a:buNone/>
                          </a:pPr>
                          <a:r>
                            <a:t>er ekki stærra en</a:t>
                          </a:r>
                        </a:p>
                      </a:txBody>
                      <a:tcPr/>
                    </a:tc>
                    <a:extLst>
                      <a:ext uri="{0D108BD9-81ED-4DB2-BD59-A6C34878D82A}">
                        <a16:rowId xmlns:a16="http://schemas.microsoft.com/office/drawing/2014/main" val="10003"/>
                      </a:ext>
                    </a:extLst>
                  </a:tr>
                  <a:tr h="365760">
                    <a:tc>
                      <a:txBody>
                        <a:bodyPr/>
                        <a:lstStyle/>
                        <a:p>
                          <a:pPr marL="0" lvl="0" indent="0">
                            <a:buNone/>
                          </a:pPr>
                          <a:r>
                            <a:t>er stærra en</a:t>
                          </a:r>
                        </a:p>
                      </a:txBody>
                      <a:tcPr/>
                    </a:tc>
                    <a:tc>
                      <a:txBody>
                        <a:bodyPr/>
                        <a:lstStyle/>
                        <a:p>
                          <a:pPr marL="0" lvl="0" indent="0">
                            <a:buNone/>
                          </a:pPr>
                          <a:r>
                            <a:t>er lágmarkið</a:t>
                          </a:r>
                        </a:p>
                      </a:txBody>
                      <a:tcPr/>
                    </a:tc>
                    <a:tc>
                      <a:txBody>
                        <a:bodyPr/>
                        <a:lstStyle/>
                        <a:p>
                          <a:pPr marL="0" lvl="0" indent="0">
                            <a:buNone/>
                          </a:pPr>
                          <a:r>
                            <a:t>er minna en</a:t>
                          </a:r>
                        </a:p>
                      </a:txBody>
                      <a:tcPr/>
                    </a:tc>
                    <a:tc>
                      <a:txBody>
                        <a:bodyPr/>
                        <a:lstStyle/>
                        <a:p>
                          <a:pPr marL="0" lvl="0" indent="0">
                            <a:buNone/>
                          </a:pPr>
                          <a:r>
                            <a:t>er hámarkið</a:t>
                          </a:r>
                        </a:p>
                      </a:txBody>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pPr>
              <a:defRPr>
                <a:solidFill>
                  <a:srgbClr val="548235"/>
                </a:solidFill>
              </a:defRPr>
            </a:pPr>
            <a:r>
              <a:rPr lang="en-US" dirty="0">
                <a:solidFill>
                  <a:srgbClr val="548235"/>
                </a:solidFill>
              </a:rPr>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2031325"/>
          </a:xfrm>
          <a:prstGeom prst="rect">
            <a:avLst/>
          </a:prstGeom>
          <a:noFill/>
        </p:spPr>
        <p:txBody>
          <a:bodyPr wrap="square" rtlCol="0">
            <a:spAutoFit/>
          </a:bodyPr>
          <a:lstStyle/>
          <a:p>
            <a:pPr marR="0" lvl="0" algn="l" defTabSz="914400" rtl="0" eaLnBrk="1" fontAlgn="auto" latinLnBrk="0" hangingPunct="1">
              <a:lnSpc>
                <a:spcPct val="90000"/>
              </a:lnSpc>
              <a:spcBef>
                <a:spcPts val="1000"/>
              </a:spcBef>
              <a:spcAft>
                <a:spcPts val="0"/>
              </a:spcAft>
              <a:buClrTx/>
              <a:buSzTx/>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Þetta ítarefni frá OpenStax er © Rice University og gefið út samkvæmt alþjóðlega CC BY-NC-SA 4.0 notkunarleyfinu. Heimilt er að afrita það eða breyta því, en aðeins í óviðskiptalegum tilgangi. Tilgreina verður OpenStax og Rice University sem rétthafa og geta allra breytinga. Öll aðlöguð útgáfa efnisins verður að vera gefin út samkvæmt sams konar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1764</Words>
  <Application>Microsoft Macintosh PowerPoint</Application>
  <PresentationFormat>Widescreen</PresentationFormat>
  <Paragraphs>146</Paragraphs>
  <Slides>30</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Cambria Math</vt:lpstr>
      <vt:lpstr>Office Theme</vt:lpstr>
      <vt:lpstr>Elementary Algebra 2e</vt:lpstr>
      <vt:lpstr>Chapter outline (1 of 2)</vt:lpstr>
      <vt:lpstr>Chapter outline (2 of 2)</vt:lpstr>
      <vt:lpstr>Figure 2.1</vt:lpstr>
      <vt:lpstr>2.1 Solve Equations Using the Subtraction and Addition Properties of Equality</vt:lpstr>
      <vt:lpstr>Figure 2.2</vt:lpstr>
      <vt:lpstr>Figure 2.3</vt:lpstr>
      <vt:lpstr>Figure 2.4</vt:lpstr>
      <vt:lpstr>Table 2.1</vt:lpstr>
      <vt:lpstr>Table 2.2</vt:lpstr>
      <vt:lpstr>2.2 Solve Equations using the Division and Multiplication Properties of Equality</vt:lpstr>
      <vt:lpstr>Figure 2.5</vt:lpstr>
      <vt:lpstr>Figure 2.6</vt:lpstr>
      <vt:lpstr>Table 2.3</vt:lpstr>
      <vt:lpstr>Table 2.4</vt:lpstr>
      <vt:lpstr>2.3 Solve Equations with Variables and Constants on Both Sides</vt:lpstr>
      <vt:lpstr>2.4 Use a General Strategy to Solve Linear Equations</vt:lpstr>
      <vt:lpstr>Table 2.5</vt:lpstr>
      <vt:lpstr>2.5 Solve Equations with Fractions or Decimals</vt:lpstr>
      <vt:lpstr>2.6 Solve a Formula for a Specific Variable</vt:lpstr>
      <vt:lpstr>2.7 Solve Linear Inequalities (1 of 2)</vt:lpstr>
      <vt:lpstr>2.7 Solve Linear Inequalities (2 of 2)</vt:lpstr>
      <vt:lpstr>Figure 2.7</vt:lpstr>
      <vt:lpstr>Figure 2.8</vt:lpstr>
      <vt:lpstr>Figure 2.9</vt:lpstr>
      <vt:lpstr>Figure 2.10</vt:lpstr>
      <vt:lpstr>Figure 2.11</vt:lpstr>
      <vt:lpstr>Table 2.6</vt:lpstr>
      <vt:lpstr>Table 2.7</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Elementary Algebra 2e</dc:title>
  <dc:creator/>
  <cp:keywords/>
  <cp:lastModifiedBy>Colby Powers</cp:lastModifiedBy>
  <cp:revision>2</cp:revision>
  <dcterms:created xsi:type="dcterms:W3CDTF">2026-02-09T21:15:54Z</dcterms:created>
  <dcterms:modified xsi:type="dcterms:W3CDTF">2026-02-09T22:16:28Z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2 Solving Linear Equations and Inequalities</vt:lpwstr>
  </property>
</Properties>
</file>