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app0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 autoAdjust="0"/>
    <p:restoredTop sz="94694" autoAdjust="0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2/9/26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photo of cars on the highway.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student is shown with thought bubbles saying “I don’t know whether to add, subtract, multiply, or divide!,” “I don’t understand word problems!,” “My teachers never explained this!,” “If I just skip all the word problems, I can probably still pass the class,” and “I just can’t do this!”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student is shown with thought bubbles saying “While word problems were hard in the past, I think I can try them now,” “I am better prepared now. I think I will begin to understand word problems,” “I think I can! I think I can!,” and “It may take time, but I can begin to solve word problems.”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triangle with vertices A, B, and C. The sides opposite these vertices are marked a, b, and c, respectively.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triangle with vertices A, B, and C. The sides opposite these vertices are marked a, b, and c, respectively. The side b is parallel to the bottom of the page, and it has a dashed line drawn from vertex B to it. This line is marked h and makes a right angle with side 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000" b="0" i="0" baseline="0">
                <a:solidFill>
                  <a:srgbClr val="70AD47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733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0A79003-2626-1D8F-FE0B-0F12900E5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28800" y="3924300"/>
            <a:ext cx="8534400" cy="23198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52501"/>
            <a:ext cx="10972800" cy="5173664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695E3-160A-1182-A08B-49F893982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5410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93863"/>
            <a:ext cx="5386917" cy="44323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054100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693863"/>
            <a:ext cx="5389033" cy="4432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293EA6-65EB-EBFA-B114-8CE108578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07829-38D8-F49A-78AA-2EAC35A1A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12446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09600" y="1011383"/>
            <a:ext cx="10972800" cy="3255818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09600" y="4378037"/>
            <a:ext cx="10972800" cy="162790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5AFEFD2-D28D-C54F-70F8-461EEBE6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831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10972800" cy="586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927101"/>
            <a:ext cx="10972800" cy="5199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8" r:id="rId11"/>
    <p:sldLayoutId id="2147483659" r:id="rId12"/>
  </p:sldLayoutIdLst>
  <p:hf sldNum="0" hdr="0" ftr="0"/>
  <p:txStyles>
    <p:titleStyle>
      <a:lvl1pPr algn="l" defTabSz="457189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228600" algn="l" defTabSz="457189" rtl="0" eaLnBrk="1" latinLnBrk="0" hangingPunct="1">
        <a:spcBef>
          <a:spcPts val="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320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509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697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v3_image2_ae5abef4c26a.png" 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v3_image4_34294891288c.png" 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v3_image5_380207f23fe6.png" 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6_59dbbc9f51a8.png" 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7_2501a2aa165d.png" 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8_5fed1afa0f60.png" 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9_409c10cb557d.png" 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0_a88d400f9e24.png" 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1_278c909067ea.png" 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2_33e9d46cd99b.png" 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3_1cd94473f59c.png" 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4_7c490e5053d3.png" 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7_38f33ec5914d.png" 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8_319386789237.png" 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9_30e031d8b4ae.png" 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20_219c3006dc39.png" 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21_6429cf1fe2cb.png" 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22_b030655f6848.png" 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23_ed171ef97342.png" 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24_1f6db4742c88.png" 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25_e24f364143a2.png" 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26_63932a386d91.png" 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Grunnalgebra 2e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3. kafli: Stærðfræðilíkön</a:t>
            </a:r>
            <a:br/>
            <a:br/>
            <a:endParaRPr/>
          </a:p>
        </p:txBody>
      </p:sp>
      <p:pic>
        <p:nvPicPr>
          <p:cNvPr id="4" name="Cover Image" descr="Cover 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482" y="3298371"/>
            <a:ext cx="2473036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Efnisyfirlit kaflans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189" lvl="0" indent="-457189">
              <a:buAutoNum type="arabicPeriod"/>
            </a:pPr>
            <a:r>
              <a:rPr/>
              <a:t>Beitið lausnaleitarstefnu</a:t>
            </a:r>
          </a:p>
          <a:p>
            <a:pPr marL="457189" lvl="0" indent="-457189">
              <a:buAutoNum type="arabicPeriod"/>
            </a:pPr>
            <a:r>
              <a:rPr/>
              <a:t>Leysið prósentudæmi</a:t>
            </a:r>
          </a:p>
          <a:p>
            <a:pPr marL="457189" lvl="0" indent="-457189">
              <a:buAutoNum type="arabicPeriod"/>
            </a:pPr>
            <a:r>
              <a:rPr/>
              <a:t>Leysið blöndunardæmi</a:t>
            </a:r>
          </a:p>
          <a:p>
            <a:pPr marL="457189" lvl="0" indent="-457189">
              <a:buAutoNum type="arabicPeriod"/>
            </a:pPr>
            <a:r>
              <a:rPr/>
              <a:t>Leysið rúmfræðidæmi: þríhyrningar, rétthyrningar og regla Pýþagórasar</a:t>
            </a:r>
          </a:p>
          <a:p>
            <a:pPr marL="457189" lvl="0" indent="-457189">
              <a:buAutoNum type="arabicPeriod"/>
            </a:pPr>
            <a:r>
              <a:rPr/>
              <a:t>Leysið dæmi um jafna hreyfingu</a:t>
            </a:r>
          </a:p>
          <a:p>
            <a:pPr marL="457189" lvl="0" indent="-457189">
              <a:buAutoNum type="arabicPeriod"/>
            </a:pPr>
            <a:r>
              <a:rPr/>
              <a:t>Leysið dæmi með línulegum ójöfnum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Mynd 3.1</a:t>
            </a:r>
          </a:p>
        </p:txBody>
      </p:sp>
      <p:pic>
        <p:nvPicPr>
          <p:cNvPr id="3" name="Picture 1" descr="A photo of cars on the highway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Flókin stærðfræðilíkön eru notuð til að spá fyrir um umferðarmynstur á þjóðvegum landsins.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3.1 Beitið lausnaleitarstefnu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Hæfniviðmið</a:t>
            </a:r>
          </a:p>
          <a:p>
            <a:pPr lvl="0"/>
            <a:r>
              <a:rPr/>
              <a:t>Takist á við orðadæmi með jákvæðu hugarfari</a:t>
            </a:r>
          </a:p>
          <a:p>
            <a:pPr lvl="0"/>
            <a:r>
              <a:rPr/>
              <a:t>Beitið lausnaleitarstefnu við orðadæmi</a:t>
            </a:r>
          </a:p>
          <a:p>
            <a:pPr lvl="0"/>
            <a:r>
              <a:rPr/>
              <a:t>Leysið talnadæmi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Mynd 3.2</a:t>
            </a:r>
          </a:p>
        </p:txBody>
      </p:sp>
      <p:pic>
        <p:nvPicPr>
          <p:cNvPr id="3" name="Picture 1" descr="A student is shown with thought bubbles saying “I don’t know whether to add, subtract, multiply, or divide!,” “I don’t understand word problems!,” “My teachers never explained this!,” “If I just skip all the word problems, I can probably still pass the class,” and “I just can’t do this!”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Neikvæðar hugsanir geta hindrað árangur.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Mynd 3.3</a:t>
            </a:r>
          </a:p>
        </p:txBody>
      </p:sp>
      <p:pic>
        <p:nvPicPr>
          <p:cNvPr id="3" name="Picture 1" descr="A student is shown with thought bubbles saying “While word problems were hard in the past, I think I can try them now,” “I am better prepared now. I think I will begin to understand word problems,” “I think I can! I think I can!,” and “It may take time, but I can begin to solve word problems.”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Jákvætt hugarfar er fyrsta skrefið í átt að árangri.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3.1</a:t>
            </a:r>
          </a:p>
        </p:txBody>
      </p:sp>
      <p:pic>
        <p:nvPicPr>
          <p:cNvPr id="3" name="Picture 1" descr="Step-by-step solution for finding three consecutive even integers whose sum is 84, illustrating the process from problem understanding to final answer.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30700" y="952500"/>
            <a:ext cx="3517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Lausn í skrefum þar sem fundnar eru þrjár samliggjandi sléttar heiltölur með summuna 84, allt frá því að dæmið er skilið þar til lokasvar fæst.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3.2 Leysið prósentudæmi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Hæfniviðmið</a:t>
            </a:r>
          </a:p>
          <a:p>
            <a:pPr lvl="0"/>
            <a:r>
              <a:rPr/>
              <a:t>Setjið einfaldar prósentujöfnur upp og leysið þær</a:t>
            </a:r>
          </a:p>
          <a:p>
            <a:pPr lvl="0"/>
            <a:r>
              <a:rPr/>
              <a:t>Leysið prósentudæmi</a:t>
            </a:r>
          </a:p>
          <a:p>
            <a:pPr lvl="0"/>
            <a:r>
              <a:rPr/>
              <a:t>Finnið prósentuhækkun og prósentulækkun</a:t>
            </a:r>
          </a:p>
          <a:p>
            <a:pPr lvl="0"/>
            <a:r>
              <a:rPr/>
              <a:t>Leysið dæmi um einfalda vexti</a:t>
            </a:r>
          </a:p>
          <a:p>
            <a:pPr lvl="0"/>
            <a:r>
              <a:rPr/>
              <a:t>Leysið dæmi um afslátt og álagningu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3.2</a:t>
            </a:r>
          </a:p>
        </p:txBody>
      </p:sp>
      <p:pic>
        <p:nvPicPr>
          <p:cNvPr id="3" name="Picture 1" descr="A seven-step method for solving problems, demonstrated by calculating simple interest.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400300" y="952500"/>
            <a:ext cx="7391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Sjö skrefa lausnaleið, sýnd með útreikningi á einföldum vöxtum.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3.3</a:t>
            </a:r>
          </a:p>
        </p:txBody>
      </p:sp>
      <p:pic>
        <p:nvPicPr>
          <p:cNvPr id="3" name="Picture 1" descr="Detailed 7-step process for solving a simple interest problem to determine the interest rate.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314700" y="952500"/>
            <a:ext cx="5575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Ítarleg sjö skrefa lausn á dæmi um einfalda vexti þar sem vaxtaprósentan er fundin.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3.4</a:t>
            </a:r>
          </a:p>
        </p:txBody>
      </p:sp>
      <p:pic>
        <p:nvPicPr>
          <p:cNvPr id="3" name="Picture 1" descr="Steps for solving a word problem to find the principal amount using the simple interest formula.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57500" y="952500"/>
            <a:ext cx="6464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Skref til að leysa orðadæmi þar sem höfuðstóllinn er fundinn með formúlunni fyrir einfalda vexti.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3.5</a:t>
            </a:r>
          </a:p>
        </p:txBody>
      </p:sp>
      <p:pic>
        <p:nvPicPr>
          <p:cNvPr id="3" name="Picture 1" descr="This table provides a step-by-step walkthrough for calculating a discount, demonstrating the process from problem setup to the final solution.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971800" y="952500"/>
            <a:ext cx="6235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Taflan sýnir skref fyrir skref hvernig afsláttur er reiknaður, allt frá uppsetningu dæmisins til lokalausnar.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3.6</a:t>
            </a:r>
          </a:p>
        </p:txBody>
      </p:sp>
      <p:pic>
        <p:nvPicPr>
          <p:cNvPr id="3" name="Picture 1" descr="This table illustrates a seven-step process for solving a word problem to calculate the discount amount, from identifying the unknown to providing the final answer.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39900" y="952500"/>
            <a:ext cx="87122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Taflan sýnir sjö skrefa lausn á orðadæmi þar sem afsláttarupphæðin er reiknuð, allt frá því að óþekkta stærðin er skilgreind þar til lokasvar fæst.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3.3 Leysið blöndunardæmi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Hæfniviðmið</a:t>
            </a:r>
          </a:p>
          <a:p>
            <a:pPr lvl="0"/>
            <a:r>
              <a:rPr/>
              <a:t>Leysið orðadæmi um mynt</a:t>
            </a:r>
          </a:p>
          <a:p>
            <a:pPr lvl="0"/>
            <a:r>
              <a:rPr/>
              <a:t>Leysið orðadæmi um miða og frímerki</a:t>
            </a:r>
          </a:p>
          <a:p>
            <a:pPr lvl="0"/>
            <a:r>
              <a:rPr/>
              <a:t>Leysið blöndunarorðadæmi</a:t>
            </a:r>
          </a:p>
          <a:p>
            <a:pPr lvl="0"/>
            <a:r>
              <a:rPr/>
              <a:t>Notið blöndunarlíkanið til að leysa fjárfestingardæmi með einföldum vöxtum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3.7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07434619"/>
                  </p:ext>
                </p:extLst>
              </p:nvPr>
            </p:nvGraphicFramePr>
            <p:xfrm>
              <a:off x="609600" y="952500"/>
              <a:ext cx="10972800" cy="14288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5365150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 tíu senta myntir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0.10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=1.20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21 fimm senta mynt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21</m:t>
                                      </m:r>
                                      <m:d>
                                        <m:dPr>
                                          <m:ctrlPr>
                                            <a:rPr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>
                                              <a:latin typeface="Cambria Math" panose="02040503050406030204" pitchFamily="18" charset="0"/>
                                            </a:rPr>
                                            <m:t>0.05</m:t>
                                          </m:r>
                                        </m:e>
                                      </m:d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limLow>
                                        <m:limLowPr>
                                          <m:ctrlPr>
                                            <a:rPr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limLowPr>
                                        <m:e>
                                          <m:r>
                                            <a:rPr>
                                              <a:latin typeface="Cambria Math" panose="02040503050406030204" pitchFamily="18" charset="0"/>
                                            </a:rPr>
                                            <m:t>1.05</m:t>
                                          </m:r>
                                        </m:e>
                                        <m:lim>
                                          <m:r>
                                            <m:rPr>
                                              <m:nor/>
                                            </m:rPr>
                                            <a:rPr/>
                                            <m:t>____</m:t>
                                          </m:r>
                                        </m:lim>
                                      </m:limLow>
                                    </m:e>
                                  </m:mr>
                                  <m:mr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  $2.25</m:t>
                                      </m:r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✓</m:t>
                                      </m:r>
                                    </m:e>
                                  </m:mr>
                                </m:m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07434619"/>
                  </p:ext>
                </p:extLst>
              </p:nvPr>
            </p:nvGraphicFramePr>
            <p:xfrm>
              <a:off x="609600" y="952500"/>
              <a:ext cx="10972800" cy="14288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536515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 tíu senta myntir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03448" r="-694" b="-2172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97294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21 fimm senta mynt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07273" r="-694" b="-1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Heildarverðmæti tiltekins fjölda tíu senta og fimm senta mynta er reiknað.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3.8</a:t>
            </a:r>
          </a:p>
        </p:txBody>
      </p:sp>
      <p:pic>
        <p:nvPicPr>
          <p:cNvPr id="3" name="Picture 1" descr="Step-by-step solution for a coin problem involving quarters and pennies, including verification of the answer.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87600" y="952500"/>
            <a:ext cx="7416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Lausn í skrefum á myntdæmi með 25 senta og eins senta myntum, ásamt sannprófun svarsins.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3.9</a:t>
            </a:r>
          </a:p>
        </p:txBody>
      </p:sp>
      <p:pic>
        <p:nvPicPr>
          <p:cNvPr id="3" name="Picture 1" descr="Step-by-step solution to a word problem, demonstrating how to set up, solve, and check a linear equation to determine the number of two-cent and 41-cent stamps purchased.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460500" y="952500"/>
            <a:ext cx="9271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Lausn í skrefum á orðadæmi sem sýnir hvernig línuleg jafna er sett upp, leyst og sannreynd til að finna fjölda keyptra tveggja senta og 41 sents frímerkja.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3.4 Leysið rúmfræðidæmi: þríhyrningar, rétthyrningar og regla Pýþagórasar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Hæfniviðmið</a:t>
            </a:r>
          </a:p>
          <a:p>
            <a:pPr lvl="0"/>
            <a:r>
              <a:rPr/>
              <a:t>Leysið dæmi með eiginleikum þríhyrninga</a:t>
            </a:r>
          </a:p>
          <a:p>
            <a:pPr lvl="0"/>
            <a:r>
              <a:rPr/>
              <a:t>Notið reglu Pýþagórasar</a:t>
            </a:r>
          </a:p>
          <a:p>
            <a:pPr lvl="0"/>
            <a:r>
              <a:rPr/>
              <a:t>Leysið dæmi með eiginleikum rétthyrninga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Mynd 3.4</a:t>
            </a:r>
          </a:p>
        </p:txBody>
      </p:sp>
      <p:pic>
        <p:nvPicPr>
          <p:cNvPr id="3" name="Picture 1" descr="A triangle with vertices A, B, and C. The sides opposite these vertices are marked a, b, and c, respectively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Þríhyrningurinn ABC hefur hornpunktana A, B og C. Lengdir hliðanna eru a, b og c.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Mynd 3.5</a:t>
            </a:r>
          </a:p>
        </p:txBody>
      </p:sp>
      <p:pic>
        <p:nvPicPr>
          <p:cNvPr id="3" name="Picture 1" descr="A triangle with vertices A, B, and C. The sides opposite these vertices are marked a, b, and c, respectively. The side b is parallel to the bottom of the page, and it has a dashed line drawn from vertex B to it. This line is marked h and makes a right angle with side b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Formúlan fyrir flatarmál △ABC er A=12bh, þar sem b er grunnlínan og h er hæðin.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3.10</a:t>
            </a:r>
          </a:p>
        </p:txBody>
      </p:sp>
      <p:pic>
        <p:nvPicPr>
          <p:cNvPr id="3" name="Picture 1" descr="This table outlines the methodical steps for solving a mathematical problem, from reading the question to checking the answer.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803400" y="952500"/>
            <a:ext cx="85852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Taflan sýnir skipuleg skref við lausn stærðfræðidæmis, frá því að verkefnið er lesið þar til svarið er sannreynt.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3.5 Leysið dæmi um jafna hreyfingu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Leysa dæmi um jafna hreyfingu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3.11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075351397"/>
                  </p:ext>
                </p:extLst>
              </p:nvPr>
            </p:nvGraphicFramePr>
            <p:xfrm>
              <a:off x="609600" y="952500"/>
              <a:ext cx="10972800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531003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hraðlest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60 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mph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 (4 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hours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) = 240 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miles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héraðslest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48 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mph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 (5 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hours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) = 240 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miles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 ✓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075351397"/>
                  </p:ext>
                </p:extLst>
              </p:nvPr>
            </p:nvGraphicFramePr>
            <p:xfrm>
              <a:off x="609600" y="952500"/>
              <a:ext cx="10972800" cy="10972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531003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hraðlest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03448" r="-694" b="-1275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héraðslest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203448" r="-694" b="-275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Samanburður á ferð hraðlestar og héraðslestar sem sýnir hraða, ferðatíma og hvernig báðar fara 240 mílna vegalengd.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3.12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74259119"/>
                  </p:ext>
                </p:extLst>
              </p:nvPr>
            </p:nvGraphicFramePr>
            <p:xfrm>
              <a:off x="609600" y="952500"/>
              <a:ext cx="10972800" cy="328942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322598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Leysið nú þessa jöfnu.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1.5</m:t>
                                      </m:r>
                                      <m:d>
                                        <m:dPr>
                                          <m:ctrlPr>
                                            <a:rPr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  <m:r>
                                            <a:rPr>
                                              <a:latin typeface="Cambria Math" panose="02040503050406030204" pitchFamily="18" charset="0"/>
                                            </a:rPr>
                                            <m:t>+10</m:t>
                                          </m:r>
                                        </m:e>
                                      </m:d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115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1.5</m:t>
                                      </m:r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+15+</m:t>
                                      </m:r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115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2.5</m:t>
                                      </m:r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+15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115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2.5</m:t>
                                      </m:r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100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40</m:t>
                                      </m:r>
                                    </m:e>
                                  </m:mr>
                                </m:m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Hraði foreldranna var því 40 mílur á klukkustund.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Hraði Christophers er </a:t>
                          </a:r>
                          <a14:m>
                            <m:oMath xmlns:m="http://schemas.openxmlformats.org/officeDocument/2006/math"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+10</m:t>
                              </m:r>
                            </m:oMath>
                          </a14:m>
                          <a:r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+10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40+10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50</m:t>
                                      </m:r>
                                    </m:e>
                                  </m:mr>
                                </m:m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Hraði Christophers var 50 mílur á klukkustund.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74259119"/>
                  </p:ext>
                </p:extLst>
              </p:nvPr>
            </p:nvGraphicFramePr>
            <p:xfrm>
              <a:off x="609600" y="952500"/>
              <a:ext cx="10972800" cy="328942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43225985"/>
                      </a:ext>
                    </a:extLst>
                  </a:tr>
                  <a:tr h="137515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Leysið nú þessa jöfnu.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27523" r="-694" b="-1192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Hraði foreldranna var því 40 mílur á klukkustund.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8169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262500" r="-100694" b="-578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262500" r="-694" b="-578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Hraði Christophers var 50 mílur á klukkustund.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Skref fyrir skref lausn á orðadæmi þar sem hraði foreldranna og Christophers er reiknaður með algebrujöfnu.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3.13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518954778"/>
                  </p:ext>
                </p:extLst>
              </p:nvPr>
            </p:nvGraphicFramePr>
            <p:xfrm>
              <a:off x="609600" y="952500"/>
              <a:ext cx="10972800" cy="14275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029263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Christopher ók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50 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mph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 (1.5 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hours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)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</m:e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75 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miles</m:t>
                                      </m:r>
                                    </m:e>
                                  </m:mr>
                                </m:m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Foreldrar hans óku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m>
                                  <m:mPr>
                                    <m:mcs>
                                      <m:mc>
                                        <m:mcPr>
                                          <m:count m:val="5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/>
                                    <m:e/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40 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mph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 (1 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hours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)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</m:e>
                                    <m:e>
                                      <m:limLow>
                                        <m:limLowPr>
                                          <m:ctrlPr>
                                            <a:rPr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limLow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/>
                                            <m:t>40 </m:t>
                                          </m:r>
                                          <m:r>
                                            <m:rPr>
                                              <m:nor/>
                                            </m:rPr>
                                            <a:rPr/>
                                            <m:t>miles</m:t>
                                          </m:r>
                                        </m:e>
                                        <m:lim>
                                          <m:r>
                                            <m:rPr>
                                              <m:nor/>
                                            </m:rPr>
                                            <a:rPr/>
                                            <m:t>_______</m:t>
                                          </m:r>
                                        </m:lim>
                                      </m:limLow>
                                    </m:e>
                                  </m:mr>
                                  <m:mr>
                                    <m:e/>
                                    <m:e/>
                                    <m:e/>
                                    <m:e/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115 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miles</m:t>
                                      </m:r>
                                    </m:e>
                                  </m:mr>
                                </m:m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518954778"/>
                  </p:ext>
                </p:extLst>
              </p:nvPr>
            </p:nvGraphicFramePr>
            <p:xfrm>
              <a:off x="609600" y="952500"/>
              <a:ext cx="10972800" cy="14275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029263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Christopher ók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03448" r="-694" b="-2241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96024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Foreldrar hans óku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07273" r="-694" b="-1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Reiknaðar vegalengdir Christophers og foreldra hans, lagðar saman til að fá heildarvegalengd ferðarinnar.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3.14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4561807"/>
              </p:ext>
            </p:extLst>
          </p:nvPr>
        </p:nvGraphicFramePr>
        <p:xfrm>
          <a:off x="609600" y="952500"/>
          <a:ext cx="109728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491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Skref 7. Svarið</a:t>
                      </a:r>
                      <a:r>
                        <a:t> spurningunni með heilli setningu.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Hraði Christophers var 50 mílur á klukkustund. </a:t>
                      </a:r>
                      <a:br>
                        <a:rPr dirty="0"/>
                      </a:br>
                      <a:r>
                        <a:rPr dirty="0"/>
                        <a:t>Hraði foreldra hans var 40 mílur á klukkustund.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Taflan sýnir eitt skref lausnarinnar og tilgreinir reiknaðan hraða Christophers og foreldra hans.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3.15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278380032"/>
                  </p:ext>
                </p:extLst>
              </p:nvPr>
            </p:nvGraphicFramePr>
            <p:xfrm>
              <a:off x="609600" y="952500"/>
              <a:ext cx="10972800" cy="11882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1542916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Leysið nú þessa jöfnu.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70</m:t>
                                      </m:r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+60</m:t>
                                      </m:r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325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130</m:t>
                                      </m:r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325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2.5</m:t>
                                      </m:r>
                                    </m:e>
                                  </m:mr>
                                </m:m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278380032"/>
                  </p:ext>
                </p:extLst>
              </p:nvPr>
            </p:nvGraphicFramePr>
            <p:xfrm>
              <a:off x="609600" y="952500"/>
              <a:ext cx="10972800" cy="11882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15429163"/>
                      </a:ext>
                    </a:extLst>
                  </a:tr>
                  <a:tr h="82251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Leysið nú þessa jöfnu.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46154" r="-694" b="-4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Skref fyrir skref lausn á algebrujöfnunni 70t + 60t = 325 sem sýnir hvernig gildi „t“ er fundið.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3.16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74112314"/>
                  </p:ext>
                </p:extLst>
              </p:nvPr>
            </p:nvGraphicFramePr>
            <p:xfrm>
              <a:off x="609600" y="952500"/>
              <a:ext cx="10972800" cy="140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67619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Vörubíll á leið vestur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70 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mph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 (2.5 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hours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)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</m:e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175 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miles</m:t>
                                      </m:r>
                                    </m:e>
                                  </m:mr>
                                </m:m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Vörubíll á leið austur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60 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mph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 (2.5 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hours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)</m:t>
                                      </m:r>
                                    </m:e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</m:e>
                                    <m:e>
                                      <m:limLow>
                                        <m:limLowPr>
                                          <m:ctrlPr>
                                            <a:rPr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limLow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/>
                                            <m:t>150 </m:t>
                                          </m:r>
                                          <m:r>
                                            <m:rPr>
                                              <m:nor/>
                                            </m:rPr>
                                            <a:rPr/>
                                            <m:t>miles</m:t>
                                          </m:r>
                                        </m:e>
                                        <m:lim>
                                          <m:r>
                                            <m:rPr>
                                              <m:nor/>
                                            </m:rPr>
                                            <a:rPr/>
                                            <m:t>________</m:t>
                                          </m:r>
                                        </m:lim>
                                      </m:limLow>
                                    </m:e>
                                  </m:mr>
                                  <m:mr>
                                    <m:e/>
                                    <m:e/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325 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/>
                                        <m:t>miles</m:t>
                                      </m:r>
                                    </m:e>
                                  </m:mr>
                                </m:m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74112314"/>
                  </p:ext>
                </p:extLst>
              </p:nvPr>
            </p:nvGraphicFramePr>
            <p:xfrm>
              <a:off x="609600" y="952500"/>
              <a:ext cx="10972800" cy="140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67619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Vörubíll á leið vestur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03448" r="-694" b="-2172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76593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Vörubíll á leið austur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11321" r="-694" b="-188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Vegalengdir tveggja vörubíla sem aka í gagnstæðar áttir í 2,5 klukkustundir, ásamt heildarvegalengdinni.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3.17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423389"/>
              </p:ext>
            </p:extLst>
          </p:nvPr>
        </p:nvGraphicFramePr>
        <p:xfrm>
          <a:off x="609600" y="952500"/>
          <a:ext cx="1097280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1344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Skref 7. Svarið</a:t>
                      </a:r>
                      <a:r>
                        <a:t> spurningunni með heilli setningu.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Eftir 2,5 klukkustundir verða 325 mílur á milli vörubílanna.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Taflan sýnir eitt skref í lausn verkefnisins og svarið við því.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3.6 Leysið dæmi með fyrsta stigs ójöfnum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Leysa dæmi með fyrsta stigs ójöfnum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3.18</a:t>
            </a:r>
          </a:p>
        </p:txBody>
      </p:sp>
      <p:pic>
        <p:nvPicPr>
          <p:cNvPr id="3" name="Picture 1" descr="This table details a 7-step process for solving word problems with inequalities, exemplified by determining the maximum affordable rent.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00100" y="952500"/>
            <a:ext cx="10591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Taflan lýsir sjö skrefum við lausn orðadæma með ójöfnum. Sem dæmi er fundin hæsta leiga sem viðkomandi hefur efni á.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3.19</a:t>
            </a:r>
          </a:p>
        </p:txBody>
      </p:sp>
      <p:pic>
        <p:nvPicPr>
          <p:cNvPr id="3" name="Picture 1" descr="Steps to solve a word problem using inequalities, exemplified by determining the maximum number of tablets Dawn can buy within a budget.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06500" y="952500"/>
            <a:ext cx="9779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Skref við lausn orðadæmis með ójöfnum, sýnd með því að finna hámarksfjölda spjaldtölva sem Dawn getur keypt innan fjárhagsáætlunar.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3.20</a:t>
            </a:r>
          </a:p>
        </p:txBody>
      </p:sp>
      <p:pic>
        <p:nvPicPr>
          <p:cNvPr id="3" name="Picture 1" descr="A step-by-step guide demonstrating how to solve a word problem involving an inequality for sales commission.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" y="1155700"/>
            <a:ext cx="10972800" cy="4241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Skref fyrir skref leiðbeiningar um lausn orðadæmis þar sem ójafna er notuð til að reikna söluþóknun.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3.21</a:t>
            </a:r>
          </a:p>
        </p:txBody>
      </p:sp>
      <p:pic>
        <p:nvPicPr>
          <p:cNvPr id="3" name="Picture 1" descr="Step-by-step solution for an inequality word problem calculating maximum travel distance within a budget.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9600" y="1041400"/>
            <a:ext cx="10972800" cy="4470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Lausn í skrefum á orðadæmi með ójöfnu þar sem hámarksvegalengd innan fjárhagsáætlunar er reiknuð.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548235"/>
                </a:solidFill>
              </a:defRPr>
            </a:pPr>
            <a:r>
              <a:rPr lang="en-US" dirty="0">
                <a:solidFill>
                  <a:srgbClr val="548235"/>
                </a:solidFill>
              </a:rPr>
              <a:t>Notkunarleyfi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38BEB-9522-1384-03E2-DA18D0218CAD}"/>
              </a:ext>
            </a:extLst>
          </p:cNvPr>
          <p:cNvSpPr txBox="1"/>
          <p:nvPr/>
        </p:nvSpPr>
        <p:spPr>
          <a:xfrm>
            <a:off x="835742" y="1783388"/>
            <a:ext cx="105180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Þetta viðbótarefni frá OpenStax er © Rice University og gefið út samkvæmt alþjóðlega CC BY-NC-SA 4.0 notkunarleyfinu. Aðeins má afrita það eða breyta því í óhagnaðarskyni, en geta verður OpenStax og Rice University sem höfunda og tilgreina allar breytingar. Öllu aðlöguðu efni verður að deila með sams konar notkunarleyfi.</a:t>
            </a:r>
          </a:p>
        </p:txBody>
      </p:sp>
    </p:spTree>
    <p:extLst>
      <p:ext uri="{BB962C8B-B14F-4D97-AF65-F5344CB8AC3E}">
        <p14:creationId xmlns:p14="http://schemas.microsoft.com/office/powerpoint/2010/main" val="636211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1138</Words>
  <Application>Microsoft Macintosh PowerPoint</Application>
  <PresentationFormat>Widescreen</PresentationFormat>
  <Paragraphs>130</Paragraphs>
  <Slides>35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Cambria Math</vt:lpstr>
      <vt:lpstr>Office Theme</vt:lpstr>
      <vt:lpstr>Elementary Algebra 2e</vt:lpstr>
      <vt:lpstr>Chapter outline</vt:lpstr>
      <vt:lpstr>Figure 3.1</vt:lpstr>
      <vt:lpstr>3.1 Use a Problem-Solving Strategy</vt:lpstr>
      <vt:lpstr>Figure 3.2</vt:lpstr>
      <vt:lpstr>Figure 3.3</vt:lpstr>
      <vt:lpstr>Table 3.1</vt:lpstr>
      <vt:lpstr>3.2 Solve Percent Applications</vt:lpstr>
      <vt:lpstr>Table 3.2</vt:lpstr>
      <vt:lpstr>Table 3.3</vt:lpstr>
      <vt:lpstr>Table 3.4</vt:lpstr>
      <vt:lpstr>Table 3.5</vt:lpstr>
      <vt:lpstr>Table 3.6</vt:lpstr>
      <vt:lpstr>3.3 Solve Mixture Applications</vt:lpstr>
      <vt:lpstr>Table 3.7</vt:lpstr>
      <vt:lpstr>Table 3.8</vt:lpstr>
      <vt:lpstr>Table 3.9</vt:lpstr>
      <vt:lpstr>3.4 Solve Geometry Applications: Triangles, Rectangles, and the Pythagorean Theorem</vt:lpstr>
      <vt:lpstr>Figure 3.4</vt:lpstr>
      <vt:lpstr>Figure 3.5</vt:lpstr>
      <vt:lpstr>Table 3.10</vt:lpstr>
      <vt:lpstr>3.5 Solve Uniform Motion Applications</vt:lpstr>
      <vt:lpstr>Table 3.11</vt:lpstr>
      <vt:lpstr>Table 3.12</vt:lpstr>
      <vt:lpstr>Table 3.13</vt:lpstr>
      <vt:lpstr>Table 3.14</vt:lpstr>
      <vt:lpstr>Table 3.15</vt:lpstr>
      <vt:lpstr>Table 3.16</vt:lpstr>
      <vt:lpstr>Table 3.17</vt:lpstr>
      <vt:lpstr>3.6 Solve Applications with Linear Inequalities</vt:lpstr>
      <vt:lpstr>Table 3.18</vt:lpstr>
      <vt:lpstr>Table 3.19</vt:lpstr>
      <vt:lpstr>Table 3.20</vt:lpstr>
      <vt:lpstr>Table 3.21</vt:lpstr>
      <vt:lpstr>License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300</TotalTime>
  <Words>44</Words>
  <Application>Microsoft Macintosh PowerPoint</Application>
  <PresentationFormat>Widescreen</PresentationFormat>
  <Paragraphs>12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Elementary Algebra 2e</dc:title>
  <dc:creator/>
  <cp:keywords/>
  <cp:lastModifiedBy>Colby Powers</cp:lastModifiedBy>
  <cp:revision>2</cp:revision>
  <dcterms:created xsi:type="dcterms:W3CDTF">2026-02-09T21:16:09Z</dcterms:created>
  <dcterms:modified xsi:type="dcterms:W3CDTF">2026-02-09T22:16:44Z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ubtitle">
    <vt:lpwstr>Chapter 3 Math Models</vt:lpwstr>
  </property>
</Properties>
</file>