
<file path=[Content_Types].xml><?xml version="1.0" encoding="utf-8"?>
<ns0:Types xmlns:ns0="http://schemas.openxmlformats.org/package/2006/content-types">
  <ns0:Default Extension="jpg" ContentType="image/jpeg"/>
  <ns0:Default Extension="rels" ContentType="application/vnd.openxmlformats-package.relationships+xml"/>
  <ns0:Default Extension="xml" ContentType="application/xml"/>
  <ns0:Override PartName="/docProps/app.xml" ContentType="application/vnd.openxmlformats-officedocument.extended-properties+xml"/>
  <ns0:Override PartName="/docProps/app0.xml" ContentType="application/vnd.openxmlformats-officedocument.extended-properties+xml"/>
  <ns0:Override PartName="/docProps/core.xml" ContentType="application/vnd.openxmlformats-package.core-properties+xml"/>
  <ns0:Override PartName="/docProps/custom.xml" ContentType="application/vnd.openxmlformats-officedocument.custom-properties+xml"/>
  <ns0:Override PartName="/ppt/notesMasters/notesMaster1.xml" ContentType="application/vnd.openxmlformats-officedocument.presentationml.notesMaster+xml"/>
  <ns0:Override PartName="/ppt/notesSlides/notesSlide1.xml" ContentType="application/vnd.openxmlformats-officedocument.presentationml.notesSlide+xml"/>
  <ns0:Override PartName="/ppt/notesSlides/notesSlide2.xml" ContentType="application/vnd.openxmlformats-officedocument.presentationml.notesSlide+xml"/>
  <ns0:Override PartName="/ppt/notesSlides/notesSlide3.xml" ContentType="application/vnd.openxmlformats-officedocument.presentationml.notesSlide+xml"/>
  <ns0:Override PartName="/ppt/notesSlides/notesSlide4.xml" ContentType="application/vnd.openxmlformats-officedocument.presentationml.notesSlide+xml"/>
  <ns0:Override PartName="/ppt/notesSlides/notesSlide5.xml" ContentType="application/vnd.openxmlformats-officedocument.presentationml.notesSlide+xml"/>
  <ns0:Override PartName="/ppt/notesSlides/notesSlide6.xml" ContentType="application/vnd.openxmlformats-officedocument.presentationml.notesSlide+xml"/>
  <ns0:Override PartName="/ppt/notesSlides/notesSlide7.xml" ContentType="application/vnd.openxmlformats-officedocument.presentationml.notesSlide+xml"/>
  <ns0:Override PartName="/ppt/notesSlides/notesSlide8.xml" ContentType="application/vnd.openxmlformats-officedocument.presentationml.notesSlide+xml"/>
  <ns0:Override PartName="/ppt/presProps.xml" ContentType="application/vnd.openxmlformats-officedocument.presentationml.presProps+xml"/>
  <ns0:Override PartName="/ppt/presentation.xml" ContentType="application/vnd.openxmlformats-officedocument.presentationml.presentation.main+xml"/>
  <ns0:Override PartName="/ppt/slideLayouts/slideLayout1.xml" ContentType="application/vnd.openxmlformats-officedocument.presentationml.slideLayout+xml"/>
  <ns0:Override PartName="/ppt/slideLayouts/slideLayout10.xml" ContentType="application/vnd.openxmlformats-officedocument.presentationml.slideLayout+xml"/>
  <ns0:Override PartName="/ppt/slideLayouts/slideLayout11.xml" ContentType="application/vnd.openxmlformats-officedocument.presentationml.slideLayout+xml"/>
  <ns0:Override PartName="/ppt/slideLayouts/slideLayout12.xml" ContentType="application/vnd.openxmlformats-officedocument.presentationml.slideLayout+xml"/>
  <ns0:Override PartName="/ppt/slideLayouts/slideLayout2.xml" ContentType="application/vnd.openxmlformats-officedocument.presentationml.slideLayout+xml"/>
  <ns0:Override PartName="/ppt/slideLayouts/slideLayout3.xml" ContentType="application/vnd.openxmlformats-officedocument.presentationml.slideLayout+xml"/>
  <ns0:Override PartName="/ppt/slideLayouts/slideLayout4.xml" ContentType="application/vnd.openxmlformats-officedocument.presentationml.slideLayout+xml"/>
  <ns0:Override PartName="/ppt/slideLayouts/slideLayout5.xml" ContentType="application/vnd.openxmlformats-officedocument.presentationml.slideLayout+xml"/>
  <ns0:Override PartName="/ppt/slideLayouts/slideLayout6.xml" ContentType="application/vnd.openxmlformats-officedocument.presentationml.slideLayout+xml"/>
  <ns0:Override PartName="/ppt/slideLayouts/slideLayout7.xml" ContentType="application/vnd.openxmlformats-officedocument.presentationml.slideLayout+xml"/>
  <ns0:Override PartName="/ppt/slideLayouts/slideLayout8.xml" ContentType="application/vnd.openxmlformats-officedocument.presentationml.slideLayout+xml"/>
  <ns0:Override PartName="/ppt/slideLayouts/slideLayout9.xml" ContentType="application/vnd.openxmlformats-officedocument.presentationml.slideLayout+xml"/>
  <ns0:Override PartName="/ppt/slideMasters/slideMaster1.xml" ContentType="application/vnd.openxmlformats-officedocument.presentationml.slideMaster+xml"/>
  <ns0:Override PartName="/ppt/slides/slide1.xml" ContentType="application/vnd.openxmlformats-officedocument.presentationml.slide+xml"/>
  <ns0:Override PartName="/ppt/slides/slide10.xml" ContentType="application/vnd.openxmlformats-officedocument.presentationml.slide+xml"/>
  <ns0:Override PartName="/ppt/slides/slide11.xml" ContentType="application/vnd.openxmlformats-officedocument.presentationml.slide+xml"/>
  <ns0:Override PartName="/ppt/slides/slide12.xml" ContentType="application/vnd.openxmlformats-officedocument.presentationml.slide+xml"/>
  <ns0:Override PartName="/ppt/slides/slide13.xml" ContentType="application/vnd.openxmlformats-officedocument.presentationml.slide+xml"/>
  <ns0:Override PartName="/ppt/slides/slide14.xml" ContentType="application/vnd.openxmlformats-officedocument.presentationml.slide+xml"/>
  <ns0:Override PartName="/ppt/slides/slide15.xml" ContentType="application/vnd.openxmlformats-officedocument.presentationml.slide+xml"/>
  <ns0:Override PartName="/ppt/slides/slide16.xml" ContentType="application/vnd.openxmlformats-officedocument.presentationml.slide+xml"/>
  <ns0:Override PartName="/ppt/slides/slide17.xml" ContentType="application/vnd.openxmlformats-officedocument.presentationml.slide+xml"/>
  <ns0:Override PartName="/ppt/slides/slide2.xml" ContentType="application/vnd.openxmlformats-officedocument.presentationml.slide+xml"/>
  <ns0:Override PartName="/ppt/slides/slide3.xml" ContentType="application/vnd.openxmlformats-officedocument.presentationml.slide+xml"/>
  <ns0:Override PartName="/ppt/slides/slide4.xml" ContentType="application/vnd.openxmlformats-officedocument.presentationml.slide+xml"/>
  <ns0:Override PartName="/ppt/slides/slide5.xml" ContentType="application/vnd.openxmlformats-officedocument.presentationml.slide+xml"/>
  <ns0:Override PartName="/ppt/slides/slide6.xml" ContentType="application/vnd.openxmlformats-officedocument.presentationml.slide+xml"/>
  <ns0:Override PartName="/ppt/slides/slide7.xml" ContentType="application/vnd.openxmlformats-officedocument.presentationml.slide+xml"/>
  <ns0:Override PartName="/ppt/slides/slide8.xml" ContentType="application/vnd.openxmlformats-officedocument.presentationml.slide+xml"/>
  <ns0:Override PartName="/ppt/slides/slide9.xml" ContentType="application/vnd.openxmlformats-officedocument.presentationml.slide+xml"/>
  <ns0:Override PartName="/ppt/tableStyles.xml" ContentType="application/vnd.openxmlformats-officedocument.presentationml.tableStyles+xml"/>
  <ns0:Override PartName="/ppt/theme/theme1.xml" ContentType="application/vnd.openxmlformats-officedocument.theme+xml"/>
  <ns0:Override PartName="/ppt/theme/theme2.xml" ContentType="application/vnd.openxmlformats-officedocument.theme+xml"/>
  <ns0:Override PartName="/ppt/viewProps.xml" ContentType="application/vnd.openxmlformats-officedocument.presentationml.viewProps+xml"/>
  <ns0:Default Extension="png" ContentType="image/png"/>
</ns0: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9" r:id="rId1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of a two story home with several large windows.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three x y-coordinate planes. The first plane shows two lines which intersect at one point. Under the graph it says, “The lines intersect. Intersecting lines have one point in common. There is one solution to this system.” The second x y-coordinate plane shows two parallel lines. Under the graph it says, “The lines are parallel. Parallel lines have no points in common. There is no solution to this system.” The third x y-coordinate plane shows one line. Under the graph it says, “Both equations give the same line. Because we have just one line, there are infinitely many solutions.”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table has two columns and four rows. The first row labels each column “Graph” and “Number of solutions.” Under “Graph” are “2 intersecting lines,” “Parallel lines,” and “Same line.” Under “Number of solutions” are “1,” “None,” and “Infinitely many.”</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table is entitled “Number of Solutions of a Linear System of Equations.” There are four columns. The columns are labeled, “Slopes,” “Intercepts,” “Type of Lines,” “Number of Solutions.” Under “Slopes” are “Different,” “Same,” and “Same.” Under “Intercepts,” the first cell is blank, then the words “Different” and “Same” appear. Under “Types of Lines” are the words, “Intersecting,” “Parallel,” and “Coincident.” Under “Number of Solutions” are “1 point,” “No Solution,” and “Infinitely many solutions.”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three x y coordinate planes in a horizontal row. The first shows two lines intersecting. The second shows two parallel lines. The third shows two coincident lines.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table has four columns and four rows. The columns are labeled, “Lines,” “Intersecting,” “Parallel,” and “Coincident.” In the first row under the labeled column “lines” it reads “Number of solutions.” Reading across, it tell us that an intersecting line contains 1 point, a parallel line provides no solution, and a coincident line has infinitely many solutions. A consistent/inconsistent line has consistent lines if they are intersecting, inconsistent lines if they are parallel and consistent if the lines are coincident. Finally, dependent and independent lines are considered independent if the lines intersect, they are also independent if the lines are parallel, and they are dependent if the lines are coincident.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 boat floating in water. On the right, there is an arrow pointing towards the boat. It is labeled “c.” On the left, there is an arrow pointing away from the boat. It is labeled “b.”</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 boat floating in water. To the left is an arrow pointing away from the boat labeled “b,” and an arrow pointing towards the boat labeled “c.”</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7545f3ad52ed.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xml" /><ns0:Relationship Id="rId3" Type="http://schemas.openxmlformats.org/officeDocument/2006/relationships/image" Target="../media/v3_image4_352d19bc445a.png" /></ns0: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3" Type="http://schemas.openxmlformats.org/officeDocument/2006/relationships/image" Target="../media/v3_image5_c6f9cf72b556.png" /></ns0:Relationships>
</file>

<file path=ppt/slides/_rels/slide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4.xml" /><ns0:Relationship Id="rId3" Type="http://schemas.openxmlformats.org/officeDocument/2006/relationships/image" Target="../media/v3_image6_6f5a43b0ccf5.png" /></ns0: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5.xml" /><ns0:Relationship Id="rId3" Type="http://schemas.openxmlformats.org/officeDocument/2006/relationships/image" Target="../media/v3_image7_d1eccb4083d2.png" /></ns0:Relationships>
</file>

<file path=ppt/slides/_rels/slide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6.xml" /><ns0:Relationship Id="rId3" Type="http://schemas.openxmlformats.org/officeDocument/2006/relationships/image" Target="../media/v3_image8_44c5ed5d5d7b.png" /></ns0: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Grunnalgebra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5. kafli: Línuleg jöfnuhneppi</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Leysa jöfnuhneppi með teikningu grafa</a:t>
            </a:r>
          </a:p>
          <a:p>
            <a:pPr marL="457189" lvl="0" indent="-457189">
              <a:buAutoNum type="arabicPeriod"/>
            </a:pPr>
            <a:r>
              <a:rPr/>
              <a:t>Leysa jöfnuhneppi með innsetningaraðferð</a:t>
            </a:r>
          </a:p>
          <a:p>
            <a:pPr marL="457189" lvl="0" indent="-457189">
              <a:buAutoNum type="arabicPeriod"/>
            </a:pPr>
            <a:r>
              <a:rPr/>
              <a:t>Leysa jöfnuhneppi með eyðingaraðferð</a:t>
            </a:r>
          </a:p>
          <a:p>
            <a:pPr marL="457189" lvl="0" indent="-457189">
              <a:buAutoNum type="arabicPeriod"/>
            </a:pPr>
            <a:r>
              <a:rPr/>
              <a:t>Leysa hagnýt dæmi með jöfnuhneppum</a:t>
            </a:r>
          </a:p>
          <a:p>
            <a:pPr marL="457189" lvl="0" indent="-457189">
              <a:buAutoNum type="arabicPeriod"/>
            </a:pPr>
            <a:r>
              <a:rPr/>
              <a:t>Leysa blöndunardæmi með jöfnuhneppum</a:t>
            </a:r>
          </a:p>
          <a:p>
            <a:pPr marL="457189" lvl="0" indent="-457189">
              <a:buAutoNum type="arabicPeriod"/>
            </a:pPr>
            <a:r>
              <a:rPr/>
              <a:t>Teikna gröf línulegra ójöfnuhneppa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5.1</a:t>
            </a:r>
          </a:p>
        </p:txBody>
      </p:sp>
      <p:pic>
        <p:nvPicPr>
          <p:cNvPr id="3" name="Picture 1" descr="This is a photo of a two story home with several large window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Það getur verið vandasamt fyrir arkitekt að ákveða fjölda og stærð glugga í íbúðarhúsi.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5.1 Leysa jöfnuhneppi með teikningu grafa</a:t>
            </a:r>
          </a:p>
        </p:txBody>
      </p:sp>
      <p:sp>
        <p:nvSpPr>
          <p:cNvPr id="3" name="Content Placeholder 2"/>
          <p:cNvSpPr>
            <a:spLocks noGrp="1"/>
          </p:cNvSpPr>
          <p:nvPr>
            <p:ph idx="1"/>
          </p:nvPr>
        </p:nvSpPr>
        <p:spPr/>
        <p:txBody>
          <a:bodyPr/>
          <a:lstStyle/>
          <a:p>
            <a:pPr marL="0" lvl="0" indent="0">
              <a:buNone/>
            </a:pPr>
            <a:r>
              <a:rPr b="1"/>
              <a:t>Hæfniviðmið</a:t>
            </a:r>
          </a:p>
          <a:p>
            <a:pPr lvl="0"/>
            <a:r>
              <a:rPr/>
              <a:t>Ákvarða hvort raðað talnapar sé lausn jöfnuhneppis</a:t>
            </a:r>
          </a:p>
          <a:p>
            <a:pPr lvl="0"/>
            <a:r>
              <a:rPr/>
              <a:t>Leysa línulegt jöfnuhneppi með teikningu grafa</a:t>
            </a:r>
          </a:p>
          <a:p>
            <a:pPr lvl="0"/>
            <a:r>
              <a:rPr/>
              <a:t>Ákvarða fjölda lausna línulegs jöfnuhneppis</a:t>
            </a:r>
          </a:p>
          <a:p>
            <a:pPr lvl="0"/>
            <a:r>
              <a:rPr/>
              <a:t>Leysa hagnýt dæmi um jöfnuhneppi með teikningu grafa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5.2</a:t>
            </a:r>
          </a:p>
        </p:txBody>
      </p:sp>
      <p:pic>
        <p:nvPicPr>
          <p:cNvPr id="3" name="Picture 1" descr="This figure shows three x y-coordinate planes. The first plane shows two lines which intersect at one point. Under the graph it says, “The lines intersect. Intersecting lines have one point in common. There is one solution to this system.” The second x y-coordinate plane shows two parallel lines. Under the graph it says, “The lines are parallel. Parallel lines have no points in common. There is no solution to this system.” The third x y-coordinate plane shows one line. Under the graph it says, “Both equations give the same line. Because we have just one line, there are infinitely many solution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þrjú xy-hnitakerfi. Í fyrsta hnitakerfinu eru tvær línur sem skerast í einum punkti. Undir grafinu stendur: „Línurnar skerast. Skurðlínur eiga einn punkt sameiginlegan. Jöfnuhneppið hefur eina lausn.“ Í öðru xy-hnitakerfinu eru tvær samsíða línur. Undir grafinu stendur: „Línurnar eru samsíða. Samsíða línur eiga engan punkt sameiginlegan. Jöfnuhneppið hefur enga lausn.“ Í þriðja xy-hnitakerfinu er ein lína. Undir grafinu stendur: „Báðar jöfnurnar gefa sömu línu. Þar sem línan er aðeins ein eru lausnirnar óendanlega margar.“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5.3</a:t>
            </a:r>
          </a:p>
        </p:txBody>
      </p:sp>
      <p:pic>
        <p:nvPicPr>
          <p:cNvPr id="3" name="Picture 1" descr="This table has two columns and four rows. The first row labels each column “Graph” and “Number of solutions.” Under “Graph” are “2 intersecting lines,” “Parallel lines,” and “Same line.” Under “Number of solutions” are “1,” “None,” and “Infinitely many.”"/>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Taflan hefur tvo dálka og fjórar raðir. Fyrirsagnir dálkanna í fyrstu röð eru „Graf“ og „Fjöldi lausna“. Undir „Graf“ stendur „2 línur sem skerast“, „Samsíða línur“ og „Sama lína“. Undir „Fjöldi lausna“ stendur „1“, „Engin“ og „Óendanlega margar“.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5.4</a:t>
            </a:r>
          </a:p>
        </p:txBody>
      </p:sp>
      <p:pic>
        <p:nvPicPr>
          <p:cNvPr id="3" name="Picture 1" descr="This table is entitled “Number of Solutions of a Linear System of Equations.” There are four columns. The columns are labeled, “Slopes,” “Intercepts,” “Type of Lines,” “Number of Solutions.” Under “Slopes” are “Different,” “Same,” and “Same.” Under “Intercepts,” the first cell is blank, then the words “Different” and “Same” appear. Under “Types of Lines” are the words, “Intersecting,” “Parallel,” and “Coincident.” Under “Number of Solutions” are “1 point,” “No Solution,” and “Infinitely many solution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Taflan ber yfirskriftina „Fjöldi lausna línulegs jöfnuhneppis“. Hún hefur fjóra dálka með fyrirsögnunum „Hallatölur“, „Skurðpunktar við ása“, „Gerð lína“ og „Fjöldi lausna“. Undir „Hallatölur“ stendur „Ólíkar“, „Eins“ og „Eins“. Fyrsti reiturinn undir „Skurðpunktar við ása“ er auður en síðan stendur „Ólíkir“ og „Eins“. Undir „Gerð lína“ stendur „Skerast“, „Samsíða“ og „Samfallandi“. Undir „Fjöldi lausna“ stendur „1 punktur“, „Engin lausn“ og „Óendanlega margar lausnir“.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5.5</a:t>
            </a:r>
          </a:p>
        </p:txBody>
      </p:sp>
      <p:pic>
        <p:nvPicPr>
          <p:cNvPr id="3" name="Picture 1" descr="This figure shows three x y coordinate planes in a horizontal row. The first shows two lines intersecting. The second shows two parallel lines. The third shows two coincident lin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þrjú xy-hnitakerfi í láréttri röð. Í því fyrsta skerast tvær línur, í því öðru eru tvær samsíða línur og í því þriðja eru tvær samfallandi línur.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5.6</a:t>
            </a:r>
          </a:p>
        </p:txBody>
      </p:sp>
      <p:pic>
        <p:nvPicPr>
          <p:cNvPr id="3" name="Picture 1" descr="This table has four columns and four rows. The columns are labeled, “Lines,” “Intersecting,” “Parallel,” and “Coincident.” In the first row under the labeled column “lines” it reads “Number of solutions.” Reading across, it tell us that an intersecting line contains 1 point, a parallel line provides no solution, and a coincident line has infinitely many solutions. A consistent/inconsistent line has consistent lines if they are intersecting, inconsistent lines if they are parallel and consistent if the lines are coincident. Finally, dependent and independent lines are considered independent if the lines intersect, they are also independent if the lines are parallel, and they are dependent if the lines are coinciden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Taflan hefur fjóra dálka og fjórar raðir. Dálkarnir heita „Línur“, „Skerast“, „Samsíða“ og „Samfallandi“. Í fyrstu röð undir fyrirsögninni „Línur“ stendur „Fjöldi lausna“. Þegar lesið er þvert yfir röðina sést að línur sem skerast eiga einn sameiginlegan punkt, samsíða línur gefa enga lausn og samfallandi línur gefa óendanlega margar lausnir. Jöfnuhneppi er leysanlegt ef línurnar skerast, óleysanlegt ef þær eru samsíða og leysanlegt ef þær falla saman. Loks eru jöfnurnar óháðar ef línurnar skerast eða eru samsíða en háðar ef línurnar falla saman.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5.2 Leysa jöfnuhneppi með innsetningaraðferð</a:t>
            </a:r>
          </a:p>
        </p:txBody>
      </p:sp>
      <p:sp>
        <p:nvSpPr>
          <p:cNvPr id="3" name="Content Placeholder 2"/>
          <p:cNvSpPr>
            <a:spLocks noGrp="1"/>
          </p:cNvSpPr>
          <p:nvPr>
            <p:ph idx="1"/>
          </p:nvPr>
        </p:nvSpPr>
        <p:spPr/>
        <p:txBody>
          <a:bodyPr/>
          <a:lstStyle/>
          <a:p>
            <a:pPr marL="0" lvl="0" indent="0">
              <a:buNone/>
            </a:pPr>
            <a:r>
              <a:rPr b="1"/>
              <a:t>Hæfniviðmið</a:t>
            </a:r>
          </a:p>
          <a:p>
            <a:pPr lvl="0"/>
            <a:r>
              <a:rPr/>
              <a:t>Leysa jöfnuhneppi með innsetningaraðferð</a:t>
            </a:r>
          </a:p>
          <a:p>
            <a:pPr lvl="0"/>
            <a:r>
              <a:rPr/>
              <a:t>Leysa hagnýt dæmi um jöfnuhneppi með innsetningaraðferð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5.3 Leysa jöfnuhneppi með eyðingaraðferð</a:t>
            </a:r>
          </a:p>
        </p:txBody>
      </p:sp>
      <p:sp>
        <p:nvSpPr>
          <p:cNvPr id="3" name="Content Placeholder 2"/>
          <p:cNvSpPr>
            <a:spLocks noGrp="1"/>
          </p:cNvSpPr>
          <p:nvPr>
            <p:ph idx="1"/>
          </p:nvPr>
        </p:nvSpPr>
        <p:spPr/>
        <p:txBody>
          <a:bodyPr/>
          <a:lstStyle/>
          <a:p>
            <a:pPr marL="0" lvl="0" indent="0">
              <a:buNone/>
            </a:pPr>
            <a:r>
              <a:rPr b="1"/>
              <a:t>Hæfniviðmið</a:t>
            </a:r>
          </a:p>
          <a:p>
            <a:pPr lvl="0"/>
            <a:r>
              <a:rPr/>
              <a:t>Leysa jöfnuhneppi með eyðingaraðferð</a:t>
            </a:r>
          </a:p>
          <a:p>
            <a:pPr lvl="0"/>
            <a:r>
              <a:rPr/>
              <a:t>Leysa hagnýt dæmi um jöfnuhneppi með eyðingaraðferð</a:t>
            </a:r>
          </a:p>
          <a:p>
            <a:pPr lvl="0"/>
            <a:r>
              <a:rPr/>
              <a:t>Velja hentugustu aðferðina til að leysa línulegt jöfnuhneppi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5.4 Leysa hagnýt dæmi með jöfnuhneppum</a:t>
            </a:r>
          </a:p>
        </p:txBody>
      </p:sp>
      <p:sp>
        <p:nvSpPr>
          <p:cNvPr id="3" name="Content Placeholder 2"/>
          <p:cNvSpPr>
            <a:spLocks noGrp="1"/>
          </p:cNvSpPr>
          <p:nvPr>
            <p:ph idx="1"/>
          </p:nvPr>
        </p:nvSpPr>
        <p:spPr/>
        <p:txBody>
          <a:bodyPr/>
          <a:lstStyle/>
          <a:p>
            <a:pPr marL="0" lvl="0" indent="0">
              <a:buNone/>
            </a:pPr>
            <a:r>
              <a:rPr b="1"/>
              <a:t>Hæfniviðmið</a:t>
            </a:r>
          </a:p>
          <a:p>
            <a:pPr lvl="0"/>
            <a:r>
              <a:rPr/>
              <a:t>Setja verkefni fram sem jöfnuhneppi</a:t>
            </a:r>
          </a:p>
          <a:p>
            <a:pPr lvl="0"/>
            <a:r>
              <a:rPr/>
              <a:t>Leysa dæmi með beinni yfirfærslu í jöfnuhneppi</a:t>
            </a:r>
          </a:p>
          <a:p>
            <a:pPr lvl="0"/>
            <a:r>
              <a:rPr/>
              <a:t>Leysa rúmfræðidæmi</a:t>
            </a:r>
          </a:p>
          <a:p>
            <a:pPr lvl="0"/>
            <a:r>
              <a:rPr/>
              <a:t>Leysa dæmi um hreyfingu með jöfnum hraða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5.7</a:t>
            </a:r>
          </a:p>
        </p:txBody>
      </p:sp>
      <p:pic>
        <p:nvPicPr>
          <p:cNvPr id="3" name="Picture 1" descr="This figure shows a boat floating in water. On the right, there is an arrow pointing towards the boat. It is labeled “c.” On the left, there is an arrow pointing away from the boat. It is labeled “b.”"/>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bát á floti. Hægra megin er ör sem vísar að bátnum og er merkt „c“. Vinstra megin er ör sem vísar frá bátnum og er merkt „b“.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5.8</a:t>
            </a:r>
          </a:p>
        </p:txBody>
      </p:sp>
      <p:pic>
        <p:nvPicPr>
          <p:cNvPr id="3" name="Picture 1" descr="This figure shows a boat floating in water. To the left is an arrow pointing away from the boat labeled “b,” and an arrow pointing towards the boat labeled “c.”"/>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bát á floti. Vinstra megin er ör merkt „b“ sem vísar frá bátnum og ör merkt „c“ sem vísar að honum.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5.5 Leysa blöndunardæmi með jöfnuhneppum</a:t>
            </a:r>
          </a:p>
        </p:txBody>
      </p:sp>
      <p:sp>
        <p:nvSpPr>
          <p:cNvPr id="3" name="Content Placeholder 2"/>
          <p:cNvSpPr>
            <a:spLocks noGrp="1"/>
          </p:cNvSpPr>
          <p:nvPr>
            <p:ph idx="1"/>
          </p:nvPr>
        </p:nvSpPr>
        <p:spPr/>
        <p:txBody>
          <a:bodyPr/>
          <a:lstStyle/>
          <a:p>
            <a:pPr marL="0" lvl="0" indent="0">
              <a:buNone/>
            </a:pPr>
            <a:r>
              <a:rPr b="1"/>
              <a:t>Hæfniviðmið</a:t>
            </a:r>
          </a:p>
          <a:p>
            <a:pPr lvl="0"/>
            <a:r>
              <a:rPr/>
              <a:t>Leysa blöndunardæmi</a:t>
            </a:r>
          </a:p>
          <a:p>
            <a:pPr lvl="0"/>
            <a:r>
              <a:rPr/>
              <a:t>Leysa vaxtareikningsdæmi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5.6 Teikna gröf línulegra ójöfnuhneppa</a:t>
            </a:r>
          </a:p>
        </p:txBody>
      </p:sp>
      <p:sp>
        <p:nvSpPr>
          <p:cNvPr id="3" name="Content Placeholder 2"/>
          <p:cNvSpPr>
            <a:spLocks noGrp="1"/>
          </p:cNvSpPr>
          <p:nvPr>
            <p:ph idx="1"/>
          </p:nvPr>
        </p:nvSpPr>
        <p:spPr/>
        <p:txBody>
          <a:bodyPr/>
          <a:lstStyle/>
          <a:p>
            <a:pPr marL="0" lvl="0" indent="0">
              <a:buNone/>
            </a:pPr>
            <a:r>
              <a:rPr b="1"/>
              <a:t>Hæfniviðmið</a:t>
            </a:r>
          </a:p>
          <a:p>
            <a:pPr lvl="0"/>
            <a:r>
              <a:rPr/>
              <a:t>Ákvarða hvort raðað talnapar sé lausn línulegs ójöfnuhneppis</a:t>
            </a:r>
          </a:p>
          <a:p>
            <a:pPr lvl="0"/>
            <a:r>
              <a:rPr/>
              <a:t>Leysa línulegt ójöfnuhneppi með teikningu grafa</a:t>
            </a:r>
          </a:p>
          <a:p>
            <a:pPr lvl="0"/>
            <a:r>
              <a:rPr/>
              <a:t>Leysa hagnýt dæmi með ójöfnuhneppum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BY-NC-SA 4.0 notkunarleyfinu. Heimilt er að afrita eða breyta efninu, en aðeins í óviðskiptalegum tilgangi. Tilgreina verður OpenStax og Rice University sem höfunda og geta allra breytinga. Öllum aðlöguðum útgáfum verður að deila samkvæmt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1451</Words>
  <Application>Microsoft Macintosh PowerPoint</Application>
  <PresentationFormat>Widescreen</PresentationFormat>
  <Paragraphs>73</Paragraphs>
  <Slides>17</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Elementary Algebra 2e</vt:lpstr>
      <vt:lpstr>Chapter outline</vt:lpstr>
      <vt:lpstr>Figure 5.1</vt:lpstr>
      <vt:lpstr>5.1 Solve Systems of Equations by Graphing</vt:lpstr>
      <vt:lpstr>Figure 5.2</vt:lpstr>
      <vt:lpstr>Figure 5.3</vt:lpstr>
      <vt:lpstr>Figure 5.4</vt:lpstr>
      <vt:lpstr>Figure 5.5</vt:lpstr>
      <vt:lpstr>Figure 5.6</vt:lpstr>
      <vt:lpstr>5.2 Solving Systems of Equations by Substitution</vt:lpstr>
      <vt:lpstr>5.3 Solve Systems of Equations by Elimination</vt:lpstr>
      <vt:lpstr>5.4 Solve Applications with Systems of Equations</vt:lpstr>
      <vt:lpstr>Figure 5.7</vt:lpstr>
      <vt:lpstr>Figure 5.8</vt:lpstr>
      <vt:lpstr>5.5 Solve Mixture Applications with Systems of Equations</vt:lpstr>
      <vt:lpstr>5.6 Graphing Systems of Linear Inequalities</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Algebra 2e</dc:title>
  <dc:creator/>
  <cp:keywords/>
  <cp:lastModifiedBy>Colby Powers</cp:lastModifiedBy>
  <cp:revision>1</cp:revision>
  <dcterms:created xsi:type="dcterms:W3CDTF">2026-02-09T21:16:49Z</dcterms:created>
  <dcterms:modified xsi:type="dcterms:W3CDTF">2026-02-09T22:17:46Z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5 Systems of Linear Equations</vt:lpwstr>
  </property>
</Properties>
</file>