
<file path=[Content_Types].xml><?xml version="1.0" encoding="utf-8"?>
<ns0:Types xmlns:ns0="http://schemas.openxmlformats.org/package/2006/content-types">
  <ns0:Default Extension="jpg" ContentType="image/jpeg"/>
  <ns0:Default Extension="rels" ContentType="application/vnd.openxmlformats-package.relationships+xml"/>
  <ns0:Default Extension="xml" ContentType="application/xml"/>
  <ns0:Override PartName="/docProps/app.xml" ContentType="application/vnd.openxmlformats-officedocument.extended-properties+xml"/>
  <ns0:Override PartName="/docProps/app0.xml" ContentType="application/vnd.openxmlformats-officedocument.extended-properties+xml"/>
  <ns0:Override PartName="/docProps/core.xml" ContentType="application/vnd.openxmlformats-package.core-properties+xml"/>
  <ns0:Override PartName="/docProps/custom.xml" ContentType="application/vnd.openxmlformats-officedocument.custom-properties+xml"/>
  <ns0:Override PartName="/ppt/notesMasters/notesMaster1.xml" ContentType="application/vnd.openxmlformats-officedocument.presentationml.notesMaster+xml"/>
  <ns0:Override PartName="/ppt/notesSlides/notesSlide1.xml" ContentType="application/vnd.openxmlformats-officedocument.presentationml.notesSlide+xml"/>
  <ns0:Override PartName="/ppt/notesSlides/notesSlide2.xml" ContentType="application/vnd.openxmlformats-officedocument.presentationml.notesSlide+xml"/>
  <ns0:Override PartName="/ppt/presProps.xml" ContentType="application/vnd.openxmlformats-officedocument.presentationml.presProps+xml"/>
  <ns0:Override PartName="/ppt/presentation.xml" ContentType="application/vnd.openxmlformats-officedocument.presentationml.presentation.main+xml"/>
  <ns0:Override PartName="/ppt/slideLayouts/slideLayout1.xml" ContentType="application/vnd.openxmlformats-officedocument.presentationml.slideLayout+xml"/>
  <ns0:Override PartName="/ppt/slideLayouts/slideLayout10.xml" ContentType="application/vnd.openxmlformats-officedocument.presentationml.slideLayout+xml"/>
  <ns0:Override PartName="/ppt/slideLayouts/slideLayout11.xml" ContentType="application/vnd.openxmlformats-officedocument.presentationml.slideLayout+xml"/>
  <ns0:Override PartName="/ppt/slideLayouts/slideLayout12.xml" ContentType="application/vnd.openxmlformats-officedocument.presentationml.slideLayout+xml"/>
  <ns0:Override PartName="/ppt/slideLayouts/slideLayout2.xml" ContentType="application/vnd.openxmlformats-officedocument.presentationml.slideLayout+xml"/>
  <ns0:Override PartName="/ppt/slideLayouts/slideLayout3.xml" ContentType="application/vnd.openxmlformats-officedocument.presentationml.slideLayout+xml"/>
  <ns0:Override PartName="/ppt/slideLayouts/slideLayout4.xml" ContentType="application/vnd.openxmlformats-officedocument.presentationml.slideLayout+xml"/>
  <ns0:Override PartName="/ppt/slideLayouts/slideLayout5.xml" ContentType="application/vnd.openxmlformats-officedocument.presentationml.slideLayout+xml"/>
  <ns0:Override PartName="/ppt/slideLayouts/slideLayout6.xml" ContentType="application/vnd.openxmlformats-officedocument.presentationml.slideLayout+xml"/>
  <ns0:Override PartName="/ppt/slideLayouts/slideLayout7.xml" ContentType="application/vnd.openxmlformats-officedocument.presentationml.slideLayout+xml"/>
  <ns0:Override PartName="/ppt/slideLayouts/slideLayout8.xml" ContentType="application/vnd.openxmlformats-officedocument.presentationml.slideLayout+xml"/>
  <ns0:Override PartName="/ppt/slideLayouts/slideLayout9.xml" ContentType="application/vnd.openxmlformats-officedocument.presentationml.slideLayout+xml"/>
  <ns0:Override PartName="/ppt/slideMasters/slideMaster1.xml" ContentType="application/vnd.openxmlformats-officedocument.presentationml.slideMaster+xml"/>
  <ns0:Override PartName="/ppt/slides/slide1.xml" ContentType="application/vnd.openxmlformats-officedocument.presentationml.slide+xml"/>
  <ns0:Override PartName="/ppt/slides/slide10.xml" ContentType="application/vnd.openxmlformats-officedocument.presentationml.slide+xml"/>
  <ns0:Override PartName="/ppt/slides/slide11.xml" ContentType="application/vnd.openxmlformats-officedocument.presentationml.slide+xml"/>
  <ns0:Override PartName="/ppt/slides/slide12.xml" ContentType="application/vnd.openxmlformats-officedocument.presentationml.slide+xml"/>
  <ns0:Override PartName="/ppt/slides/slide13.xml" ContentType="application/vnd.openxmlformats-officedocument.presentationml.slide+xml"/>
  <ns0:Override PartName="/ppt/slides/slide14.xml" ContentType="application/vnd.openxmlformats-officedocument.presentationml.slide+xml"/>
  <ns0:Override PartName="/ppt/slides/slide15.xml" ContentType="application/vnd.openxmlformats-officedocument.presentationml.slide+xml"/>
  <ns0:Override PartName="/ppt/slides/slide2.xml" ContentType="application/vnd.openxmlformats-officedocument.presentationml.slide+xml"/>
  <ns0:Override PartName="/ppt/slides/slide3.xml" ContentType="application/vnd.openxmlformats-officedocument.presentationml.slide+xml"/>
  <ns0:Override PartName="/ppt/slides/slide4.xml" ContentType="application/vnd.openxmlformats-officedocument.presentationml.slide+xml"/>
  <ns0:Override PartName="/ppt/slides/slide5.xml" ContentType="application/vnd.openxmlformats-officedocument.presentationml.slide+xml"/>
  <ns0:Override PartName="/ppt/slides/slide6.xml" ContentType="application/vnd.openxmlformats-officedocument.presentationml.slide+xml"/>
  <ns0:Override PartName="/ppt/slides/slide7.xml" ContentType="application/vnd.openxmlformats-officedocument.presentationml.slide+xml"/>
  <ns0:Override PartName="/ppt/slides/slide8.xml" ContentType="application/vnd.openxmlformats-officedocument.presentationml.slide+xml"/>
  <ns0:Override PartName="/ppt/slides/slide9.xml" ContentType="application/vnd.openxmlformats-officedocument.presentationml.slide+xml"/>
  <ns0:Override PartName="/ppt/tableStyles.xml" ContentType="application/vnd.openxmlformats-officedocument.presentationml.tableStyles+xml"/>
  <ns0:Override PartName="/ppt/theme/theme1.xml" ContentType="application/vnd.openxmlformats-officedocument.theme+xml"/>
  <ns0:Override PartName="/ppt/theme/theme2.xml" ContentType="application/vnd.openxmlformats-officedocument.theme+xml"/>
  <ns0:Override PartName="/ppt/viewProps.xml" ContentType="application/vnd.openxmlformats-officedocument.presentationml.viewProps+xml"/>
  <ns0:Default Extension="png" ContentType="image/png"/>
</ns0: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9" r:id="rId16"/>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two people rowing a boat in a canal.</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above image shows the steps to solve the proportion 1 divided by 12.54 equals 325 divided by p. What are you asked to find? How many Mexican pesos did he get? Assign a variable. Let p equal the number of pesos. Write a sentence that gives the information to find it. If one dollar US is equal to 12.54 pesos, then 325 dollars is how many pesos. Translate into a proportion, be careful of the units. Dollars divided pesos equals dollars divided by pesos to get 1 divided by 12.54 equals 325 divided by p. Multiply both sides by the LCD, 12.54 p to get 1 divided by 12.54 p times 1 divided by 12.54 equals 12.54 p times 325 divided by p. Remove common factors from both sides. Cross out 12.54 from the left side of the equation. Cross out p from the right side of the equation. Simplify to get p equals 4075.5 in the original proportion. Check. Is the answer reasonable? Yes, $100 would be $1254 pesos. $325 is a little more than 3 times this amount, so our answer of 4075.5 pesos makes sense. Substitute p equals 4075.5 in the original proportion. Use a calculator. We now have 1 divided by 12.54 equals 325 divided by p. Next, 1 divided by 12.54 equals 325 divided by 4075.5 to get 0.07874 equals 0.07874. The answer checks.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7545f3ad52ed.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Grunnalgebra, 2. útgáfa</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defRPr>
                <a:solidFill>
                  <a:srgbClr val="548235"/>
                </a:solidFill>
              </a:defRPr>
            </a:pPr>
            <a:r>
              <a:rPr>
                <a:solidFill>
                  <a:srgbClr val="548235"/>
                </a:solidFill>
              </a:rPr>
              <a:t>8. kafli Ræðar stæður og jöfnur</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 (1 af 2)</a:t>
            </a:r>
          </a:p>
        </p:txBody>
      </p:sp>
      <p:sp>
        <p:nvSpPr>
          <p:cNvPr id="3" name="Content Placeholder 2"/>
          <p:cNvSpPr>
            <a:spLocks noGrp="1"/>
          </p:cNvSpPr>
          <p:nvPr>
            <p:ph idx="1"/>
          </p:nvPr>
        </p:nvSpPr>
        <p:spPr/>
        <p:txBody>
          <a:bodyPr/>
          <a:lstStyle/>
          <a:p>
            <a:pPr marL="457189" lvl="0" indent="-457189">
              <a:buAutoNum type="arabicPeriod"/>
            </a:pPr>
            <a:r>
              <a:rPr/>
              <a:t>Einföldun ræðra stæða</a:t>
            </a:r>
          </a:p>
          <a:p>
            <a:pPr marL="457189" lvl="0" indent="-457189">
              <a:buAutoNum type="arabicPeriod"/>
            </a:pPr>
            <a:r>
              <a:rPr/>
              <a:t>Margföldun og deiling ræðra stæða</a:t>
            </a:r>
          </a:p>
          <a:p>
            <a:pPr marL="457189" lvl="0" indent="-457189">
              <a:buAutoNum type="arabicPeriod"/>
            </a:pPr>
            <a:r>
              <a:rPr/>
              <a:t>Samlagning og frádráttur ræðra stæða með sama nefnara</a:t>
            </a:r>
          </a:p>
          <a:p>
            <a:pPr marL="457189" lvl="0" indent="-457189">
              <a:buAutoNum type="arabicPeriod"/>
            </a:pPr>
            <a:r>
              <a:rPr/>
              <a:t>Samlagning og frádráttur ræðra stæða með ólíka nefnara</a:t>
            </a:r>
          </a:p>
          <a:p>
            <a:pPr marL="457189" lvl="0" indent="-457189">
              <a:buAutoNum type="arabicPeriod"/>
            </a:pPr>
            <a:r>
              <a:rPr/>
              <a:t>Einföldun flókinna ræðra stæða</a:t>
            </a:r>
          </a:p>
          <a:p>
            <a:pPr marL="457189" lvl="0" indent="-457189">
              <a:buAutoNum type="arabicPeriod"/>
            </a:pPr>
            <a:r>
              <a:rPr/>
              <a:t>Lausn ræðra jafna</a:t>
            </a:r>
          </a:p>
          <a:p>
            <a:pPr marL="457189" lvl="0" indent="-457189">
              <a:buAutoNum type="arabicPeriod"/>
            </a:pPr>
            <a:r>
              <a:rPr/>
              <a:t>Hlutföll og hagnýt verkefni um einslaga myndir</a:t>
            </a:r>
          </a:p>
          <a:p>
            <a:pPr marL="457189" lvl="0" indent="-457189">
              <a:buAutoNum type="arabicPeriod"/>
            </a:pPr>
            <a:r>
              <a:rPr/>
              <a:t>Verkefni um jafna hreyfingu og vinnu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Yfirlit kaflans (2 af 2)</a:t>
            </a:r>
          </a:p>
        </p:txBody>
      </p:sp>
      <p:sp>
        <p:nvSpPr>
          <p:cNvPr id="3" name="Content Placeholder 2"/>
          <p:cNvSpPr>
            <a:spLocks noGrp="1"/>
          </p:cNvSpPr>
          <p:nvPr>
            <p:ph idx="1"/>
          </p:nvPr>
        </p:nvSpPr>
        <p:spPr/>
        <p:txBody>
          <a:bodyPr/>
          <a:lstStyle/>
          <a:p>
            <a:pPr marL="457189" lvl="0" indent="-457189">
              <a:buAutoNum type="arabicPeriod" startAt="9"/>
            </a:pPr>
            <a:r>
              <a:rPr/>
              <a:t>Bein og öfug hlutföll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8.1</a:t>
            </a:r>
          </a:p>
        </p:txBody>
      </p:sp>
      <p:pic>
        <p:nvPicPr>
          <p:cNvPr id="3" name="Picture 1" descr="This is a photo of two people rowing a boat in a canal."/>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Það getur verið mjög afslappandi að róa bát undan straumi en mun erfiðara að róa honum á móti straumnum.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8.1 Einföldun ræðra stæða</a:t>
            </a:r>
          </a:p>
        </p:txBody>
      </p:sp>
      <p:sp>
        <p:nvSpPr>
          <p:cNvPr id="3" name="Content Placeholder 2"/>
          <p:cNvSpPr>
            <a:spLocks noGrp="1"/>
          </p:cNvSpPr>
          <p:nvPr>
            <p:ph idx="1"/>
          </p:nvPr>
        </p:nvSpPr>
        <p:spPr/>
        <p:txBody>
          <a:bodyPr/>
          <a:lstStyle/>
          <a:p>
            <a:pPr marL="0" lvl="0" indent="0">
              <a:buNone/>
            </a:pPr>
            <a:r>
              <a:rPr b="1"/>
              <a:t>Námsmarkmið</a:t>
            </a:r>
          </a:p>
          <a:p>
            <a:pPr lvl="0"/>
            <a:r>
              <a:rPr/>
              <a:t>Ákvarða fyrir hvaða gildi ræð stæða er óskilgreind</a:t>
            </a:r>
          </a:p>
          <a:p>
            <a:pPr lvl="0"/>
            <a:r>
              <a:rPr/>
              <a:t>Reikna gildi ræðra stæða</a:t>
            </a:r>
          </a:p>
          <a:p>
            <a:pPr lvl="0"/>
            <a:r>
              <a:rPr/>
              <a:t>Einfalda ræðar stæður</a:t>
            </a:r>
          </a:p>
          <a:p>
            <a:pPr lvl="0"/>
            <a:r>
              <a:rPr/>
              <a:t>Einfalda ræðar stæður með gagnstæðum þáttum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8.2 Margföldun og deiling ræðra stæða</a:t>
            </a:r>
          </a:p>
        </p:txBody>
      </p:sp>
      <p:sp>
        <p:nvSpPr>
          <p:cNvPr id="3" name="Content Placeholder 2"/>
          <p:cNvSpPr>
            <a:spLocks noGrp="1"/>
          </p:cNvSpPr>
          <p:nvPr>
            <p:ph idx="1"/>
          </p:nvPr>
        </p:nvSpPr>
        <p:spPr/>
        <p:txBody>
          <a:bodyPr/>
          <a:lstStyle/>
          <a:p>
            <a:pPr marL="0" lvl="0" indent="0">
              <a:buNone/>
            </a:pPr>
            <a:r>
              <a:rPr b="1"/>
              <a:t>Námsmarkmið</a:t>
            </a:r>
          </a:p>
          <a:p>
            <a:pPr lvl="0"/>
            <a:r>
              <a:rPr/>
              <a:t>Margfalda ræðar stæður</a:t>
            </a:r>
          </a:p>
          <a:p>
            <a:pPr lvl="0"/>
            <a:r>
              <a:rPr/>
              <a:t>Deila ræðum stæðum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8.3 Samlagning og frádráttur ræðra stæða með sama nefnara</a:t>
            </a:r>
          </a:p>
        </p:txBody>
      </p:sp>
      <p:sp>
        <p:nvSpPr>
          <p:cNvPr id="3" name="Content Placeholder 2"/>
          <p:cNvSpPr>
            <a:spLocks noGrp="1"/>
          </p:cNvSpPr>
          <p:nvPr>
            <p:ph idx="1"/>
          </p:nvPr>
        </p:nvSpPr>
        <p:spPr/>
        <p:txBody>
          <a:bodyPr/>
          <a:lstStyle/>
          <a:p>
            <a:pPr marL="0" lvl="0" indent="0">
              <a:buNone/>
            </a:pPr>
            <a:r>
              <a:rPr b="1"/>
              <a:t>Námsmarkmið</a:t>
            </a:r>
          </a:p>
          <a:p>
            <a:pPr lvl="0"/>
            <a:r>
              <a:rPr/>
              <a:t>Leggja saman ræðar stæður með sama nefnara</a:t>
            </a:r>
          </a:p>
          <a:p>
            <a:pPr lvl="0"/>
            <a:r>
              <a:rPr/>
              <a:t>Draga ræðar stæður með sama nefnara frá</a:t>
            </a:r>
          </a:p>
          <a:p>
            <a:pPr lvl="0"/>
            <a:r>
              <a:rPr/>
              <a:t>Reikna summu og mismun ræðra stæða með gagnstæðum nefnurum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8.4 Samlagning og frádráttur ræðra stæða með ólíka nefnara</a:t>
            </a:r>
          </a:p>
        </p:txBody>
      </p:sp>
      <p:sp>
        <p:nvSpPr>
          <p:cNvPr id="3" name="Content Placeholder 2"/>
          <p:cNvSpPr>
            <a:spLocks noGrp="1"/>
          </p:cNvSpPr>
          <p:nvPr>
            <p:ph idx="1"/>
          </p:nvPr>
        </p:nvSpPr>
        <p:spPr/>
        <p:txBody>
          <a:bodyPr/>
          <a:lstStyle/>
          <a:p>
            <a:pPr marL="0" lvl="0" indent="0">
              <a:buNone/>
            </a:pPr>
            <a:r>
              <a:rPr b="1"/>
              <a:t>Námsmarkmið</a:t>
            </a:r>
          </a:p>
          <a:p>
            <a:pPr lvl="0"/>
            <a:r>
              <a:rPr/>
              <a:t>Finna minnsta samnefnara ræðra stæða</a:t>
            </a:r>
          </a:p>
          <a:p>
            <a:pPr lvl="0"/>
            <a:r>
              <a:rPr/>
              <a:t>Finna jafngildar ræðar stæður</a:t>
            </a:r>
          </a:p>
          <a:p>
            <a:pPr lvl="0"/>
            <a:r>
              <a:rPr/>
              <a:t>Leggja saman ræðar stæður með ólíka nefnara</a:t>
            </a:r>
          </a:p>
          <a:p>
            <a:pPr lvl="0"/>
            <a:r>
              <a:rPr/>
              <a:t>Draga ræðar stæður með ólíka nefnara frá</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8.5 Einföldun flókinna ræðra stæða</a:t>
            </a:r>
          </a:p>
        </p:txBody>
      </p:sp>
      <p:sp>
        <p:nvSpPr>
          <p:cNvPr id="3" name="Content Placeholder 2"/>
          <p:cNvSpPr>
            <a:spLocks noGrp="1"/>
          </p:cNvSpPr>
          <p:nvPr>
            <p:ph idx="1"/>
          </p:nvPr>
        </p:nvSpPr>
        <p:spPr/>
        <p:txBody>
          <a:bodyPr/>
          <a:lstStyle/>
          <a:p>
            <a:pPr marL="0" lvl="0" indent="0">
              <a:buNone/>
            </a:pPr>
            <a:r>
              <a:rPr b="1"/>
              <a:t>Námsmarkmið</a:t>
            </a:r>
          </a:p>
          <a:p>
            <a:pPr lvl="0"/>
            <a:r>
              <a:rPr/>
              <a:t>Einfalda flókna ræða stæðu með því að skrifa hana sem deilingu</a:t>
            </a:r>
          </a:p>
          <a:p>
            <a:pPr lvl="0"/>
            <a:r>
              <a:rPr/>
              <a:t>Einfalda flókna ræða stæðu með minnsta samnefnara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8.6 Lausn ræðra jafna</a:t>
            </a:r>
          </a:p>
        </p:txBody>
      </p:sp>
      <p:sp>
        <p:nvSpPr>
          <p:cNvPr id="3" name="Content Placeholder 2"/>
          <p:cNvSpPr>
            <a:spLocks noGrp="1"/>
          </p:cNvSpPr>
          <p:nvPr>
            <p:ph idx="1"/>
          </p:nvPr>
        </p:nvSpPr>
        <p:spPr/>
        <p:txBody>
          <a:bodyPr/>
          <a:lstStyle/>
          <a:p>
            <a:pPr marL="0" lvl="0" indent="0">
              <a:buNone/>
            </a:pPr>
            <a:r>
              <a:rPr b="1"/>
              <a:t>Námsmarkmið</a:t>
            </a:r>
          </a:p>
          <a:p>
            <a:pPr lvl="0"/>
            <a:r>
              <a:rPr/>
              <a:t>Leysa ræðar jöfnur</a:t>
            </a:r>
          </a:p>
          <a:p>
            <a:pPr lvl="0"/>
            <a:r>
              <a:rPr/>
              <a:t>Einangra tiltekna breytu í ræðri jöfnu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8.7 Hlutföll og hagnýt verkefni um einslaga myndir</a:t>
            </a:r>
          </a:p>
        </p:txBody>
      </p:sp>
      <p:sp>
        <p:nvSpPr>
          <p:cNvPr id="3" name="Content Placeholder 2"/>
          <p:cNvSpPr>
            <a:spLocks noGrp="1"/>
          </p:cNvSpPr>
          <p:nvPr>
            <p:ph idx="1"/>
          </p:nvPr>
        </p:nvSpPr>
        <p:spPr/>
        <p:txBody>
          <a:bodyPr/>
          <a:lstStyle/>
          <a:p>
            <a:pPr marL="0" lvl="0" indent="0">
              <a:buNone/>
            </a:pPr>
            <a:r>
              <a:rPr b="1"/>
              <a:t>Námsmarkmið</a:t>
            </a:r>
          </a:p>
          <a:p>
            <a:pPr lvl="0"/>
            <a:r>
              <a:rPr/>
              <a:t>Leysa hlutfallajöfnur</a:t>
            </a:r>
          </a:p>
          <a:p>
            <a:pPr lvl="0"/>
            <a:r>
              <a:rPr/>
              <a:t>Leysa verkefni um einslaga myndir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8.2</a:t>
            </a:r>
          </a:p>
        </p:txBody>
      </p:sp>
      <p:pic>
        <p:nvPicPr>
          <p:cNvPr id="3" name="Picture 1" descr="The above image shows the steps to solve the proportion 1 divided by 12.54 equals 325 divided by p. What are you asked to find? How many Mexican pesos did he get? Assign a variable. Let p equal the number of pesos. Write a sentence that gives the information to find it. If one dollar US is equal to 12.54 pesos, then 325 dollars is how many pesos. Translate into a proportion, be careful of the units. Dollars divided pesos equals dollars divided by pesos to get 1 divided by 12.54 equals 325 divided by p. Multiply both sides by the LCD, 12.54 p to get 1 divided by 12.54 p times 1 divided by 12.54 equals 12.54 p times 325 divided by p. Remove common factors from both sides. Cross out 12.54 from the left side of the equation. Cross out p from the right side of the equation. Simplify to get p equals 4075.5 in the original proportion. Check. Is the answer reasonable? Yes, $100 would be $1254 pesos. $325 is a little more than 3 times this amount, so our answer of 4075.5 pesos makes sense. Substitute p equals 4075.5 in the original proportion. Use a calculator. We now have 1 divided by 12.54 equals 325 divided by p. Next, 1 divided by 12.54 equals 325 divided by 4075.5 to get 0.07874 equals 0.07874. The answer check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hér að ofan sýnir skrefin við að leysa hlutfallajöfnuna 1 deilt með 12.54 er jafnt og 325 deilt með p. Hvað á að finna? Hversu marga mexíkóska pesóa fékk hann? Skilgreinum breytu. Látum p tákna fjölda pesóa. Setjum upplýsingarnar sem þarf fram í setningu: Ef einn Bandaríkjadalur jafngildir 12.54 pesóum, hversu margir pesóar eru þá 325 dalir? Setjum þetta fram sem hlutfallajöfnu og gætum að einingunum. Dalir deilt með pesóum jafngilda dölum deilt með pesóum og því fæst 1 deilt með 12.54 er jafnt og 325 deilt með p. Margföldum báðar hliðar með minnsta samnefnaranum, 12.54 p, og fáum 12.54 p sinnum 1 deilt með 12.54 er jafnt og 12.54 p sinnum 325 deilt með p. Styttum sameiginlega þætti beggja vegna. Strikum 12.54 út vinstra megin í jöfnunni og p út hægra megin. Einföldun gefur p jafnt og 4075.5. Prófum svarið í upphaflegu hlutfallajöfnunni. Er svarið raunhæft? Já, $100 jafngilda $1254 pesóum. $325 eru rúmlega þreföld sú upphæð og því er niðurstaðan 4075.5 pesóar eðlileg. Setjum p jafnt og 4075.5 inn í upphaflegu hlutfallajöfnuna og notum reiknivél. Þá höfum við 1 deilt með 12.54 er jafnt og 325 deilt með p. Næst fæst 1 deilt með 12.54 er jafnt og 325 deilt með 4075.5 og því 0.07874 jafnt og 0.07874. Svarið stenst prófun.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8.8 Verkefni um jafna hreyfingu og vinnu</a:t>
            </a:r>
          </a:p>
        </p:txBody>
      </p:sp>
      <p:sp>
        <p:nvSpPr>
          <p:cNvPr id="3" name="Content Placeholder 2"/>
          <p:cNvSpPr>
            <a:spLocks noGrp="1"/>
          </p:cNvSpPr>
          <p:nvPr>
            <p:ph idx="1"/>
          </p:nvPr>
        </p:nvSpPr>
        <p:spPr/>
        <p:txBody>
          <a:bodyPr/>
          <a:lstStyle/>
          <a:p>
            <a:pPr marL="0" lvl="0" indent="0">
              <a:buNone/>
            </a:pPr>
            <a:r>
              <a:rPr b="1"/>
              <a:t>Námsmarkmið</a:t>
            </a:r>
          </a:p>
          <a:p>
            <a:pPr lvl="0"/>
            <a:r>
              <a:rPr/>
              <a:t>Leysa verkefni um jafna hreyfingu</a:t>
            </a:r>
          </a:p>
          <a:p>
            <a:pPr lvl="0"/>
            <a:r>
              <a:rPr/>
              <a:t>Leysa verkefni um vinnu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8.9 Bein og öfug hlutföll</a:t>
            </a:r>
          </a:p>
        </p:txBody>
      </p:sp>
      <p:sp>
        <p:nvSpPr>
          <p:cNvPr id="3" name="Content Placeholder 2"/>
          <p:cNvSpPr>
            <a:spLocks noGrp="1"/>
          </p:cNvSpPr>
          <p:nvPr>
            <p:ph idx="1"/>
          </p:nvPr>
        </p:nvSpPr>
        <p:spPr/>
        <p:txBody>
          <a:bodyPr/>
          <a:lstStyle/>
          <a:p>
            <a:pPr marL="0" lvl="0" indent="0">
              <a:buNone/>
            </a:pPr>
            <a:r>
              <a:rPr b="1"/>
              <a:t>Námsmarkmið</a:t>
            </a:r>
          </a:p>
          <a:p>
            <a:pPr lvl="0"/>
            <a:r>
              <a:rPr/>
              <a:t>Leysa verkefni um bein hlutföll</a:t>
            </a:r>
          </a:p>
          <a:p>
            <a:pPr lvl="0"/>
            <a:r>
              <a:rPr/>
              <a:t>Leysa verkefni um öfug hlutföll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OpenStax er © Rice University og gefið út samkvæmt alþjóðlega CC BY-NC-SA 4.0-notkunarleyfinu. Heimilt er að afrita það eða breyta því, en aðeins í tilgangi sem ekki er viðskiptalegs eðlis. Tilgreina verður OpenStax og Rice University sem höfunda og geta allra breytinga. Öllum aðlögunum skal dreift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896</Words>
  <Application>Microsoft Macintosh PowerPoint</Application>
  <PresentationFormat>Widescreen</PresentationFormat>
  <Paragraphs>64</Paragraphs>
  <Slides>15</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Elementary Algebra 2e</vt:lpstr>
      <vt:lpstr>Chapter outline (1 of 2)</vt:lpstr>
      <vt:lpstr>Chapter outline (2 of 2)</vt:lpstr>
      <vt:lpstr>Figure 8.1</vt:lpstr>
      <vt:lpstr>8.1 Simplify Rational Expressions</vt:lpstr>
      <vt:lpstr>8.2 Multiply and Divide Rational Expressions</vt:lpstr>
      <vt:lpstr>8.3 Add and Subtract Rational Expressions with a Common Denominator</vt:lpstr>
      <vt:lpstr>8.4 Add and Subtract Rational Expressions with Unlike Denominators</vt:lpstr>
      <vt:lpstr>8.5 Simplify Complex Rational Expressions</vt:lpstr>
      <vt:lpstr>8.6 Solve Rational Equations</vt:lpstr>
      <vt:lpstr>8.7 Solve Proportion and Similar Figure Applications</vt:lpstr>
      <vt:lpstr>Figure 8.2</vt:lpstr>
      <vt:lpstr>8.8 Solve Uniform Motion and Work Applications</vt:lpstr>
      <vt:lpstr>8.9 Use Direct and Inverse Variation</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Elementary Algebra 2e</dc:title>
  <dc:creator/>
  <cp:keywords/>
  <cp:lastModifiedBy>Colby Powers</cp:lastModifiedBy>
  <cp:revision>1</cp:revision>
  <dcterms:created xsi:type="dcterms:W3CDTF">2026-02-09T21:17:17Z</dcterms:created>
  <dcterms:modified xsi:type="dcterms:W3CDTF">2026-02-09T22:18:24Z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8 Rational Expressions and Equations</vt:lpwstr>
  </property>
</Properties>
</file>