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notesMaster" Target="notesMasters/notesMaster1.xml"/><Relationship Id="rId97" Type="http://schemas.openxmlformats.org/officeDocument/2006/relationships/presProps" Target="presProps.xml"/><Relationship Id="rId98" Type="http://schemas.openxmlformats.org/officeDocument/2006/relationships/viewProps" Target="viewProps.xml"/><Relationship Id="rId99" Type="http://schemas.openxmlformats.org/officeDocument/2006/relationships/theme" Target="theme/theme1.xml"/><Relationship Id="rId10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drawing of a graph. The x-axis ranges from 1994 through 2010 in two-year increments. The y-axis is labeled 0 to 30 million in increments of 5 millon per year. The y-axis is labeled “Annual Vehicle Sales (MM/year)” There are three line graphs. The first shows the annual sale of gas motorcyles from 5 million in 1994 to about 15 million in 2010. The next line is a green line labled EV for electric vehicles. It shows sales were null from 1994 through 2002, but they quickly rose to more than 25 million in sales per year. The last line is labeled gas cars and starts at 0 in 1994 and slowly rises from 2002 to 2010 to just over 10 million.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y-axes each run from negative 7 to 7. The top-right portion of the plane is labeled "I", the top-left portion of the plane is labeled "II", the bottom-left portion of the plane is labeled "III" and the bottom-right portion of the plane is labeled "IV".</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points plotted on the x y-coordinate plane. The x and y axes run from negative 6 to 6. The following points are labeled: (3, 5 divided by 2), negative 5, 4), (negative 3, negative 4), (0, negative 1), and (2, negative 3).</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y-axes each run from negative 6 to 6. Points (0, 4) and (negative 2, 0) are plotted and labeled.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four points on the x y-coordinate plane. The x-axis of the plane runs from negative 7 to 7. The y-axis of the plane runs from negative 7 to 7. Dots mark off the four points at (0, 3), (1, three halves), (2, 0), and (4, negative 3). The four points appear to line up along a straight line.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line drawn through four points on the x y-coordinate plane. The x-axis of the plane runs from negative 7 to 7. The y-axis of the plane runs from negative 7 to 7. Dots mark off the four points at (0, 3), (1, three halves), (2, 0), and (4, negative 3). A straight line with a negative slope goes through all four points. The line has arrows on both ends pointing to the edge of the figure. The line is labeled with the equation 3x plus 2y equals 6.</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line and two points and on the x y-coordinate plane. The x-axis of the plane runs from negative 7 to 7. The y-axis of the plane runs from negative 7 to 7. Dots mark off the two points and are labeled by the coordinates “(negative 2, 6)” and “(4, 1)”. The straight line goes through the point (negative 2, 6) but does not go through the point (4, 1).</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a shows three points with a straight line going through them. Figure b shows three points that do not lie on the same line.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line drawn through three points on the x y-coordinate plane. The x-axis of the plane runs from negative 7 to 7. The y-axis of the plane runs from negative 7 to 7. Dots mark off the three points which are labeled by their ordered pairs (negative 1, 5), (0, 3), and (1, 1). A straight line goes through all three points. The line has arrows on both ends pointing to the outside of the figure. The line is labeled with the equation 2x plus y equals 3.</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line drawn through three points on the x y-coordinate plane. The x-axis of the plane runs from negative 7 to 7. The y-axis of the plane runs from negative 7 to 7. Dots mark off the three points which are labeled by their ordered pairs (negative 1, 2), (0, negative 1), and (1, negative 4). A straight line goes through all three points. The line has arrows on both ends pointing to the outside of the figure. The line is labeled with the equation 3x plus y equals negative 1.</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line drawn through three points on the x y-coordinate plane. The x-axis of the plane runs from negative 7 to 7. The y-axis of the plane runs from negative 7 to 7. Dots mark off the three points which are labeled by their ordered pairs (0, negative 2), (3, 0), and (6, 2). A straight line goes through all three points. The line has arrows on both ends pointing to the outside of the figure. The line is labeled with the equation 2x minus 3y equals 6.</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vertical straight line drawn through three points on the x y-coordinate plane. The x-axis of the plane runs from negative 7 to 7. The y-axis of the plane runs from negative 7 to 7. Dots mark off the three points which are labeled by their ordered pairs (negative 3, 1), (negative 3, 2), and (negative 3, 3). A vertical straight line goes through all three points. The line has arrows on both ends pointing to the outside of the figure. The line is labeled with the equation x equals negative 3.</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vertical line drawn through three points on the x y-coordinate plane. The x-axis of the plane runs from negative 7 to 7. The y-axis of the plane runs from negative 7 to 7. Dots mark off the three points which are labeled by their ordered pairs (2, 1), (2, 2), and (2, 3). A vertical straight line goes through all three points. The line has arrows on both ends pointing to the outside of the figure. The line is labeled with the equation x equals 2.</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horizontal line drawn through three points on the x y-coordinate plane. The x-axis of the plane runs from negative 7 to 7. The y-axis of the plane runs from negative 7 to 7. Dots mark off the three points which are labeled by their ordered pairs (0, 4), (2, 4), and (4, 4). A straight horizontal line goes through all three points. The line has arrows on both ends pointing to the outside of the figure. The line is labeled with the equation y equals 4.</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straight horizontal line drawn through three points on the x y-coordinate plane. The x-axis of the plane runs from negative 7 to 7. The y-axis of the plane runs from negative 7 to 7. Dots mark off the three points which are labeled by their ordered pairs (negative 3, negative 1), (0, negative 1), and (3, negative 1). A straight horizontal line goes through all three points. The line has arrows on both ends pointing to the outside of the figure. The line is labeled with the equation y equals negative 1.</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two straight lines drawn on the same x y-coordinate plane. The x-axis of the plane runs from negative 7 to 7. The y-axis of the plane runs from negative 7 to 7. One line is a straight horizontal line labeled with the equation y equals 4. The other line is a slanted line labeled with the equation y equals 4x.</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two straight lines drawn on the same x y-coordinate plane. The x-axis of the plane runs from negative 7 to 7. The y-axis of the plane runs from negative 7 to 7. One line is a straight horizontal line labeled with the equation y equals negative 3. The other line is a slanted line labeled with the equation y equals negative 3x.</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figures, each showing a different straight line on the x y- coordinate plane. The x- axis of the planes runs from negative 7 to 7. The y- axis of the planes runs from negative 7 to 7. Figure a shows a straight line crossing the x- axis at the point (3, 0) and crossing the y- axis at the point (0, 6). The graph is labeled with the equation 2x plus y equals 6. Figure b shows a straight line crossing the x- axis at the point (4, 0) and crossing the y- axis at the point (0, negative 3). The graph is labeled with the equation 3x minus 4y equals 12. Figure c shows a straight line crossing the x- axis at the point (5, 0) and crossing the y- axis at the point (0, negative 5). The graph is labeled with the equation x minus y equals 5. Figure d shows a straight line crossing the x- axis and y- axis at the point (0, 0). The graph is labeled with the equation y equals negative 2x.</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grid of evenly spaced pegs. There are 5 columns and 5 rows of pegs. A rubber band is stretched between the peg in column 1, row 4 and the peg in column 4, row 2, forming a line.</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grid of evenly spaced pegs. There are 5 columns and 5 rows of pegs. A rubber band is stretched between the peg in column 1, row 2, the peg in column 1, row 4, and the peg in column 4, row 2, forming a right triangle. The 1, 2 peg is the vertex of the 90 degree angle, while the line between the 1, 4 and 4, 2 pegs forms the hypotenuse of the triangle.</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there are two perpendicular lines with arrows. The first line extends straight upward and is labeled “rise”. The second arrow extends straight rightward and is labeled “run”.</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grid of evenly spaced pegs. There are 5 columns and 5 rows of pegs. A rubber band is stretched between the peg in column 1, row 2, the peg in column 1, row 4, and the peg in column 4, row 2, forming a right triangle where the 1, 2 peg is the vertex of the 90 degree angle and the line between the 1, 4 peg and the 4, 2 peg forms the hypotenuse. The line between the 1, 2 peg and the 1, 4 peg is labeled “2”. The line between the 1, 2 peg and the 4, 2 peg is labeled “3”.</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two grids of evenly spaced pegs, one labeled (a) and one labeled (b). There are 5 columns and 5 rows of pegs in each grid. In the (a) grid, a rubber band is stretched between the peg in column 1, row 5 and the peg in column 5, row 2, forming a line. Below this grid is the slope of a line defined as m equals 3 fourths. In the (b) grid, a rubber band is stretched between the peg in column 1, row 3 and the peg in column 4, row 4, forming a line. Below this grid is the slope of a line defined as m equals negative 1 third.</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line graphed on the x y-coordinate plane. The x-axis of the plane runs from negative 8 to 8. The y-axis of the plane runs from negative 8 to 8. The line is labeled with the equation y equals one half x, plus 3. The points (0, 3), (2, 4) and (4, 5) are labeled also. A red vertical line begins at the point (2, 4) and ends one unit above the point. It is labeled “Rise equals 1”. A red horizontal line begins at the end of the vertical line and ends at the point (4, 5). It is labeled “Run equals 2. The red lines create a right triangle with the line y equals one half x, plus 3 as the hypotenuse.</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table has two rows and four columns. The first row spans all four columns and is a header row. The header is “Methods to Graph Lines”. The second row is made up of four columns. The first column is labeled “Plotting Points” and shows a smaller table with four rows and two columns. The first row is a header row with the first column labeled “x” and the second labeled “y”. The rest of the table is blank. Below the table it reads “Find three points. Plot the points, make sure they line up, then draw the line.” The Second column is labeled “Slope–Intercept” and shows the equation y equals m x, plus b. Below the equation it reads “Find the slope and y-intercept. Start at the y-intercept, then count the slope to get a second point.” The third column is labeled “Intercepts” and shows a smaller table with four rows and two columns. The first row is a header row with the first column labeled “x” and the second labeled “y”. The second row has a 0 in the “x” column and the “y” column is blank. The second row is blank in the “x” column and has a 0 in the “y” column. The third row is blank. Below the table it reads “Find the intercepts and a third point. Plot the points, make sure they line up, then draw the line.” The fourth column is labeled “Recognize Vertical and Horizontal Lines”. Below that it reads “The equation has only one variable.” The equation x equals a is a vertical line and the equation y equals b is a horizontal line.</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 Alt Text</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two lines graphed on the x y-coordinate plane. The x-axis of the plane runs from negative 8 to 8. The y-axis of the plane runs from negative 8 to 8. One line goes through the points (negative 5,1) and (5,5). The other line goes through the points (negative 5, negative 4) and (5,0).</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two vertical lines graphed on the x y-coordinate plane. The x-axis of the plane runs from negative 8 to 8. The y-axis of the plane runs from negative 8 to 8. One line goes through the points (2,1) and (2,5). The other line goes through the points (5, negative 4) and (5,0).</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two lines graphed on the x y-coordinate plane. The x-axis of the plane runs from negative 8 to 8. The y-axis of the plane runs from negative 8 to 8. One line is labeled with the equation y equals negative 4x plus 2 and goes through the points (0,2) and (1, negative 2). The other line is labeled with the equation y equals one fourth x minus 1 and goes through the points (0, negative 1) and (4,0).</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number line extending from negative 5 to 5. A parenthesis is shown at positive 3 and an arrow extends form positive 3 to positive infinity.</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number line extending from negative 5 to 5. A parenthesis is shown at positive 3 and an arrow extends form positive 3 to positive infinity. An arrow above the number line extends from 3 and points to the left. It is labeled “numbers less than 3.” An arrow above the number line extends from 3 and points to the right. It is labeled “numbers greater than 3.”</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y-axes each run from negative 10 to 10. The line y equals x plus 4 is plotted as an arrow extending from the bottom left toward the upper right. The following points are plotted and labeled (negative 8, 12), (1, 6), (2, 6), (0, 0), and (negative 5, negative 15).</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y-axes each run from negative 10 to 10. The line y equals x plus 4 is plotted as an arrow extending from the bottom left toward the upper right. The following points are plotted and labeled (negative 8, 12), (1, 6), (2, 6), (0, 0), and (negative 5, negative 15). To the upper left of the line is the inequality y is greater than x plus 4. To the right of the line is the inequality y is less than x plus 4.</a:t>
            </a:r>
          </a:p>
        </p:txBody>
      </p:sp>
      <p:sp>
        <p:nvSpPr>
          <p:cNvPr id="4" name="Slide Number Placeholder 3"/>
          <p:cNvSpPr>
            <a:spLocks noGrp="1"/>
          </p:cNvSpPr>
          <p:nvPr>
            <p:ph type="sldNum" sz="quarter" idx="10"/>
          </p:nvPr>
        </p:nvSpPr>
        <p:spPr/>
        <p:txBody>
          <a:bodyPr/>
          <a:lstStyle/>
          <a:p>
            <a:fld id="{18BDFEC3-8487-43E8-A154-7C12CBC1FFF2}" type="slidenum">
              <a:rPr lang="en-US"/>
              <a:t>91</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y-axes each run from negative 10 to 10. The line y equals x plus 4 is plotted as a dashed arrow extending from the bottom left toward the upper right. The coordinate plane to the upper left of the line is shaded.</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y-axes each run from negative 10 to 10. The line y equals negative 4 x is plotted as a solid arrow extending from the top left toward the bottom right. The point (1, 0) is plotted, but not labeled. The region to the left of the line is shaded.</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545f3ad52e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xml" /><ns0:Relationship Id="rId3" Type="http://schemas.openxmlformats.org/officeDocument/2006/relationships/image" Target="../media/v3_image3_43c838f92405.png" /></ns0: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fcbcf08351fe.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jpg"/></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4_dc6818731dc7.png" /></ns0: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6.jpg"/></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7_5fff882f5cbb.png" /></ns0: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2.jpg"/></Relationships>
</file>

<file path=ppt/slides/_rels/slide4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3_ec1ad50f12d0.png" /></ns0:Relationships>
</file>

<file path=ppt/slides/_rels/slide4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4_12c0d1b3f190.png" /></ns0: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0.jpg"/></Relationships>
</file>

<file path=ppt/slides/_rels/slide5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1.xml" /><ns0:Relationship Id="rId3" Type="http://schemas.openxmlformats.org/officeDocument/2006/relationships/image" Target="../media/v3_image51_74d80602627d.png" /></ns0: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2.jpg"/></Relationships>
</file>

<file path=ppt/slides/_rels/slide5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3_8dda5fc776f1.png" /></ns0:Relationships>
</file>

<file path=ppt/slides/_rels/slide5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4_dde08b195a79.png" /></ns0: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5.jpg"/></Relationships>
</file>

<file path=ppt/slides/_rels/slide6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6_370ab620bea7.png" /></ns0:Relationships>
</file>

<file path=ppt/slides/_rels/slide6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7_49769d30361c.png" /></ns0:Relationships>
</file>

<file path=ppt/slides/_rels/slide6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8_9c60cc640412.png" /></ns0:Relationships>
</file>

<file path=ppt/slides/_rels/slide6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9_5b3fde055e1a.png" /></ns0: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0_fc1550e4f6a6.png" /></ns0:Relationships>
</file>

<file path=ppt/slides/_rels/slide6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1_aaf2dc281ed1.png" /></ns0:Relationships>
</file>

<file path=ppt/slides/_rels/slide6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2_8f91662b1eb4.png" /></ns0:Relationships>
</file>

<file path=ppt/slides/_rels/slide6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3_104719655f49.png" /></ns0:Relationships>
</file>

<file path=ppt/slides/_rels/slide6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4_15f03e45a3b5.png" /></ns0:Relationships>
</file>

<file path=ppt/slides/_rels/slide6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5_3cc6d7338dac.png" /></ns0: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4.xml" /><ns0:Relationship Id="rId3" Type="http://schemas.openxmlformats.org/officeDocument/2006/relationships/image" Target="../media/v3_image66_80813361c29e.png" /></ns0: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5.xml" /><ns0:Relationship Id="rId3" Type="http://schemas.openxmlformats.org/officeDocument/2006/relationships/image" Target="../media/v3_image67_dfac8548ec99.png" /></ns0:Relationships>
</file>

<file path=ppt/slides/_rels/slide7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8_0857dbc26c6b.png" /></ns0: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9.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0.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1.jpg"/></Relationships>
</file>

<file path=ppt/slides/_rels/slide7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2_68ebd8e73fe1.png" /></ns0:Relationships>
</file>

<file path=ppt/slides/_rels/slide7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3_b809cd1630f1.png" /></ns0:Relationships>
</file>

<file path=ppt/slides/_rels/slide8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4_f92c86e8a90e.png" /></ns0: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75.jpg"/></Relationships>
</file>

<file path=ppt/slides/_rels/slide8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6_6b32bfb9a96e.png" /></ns0: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8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8_1bc815a1a6ad.png" /></ns0:Relationships>
</file>

<file path=ppt/slides/_rels/slide8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9_4499d4dddd80.png" /></ns0: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0.jpg"/></Relationships>
</file>

<file path=ppt/slides/_rels/slide8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1.xml" /><ns0:Relationship Id="rId3" Type="http://schemas.openxmlformats.org/officeDocument/2006/relationships/image" Target="../media/v3_image81_8886567c8bc5.png" /></ns0:Relationships>
</file>

<file path=ppt/slides/_rels/slide8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2_f2fcf641cc6b.png" /></ns0: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3.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4.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5.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86.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4. kafli: Gröf</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Notkun rétthyrnds hnitakerfis</a:t>
            </a:r>
          </a:p>
          <a:p>
            <a:pPr marL="457189" lvl="0" indent="-457189">
              <a:buAutoNum type="arabicPeriod"/>
            </a:pPr>
            <a:r>
              <a:rPr/>
              <a:t>Teikning grafa línulegra jafna með tveimur breytum</a:t>
            </a:r>
          </a:p>
          <a:p>
            <a:pPr marL="457189" lvl="0" indent="-457189">
              <a:buAutoNum type="arabicPeriod"/>
            </a:pPr>
            <a:r>
              <a:rPr/>
              <a:t>Teikning grafa með skurðpunktum við ása</a:t>
            </a:r>
          </a:p>
          <a:p>
            <a:pPr marL="457189" lvl="0" indent="-457189">
              <a:buAutoNum type="arabicPeriod"/>
            </a:pPr>
            <a:r>
              <a:rPr/>
              <a:t>Halli línu</a:t>
            </a:r>
          </a:p>
          <a:p>
            <a:pPr marL="457189" lvl="0" indent="-457189">
              <a:buAutoNum type="arabicPeriod"/>
            </a:pPr>
            <a:r>
              <a:rPr/>
              <a:t>Notkun hallatöluforms jöfnu línu</a:t>
            </a:r>
          </a:p>
          <a:p>
            <a:pPr marL="457189" lvl="0" indent="-457189">
              <a:buAutoNum type="arabicPeriod"/>
            </a:pPr>
            <a:r>
              <a:rPr/>
              <a:t>Ákvörðun jöfnu línu</a:t>
            </a:r>
          </a:p>
          <a:p>
            <a:pPr marL="457189" lvl="0" indent="-457189">
              <a:buAutoNum type="arabicPeriod"/>
            </a:pPr>
            <a:r>
              <a:rPr/>
              <a:t>Gröf línulegra ójafna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a:t>
            </a:r>
          </a:p>
        </p:txBody>
      </p:sp>
      <p:pic>
        <p:nvPicPr>
          <p:cNvPr id="3" name="Picture 1" descr="This is a drawing of a graph. The x-axis ranges from 1994 through 2010 in two-year increments. The y-axis is labeled 0 to 30 million in increments of 5 millon per year. The y-axis is labeled “Annual Vehicle Sales (MM/year)” There are three line graphs. The first shows the annual sale of gas motorcyles from 5 million in 1994 to about 15 million in 2010. The next line is a green line labled EV for electric vehicles. It shows sales were null from 1994 through 2002, but they quickly rose to more than 25 million in sales per year. The last line is labeled gas cars and starts at 0 in 1994 and slowly rises from 2002 to 2010 to just over 10 millio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árlega sölu bensínknúinna mótorhjóla, bensínbíla og rafknúinna ökutækja frá 1994 til 2010. Þetta er línurit með x- og y-ásum, ein algengasta tegund grafa. (mynd: Steve Jurvetson,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4.1 Notkun rétthyrnds hnitakerfis</a:t>
            </a:r>
          </a:p>
        </p:txBody>
      </p:sp>
      <p:sp>
        <p:nvSpPr>
          <p:cNvPr id="3" name="Content Placeholder 2"/>
          <p:cNvSpPr>
            <a:spLocks noGrp="1"/>
          </p:cNvSpPr>
          <p:nvPr>
            <p:ph idx="1"/>
          </p:nvPr>
        </p:nvSpPr>
        <p:spPr/>
        <p:txBody>
          <a:bodyPr/>
          <a:lstStyle/>
          <a:p>
            <a:pPr marL="0" lvl="0" indent="0">
              <a:buNone/>
            </a:pPr>
            <a:r>
              <a:rPr b="1"/>
              <a:t>Hæfniviðmið</a:t>
            </a:r>
          </a:p>
          <a:p>
            <a:pPr lvl="0"/>
            <a:r>
              <a:rPr/>
              <a:t>Teikna punkta í rétthyrnt hnitakerfi</a:t>
            </a:r>
          </a:p>
          <a:p>
            <a:pPr lvl="0"/>
            <a:r>
              <a:rPr/>
              <a:t>Sannreyna lausnir jöfnu með tveimur breytum</a:t>
            </a:r>
          </a:p>
          <a:p>
            <a:pPr lvl="0"/>
            <a:r>
              <a:rPr/>
              <a:t>Ljúka við lausnatöflu línulegrar jöfnu</a:t>
            </a:r>
          </a:p>
          <a:p>
            <a:pPr lvl="0"/>
            <a:r>
              <a:rPr/>
              <a:t>Finna lausnir línulegrar jöfnu með tveimur breytum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a:t>
            </a:r>
          </a:p>
        </p:txBody>
      </p:sp>
      <p:pic>
        <p:nvPicPr>
          <p:cNvPr id="3" name="Picture 1" descr="The graph shows the x y-coordinate plane. The x- and y-axes each run from negative 7 to 7. The top-right portion of the plane is labeled &quot;I&quot;, the top-left portion of the plane is labeled &quot;II&quot;, the bottom-left portion of the plane is labeled &quot;III&quot; and the bottom-right portion of the plane is labeled &quot;IV&quo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Enska orðið „quadrant“ er dregið af orðstofninum „quad“, sem merkir „fjórir“.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a:t>
            </a:r>
          </a:p>
        </p:txBody>
      </p:sp>
      <p:pic>
        <p:nvPicPr>
          <p:cNvPr id="3" name="Picture 1" descr="This figure shows points plotted on the x y-coordinate plane. The x and y axes run from negative 6 to 6. The following points are labeled: (3, 5 divided by 2), negative 5, 4), (negative 3, negative 4), (0, negative 1), and (2, negative 3)."/>
          <p:cNvPicPr>
            <a:picLocks noGrp="1" noChangeAspect="1"/>
          </p:cNvPicPr>
          <p:nvPr/>
        </p:nvPicPr>
        <p:blipFill>
          <a:blip r:embed="rId3"/>
          <a:stretch>
            <a:fillRect/>
          </a:stretch>
        </p:blipFill>
        <p:spPr bwMode="auto">
          <a:xfrm>
            <a:off x="3822700" y="952500"/>
            <a:ext cx="455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punkta í xy-hnitakerfi. Bæði x- og y-ásinn ná frá −6 til 6. Eftirfarandi punktar eru merktir: (3, 5/2), (−5, 4), (−3, −4), (0, −1) og (2,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4.4</a:t>
            </a:r>
          </a:p>
        </p:txBody>
      </p:sp>
      <p:pic>
        <p:nvPicPr>
          <p:cNvPr id="3" name="Picture 1" descr="The graph shows the x y-coordinate plane. The x- and y-axes each run from negative 6 to 6. Points (0, 4) and (negative 2, 0) are plotted and label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xy-hnitakerfi. Bæði x- og y-ásinn ná frá −6 til 6. Punktarnir (0, 4) og (−2, 0) eru teiknaðir inn og merktir.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729536122"/>
                  </p:ext>
                </p:extLst>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3107257662"/>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  </m:t>
                                </m:r>
                                <m:r>
                                  <a:rPr>
                                    <a:latin typeface="Cambria Math" panose="02040503050406030204" pitchFamily="18" charset="0"/>
                                  </a:rPr>
                                  <m:t>𝑦</m:t>
                                </m:r>
                                <m:r>
                                  <a:rPr>
                                    <a:latin typeface="Cambria Math" panose="02040503050406030204" pitchFamily="18" charset="0"/>
                                  </a:rPr>
                                  <m:t> = −3</m:t>
                                </m:r>
                                <m:r>
                                  <a:rPr>
                                    <a:latin typeface="Cambria Math" panose="02040503050406030204" pitchFamily="18" charset="0"/>
                                  </a:rPr>
                                  <m:t>𝑥</m:t>
                                </m:r>
                                <m:r>
                                  <a:rPr>
                                    <a:latin typeface="Cambria Math" panose="02040503050406030204" pitchFamily="18" charset="0"/>
                                  </a:rPr>
                                  <m:t>+5</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Leggið við báðar hliðar.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 = −3</m:t>
                                </m:r>
                                <m:r>
                                  <a:rPr>
                                    <a:latin typeface="Cambria Math" panose="02040503050406030204" pitchFamily="18" charset="0"/>
                                  </a:rPr>
                                  <m:t>𝑥</m:t>
                                </m:r>
                                <m:r>
                                  <a:rPr>
                                    <a:latin typeface="Cambria Math" panose="02040503050406030204" pitchFamily="18" charset="0"/>
                                  </a:rPr>
                                  <m:t>+5+3</m:t>
                                </m:r>
                                <m:r>
                                  <a:rPr>
                                    <a:latin typeface="Cambria Math" panose="02040503050406030204" pitchFamily="18" charset="0"/>
                                  </a:rPr>
                                  <m:t>𝑥</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Einfaldið.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 = 5</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Notið víxlregluna til að færa jöfnuna á formið </a:t>
                          </a:r>
                          <a14:m>
                            <m:oMath xmlns:m="http://schemas.openxmlformats.org/officeDocument/2006/math">
                              <m:r>
                                <a:rPr>
                                  <a:latin typeface="Cambria Math" panose="02040503050406030204" pitchFamily="18" charset="0"/>
                                </a:rPr>
                                <m:t>𝐴𝑥</m:t>
                              </m:r>
                              <m:r>
                                <a:rPr>
                                  <a:latin typeface="Cambria Math" panose="02040503050406030204" pitchFamily="18" charset="0"/>
                                </a:rPr>
                                <m:t>+</m:t>
                              </m:r>
                              <m:r>
                                <a:rPr>
                                  <a:latin typeface="Cambria Math" panose="02040503050406030204" pitchFamily="18" charset="0"/>
                                </a:rPr>
                                <m:t>𝐵𝑦</m:t>
                              </m:r>
                              <m:r>
                                <a:rPr>
                                  <a:latin typeface="Cambria Math" panose="02040503050406030204" pitchFamily="18" charset="0"/>
                                </a:rPr>
                                <m:t>=</m:t>
                              </m:r>
                              <m:r>
                                <a:rPr>
                                  <a:latin typeface="Cambria Math" panose="02040503050406030204" pitchFamily="18" charset="0"/>
                                </a:rPr>
                                <m:t>𝐶</m:t>
                              </m:r>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r>
                                  <a:rPr>
                                    <a:latin typeface="Cambria Math" panose="02040503050406030204" pitchFamily="18" charset="0"/>
                                  </a:rPr>
                                  <m:t> = 5</m:t>
                                </m:r>
                              </m:oMath>
                            </m:oMathPara>
                          </a14:m>
                          <a:endParaRPr dirty="0"/>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729536122"/>
                  </p:ext>
                </p:extLst>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3107257662"/>
                      </a:ext>
                    </a:extLst>
                  </a:tr>
                  <a:tr h="365760">
                    <a:tc>
                      <a:txBody>
                        <a:bodyPr/>
                        <a:lstStyle/>
                        <a:p>
                          <a:endParaRPr/>
                        </a:p>
                      </a:txBody>
                      <a:tcPr/>
                    </a:tc>
                    <a:tc>
                      <a:txBody>
                        <a:bodyPr/>
                        <a:lstStyle/>
                        <a:p>
                          <a:endParaRPr lang="en-US"/>
                        </a:p>
                      </a:txBody>
                      <a:tcPr>
                        <a:blipFill>
                          <a:blip r:embed="rId2"/>
                          <a:stretch>
                            <a:fillRect l="-100231" t="-103448" r="-694" b="-400000"/>
                          </a:stretch>
                        </a:blipFill>
                      </a:tcPr>
                    </a:tc>
                    <a:extLst>
                      <a:ext uri="{0D108BD9-81ED-4DB2-BD59-A6C34878D82A}">
                        <a16:rowId xmlns:a16="http://schemas.microsoft.com/office/drawing/2014/main" val="10000"/>
                      </a:ext>
                    </a:extLst>
                  </a:tr>
                  <a:tr h="365760">
                    <a:tc>
                      <a:txBody>
                        <a:bodyPr/>
                        <a:lstStyle/>
                        <a:p>
                          <a:pPr marL="0" lvl="0" indent="0">
                            <a:buNone/>
                          </a:pPr>
                          <a:r>
                            <a:t>Leggið við báðar hliðar.</a:t>
                          </a:r>
                        </a:p>
                      </a:txBody>
                      <a:tcPr/>
                    </a:tc>
                    <a:tc>
                      <a:txBody>
                        <a:bodyPr/>
                        <a:lstStyle/>
                        <a:p>
                          <a:endParaRPr lang="en-US"/>
                        </a:p>
                      </a:txBody>
                      <a:tcPr>
                        <a:blipFill>
                          <a:blip r:embed="rId2"/>
                          <a:stretch>
                            <a:fillRect l="-100231" t="-203448" r="-694" b="-300000"/>
                          </a:stretch>
                        </a:blipFill>
                      </a:tcPr>
                    </a:tc>
                    <a:extLst>
                      <a:ext uri="{0D108BD9-81ED-4DB2-BD59-A6C34878D82A}">
                        <a16:rowId xmlns:a16="http://schemas.microsoft.com/office/drawing/2014/main" val="10001"/>
                      </a:ext>
                    </a:extLst>
                  </a:tr>
                  <a:tr h="365760">
                    <a:tc>
                      <a:txBody>
                        <a:bodyPr/>
                        <a:lstStyle/>
                        <a:p>
                          <a:pPr marL="0" lvl="0" indent="0">
                            <a:buNone/>
                          </a:pPr>
                          <a:r>
                            <a:t>Einfaldið.</a:t>
                          </a:r>
                        </a:p>
                      </a:txBody>
                      <a:tcPr/>
                    </a:tc>
                    <a:tc>
                      <a:txBody>
                        <a:bodyPr/>
                        <a:lstStyle/>
                        <a:p>
                          <a:endParaRPr lang="en-US"/>
                        </a:p>
                      </a:txBody>
                      <a:tcPr>
                        <a:blipFill>
                          <a:blip r:embed="rId2"/>
                          <a:stretch>
                            <a:fillRect l="-100231" t="-314286" r="-694" b="-210714"/>
                          </a:stretch>
                        </a:blipFill>
                      </a:tcPr>
                    </a:tc>
                    <a:extLst>
                      <a:ext uri="{0D108BD9-81ED-4DB2-BD59-A6C34878D82A}">
                        <a16:rowId xmlns:a16="http://schemas.microsoft.com/office/drawing/2014/main" val="10002"/>
                      </a:ext>
                    </a:extLst>
                  </a:tr>
                  <a:tr h="640080">
                    <a:tc>
                      <a:txBody>
                        <a:bodyPr/>
                        <a:lstStyle/>
                        <a:p>
                          <a:endParaRPr lang="en-US"/>
                        </a:p>
                      </a:txBody>
                      <a:tcPr>
                        <a:blipFill>
                          <a:blip r:embed="rId2"/>
                          <a:stretch>
                            <a:fillRect l="-231" t="-227451" r="-100694" b="-15686"/>
                          </a:stretch>
                        </a:blipFill>
                      </a:tcPr>
                    </a:tc>
                    <a:tc>
                      <a:txBody>
                        <a:bodyPr/>
                        <a:lstStyle/>
                        <a:p>
                          <a:endParaRPr lang="en-US"/>
                        </a:p>
                      </a:txBody>
                      <a:tcPr>
                        <a:blipFill>
                          <a:blip r:embed="rId2"/>
                          <a:stretch>
                            <a:fillRect l="-100231" t="-227451" r="-694" b="-15686"/>
                          </a:stretch>
                        </a:blipFill>
                      </a:tcPr>
                    </a:tc>
                    <a:extLst>
                      <a:ext uri="{0D108BD9-81ED-4DB2-BD59-A6C34878D82A}">
                        <a16:rowId xmlns:a16="http://schemas.microsoft.com/office/drawing/2014/main" val="10003"/>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Sýnir skref fyrir skref hvernig línuleg jafna er færð úr hallatöluformi yfir á staðalform.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717428616"/>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777959148"/>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=5</m:t>
                                </m:r>
                                <m:r>
                                  <a:rPr>
                                    <a:latin typeface="Cambria Math" panose="02040503050406030204" pitchFamily="18" charset="0"/>
                                  </a:rPr>
                                  <m:t>𝑥</m:t>
                                </m:r>
                                <m:r>
                                  <a:rPr>
                                    <a:latin typeface="Cambria Math" panose="02040503050406030204" pitchFamily="18" charset="0"/>
                                  </a:rPr>
                                  <m:t>−1</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1,4</m:t>
                                    </m:r>
                                  </m:e>
                                </m:d>
                              </m:oMath>
                            </m:oMathPara>
                          </a14:m>
                          <a:endParaRPr dirty="0"/>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717428616"/>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777959148"/>
                      </a:ext>
                    </a:extLst>
                  </a:tr>
                  <a:tr h="365760">
                    <a:tc>
                      <a:txBody>
                        <a:bodyPr/>
                        <a:lstStyle/>
                        <a:p>
                          <a:endParaRPr lang="en-US"/>
                        </a:p>
                      </a:txBody>
                      <a:tcPr>
                        <a:blipFill>
                          <a:blip r:embed="rId2"/>
                          <a:stretch>
                            <a:fillRect l="-347" t="-103448" r="-201042" b="-327586"/>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10714" r="-201042" b="-239286"/>
                          </a:stretch>
                        </a:blipFill>
                      </a:tcPr>
                    </a:tc>
                    <a:tc>
                      <a:txBody>
                        <a:bodyPr/>
                        <a:lstStyle/>
                        <a:p>
                          <a:endParaRPr lang="en-US"/>
                        </a:p>
                      </a:txBody>
                      <a:tcPr>
                        <a:blipFill>
                          <a:blip r:embed="rId2"/>
                          <a:stretch>
                            <a:fillRect l="-100347" t="-210714" r="-101042" b="-239286"/>
                          </a:stretch>
                        </a:blipFill>
                      </a:tcPr>
                    </a:tc>
                    <a:tc>
                      <a:txBody>
                        <a:bodyPr/>
                        <a:lstStyle/>
                        <a:p>
                          <a:endParaRPr lang="en-US"/>
                        </a:p>
                      </a:txBody>
                      <a:tcPr>
                        <a:blipFill>
                          <a:blip r:embed="rId2"/>
                          <a:stretch>
                            <a:fillRect l="-200347" t="-210714" r="-1042" b="-239286"/>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00000" r="-101042" b="-131034"/>
                          </a:stretch>
                        </a:blipFill>
                      </a:tcPr>
                    </a:tc>
                    <a:tc>
                      <a:txBody>
                        <a:bodyPr/>
                        <a:lstStyle/>
                        <a:p>
                          <a:endParaRPr lang="en-US"/>
                        </a:p>
                      </a:txBody>
                      <a:tcPr>
                        <a:blipFill>
                          <a:blip r:embed="rId2"/>
                          <a:stretch>
                            <a:fillRect l="-200347" t="-300000" r="-1042" b="-13103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pPr marL="0" lvl="0" indent="0">
                            <a:buNone/>
                          </a:pPr>
                          <a:r>
                            <a:t>4</a:t>
                          </a:r>
                        </a:p>
                      </a:txBody>
                      <a:tcPr/>
                    </a:tc>
                    <a:tc>
                      <a:txBody>
                        <a:bodyPr/>
                        <a:lstStyle/>
                        <a:p>
                          <a:endParaRPr lang="en-US"/>
                        </a:p>
                      </a:txBody>
                      <a:tcPr>
                        <a:blipFill>
                          <a:blip r:embed="rId2"/>
                          <a:stretch>
                            <a:fillRect l="-200347" t="-400000" r="-1042" b="-31034"/>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894641789"/>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20030973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=5</m:t>
                                </m:r>
                                <m:r>
                                  <a:rPr>
                                    <a:latin typeface="Cambria Math" panose="02040503050406030204" pitchFamily="18" charset="0"/>
                                  </a:rPr>
                                  <m:t>𝑥</m:t>
                                </m:r>
                                <m:r>
                                  <a:rPr>
                                    <a:latin typeface="Cambria Math" panose="02040503050406030204" pitchFamily="18" charset="0"/>
                                  </a:rPr>
                                  <m:t>−1</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1,4</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2</a:t>
                          </a:r>
                        </a:p>
                      </a:txBody>
                      <a:tcPr/>
                    </a:tc>
                    <a:tc>
                      <a:txBody>
                        <a:bodyPr/>
                        <a:lstStyle/>
                        <a:p>
                          <a:pPr marL="0" lvl="0" indent="0">
                            <a:buNone/>
                          </a:pPr>
                          <a:r>
                            <a:t>9</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2,9</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894641789"/>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200309733"/>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14286" r="-101042" b="-235714"/>
                          </a:stretch>
                        </a:blipFill>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pPr marL="0" lvl="0" indent="0">
                            <a:buNone/>
                          </a:pPr>
                          <a:r>
                            <a:t>4</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2</a:t>
                          </a:r>
                        </a:p>
                      </a:txBody>
                      <a:tcPr/>
                    </a:tc>
                    <a:tc>
                      <a:txBody>
                        <a:bodyPr/>
                        <a:lstStyle/>
                        <a:p>
                          <a:pPr marL="0" lvl="0" indent="0">
                            <a:buNone/>
                          </a:pPr>
                          <a:r>
                            <a:t>9</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323022719"/>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4099924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=4</m:t>
                                </m:r>
                                <m:r>
                                  <a:rPr>
                                    <a:latin typeface="Cambria Math" panose="02040503050406030204" pitchFamily="18" charset="0"/>
                                  </a:rPr>
                                  <m:t>𝑥</m:t>
                                </m:r>
                                <m:r>
                                  <a:rPr>
                                    <a:latin typeface="Cambria Math" panose="02040503050406030204" pitchFamily="18" charset="0"/>
                                  </a:rPr>
                                  <m:t>−2</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2</a:t>
                          </a:r>
                        </a:p>
                      </a:txBody>
                      <a:tcPr/>
                    </a:tc>
                    <a:tc>
                      <a:txBody>
                        <a:bodyPr/>
                        <a:lstStyle/>
                        <a:p>
                          <a:endParaRPr/>
                        </a:p>
                      </a:txBody>
                      <a:tcPr/>
                    </a:tc>
                    <a:tc>
                      <a:txBody>
                        <a:bodyPr/>
                        <a:lstStyle/>
                        <a:p>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323022719"/>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409992402"/>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365760">
                    <a:tc>
                      <a:txBody>
                        <a:bodyPr/>
                        <a:lstStyle/>
                        <a:p>
                          <a:endParaRPr lang="en-US"/>
                        </a:p>
                      </a:txBody>
                      <a:tcPr>
                        <a:blipFill>
                          <a:blip r:embed="rId2"/>
                          <a:stretch>
                            <a:fillRect l="-347" t="-400000" r="-201042" b="-127586"/>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365760">
                    <a:tc>
                      <a:txBody>
                        <a:bodyPr/>
                        <a:lstStyle/>
                        <a:p>
                          <a:pPr marL="0" lvl="0" indent="0">
                            <a:buNone/>
                          </a:pPr>
                          <a:r>
                            <a:t>2</a:t>
                          </a:r>
                        </a:p>
                      </a:txBody>
                      <a:tcPr/>
                    </a:tc>
                    <a:tc>
                      <a:txBody>
                        <a:bodyPr/>
                        <a:lstStyle/>
                        <a:p>
                          <a:endParaRPr/>
                        </a:p>
                      </a:txBody>
                      <a:tcPr/>
                    </a:tc>
                    <a:tc>
                      <a:txBody>
                        <a:bodyPr/>
                        <a:lstStyle/>
                        <a:p>
                          <a:endParaRPr dirty="0"/>
                        </a:p>
                      </a:txBody>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33948828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0274193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=4</m:t>
                                </m:r>
                                <m:r>
                                  <a:rPr>
                                    <a:latin typeface="Cambria Math" panose="02040503050406030204" pitchFamily="18" charset="0"/>
                                  </a:rPr>
                                  <m:t>𝑥</m:t>
                                </m:r>
                                <m:r>
                                  <a:rPr>
                                    <a:latin typeface="Cambria Math" panose="02040503050406030204" pitchFamily="18" charset="0"/>
                                  </a:rPr>
                                  <m:t>−2</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0,−2</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−1,−6</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2</a:t>
                          </a:r>
                        </a:p>
                      </a:txBody>
                      <a:tcPr/>
                    </a:tc>
                    <a:tc>
                      <a:txBody>
                        <a:bodyPr/>
                        <a:lstStyle/>
                        <a:p>
                          <a:pPr marL="0" lvl="0" indent="0">
                            <a:buNone/>
                          </a:pPr>
                          <a:r>
                            <a:t>6</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2,6</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33948828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02741931"/>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14286" r="-101042" b="-235714"/>
                          </a:stretch>
                        </a:blipFill>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347" t="-400000" r="-201042" b="-127586"/>
                          </a:stretch>
                        </a:blipFill>
                      </a:tcPr>
                    </a:tc>
                    <a:tc>
                      <a:txBody>
                        <a:bodyPr/>
                        <a:lstStyle/>
                        <a:p>
                          <a:endParaRPr lang="en-US"/>
                        </a:p>
                      </a:txBody>
                      <a:tcPr>
                        <a:blipFill>
                          <a:blip r:embed="rId2"/>
                          <a:stretch>
                            <a:fillRect l="-100347" t="-400000" r="-101042" b="-127586"/>
                          </a:stretch>
                        </a:blipFill>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2</a:t>
                          </a:r>
                        </a:p>
                      </a:txBody>
                      <a:tcPr/>
                    </a:tc>
                    <a:tc>
                      <a:txBody>
                        <a:bodyPr/>
                        <a:lstStyle/>
                        <a:p>
                          <a:pPr marL="0" lvl="0" indent="0">
                            <a:buNone/>
                          </a:pPr>
                          <a:r>
                            <a:t>6</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030482792"/>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60794161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r>
                                  <a:rPr>
                                    <a:latin typeface="Cambria Math" panose="02040503050406030204" pitchFamily="18" charset="0"/>
                                  </a:rPr>
                                  <m:t>𝑥</m:t>
                                </m:r>
                                <m:r>
                                  <a:rPr>
                                    <a:latin typeface="Cambria Math" panose="02040503050406030204" pitchFamily="18" charset="0"/>
                                  </a:rPr>
                                  <m:t>−4</m:t>
                                </m:r>
                                <m:r>
                                  <a:rPr>
                                    <a:latin typeface="Cambria Math" panose="02040503050406030204" pitchFamily="18" charset="0"/>
                                  </a:rPr>
                                  <m:t>𝑦</m:t>
                                </m:r>
                                <m:r>
                                  <a:rPr>
                                    <a:latin typeface="Cambria Math" panose="02040503050406030204" pitchFamily="18" charset="0"/>
                                  </a:rPr>
                                  <m:t>=20</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pPr marL="0" lvl="0" indent="0">
                            <a:buNone/>
                          </a:pPr>
                          <a:r>
                            <a:t>0</a:t>
                          </a: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pPr marL="0" lvl="0" indent="0">
                            <a:buNone/>
                          </a:pPr>
                          <a:r>
                            <a:t>5</a:t>
                          </a:r>
                        </a:p>
                      </a:txBody>
                      <a:tcPr/>
                    </a:tc>
                    <a:tc>
                      <a:txBody>
                        <a:bodyPr/>
                        <a:lstStyle/>
                        <a:p>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030482792"/>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607941613"/>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365760">
                    <a:tc>
                      <a:txBody>
                        <a:bodyPr/>
                        <a:lstStyle/>
                        <a:p>
                          <a:endParaRPr/>
                        </a:p>
                      </a:txBody>
                      <a:tcPr/>
                    </a:tc>
                    <a:tc>
                      <a:txBody>
                        <a:bodyPr/>
                        <a:lstStyle/>
                        <a:p>
                          <a:pPr marL="0" lvl="0" indent="0">
                            <a:buNone/>
                          </a:pPr>
                          <a:r>
                            <a:t>0</a:t>
                          </a:r>
                        </a:p>
                      </a:txBody>
                      <a:tcPr/>
                    </a:tc>
                    <a:tc>
                      <a:txBody>
                        <a:bodyPr/>
                        <a:lstStyle/>
                        <a:p>
                          <a:endParaRPr/>
                        </a:p>
                      </a:txBody>
                      <a:tcPr/>
                    </a:tc>
                    <a:extLst>
                      <a:ext uri="{0D108BD9-81ED-4DB2-BD59-A6C34878D82A}">
                        <a16:rowId xmlns:a16="http://schemas.microsoft.com/office/drawing/2014/main" val="10003"/>
                      </a:ext>
                    </a:extLst>
                  </a:tr>
                  <a:tr h="365760">
                    <a:tc>
                      <a:txBody>
                        <a:bodyPr/>
                        <a:lstStyle/>
                        <a:p>
                          <a:endParaRPr/>
                        </a:p>
                      </a:txBody>
                      <a:tcPr/>
                    </a:tc>
                    <a:tc>
                      <a:txBody>
                        <a:bodyPr/>
                        <a:lstStyle/>
                        <a:p>
                          <a:pPr marL="0" lvl="0" indent="0">
                            <a:buNone/>
                          </a:pPr>
                          <a:r>
                            <a:t>5</a:t>
                          </a:r>
                        </a:p>
                      </a:txBody>
                      <a:tcPr/>
                    </a:tc>
                    <a:tc>
                      <a:txBody>
                        <a:bodyPr/>
                        <a:lstStyle/>
                        <a:p>
                          <a:endParaRPr dirty="0"/>
                        </a:p>
                      </a:txBody>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07535262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1510442048"/>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r>
                                  <a:rPr>
                                    <a:latin typeface="Cambria Math" panose="02040503050406030204" pitchFamily="18" charset="0"/>
                                  </a:rPr>
                                  <m:t>𝑥</m:t>
                                </m:r>
                                <m:r>
                                  <a:rPr>
                                    <a:latin typeface="Cambria Math" panose="02040503050406030204" pitchFamily="18" charset="0"/>
                                  </a:rPr>
                                  <m:t>−4</m:t>
                                </m:r>
                                <m:r>
                                  <a:rPr>
                                    <a:latin typeface="Cambria Math" panose="02040503050406030204" pitchFamily="18" charset="0"/>
                                  </a:rPr>
                                  <m:t>𝑦</m:t>
                                </m:r>
                                <m:r>
                                  <a:rPr>
                                    <a:latin typeface="Cambria Math" panose="02040503050406030204" pitchFamily="18" charset="0"/>
                                  </a:rPr>
                                  <m:t>=20</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0,−5</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4</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4,0</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8</a:t>
                          </a:r>
                        </a:p>
                      </a:txBody>
                      <a:tcPr/>
                    </a:tc>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8,5</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07535262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1510442048"/>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14286" r="-101042" b="-235714"/>
                          </a:stretch>
                        </a:blipFill>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4</a:t>
                          </a:r>
                        </a:p>
                      </a:txBody>
                      <a:tcPr/>
                    </a:tc>
                    <a:tc>
                      <a:txBody>
                        <a:bodyPr/>
                        <a:lstStyle/>
                        <a:p>
                          <a:pPr marL="0" lvl="0" indent="0">
                            <a:buNone/>
                          </a:pPr>
                          <a:r>
                            <a:t>0</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8</a:t>
                          </a:r>
                        </a:p>
                      </a:txBody>
                      <a:tcPr/>
                    </a:tc>
                    <a:tc>
                      <a:txBody>
                        <a:bodyPr/>
                        <a:lstStyle/>
                        <a:p>
                          <a:pPr marL="0" lvl="0" indent="0">
                            <a:buNone/>
                          </a:pPr>
                          <a:r>
                            <a:t>5</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4.8</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229549405"/>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493322168"/>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+2</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0,2</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1,−1</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−1,5</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229549405"/>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493322168"/>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2</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endParaRPr lang="en-US"/>
                        </a:p>
                      </a:txBody>
                      <a:tcPr>
                        <a:blipFill>
                          <a:blip r:embed="rId2"/>
                          <a:stretch>
                            <a:fillRect l="-100347" t="-400000" r="-101042" b="-127586"/>
                          </a:stretch>
                        </a:blipFill>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27586"/>
                          </a:stretch>
                        </a:blipFill>
                      </a:tcPr>
                    </a:tc>
                    <a:tc>
                      <a:txBody>
                        <a:bodyPr/>
                        <a:lstStyle/>
                        <a:p>
                          <a:pPr marL="0" lvl="0" indent="0">
                            <a:buNone/>
                          </a:pPr>
                          <a:r>
                            <a:t>5</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4.9</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865740437"/>
                  </p:ext>
                </p:extLst>
              </p:nvPr>
            </p:nvGraphicFramePr>
            <p:xfrm>
              <a:off x="609600" y="952500"/>
              <a:ext cx="10972800" cy="24414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33357156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+2</m:t>
                                </m:r>
                                <m:r>
                                  <a:rPr>
                                    <a:latin typeface="Cambria Math" panose="02040503050406030204" pitchFamily="18" charset="0"/>
                                  </a:rPr>
                                  <m:t>𝑦</m:t>
                                </m:r>
                                <m:r>
                                  <a:rPr>
                                    <a:latin typeface="Cambria Math" panose="02040503050406030204" pitchFamily="18" charset="0"/>
                                  </a:rPr>
                                  <m:t>=6</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2,0</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m:t>
                                    </m:r>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m:t>
                                        </m:r>
                                      </m:den>
                                    </m:f>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865740437"/>
                  </p:ext>
                </p:extLst>
              </p:nvPr>
            </p:nvGraphicFramePr>
            <p:xfrm>
              <a:off x="609600" y="952500"/>
              <a:ext cx="10972800" cy="24414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333571566"/>
                      </a:ext>
                    </a:extLst>
                  </a:tr>
                  <a:tr h="365760">
                    <a:tc>
                      <a:txBody>
                        <a:bodyPr/>
                        <a:lstStyle/>
                        <a:p>
                          <a:endParaRPr lang="en-US"/>
                        </a:p>
                      </a:txBody>
                      <a:tcPr>
                        <a:blipFill>
                          <a:blip r:embed="rId2"/>
                          <a:stretch>
                            <a:fillRect l="-347" t="-103448" r="-201042" b="-468966"/>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68966"/>
                          </a:stretch>
                        </a:blipFill>
                      </a:tcPr>
                    </a:tc>
                    <a:tc>
                      <a:txBody>
                        <a:bodyPr/>
                        <a:lstStyle/>
                        <a:p>
                          <a:endParaRPr lang="en-US"/>
                        </a:p>
                      </a:txBody>
                      <a:tcPr>
                        <a:blipFill>
                          <a:blip r:embed="rId2"/>
                          <a:stretch>
                            <a:fillRect l="-100347" t="-203448" r="-101042" b="-368966"/>
                          </a:stretch>
                        </a:blipFill>
                      </a:tcPr>
                    </a:tc>
                    <a:tc>
                      <a:txBody>
                        <a:bodyPr/>
                        <a:lstStyle/>
                        <a:p>
                          <a:endParaRPr lang="en-US"/>
                        </a:p>
                      </a:txBody>
                      <a:tcPr>
                        <a:blipFill>
                          <a:blip r:embed="rId2"/>
                          <a:stretch>
                            <a:fillRect l="-200347" t="-203448" r="-1042" b="-368966"/>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3</a:t>
                          </a:r>
                        </a:p>
                      </a:txBody>
                      <a:tcPr/>
                    </a:tc>
                    <a:tc>
                      <a:txBody>
                        <a:bodyPr/>
                        <a:lstStyle/>
                        <a:p>
                          <a:endParaRPr lang="en-US"/>
                        </a:p>
                      </a:txBody>
                      <a:tcPr>
                        <a:blipFill>
                          <a:blip r:embed="rId2"/>
                          <a:stretch>
                            <a:fillRect l="-200347" t="-303448" r="-1042" b="-268966"/>
                          </a:stretch>
                        </a:blipFill>
                      </a:tcPr>
                    </a:tc>
                    <a:extLst>
                      <a:ext uri="{0D108BD9-81ED-4DB2-BD59-A6C34878D82A}">
                        <a16:rowId xmlns:a16="http://schemas.microsoft.com/office/drawing/2014/main" val="10002"/>
                      </a:ext>
                    </a:extLst>
                  </a:tr>
                  <a:tr h="365760">
                    <a:tc>
                      <a:txBody>
                        <a:bodyPr/>
                        <a:lstStyle/>
                        <a:p>
                          <a:pPr marL="0" lvl="0" indent="0">
                            <a:buNone/>
                          </a:pPr>
                          <a:r>
                            <a:t>2</a:t>
                          </a:r>
                        </a:p>
                      </a:txBody>
                      <a:tcPr/>
                    </a:tc>
                    <a:tc>
                      <a:txBody>
                        <a:bodyPr/>
                        <a:lstStyle/>
                        <a:p>
                          <a:pPr marL="0" lvl="0" indent="0">
                            <a:buNone/>
                          </a:pPr>
                          <a:r>
                            <a:t>0</a:t>
                          </a:r>
                        </a:p>
                      </a:txBody>
                      <a:tcPr/>
                    </a:tc>
                    <a:tc>
                      <a:txBody>
                        <a:bodyPr/>
                        <a:lstStyle/>
                        <a:p>
                          <a:endParaRPr lang="en-US"/>
                        </a:p>
                      </a:txBody>
                      <a:tcPr>
                        <a:blipFill>
                          <a:blip r:embed="rId2"/>
                          <a:stretch>
                            <a:fillRect l="-200347" t="-403448" r="-1042" b="-168966"/>
                          </a:stretch>
                        </a:blipFill>
                      </a:tcPr>
                    </a:tc>
                    <a:extLst>
                      <a:ext uri="{0D108BD9-81ED-4DB2-BD59-A6C34878D82A}">
                        <a16:rowId xmlns:a16="http://schemas.microsoft.com/office/drawing/2014/main" val="10003"/>
                      </a:ext>
                    </a:extLst>
                  </a:tr>
                  <a:tr h="612648">
                    <a:tc>
                      <a:txBody>
                        <a:bodyPr/>
                        <a:lstStyle/>
                        <a:p>
                          <a:pPr marL="0" lvl="0" indent="0">
                            <a:buNone/>
                          </a:pPr>
                          <a:r>
                            <a:t>1</a:t>
                          </a:r>
                        </a:p>
                      </a:txBody>
                      <a:tcPr/>
                    </a:tc>
                    <a:tc>
                      <a:txBody>
                        <a:bodyPr/>
                        <a:lstStyle/>
                        <a:p>
                          <a:endParaRPr lang="en-US"/>
                        </a:p>
                      </a:txBody>
                      <a:tcPr>
                        <a:blipFill>
                          <a:blip r:embed="rId2"/>
                          <a:stretch>
                            <a:fillRect l="-100347" t="-304167" r="-101042" b="-2083"/>
                          </a:stretch>
                        </a:blipFill>
                      </a:tcPr>
                    </a:tc>
                    <a:tc>
                      <a:txBody>
                        <a:bodyPr/>
                        <a:lstStyle/>
                        <a:p>
                          <a:endParaRPr lang="en-US"/>
                        </a:p>
                      </a:txBody>
                      <a:tcPr>
                        <a:blipFill>
                          <a:blip r:embed="rId2"/>
                          <a:stretch>
                            <a:fillRect l="-200347" t="-304167" r="-1042" b="-2083"/>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4.2 Teikna gröf línulegra jafna með tveimur breytum</a:t>
            </a:r>
          </a:p>
        </p:txBody>
      </p:sp>
      <p:sp>
        <p:nvSpPr>
          <p:cNvPr id="3" name="Content Placeholder 2"/>
          <p:cNvSpPr>
            <a:spLocks noGrp="1"/>
          </p:cNvSpPr>
          <p:nvPr>
            <p:ph idx="1"/>
          </p:nvPr>
        </p:nvSpPr>
        <p:spPr/>
        <p:txBody>
          <a:bodyPr/>
          <a:lstStyle/>
          <a:p>
            <a:pPr marL="0" lvl="0" indent="0">
              <a:buNone/>
            </a:pPr>
            <a:r>
              <a:rPr b="1"/>
              <a:t>Námsmarkmið</a:t>
            </a:r>
          </a:p>
          <a:p>
            <a:pPr lvl="0"/>
            <a:r>
              <a:rPr/>
              <a:t>Greina sambandið milli lausna jöfnu og grafs hennar</a:t>
            </a:r>
          </a:p>
          <a:p>
            <a:pPr lvl="0"/>
            <a:r>
              <a:rPr/>
              <a:t>Teikna graf línulegrar jöfnu með því að merkja inn punkta</a:t>
            </a:r>
          </a:p>
          <a:p>
            <a:pPr lvl="0"/>
            <a:r>
              <a:rPr/>
              <a:t>Teikna lóðréttar og láréttar línur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4.10</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628737876"/>
                  </p:ext>
                </p:extLst>
              </p:nvPr>
            </p:nvGraphicFramePr>
            <p:xfrm>
              <a:off x="609600" y="952500"/>
              <a:ext cx="10972800" cy="24414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411451733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+2</m:t>
                                </m:r>
                                <m:r>
                                  <a:rPr>
                                    <a:latin typeface="Cambria Math" panose="02040503050406030204" pitchFamily="18" charset="0"/>
                                  </a:rPr>
                                  <m:t>𝑦</m:t>
                                </m:r>
                                <m:r>
                                  <a:rPr>
                                    <a:latin typeface="Cambria Math" panose="02040503050406030204" pitchFamily="18" charset="0"/>
                                  </a:rPr>
                                  <m:t>=6</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2,0</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m:t>
                                    </m:r>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m:t>
                                        </m:r>
                                      </m:den>
                                    </m:f>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628737876"/>
                  </p:ext>
                </p:extLst>
              </p:nvPr>
            </p:nvGraphicFramePr>
            <p:xfrm>
              <a:off x="609600" y="952500"/>
              <a:ext cx="10972800" cy="24414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4114517333"/>
                      </a:ext>
                    </a:extLst>
                  </a:tr>
                  <a:tr h="365760">
                    <a:tc>
                      <a:txBody>
                        <a:bodyPr/>
                        <a:lstStyle/>
                        <a:p>
                          <a:endParaRPr lang="en-US"/>
                        </a:p>
                      </a:txBody>
                      <a:tcPr>
                        <a:blipFill>
                          <a:blip r:embed="rId2"/>
                          <a:stretch>
                            <a:fillRect l="-347" t="-103448" r="-201042" b="-468966"/>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68966"/>
                          </a:stretch>
                        </a:blipFill>
                      </a:tcPr>
                    </a:tc>
                    <a:tc>
                      <a:txBody>
                        <a:bodyPr/>
                        <a:lstStyle/>
                        <a:p>
                          <a:endParaRPr lang="en-US"/>
                        </a:p>
                      </a:txBody>
                      <a:tcPr>
                        <a:blipFill>
                          <a:blip r:embed="rId2"/>
                          <a:stretch>
                            <a:fillRect l="-100347" t="-203448" r="-101042" b="-368966"/>
                          </a:stretch>
                        </a:blipFill>
                      </a:tcPr>
                    </a:tc>
                    <a:tc>
                      <a:txBody>
                        <a:bodyPr/>
                        <a:lstStyle/>
                        <a:p>
                          <a:endParaRPr lang="en-US"/>
                        </a:p>
                      </a:txBody>
                      <a:tcPr>
                        <a:blipFill>
                          <a:blip r:embed="rId2"/>
                          <a:stretch>
                            <a:fillRect l="-200347" t="-203448" r="-1042" b="-368966"/>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3</a:t>
                          </a:r>
                        </a:p>
                      </a:txBody>
                      <a:tcPr/>
                    </a:tc>
                    <a:tc>
                      <a:txBody>
                        <a:bodyPr/>
                        <a:lstStyle/>
                        <a:p>
                          <a:endParaRPr lang="en-US"/>
                        </a:p>
                      </a:txBody>
                      <a:tcPr>
                        <a:blipFill>
                          <a:blip r:embed="rId2"/>
                          <a:stretch>
                            <a:fillRect l="-200347" t="-303448" r="-1042" b="-268966"/>
                          </a:stretch>
                        </a:blipFill>
                      </a:tcPr>
                    </a:tc>
                    <a:extLst>
                      <a:ext uri="{0D108BD9-81ED-4DB2-BD59-A6C34878D82A}">
                        <a16:rowId xmlns:a16="http://schemas.microsoft.com/office/drawing/2014/main" val="10002"/>
                      </a:ext>
                    </a:extLst>
                  </a:tr>
                  <a:tr h="365760">
                    <a:tc>
                      <a:txBody>
                        <a:bodyPr/>
                        <a:lstStyle/>
                        <a:p>
                          <a:pPr marL="0" lvl="0" indent="0">
                            <a:buNone/>
                          </a:pPr>
                          <a:r>
                            <a:t>2</a:t>
                          </a:r>
                        </a:p>
                      </a:txBody>
                      <a:tcPr/>
                    </a:tc>
                    <a:tc>
                      <a:txBody>
                        <a:bodyPr/>
                        <a:lstStyle/>
                        <a:p>
                          <a:pPr marL="0" lvl="0" indent="0">
                            <a:buNone/>
                          </a:pPr>
                          <a:r>
                            <a:t>0</a:t>
                          </a:r>
                        </a:p>
                      </a:txBody>
                      <a:tcPr/>
                    </a:tc>
                    <a:tc>
                      <a:txBody>
                        <a:bodyPr/>
                        <a:lstStyle/>
                        <a:p>
                          <a:endParaRPr lang="en-US"/>
                        </a:p>
                      </a:txBody>
                      <a:tcPr>
                        <a:blipFill>
                          <a:blip r:embed="rId2"/>
                          <a:stretch>
                            <a:fillRect l="-200347" t="-403448" r="-1042" b="-168966"/>
                          </a:stretch>
                        </a:blipFill>
                      </a:tcPr>
                    </a:tc>
                    <a:extLst>
                      <a:ext uri="{0D108BD9-81ED-4DB2-BD59-A6C34878D82A}">
                        <a16:rowId xmlns:a16="http://schemas.microsoft.com/office/drawing/2014/main" val="10003"/>
                      </a:ext>
                    </a:extLst>
                  </a:tr>
                  <a:tr h="612648">
                    <a:tc>
                      <a:txBody>
                        <a:bodyPr/>
                        <a:lstStyle/>
                        <a:p>
                          <a:pPr marL="0" lvl="0" indent="0">
                            <a:buNone/>
                          </a:pPr>
                          <a:r>
                            <a:t>1</a:t>
                          </a:r>
                        </a:p>
                      </a:txBody>
                      <a:tcPr/>
                    </a:tc>
                    <a:tc>
                      <a:txBody>
                        <a:bodyPr/>
                        <a:lstStyle/>
                        <a:p>
                          <a:endParaRPr lang="en-US"/>
                        </a:p>
                      </a:txBody>
                      <a:tcPr>
                        <a:blipFill>
                          <a:blip r:embed="rId2"/>
                          <a:stretch>
                            <a:fillRect l="-100347" t="-304167" r="-101042" b="-2083"/>
                          </a:stretch>
                        </a:blipFill>
                      </a:tcPr>
                    </a:tc>
                    <a:tc>
                      <a:txBody>
                        <a:bodyPr/>
                        <a:lstStyle/>
                        <a:p>
                          <a:endParaRPr lang="en-US"/>
                        </a:p>
                      </a:txBody>
                      <a:tcPr>
                        <a:blipFill>
                          <a:blip r:embed="rId2"/>
                          <a:stretch>
                            <a:fillRect l="-200347" t="-304167" r="-1042" b="-2083"/>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4.5</a:t>
            </a:r>
          </a:p>
        </p:txBody>
      </p:sp>
      <p:pic>
        <p:nvPicPr>
          <p:cNvPr id="3" name="Picture 1" descr="The figure shows four points on the x y-coordinate plane. The x-axis of the plane runs from negative 7 to 7. The y-axis of the plane runs from negative 7 to 7. Dots mark off the four points at (0, 3), (1, three halves), (2, 0), and (4, negative 3). The four points appear to line up along a straight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fjóra punkta á xy-hnitafleti. x-ásinn nær frá −7 til 7 og y-ásinn frá −7 til 7. Punktarnir eru við (0, 3), (1, þrjá helminga), (2, 0) og (4, −3). Punktarnir fjórir virðast liggja á sömu beinu línunni.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4.6</a:t>
            </a:r>
          </a:p>
        </p:txBody>
      </p:sp>
      <p:pic>
        <p:nvPicPr>
          <p:cNvPr id="3" name="Picture 1" descr="The figure shows a straight line drawn through four points on the x y-coordinate plane. The x-axis of the plane runs from negative 7 to 7. The y-axis of the plane runs from negative 7 to 7. Dots mark off the four points at (0, 3), (1, three halves), (2, 0), and (4, negative 3). A straight line with a negative slope goes through all four points. The line has arrows on both ends pointing to the edge of the figure. The line is labeled with the equation 3x plus 2y equals 6."/>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beina línu gegnum fjóra punkta á xy-hnitafleti. x-ásinn nær frá −7 til 7 og y-ásinn frá −7 til 7. Punktarnir eru við (0, 3), (1, þrjá helminga), (2, 0) og (4, −3). Bein lína með neikvæða hallatölu liggur gegnum alla punktana fjóra. Örvar á báðum endum línunnar vísa að jaðri myndarinnar. Línan er merkt með jöfnunni 3x + 2y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4.7</a:t>
            </a:r>
          </a:p>
        </p:txBody>
      </p:sp>
      <p:pic>
        <p:nvPicPr>
          <p:cNvPr id="3" name="Picture 1" descr="The figure shows a straight line and two points and on the x y-coordinate plane. The x-axis of the plane runs from negative 7 to 7. The y-axis of the plane runs from negative 7 to 7. Dots mark off the two points and are labeled by the coordinates “(negative 2, 6)” and “(4, 1)”. The straight line goes through the point (negative 2, 6) but does not go through the point (4, 1)."/>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beina línu og tvo punkta á xy-hnitafleti. x-ásinn nær frá −7 til 7 og y-ásinn frá −7 til 7. Punktarnir tveir eru merktir með hnitunum „(−2, 6)“ og „(4, 1)“. Beina línan liggur gegnum punktinn (−2, 6) en ekki punktinn (4,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4.8</a:t>
            </a:r>
          </a:p>
        </p:txBody>
      </p:sp>
      <p:pic>
        <p:nvPicPr>
          <p:cNvPr id="3" name="Picture 1" descr="Figure a shows three points with a straight line going through them. Figure b shows three points that do not lie on the same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 sýnir þrjá punkta sem bein lína liggur gegnum. Mynd b sýnir þrjá punkta sem liggja ekki á sömu línu.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488051142"/>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84480579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=−3</m:t>
                                </m:r>
                                <m:r>
                                  <a:rPr>
                                    <a:latin typeface="Cambria Math" panose="02040503050406030204" pitchFamily="18" charset="0"/>
                                  </a:rPr>
                                  <m:t>𝑥</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0,0</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1,−3</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t>6</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−2,6</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488051142"/>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844805794"/>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0</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endParaRPr lang="en-US"/>
                        </a:p>
                      </a:txBody>
                      <a:tcPr>
                        <a:blipFill>
                          <a:blip r:embed="rId2"/>
                          <a:stretch>
                            <a:fillRect l="-100347" t="-400000" r="-101042" b="-127586"/>
                          </a:stretch>
                        </a:blipFill>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27586"/>
                          </a:stretch>
                        </a:blipFill>
                      </a:tcPr>
                    </a:tc>
                    <a:tc>
                      <a:txBody>
                        <a:bodyPr/>
                        <a:lstStyle/>
                        <a:p>
                          <a:pPr marL="0" lvl="0" indent="0">
                            <a:buNone/>
                          </a:pPr>
                          <a:r>
                            <a:t>6</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4.12</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099620754"/>
                  </p:ext>
                </p:extLst>
              </p:nvPr>
            </p:nvGraphicFramePr>
            <p:xfrm>
              <a:off x="609600" y="952500"/>
              <a:ext cx="10972800" cy="243382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818675627"/>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r>
                                  <a:rPr>
                                    <a:latin typeface="Cambria Math" panose="02040503050406030204" pitchFamily="18" charset="0"/>
                                  </a:rPr>
                                  <m:t>𝑥</m:t>
                                </m:r>
                                <m:r>
                                  <a:rPr>
                                    <a:latin typeface="Cambria Math" panose="02040503050406030204" pitchFamily="18" charset="0"/>
                                  </a:rPr>
                                  <m:t>+3</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2,4</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4,5</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099620754"/>
                  </p:ext>
                </p:extLst>
              </p:nvPr>
            </p:nvGraphicFramePr>
            <p:xfrm>
              <a:off x="609600" y="952500"/>
              <a:ext cx="10972800" cy="243382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818675627"/>
                      </a:ext>
                    </a:extLst>
                  </a:tr>
                  <a:tr h="605028">
                    <a:tc>
                      <a:txBody>
                        <a:bodyPr/>
                        <a:lstStyle/>
                        <a:p>
                          <a:endParaRPr lang="en-US"/>
                        </a:p>
                      </a:txBody>
                      <a:tcPr>
                        <a:blipFill>
                          <a:blip r:embed="rId2"/>
                          <a:stretch>
                            <a:fillRect l="-347" t="-62500" r="-201042" b="-256250"/>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78571" r="-201042" b="-339286"/>
                          </a:stretch>
                        </a:blipFill>
                      </a:tcPr>
                    </a:tc>
                    <a:tc>
                      <a:txBody>
                        <a:bodyPr/>
                        <a:lstStyle/>
                        <a:p>
                          <a:endParaRPr lang="en-US"/>
                        </a:p>
                      </a:txBody>
                      <a:tcPr>
                        <a:blipFill>
                          <a:blip r:embed="rId2"/>
                          <a:stretch>
                            <a:fillRect l="-100347" t="-278571" r="-101042" b="-339286"/>
                          </a:stretch>
                        </a:blipFill>
                      </a:tcPr>
                    </a:tc>
                    <a:tc>
                      <a:txBody>
                        <a:bodyPr/>
                        <a:lstStyle/>
                        <a:p>
                          <a:endParaRPr lang="en-US"/>
                        </a:p>
                      </a:txBody>
                      <a:tcPr>
                        <a:blipFill>
                          <a:blip r:embed="rId2"/>
                          <a:stretch>
                            <a:fillRect l="-200347" t="-278571" r="-1042" b="-339286"/>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3</a:t>
                          </a:r>
                        </a:p>
                      </a:txBody>
                      <a:tcPr/>
                    </a:tc>
                    <a:tc>
                      <a:txBody>
                        <a:bodyPr/>
                        <a:lstStyle/>
                        <a:p>
                          <a:endParaRPr lang="en-US"/>
                        </a:p>
                      </a:txBody>
                      <a:tcPr>
                        <a:blipFill>
                          <a:blip r:embed="rId2"/>
                          <a:stretch>
                            <a:fillRect l="-200347" t="-365517" r="-1042" b="-227586"/>
                          </a:stretch>
                        </a:blipFill>
                      </a:tcPr>
                    </a:tc>
                    <a:extLst>
                      <a:ext uri="{0D108BD9-81ED-4DB2-BD59-A6C34878D82A}">
                        <a16:rowId xmlns:a16="http://schemas.microsoft.com/office/drawing/2014/main" val="10002"/>
                      </a:ext>
                    </a:extLst>
                  </a:tr>
                  <a:tr h="365760">
                    <a:tc>
                      <a:txBody>
                        <a:bodyPr/>
                        <a:lstStyle/>
                        <a:p>
                          <a:pPr marL="0" lvl="0" indent="0">
                            <a:buNone/>
                          </a:pPr>
                          <a:r>
                            <a:t>2</a:t>
                          </a:r>
                        </a:p>
                      </a:txBody>
                      <a:tcPr/>
                    </a:tc>
                    <a:tc>
                      <a:txBody>
                        <a:bodyPr/>
                        <a:lstStyle/>
                        <a:p>
                          <a:pPr marL="0" lvl="0" indent="0">
                            <a:buNone/>
                          </a:pPr>
                          <a:r>
                            <a:t>4</a:t>
                          </a:r>
                        </a:p>
                      </a:txBody>
                      <a:tcPr/>
                    </a:tc>
                    <a:tc>
                      <a:txBody>
                        <a:bodyPr/>
                        <a:lstStyle/>
                        <a:p>
                          <a:endParaRPr lang="en-US"/>
                        </a:p>
                      </a:txBody>
                      <a:tcPr>
                        <a:blipFill>
                          <a:blip r:embed="rId2"/>
                          <a:stretch>
                            <a:fillRect l="-200347" t="-465517" r="-1042" b="-127586"/>
                          </a:stretch>
                        </a:blipFill>
                      </a:tcPr>
                    </a:tc>
                    <a:extLst>
                      <a:ext uri="{0D108BD9-81ED-4DB2-BD59-A6C34878D82A}">
                        <a16:rowId xmlns:a16="http://schemas.microsoft.com/office/drawing/2014/main" val="10003"/>
                      </a:ext>
                    </a:extLst>
                  </a:tr>
                  <a:tr h="365760">
                    <a:tc>
                      <a:txBody>
                        <a:bodyPr/>
                        <a:lstStyle/>
                        <a:p>
                          <a:pPr marL="0" lvl="0" indent="0">
                            <a:buNone/>
                          </a:pPr>
                          <a:r>
                            <a:t>4</a:t>
                          </a:r>
                        </a:p>
                      </a:txBody>
                      <a:tcPr/>
                    </a:tc>
                    <a:tc>
                      <a:txBody>
                        <a:bodyPr/>
                        <a:lstStyle/>
                        <a:p>
                          <a:pPr marL="0" lvl="0" indent="0">
                            <a:buNone/>
                          </a:pPr>
                          <a:r>
                            <a:t>5</a:t>
                          </a:r>
                        </a:p>
                      </a:txBody>
                      <a:tcPr/>
                    </a:tc>
                    <a:tc>
                      <a:txBody>
                        <a:bodyPr/>
                        <a:lstStyle/>
                        <a:p>
                          <a:endParaRPr lang="en-US"/>
                        </a:p>
                      </a:txBody>
                      <a:tcPr>
                        <a:blipFill>
                          <a:blip r:embed="rId2"/>
                          <a:stretch>
                            <a:fillRect l="-200347" t="-565517"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551094545"/>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9874788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r>
                                  <a:rPr>
                                    <a:latin typeface="Cambria Math" panose="02040503050406030204" pitchFamily="18" charset="0"/>
                                  </a:rPr>
                                  <m:t>=3</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1,1</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−1,5</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551094545"/>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987478802"/>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3</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pPr marL="0" lvl="0" indent="0">
                            <a:buNone/>
                          </a:pPr>
                          <a:r>
                            <a:t>1</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27586"/>
                          </a:stretch>
                        </a:blipFill>
                      </a:tcPr>
                    </a:tc>
                    <a:tc>
                      <a:txBody>
                        <a:bodyPr/>
                        <a:lstStyle/>
                        <a:p>
                          <a:pPr marL="0" lvl="0" indent="0">
                            <a:buNone/>
                          </a:pPr>
                          <a:r>
                            <a:t>5</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4.9</a:t>
            </a:r>
          </a:p>
        </p:txBody>
      </p:sp>
      <p:pic>
        <p:nvPicPr>
          <p:cNvPr id="3" name="Picture 1" descr="The figure shows a straight line drawn through three points on the x y-coordinate plane. The x-axis of the plane runs from negative 7 to 7. The y-axis of the plane runs from negative 7 to 7. Dots mark off the three points which are labeled by their ordered pairs (negative 1, 5), (0, 3), and (1, 1). A straight line goes through all three points. The line has arrows on both ends pointing to the outside of the figure. The line is labeled with the equation 2x plus y equals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beina línu gegnum þrjá punkta á xy-hnitafleti. x-ásinn nær frá −7 til 7 og y-ásinn frá −7 til 7. Punktarnir þrír eru merktir með röðuðu tvenndunum (−1, 5), (0, 3) og (1, 1). Bein lína liggur gegnum alla punktana þrjá. Örvar á báðum endum línunnar vísa út fyrir myndina. Línan er merkt með jöfnunni 2x + y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4.14</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221975183"/>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252723427"/>
                      </a:ext>
                    </a:extLst>
                  </a:tr>
                  <a:tr h="0">
                    <a:tc>
                      <a:txBody>
                        <a:bodyPr/>
                        <a:lstStyle/>
                        <a:p>
                          <a:pPr marL="0" lvl="0" indent="0">
                            <a:buNone/>
                          </a:pPr>
                          <a:r>
                            <a:t>Finnið þrjá punkta sem eru lausnir jöfnunnar.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r>
                                  <a:rPr>
                                    <a:latin typeface="Cambria Math" panose="02040503050406030204" pitchFamily="18" charset="0"/>
                                  </a:rPr>
                                  <m:t> = −1</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Einangrið fyrst </a:t>
                          </a:r>
                          <a14:m>
                            <m:oMath xmlns:m="http://schemas.openxmlformats.org/officeDocument/2006/math">
                              <m:r>
                                <a:rPr>
                                  <a:latin typeface="Cambria Math" panose="02040503050406030204" pitchFamily="18" charset="0"/>
                                </a:rPr>
                                <m:t>𝑦</m:t>
                              </m:r>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 = −3</m:t>
                                </m:r>
                                <m:r>
                                  <a:rPr>
                                    <a:latin typeface="Cambria Math" panose="02040503050406030204" pitchFamily="18" charset="0"/>
                                  </a:rPr>
                                  <m:t>𝑥</m:t>
                                </m:r>
                                <m:r>
                                  <a:rPr>
                                    <a:latin typeface="Cambria Math" panose="02040503050406030204" pitchFamily="18" charset="0"/>
                                  </a:rPr>
                                  <m:t>−1</m:t>
                                </m:r>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221975183"/>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252723427"/>
                      </a:ext>
                    </a:extLst>
                  </a:tr>
                  <a:tr h="365760">
                    <a:tc>
                      <a:txBody>
                        <a:bodyPr/>
                        <a:lstStyle/>
                        <a:p>
                          <a:pPr marL="0" lvl="0" indent="0">
                            <a:buNone/>
                          </a:pPr>
                          <a:r>
                            <a:t>Finnið þrjá punkta sem eru lausnir jöfnunnar.</a:t>
                          </a:r>
                        </a:p>
                      </a:txBody>
                      <a:tcPr/>
                    </a:tc>
                    <a:tc>
                      <a:txBody>
                        <a:bodyPr/>
                        <a:lstStyle/>
                        <a:p>
                          <a:endParaRPr lang="en-US"/>
                        </a:p>
                      </a:txBody>
                      <a:tcPr>
                        <a:blipFill>
                          <a:blip r:embed="rId2"/>
                          <a:stretch>
                            <a:fillRect l="-100231" t="-103448" r="-694" b="-127586"/>
                          </a:stretch>
                        </a:blipFill>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203448" r="-100694" b="-27586"/>
                          </a:stretch>
                        </a:blipFill>
                      </a:tcPr>
                    </a:tc>
                    <a:tc>
                      <a:txBody>
                        <a:bodyPr/>
                        <a:lstStyle/>
                        <a:p>
                          <a:endParaRPr lang="en-US"/>
                        </a:p>
                      </a:txBody>
                      <a:tcPr>
                        <a:blipFill>
                          <a:blip r:embed="rId2"/>
                          <a:stretch>
                            <a:fillRect l="-100231" t="-203448" r="-694" b="-27586"/>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skrefin við að einangra y í línulegu jöfnunni 3x + y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561615573"/>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409047198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r>
                                  <a:rPr>
                                    <a:latin typeface="Cambria Math" panose="02040503050406030204" pitchFamily="18" charset="0"/>
                                  </a:rPr>
                                  <m:t>=−1</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1,−4</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−1,2</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561615573"/>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4090471986"/>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14286" r="-101042" b="-235714"/>
                          </a:stretch>
                        </a:blipFill>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endParaRPr lang="en-US"/>
                        </a:p>
                      </a:txBody>
                      <a:tcPr>
                        <a:blipFill>
                          <a:blip r:embed="rId2"/>
                          <a:stretch>
                            <a:fillRect l="-100347" t="-400000" r="-101042" b="-127586"/>
                          </a:stretch>
                        </a:blipFill>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27586"/>
                          </a:stretch>
                        </a:blipFill>
                      </a:tcPr>
                    </a:tc>
                    <a:tc>
                      <a:txBody>
                        <a:bodyPr/>
                        <a:lstStyle/>
                        <a:p>
                          <a:pPr marL="0" lvl="0" indent="0">
                            <a:buNone/>
                          </a:pPr>
                          <a:r>
                            <a:t>2</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4.10</a:t>
            </a:r>
          </a:p>
        </p:txBody>
      </p:sp>
      <p:pic>
        <p:nvPicPr>
          <p:cNvPr id="3" name="Picture 1" descr="The figure shows a straight line drawn through three points on the x y-coordinate plane. The x-axis of the plane runs from negative 7 to 7. The y-axis of the plane runs from negative 7 to 7. Dots mark off the three points which are labeled by their ordered pairs (negative 1, 2), (0, negative 1), and (1, negative 4). A straight line goes through all three points. The line has arrows on both ends pointing to the outside of the figure. The line is labeled with the equation 3x plus y equals negative 1."/>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beina línu gegnum þrjá punkta á xy-hnitafleti. x-ásinn nær frá −7 til 7 og y-ásinn frá −7 til 7. Punktarnir þrír eru merktir með röðuðu tvenndunum (−1, 2), (0, −1) og (1, −4). Bein lína liggur gegnum alla punktana þrjá. Örvar á báðum endum línunnar vísa út fyrir myndina. Línan er merkt með jöfnunni 3x + y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4.16</a:t>
            </a:r>
          </a:p>
        </p:txBody>
      </p:sp>
      <p:pic>
        <p:nvPicPr>
          <p:cNvPr id="3" name="Picture 1" descr="Step-by-step solution demonstrating how to find three points that satisfy the linear equation 2x - 3y = 6 by substituting values for x and y."/>
          <p:cNvPicPr>
            <a:picLocks noGrp="1" noChangeAspect="1"/>
          </p:cNvPicPr>
          <p:nvPr/>
        </p:nvPicPr>
        <p:blipFill>
          <a:blip r:embed="rId2"/>
          <a:stretch>
            <a:fillRect/>
          </a:stretch>
        </p:blipFill>
        <p:spPr bwMode="auto">
          <a:xfrm>
            <a:off x="2159000" y="952500"/>
            <a:ext cx="788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Lausn skref fyrir skref sem sýnir hvernig finna má þrjá punkta sem uppfylla línulegu jöfnuna 2x − 3y = 6 með því að setja inn gildi fyrir x og 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93570208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98223774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−3</m:t>
                                </m:r>
                                <m:r>
                                  <a:rPr>
                                    <a:latin typeface="Cambria Math" panose="02040503050406030204" pitchFamily="18" charset="0"/>
                                  </a:rPr>
                                  <m:t>𝑦</m:t>
                                </m:r>
                                <m:r>
                                  <a:rPr>
                                    <a:latin typeface="Cambria Math" panose="02040503050406030204" pitchFamily="18" charset="0"/>
                                  </a:rPr>
                                  <m:t>=6</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0,−2</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3,0</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6</a:t>
                          </a: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6,2</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93570208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982237743"/>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14286" r="-101042" b="-235714"/>
                          </a:stretch>
                        </a:blipFill>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3</a:t>
                          </a:r>
                        </a:p>
                      </a:txBody>
                      <a:tcPr/>
                    </a:tc>
                    <a:tc>
                      <a:txBody>
                        <a:bodyPr/>
                        <a:lstStyle/>
                        <a:p>
                          <a:pPr marL="0" lvl="0" indent="0">
                            <a:buNone/>
                          </a:pPr>
                          <a:r>
                            <a:t>0</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6</a:t>
                          </a:r>
                        </a:p>
                      </a:txBody>
                      <a:tcPr/>
                    </a:tc>
                    <a:tc>
                      <a:txBody>
                        <a:bodyPr/>
                        <a:lstStyle/>
                        <a:p>
                          <a:pPr marL="0" lvl="0" indent="0">
                            <a:buNone/>
                          </a:pPr>
                          <a:r>
                            <a:t>2</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4.11</a:t>
            </a:r>
          </a:p>
        </p:txBody>
      </p:sp>
      <p:pic>
        <p:nvPicPr>
          <p:cNvPr id="3" name="Picture 1" descr="The figure shows a straight line drawn through three points on the x y-coordinate plane. The x-axis of the plane runs from negative 7 to 7. The y-axis of the plane runs from negative 7 to 7. Dots mark off the three points which are labeled by their ordered pairs (0, negative 2), (3, 0), and (6, 2). A straight line goes through all three points. The line has arrows on both ends pointing to the outside of the figure. The line is labeled with the equation 2x minus 3y equals 6."/>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beina línu sem liggur í gegnum þrjá punkta í xy-hnitakerfi. Bæði x-ásinn og y-ásinn ná frá −7 til 7. Punktarnir þrír eru merktir með tvenndunum (0, −2), (3, 0) og (6, 2). Bein lína liggur í gegnum alla punktana og örvar á báðum endum hennar vísa út úr myndinni. Línan er merkt með jöfnunni 2x − 3y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4.18</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613112774"/>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44804247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=−3</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−3,2</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−3,3</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613112774"/>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448042473"/>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347" t="-314286" r="-201042" b="-235714"/>
                          </a:stretch>
                        </a:blipFill>
                      </a:tcPr>
                    </a:tc>
                    <a:tc>
                      <a:txBody>
                        <a:bodyPr/>
                        <a:lstStyle/>
                        <a:p>
                          <a:pPr marL="0" lvl="0" indent="0">
                            <a:buNone/>
                          </a:pPr>
                          <a:r>
                            <a:t>1</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347" t="-400000" r="-201042" b="-127586"/>
                          </a:stretch>
                        </a:blipFill>
                      </a:tcPr>
                    </a:tc>
                    <a:tc>
                      <a:txBody>
                        <a:bodyPr/>
                        <a:lstStyle/>
                        <a:p>
                          <a:pPr marL="0" lvl="0" indent="0">
                            <a:buNone/>
                          </a:pPr>
                          <a:r>
                            <a:t>2</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27586"/>
                          </a:stretch>
                        </a:blipFill>
                      </a:tcPr>
                    </a:tc>
                    <a:tc>
                      <a:txBody>
                        <a:bodyPr/>
                        <a:lstStyle/>
                        <a:p>
                          <a:pPr marL="0" lvl="0" indent="0">
                            <a:buNone/>
                          </a:pPr>
                          <a:r>
                            <a:t>3</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4.12</a:t>
            </a:r>
          </a:p>
        </p:txBody>
      </p:sp>
      <p:pic>
        <p:nvPicPr>
          <p:cNvPr id="3" name="Picture 1" descr="The figure shows a vertical straight line drawn through three points on the x y-coordinate plane. The x-axis of the plane runs from negative 7 to 7. The y-axis of the plane runs from negative 7 to 7. Dots mark off the three points which are labeled by their ordered pairs (negative 3, 1), (negative 3, 2), and (negative 3, 3). A vertical straight line goes through all three points. The line has arrows on both ends pointing to the outside of the figure. The line is labeled with the equation x equals negative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lóðrétta beina línu sem liggur í gegnum þrjá punkta í xy-hnitakerfi. Bæði x-ásinn og y-ásinn ná frá −7 til 7. Punktarnir þrír eru merktir með tvenndunum (−3, 1), (−3, 2) og (−3, 3). Lóðrétt bein lína liggur í gegnum alla punktana og örvar á báðum endum hennar vísa út úr myndinni. Línan er merkt með jöfnunni x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4.19</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164704986"/>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64406178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=2</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2,2</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2</a:t>
                          </a: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2,3</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164704986"/>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644061780"/>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2</a:t>
                          </a:r>
                        </a:p>
                      </a:txBody>
                      <a:tcPr/>
                    </a:tc>
                    <a:tc>
                      <a:txBody>
                        <a:bodyPr/>
                        <a:lstStyle/>
                        <a:p>
                          <a:pPr marL="0" lvl="0" indent="0">
                            <a:buNone/>
                          </a:pPr>
                          <a:r>
                            <a:t>1</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2</a:t>
                          </a:r>
                        </a:p>
                      </a:txBody>
                      <a:tcPr/>
                    </a:tc>
                    <a:tc>
                      <a:txBody>
                        <a:bodyPr/>
                        <a:lstStyle/>
                        <a:p>
                          <a:pPr marL="0" lvl="0" indent="0">
                            <a:buNone/>
                          </a:pPr>
                          <a:r>
                            <a:t>2</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2</a:t>
                          </a:r>
                        </a:p>
                      </a:txBody>
                      <a:tcPr/>
                    </a:tc>
                    <a:tc>
                      <a:txBody>
                        <a:bodyPr/>
                        <a:lstStyle/>
                        <a:p>
                          <a:pPr marL="0" lvl="0" indent="0">
                            <a:buNone/>
                          </a:pPr>
                          <a:r>
                            <a:t>3</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4.13</a:t>
            </a:r>
          </a:p>
        </p:txBody>
      </p:sp>
      <p:pic>
        <p:nvPicPr>
          <p:cNvPr id="3" name="Picture 1" descr="The figure shows a straight vertical line drawn through three points on the x y-coordinate plane. The x-axis of the plane runs from negative 7 to 7. The y-axis of the plane runs from negative 7 to 7. Dots mark off the three points which are labeled by their ordered pairs (2, 1), (2, 2), and (2, 3). A vertical straight line goes through all three points. The line has arrows on both ends pointing to the outside of the figure. The line is labeled with the equation x equals 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lóðrétta beina línu sem liggur í gegnum þrjá punkta í xy-hnitakerfi. Bæði x-ásinn og y-ásinn ná frá −7 til 7. Punktarnir þrír eru merktir með tvenndunum (2, 1), (2, 2) og (2, 3). Lóðrétt bein lína liggur í gegnum alla punktana og örvar á báðum endum hennar vísa út úr myndinni. Línan er merkt með jöfnunni x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4.20</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291412927"/>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6299082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=4</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0,4</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2,4</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4,4</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291412927"/>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362990824"/>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4</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2</a:t>
                          </a:r>
                        </a:p>
                      </a:txBody>
                      <a:tcPr/>
                    </a:tc>
                    <a:tc>
                      <a:txBody>
                        <a:bodyPr/>
                        <a:lstStyle/>
                        <a:p>
                          <a:pPr marL="0" lvl="0" indent="0">
                            <a:buNone/>
                          </a:pPr>
                          <a:r>
                            <a:t>4</a:t>
                          </a:r>
                        </a:p>
                      </a:txBody>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4</a:t>
                          </a:r>
                        </a:p>
                      </a:txBody>
                      <a:tcPr/>
                    </a:tc>
                    <a:tc>
                      <a:txBody>
                        <a:bodyPr/>
                        <a:lstStyle/>
                        <a:p>
                          <a:pPr marL="0" lvl="0" indent="0">
                            <a:buNone/>
                          </a:pPr>
                          <a:r>
                            <a:t>4</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4.14</a:t>
            </a:r>
          </a:p>
        </p:txBody>
      </p:sp>
      <p:pic>
        <p:nvPicPr>
          <p:cNvPr id="3" name="Picture 1" descr="The figure shows a straight horizontal line drawn through three points on the x y-coordinate plane. The x-axis of the plane runs from negative 7 to 7. The y-axis of the plane runs from negative 7 to 7. Dots mark off the three points which are labeled by their ordered pairs (0, 4), (2, 4), and (4, 4). A straight horizontal line goes through all three points. The line has arrows on both ends pointing to the outside of the figure. The line is labeled with the equation y equals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lárétta beina línu sem liggur í gegnum þrjá punkta í xy-hnitakerfi. Bæði x-ásinn og y-ásinn ná frá −7 til 7. Punktarnir þrír eru merktir með tvenndunum (0, 4), (2, 4) og (4, 4). Lárétt bein lína liggur í gegnum alla punktana og örvar á báðum endum hennar vísa út úr myndinni. Línan er merkt með jöfnunni y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268645973"/>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17736678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=−1</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3,−1</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−3,−1</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268645973"/>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177366789"/>
                      </a:ext>
                    </a:extLst>
                  </a:tr>
                  <a:tr h="365760">
                    <a:tc>
                      <a:txBody>
                        <a:bodyPr/>
                        <a:lstStyle/>
                        <a:p>
                          <a:endParaRPr lang="en-US"/>
                        </a:p>
                      </a:txBody>
                      <a:tcPr>
                        <a:blipFill>
                          <a:blip r:embed="rId2"/>
                          <a:stretch>
                            <a:fillRect l="-347" t="-103448" r="-201042" b="-40344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03448"/>
                          </a:stretch>
                        </a:blipFill>
                      </a:tcPr>
                    </a:tc>
                    <a:tc>
                      <a:txBody>
                        <a:bodyPr/>
                        <a:lstStyle/>
                        <a:p>
                          <a:endParaRPr lang="en-US"/>
                        </a:p>
                      </a:txBody>
                      <a:tcPr>
                        <a:blipFill>
                          <a:blip r:embed="rId2"/>
                          <a:stretch>
                            <a:fillRect l="-100347" t="-203448" r="-101042" b="-303448"/>
                          </a:stretch>
                        </a:blipFill>
                      </a:tcPr>
                    </a:tc>
                    <a:tc>
                      <a:txBody>
                        <a:bodyPr/>
                        <a:lstStyle/>
                        <a:p>
                          <a:endParaRPr lang="en-US"/>
                        </a:p>
                      </a:txBody>
                      <a:tcPr>
                        <a:blipFill>
                          <a:blip r:embed="rId2"/>
                          <a:stretch>
                            <a:fillRect l="-200347" t="-203448" r="-1042" b="-30344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endParaRPr lang="en-US"/>
                        </a:p>
                      </a:txBody>
                      <a:tcPr>
                        <a:blipFill>
                          <a:blip r:embed="rId2"/>
                          <a:stretch>
                            <a:fillRect l="-100347" t="-314286" r="-101042" b="-214286"/>
                          </a:stretch>
                        </a:blipFill>
                      </a:tcPr>
                    </a:tc>
                    <a:tc>
                      <a:txBody>
                        <a:bodyPr/>
                        <a:lstStyle/>
                        <a:p>
                          <a:endParaRPr lang="en-US"/>
                        </a:p>
                      </a:txBody>
                      <a:tcPr>
                        <a:blipFill>
                          <a:blip r:embed="rId2"/>
                          <a:stretch>
                            <a:fillRect l="-200347" t="-314286" r="-1042" b="-214286"/>
                          </a:stretch>
                        </a:blipFill>
                      </a:tcPr>
                    </a:tc>
                    <a:extLst>
                      <a:ext uri="{0D108BD9-81ED-4DB2-BD59-A6C34878D82A}">
                        <a16:rowId xmlns:a16="http://schemas.microsoft.com/office/drawing/2014/main" val="10002"/>
                      </a:ext>
                    </a:extLst>
                  </a:tr>
                  <a:tr h="365760">
                    <a:tc>
                      <a:txBody>
                        <a:bodyPr/>
                        <a:lstStyle/>
                        <a:p>
                          <a:pPr marL="0" lvl="0" indent="0">
                            <a:buNone/>
                          </a:pPr>
                          <a:r>
                            <a:t>3</a:t>
                          </a:r>
                        </a:p>
                      </a:txBody>
                      <a:tcPr/>
                    </a:tc>
                    <a:tc>
                      <a:txBody>
                        <a:bodyPr/>
                        <a:lstStyle/>
                        <a:p>
                          <a:endParaRPr lang="en-US"/>
                        </a:p>
                      </a:txBody>
                      <a:tcPr>
                        <a:blipFill>
                          <a:blip r:embed="rId2"/>
                          <a:stretch>
                            <a:fillRect l="-100347" t="-400000" r="-101042" b="-106897"/>
                          </a:stretch>
                        </a:blipFill>
                      </a:tcPr>
                    </a:tc>
                    <a:tc>
                      <a:txBody>
                        <a:bodyPr/>
                        <a:lstStyle/>
                        <a:p>
                          <a:endParaRPr lang="en-US"/>
                        </a:p>
                      </a:txBody>
                      <a:tcPr>
                        <a:blipFill>
                          <a:blip r:embed="rId2"/>
                          <a:stretch>
                            <a:fillRect l="-200347" t="-400000" r="-1042" b="-106897"/>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6897"/>
                          </a:stretch>
                        </a:blipFill>
                      </a:tcPr>
                    </a:tc>
                    <a:tc>
                      <a:txBody>
                        <a:bodyPr/>
                        <a:lstStyle/>
                        <a:p>
                          <a:endParaRPr lang="en-US"/>
                        </a:p>
                      </a:txBody>
                      <a:tcPr>
                        <a:blipFill>
                          <a:blip r:embed="rId2"/>
                          <a:stretch>
                            <a:fillRect l="-100347" t="-500000" r="-101042" b="-6897"/>
                          </a:stretch>
                        </a:blipFill>
                      </a:tcPr>
                    </a:tc>
                    <a:tc>
                      <a:txBody>
                        <a:bodyPr/>
                        <a:lstStyle/>
                        <a:p>
                          <a:endParaRPr lang="en-US"/>
                        </a:p>
                      </a:txBody>
                      <a:tcPr>
                        <a:blipFill>
                          <a:blip r:embed="rId2"/>
                          <a:stretch>
                            <a:fillRect l="-200347" t="-500000" r="-1042" b="-6897"/>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4.15</a:t>
            </a:r>
          </a:p>
        </p:txBody>
      </p:sp>
      <p:pic>
        <p:nvPicPr>
          <p:cNvPr id="3" name="Picture 1" descr="The figure shows a straight horizontal line drawn through three points on the x y-coordinate plane. The x-axis of the plane runs from negative 7 to 7. The y-axis of the plane runs from negative 7 to 7. Dots mark off the three points which are labeled by their ordered pairs (negative 3, negative 1), (0, negative 1), and (3, negative 1). A straight horizontal line goes through all three points. The line has arrows on both ends pointing to the outside of the figure. The line is labeled with the equation y equals negative 1."/>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lárétta beina línu sem liggur í gegnum þrjá punkta í xy-hnitakerfi. Bæði x-ásinn og y-ásinn ná frá −7 til 7. Punktarnir þrír eru merktir með tvenndunum (−3, −1), (0, −1) og (3, −1). Lárétt bein lína liggur í gegnum alla punktana og örvar á báðum endum hennar vísa út úr myndinni. Línan er merkt með jöfnunni y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4.22</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28903256"/>
                  </p:ext>
                </p:extLst>
              </p:nvPr>
            </p:nvGraphicFramePr>
            <p:xfrm>
              <a:off x="609600" y="952500"/>
              <a:ext cx="10934700" cy="219456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endParaRP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151799997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=4</m:t>
                                </m:r>
                                <m:r>
                                  <a:rPr>
                                    <a:latin typeface="Cambria Math" panose="02040503050406030204" pitchFamily="18" charset="0"/>
                                  </a:rPr>
                                  <m:t>𝑥</m:t>
                                </m:r>
                              </m:oMath>
                            </m:oMathPara>
                          </a14:m>
                          <a:endParaRP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=4</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0,0</m:t>
                                    </m:r>
                                  </m:e>
                                </m:d>
                              </m:oMath>
                            </m:oMathPara>
                          </a14:m>
                          <a:endParaRPr/>
                        </a:p>
                      </a:txBody>
                      <a:tcPr/>
                    </a:tc>
                    <a:tc>
                      <a:txBody>
                        <a:bodyPr/>
                        <a:lstStyle/>
                        <a:p>
                          <a:endParaRPr/>
                        </a:p>
                      </a:txBody>
                      <a:tcPr/>
                    </a:tc>
                    <a:tc>
                      <a:txBody>
                        <a:bodyPr/>
                        <a:lstStyle/>
                        <a:p>
                          <a:pPr marL="0" lvl="0" indent="0">
                            <a:buNone/>
                          </a:pPr>
                          <a:r>
                            <a:t>0</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0,4</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1,4</m:t>
                                    </m:r>
                                  </m:e>
                                </m:d>
                              </m:oMath>
                            </m:oMathPara>
                          </a14:m>
                          <a:endParaRPr/>
                        </a:p>
                      </a:txBody>
                      <a:tcPr/>
                    </a:tc>
                    <a:tc>
                      <a:txBody>
                        <a:bodyPr/>
                        <a:lstStyle/>
                        <a:p>
                          <a:endParaRPr/>
                        </a:p>
                      </a:txBody>
                      <a:tcPr/>
                    </a:tc>
                    <a:tc>
                      <a:txBody>
                        <a:bodyPr/>
                        <a:lstStyle/>
                        <a:p>
                          <a:pPr marL="0" lvl="0" indent="0">
                            <a:buNone/>
                          </a:pPr>
                          <a:r>
                            <a:t>1</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1,4</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2</a:t>
                          </a:r>
                        </a:p>
                      </a:txBody>
                      <a:tcPr/>
                    </a:tc>
                    <a:tc>
                      <a:txBody>
                        <a:bodyPr/>
                        <a:lstStyle/>
                        <a:p>
                          <a:pPr marL="0" lvl="0" indent="0">
                            <a:buNone/>
                          </a:pPr>
                          <a:r>
                            <a:t>8</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2,8</m:t>
                                    </m:r>
                                  </m:e>
                                </m:d>
                              </m:oMath>
                            </m:oMathPara>
                          </a14:m>
                          <a:endParaRPr/>
                        </a:p>
                      </a:txBody>
                      <a:tcPr/>
                    </a:tc>
                    <a:tc>
                      <a:txBody>
                        <a:bodyPr/>
                        <a:lstStyle/>
                        <a:p>
                          <a:endParaRPr/>
                        </a:p>
                      </a:txBody>
                      <a:tcPr/>
                    </a:tc>
                    <a:tc>
                      <a:txBody>
                        <a:bodyPr/>
                        <a:lstStyle/>
                        <a:p>
                          <a:pPr marL="0" lvl="0" indent="0">
                            <a:buNone/>
                          </a:pPr>
                          <a:r>
                            <a:t>2</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2,4</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28903256"/>
                  </p:ext>
                </p:extLst>
              </p:nvPr>
            </p:nvGraphicFramePr>
            <p:xfrm>
              <a:off x="609600" y="952500"/>
              <a:ext cx="10934700" cy="219456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365760">
                    <a:tc>
                      <a:txBody>
                        <a:bodyPr/>
                        <a:lstStyle/>
                        <a:p>
                          <a:pPr marL="0" lvl="0" indent="0">
                            <a:buNone/>
                          </a:pPr>
                          <a:endParaRP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1517999975"/>
                      </a:ext>
                    </a:extLst>
                  </a:tr>
                  <a:tr h="365760">
                    <a:tc>
                      <a:txBody>
                        <a:bodyPr/>
                        <a:lstStyle/>
                        <a:p>
                          <a:endParaRPr lang="en-US"/>
                        </a:p>
                      </a:txBody>
                      <a:tcPr>
                        <a:blipFill>
                          <a:blip r:embed="rId2"/>
                          <a:stretch>
                            <a:fillRect l="-813" t="-103448" r="-602439" b="-424138"/>
                          </a:stretch>
                        </a:blipFill>
                      </a:tcPr>
                    </a:tc>
                    <a:tc>
                      <a:txBody>
                        <a:bodyPr/>
                        <a:lstStyle/>
                        <a:p>
                          <a:endParaRPr/>
                        </a:p>
                      </a:txBody>
                      <a:tcPr/>
                    </a:tc>
                    <a:tc>
                      <a:txBody>
                        <a:bodyPr/>
                        <a:lstStyle/>
                        <a:p>
                          <a:endParaRPr/>
                        </a:p>
                      </a:txBody>
                      <a:tcPr/>
                    </a:tc>
                    <a:tc>
                      <a:txBody>
                        <a:bodyPr/>
                        <a:lstStyle/>
                        <a:p>
                          <a:endParaRPr/>
                        </a:p>
                      </a:txBody>
                      <a:tcPr/>
                    </a:tc>
                    <a:tc>
                      <a:txBody>
                        <a:bodyPr/>
                        <a:lstStyle/>
                        <a:p>
                          <a:endParaRPr lang="en-US"/>
                        </a:p>
                      </a:txBody>
                      <a:tcPr>
                        <a:blipFill>
                          <a:blip r:embed="rId2"/>
                          <a:stretch>
                            <a:fillRect l="-400813" t="-103448" r="-202439"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813" t="-203448" r="-602439" b="-324138"/>
                          </a:stretch>
                        </a:blipFill>
                      </a:tcPr>
                    </a:tc>
                    <a:tc>
                      <a:txBody>
                        <a:bodyPr/>
                        <a:lstStyle/>
                        <a:p>
                          <a:endParaRPr lang="en-US"/>
                        </a:p>
                      </a:txBody>
                      <a:tcPr>
                        <a:blipFill>
                          <a:blip r:embed="rId2"/>
                          <a:stretch>
                            <a:fillRect l="-100813" t="-203448" r="-502439" b="-324138"/>
                          </a:stretch>
                        </a:blipFill>
                      </a:tcPr>
                    </a:tc>
                    <a:tc>
                      <a:txBody>
                        <a:bodyPr/>
                        <a:lstStyle/>
                        <a:p>
                          <a:endParaRPr lang="en-US"/>
                        </a:p>
                      </a:txBody>
                      <a:tcPr>
                        <a:blipFill>
                          <a:blip r:embed="rId2"/>
                          <a:stretch>
                            <a:fillRect l="-200813" t="-203448" r="-402439" b="-324138"/>
                          </a:stretch>
                        </a:blipFill>
                      </a:tcPr>
                    </a:tc>
                    <a:tc>
                      <a:txBody>
                        <a:bodyPr/>
                        <a:lstStyle/>
                        <a:p>
                          <a:endParaRPr/>
                        </a:p>
                      </a:txBody>
                      <a:tcPr/>
                    </a:tc>
                    <a:tc>
                      <a:txBody>
                        <a:bodyPr/>
                        <a:lstStyle/>
                        <a:p>
                          <a:endParaRPr lang="en-US"/>
                        </a:p>
                      </a:txBody>
                      <a:tcPr>
                        <a:blipFill>
                          <a:blip r:embed="rId2"/>
                          <a:stretch>
                            <a:fillRect l="-400813" t="-203448" r="-202439" b="-324138"/>
                          </a:stretch>
                        </a:blipFill>
                      </a:tcPr>
                    </a:tc>
                    <a:tc>
                      <a:txBody>
                        <a:bodyPr/>
                        <a:lstStyle/>
                        <a:p>
                          <a:endParaRPr lang="en-US"/>
                        </a:p>
                      </a:txBody>
                      <a:tcPr>
                        <a:blipFill>
                          <a:blip r:embed="rId2"/>
                          <a:stretch>
                            <a:fillRect l="-500813" t="-203448" r="-102439" b="-324138"/>
                          </a:stretch>
                        </a:blipFill>
                      </a:tcPr>
                    </a:tc>
                    <a:tc>
                      <a:txBody>
                        <a:bodyPr/>
                        <a:lstStyle/>
                        <a:p>
                          <a:endParaRPr lang="en-US"/>
                        </a:p>
                      </a:txBody>
                      <a:tcPr>
                        <a:blipFill>
                          <a:blip r:embed="rId2"/>
                          <a:stretch>
                            <a:fillRect l="-600813" t="-203448" r="-2439"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0</a:t>
                          </a:r>
                        </a:p>
                      </a:txBody>
                      <a:tcPr/>
                    </a:tc>
                    <a:tc>
                      <a:txBody>
                        <a:bodyPr/>
                        <a:lstStyle/>
                        <a:p>
                          <a:endParaRPr lang="en-US"/>
                        </a:p>
                      </a:txBody>
                      <a:tcPr>
                        <a:blipFill>
                          <a:blip r:embed="rId2"/>
                          <a:stretch>
                            <a:fillRect l="-200813" t="-314286" r="-402439" b="-235714"/>
                          </a:stretch>
                        </a:blipFill>
                      </a:tcPr>
                    </a:tc>
                    <a:tc>
                      <a:txBody>
                        <a:bodyPr/>
                        <a:lstStyle/>
                        <a:p>
                          <a:endParaRPr/>
                        </a:p>
                      </a:txBody>
                      <a:tcPr/>
                    </a:tc>
                    <a:tc>
                      <a:txBody>
                        <a:bodyPr/>
                        <a:lstStyle/>
                        <a:p>
                          <a:pPr marL="0" lvl="0" indent="0">
                            <a:buNone/>
                          </a:pPr>
                          <a:r>
                            <a:t>0</a:t>
                          </a:r>
                        </a:p>
                      </a:txBody>
                      <a:tcPr/>
                    </a:tc>
                    <a:tc>
                      <a:txBody>
                        <a:bodyPr/>
                        <a:lstStyle/>
                        <a:p>
                          <a:pPr marL="0" lvl="0" indent="0">
                            <a:buNone/>
                          </a:pPr>
                          <a:r>
                            <a:t>4</a:t>
                          </a:r>
                        </a:p>
                      </a:txBody>
                      <a:tcPr/>
                    </a:tc>
                    <a:tc>
                      <a:txBody>
                        <a:bodyPr/>
                        <a:lstStyle/>
                        <a:p>
                          <a:endParaRPr lang="en-US"/>
                        </a:p>
                      </a:txBody>
                      <a:tcPr>
                        <a:blipFill>
                          <a:blip r:embed="rId2"/>
                          <a:stretch>
                            <a:fillRect l="-600813" t="-314286" r="-2439"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pPr marL="0" lvl="0" indent="0">
                            <a:buNone/>
                          </a:pPr>
                          <a:r>
                            <a:t>4</a:t>
                          </a:r>
                        </a:p>
                      </a:txBody>
                      <a:tcPr/>
                    </a:tc>
                    <a:tc>
                      <a:txBody>
                        <a:bodyPr/>
                        <a:lstStyle/>
                        <a:p>
                          <a:endParaRPr lang="en-US"/>
                        </a:p>
                      </a:txBody>
                      <a:tcPr>
                        <a:blipFill>
                          <a:blip r:embed="rId2"/>
                          <a:stretch>
                            <a:fillRect l="-200813" t="-400000" r="-402439" b="-127586"/>
                          </a:stretch>
                        </a:blipFill>
                      </a:tcPr>
                    </a:tc>
                    <a:tc>
                      <a:txBody>
                        <a:bodyPr/>
                        <a:lstStyle/>
                        <a:p>
                          <a:endParaRPr/>
                        </a:p>
                      </a:txBody>
                      <a:tcPr/>
                    </a:tc>
                    <a:tc>
                      <a:txBody>
                        <a:bodyPr/>
                        <a:lstStyle/>
                        <a:p>
                          <a:pPr marL="0" lvl="0" indent="0">
                            <a:buNone/>
                          </a:pPr>
                          <a:r>
                            <a:t>1</a:t>
                          </a:r>
                        </a:p>
                      </a:txBody>
                      <a:tcPr/>
                    </a:tc>
                    <a:tc>
                      <a:txBody>
                        <a:bodyPr/>
                        <a:lstStyle/>
                        <a:p>
                          <a:pPr marL="0" lvl="0" indent="0">
                            <a:buNone/>
                          </a:pPr>
                          <a:r>
                            <a:t>4</a:t>
                          </a:r>
                        </a:p>
                      </a:txBody>
                      <a:tcPr/>
                    </a:tc>
                    <a:tc>
                      <a:txBody>
                        <a:bodyPr/>
                        <a:lstStyle/>
                        <a:p>
                          <a:endParaRPr lang="en-US"/>
                        </a:p>
                      </a:txBody>
                      <a:tcPr>
                        <a:blipFill>
                          <a:blip r:embed="rId2"/>
                          <a:stretch>
                            <a:fillRect l="-600813" t="-400000" r="-2439" b="-127586"/>
                          </a:stretch>
                        </a:blipFill>
                      </a:tcPr>
                    </a:tc>
                    <a:extLst>
                      <a:ext uri="{0D108BD9-81ED-4DB2-BD59-A6C34878D82A}">
                        <a16:rowId xmlns:a16="http://schemas.microsoft.com/office/drawing/2014/main" val="10003"/>
                      </a:ext>
                    </a:extLst>
                  </a:tr>
                  <a:tr h="365760">
                    <a:tc>
                      <a:txBody>
                        <a:bodyPr/>
                        <a:lstStyle/>
                        <a:p>
                          <a:pPr marL="0" lvl="0" indent="0">
                            <a:buNone/>
                          </a:pPr>
                          <a:r>
                            <a:t>2</a:t>
                          </a:r>
                        </a:p>
                      </a:txBody>
                      <a:tcPr/>
                    </a:tc>
                    <a:tc>
                      <a:txBody>
                        <a:bodyPr/>
                        <a:lstStyle/>
                        <a:p>
                          <a:pPr marL="0" lvl="0" indent="0">
                            <a:buNone/>
                          </a:pPr>
                          <a:r>
                            <a:t>8</a:t>
                          </a:r>
                        </a:p>
                      </a:txBody>
                      <a:tcPr/>
                    </a:tc>
                    <a:tc>
                      <a:txBody>
                        <a:bodyPr/>
                        <a:lstStyle/>
                        <a:p>
                          <a:endParaRPr lang="en-US"/>
                        </a:p>
                      </a:txBody>
                      <a:tcPr>
                        <a:blipFill>
                          <a:blip r:embed="rId2"/>
                          <a:stretch>
                            <a:fillRect l="-200813" t="-500000" r="-402439" b="-27586"/>
                          </a:stretch>
                        </a:blipFill>
                      </a:tcPr>
                    </a:tc>
                    <a:tc>
                      <a:txBody>
                        <a:bodyPr/>
                        <a:lstStyle/>
                        <a:p>
                          <a:endParaRPr/>
                        </a:p>
                      </a:txBody>
                      <a:tcPr/>
                    </a:tc>
                    <a:tc>
                      <a:txBody>
                        <a:bodyPr/>
                        <a:lstStyle/>
                        <a:p>
                          <a:pPr marL="0" lvl="0" indent="0">
                            <a:buNone/>
                          </a:pPr>
                          <a:r>
                            <a:t>2</a:t>
                          </a:r>
                        </a:p>
                      </a:txBody>
                      <a:tcPr/>
                    </a:tc>
                    <a:tc>
                      <a:txBody>
                        <a:bodyPr/>
                        <a:lstStyle/>
                        <a:p>
                          <a:pPr marL="0" lvl="0" indent="0">
                            <a:buNone/>
                          </a:pPr>
                          <a:r>
                            <a:t>4</a:t>
                          </a:r>
                        </a:p>
                      </a:txBody>
                      <a:tcPr/>
                    </a:tc>
                    <a:tc>
                      <a:txBody>
                        <a:bodyPr/>
                        <a:lstStyle/>
                        <a:p>
                          <a:endParaRPr lang="en-US"/>
                        </a:p>
                      </a:txBody>
                      <a:tcPr>
                        <a:blipFill>
                          <a:blip r:embed="rId2"/>
                          <a:stretch>
                            <a:fillRect l="-600813" t="-500000" r="-2439"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4.16</a:t>
            </a:r>
          </a:p>
        </p:txBody>
      </p:sp>
      <p:pic>
        <p:nvPicPr>
          <p:cNvPr id="3" name="Picture 1" descr="The figure shows a two straight lines drawn on the same x y-coordinate plane. The x-axis of the plane runs from negative 7 to 7. The y-axis of the plane runs from negative 7 to 7. One line is a straight horizontal line labeled with the equation y equals 4. The other line is a slanted line labeled with the equation y equals 4x."/>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tvær beinar línur í sama xy-hnitakerfi. Bæði x-ásinn og y-ásinn ná frá −7 til 7. Önnur línan er lárétt og merkt með jöfnunni y = 4. Hin línan er hallandi og merkt með jöfnunni y = 4x.</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481574295"/>
                  </p:ext>
                </p:extLst>
              </p:nvPr>
            </p:nvGraphicFramePr>
            <p:xfrm>
              <a:off x="609600" y="952500"/>
              <a:ext cx="10934700" cy="219456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endParaRP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28229395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=−3</m:t>
                                </m:r>
                                <m:r>
                                  <a:rPr>
                                    <a:latin typeface="Cambria Math" panose="02040503050406030204" pitchFamily="18" charset="0"/>
                                  </a:rPr>
                                  <m:t>𝑥</m:t>
                                </m:r>
                              </m:oMath>
                            </m:oMathPara>
                          </a14:m>
                          <a:endParaRP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=−3</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0,0</m:t>
                                    </m:r>
                                  </m:e>
                                </m:d>
                              </m:oMath>
                            </m:oMathPara>
                          </a14:m>
                          <a:endParaRPr/>
                        </a:p>
                      </a:txBody>
                      <a:tcPr/>
                    </a:tc>
                    <a:tc>
                      <a:txBody>
                        <a:bodyPr/>
                        <a:lstStyle/>
                        <a:p>
                          <a:endParaRP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1,−3</m:t>
                                    </m:r>
                                  </m:e>
                                </m:d>
                              </m:oMath>
                            </m:oMathPara>
                          </a14:m>
                          <a:endParaRPr/>
                        </a:p>
                      </a:txBody>
                      <a:tcPr/>
                    </a:tc>
                    <a:tc>
                      <a:txBody>
                        <a:bodyPr/>
                        <a:lstStyle/>
                        <a:p>
                          <a:endParaRP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1,−3</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2,−6</m:t>
                                    </m:r>
                                  </m:e>
                                </m:d>
                              </m:oMath>
                            </m:oMathPara>
                          </a14:m>
                          <a:endParaRPr/>
                        </a:p>
                      </a:txBody>
                      <a:tcPr/>
                    </a:tc>
                    <a:tc>
                      <a:txBody>
                        <a:bodyPr/>
                        <a:lstStyle/>
                        <a:p>
                          <a:endParaRP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2,−3</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481574295"/>
                  </p:ext>
                </p:extLst>
              </p:nvPr>
            </p:nvGraphicFramePr>
            <p:xfrm>
              <a:off x="609600" y="952500"/>
              <a:ext cx="10934700" cy="219456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365760">
                    <a:tc>
                      <a:txBody>
                        <a:bodyPr/>
                        <a:lstStyle/>
                        <a:p>
                          <a:pPr marL="0" lvl="0" indent="0">
                            <a:buNone/>
                          </a:pPr>
                          <a:endParaRP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282293956"/>
                      </a:ext>
                    </a:extLst>
                  </a:tr>
                  <a:tr h="365760">
                    <a:tc>
                      <a:txBody>
                        <a:bodyPr/>
                        <a:lstStyle/>
                        <a:p>
                          <a:endParaRPr lang="en-US"/>
                        </a:p>
                      </a:txBody>
                      <a:tcPr>
                        <a:blipFill>
                          <a:blip r:embed="rId2"/>
                          <a:stretch>
                            <a:fillRect l="-813" t="-103448" r="-602439" b="-424138"/>
                          </a:stretch>
                        </a:blipFill>
                      </a:tcPr>
                    </a:tc>
                    <a:tc>
                      <a:txBody>
                        <a:bodyPr/>
                        <a:lstStyle/>
                        <a:p>
                          <a:endParaRPr/>
                        </a:p>
                      </a:txBody>
                      <a:tcPr/>
                    </a:tc>
                    <a:tc>
                      <a:txBody>
                        <a:bodyPr/>
                        <a:lstStyle/>
                        <a:p>
                          <a:endParaRPr/>
                        </a:p>
                      </a:txBody>
                      <a:tcPr/>
                    </a:tc>
                    <a:tc>
                      <a:txBody>
                        <a:bodyPr/>
                        <a:lstStyle/>
                        <a:p>
                          <a:endParaRPr/>
                        </a:p>
                      </a:txBody>
                      <a:tcPr/>
                    </a:tc>
                    <a:tc>
                      <a:txBody>
                        <a:bodyPr/>
                        <a:lstStyle/>
                        <a:p>
                          <a:endParaRPr lang="en-US"/>
                        </a:p>
                      </a:txBody>
                      <a:tcPr>
                        <a:blipFill>
                          <a:blip r:embed="rId2"/>
                          <a:stretch>
                            <a:fillRect l="-400813" t="-103448" r="-202439"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813" t="-203448" r="-602439" b="-324138"/>
                          </a:stretch>
                        </a:blipFill>
                      </a:tcPr>
                    </a:tc>
                    <a:tc>
                      <a:txBody>
                        <a:bodyPr/>
                        <a:lstStyle/>
                        <a:p>
                          <a:endParaRPr lang="en-US"/>
                        </a:p>
                      </a:txBody>
                      <a:tcPr>
                        <a:blipFill>
                          <a:blip r:embed="rId2"/>
                          <a:stretch>
                            <a:fillRect l="-100813" t="-203448" r="-502439" b="-324138"/>
                          </a:stretch>
                        </a:blipFill>
                      </a:tcPr>
                    </a:tc>
                    <a:tc>
                      <a:txBody>
                        <a:bodyPr/>
                        <a:lstStyle/>
                        <a:p>
                          <a:endParaRPr lang="en-US"/>
                        </a:p>
                      </a:txBody>
                      <a:tcPr>
                        <a:blipFill>
                          <a:blip r:embed="rId2"/>
                          <a:stretch>
                            <a:fillRect l="-200813" t="-203448" r="-402439" b="-324138"/>
                          </a:stretch>
                        </a:blipFill>
                      </a:tcPr>
                    </a:tc>
                    <a:tc>
                      <a:txBody>
                        <a:bodyPr/>
                        <a:lstStyle/>
                        <a:p>
                          <a:endParaRPr/>
                        </a:p>
                      </a:txBody>
                      <a:tcPr/>
                    </a:tc>
                    <a:tc>
                      <a:txBody>
                        <a:bodyPr/>
                        <a:lstStyle/>
                        <a:p>
                          <a:endParaRPr lang="en-US"/>
                        </a:p>
                      </a:txBody>
                      <a:tcPr>
                        <a:blipFill>
                          <a:blip r:embed="rId2"/>
                          <a:stretch>
                            <a:fillRect l="-400813" t="-203448" r="-202439" b="-324138"/>
                          </a:stretch>
                        </a:blipFill>
                      </a:tcPr>
                    </a:tc>
                    <a:tc>
                      <a:txBody>
                        <a:bodyPr/>
                        <a:lstStyle/>
                        <a:p>
                          <a:endParaRPr lang="en-US"/>
                        </a:p>
                      </a:txBody>
                      <a:tcPr>
                        <a:blipFill>
                          <a:blip r:embed="rId2"/>
                          <a:stretch>
                            <a:fillRect l="-500813" t="-203448" r="-102439" b="-324138"/>
                          </a:stretch>
                        </a:blipFill>
                      </a:tcPr>
                    </a:tc>
                    <a:tc>
                      <a:txBody>
                        <a:bodyPr/>
                        <a:lstStyle/>
                        <a:p>
                          <a:endParaRPr lang="en-US"/>
                        </a:p>
                      </a:txBody>
                      <a:tcPr>
                        <a:blipFill>
                          <a:blip r:embed="rId2"/>
                          <a:stretch>
                            <a:fillRect l="-600813" t="-203448" r="-2439" b="-3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0</a:t>
                          </a:r>
                        </a:p>
                      </a:txBody>
                      <a:tcPr/>
                    </a:tc>
                    <a:tc>
                      <a:txBody>
                        <a:bodyPr/>
                        <a:lstStyle/>
                        <a:p>
                          <a:endParaRPr lang="en-US"/>
                        </a:p>
                      </a:txBody>
                      <a:tcPr>
                        <a:blipFill>
                          <a:blip r:embed="rId2"/>
                          <a:stretch>
                            <a:fillRect l="-200813" t="-314286" r="-402439" b="-235714"/>
                          </a:stretch>
                        </a:blipFill>
                      </a:tcPr>
                    </a:tc>
                    <a:tc>
                      <a:txBody>
                        <a:bodyPr/>
                        <a:lstStyle/>
                        <a:p>
                          <a:endParaRPr/>
                        </a:p>
                      </a:txBody>
                      <a:tcPr/>
                    </a:tc>
                    <a:tc>
                      <a:txBody>
                        <a:bodyPr/>
                        <a:lstStyle/>
                        <a:p>
                          <a:pPr marL="0" lvl="0" indent="0">
                            <a:buNone/>
                          </a:pPr>
                          <a:r>
                            <a:t>0</a:t>
                          </a:r>
                        </a:p>
                      </a:txBody>
                      <a:tcPr/>
                    </a:tc>
                    <a:tc>
                      <a:txBody>
                        <a:bodyPr/>
                        <a:lstStyle/>
                        <a:p>
                          <a:endParaRPr lang="en-US"/>
                        </a:p>
                      </a:txBody>
                      <a:tcPr>
                        <a:blipFill>
                          <a:blip r:embed="rId2"/>
                          <a:stretch>
                            <a:fillRect l="-500813" t="-314286" r="-102439" b="-235714"/>
                          </a:stretch>
                        </a:blipFill>
                      </a:tcPr>
                    </a:tc>
                    <a:tc>
                      <a:txBody>
                        <a:bodyPr/>
                        <a:lstStyle/>
                        <a:p>
                          <a:endParaRPr lang="en-US"/>
                        </a:p>
                      </a:txBody>
                      <a:tcPr>
                        <a:blipFill>
                          <a:blip r:embed="rId2"/>
                          <a:stretch>
                            <a:fillRect l="-600813" t="-314286" r="-2439" b="-235714"/>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endParaRPr lang="en-US"/>
                        </a:p>
                      </a:txBody>
                      <a:tcPr>
                        <a:blipFill>
                          <a:blip r:embed="rId2"/>
                          <a:stretch>
                            <a:fillRect l="-100813" t="-400000" r="-502439" b="-127586"/>
                          </a:stretch>
                        </a:blipFill>
                      </a:tcPr>
                    </a:tc>
                    <a:tc>
                      <a:txBody>
                        <a:bodyPr/>
                        <a:lstStyle/>
                        <a:p>
                          <a:endParaRPr lang="en-US"/>
                        </a:p>
                      </a:txBody>
                      <a:tcPr>
                        <a:blipFill>
                          <a:blip r:embed="rId2"/>
                          <a:stretch>
                            <a:fillRect l="-200813" t="-400000" r="-402439" b="-127586"/>
                          </a:stretch>
                        </a:blipFill>
                      </a:tcPr>
                    </a:tc>
                    <a:tc>
                      <a:txBody>
                        <a:bodyPr/>
                        <a:lstStyle/>
                        <a:p>
                          <a:endParaRPr/>
                        </a:p>
                      </a:txBody>
                      <a:tcPr/>
                    </a:tc>
                    <a:tc>
                      <a:txBody>
                        <a:bodyPr/>
                        <a:lstStyle/>
                        <a:p>
                          <a:pPr marL="0" lvl="0" indent="0">
                            <a:buNone/>
                          </a:pPr>
                          <a:r>
                            <a:t>1</a:t>
                          </a:r>
                        </a:p>
                      </a:txBody>
                      <a:tcPr/>
                    </a:tc>
                    <a:tc>
                      <a:txBody>
                        <a:bodyPr/>
                        <a:lstStyle/>
                        <a:p>
                          <a:endParaRPr lang="en-US"/>
                        </a:p>
                      </a:txBody>
                      <a:tcPr>
                        <a:blipFill>
                          <a:blip r:embed="rId2"/>
                          <a:stretch>
                            <a:fillRect l="-500813" t="-400000" r="-102439" b="-127586"/>
                          </a:stretch>
                        </a:blipFill>
                      </a:tcPr>
                    </a:tc>
                    <a:tc>
                      <a:txBody>
                        <a:bodyPr/>
                        <a:lstStyle/>
                        <a:p>
                          <a:endParaRPr lang="en-US"/>
                        </a:p>
                      </a:txBody>
                      <a:tcPr>
                        <a:blipFill>
                          <a:blip r:embed="rId2"/>
                          <a:stretch>
                            <a:fillRect l="-600813" t="-400000" r="-2439" b="-127586"/>
                          </a:stretch>
                        </a:blipFill>
                      </a:tcPr>
                    </a:tc>
                    <a:extLst>
                      <a:ext uri="{0D108BD9-81ED-4DB2-BD59-A6C34878D82A}">
                        <a16:rowId xmlns:a16="http://schemas.microsoft.com/office/drawing/2014/main" val="10003"/>
                      </a:ext>
                    </a:extLst>
                  </a:tr>
                  <a:tr h="365760">
                    <a:tc>
                      <a:txBody>
                        <a:bodyPr/>
                        <a:lstStyle/>
                        <a:p>
                          <a:pPr marL="0" lvl="0" indent="0">
                            <a:buNone/>
                          </a:pPr>
                          <a:r>
                            <a:t>2</a:t>
                          </a:r>
                        </a:p>
                      </a:txBody>
                      <a:tcPr/>
                    </a:tc>
                    <a:tc>
                      <a:txBody>
                        <a:bodyPr/>
                        <a:lstStyle/>
                        <a:p>
                          <a:endParaRPr lang="en-US"/>
                        </a:p>
                      </a:txBody>
                      <a:tcPr>
                        <a:blipFill>
                          <a:blip r:embed="rId2"/>
                          <a:stretch>
                            <a:fillRect l="-100813" t="-500000" r="-502439" b="-27586"/>
                          </a:stretch>
                        </a:blipFill>
                      </a:tcPr>
                    </a:tc>
                    <a:tc>
                      <a:txBody>
                        <a:bodyPr/>
                        <a:lstStyle/>
                        <a:p>
                          <a:endParaRPr lang="en-US"/>
                        </a:p>
                      </a:txBody>
                      <a:tcPr>
                        <a:blipFill>
                          <a:blip r:embed="rId2"/>
                          <a:stretch>
                            <a:fillRect l="-200813" t="-500000" r="-402439" b="-27586"/>
                          </a:stretch>
                        </a:blipFill>
                      </a:tcPr>
                    </a:tc>
                    <a:tc>
                      <a:txBody>
                        <a:bodyPr/>
                        <a:lstStyle/>
                        <a:p>
                          <a:endParaRPr/>
                        </a:p>
                      </a:txBody>
                      <a:tcPr/>
                    </a:tc>
                    <a:tc>
                      <a:txBody>
                        <a:bodyPr/>
                        <a:lstStyle/>
                        <a:p>
                          <a:pPr marL="0" lvl="0" indent="0">
                            <a:buNone/>
                          </a:pPr>
                          <a:r>
                            <a:t>2</a:t>
                          </a:r>
                        </a:p>
                      </a:txBody>
                      <a:tcPr/>
                    </a:tc>
                    <a:tc>
                      <a:txBody>
                        <a:bodyPr/>
                        <a:lstStyle/>
                        <a:p>
                          <a:endParaRPr lang="en-US"/>
                        </a:p>
                      </a:txBody>
                      <a:tcPr>
                        <a:blipFill>
                          <a:blip r:embed="rId2"/>
                          <a:stretch>
                            <a:fillRect l="-500813" t="-500000" r="-102439" b="-27586"/>
                          </a:stretch>
                        </a:blipFill>
                      </a:tcPr>
                    </a:tc>
                    <a:tc>
                      <a:txBody>
                        <a:bodyPr/>
                        <a:lstStyle/>
                        <a:p>
                          <a:endParaRPr lang="en-US"/>
                        </a:p>
                      </a:txBody>
                      <a:tcPr>
                        <a:blipFill>
                          <a:blip r:embed="rId2"/>
                          <a:stretch>
                            <a:fillRect l="-600813" t="-500000" r="-2439"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4.17</a:t>
            </a:r>
          </a:p>
        </p:txBody>
      </p:sp>
      <p:pic>
        <p:nvPicPr>
          <p:cNvPr id="3" name="Picture 1" descr="The figure shows a two straight lines drawn on the same x y-coordinate plane. The x-axis of the plane runs from negative 7 to 7. The y-axis of the plane runs from negative 7 to 7. One line is a straight horizontal line labeled with the equation y equals negative 3. The other line is a slanted line labeled with the equation y equals negative 3x."/>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tvær beinar línur í sama xy-hnitakerfi. Bæði x-ásinn og y-ásinn ná frá −7 til 7. Önnur línan er lárétt og merkt með jöfnunni y = −3. Hin línan er hallandi og merkt með jöfnunni y = −3x.</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4.3 Teikna línu út frá skurðpunktum við ása</a:t>
            </a:r>
          </a:p>
        </p:txBody>
      </p:sp>
      <p:sp>
        <p:nvSpPr>
          <p:cNvPr id="3" name="Content Placeholder 2"/>
          <p:cNvSpPr>
            <a:spLocks noGrp="1"/>
          </p:cNvSpPr>
          <p:nvPr>
            <p:ph idx="1"/>
          </p:nvPr>
        </p:nvSpPr>
        <p:spPr/>
        <p:txBody>
          <a:bodyPr/>
          <a:lstStyle/>
          <a:p>
            <a:pPr marL="0" lvl="0" indent="0">
              <a:buNone/>
            </a:pPr>
            <a:r>
              <a:rPr b="1"/>
              <a:t>Námsmarkmið</a:t>
            </a:r>
          </a:p>
          <a:p>
            <a:pPr lvl="0"/>
            <a:r>
              <a:rPr/>
              <a:t>Þekkja skurðpunkta grafs við x- og y-ás</a:t>
            </a:r>
          </a:p>
          <a:p>
            <a:pPr lvl="0"/>
            <a:r>
              <a:rPr/>
              <a:t>Finna skurðpunkta línu við x- og y-ás út frá jöfnu hennar</a:t>
            </a:r>
          </a:p>
          <a:p>
            <a:pPr lvl="0"/>
            <a:r>
              <a:rPr/>
              <a:t>Teikna línu út frá skurðpunktum hennar við ásana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4.18</a:t>
            </a:r>
          </a:p>
        </p:txBody>
      </p:sp>
      <p:pic>
        <p:nvPicPr>
          <p:cNvPr id="3" name="Picture 1" descr="Four figures, each showing a different straight line on the x y- coordinate plane. The x- axis of the planes runs from negative 7 to 7. The y- axis of the planes runs from negative 7 to 7. Figure a shows a straight line crossing the x- axis at the point (3, 0) and crossing the y- axis at the point (0, 6). The graph is labeled with the equation 2x plus y equals 6. Figure b shows a straight line crossing the x- axis at the point (4, 0) and crossing the y- axis at the point (0, negative 3). The graph is labeled with the equation 3x minus 4y equals 12. Figure c shows a straight line crossing the x- axis at the point (5, 0) and crossing the y- axis at the point (0, negative 5). The graph is labeled with the equation x minus y equals 5. Figure d shows a straight line crossing the x- axis and y- axis at the point (0, 0). The graph is labeled with the equation y equals negative 2x."/>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Dæmi um gröf sem skera x-ásinn.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4.24</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138990336"/>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rPr b="1"/>
                            <a:t>Mynd</a:t>
                          </a:r>
                        </a:p>
                      </a:txBody>
                      <a:tcPr/>
                    </a:tc>
                    <a:tc>
                      <a:txBody>
                        <a:bodyPr/>
                        <a:lstStyle/>
                        <a:p>
                          <a:pPr marL="0" lvl="0" indent="0">
                            <a:buNone/>
                          </a:pPr>
                          <a:r>
                            <a:rPr b="1"/>
                            <a:t>Línan sker </a:t>
                          </a:r>
                          <a:r>
                            <a:rPr b="1" i="1"/>
                            <a:t>x</a:t>
                          </a:r>
                          <a:r>
                            <a:rPr b="1"/>
                            <a:t>-ásinn í:</a:t>
                          </a:r>
                        </a:p>
                      </a:txBody>
                      <a:tcPr/>
                    </a:tc>
                    <a:tc>
                      <a:txBody>
                        <a:bodyPr/>
                        <a:lstStyle/>
                        <a:p>
                          <a:pPr marL="0" lvl="0" indent="0">
                            <a:buNone/>
                          </a:pPr>
                          <a:r>
                            <a:rPr b="1"/>
                            <a:t>Raðtvennd punktsins</a:t>
                          </a:r>
                        </a:p>
                      </a:txBody>
                      <a:tcPr/>
                    </a:tc>
                    <a:extLst>
                      <a:ext uri="{0D108BD9-81ED-4DB2-BD59-A6C34878D82A}">
                        <a16:rowId xmlns:a16="http://schemas.microsoft.com/office/drawing/2014/main" val="10000"/>
                      </a:ext>
                    </a:extLst>
                  </a:tr>
                  <a:tr h="0">
                    <a:tc>
                      <a:txBody>
                        <a:bodyPr/>
                        <a:lstStyle/>
                        <a:p>
                          <a:pPr marL="0" lvl="0" indent="0">
                            <a:buNone/>
                          </a:pPr>
                          <a:r>
                            <a:t>Mynd (a)</a:t>
                          </a:r>
                        </a:p>
                      </a:txBody>
                      <a:tcPr/>
                    </a:tc>
                    <a:tc>
                      <a:txBody>
                        <a:bodyPr/>
                        <a:lstStyle/>
                        <a:p>
                          <a:pPr marL="0" lvl="0" indent="0">
                            <a:buNone/>
                          </a:pPr>
                          <a:r>
                            <a:t>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3,0</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Mynd (b)</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4,0</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Mynd (c)</a:t>
                          </a:r>
                        </a:p>
                      </a:txBody>
                      <a:tcPr/>
                    </a:tc>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5,0</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Mynd (d)</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0,0</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138990336"/>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rPr b="1"/>
                            <a:t>Mynd</a:t>
                          </a:r>
                        </a:p>
                      </a:txBody>
                      <a:tcPr/>
                    </a:tc>
                    <a:tc>
                      <a:txBody>
                        <a:bodyPr/>
                        <a:lstStyle/>
                        <a:p>
                          <a:pPr marL="0" lvl="0" indent="0">
                            <a:buNone/>
                          </a:pPr>
                          <a:r>
                            <a:rPr b="1"/>
                            <a:t>Línan sker </a:t>
                          </a:r>
                          <a:r>
                            <a:rPr b="1" i="1"/>
                            <a:t>x</a:t>
                          </a:r>
                          <a:r>
                            <a:rPr b="1"/>
                            <a:t>-ásinn í:</a:t>
                          </a:r>
                        </a:p>
                      </a:txBody>
                      <a:tcPr/>
                    </a:tc>
                    <a:tc>
                      <a:txBody>
                        <a:bodyPr/>
                        <a:lstStyle/>
                        <a:p>
                          <a:pPr marL="0" lvl="0" indent="0">
                            <a:buNone/>
                          </a:pPr>
                          <a:r>
                            <a:rPr b="1"/>
                            <a:t>Raðtvennd punktsins</a:t>
                          </a:r>
                        </a:p>
                      </a:txBody>
                      <a:tcPr/>
                    </a:tc>
                    <a:extLst>
                      <a:ext uri="{0D108BD9-81ED-4DB2-BD59-A6C34878D82A}">
                        <a16:rowId xmlns:a16="http://schemas.microsoft.com/office/drawing/2014/main" val="10000"/>
                      </a:ext>
                    </a:extLst>
                  </a:tr>
                  <a:tr h="365760">
                    <a:tc>
                      <a:txBody>
                        <a:bodyPr/>
                        <a:lstStyle/>
                        <a:p>
                          <a:pPr marL="0" lvl="0" indent="0">
                            <a:buNone/>
                          </a:pPr>
                          <a:r>
                            <a:t>Mynd (a)</a:t>
                          </a:r>
                        </a:p>
                      </a:txBody>
                      <a:tcPr/>
                    </a:tc>
                    <a:tc>
                      <a:txBody>
                        <a:bodyPr/>
                        <a:lstStyle/>
                        <a:p>
                          <a:pPr marL="0" lvl="0" indent="0">
                            <a:buNone/>
                          </a:pPr>
                          <a:r>
                            <a:t>3</a:t>
                          </a:r>
                        </a:p>
                      </a:txBody>
                      <a:tcPr/>
                    </a:tc>
                    <a:tc>
                      <a:txBody>
                        <a:bodyPr/>
                        <a:lstStyle/>
                        <a:p>
                          <a:endParaRPr lang="en-US"/>
                        </a:p>
                      </a:txBody>
                      <a:tcPr>
                        <a:blipFill>
                          <a:blip r:embed="rId2"/>
                          <a:stretch>
                            <a:fillRect l="-200347" t="-110345" r="-1042" b="-327586"/>
                          </a:stretch>
                        </a:blipFill>
                      </a:tcPr>
                    </a:tc>
                    <a:extLst>
                      <a:ext uri="{0D108BD9-81ED-4DB2-BD59-A6C34878D82A}">
                        <a16:rowId xmlns:a16="http://schemas.microsoft.com/office/drawing/2014/main" val="10001"/>
                      </a:ext>
                    </a:extLst>
                  </a:tr>
                  <a:tr h="365760">
                    <a:tc>
                      <a:txBody>
                        <a:bodyPr/>
                        <a:lstStyle/>
                        <a:p>
                          <a:pPr marL="0" lvl="0" indent="0">
                            <a:buNone/>
                          </a:pPr>
                          <a:r>
                            <a:t>Mynd (b)</a:t>
                          </a:r>
                        </a:p>
                      </a:txBody>
                      <a:tcPr/>
                    </a:tc>
                    <a:tc>
                      <a:txBody>
                        <a:bodyPr/>
                        <a:lstStyle/>
                        <a:p>
                          <a:pPr marL="0" lvl="0" indent="0">
                            <a:buNone/>
                          </a:pPr>
                          <a:r>
                            <a:t>4</a:t>
                          </a:r>
                        </a:p>
                      </a:txBody>
                      <a:tcPr/>
                    </a:tc>
                    <a:tc>
                      <a:txBody>
                        <a:bodyPr/>
                        <a:lstStyle/>
                        <a:p>
                          <a:endParaRPr lang="en-US"/>
                        </a:p>
                      </a:txBody>
                      <a:tcPr>
                        <a:blipFill>
                          <a:blip r:embed="rId2"/>
                          <a:stretch>
                            <a:fillRect l="-200347" t="-217857" r="-1042" b="-239286"/>
                          </a:stretch>
                        </a:blipFill>
                      </a:tcPr>
                    </a:tc>
                    <a:extLst>
                      <a:ext uri="{0D108BD9-81ED-4DB2-BD59-A6C34878D82A}">
                        <a16:rowId xmlns:a16="http://schemas.microsoft.com/office/drawing/2014/main" val="10002"/>
                      </a:ext>
                    </a:extLst>
                  </a:tr>
                  <a:tr h="365760">
                    <a:tc>
                      <a:txBody>
                        <a:bodyPr/>
                        <a:lstStyle/>
                        <a:p>
                          <a:pPr marL="0" lvl="0" indent="0">
                            <a:buNone/>
                          </a:pPr>
                          <a:r>
                            <a:t>Mynd (c)</a:t>
                          </a:r>
                        </a:p>
                      </a:txBody>
                      <a:tcPr/>
                    </a:tc>
                    <a:tc>
                      <a:txBody>
                        <a:bodyPr/>
                        <a:lstStyle/>
                        <a:p>
                          <a:pPr marL="0" lvl="0" indent="0">
                            <a:buNone/>
                          </a:pPr>
                          <a:r>
                            <a:t>5</a:t>
                          </a:r>
                        </a:p>
                      </a:txBody>
                      <a:tcPr/>
                    </a:tc>
                    <a:tc>
                      <a:txBody>
                        <a:bodyPr/>
                        <a:lstStyle/>
                        <a:p>
                          <a:endParaRPr lang="en-US"/>
                        </a:p>
                      </a:txBody>
                      <a:tcPr>
                        <a:blipFill>
                          <a:blip r:embed="rId2"/>
                          <a:stretch>
                            <a:fillRect l="-200347" t="-306897" r="-1042" b="-131034"/>
                          </a:stretch>
                        </a:blipFill>
                      </a:tcPr>
                    </a:tc>
                    <a:extLst>
                      <a:ext uri="{0D108BD9-81ED-4DB2-BD59-A6C34878D82A}">
                        <a16:rowId xmlns:a16="http://schemas.microsoft.com/office/drawing/2014/main" val="10003"/>
                      </a:ext>
                    </a:extLst>
                  </a:tr>
                  <a:tr h="365760">
                    <a:tc>
                      <a:txBody>
                        <a:bodyPr/>
                        <a:lstStyle/>
                        <a:p>
                          <a:pPr marL="0" lvl="0" indent="0">
                            <a:buNone/>
                          </a:pPr>
                          <a:r>
                            <a:t>Mynd (d)</a:t>
                          </a:r>
                        </a:p>
                      </a:txBody>
                      <a:tcPr/>
                    </a:tc>
                    <a:tc>
                      <a:txBody>
                        <a:bodyPr/>
                        <a:lstStyle/>
                        <a:p>
                          <a:pPr marL="0" lvl="0" indent="0">
                            <a:buNone/>
                          </a:pPr>
                          <a:r>
                            <a:t>0</a:t>
                          </a:r>
                        </a:p>
                      </a:txBody>
                      <a:tcPr/>
                    </a:tc>
                    <a:tc>
                      <a:txBody>
                        <a:bodyPr/>
                        <a:lstStyle/>
                        <a:p>
                          <a:endParaRPr lang="en-US"/>
                        </a:p>
                      </a:txBody>
                      <a:tcPr>
                        <a:blipFill>
                          <a:blip r:embed="rId2"/>
                          <a:stretch>
                            <a:fillRect l="-200347" t="-406897" r="-1042" b="-31034"/>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78220514"/>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rPr b="1"/>
                            <a:t>Mynd</a:t>
                          </a:r>
                        </a:p>
                      </a:txBody>
                      <a:tcPr/>
                    </a:tc>
                    <a:tc>
                      <a:txBody>
                        <a:bodyPr/>
                        <a:lstStyle/>
                        <a:p>
                          <a:pPr marL="0" lvl="0" indent="0">
                            <a:buNone/>
                          </a:pPr>
                          <a:r>
                            <a:rPr b="1"/>
                            <a:t>Línan sker </a:t>
                          </a:r>
                          <a:r>
                            <a:rPr b="1" i="1"/>
                            <a:t>y</a:t>
                          </a:r>
                          <a:r>
                            <a:rPr b="1"/>
                            <a:t>-ásinn í:</a:t>
                          </a:r>
                        </a:p>
                      </a:txBody>
                      <a:tcPr/>
                    </a:tc>
                    <a:tc>
                      <a:txBody>
                        <a:bodyPr/>
                        <a:lstStyle/>
                        <a:p>
                          <a:pPr marL="0" lvl="0" indent="0">
                            <a:buNone/>
                          </a:pPr>
                          <a:r>
                            <a:rPr b="1"/>
                            <a:t>Raðtvennd punktsins</a:t>
                          </a:r>
                        </a:p>
                      </a:txBody>
                      <a:tcPr/>
                    </a:tc>
                    <a:extLst>
                      <a:ext uri="{0D108BD9-81ED-4DB2-BD59-A6C34878D82A}">
                        <a16:rowId xmlns:a16="http://schemas.microsoft.com/office/drawing/2014/main" val="10000"/>
                      </a:ext>
                    </a:extLst>
                  </a:tr>
                  <a:tr h="0">
                    <a:tc>
                      <a:txBody>
                        <a:bodyPr/>
                        <a:lstStyle/>
                        <a:p>
                          <a:pPr marL="0" lvl="0" indent="0">
                            <a:buNone/>
                          </a:pPr>
                          <a:r>
                            <a:t>Mynd (a)</a:t>
                          </a:r>
                        </a:p>
                      </a:txBody>
                      <a:tcPr/>
                    </a:tc>
                    <a:tc>
                      <a:txBody>
                        <a:bodyPr/>
                        <a:lstStyle/>
                        <a:p>
                          <a:pPr marL="0" lvl="0" indent="0">
                            <a:buNone/>
                          </a:pPr>
                          <a:r>
                            <a:t>6</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0,6</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Mynd (b)</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Mynd (c)</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0,−5</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Mynd (d)</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0,0</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78220514"/>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rPr b="1"/>
                            <a:t>Mynd</a:t>
                          </a:r>
                        </a:p>
                      </a:txBody>
                      <a:tcPr/>
                    </a:tc>
                    <a:tc>
                      <a:txBody>
                        <a:bodyPr/>
                        <a:lstStyle/>
                        <a:p>
                          <a:pPr marL="0" lvl="0" indent="0">
                            <a:buNone/>
                          </a:pPr>
                          <a:r>
                            <a:rPr b="1"/>
                            <a:t>Línan sker </a:t>
                          </a:r>
                          <a:r>
                            <a:rPr b="1" i="1"/>
                            <a:t>y</a:t>
                          </a:r>
                          <a:r>
                            <a:rPr b="1"/>
                            <a:t>-ásinn í:</a:t>
                          </a:r>
                        </a:p>
                      </a:txBody>
                      <a:tcPr/>
                    </a:tc>
                    <a:tc>
                      <a:txBody>
                        <a:bodyPr/>
                        <a:lstStyle/>
                        <a:p>
                          <a:pPr marL="0" lvl="0" indent="0">
                            <a:buNone/>
                          </a:pPr>
                          <a:r>
                            <a:rPr b="1"/>
                            <a:t>Raðtvennd punktsins</a:t>
                          </a:r>
                        </a:p>
                      </a:txBody>
                      <a:tcPr/>
                    </a:tc>
                    <a:extLst>
                      <a:ext uri="{0D108BD9-81ED-4DB2-BD59-A6C34878D82A}">
                        <a16:rowId xmlns:a16="http://schemas.microsoft.com/office/drawing/2014/main" val="10000"/>
                      </a:ext>
                    </a:extLst>
                  </a:tr>
                  <a:tr h="365760">
                    <a:tc>
                      <a:txBody>
                        <a:bodyPr/>
                        <a:lstStyle/>
                        <a:p>
                          <a:pPr marL="0" lvl="0" indent="0">
                            <a:buNone/>
                          </a:pPr>
                          <a:r>
                            <a:t>Mynd (a)</a:t>
                          </a:r>
                        </a:p>
                      </a:txBody>
                      <a:tcPr/>
                    </a:tc>
                    <a:tc>
                      <a:txBody>
                        <a:bodyPr/>
                        <a:lstStyle/>
                        <a:p>
                          <a:pPr marL="0" lvl="0" indent="0">
                            <a:buNone/>
                          </a:pPr>
                          <a:r>
                            <a:t>6</a:t>
                          </a:r>
                        </a:p>
                      </a:txBody>
                      <a:tcPr/>
                    </a:tc>
                    <a:tc>
                      <a:txBody>
                        <a:bodyPr/>
                        <a:lstStyle/>
                        <a:p>
                          <a:endParaRPr lang="en-US"/>
                        </a:p>
                      </a:txBody>
                      <a:tcPr>
                        <a:blipFill>
                          <a:blip r:embed="rId2"/>
                          <a:stretch>
                            <a:fillRect l="-200347" t="-110345" r="-1042" b="-327586"/>
                          </a:stretch>
                        </a:blipFill>
                      </a:tcPr>
                    </a:tc>
                    <a:extLst>
                      <a:ext uri="{0D108BD9-81ED-4DB2-BD59-A6C34878D82A}">
                        <a16:rowId xmlns:a16="http://schemas.microsoft.com/office/drawing/2014/main" val="10001"/>
                      </a:ext>
                    </a:extLst>
                  </a:tr>
                  <a:tr h="365760">
                    <a:tc>
                      <a:txBody>
                        <a:bodyPr/>
                        <a:lstStyle/>
                        <a:p>
                          <a:pPr marL="0" lvl="0" indent="0">
                            <a:buNone/>
                          </a:pPr>
                          <a:r>
                            <a:t>Mynd (b)</a:t>
                          </a:r>
                        </a:p>
                      </a:txBody>
                      <a:tcPr/>
                    </a:tc>
                    <a:tc>
                      <a:txBody>
                        <a:bodyPr/>
                        <a:lstStyle/>
                        <a:p>
                          <a:endParaRPr lang="en-US"/>
                        </a:p>
                      </a:txBody>
                      <a:tcPr>
                        <a:blipFill>
                          <a:blip r:embed="rId2"/>
                          <a:stretch>
                            <a:fillRect l="-100347" t="-217857" r="-101042" b="-239286"/>
                          </a:stretch>
                        </a:blipFill>
                      </a:tcPr>
                    </a:tc>
                    <a:tc>
                      <a:txBody>
                        <a:bodyPr/>
                        <a:lstStyle/>
                        <a:p>
                          <a:endParaRPr lang="en-US"/>
                        </a:p>
                      </a:txBody>
                      <a:tcPr>
                        <a:blipFill>
                          <a:blip r:embed="rId2"/>
                          <a:stretch>
                            <a:fillRect l="-200347" t="-217857" r="-1042" b="-239286"/>
                          </a:stretch>
                        </a:blipFill>
                      </a:tcPr>
                    </a:tc>
                    <a:extLst>
                      <a:ext uri="{0D108BD9-81ED-4DB2-BD59-A6C34878D82A}">
                        <a16:rowId xmlns:a16="http://schemas.microsoft.com/office/drawing/2014/main" val="10002"/>
                      </a:ext>
                    </a:extLst>
                  </a:tr>
                  <a:tr h="365760">
                    <a:tc>
                      <a:txBody>
                        <a:bodyPr/>
                        <a:lstStyle/>
                        <a:p>
                          <a:pPr marL="0" lvl="0" indent="0">
                            <a:buNone/>
                          </a:pPr>
                          <a:r>
                            <a:t>Mynd (c)</a:t>
                          </a:r>
                        </a:p>
                      </a:txBody>
                      <a:tcPr/>
                    </a:tc>
                    <a:tc>
                      <a:txBody>
                        <a:bodyPr/>
                        <a:lstStyle/>
                        <a:p>
                          <a:endParaRPr lang="en-US"/>
                        </a:p>
                      </a:txBody>
                      <a:tcPr>
                        <a:blipFill>
                          <a:blip r:embed="rId2"/>
                          <a:stretch>
                            <a:fillRect l="-100347" t="-306897" r="-101042" b="-131034"/>
                          </a:stretch>
                        </a:blipFill>
                      </a:tcPr>
                    </a:tc>
                    <a:tc>
                      <a:txBody>
                        <a:bodyPr/>
                        <a:lstStyle/>
                        <a:p>
                          <a:endParaRPr lang="en-US"/>
                        </a:p>
                      </a:txBody>
                      <a:tcPr>
                        <a:blipFill>
                          <a:blip r:embed="rId2"/>
                          <a:stretch>
                            <a:fillRect l="-200347" t="-306897" r="-1042" b="-131034"/>
                          </a:stretch>
                        </a:blipFill>
                      </a:tcPr>
                    </a:tc>
                    <a:extLst>
                      <a:ext uri="{0D108BD9-81ED-4DB2-BD59-A6C34878D82A}">
                        <a16:rowId xmlns:a16="http://schemas.microsoft.com/office/drawing/2014/main" val="10003"/>
                      </a:ext>
                    </a:extLst>
                  </a:tr>
                  <a:tr h="365760">
                    <a:tc>
                      <a:txBody>
                        <a:bodyPr/>
                        <a:lstStyle/>
                        <a:p>
                          <a:pPr marL="0" lvl="0" indent="0">
                            <a:buNone/>
                          </a:pPr>
                          <a:r>
                            <a:t>Mynd (d)</a:t>
                          </a:r>
                        </a:p>
                      </a:txBody>
                      <a:tcPr/>
                    </a:tc>
                    <a:tc>
                      <a:txBody>
                        <a:bodyPr/>
                        <a:lstStyle/>
                        <a:p>
                          <a:pPr marL="0" lvl="0" indent="0">
                            <a:buNone/>
                          </a:pPr>
                          <a:r>
                            <a:t>0</a:t>
                          </a:r>
                        </a:p>
                      </a:txBody>
                      <a:tcPr/>
                    </a:tc>
                    <a:tc>
                      <a:txBody>
                        <a:bodyPr/>
                        <a:lstStyle/>
                        <a:p>
                          <a:endParaRPr lang="en-US"/>
                        </a:p>
                      </a:txBody>
                      <a:tcPr>
                        <a:blipFill>
                          <a:blip r:embed="rId2"/>
                          <a:stretch>
                            <a:fillRect l="-200347" t="-406897" r="-1042" b="-31034"/>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825036807"/>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endParaRPr dirty="0"/>
                        </a:p>
                      </a:txBody>
                      <a:tcPr/>
                    </a:tc>
                    <a:extLst>
                      <a:ext uri="{0D108BD9-81ED-4DB2-BD59-A6C34878D82A}">
                        <a16:rowId xmlns:a16="http://schemas.microsoft.com/office/drawing/2014/main" val="243810594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r>
                                  <a:rPr>
                                    <a:latin typeface="Cambria Math" panose="02040503050406030204" pitchFamily="18" charset="0"/>
                                  </a:rPr>
                                  <m:t>=6</m:t>
                                </m:r>
                              </m:oMath>
                            </m:oMathPara>
                          </a14:m>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3</a:t>
                          </a:r>
                        </a:p>
                      </a:txBody>
                      <a:tcPr/>
                    </a:tc>
                    <a:tc>
                      <a:txBody>
                        <a:bodyPr/>
                        <a:lstStyle/>
                        <a:p>
                          <a:pPr marL="0" lvl="0" indent="0">
                            <a:buNone/>
                          </a:pPr>
                          <a:r>
                            <a:t>0</a:t>
                          </a:r>
                        </a:p>
                      </a:txBody>
                      <a:tcPr/>
                    </a:tc>
                    <a:extLst>
                      <a:ext uri="{0D108BD9-81ED-4DB2-BD59-A6C34878D82A}">
                        <a16:rowId xmlns:a16="http://schemas.microsoft.com/office/drawing/2014/main" val="10002"/>
                      </a:ext>
                    </a:extLst>
                  </a:tr>
                  <a:tr h="0">
                    <a:tc>
                      <a:txBody>
                        <a:bodyPr/>
                        <a:lstStyle/>
                        <a:p>
                          <a:pPr marL="0" lvl="0" indent="0">
                            <a:buNone/>
                          </a:pPr>
                          <a:r>
                            <a:t>0</a:t>
                          </a:r>
                        </a:p>
                      </a:txBody>
                      <a:tcPr/>
                    </a:tc>
                    <a:tc>
                      <a:txBody>
                        <a:bodyPr/>
                        <a:lstStyle/>
                        <a:p>
                          <a:pPr marL="0" lvl="0" indent="0">
                            <a:buNone/>
                          </a:pPr>
                          <a:r>
                            <a:rPr dirty="0"/>
                            <a:t>6</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825036807"/>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endParaRPr dirty="0"/>
                        </a:p>
                      </a:txBody>
                      <a:tcPr/>
                    </a:tc>
                    <a:extLst>
                      <a:ext uri="{0D108BD9-81ED-4DB2-BD59-A6C34878D82A}">
                        <a16:rowId xmlns:a16="http://schemas.microsoft.com/office/drawing/2014/main" val="2438105940"/>
                      </a:ext>
                    </a:extLst>
                  </a:tr>
                  <a:tr h="365760">
                    <a:tc>
                      <a:txBody>
                        <a:bodyPr/>
                        <a:lstStyle/>
                        <a:p>
                          <a:endParaRPr lang="en-US"/>
                        </a:p>
                      </a:txBody>
                      <a:tcPr>
                        <a:blipFill>
                          <a:blip r:embed="rId2"/>
                          <a:stretch>
                            <a:fillRect l="-231" t="-103448" r="-100694" b="-327586"/>
                          </a:stretch>
                        </a:blipFill>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210714" r="-100694" b="-239286"/>
                          </a:stretch>
                        </a:blipFill>
                      </a:tcPr>
                    </a:tc>
                    <a:tc>
                      <a:txBody>
                        <a:bodyPr/>
                        <a:lstStyle/>
                        <a:p>
                          <a:endParaRPr lang="en-US"/>
                        </a:p>
                      </a:txBody>
                      <a:tcPr>
                        <a:blipFill>
                          <a:blip r:embed="rId2"/>
                          <a:stretch>
                            <a:fillRect l="-100231" t="-210714" r="-694" b="-239286"/>
                          </a:stretch>
                        </a:blipFill>
                      </a:tcPr>
                    </a:tc>
                    <a:extLst>
                      <a:ext uri="{0D108BD9-81ED-4DB2-BD59-A6C34878D82A}">
                        <a16:rowId xmlns:a16="http://schemas.microsoft.com/office/drawing/2014/main" val="10001"/>
                      </a:ext>
                    </a:extLst>
                  </a:tr>
                  <a:tr h="365760">
                    <a:tc>
                      <a:txBody>
                        <a:bodyPr/>
                        <a:lstStyle/>
                        <a:p>
                          <a:pPr marL="0" lvl="0" indent="0">
                            <a:buNone/>
                          </a:pPr>
                          <a:r>
                            <a:t>3</a:t>
                          </a:r>
                        </a:p>
                      </a:txBody>
                      <a:tcPr/>
                    </a:tc>
                    <a:tc>
                      <a:txBody>
                        <a:bodyPr/>
                        <a:lstStyle/>
                        <a:p>
                          <a:pPr marL="0" lvl="0" indent="0">
                            <a:buNone/>
                          </a:pPr>
                          <a:r>
                            <a:t>0</a:t>
                          </a:r>
                        </a:p>
                      </a:txBody>
                      <a:tcPr/>
                    </a:tc>
                    <a:extLst>
                      <a:ext uri="{0D108BD9-81ED-4DB2-BD59-A6C34878D82A}">
                        <a16:rowId xmlns:a16="http://schemas.microsoft.com/office/drawing/2014/main" val="10002"/>
                      </a:ext>
                    </a:extLst>
                  </a:tr>
                  <a:tr h="365760">
                    <a:tc>
                      <a:txBody>
                        <a:bodyPr/>
                        <a:lstStyle/>
                        <a:p>
                          <a:pPr marL="0" lvl="0" indent="0">
                            <a:buNone/>
                          </a:pPr>
                          <a:r>
                            <a:t>0</a:t>
                          </a:r>
                        </a:p>
                      </a:txBody>
                      <a:tcPr/>
                    </a:tc>
                    <a:tc>
                      <a:txBody>
                        <a:bodyPr/>
                        <a:lstStyle/>
                        <a:p>
                          <a:pPr marL="0" lvl="0" indent="0">
                            <a:buNone/>
                          </a:pPr>
                          <a:r>
                            <a:rPr dirty="0"/>
                            <a:t>6</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39408919"/>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09446579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r>
                                  <a:rPr>
                                    <a:latin typeface="Cambria Math" panose="02040503050406030204" pitchFamily="18" charset="0"/>
                                  </a:rPr>
                                  <m:t>𝑥</m:t>
                                </m:r>
                                <m:r>
                                  <a:rPr>
                                    <a:latin typeface="Cambria Math" panose="02040503050406030204" pitchFamily="18" charset="0"/>
                                  </a:rPr>
                                  <m:t>−3</m:t>
                                </m:r>
                                <m:r>
                                  <a:rPr>
                                    <a:latin typeface="Cambria Math" panose="02040503050406030204" pitchFamily="18" charset="0"/>
                                  </a:rPr>
                                  <m:t>𝑦</m:t>
                                </m:r>
                                <m:r>
                                  <a:rPr>
                                    <a:latin typeface="Cambria Math" panose="02040503050406030204" pitchFamily="18" charset="0"/>
                                  </a:rPr>
                                  <m:t>=12</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3</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3,0</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0,−4</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6</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6,4</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39408919"/>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094465799"/>
                      </a:ext>
                    </a:extLst>
                  </a:tr>
                  <a:tr h="365760">
                    <a:tc>
                      <a:txBody>
                        <a:bodyPr/>
                        <a:lstStyle/>
                        <a:p>
                          <a:endParaRPr lang="en-US"/>
                        </a:p>
                      </a:txBody>
                      <a:tcPr>
                        <a:blipFill>
                          <a:blip r:embed="rId2"/>
                          <a:stretch>
                            <a:fillRect l="-347" t="-103448" r="-201042" b="-42413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24138"/>
                          </a:stretch>
                        </a:blipFill>
                      </a:tcPr>
                    </a:tc>
                    <a:tc>
                      <a:txBody>
                        <a:bodyPr/>
                        <a:lstStyle/>
                        <a:p>
                          <a:endParaRPr lang="en-US"/>
                        </a:p>
                      </a:txBody>
                      <a:tcPr>
                        <a:blipFill>
                          <a:blip r:embed="rId2"/>
                          <a:stretch>
                            <a:fillRect l="-100347" t="-203448" r="-101042" b="-324138"/>
                          </a:stretch>
                        </a:blipFill>
                      </a:tcPr>
                    </a:tc>
                    <a:tc>
                      <a:txBody>
                        <a:bodyPr/>
                        <a:lstStyle/>
                        <a:p>
                          <a:endParaRPr lang="en-US"/>
                        </a:p>
                      </a:txBody>
                      <a:tcPr>
                        <a:blipFill>
                          <a:blip r:embed="rId2"/>
                          <a:stretch>
                            <a:fillRect l="-200347" t="-203448" r="-1042" b="-324138"/>
                          </a:stretch>
                        </a:blipFill>
                      </a:tcPr>
                    </a:tc>
                    <a:extLst>
                      <a:ext uri="{0D108BD9-81ED-4DB2-BD59-A6C34878D82A}">
                        <a16:rowId xmlns:a16="http://schemas.microsoft.com/office/drawing/2014/main" val="10001"/>
                      </a:ext>
                    </a:extLst>
                  </a:tr>
                  <a:tr h="365760">
                    <a:tc>
                      <a:txBody>
                        <a:bodyPr/>
                        <a:lstStyle/>
                        <a:p>
                          <a:pPr marL="0" lvl="0" indent="0">
                            <a:buNone/>
                          </a:pPr>
                          <a:r>
                            <a:t>3</a:t>
                          </a:r>
                        </a:p>
                      </a:txBody>
                      <a:tcPr/>
                    </a:tc>
                    <a:tc>
                      <a:txBody>
                        <a:bodyPr/>
                        <a:lstStyle/>
                        <a:p>
                          <a:pPr marL="0" lvl="0" indent="0">
                            <a:buNone/>
                          </a:pPr>
                          <a:r>
                            <a:t>0</a:t>
                          </a:r>
                        </a:p>
                      </a:txBody>
                      <a:tcPr/>
                    </a:tc>
                    <a:tc>
                      <a:txBody>
                        <a:bodyPr/>
                        <a:lstStyle/>
                        <a:p>
                          <a:endParaRPr lang="en-US"/>
                        </a:p>
                      </a:txBody>
                      <a:tcPr>
                        <a:blipFill>
                          <a:blip r:embed="rId2"/>
                          <a:stretch>
                            <a:fillRect l="-200347" t="-314286" r="-1042" b="-235714"/>
                          </a:stretch>
                        </a:blipFill>
                      </a:tcPr>
                    </a:tc>
                    <a:extLst>
                      <a:ext uri="{0D108BD9-81ED-4DB2-BD59-A6C34878D82A}">
                        <a16:rowId xmlns:a16="http://schemas.microsoft.com/office/drawing/2014/main" val="10002"/>
                      </a:ext>
                    </a:extLst>
                  </a:tr>
                  <a:tr h="365760">
                    <a:tc>
                      <a:txBody>
                        <a:bodyPr/>
                        <a:lstStyle/>
                        <a:p>
                          <a:pPr marL="0" lvl="0" indent="0">
                            <a:buNone/>
                          </a:pPr>
                          <a:r>
                            <a:t>0</a:t>
                          </a:r>
                        </a:p>
                      </a:txBody>
                      <a:tcPr/>
                    </a:tc>
                    <a:tc>
                      <a:txBody>
                        <a:bodyPr/>
                        <a:lstStyle/>
                        <a:p>
                          <a:endParaRPr lang="en-US"/>
                        </a:p>
                      </a:txBody>
                      <a:tcPr>
                        <a:blipFill>
                          <a:blip r:embed="rId2"/>
                          <a:stretch>
                            <a:fillRect l="-100347" t="-400000" r="-101042" b="-127586"/>
                          </a:stretch>
                        </a:blipFill>
                      </a:tcPr>
                    </a:tc>
                    <a:tc>
                      <a:txBody>
                        <a:bodyPr/>
                        <a:lstStyle/>
                        <a:p>
                          <a:endParaRPr lang="en-US"/>
                        </a:p>
                      </a:txBody>
                      <a:tcPr>
                        <a:blipFill>
                          <a:blip r:embed="rId2"/>
                          <a:stretch>
                            <a:fillRect l="-200347" t="-400000" r="-1042" b="-127586"/>
                          </a:stretch>
                        </a:blipFill>
                      </a:tcPr>
                    </a:tc>
                    <a:extLst>
                      <a:ext uri="{0D108BD9-81ED-4DB2-BD59-A6C34878D82A}">
                        <a16:rowId xmlns:a16="http://schemas.microsoft.com/office/drawing/2014/main" val="10003"/>
                      </a:ext>
                    </a:extLst>
                  </a:tr>
                  <a:tr h="365760">
                    <a:tc>
                      <a:txBody>
                        <a:bodyPr/>
                        <a:lstStyle/>
                        <a:p>
                          <a:pPr marL="0" lvl="0" indent="0">
                            <a:buNone/>
                          </a:pPr>
                          <a:r>
                            <a:t>6</a:t>
                          </a:r>
                        </a:p>
                      </a:txBody>
                      <a:tcPr/>
                    </a:tc>
                    <a:tc>
                      <a:txBody>
                        <a:bodyPr/>
                        <a:lstStyle/>
                        <a:p>
                          <a:pPr marL="0" lvl="0" indent="0">
                            <a:buNone/>
                          </a:pPr>
                          <a:r>
                            <a:t>4</a:t>
                          </a:r>
                        </a:p>
                      </a:txBody>
                      <a:tcPr/>
                    </a:tc>
                    <a:tc>
                      <a:txBody>
                        <a:bodyPr/>
                        <a:lstStyle/>
                        <a:p>
                          <a:endParaRPr lang="en-US"/>
                        </a:p>
                      </a:txBody>
                      <a:tcPr>
                        <a:blipFill>
                          <a:blip r:embed="rId2"/>
                          <a:stretch>
                            <a:fillRect l="-200347" t="-500000"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4.28</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97229256"/>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29066241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=5</m:t>
                                </m:r>
                                <m:r>
                                  <a:rPr>
                                    <a:latin typeface="Cambria Math" panose="02040503050406030204" pitchFamily="18" charset="0"/>
                                  </a:rPr>
                                  <m:t>𝑥</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0,0</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1,5</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−1,−5</m:t>
                                    </m:r>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97229256"/>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endParaRPr dirty="0"/>
                        </a:p>
                      </a:txBody>
                      <a:tcPr/>
                    </a:tc>
                    <a:extLst>
                      <a:ext uri="{0D108BD9-81ED-4DB2-BD59-A6C34878D82A}">
                        <a16:rowId xmlns:a16="http://schemas.microsoft.com/office/drawing/2014/main" val="2290662419"/>
                      </a:ext>
                    </a:extLst>
                  </a:tr>
                  <a:tr h="365760">
                    <a:tc>
                      <a:txBody>
                        <a:bodyPr/>
                        <a:lstStyle/>
                        <a:p>
                          <a:endParaRPr lang="en-US"/>
                        </a:p>
                      </a:txBody>
                      <a:tcPr>
                        <a:blipFill>
                          <a:blip r:embed="rId2"/>
                          <a:stretch>
                            <a:fillRect l="-347" t="-103448" r="-201042" b="-40344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203448" r="-201042" b="-303448"/>
                          </a:stretch>
                        </a:blipFill>
                      </a:tcPr>
                    </a:tc>
                    <a:tc>
                      <a:txBody>
                        <a:bodyPr/>
                        <a:lstStyle/>
                        <a:p>
                          <a:endParaRPr lang="en-US"/>
                        </a:p>
                      </a:txBody>
                      <a:tcPr>
                        <a:blipFill>
                          <a:blip r:embed="rId2"/>
                          <a:stretch>
                            <a:fillRect l="-100347" t="-203448" r="-101042" b="-303448"/>
                          </a:stretch>
                        </a:blipFill>
                      </a:tcPr>
                    </a:tc>
                    <a:tc>
                      <a:txBody>
                        <a:bodyPr/>
                        <a:lstStyle/>
                        <a:p>
                          <a:endParaRPr lang="en-US"/>
                        </a:p>
                      </a:txBody>
                      <a:tcPr>
                        <a:blipFill>
                          <a:blip r:embed="rId2"/>
                          <a:stretch>
                            <a:fillRect l="-200347" t="-203448" r="-1042" b="-30344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0</a:t>
                          </a:r>
                        </a:p>
                      </a:txBody>
                      <a:tcPr/>
                    </a:tc>
                    <a:tc>
                      <a:txBody>
                        <a:bodyPr/>
                        <a:lstStyle/>
                        <a:p>
                          <a:endParaRPr lang="en-US"/>
                        </a:p>
                      </a:txBody>
                      <a:tcPr>
                        <a:blipFill>
                          <a:blip r:embed="rId2"/>
                          <a:stretch>
                            <a:fillRect l="-200347" t="-314286" r="-1042" b="-214286"/>
                          </a:stretch>
                        </a:blipFill>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pPr marL="0" lvl="0" indent="0">
                            <a:buNone/>
                          </a:pPr>
                          <a:r>
                            <a:t>5</a:t>
                          </a:r>
                        </a:p>
                      </a:txBody>
                      <a:tcPr/>
                    </a:tc>
                    <a:tc>
                      <a:txBody>
                        <a:bodyPr/>
                        <a:lstStyle/>
                        <a:p>
                          <a:endParaRPr lang="en-US"/>
                        </a:p>
                      </a:txBody>
                      <a:tcPr>
                        <a:blipFill>
                          <a:blip r:embed="rId2"/>
                          <a:stretch>
                            <a:fillRect l="-200347" t="-400000" r="-1042" b="-106897"/>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500000" r="-201042" b="-6897"/>
                          </a:stretch>
                        </a:blipFill>
                      </a:tcPr>
                    </a:tc>
                    <a:tc>
                      <a:txBody>
                        <a:bodyPr/>
                        <a:lstStyle/>
                        <a:p>
                          <a:endParaRPr lang="en-US"/>
                        </a:p>
                      </a:txBody>
                      <a:tcPr>
                        <a:blipFill>
                          <a:blip r:embed="rId2"/>
                          <a:stretch>
                            <a:fillRect l="-100347" t="-500000" r="-101042" b="-6897"/>
                          </a:stretch>
                        </a:blipFill>
                      </a:tcPr>
                    </a:tc>
                    <a:tc>
                      <a:txBody>
                        <a:bodyPr/>
                        <a:lstStyle/>
                        <a:p>
                          <a:endParaRPr lang="en-US"/>
                        </a:p>
                      </a:txBody>
                      <a:tcPr>
                        <a:blipFill>
                          <a:blip r:embed="rId2"/>
                          <a:stretch>
                            <a:fillRect l="-200347" t="-500000" r="-1042" b="-6897"/>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4.4 Skilningur á hallatölu línu</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Nota pinnabretti til að sýna hallatölu</a:t>
                </a:r>
              </a:p>
              <a:p>
                <a:pPr lvl="0"/>
                <a:r>
                  <a:t>Nota </a:t>
                </a: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𝑟𝑖𝑠𝑒</m:t>
                        </m:r>
                      </m:num>
                      <m:den>
                        <m:r>
                          <a:rPr>
                            <a:latin typeface="Cambria Math" panose="02040503050406030204" pitchFamily="18" charset="0"/>
                          </a:rPr>
                          <m:t>𝑟𝑢𝑛</m:t>
                        </m:r>
                      </m:den>
                    </m:f>
                  </m:oMath>
                </a14:m>
                <a:r>
                  <a:t> til að finna hallatölu línu út frá grafi hennar</a:t>
                </a:r>
              </a:p>
              <a:p>
                <a:pPr lvl="0"/>
                <a:r>
                  <a:t>Finna hallatölu láréttra og lóðréttra lína</a:t>
                </a:r>
              </a:p>
              <a:p>
                <a:pPr lvl="0"/>
                <a:r>
                  <a:t>Nota hallatöluformúluna til að finna hallatölu línu milli tveggja punkta</a:t>
                </a:r>
              </a:p>
              <a:p>
                <a:pPr lvl="0"/>
                <a:r>
                  <a:t>Teikna graf línu út frá punkti og hallatölu</a:t>
                </a:r>
              </a:p>
              <a:p>
                <a:pPr lvl="0"/>
                <a:r>
                  <a:t>Leysa hagnýt verkefni um hallatölu</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r="-231"/>
                </a:stretch>
              </a:blipFill>
            </p:spPr>
            <p:txBody>
              <a:bodyPr/>
              <a:lstStyle/>
              <a:p>
                <a:r>
                  <a:rPr lang="en-US">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4.19</a:t>
            </a:r>
          </a:p>
        </p:txBody>
      </p:sp>
      <p:pic>
        <p:nvPicPr>
          <p:cNvPr id="3" name="Picture 1" descr="The figure shows a grid of evenly spaced pegs. There are 5 columns and 5 rows of pegs. A rubber band is stretched between the peg in column 1, row 4 and the peg in column 4, row 2, forming a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jafnt dreift pinnanet með 5 dálkum og 5 röðum. Teygja liggur milli pinnans í dálki 1, röð 4 og pinnans í dálki 4, röð 2 og myndar línu.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4.20</a:t>
            </a:r>
          </a:p>
        </p:txBody>
      </p:sp>
      <p:pic>
        <p:nvPicPr>
          <p:cNvPr id="3" name="Picture 1" descr="The figure shows a grid of evenly spaced pegs. There are 5 columns and 5 rows of pegs. A rubber band is stretched between the peg in column 1, row 2, the peg in column 1, row 4, and the peg in column 4, row 2, forming a right triangle. The 1, 2 peg is the vertex of the 90 degree angle, while the line between the 1, 4 and 4, 2 pegs forms the hypotenuse of the triangl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jafnt dreift pinnanet með 5 dálkum og 5 röðum. Teygja liggur milli pinnanna í dálki 1, röð 2, dálki 1, röð 4 og dálki 4, röð 2 og myndar rétthyrndan þríhyrning. Pinninn í dálki 1, röð 2 er hornpunktur 90 gráðu hornsins en línan milli pinnanna í dálki 1, röð 4 og dálki 4, röð 2 myndar langhlið þríhyrningsins.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4.21</a:t>
            </a:r>
          </a:p>
        </p:txBody>
      </p:sp>
      <p:pic>
        <p:nvPicPr>
          <p:cNvPr id="3" name="Picture 1" descr="In this illustration, there are two perpendicular lines with arrows. The first line extends straight upward and is labeled “rise”. The second arrow extends straight rightward and is labeled “ru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tvær hornréttar línur með örvum. Fyrri línan vísar beint upp og er merkt „lóðrétt breyting“. Seinni örin vísar beint til hægri og er merkt „lárétt breyting“.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4.22</a:t>
            </a:r>
          </a:p>
        </p:txBody>
      </p:sp>
      <p:pic>
        <p:nvPicPr>
          <p:cNvPr id="3" name="Picture 1" descr="The figure shows a grid of evenly spaced pegs. There are 5 columns and 5 rows of pegs. A rubber band is stretched between the peg in column 1, row 2, the peg in column 1, row 4, and the peg in column 4, row 2, forming a right triangle where the 1, 2 peg is the vertex of the 90 degree angle and the line between the 1, 4 peg and the 4, 2 peg forms the hypotenuse. The line between the 1, 2 peg and the 1, 4 peg is labeled “2”. The line between the 1, 2 peg and the 4, 2 peg is labeled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Lóðrétta breytingin á pinnabrettinu er 2 þar sem teygjan hækkar um tvær einingar.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4.29</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172817862"/>
                  </p:ext>
                </p:extLst>
              </p:nvPr>
            </p:nvGraphicFramePr>
            <p:xfrm>
              <a:off x="609600" y="952500"/>
              <a:ext cx="10972800" cy="2057337"/>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062664475"/>
                      </a:ext>
                    </a:extLst>
                  </a:tr>
                  <a:tr h="0">
                    <a:tc>
                      <a:txBody>
                        <a:bodyPr/>
                        <a:lstStyle/>
                        <a:p>
                          <a:pPr marL="0" lvl="0" indent="0">
                            <a:buNone/>
                          </a:pPr>
                          <a:r>
                            <a:t>Lóðrétta breytingin er 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3</m:t>
                                    </m:r>
                                  </m:num>
                                  <m:den>
                                    <m:r>
                                      <m:rPr>
                                        <m:nor/>
                                      </m:rPr>
                                      <a:rPr/>
                                      <m:t>run</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Lárétta breytingin er 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4</m:t>
                                    </m:r>
                                  </m:den>
                                </m:f>
                              </m:oMath>
                            </m:oMathPara>
                          </a14:m>
                          <a:endParaRPr/>
                        </a:p>
                      </a:txBody>
                      <a:tcPr/>
                    </a:tc>
                    <a:extLst>
                      <a:ext uri="{0D108BD9-81ED-4DB2-BD59-A6C34878D82A}">
                        <a16:rowId xmlns:a16="http://schemas.microsoft.com/office/drawing/2014/main" val="10001"/>
                      </a:ext>
                    </a:extLst>
                  </a:tr>
                  <a:tr h="0">
                    <a:tc>
                      <a:txBody>
                        <a:bodyPr/>
                        <a:lstStyle/>
                        <a:p>
                          <a:endParaRPr/>
                        </a:p>
                      </a:txBody>
                      <a:tcPr/>
                    </a:tc>
                    <a:tc>
                      <a:txBody>
                        <a:bodyPr/>
                        <a:lstStyle/>
                        <a:p>
                          <a:pPr marL="0" lvl="0" indent="0">
                            <a:buNone/>
                          </a:pPr>
                          <a:r>
                            <a:rPr dirty="0"/>
                            <a:t>Hallatalan er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4</m:t>
                                  </m:r>
                                </m:den>
                              </m:f>
                            </m:oMath>
                          </a14:m>
                          <a:r>
                            <a:rPr dirty="0"/>
                            <a:t>.</a:t>
                          </a:r>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172817862"/>
                  </p:ext>
                </p:extLst>
              </p:nvPr>
            </p:nvGraphicFramePr>
            <p:xfrm>
              <a:off x="609600" y="952500"/>
              <a:ext cx="10972800" cy="2057337"/>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062664475"/>
                      </a:ext>
                    </a:extLst>
                  </a:tr>
                  <a:tr h="607187">
                    <a:tc>
                      <a:txBody>
                        <a:bodyPr/>
                        <a:lstStyle/>
                        <a:p>
                          <a:pPr marL="0" lvl="0" indent="0">
                            <a:buNone/>
                          </a:pPr>
                          <a:r>
                            <a:t>Lóðrétta breytingin er 3.</a:t>
                          </a:r>
                        </a:p>
                      </a:txBody>
                      <a:tcPr/>
                    </a:tc>
                    <a:tc>
                      <a:txBody>
                        <a:bodyPr/>
                        <a:lstStyle/>
                        <a:p>
                          <a:endParaRPr lang="en-US"/>
                        </a:p>
                      </a:txBody>
                      <a:tcPr>
                        <a:blipFill>
                          <a:blip r:embed="rId2"/>
                          <a:stretch>
                            <a:fillRect l="-100231" t="-62500" r="-694" b="-185417"/>
                          </a:stretch>
                        </a:blipFill>
                      </a:tcPr>
                    </a:tc>
                    <a:extLst>
                      <a:ext uri="{0D108BD9-81ED-4DB2-BD59-A6C34878D82A}">
                        <a16:rowId xmlns:a16="http://schemas.microsoft.com/office/drawing/2014/main" val="10000"/>
                      </a:ext>
                    </a:extLst>
                  </a:tr>
                  <a:tr h="605028">
                    <a:tc>
                      <a:txBody>
                        <a:bodyPr/>
                        <a:lstStyle/>
                        <a:p>
                          <a:pPr marL="0" lvl="0" indent="0">
                            <a:buNone/>
                          </a:pPr>
                          <a:r>
                            <a:t>Lárétta breytingin er 4.</a:t>
                          </a:r>
                        </a:p>
                      </a:txBody>
                      <a:tcPr/>
                    </a:tc>
                    <a:tc>
                      <a:txBody>
                        <a:bodyPr/>
                        <a:lstStyle/>
                        <a:p>
                          <a:endParaRPr lang="en-US"/>
                        </a:p>
                      </a:txBody>
                      <a:tcPr>
                        <a:blipFill>
                          <a:blip r:embed="rId2"/>
                          <a:stretch>
                            <a:fillRect l="-100231" t="-165957" r="-694" b="-89362"/>
                          </a:stretch>
                        </a:blipFill>
                      </a:tcPr>
                    </a:tc>
                    <a:extLst>
                      <a:ext uri="{0D108BD9-81ED-4DB2-BD59-A6C34878D82A}">
                        <a16:rowId xmlns:a16="http://schemas.microsoft.com/office/drawing/2014/main" val="10001"/>
                      </a:ext>
                    </a:extLst>
                  </a:tr>
                  <a:tr h="479362">
                    <a:tc>
                      <a:txBody>
                        <a:bodyPr/>
                        <a:lstStyle/>
                        <a:p>
                          <a:endParaRPr/>
                        </a:p>
                      </a:txBody>
                      <a:tcPr/>
                    </a:tc>
                    <a:tc>
                      <a:txBody>
                        <a:bodyPr/>
                        <a:lstStyle/>
                        <a:p>
                          <a:endParaRPr lang="en-US"/>
                        </a:p>
                      </a:txBody>
                      <a:tcPr>
                        <a:blipFill>
                          <a:blip r:embed="rId2"/>
                          <a:stretch>
                            <a:fillRect l="-100231" t="-328947" r="-694" b="-10526"/>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hvernig hallatala línu (m) er reiknuð út frá lóðréttri og láréttri breytingu.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4.30</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91441304"/>
                  </p:ext>
                </p:extLst>
              </p:nvPr>
            </p:nvGraphicFramePr>
            <p:xfrm>
              <a:off x="609600" y="952500"/>
              <a:ext cx="10972800" cy="26147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926910667"/>
                      </a:ext>
                    </a:extLst>
                  </a:tr>
                  <a:tr h="0">
                    <a:tc>
                      <a:txBody>
                        <a:bodyPr/>
                        <a:lstStyle/>
                        <a:p>
                          <a:pPr marL="0" lvl="0" indent="0">
                            <a:buNone/>
                          </a:pPr>
                          <a:r>
                            <a:t>Lóðrétta breytingin er −1.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m:rPr>
                                        <m:nor/>
                                      </m:rPr>
                                      <a:rPr/>
                                      <m:t>run</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Lárétta breytingin er 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3</m:t>
                                          </m:r>
                                        </m:den>
                                      </m:f>
                                    </m:e>
                                  </m:m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3</m:t>
                                          </m:r>
                                        </m:den>
                                      </m:f>
                                    </m:e>
                                  </m:mr>
                                </m:m>
                              </m:oMath>
                            </m:oMathPara>
                          </a14:m>
                          <a:endParaRPr/>
                        </a:p>
                      </a:txBody>
                      <a:tcPr/>
                    </a:tc>
                    <a:extLst>
                      <a:ext uri="{0D108BD9-81ED-4DB2-BD59-A6C34878D82A}">
                        <a16:rowId xmlns:a16="http://schemas.microsoft.com/office/drawing/2014/main" val="10001"/>
                      </a:ext>
                    </a:extLst>
                  </a:tr>
                  <a:tr h="0">
                    <a:tc>
                      <a:txBody>
                        <a:bodyPr/>
                        <a:lstStyle/>
                        <a:p>
                          <a:endParaRPr/>
                        </a:p>
                      </a:txBody>
                      <a:tcPr/>
                    </a:tc>
                    <a:tc>
                      <a:txBody>
                        <a:bodyPr/>
                        <a:lstStyle/>
                        <a:p>
                          <a:pPr marL="0" lvl="0" indent="0">
                            <a:buNone/>
                          </a:pPr>
                          <a:r>
                            <a:rPr dirty="0"/>
                            <a:t>Hallatalan er </a:t>
                          </a:r>
                          <a14:m>
                            <m:oMath xmlns:m="http://schemas.openxmlformats.org/officeDocument/2006/math">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3</m:t>
                                  </m:r>
                                </m:den>
                              </m:f>
                            </m:oMath>
                          </a14:m>
                          <a:r>
                            <a:rPr dirty="0"/>
                            <a:t>.</a:t>
                          </a:r>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891441304"/>
                  </p:ext>
                </p:extLst>
              </p:nvPr>
            </p:nvGraphicFramePr>
            <p:xfrm>
              <a:off x="609600" y="952500"/>
              <a:ext cx="10972800" cy="26147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926910667"/>
                      </a:ext>
                    </a:extLst>
                  </a:tr>
                  <a:tr h="607187">
                    <a:tc>
                      <a:txBody>
                        <a:bodyPr/>
                        <a:lstStyle/>
                        <a:p>
                          <a:pPr marL="0" lvl="0" indent="0">
                            <a:buNone/>
                          </a:pPr>
                          <a:r>
                            <a:t>Lóðrétta breytingin er −1.</a:t>
                          </a:r>
                        </a:p>
                      </a:txBody>
                      <a:tcPr/>
                    </a:tc>
                    <a:tc>
                      <a:txBody>
                        <a:bodyPr/>
                        <a:lstStyle/>
                        <a:p>
                          <a:endParaRPr lang="en-US"/>
                        </a:p>
                      </a:txBody>
                      <a:tcPr>
                        <a:blipFill>
                          <a:blip r:embed="rId2"/>
                          <a:stretch>
                            <a:fillRect l="-100231" t="-62500" r="-694" b="-275000"/>
                          </a:stretch>
                        </a:blipFill>
                      </a:tcPr>
                    </a:tc>
                    <a:extLst>
                      <a:ext uri="{0D108BD9-81ED-4DB2-BD59-A6C34878D82A}">
                        <a16:rowId xmlns:a16="http://schemas.microsoft.com/office/drawing/2014/main" val="10000"/>
                      </a:ext>
                    </a:extLst>
                  </a:tr>
                  <a:tr h="1161606">
                    <a:tc>
                      <a:txBody>
                        <a:bodyPr/>
                        <a:lstStyle/>
                        <a:p>
                          <a:pPr marL="0" lvl="0" indent="0">
                            <a:buNone/>
                          </a:pPr>
                          <a:r>
                            <a:t>Lárétta breytingin er 3.</a:t>
                          </a:r>
                        </a:p>
                      </a:txBody>
                      <a:tcPr/>
                    </a:tc>
                    <a:tc>
                      <a:txBody>
                        <a:bodyPr/>
                        <a:lstStyle/>
                        <a:p>
                          <a:endParaRPr lang="en-US"/>
                        </a:p>
                      </a:txBody>
                      <a:tcPr>
                        <a:blipFill>
                          <a:blip r:embed="rId2"/>
                          <a:stretch>
                            <a:fillRect l="-100231" t="-85714" r="-694" b="-45055"/>
                          </a:stretch>
                        </a:blipFill>
                      </a:tcPr>
                    </a:tc>
                    <a:extLst>
                      <a:ext uri="{0D108BD9-81ED-4DB2-BD59-A6C34878D82A}">
                        <a16:rowId xmlns:a16="http://schemas.microsoft.com/office/drawing/2014/main" val="10001"/>
                      </a:ext>
                    </a:extLst>
                  </a:tr>
                  <a:tr h="480187">
                    <a:tc>
                      <a:txBody>
                        <a:bodyPr/>
                        <a:lstStyle/>
                        <a:p>
                          <a:endParaRPr/>
                        </a:p>
                      </a:txBody>
                      <a:tcPr/>
                    </a:tc>
                    <a:tc>
                      <a:txBody>
                        <a:bodyPr/>
                        <a:lstStyle/>
                        <a:p>
                          <a:endParaRPr lang="en-US"/>
                        </a:p>
                      </a:txBody>
                      <a:tcPr>
                        <a:blipFill>
                          <a:blip r:embed="rId2"/>
                          <a:stretch>
                            <a:fillRect l="-100231" t="-444737" r="-694" b="-7895"/>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skref fyrir skref hvernig hallatalan (m) er reiknuð út frá gefinni lóðréttri og láréttri breytingu. Niðurstaðan er m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4.23</a:t>
            </a:r>
          </a:p>
        </p:txBody>
      </p:sp>
      <p:pic>
        <p:nvPicPr>
          <p:cNvPr id="3" name="Picture 1" descr="The figure shows two grids of evenly spaced pegs, one labeled (a) and one labeled (b). There are 5 columns and 5 rows of pegs in each grid. In the (a) grid, a rubber band is stretched between the peg in column 1, row 5 and the peg in column 5, row 2, forming a line. Below this grid is the slope of a line defined as m equals 3 fourths. In the (b) grid, a rubber band is stretched between the peg in column 1, row 3 and the peg in column 4, row 4, forming a line. Below this grid is the slope of a line defined as m equals negative 1 thir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tvö pinnabretti með jöfnu bili milli pinna, merkt (a) og (b). Á hvoru bretti eru 5 dálkar og 5 raðir af pinnum. Á bretti (a) er teygja strengd milli pinnans í 1. dálki og 5. röð og pinnans í 5. dálki og 2. röð þannig að hún myndar línu. Undir brettinu er hallatala línunnar gefin sem m = 3/4. Á bretti (b) er teygja strengd milli pinnans í 1. dálki og 3. röð og pinnans í 4. dálki og 4. röð þannig að hún myndar línu. Undir brettinu er hallatala línunnar gefin sem m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342765892"/>
                  </p:ext>
                </p:extLst>
              </p:nvPr>
            </p:nvGraphicFramePr>
            <p:xfrm>
              <a:off x="609600" y="952500"/>
              <a:ext cx="10972800" cy="157410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653519004"/>
                      </a:ext>
                    </a:extLst>
                  </a:tr>
                  <a:tr h="0">
                    <a:tc>
                      <a:txBody>
                        <a:bodyPr/>
                        <a:lstStyle/>
                        <a:p>
                          <a:pPr marL="0" lvl="0" indent="0">
                            <a:buNone/>
                          </a:pPr>
                          <a:r>
                            <a:t>Notið hallatöluformúluna.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Skiptið </a:t>
                          </a:r>
                          <a14:m>
                            <m:oMath xmlns:m="http://schemas.openxmlformats.org/officeDocument/2006/math">
                              <m:r>
                                <a:rPr>
                                  <a:latin typeface="Cambria Math" panose="02040503050406030204" pitchFamily="18" charset="0"/>
                                </a:rPr>
                                <m:t>𝑚</m:t>
                              </m:r>
                            </m:oMath>
                          </a14:m>
                          <a:r>
                            <a:t> út fyrir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342765892"/>
                  </p:ext>
                </p:extLst>
              </p:nvPr>
            </p:nvGraphicFramePr>
            <p:xfrm>
              <a:off x="609600" y="952500"/>
              <a:ext cx="10972800" cy="157410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653519004"/>
                      </a:ext>
                    </a:extLst>
                  </a:tr>
                  <a:tr h="601155">
                    <a:tc>
                      <a:txBody>
                        <a:bodyPr/>
                        <a:lstStyle/>
                        <a:p>
                          <a:pPr marL="0" lvl="0" indent="0">
                            <a:buNone/>
                          </a:pPr>
                          <a:r>
                            <a:t>Notið hallatöluformúluna.</a:t>
                          </a:r>
                        </a:p>
                      </a:txBody>
                      <a:tcPr/>
                    </a:tc>
                    <a:tc>
                      <a:txBody>
                        <a:bodyPr/>
                        <a:lstStyle/>
                        <a:p>
                          <a:endParaRPr lang="en-US"/>
                        </a:p>
                      </a:txBody>
                      <a:tcPr>
                        <a:blipFill>
                          <a:blip r:embed="rId2"/>
                          <a:stretch>
                            <a:fillRect l="-100231" t="-63830" r="-694" b="-108511"/>
                          </a:stretch>
                        </a:blipFill>
                      </a:tcPr>
                    </a:tc>
                    <a:extLst>
                      <a:ext uri="{0D108BD9-81ED-4DB2-BD59-A6C34878D82A}">
                        <a16:rowId xmlns:a16="http://schemas.microsoft.com/office/drawing/2014/main" val="10000"/>
                      </a:ext>
                    </a:extLst>
                  </a:tr>
                  <a:tr h="607187">
                    <a:tc>
                      <a:txBody>
                        <a:bodyPr/>
                        <a:lstStyle/>
                        <a:p>
                          <a:endParaRPr lang="en-US"/>
                        </a:p>
                      </a:txBody>
                      <a:tcPr>
                        <a:blipFill>
                          <a:blip r:embed="rId2"/>
                          <a:stretch>
                            <a:fillRect l="-231" t="-160417" r="-100694" b="-6250"/>
                          </a:stretch>
                        </a:blipFill>
                      </a:tcPr>
                    </a:tc>
                    <a:tc>
                      <a:txBody>
                        <a:bodyPr/>
                        <a:lstStyle/>
                        <a:p>
                          <a:endParaRPr lang="en-US"/>
                        </a:p>
                      </a:txBody>
                      <a:tcPr>
                        <a:blipFill>
                          <a:blip r:embed="rId2"/>
                          <a:stretch>
                            <a:fillRect l="-100231" t="-160417" r="-694" b="-6250"/>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Sýnir skrefin við notkun hallatöluformúlunnar ásamt aðgerðinni og stærðfræðilegri niðurstöðu hvers skrefs.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4.32</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578422413"/>
                  </p:ext>
                </p:extLst>
              </p:nvPr>
            </p:nvGraphicFramePr>
            <p:xfrm>
              <a:off x="609600" y="952500"/>
              <a:ext cx="10972800" cy="157410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536223417"/>
                      </a:ext>
                    </a:extLst>
                  </a:tr>
                  <a:tr h="0">
                    <a:tc>
                      <a:txBody>
                        <a:bodyPr/>
                        <a:lstStyle/>
                        <a:p>
                          <a:pPr marL="0" lvl="0" indent="0">
                            <a:buNone/>
                          </a:pPr>
                          <a:r>
                            <a:t>Notið hallatöluformúluna.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Skiptið </a:t>
                          </a:r>
                          <a14:m>
                            <m:oMath xmlns:m="http://schemas.openxmlformats.org/officeDocument/2006/math">
                              <m:r>
                                <a:rPr>
                                  <a:latin typeface="Cambria Math" panose="02040503050406030204" pitchFamily="18" charset="0"/>
                                </a:rPr>
                                <m:t>𝑚</m:t>
                              </m:r>
                            </m:oMath>
                          </a14:m>
                          <a:r>
                            <a:t> út fyrir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4</m:t>
                                  </m:r>
                                </m:den>
                              </m:f>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4</m:t>
                                    </m:r>
                                  </m:den>
                                </m:f>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578422413"/>
                  </p:ext>
                </p:extLst>
              </p:nvPr>
            </p:nvGraphicFramePr>
            <p:xfrm>
              <a:off x="609600" y="952500"/>
              <a:ext cx="10972800" cy="157410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536223417"/>
                      </a:ext>
                    </a:extLst>
                  </a:tr>
                  <a:tr h="601155">
                    <a:tc>
                      <a:txBody>
                        <a:bodyPr/>
                        <a:lstStyle/>
                        <a:p>
                          <a:pPr marL="0" lvl="0" indent="0">
                            <a:buNone/>
                          </a:pPr>
                          <a:r>
                            <a:t>Notið hallatöluformúluna.</a:t>
                          </a:r>
                        </a:p>
                      </a:txBody>
                      <a:tcPr/>
                    </a:tc>
                    <a:tc>
                      <a:txBody>
                        <a:bodyPr/>
                        <a:lstStyle/>
                        <a:p>
                          <a:endParaRPr lang="en-US"/>
                        </a:p>
                      </a:txBody>
                      <a:tcPr>
                        <a:blipFill>
                          <a:blip r:embed="rId2"/>
                          <a:stretch>
                            <a:fillRect l="-100231" t="-63830" r="-694" b="-108511"/>
                          </a:stretch>
                        </a:blipFill>
                      </a:tcPr>
                    </a:tc>
                    <a:extLst>
                      <a:ext uri="{0D108BD9-81ED-4DB2-BD59-A6C34878D82A}">
                        <a16:rowId xmlns:a16="http://schemas.microsoft.com/office/drawing/2014/main" val="10000"/>
                      </a:ext>
                    </a:extLst>
                  </a:tr>
                  <a:tr h="607187">
                    <a:tc>
                      <a:txBody>
                        <a:bodyPr/>
                        <a:lstStyle/>
                        <a:p>
                          <a:endParaRPr lang="en-US"/>
                        </a:p>
                      </a:txBody>
                      <a:tcPr>
                        <a:blipFill>
                          <a:blip r:embed="rId2"/>
                          <a:stretch>
                            <a:fillRect l="-231" t="-160417" r="-100694" b="-6250"/>
                          </a:stretch>
                        </a:blipFill>
                      </a:tcPr>
                    </a:tc>
                    <a:tc>
                      <a:txBody>
                        <a:bodyPr/>
                        <a:lstStyle/>
                        <a:p>
                          <a:endParaRPr lang="en-US"/>
                        </a:p>
                      </a:txBody>
                      <a:tcPr>
                        <a:blipFill>
                          <a:blip r:embed="rId2"/>
                          <a:stretch>
                            <a:fillRect l="-100231" t="-160417" r="-694" b="-6250"/>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Skrefin við notkun hallatöluformúlunnar og samsvarandi stærðfræðilegar segðir.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860467489"/>
                  </p:ext>
                </p:extLst>
              </p:nvPr>
            </p:nvGraphicFramePr>
            <p:xfrm>
              <a:off x="609600" y="952500"/>
              <a:ext cx="10972800" cy="278638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590247338"/>
                      </a:ext>
                    </a:extLst>
                  </a:tr>
                  <a:tr h="0">
                    <a:tc>
                      <a:txBody>
                        <a:bodyPr/>
                        <a:lstStyle/>
                        <a:p>
                          <a:pPr marL="0" lvl="0" indent="0">
                            <a:buNone/>
                          </a:pPr>
                          <a:r>
                            <a:t>Teljið lóðréttu breytinguna.</a:t>
                          </a:r>
                        </a:p>
                      </a:txBody>
                      <a:tcPr/>
                    </a:tc>
                    <a:tc>
                      <a:txBody>
                        <a:bodyPr/>
                        <a:lstStyle/>
                        <a:p>
                          <a:pPr marL="0" lvl="0" indent="0">
                            <a:buNone/>
                          </a:pPr>
                          <a:r>
                            <a:t>Lóðrétta breytingin er </a:t>
                          </a:r>
                          <a14:m>
                            <m:oMath xmlns:m="http://schemas.openxmlformats.org/officeDocument/2006/math">
                              <m:r>
                                <a:rPr>
                                  <a:latin typeface="Cambria Math" panose="02040503050406030204" pitchFamily="18" charset="0"/>
                                </a:rPr>
                                <m:t>−3</m:t>
                              </m:r>
                            </m:oMath>
                          </a14:m>
                          <a:r>
                            <a:t>.</a:t>
                          </a:r>
                        </a:p>
                      </a:txBody>
                      <a:tcPr/>
                    </a:tc>
                    <a:extLst>
                      <a:ext uri="{0D108BD9-81ED-4DB2-BD59-A6C34878D82A}">
                        <a16:rowId xmlns:a16="http://schemas.microsoft.com/office/drawing/2014/main" val="10000"/>
                      </a:ext>
                    </a:extLst>
                  </a:tr>
                  <a:tr h="0">
                    <a:tc>
                      <a:txBody>
                        <a:bodyPr/>
                        <a:lstStyle/>
                        <a:p>
                          <a:pPr marL="0" lvl="0" indent="0">
                            <a:buNone/>
                          </a:pPr>
                          <a:r>
                            <a:t>Teljið láréttu breytinguna. Hún liggur frá hægri til vinstri og er því neikvæð.</a:t>
                          </a:r>
                        </a:p>
                      </a:txBody>
                      <a:tcPr/>
                    </a:tc>
                    <a:tc>
                      <a:txBody>
                        <a:bodyPr/>
                        <a:lstStyle/>
                        <a:p>
                          <a:pPr marL="0" lvl="0" indent="0">
                            <a:buNone/>
                          </a:pPr>
                          <a:r>
                            <a:t>Lárétta breytingin er </a:t>
                          </a:r>
                          <a14:m>
                            <m:oMath xmlns:m="http://schemas.openxmlformats.org/officeDocument/2006/math">
                              <m:r>
                                <a:rPr>
                                  <a:latin typeface="Cambria Math" panose="02040503050406030204" pitchFamily="18" charset="0"/>
                                </a:rPr>
                                <m:t>−5</m:t>
                              </m:r>
                            </m:oMath>
                          </a14:m>
                          <a:r>
                            <a:t>.</a:t>
                          </a:r>
                        </a:p>
                      </a:txBody>
                      <a:tcPr/>
                    </a:tc>
                    <a:extLst>
                      <a:ext uri="{0D108BD9-81ED-4DB2-BD59-A6C34878D82A}">
                        <a16:rowId xmlns:a16="http://schemas.microsoft.com/office/drawing/2014/main" val="10001"/>
                      </a:ext>
                    </a:extLst>
                  </a:tr>
                  <a:tr h="0">
                    <a:tc>
                      <a:txBody>
                        <a:bodyPr/>
                        <a:lstStyle/>
                        <a:p>
                          <a:pPr marL="0" lvl="0" indent="0">
                            <a:buNone/>
                          </a:pPr>
                          <a:r>
                            <a:t>Notið hallatöluformúluna.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oMath>
                            </m:oMathPara>
                          </a14:m>
                          <a:endParaRPr/>
                        </a:p>
                      </a:txBody>
                      <a:tcPr/>
                    </a:tc>
                    <a:extLst>
                      <a:ext uri="{0D108BD9-81ED-4DB2-BD59-A6C34878D82A}">
                        <a16:rowId xmlns:a16="http://schemas.microsoft.com/office/drawing/2014/main" val="10002"/>
                      </a:ext>
                    </a:extLst>
                  </a:tr>
                  <a:tr h="0">
                    <a:tc>
                      <a:txBody>
                        <a:bodyPr/>
                        <a:lstStyle/>
                        <a:p>
                          <a:pPr marL="0" lvl="0" indent="0">
                            <a:buNone/>
                          </a:pPr>
                          <a:r>
                            <a:t>Setjið gildi lóðréttu og láréttu breytingarinnar inn í formúluna.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−5</m:t>
                                    </m:r>
                                  </m:den>
                                </m:f>
                              </m:oMath>
                            </m:oMathPara>
                          </a14:m>
                          <a:endParaRPr/>
                        </a:p>
                      </a:txBody>
                      <a:tcPr/>
                    </a:tc>
                    <a:extLst>
                      <a:ext uri="{0D108BD9-81ED-4DB2-BD59-A6C34878D82A}">
                        <a16:rowId xmlns:a16="http://schemas.microsoft.com/office/drawing/2014/main" val="10003"/>
                      </a:ext>
                    </a:extLst>
                  </a:tr>
                  <a:tr h="0">
                    <a:tc>
                      <a:txBody>
                        <a:bodyPr/>
                        <a:lstStyle/>
                        <a:p>
                          <a:endParaRPr/>
                        </a:p>
                      </a:txBody>
                      <a:tcPr/>
                    </a:tc>
                    <a:tc>
                      <a:txBody>
                        <a:bodyPr/>
                        <a:lstStyle/>
                        <a:p>
                          <a:pPr marL="0" lvl="0" indent="0">
                            <a:buNone/>
                          </a:pPr>
                          <a:r>
                            <a:rPr dirty="0"/>
                            <a:t>Hallatala línunnar er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−5</m:t>
                                  </m:r>
                                </m:den>
                              </m:f>
                            </m:oMath>
                          </a14:m>
                          <a:r>
                            <a:rPr dirty="0"/>
                            <a:t>.</a:t>
                          </a:r>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860467489"/>
                  </p:ext>
                </p:extLst>
              </p:nvPr>
            </p:nvGraphicFramePr>
            <p:xfrm>
              <a:off x="609600" y="952500"/>
              <a:ext cx="10972800" cy="278638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590247338"/>
                      </a:ext>
                    </a:extLst>
                  </a:tr>
                  <a:tr h="365760">
                    <a:tc>
                      <a:txBody>
                        <a:bodyPr/>
                        <a:lstStyle/>
                        <a:p>
                          <a:pPr marL="0" lvl="0" indent="0">
                            <a:buNone/>
                          </a:pPr>
                          <a:r>
                            <a:t>Teljið lóðréttu breytinguna.</a:t>
                          </a:r>
                        </a:p>
                      </a:txBody>
                      <a:tcPr/>
                    </a:tc>
                    <a:tc>
                      <a:txBody>
                        <a:bodyPr/>
                        <a:lstStyle/>
                        <a:p>
                          <a:endParaRPr lang="en-US"/>
                        </a:p>
                      </a:txBody>
                      <a:tcPr>
                        <a:blipFill>
                          <a:blip r:embed="rId2"/>
                          <a:stretch>
                            <a:fillRect l="-100231" t="-103448" r="-694" b="-568966"/>
                          </a:stretch>
                        </a:blipFill>
                      </a:tcPr>
                    </a:tc>
                    <a:extLst>
                      <a:ext uri="{0D108BD9-81ED-4DB2-BD59-A6C34878D82A}">
                        <a16:rowId xmlns:a16="http://schemas.microsoft.com/office/drawing/2014/main" val="10000"/>
                      </a:ext>
                    </a:extLst>
                  </a:tr>
                  <a:tr h="365760">
                    <a:tc>
                      <a:txBody>
                        <a:bodyPr/>
                        <a:lstStyle/>
                        <a:p>
                          <a:pPr marL="0" lvl="0" indent="0">
                            <a:buNone/>
                          </a:pPr>
                          <a:r>
                            <a:t>Teljið láréttu breytinguna. Hún liggur frá hægri til vinstri og er því neikvæð.</a:t>
                          </a:r>
                        </a:p>
                      </a:txBody>
                      <a:tcPr/>
                    </a:tc>
                    <a:tc>
                      <a:txBody>
                        <a:bodyPr/>
                        <a:lstStyle/>
                        <a:p>
                          <a:endParaRPr lang="en-US"/>
                        </a:p>
                      </a:txBody>
                      <a:tcPr>
                        <a:blipFill>
                          <a:blip r:embed="rId2"/>
                          <a:stretch>
                            <a:fillRect l="-100231" t="-203448" r="-694" b="-468966"/>
                          </a:stretch>
                        </a:blipFill>
                      </a:tcPr>
                    </a:tc>
                    <a:extLst>
                      <a:ext uri="{0D108BD9-81ED-4DB2-BD59-A6C34878D82A}">
                        <a16:rowId xmlns:a16="http://schemas.microsoft.com/office/drawing/2014/main" val="10001"/>
                      </a:ext>
                    </a:extLst>
                  </a:tr>
                  <a:tr h="601155">
                    <a:tc>
                      <a:txBody>
                        <a:bodyPr/>
                        <a:lstStyle/>
                        <a:p>
                          <a:pPr marL="0" lvl="0" indent="0">
                            <a:buNone/>
                          </a:pPr>
                          <a:r>
                            <a:t>Notið hallatöluformúluna.</a:t>
                          </a:r>
                        </a:p>
                      </a:txBody>
                      <a:tcPr/>
                    </a:tc>
                    <a:tc>
                      <a:txBody>
                        <a:bodyPr/>
                        <a:lstStyle/>
                        <a:p>
                          <a:endParaRPr lang="en-US"/>
                        </a:p>
                      </a:txBody>
                      <a:tcPr>
                        <a:blipFill>
                          <a:blip r:embed="rId2"/>
                          <a:stretch>
                            <a:fillRect l="-100231" t="-187234" r="-694" b="-189362"/>
                          </a:stretch>
                        </a:blipFill>
                      </a:tcPr>
                    </a:tc>
                    <a:extLst>
                      <a:ext uri="{0D108BD9-81ED-4DB2-BD59-A6C34878D82A}">
                        <a16:rowId xmlns:a16="http://schemas.microsoft.com/office/drawing/2014/main" val="10002"/>
                      </a:ext>
                    </a:extLst>
                  </a:tr>
                  <a:tr h="606870">
                    <a:tc>
                      <a:txBody>
                        <a:bodyPr/>
                        <a:lstStyle/>
                        <a:p>
                          <a:pPr marL="0" lvl="0" indent="0">
                            <a:buNone/>
                          </a:pPr>
                          <a:r>
                            <a:t>Setjið gildi lóðréttu og láréttu breytingarinnar inn í formúluna.</a:t>
                          </a:r>
                        </a:p>
                      </a:txBody>
                      <a:tcPr/>
                    </a:tc>
                    <a:tc>
                      <a:txBody>
                        <a:bodyPr/>
                        <a:lstStyle/>
                        <a:p>
                          <a:endParaRPr lang="en-US"/>
                        </a:p>
                      </a:txBody>
                      <a:tcPr>
                        <a:blipFill>
                          <a:blip r:embed="rId2"/>
                          <a:stretch>
                            <a:fillRect l="-100231" t="-281250" r="-694" b="-85417"/>
                          </a:stretch>
                        </a:blipFill>
                      </a:tcPr>
                    </a:tc>
                    <a:extLst>
                      <a:ext uri="{0D108BD9-81ED-4DB2-BD59-A6C34878D82A}">
                        <a16:rowId xmlns:a16="http://schemas.microsoft.com/office/drawing/2014/main" val="10003"/>
                      </a:ext>
                    </a:extLst>
                  </a:tr>
                  <a:tr h="481076">
                    <a:tc>
                      <a:txBody>
                        <a:bodyPr/>
                        <a:lstStyle/>
                        <a:p>
                          <a:endParaRPr/>
                        </a:p>
                      </a:txBody>
                      <a:tcPr/>
                    </a:tc>
                    <a:tc>
                      <a:txBody>
                        <a:bodyPr/>
                        <a:lstStyle/>
                        <a:p>
                          <a:endParaRPr lang="en-US"/>
                        </a:p>
                      </a:txBody>
                      <a:tcPr>
                        <a:blipFill>
                          <a:blip r:embed="rId2"/>
                          <a:stretch>
                            <a:fillRect l="-100231" t="-481579" r="-694" b="-7895"/>
                          </a:stretch>
                        </a:blipFill>
                      </a:tcPr>
                    </a:tc>
                    <a:extLst>
                      <a:ext uri="{0D108BD9-81ED-4DB2-BD59-A6C34878D82A}">
                        <a16:rowId xmlns:a16="http://schemas.microsoft.com/office/drawing/2014/main" val="10004"/>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Ítarleg skref til að reikna hallatölu línu (m) sem hlutfall lóðréttrar og láréttrar breytingar, ásamt aðgerðum og tölulegum niðurstöðum þeirra.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4.34</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952647932"/>
                  </p:ext>
                </p:extLst>
              </p:nvPr>
            </p:nvGraphicFramePr>
            <p:xfrm>
              <a:off x="609600" y="952500"/>
              <a:ext cx="10972800" cy="284784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287461277"/>
                      </a:ext>
                    </a:extLst>
                  </a:tr>
                  <a:tr h="0">
                    <a:tc>
                      <a:txBody>
                        <a:bodyPr/>
                        <a:lstStyle/>
                        <a:p>
                          <a:pPr marL="0" lvl="0" indent="0">
                            <a:buNone/>
                          </a:pPr>
                          <a:r>
                            <a:t>Hver er lóðrétta breytingin?</a:t>
                          </a:r>
                        </a:p>
                      </a:txBody>
                      <a:tcPr/>
                    </a:tc>
                    <a:tc>
                      <a:txBody>
                        <a:bodyPr/>
                        <a:lstStyle/>
                        <a:p>
                          <a:pPr marL="0" lvl="0" indent="0">
                            <a:buNone/>
                          </a:pPr>
                          <a:r>
                            <a:t>Lóðrétta breytingin er </a:t>
                          </a:r>
                          <a14:m>
                            <m:oMath xmlns:m="http://schemas.openxmlformats.org/officeDocument/2006/math">
                              <m:r>
                                <a:rPr>
                                  <a:latin typeface="Cambria Math" panose="02040503050406030204" pitchFamily="18" charset="0"/>
                                </a:rPr>
                                <m:t>0</m:t>
                              </m:r>
                            </m:oMath>
                          </a14:m>
                          <a:r>
                            <a:t>.</a:t>
                          </a:r>
                        </a:p>
                      </a:txBody>
                      <a:tcPr/>
                    </a:tc>
                    <a:extLst>
                      <a:ext uri="{0D108BD9-81ED-4DB2-BD59-A6C34878D82A}">
                        <a16:rowId xmlns:a16="http://schemas.microsoft.com/office/drawing/2014/main" val="10000"/>
                      </a:ext>
                    </a:extLst>
                  </a:tr>
                  <a:tr h="0">
                    <a:tc>
                      <a:txBody>
                        <a:bodyPr/>
                        <a:lstStyle/>
                        <a:p>
                          <a:pPr marL="0" lvl="0" indent="0">
                            <a:buNone/>
                          </a:pPr>
                          <a:r>
                            <a:t>Teljið láréttu breytinguna.</a:t>
                          </a:r>
                        </a:p>
                      </a:txBody>
                      <a:tcPr/>
                    </a:tc>
                    <a:tc>
                      <a:txBody>
                        <a:bodyPr/>
                        <a:lstStyle/>
                        <a:p>
                          <a:pPr marL="0" lvl="0" indent="0">
                            <a:buNone/>
                          </a:pPr>
                          <a:r>
                            <a:t>Lárétta breytingin er </a:t>
                          </a:r>
                          <a14:m>
                            <m:oMath xmlns:m="http://schemas.openxmlformats.org/officeDocument/2006/math">
                              <m:r>
                                <a:rPr>
                                  <a:latin typeface="Cambria Math" panose="02040503050406030204" pitchFamily="18" charset="0"/>
                                </a:rPr>
                                <m:t>3</m:t>
                              </m:r>
                            </m:oMath>
                          </a14:m>
                          <a:r>
                            <a:t>.</a:t>
                          </a:r>
                        </a:p>
                      </a:txBody>
                      <a:tcPr/>
                    </a:tc>
                    <a:extLst>
                      <a:ext uri="{0D108BD9-81ED-4DB2-BD59-A6C34878D82A}">
                        <a16:rowId xmlns:a16="http://schemas.microsoft.com/office/drawing/2014/main" val="10001"/>
                      </a:ext>
                    </a:extLst>
                  </a:tr>
                  <a:tr h="0">
                    <a:tc>
                      <a:txBody>
                        <a:bodyPr/>
                        <a:lstStyle/>
                        <a:p>
                          <a:pPr marL="0" lvl="0" indent="0">
                            <a:buNone/>
                          </a:pPr>
                          <a:r>
                            <a:t>Hver er hallatalan?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e>
                                  </m:m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0</m:t>
                                          </m:r>
                                        </m:num>
                                        <m:den>
                                          <m:r>
                                            <a:rPr>
                                              <a:latin typeface="Cambria Math" panose="02040503050406030204" pitchFamily="18" charset="0"/>
                                            </a:rPr>
                                            <m:t>3</m:t>
                                          </m:r>
                                        </m:den>
                                      </m:f>
                                    </m:e>
                                  </m:mr>
                                  <m:mr>
                                    <m:e>
                                      <m:r>
                                        <a:rPr>
                                          <a:latin typeface="Cambria Math" panose="02040503050406030204" pitchFamily="18" charset="0"/>
                                        </a:rPr>
                                        <m:t>𝑚</m:t>
                                      </m:r>
                                      <m:r>
                                        <a:rPr>
                                          <a:latin typeface="Cambria Math" panose="02040503050406030204" pitchFamily="18" charset="0"/>
                                        </a:rPr>
                                        <m:t>=0</m:t>
                                      </m:r>
                                    </m:e>
                                  </m:mr>
                                </m:m>
                              </m:oMath>
                            </m:oMathPara>
                          </a14:m>
                          <a:endParaRPr/>
                        </a:p>
                      </a:txBody>
                      <a:tcPr/>
                    </a:tc>
                    <a:extLst>
                      <a:ext uri="{0D108BD9-81ED-4DB2-BD59-A6C34878D82A}">
                        <a16:rowId xmlns:a16="http://schemas.microsoft.com/office/drawing/2014/main" val="10002"/>
                      </a:ext>
                    </a:extLst>
                  </a:tr>
                  <a:tr h="0">
                    <a:tc>
                      <a:txBody>
                        <a:bodyPr/>
                        <a:lstStyle/>
                        <a:p>
                          <a:endParaRPr/>
                        </a:p>
                      </a:txBody>
                      <a:tcPr/>
                    </a:tc>
                    <a:tc>
                      <a:txBody>
                        <a:bodyPr/>
                        <a:lstStyle/>
                        <a:p>
                          <a:pPr marL="0" lvl="0" indent="0">
                            <a:buNone/>
                          </a:pPr>
                          <a:r>
                            <a:rPr dirty="0"/>
                            <a:t>Hallatala láréttu línunnar </a:t>
                          </a:r>
                          <a14:m>
                            <m:oMath xmlns:m="http://schemas.openxmlformats.org/officeDocument/2006/math">
                              <m:r>
                                <a:rPr>
                                  <a:latin typeface="Cambria Math" panose="02040503050406030204" pitchFamily="18" charset="0"/>
                                </a:rPr>
                                <m:t>𝑦</m:t>
                              </m:r>
                              <m:r>
                                <a:rPr>
                                  <a:latin typeface="Cambria Math" panose="02040503050406030204" pitchFamily="18" charset="0"/>
                                </a:rPr>
                                <m:t>=4</m:t>
                              </m:r>
                            </m:oMath>
                          </a14:m>
                          <a:r>
                            <a:rPr dirty="0"/>
                            <a:t> er </a:t>
                          </a:r>
                          <a14:m>
                            <m:oMath xmlns:m="http://schemas.openxmlformats.org/officeDocument/2006/math">
                              <m:r>
                                <a:rPr>
                                  <a:latin typeface="Cambria Math" panose="02040503050406030204" pitchFamily="18" charset="0"/>
                                </a:rPr>
                                <m:t>0</m:t>
                              </m:r>
                            </m:oMath>
                          </a14:m>
                          <a:r>
                            <a:rPr dirty="0"/>
                            <a:t>.</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952647932"/>
                  </p:ext>
                </p:extLst>
              </p:nvPr>
            </p:nvGraphicFramePr>
            <p:xfrm>
              <a:off x="609600" y="952500"/>
              <a:ext cx="10972800" cy="284784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287461277"/>
                      </a:ext>
                    </a:extLst>
                  </a:tr>
                  <a:tr h="365760">
                    <a:tc>
                      <a:txBody>
                        <a:bodyPr/>
                        <a:lstStyle/>
                        <a:p>
                          <a:pPr marL="0" lvl="0" indent="0">
                            <a:buNone/>
                          </a:pPr>
                          <a:r>
                            <a:t>Hver er lóðrétta breytingin?</a:t>
                          </a:r>
                        </a:p>
                      </a:txBody>
                      <a:tcPr/>
                    </a:tc>
                    <a:tc>
                      <a:txBody>
                        <a:bodyPr/>
                        <a:lstStyle/>
                        <a:p>
                          <a:endParaRPr lang="en-US"/>
                        </a:p>
                      </a:txBody>
                      <a:tcPr>
                        <a:blipFill>
                          <a:blip r:embed="rId2"/>
                          <a:stretch>
                            <a:fillRect l="-100231" t="-103448" r="-694" b="-603448"/>
                          </a:stretch>
                        </a:blipFill>
                      </a:tcPr>
                    </a:tc>
                    <a:extLst>
                      <a:ext uri="{0D108BD9-81ED-4DB2-BD59-A6C34878D82A}">
                        <a16:rowId xmlns:a16="http://schemas.microsoft.com/office/drawing/2014/main" val="10000"/>
                      </a:ext>
                    </a:extLst>
                  </a:tr>
                  <a:tr h="365760">
                    <a:tc>
                      <a:txBody>
                        <a:bodyPr/>
                        <a:lstStyle/>
                        <a:p>
                          <a:pPr marL="0" lvl="0" indent="0">
                            <a:buNone/>
                          </a:pPr>
                          <a:r>
                            <a:t>Teljið láréttu breytinguna.</a:t>
                          </a:r>
                        </a:p>
                      </a:txBody>
                      <a:tcPr/>
                    </a:tc>
                    <a:tc>
                      <a:txBody>
                        <a:bodyPr/>
                        <a:lstStyle/>
                        <a:p>
                          <a:endParaRPr lang="en-US"/>
                        </a:p>
                      </a:txBody>
                      <a:tcPr>
                        <a:blipFill>
                          <a:blip r:embed="rId2"/>
                          <a:stretch>
                            <a:fillRect l="-100231" t="-203448" r="-694" b="-503448"/>
                          </a:stretch>
                        </a:blipFill>
                      </a:tcPr>
                    </a:tc>
                    <a:extLst>
                      <a:ext uri="{0D108BD9-81ED-4DB2-BD59-A6C34878D82A}">
                        <a16:rowId xmlns:a16="http://schemas.microsoft.com/office/drawing/2014/main" val="10001"/>
                      </a:ext>
                    </a:extLst>
                  </a:tr>
                  <a:tr h="1384808">
                    <a:tc>
                      <a:txBody>
                        <a:bodyPr/>
                        <a:lstStyle/>
                        <a:p>
                          <a:pPr marL="0" lvl="0" indent="0">
                            <a:buNone/>
                          </a:pPr>
                          <a:r>
                            <a:t>Hver er hallatalan?</a:t>
                          </a:r>
                        </a:p>
                      </a:txBody>
                      <a:tcPr/>
                    </a:tc>
                    <a:tc>
                      <a:txBody>
                        <a:bodyPr/>
                        <a:lstStyle/>
                        <a:p>
                          <a:endParaRPr lang="en-US"/>
                        </a:p>
                      </a:txBody>
                      <a:tcPr>
                        <a:blipFill>
                          <a:blip r:embed="rId2"/>
                          <a:stretch>
                            <a:fillRect l="-100231" t="-80734" r="-694" b="-33945"/>
                          </a:stretch>
                        </a:blipFill>
                      </a:tcPr>
                    </a:tc>
                    <a:extLst>
                      <a:ext uri="{0D108BD9-81ED-4DB2-BD59-A6C34878D82A}">
                        <a16:rowId xmlns:a16="http://schemas.microsoft.com/office/drawing/2014/main" val="10002"/>
                      </a:ext>
                    </a:extLst>
                  </a:tr>
                  <a:tr h="365760">
                    <a:tc>
                      <a:txBody>
                        <a:bodyPr/>
                        <a:lstStyle/>
                        <a:p>
                          <a:endParaRPr/>
                        </a:p>
                      </a:txBody>
                      <a:tcPr/>
                    </a:tc>
                    <a:tc>
                      <a:txBody>
                        <a:bodyPr/>
                        <a:lstStyle/>
                        <a:p>
                          <a:endParaRPr lang="en-US"/>
                        </a:p>
                      </a:txBody>
                      <a:tcPr>
                        <a:blipFill>
                          <a:blip r:embed="rId2"/>
                          <a:stretch>
                            <a:fillRect l="-100231" t="-679310" r="-694" b="-27586"/>
                          </a:stretch>
                        </a:blipFill>
                      </a:tcPr>
                    </a:tc>
                    <a:extLst>
                      <a:ext uri="{0D108BD9-81ED-4DB2-BD59-A6C34878D82A}">
                        <a16:rowId xmlns:a16="http://schemas.microsoft.com/office/drawing/2014/main" val="10003"/>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Hallatala láréttu línunnar (y=4) er reiknuð með því að ákvarða lóðréttu breytinguna (0) og láréttu breytinguna (3). Niðurstaðan sýnir að hallatalan er 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788733261"/>
                  </p:ext>
                </p:extLst>
              </p:nvPr>
            </p:nvGraphicFramePr>
            <p:xfrm>
              <a:off x="609600" y="952500"/>
              <a:ext cx="10972800" cy="2253234"/>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529370004"/>
                      </a:ext>
                    </a:extLst>
                  </a:tr>
                  <a:tr h="0">
                    <a:tc>
                      <a:txBody>
                        <a:bodyPr/>
                        <a:lstStyle/>
                        <a:p>
                          <a:pPr marL="0" lvl="0" indent="0">
                            <a:buNone/>
                          </a:pPr>
                          <a:r>
                            <a:t>Hver er lóðrétta breytingin?</a:t>
                          </a:r>
                        </a:p>
                      </a:txBody>
                      <a:tcPr/>
                    </a:tc>
                    <a:tc>
                      <a:txBody>
                        <a:bodyPr/>
                        <a:lstStyle/>
                        <a:p>
                          <a:pPr marL="0" lvl="0" indent="0">
                            <a:buNone/>
                          </a:pPr>
                          <a:r>
                            <a:t>Lóðrétta breytingin er </a:t>
                          </a:r>
                          <a14:m>
                            <m:oMath xmlns:m="http://schemas.openxmlformats.org/officeDocument/2006/math">
                              <m:r>
                                <a:rPr>
                                  <a:latin typeface="Cambria Math" panose="02040503050406030204" pitchFamily="18" charset="0"/>
                                </a:rPr>
                                <m:t>2</m:t>
                              </m:r>
                            </m:oMath>
                          </a14:m>
                          <a:r>
                            <a:t>.</a:t>
                          </a:r>
                        </a:p>
                      </a:txBody>
                      <a:tcPr/>
                    </a:tc>
                    <a:extLst>
                      <a:ext uri="{0D108BD9-81ED-4DB2-BD59-A6C34878D82A}">
                        <a16:rowId xmlns:a16="http://schemas.microsoft.com/office/drawing/2014/main" val="10000"/>
                      </a:ext>
                    </a:extLst>
                  </a:tr>
                  <a:tr h="0">
                    <a:tc>
                      <a:txBody>
                        <a:bodyPr/>
                        <a:lstStyle/>
                        <a:p>
                          <a:pPr marL="0" lvl="0" indent="0">
                            <a:buNone/>
                          </a:pPr>
                          <a:r>
                            <a:t>Teljið láréttu breytinguna.</a:t>
                          </a:r>
                        </a:p>
                      </a:txBody>
                      <a:tcPr/>
                    </a:tc>
                    <a:tc>
                      <a:txBody>
                        <a:bodyPr/>
                        <a:lstStyle/>
                        <a:p>
                          <a:pPr marL="0" lvl="0" indent="0">
                            <a:buNone/>
                          </a:pPr>
                          <a:r>
                            <a:t>Lárétta breytingin er </a:t>
                          </a:r>
                          <a14:m>
                            <m:oMath xmlns:m="http://schemas.openxmlformats.org/officeDocument/2006/math">
                              <m:r>
                                <a:rPr>
                                  <a:latin typeface="Cambria Math" panose="02040503050406030204" pitchFamily="18" charset="0"/>
                                </a:rPr>
                                <m:t>0</m:t>
                              </m:r>
                            </m:oMath>
                          </a14:m>
                          <a:r>
                            <a:t>.</a:t>
                          </a:r>
                        </a:p>
                      </a:txBody>
                      <a:tcPr/>
                    </a:tc>
                    <a:extLst>
                      <a:ext uri="{0D108BD9-81ED-4DB2-BD59-A6C34878D82A}">
                        <a16:rowId xmlns:a16="http://schemas.microsoft.com/office/drawing/2014/main" val="10001"/>
                      </a:ext>
                    </a:extLst>
                  </a:tr>
                  <a:tr h="0">
                    <a:tc>
                      <a:txBody>
                        <a:bodyPr/>
                        <a:lstStyle/>
                        <a:p>
                          <a:pPr marL="0" lvl="0" indent="0">
                            <a:buNone/>
                          </a:pPr>
                          <a:r>
                            <a:t>Hver er hallatalan?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e>
                                  </m:m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0</m:t>
                                          </m:r>
                                        </m:den>
                                      </m:f>
                                    </m:e>
                                  </m:mr>
                                </m:m>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788733261"/>
                  </p:ext>
                </p:extLst>
              </p:nvPr>
            </p:nvGraphicFramePr>
            <p:xfrm>
              <a:off x="609600" y="952500"/>
              <a:ext cx="10972800" cy="2253234"/>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529370004"/>
                      </a:ext>
                    </a:extLst>
                  </a:tr>
                  <a:tr h="365760">
                    <a:tc>
                      <a:txBody>
                        <a:bodyPr/>
                        <a:lstStyle/>
                        <a:p>
                          <a:pPr marL="0" lvl="0" indent="0">
                            <a:buNone/>
                          </a:pPr>
                          <a:r>
                            <a:t>Hver er lóðrétta breytingin?</a:t>
                          </a:r>
                        </a:p>
                      </a:txBody>
                      <a:tcPr/>
                    </a:tc>
                    <a:tc>
                      <a:txBody>
                        <a:bodyPr/>
                        <a:lstStyle/>
                        <a:p>
                          <a:endParaRPr lang="en-US"/>
                        </a:p>
                      </a:txBody>
                      <a:tcPr>
                        <a:blipFill>
                          <a:blip r:embed="rId2"/>
                          <a:stretch>
                            <a:fillRect l="-100231" t="-103448" r="-694" b="-420690"/>
                          </a:stretch>
                        </a:blipFill>
                      </a:tcPr>
                    </a:tc>
                    <a:extLst>
                      <a:ext uri="{0D108BD9-81ED-4DB2-BD59-A6C34878D82A}">
                        <a16:rowId xmlns:a16="http://schemas.microsoft.com/office/drawing/2014/main" val="10000"/>
                      </a:ext>
                    </a:extLst>
                  </a:tr>
                  <a:tr h="365760">
                    <a:tc>
                      <a:txBody>
                        <a:bodyPr/>
                        <a:lstStyle/>
                        <a:p>
                          <a:pPr marL="0" lvl="0" indent="0">
                            <a:buNone/>
                          </a:pPr>
                          <a:r>
                            <a:t>Teljið láréttu breytinguna.</a:t>
                          </a:r>
                        </a:p>
                      </a:txBody>
                      <a:tcPr/>
                    </a:tc>
                    <a:tc>
                      <a:txBody>
                        <a:bodyPr/>
                        <a:lstStyle/>
                        <a:p>
                          <a:endParaRPr lang="en-US"/>
                        </a:p>
                      </a:txBody>
                      <a:tcPr>
                        <a:blipFill>
                          <a:blip r:embed="rId2"/>
                          <a:stretch>
                            <a:fillRect l="-100231" t="-203448" r="-694" b="-320690"/>
                          </a:stretch>
                        </a:blipFill>
                      </a:tcPr>
                    </a:tc>
                    <a:extLst>
                      <a:ext uri="{0D108BD9-81ED-4DB2-BD59-A6C34878D82A}">
                        <a16:rowId xmlns:a16="http://schemas.microsoft.com/office/drawing/2014/main" val="10001"/>
                      </a:ext>
                    </a:extLst>
                  </a:tr>
                  <a:tr h="1155954">
                    <a:tc>
                      <a:txBody>
                        <a:bodyPr/>
                        <a:lstStyle/>
                        <a:p>
                          <a:pPr marL="0" lvl="0" indent="0">
                            <a:buNone/>
                          </a:pPr>
                          <a:r>
                            <a:t>Hver er hallatalan?</a:t>
                          </a:r>
                        </a:p>
                      </a:txBody>
                      <a:tcPr/>
                    </a:tc>
                    <a:tc>
                      <a:txBody>
                        <a:bodyPr/>
                        <a:lstStyle/>
                        <a:p>
                          <a:endParaRPr lang="en-US"/>
                        </a:p>
                      </a:txBody>
                      <a:tcPr>
                        <a:blipFill>
                          <a:blip r:embed="rId2"/>
                          <a:stretch>
                            <a:fillRect l="-100231" t="-96703" r="-694" b="-2198"/>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Sýnir útreikning hallatölu þegar lárétta breytingin er núll og niðurstaðan því óskilgreind.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53732335"/>
                  </p:ext>
                </p:extLst>
              </p:nvPr>
            </p:nvGraphicFramePr>
            <p:xfrm>
              <a:off x="609600" y="952500"/>
              <a:ext cx="10972800" cy="361639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109093349"/>
                      </a:ext>
                    </a:extLst>
                  </a:tr>
                  <a:tr h="0">
                    <a:tc>
                      <a:txBody>
                        <a:bodyPr/>
                        <a:lstStyle/>
                        <a:p>
                          <a:pPr marL="0" lvl="0" indent="0">
                            <a:buNone/>
                          </a:pPr>
                          <a:r>
                            <a:t>Við táknum </a:t>
                          </a:r>
                          <a14:m>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1,2</m:t>
                                  </m:r>
                                </m:e>
                              </m:d>
                            </m:oMath>
                          </a14:m>
                          <a:r>
                            <a:t> punkt nr. 1 og </a:t>
                          </a:r>
                          <a14:m>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4,5</m:t>
                                  </m:r>
                                </m:e>
                              </m:d>
                            </m:oMath>
                          </a14:m>
                          <a:r>
                            <a:t> punkt nr. 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limUpp>
                                      <m:limUppPr>
                                        <m:ctrlPr>
                                          <a:rPr i="1">
                                            <a:latin typeface="Cambria Math" panose="02040503050406030204" pitchFamily="18" charset="0"/>
                                          </a:rPr>
                                        </m:ctrlPr>
                                      </m:limUppPr>
                                      <m:e>
                                        <m:r>
                                          <a:rPr>
                                            <a:latin typeface="Cambria Math" panose="02040503050406030204" pitchFamily="18" charset="0"/>
                                          </a:rPr>
                                          <m:t>1,2</m:t>
                                        </m:r>
                                      </m:e>
                                      <m:lim>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lim>
                                    </m:limUpp>
                                  </m:e>
                                </m:d>
                                <m:r>
                                  <a:rPr>
                                    <a:latin typeface="Cambria Math" panose="02040503050406030204" pitchFamily="18" charset="0"/>
                                  </a:rPr>
                                  <m:t> </m:t>
                                </m:r>
                                <m:sSub>
                                  <m:sSubPr>
                                    <m:ctrlPr>
                                      <a:rPr i="1">
                                        <a:latin typeface="Cambria Math" panose="02040503050406030204" pitchFamily="18" charset="0"/>
                                      </a:rPr>
                                    </m:ctrlPr>
                                  </m:sSubPr>
                                  <m:e>
                                    <m:d>
                                      <m:dPr>
                                        <m:ctrlPr>
                                          <a:rPr i="1">
                                            <a:latin typeface="Cambria Math" panose="02040503050406030204" pitchFamily="18" charset="0"/>
                                          </a:rPr>
                                        </m:ctrlPr>
                                      </m:dPr>
                                      <m:e>
                                        <m:limUpp>
                                          <m:limUppPr>
                                            <m:ctrlPr>
                                              <a:rPr i="1">
                                                <a:latin typeface="Cambria Math" panose="02040503050406030204" pitchFamily="18" charset="0"/>
                                              </a:rPr>
                                            </m:ctrlPr>
                                          </m:limUppPr>
                                          <m:e>
                                            <m:r>
                                              <a:rPr>
                                                <a:latin typeface="Cambria Math" panose="02040503050406030204" pitchFamily="18" charset="0"/>
                                              </a:rPr>
                                              <m:t>4,5</m:t>
                                            </m:r>
                                          </m:e>
                                          <m:lim>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2</m:t>
                                                </m:r>
                                              </m:sub>
                                            </m:sSub>
                                          </m:lim>
                                        </m:limUpp>
                                      </m:e>
                                    </m:d>
                                  </m:e>
                                  <m:sub>
                                    <m:r>
                                      <a:rPr>
                                        <a:latin typeface="Cambria Math" panose="02040503050406030204" pitchFamily="18" charset="0"/>
                                      </a:rPr>
                                      <m:t>​</m:t>
                                    </m:r>
                                  </m:sub>
                                </m:sSub>
                              </m:oMath>
                            </m:oMathPara>
                          </a14:m>
                          <a:endParaRPr/>
                        </a:p>
                      </a:txBody>
                      <a:tcPr/>
                    </a:tc>
                    <a:extLst>
                      <a:ext uri="{0D108BD9-81ED-4DB2-BD59-A6C34878D82A}">
                        <a16:rowId xmlns:a16="http://schemas.microsoft.com/office/drawing/2014/main" val="10000"/>
                      </a:ext>
                    </a:extLst>
                  </a:tr>
                  <a:tr h="0">
                    <a:tc>
                      <a:txBody>
                        <a:bodyPr/>
                        <a:lstStyle/>
                        <a:p>
                          <a:pPr marL="0" lvl="0" indent="0">
                            <a:buNone/>
                          </a:pPr>
                          <a:r>
                            <a:t>Notið hallatöluformúluna.</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num>
                                <m:den>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den>
                              </m:f>
                            </m:oMath>
                          </a14:m>
                          <a:r>
                            <a:t>.</a:t>
                          </a:r>
                        </a:p>
                      </a:txBody>
                      <a:tcPr/>
                    </a:tc>
                    <a:extLst>
                      <a:ext uri="{0D108BD9-81ED-4DB2-BD59-A6C34878D82A}">
                        <a16:rowId xmlns:a16="http://schemas.microsoft.com/office/drawing/2014/main" val="10001"/>
                      </a:ext>
                    </a:extLst>
                  </a:tr>
                  <a:tr h="0">
                    <a:tc>
                      <a:txBody>
                        <a:bodyPr/>
                        <a:lstStyle/>
                        <a:p>
                          <a:pPr marL="0" lvl="0" indent="0">
                            <a:buNone/>
                          </a:pPr>
                          <a:r>
                            <a:t>Setjið gildin inn.</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14:m>
                            <m:oMath xmlns:m="http://schemas.openxmlformats.org/officeDocument/2006/math">
                              <m:r>
                                <a:rPr>
                                  <a:latin typeface="Cambria Math" panose="02040503050406030204" pitchFamily="18" charset="0"/>
                                </a:rPr>
                                <m:t>𝑦</m:t>
                              </m:r>
                            </m:oMath>
                          </a14:m>
                          <a:r>
                            <a:t> seinni punkts að frádregnu </a:t>
                          </a:r>
                          <a14:m>
                            <m:oMath xmlns:m="http://schemas.openxmlformats.org/officeDocument/2006/math">
                              <m:r>
                                <a:rPr>
                                  <a:latin typeface="Cambria Math" panose="02040503050406030204" pitchFamily="18" charset="0"/>
                                </a:rPr>
                                <m:t>𝑦</m:t>
                              </m:r>
                            </m:oMath>
                          </a14:m>
                          <a:r>
                            <a:t> fyrri punkts</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5−2</m:t>
                                  </m:r>
                                </m:num>
                                <m:den>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den>
                              </m:f>
                            </m:oMath>
                          </a14:m>
                          <a:r>
                            <a:t>.</a:t>
                          </a:r>
                        </a:p>
                      </a:txBody>
                      <a:tcPr/>
                    </a:tc>
                    <a:extLst>
                      <a:ext uri="{0D108BD9-81ED-4DB2-BD59-A6C34878D82A}">
                        <a16:rowId xmlns:a16="http://schemas.microsoft.com/office/drawing/2014/main" val="10003"/>
                      </a:ext>
                    </a:extLst>
                  </a:tr>
                  <a:tr h="0">
                    <a:tc>
                      <a:txBody>
                        <a:bodyPr/>
                        <a:lstStyle/>
                        <a:p>
                          <a:pPr marL="0" lvl="0" indent="0">
                            <a:buNone/>
                          </a:pPr>
                          <a14:m>
                            <m:oMath xmlns:m="http://schemas.openxmlformats.org/officeDocument/2006/math">
                              <m:r>
                                <a:rPr>
                                  <a:latin typeface="Cambria Math" panose="02040503050406030204" pitchFamily="18" charset="0"/>
                                </a:rPr>
                                <m:t>𝑥</m:t>
                              </m:r>
                            </m:oMath>
                          </a14:m>
                          <a:r>
                            <a:t> seinni punkts að frádregnu </a:t>
                          </a:r>
                          <a14:m>
                            <m:oMath xmlns:m="http://schemas.openxmlformats.org/officeDocument/2006/math">
                              <m:r>
                                <a:rPr>
                                  <a:latin typeface="Cambria Math" panose="02040503050406030204" pitchFamily="18" charset="0"/>
                                </a:rPr>
                                <m:t>𝑥</m:t>
                              </m:r>
                            </m:oMath>
                          </a14:m>
                          <a:r>
                            <a:t> fyrri punkts</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5−2</m:t>
                                  </m:r>
                                </m:num>
                                <m:den>
                                  <m:r>
                                    <a:rPr>
                                      <a:latin typeface="Cambria Math" panose="02040503050406030204" pitchFamily="18" charset="0"/>
                                    </a:rPr>
                                    <m:t>4−1</m:t>
                                  </m:r>
                                </m:den>
                              </m:f>
                            </m:oMath>
                          </a14:m>
                          <a:r>
                            <a:t>.</a:t>
                          </a:r>
                        </a:p>
                      </a:txBody>
                      <a:tcPr/>
                    </a:tc>
                    <a:extLst>
                      <a:ext uri="{0D108BD9-81ED-4DB2-BD59-A6C34878D82A}">
                        <a16:rowId xmlns:a16="http://schemas.microsoft.com/office/drawing/2014/main" val="10004"/>
                      </a:ext>
                    </a:extLst>
                  </a:tr>
                  <a:tr h="0">
                    <a:tc>
                      <a:txBody>
                        <a:bodyPr/>
                        <a:lstStyle/>
                        <a:p>
                          <a:pPr marL="0" lvl="0" indent="0">
                            <a:buNone/>
                          </a:pPr>
                          <a:r>
                            <a:t>Einfaldið teljarann og nefnarann.</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3</m:t>
                                  </m:r>
                                </m:den>
                              </m:f>
                            </m:oMath>
                          </a14:m>
                          <a:r>
                            <a:t>.</a:t>
                          </a:r>
                        </a:p>
                      </a:txBody>
                      <a:tcPr/>
                    </a:tc>
                    <a:extLst>
                      <a:ext uri="{0D108BD9-81ED-4DB2-BD59-A6C34878D82A}">
                        <a16:rowId xmlns:a16="http://schemas.microsoft.com/office/drawing/2014/main" val="10005"/>
                      </a:ext>
                    </a:extLst>
                  </a:tr>
                  <a:tr h="0">
                    <a:tc>
                      <a:txBody>
                        <a:bodyPr/>
                        <a:lstStyle/>
                        <a:p>
                          <a:pPr marL="0" lvl="0" indent="0">
                            <a:buNone/>
                          </a:pPr>
                          <a:r>
                            <a:t>Einfaldið.</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=1</m:t>
                              </m:r>
                            </m:oMath>
                          </a14:m>
                          <a:r>
                            <a:rPr dirty="0"/>
                            <a:t>.</a:t>
                          </a:r>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53732335"/>
                  </p:ext>
                </p:extLst>
              </p:nvPr>
            </p:nvGraphicFramePr>
            <p:xfrm>
              <a:off x="609600" y="952500"/>
              <a:ext cx="10972800" cy="361639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109093349"/>
                      </a:ext>
                    </a:extLst>
                  </a:tr>
                  <a:tr h="546926">
                    <a:tc>
                      <a:txBody>
                        <a:bodyPr/>
                        <a:lstStyle/>
                        <a:p>
                          <a:endParaRPr lang="en-US"/>
                        </a:p>
                      </a:txBody>
                      <a:tcPr>
                        <a:blipFill>
                          <a:blip r:embed="rId2"/>
                          <a:stretch>
                            <a:fillRect l="-231" t="-69767" r="-100694" b="-513953"/>
                          </a:stretch>
                        </a:blipFill>
                      </a:tcPr>
                    </a:tc>
                    <a:tc>
                      <a:txBody>
                        <a:bodyPr/>
                        <a:lstStyle/>
                        <a:p>
                          <a:endParaRPr lang="en-US"/>
                        </a:p>
                      </a:txBody>
                      <a:tcPr>
                        <a:blipFill>
                          <a:blip r:embed="rId2"/>
                          <a:stretch>
                            <a:fillRect l="-100231" t="-69767" r="-694" b="-513953"/>
                          </a:stretch>
                        </a:blipFill>
                      </a:tcPr>
                    </a:tc>
                    <a:extLst>
                      <a:ext uri="{0D108BD9-81ED-4DB2-BD59-A6C34878D82A}">
                        <a16:rowId xmlns:a16="http://schemas.microsoft.com/office/drawing/2014/main" val="10000"/>
                      </a:ext>
                    </a:extLst>
                  </a:tr>
                  <a:tr h="490982">
                    <a:tc>
                      <a:txBody>
                        <a:bodyPr/>
                        <a:lstStyle/>
                        <a:p>
                          <a:pPr marL="0" lvl="0" indent="0">
                            <a:buNone/>
                          </a:pPr>
                          <a:r>
                            <a:t>Notið hallatöluformúluna.</a:t>
                          </a:r>
                        </a:p>
                      </a:txBody>
                      <a:tcPr/>
                    </a:tc>
                    <a:tc>
                      <a:txBody>
                        <a:bodyPr/>
                        <a:lstStyle/>
                        <a:p>
                          <a:endParaRPr lang="en-US"/>
                        </a:p>
                      </a:txBody>
                      <a:tcPr>
                        <a:blipFill>
                          <a:blip r:embed="rId2"/>
                          <a:stretch>
                            <a:fillRect l="-100231" t="-187179" r="-694" b="-466667"/>
                          </a:stretch>
                        </a:blipFill>
                      </a:tcPr>
                    </a:tc>
                    <a:extLst>
                      <a:ext uri="{0D108BD9-81ED-4DB2-BD59-A6C34878D82A}">
                        <a16:rowId xmlns:a16="http://schemas.microsoft.com/office/drawing/2014/main" val="10001"/>
                      </a:ext>
                    </a:extLst>
                  </a:tr>
                  <a:tr h="365760">
                    <a:tc>
                      <a:txBody>
                        <a:bodyPr/>
                        <a:lstStyle/>
                        <a:p>
                          <a:pPr marL="0" lvl="0" indent="0">
                            <a:buNone/>
                          </a:pPr>
                          <a:r>
                            <a:t>Setjið gildin inn.</a:t>
                          </a:r>
                        </a:p>
                      </a:txBody>
                      <a:tcPr/>
                    </a:tc>
                    <a:tc>
                      <a:txBody>
                        <a:bodyPr/>
                        <a:lstStyle/>
                        <a:p>
                          <a:endParaRPr/>
                        </a:p>
                      </a:txBody>
                      <a:tcPr/>
                    </a:tc>
                    <a:extLst>
                      <a:ext uri="{0D108BD9-81ED-4DB2-BD59-A6C34878D82A}">
                        <a16:rowId xmlns:a16="http://schemas.microsoft.com/office/drawing/2014/main" val="10002"/>
                      </a:ext>
                    </a:extLst>
                  </a:tr>
                  <a:tr h="517208">
                    <a:tc>
                      <a:txBody>
                        <a:bodyPr/>
                        <a:lstStyle/>
                        <a:p>
                          <a:endParaRPr lang="en-US"/>
                        </a:p>
                      </a:txBody>
                      <a:tcPr>
                        <a:blipFill>
                          <a:blip r:embed="rId2"/>
                          <a:stretch>
                            <a:fillRect l="-231" t="-341463" r="-100694" b="-275610"/>
                          </a:stretch>
                        </a:blipFill>
                      </a:tcPr>
                    </a:tc>
                    <a:tc>
                      <a:txBody>
                        <a:bodyPr/>
                        <a:lstStyle/>
                        <a:p>
                          <a:endParaRPr lang="en-US"/>
                        </a:p>
                      </a:txBody>
                      <a:tcPr>
                        <a:blipFill>
                          <a:blip r:embed="rId2"/>
                          <a:stretch>
                            <a:fillRect l="-100231" t="-341463" r="-694" b="-275610"/>
                          </a:stretch>
                        </a:blipFill>
                      </a:tcPr>
                    </a:tc>
                    <a:extLst>
                      <a:ext uri="{0D108BD9-81ED-4DB2-BD59-A6C34878D82A}">
                        <a16:rowId xmlns:a16="http://schemas.microsoft.com/office/drawing/2014/main" val="10003"/>
                      </a:ext>
                    </a:extLst>
                  </a:tr>
                  <a:tr h="483235">
                    <a:tc>
                      <a:txBody>
                        <a:bodyPr/>
                        <a:lstStyle/>
                        <a:p>
                          <a:endParaRPr lang="en-US"/>
                        </a:p>
                      </a:txBody>
                      <a:tcPr>
                        <a:blipFill>
                          <a:blip r:embed="rId2"/>
                          <a:stretch>
                            <a:fillRect l="-231" t="-476316" r="-100694" b="-197368"/>
                          </a:stretch>
                        </a:blipFill>
                      </a:tcPr>
                    </a:tc>
                    <a:tc>
                      <a:txBody>
                        <a:bodyPr/>
                        <a:lstStyle/>
                        <a:p>
                          <a:endParaRPr lang="en-US"/>
                        </a:p>
                      </a:txBody>
                      <a:tcPr>
                        <a:blipFill>
                          <a:blip r:embed="rId2"/>
                          <a:stretch>
                            <a:fillRect l="-100231" t="-476316" r="-694" b="-197368"/>
                          </a:stretch>
                        </a:blipFill>
                      </a:tcPr>
                    </a:tc>
                    <a:extLst>
                      <a:ext uri="{0D108BD9-81ED-4DB2-BD59-A6C34878D82A}">
                        <a16:rowId xmlns:a16="http://schemas.microsoft.com/office/drawing/2014/main" val="10004"/>
                      </a:ext>
                    </a:extLst>
                  </a:tr>
                  <a:tr h="480759">
                    <a:tc>
                      <a:txBody>
                        <a:bodyPr/>
                        <a:lstStyle/>
                        <a:p>
                          <a:pPr marL="0" lvl="0" indent="0">
                            <a:buNone/>
                          </a:pPr>
                          <a:r>
                            <a:t>Einfaldið teljarann og nefnarann.</a:t>
                          </a:r>
                        </a:p>
                      </a:txBody>
                      <a:tcPr/>
                    </a:tc>
                    <a:tc>
                      <a:txBody>
                        <a:bodyPr/>
                        <a:lstStyle/>
                        <a:p>
                          <a:endParaRPr lang="en-US"/>
                        </a:p>
                      </a:txBody>
                      <a:tcPr>
                        <a:blipFill>
                          <a:blip r:embed="rId2"/>
                          <a:stretch>
                            <a:fillRect l="-100231" t="-576316" r="-694" b="-97368"/>
                          </a:stretch>
                        </a:blipFill>
                      </a:tcPr>
                    </a:tc>
                    <a:extLst>
                      <a:ext uri="{0D108BD9-81ED-4DB2-BD59-A6C34878D82A}">
                        <a16:rowId xmlns:a16="http://schemas.microsoft.com/office/drawing/2014/main" val="10005"/>
                      </a:ext>
                    </a:extLst>
                  </a:tr>
                  <a:tr h="365760">
                    <a:tc>
                      <a:txBody>
                        <a:bodyPr/>
                        <a:lstStyle/>
                        <a:p>
                          <a:pPr marL="0" lvl="0" indent="0">
                            <a:buNone/>
                          </a:pPr>
                          <a:r>
                            <a:t>Einfaldið.</a:t>
                          </a:r>
                        </a:p>
                      </a:txBody>
                      <a:tcPr/>
                    </a:tc>
                    <a:tc>
                      <a:txBody>
                        <a:bodyPr/>
                        <a:lstStyle/>
                        <a:p>
                          <a:endParaRPr lang="en-US"/>
                        </a:p>
                      </a:txBody>
                      <a:tcPr>
                        <a:blipFill>
                          <a:blip r:embed="rId2"/>
                          <a:stretch>
                            <a:fillRect l="-100231" t="-886207" r="-694" b="-27586"/>
                          </a:stretch>
                        </a:blipFill>
                      </a:tcPr>
                    </a:tc>
                    <a:extLst>
                      <a:ext uri="{0D108BD9-81ED-4DB2-BD59-A6C34878D82A}">
                        <a16:rowId xmlns:a16="http://schemas.microsoft.com/office/drawing/2014/main" val="10006"/>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Hallatala línunnar milli punktanna (1,2) og (4,5) reiknuð skref fyrir skref með hallatöluformúlunni.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477212710"/>
                  </p:ext>
                </p:extLst>
              </p:nvPr>
            </p:nvGraphicFramePr>
            <p:xfrm>
              <a:off x="609600" y="952500"/>
              <a:ext cx="10972800" cy="401866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066372952"/>
                      </a:ext>
                    </a:extLst>
                  </a:tr>
                  <a:tr h="0">
                    <a:tc>
                      <a:txBody>
                        <a:bodyPr/>
                        <a:lstStyle/>
                        <a:p>
                          <a:pPr marL="0" lvl="0" indent="0">
                            <a:buNone/>
                          </a:pPr>
                          <a:r>
                            <a:t>Við köllum </a:t>
                          </a:r>
                          <a14:m>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−2,−3</m:t>
                                  </m:r>
                                </m:e>
                              </m:d>
                            </m:oMath>
                          </a14:m>
                          <a:r>
                            <a:t> punkt nr. 1 og </a:t>
                          </a:r>
                          <a14:m>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−7,4</m:t>
                                  </m:r>
                                </m:e>
                              </m:d>
                            </m:oMath>
                          </a14:m>
                          <a:r>
                            <a:t> punkt nr. 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limUpp>
                                      <m:limUppPr>
                                        <m:ctrlPr>
                                          <a:rPr i="1">
                                            <a:latin typeface="Cambria Math" panose="02040503050406030204" pitchFamily="18" charset="0"/>
                                          </a:rPr>
                                        </m:ctrlPr>
                                      </m:limUppPr>
                                      <m:e>
                                        <m:r>
                                          <a:rPr>
                                            <a:latin typeface="Cambria Math" panose="02040503050406030204" pitchFamily="18" charset="0"/>
                                          </a:rPr>
                                          <m:t>−2,−3</m:t>
                                        </m:r>
                                      </m:e>
                                      <m:lim>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lim>
                                    </m:limUpp>
                                  </m:e>
                                </m:d>
                                <m:r>
                                  <a:rPr>
                                    <a:latin typeface="Cambria Math" panose="02040503050406030204" pitchFamily="18" charset="0"/>
                                  </a:rPr>
                                  <m:t> </m:t>
                                </m:r>
                                <m:sSub>
                                  <m:sSubPr>
                                    <m:ctrlPr>
                                      <a:rPr i="1">
                                        <a:latin typeface="Cambria Math" panose="02040503050406030204" pitchFamily="18" charset="0"/>
                                      </a:rPr>
                                    </m:ctrlPr>
                                  </m:sSubPr>
                                  <m:e>
                                    <m:d>
                                      <m:dPr>
                                        <m:ctrlPr>
                                          <a:rPr i="1">
                                            <a:latin typeface="Cambria Math" panose="02040503050406030204" pitchFamily="18" charset="0"/>
                                          </a:rPr>
                                        </m:ctrlPr>
                                      </m:dPr>
                                      <m:e>
                                        <m:limUpp>
                                          <m:limUppPr>
                                            <m:ctrlPr>
                                              <a:rPr i="1">
                                                <a:latin typeface="Cambria Math" panose="02040503050406030204" pitchFamily="18" charset="0"/>
                                              </a:rPr>
                                            </m:ctrlPr>
                                          </m:limUppPr>
                                          <m:e>
                                            <m:r>
                                              <a:rPr>
                                                <a:latin typeface="Cambria Math" panose="02040503050406030204" pitchFamily="18" charset="0"/>
                                              </a:rPr>
                                              <m:t>−7,4</m:t>
                                            </m:r>
                                          </m:e>
                                          <m:lim>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2</m:t>
                                                </m:r>
                                              </m:sub>
                                            </m:sSub>
                                          </m:lim>
                                        </m:limUpp>
                                      </m:e>
                                    </m:d>
                                  </m:e>
                                  <m:sub>
                                    <m:r>
                                      <a:rPr>
                                        <a:latin typeface="Cambria Math" panose="02040503050406030204" pitchFamily="18" charset="0"/>
                                      </a:rPr>
                                      <m:t>​</m:t>
                                    </m:r>
                                  </m:sub>
                                </m:sSub>
                              </m:oMath>
                            </m:oMathPara>
                          </a14:m>
                          <a:endParaRPr/>
                        </a:p>
                      </a:txBody>
                      <a:tcPr/>
                    </a:tc>
                    <a:extLst>
                      <a:ext uri="{0D108BD9-81ED-4DB2-BD59-A6C34878D82A}">
                        <a16:rowId xmlns:a16="http://schemas.microsoft.com/office/drawing/2014/main" val="10000"/>
                      </a:ext>
                    </a:extLst>
                  </a:tr>
                  <a:tr h="0">
                    <a:tc>
                      <a:txBody>
                        <a:bodyPr/>
                        <a:lstStyle/>
                        <a:p>
                          <a:pPr marL="0" lvl="0" indent="0">
                            <a:buNone/>
                          </a:pPr>
                          <a:r>
                            <a:t>Notið hallatöluformúluna.</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num>
                                <m:den>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den>
                              </m:f>
                            </m:oMath>
                          </a14:m>
                          <a:r>
                            <a:t>.</a:t>
                          </a:r>
                        </a:p>
                      </a:txBody>
                      <a:tcPr/>
                    </a:tc>
                    <a:extLst>
                      <a:ext uri="{0D108BD9-81ED-4DB2-BD59-A6C34878D82A}">
                        <a16:rowId xmlns:a16="http://schemas.microsoft.com/office/drawing/2014/main" val="10001"/>
                      </a:ext>
                    </a:extLst>
                  </a:tr>
                  <a:tr h="0">
                    <a:tc>
                      <a:txBody>
                        <a:bodyPr/>
                        <a:lstStyle/>
                        <a:p>
                          <a:pPr marL="0" lvl="0" indent="0">
                            <a:buNone/>
                          </a:pPr>
                          <a:r>
                            <a:t>Setjið gildin inn.</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14:m>
                            <m:oMath xmlns:m="http://schemas.openxmlformats.org/officeDocument/2006/math">
                              <m:r>
                                <a:rPr>
                                  <a:latin typeface="Cambria Math" panose="02040503050406030204" pitchFamily="18" charset="0"/>
                                </a:rPr>
                                <m:t>𝑦</m:t>
                              </m:r>
                            </m:oMath>
                          </a14:m>
                          <a:r>
                            <a:t> seinni punkts að frádregnu </a:t>
                          </a:r>
                          <a14:m>
                            <m:oMath xmlns:m="http://schemas.openxmlformats.org/officeDocument/2006/math">
                              <m:r>
                                <a:rPr>
                                  <a:latin typeface="Cambria Math" panose="02040503050406030204" pitchFamily="18" charset="0"/>
                                </a:rPr>
                                <m:t>𝑦</m:t>
                              </m:r>
                            </m:oMath>
                          </a14:m>
                          <a:r>
                            <a:t> fyrri punkts</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4−</m:t>
                                  </m:r>
                                  <m:d>
                                    <m:dPr>
                                      <m:ctrlPr>
                                        <a:rPr i="1">
                                          <a:latin typeface="Cambria Math" panose="02040503050406030204" pitchFamily="18" charset="0"/>
                                        </a:rPr>
                                      </m:ctrlPr>
                                    </m:dPr>
                                    <m:e>
                                      <m:r>
                                        <a:rPr>
                                          <a:latin typeface="Cambria Math" panose="02040503050406030204" pitchFamily="18" charset="0"/>
                                        </a:rPr>
                                        <m:t>−3</m:t>
                                      </m:r>
                                    </m:e>
                                  </m:d>
                                </m:num>
                                <m:den>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2</m:t>
                                      </m:r>
                                    </m:sub>
                                  </m:sSub>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den>
                              </m:f>
                            </m:oMath>
                          </a14:m>
                          <a:r>
                            <a:t>.</a:t>
                          </a:r>
                        </a:p>
                      </a:txBody>
                      <a:tcPr/>
                    </a:tc>
                    <a:extLst>
                      <a:ext uri="{0D108BD9-81ED-4DB2-BD59-A6C34878D82A}">
                        <a16:rowId xmlns:a16="http://schemas.microsoft.com/office/drawing/2014/main" val="10003"/>
                      </a:ext>
                    </a:extLst>
                  </a:tr>
                  <a:tr h="0">
                    <a:tc>
                      <a:txBody>
                        <a:bodyPr/>
                        <a:lstStyle/>
                        <a:p>
                          <a:pPr marL="0" lvl="0" indent="0">
                            <a:buNone/>
                          </a:pPr>
                          <a14:m>
                            <m:oMath xmlns:m="http://schemas.openxmlformats.org/officeDocument/2006/math">
                              <m:r>
                                <a:rPr>
                                  <a:latin typeface="Cambria Math" panose="02040503050406030204" pitchFamily="18" charset="0"/>
                                </a:rPr>
                                <m:t>𝑥</m:t>
                              </m:r>
                            </m:oMath>
                          </a14:m>
                          <a:r>
                            <a:t> seinni punkts að frádregnu </a:t>
                          </a:r>
                          <a14:m>
                            <m:oMath xmlns:m="http://schemas.openxmlformats.org/officeDocument/2006/math">
                              <m:r>
                                <a:rPr>
                                  <a:latin typeface="Cambria Math" panose="02040503050406030204" pitchFamily="18" charset="0"/>
                                </a:rPr>
                                <m:t>𝑥</m:t>
                              </m:r>
                            </m:oMath>
                          </a14:m>
                          <a:r>
                            <a:t> fyrri punkts</a:t>
                          </a:r>
                        </a:p>
                      </a:txBody>
                      <a:tcPr/>
                    </a:tc>
                    <a:tc>
                      <a:txBody>
                        <a:bodyPr/>
                        <a:lstStyle/>
                        <a:p>
                          <a:pPr marL="0" lvl="0" indent="0">
                            <a:buNone/>
                          </a:pPr>
                          <a14:m>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4−</m:t>
                                  </m:r>
                                  <m:d>
                                    <m:dPr>
                                      <m:ctrlPr>
                                        <a:rPr i="1">
                                          <a:latin typeface="Cambria Math" panose="02040503050406030204" pitchFamily="18" charset="0"/>
                                        </a:rPr>
                                      </m:ctrlPr>
                                    </m:dPr>
                                    <m:e>
                                      <m:r>
                                        <a:rPr>
                                          <a:latin typeface="Cambria Math" panose="02040503050406030204" pitchFamily="18" charset="0"/>
                                        </a:rPr>
                                        <m:t>−3</m:t>
                                      </m:r>
                                    </m:e>
                                  </m:d>
                                </m:num>
                                <m:den>
                                  <m:r>
                                    <a:rPr>
                                      <a:latin typeface="Cambria Math" panose="02040503050406030204" pitchFamily="18" charset="0"/>
                                    </a:rPr>
                                    <m:t>−7−</m:t>
                                  </m:r>
                                  <m:d>
                                    <m:dPr>
                                      <m:ctrlPr>
                                        <a:rPr i="1">
                                          <a:latin typeface="Cambria Math" panose="02040503050406030204" pitchFamily="18" charset="0"/>
                                        </a:rPr>
                                      </m:ctrlPr>
                                    </m:dPr>
                                    <m:e>
                                      <m:r>
                                        <a:rPr>
                                          <a:latin typeface="Cambria Math" panose="02040503050406030204" pitchFamily="18" charset="0"/>
                                        </a:rPr>
                                        <m:t>−2</m:t>
                                      </m:r>
                                    </m:e>
                                  </m:d>
                                </m:den>
                              </m:f>
                            </m:oMath>
                          </a14:m>
                          <a:r>
                            <a:t>.</a:t>
                          </a:r>
                        </a:p>
                      </a:txBody>
                      <a:tcPr/>
                    </a:tc>
                    <a:extLst>
                      <a:ext uri="{0D108BD9-81ED-4DB2-BD59-A6C34878D82A}">
                        <a16:rowId xmlns:a16="http://schemas.microsoft.com/office/drawing/2014/main" val="10004"/>
                      </a:ext>
                    </a:extLst>
                  </a:tr>
                  <a:tr h="0">
                    <a:tc>
                      <a:txBody>
                        <a:bodyPr/>
                        <a:lstStyle/>
                        <a:p>
                          <a:pPr marL="0" lvl="0" indent="0">
                            <a:buNone/>
                          </a:pPr>
                          <a:r>
                            <a:t>Einfaldið.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7</m:t>
                                          </m:r>
                                        </m:num>
                                        <m:den>
                                          <m:r>
                                            <a:rPr>
                                              <a:latin typeface="Cambria Math" panose="02040503050406030204" pitchFamily="18" charset="0"/>
                                            </a:rPr>
                                            <m:t>−5</m:t>
                                          </m:r>
                                        </m:den>
                                      </m:f>
                                    </m:e>
                                  </m:mr>
                                  <m:mr>
                                    <m:e>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7</m:t>
                                          </m:r>
                                        </m:num>
                                        <m:den>
                                          <m:r>
                                            <a:rPr>
                                              <a:latin typeface="Cambria Math" panose="02040503050406030204" pitchFamily="18" charset="0"/>
                                            </a:rPr>
                                            <m:t>5</m:t>
                                          </m:r>
                                        </m:den>
                                      </m:f>
                                    </m:e>
                                  </m:mr>
                                </m:m>
                              </m:oMath>
                            </m:oMathPara>
                          </a14:m>
                          <a:endParaRPr dirty="0"/>
                        </a:p>
                      </a:txBody>
                      <a:tcPr/>
                    </a:tc>
                    <a:extLst>
                      <a:ext uri="{0D108BD9-81ED-4DB2-BD59-A6C34878D82A}">
                        <a16:rowId xmlns:a16="http://schemas.microsoft.com/office/drawing/2014/main" val="10005"/>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477212710"/>
                  </p:ext>
                </p:extLst>
              </p:nvPr>
            </p:nvGraphicFramePr>
            <p:xfrm>
              <a:off x="609600" y="952500"/>
              <a:ext cx="10972800" cy="401866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066372952"/>
                      </a:ext>
                    </a:extLst>
                  </a:tr>
                  <a:tr h="577152">
                    <a:tc>
                      <a:txBody>
                        <a:bodyPr/>
                        <a:lstStyle/>
                        <a:p>
                          <a:endParaRPr lang="en-US"/>
                        </a:p>
                      </a:txBody>
                      <a:tcPr>
                        <a:blipFill>
                          <a:blip r:embed="rId2"/>
                          <a:stretch>
                            <a:fillRect l="-231" t="-66667" r="-100694" b="-546667"/>
                          </a:stretch>
                        </a:blipFill>
                      </a:tcPr>
                    </a:tc>
                    <a:tc>
                      <a:txBody>
                        <a:bodyPr/>
                        <a:lstStyle/>
                        <a:p>
                          <a:endParaRPr lang="en-US"/>
                        </a:p>
                      </a:txBody>
                      <a:tcPr>
                        <a:blipFill>
                          <a:blip r:embed="rId2"/>
                          <a:stretch>
                            <a:fillRect l="-100231" t="-66667" r="-694" b="-546667"/>
                          </a:stretch>
                        </a:blipFill>
                      </a:tcPr>
                    </a:tc>
                    <a:extLst>
                      <a:ext uri="{0D108BD9-81ED-4DB2-BD59-A6C34878D82A}">
                        <a16:rowId xmlns:a16="http://schemas.microsoft.com/office/drawing/2014/main" val="10000"/>
                      </a:ext>
                    </a:extLst>
                  </a:tr>
                  <a:tr h="490982">
                    <a:tc>
                      <a:txBody>
                        <a:bodyPr/>
                        <a:lstStyle/>
                        <a:p>
                          <a:pPr marL="0" lvl="0" indent="0">
                            <a:buNone/>
                          </a:pPr>
                          <a:r>
                            <a:t>Notið hallatöluformúluna.</a:t>
                          </a:r>
                        </a:p>
                      </a:txBody>
                      <a:tcPr/>
                    </a:tc>
                    <a:tc>
                      <a:txBody>
                        <a:bodyPr/>
                        <a:lstStyle/>
                        <a:p>
                          <a:endParaRPr lang="en-US"/>
                        </a:p>
                      </a:txBody>
                      <a:tcPr>
                        <a:blipFill>
                          <a:blip r:embed="rId2"/>
                          <a:stretch>
                            <a:fillRect l="-100231" t="-192308" r="-694" b="-530769"/>
                          </a:stretch>
                        </a:blipFill>
                      </a:tcPr>
                    </a:tc>
                    <a:extLst>
                      <a:ext uri="{0D108BD9-81ED-4DB2-BD59-A6C34878D82A}">
                        <a16:rowId xmlns:a16="http://schemas.microsoft.com/office/drawing/2014/main" val="10001"/>
                      </a:ext>
                    </a:extLst>
                  </a:tr>
                  <a:tr h="365760">
                    <a:tc>
                      <a:txBody>
                        <a:bodyPr/>
                        <a:lstStyle/>
                        <a:p>
                          <a:pPr marL="0" lvl="0" indent="0">
                            <a:buNone/>
                          </a:pPr>
                          <a:r>
                            <a:t>Setjið gildin inn.</a:t>
                          </a:r>
                        </a:p>
                      </a:txBody>
                      <a:tcPr/>
                    </a:tc>
                    <a:tc>
                      <a:txBody>
                        <a:bodyPr/>
                        <a:lstStyle/>
                        <a:p>
                          <a:endParaRPr/>
                        </a:p>
                      </a:txBody>
                      <a:tcPr/>
                    </a:tc>
                    <a:extLst>
                      <a:ext uri="{0D108BD9-81ED-4DB2-BD59-A6C34878D82A}">
                        <a16:rowId xmlns:a16="http://schemas.microsoft.com/office/drawing/2014/main" val="10002"/>
                      </a:ext>
                    </a:extLst>
                  </a:tr>
                  <a:tr h="532575">
                    <a:tc>
                      <a:txBody>
                        <a:bodyPr/>
                        <a:lstStyle/>
                        <a:p>
                          <a:endParaRPr lang="en-US"/>
                        </a:p>
                      </a:txBody>
                      <a:tcPr>
                        <a:blipFill>
                          <a:blip r:embed="rId2"/>
                          <a:stretch>
                            <a:fillRect l="-231" t="-340476" r="-100694" b="-323810"/>
                          </a:stretch>
                        </a:blipFill>
                      </a:tcPr>
                    </a:tc>
                    <a:tc>
                      <a:txBody>
                        <a:bodyPr/>
                        <a:lstStyle/>
                        <a:p>
                          <a:endParaRPr lang="en-US"/>
                        </a:p>
                      </a:txBody>
                      <a:tcPr>
                        <a:blipFill>
                          <a:blip r:embed="rId2"/>
                          <a:stretch>
                            <a:fillRect l="-100231" t="-340476" r="-694" b="-323810"/>
                          </a:stretch>
                        </a:blipFill>
                      </a:tcPr>
                    </a:tc>
                    <a:extLst>
                      <a:ext uri="{0D108BD9-81ED-4DB2-BD59-A6C34878D82A}">
                        <a16:rowId xmlns:a16="http://schemas.microsoft.com/office/drawing/2014/main" val="10003"/>
                      </a:ext>
                    </a:extLst>
                  </a:tr>
                  <a:tr h="528384">
                    <a:tc>
                      <a:txBody>
                        <a:bodyPr/>
                        <a:lstStyle/>
                        <a:p>
                          <a:endParaRPr lang="en-US"/>
                        </a:p>
                      </a:txBody>
                      <a:tcPr>
                        <a:blipFill>
                          <a:blip r:embed="rId2"/>
                          <a:stretch>
                            <a:fillRect l="-231" t="-440476" r="-100694" b="-223810"/>
                          </a:stretch>
                        </a:blipFill>
                      </a:tcPr>
                    </a:tc>
                    <a:tc>
                      <a:txBody>
                        <a:bodyPr/>
                        <a:lstStyle/>
                        <a:p>
                          <a:endParaRPr lang="en-US"/>
                        </a:p>
                      </a:txBody>
                      <a:tcPr>
                        <a:blipFill>
                          <a:blip r:embed="rId2"/>
                          <a:stretch>
                            <a:fillRect l="-100231" t="-440476" r="-694" b="-223810"/>
                          </a:stretch>
                        </a:blipFill>
                      </a:tcPr>
                    </a:tc>
                    <a:extLst>
                      <a:ext uri="{0D108BD9-81ED-4DB2-BD59-A6C34878D82A}">
                        <a16:rowId xmlns:a16="http://schemas.microsoft.com/office/drawing/2014/main" val="10004"/>
                      </a:ext>
                    </a:extLst>
                  </a:tr>
                  <a:tr h="1158050">
                    <a:tc>
                      <a:txBody>
                        <a:bodyPr/>
                        <a:lstStyle/>
                        <a:p>
                          <a:pPr marL="0" lvl="0" indent="0">
                            <a:buNone/>
                          </a:pPr>
                          <a:r>
                            <a:t>Einfaldið.</a:t>
                          </a:r>
                        </a:p>
                      </a:txBody>
                      <a:tcPr/>
                    </a:tc>
                    <a:tc>
                      <a:txBody>
                        <a:bodyPr/>
                        <a:lstStyle/>
                        <a:p>
                          <a:endParaRPr lang="en-US"/>
                        </a:p>
                      </a:txBody>
                      <a:tcPr>
                        <a:blipFill>
                          <a:blip r:embed="rId2"/>
                          <a:stretch>
                            <a:fillRect l="-100231" t="-249451" r="-694" b="-3297"/>
                          </a:stretch>
                        </a:blipFill>
                      </a:tcPr>
                    </a:tc>
                    <a:extLst>
                      <a:ext uri="{0D108BD9-81ED-4DB2-BD59-A6C34878D82A}">
                        <a16:rowId xmlns:a16="http://schemas.microsoft.com/office/drawing/2014/main" val="10005"/>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skref fyrir skref hvernig hallatalan milli punktanna (-2,-3) og (-7,4) er reiknuð og hvaða stærðfræðisegðir eru notaðar.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4.38</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540877112"/>
                  </p:ext>
                </p:extLst>
              </p:nvPr>
            </p:nvGraphicFramePr>
            <p:xfrm>
              <a:off x="609600" y="952500"/>
              <a:ext cx="10972800" cy="231127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920382569"/>
                      </a:ext>
                    </a:extLst>
                  </a:tr>
                  <a:tr h="0">
                    <a:tc>
                      <a:txBody>
                        <a:bodyPr/>
                        <a:lstStyle/>
                        <a:p>
                          <a:pPr marL="0" lvl="0" indent="0">
                            <a:buNone/>
                          </a:pPr>
                          <a:r>
                            <a:t>Ákvarðið lóðréttu og láréttu breytinguna.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3</m:t>
                                    </m:r>
                                  </m:den>
                                </m:f>
                              </m:oMath>
                            </m:oMathPara>
                          </a14:m>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m:rPr>
                                        <m:nor/>
                                      </m:rPr>
                                      <a:rPr/>
                                      <m:t>rise</m:t>
                                    </m:r>
                                  </m:num>
                                  <m:den>
                                    <m:r>
                                      <m:rPr>
                                        <m:nor/>
                                      </m:rPr>
                                      <a:rPr/>
                                      <m:t>run</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3</m:t>
                                    </m:r>
                                  </m:den>
                                </m:f>
                              </m:oMath>
                            </m:oMathPara>
                          </a14:m>
                          <a:endParaRPr/>
                        </a:p>
                      </a:txBody>
                      <a:tcPr/>
                    </a:tc>
                    <a:extLst>
                      <a:ext uri="{0D108BD9-81ED-4DB2-BD59-A6C34878D82A}">
                        <a16:rowId xmlns:a16="http://schemas.microsoft.com/office/drawing/2014/main" val="10001"/>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rise</m:t>
                                </m:r>
                                <m:r>
                                  <a:rPr>
                                    <a:latin typeface="Cambria Math" panose="02040503050406030204" pitchFamily="18" charset="0"/>
                                  </a:rPr>
                                  <m:t>=−2</m:t>
                                </m:r>
                              </m:oMath>
                            </m:oMathPara>
                          </a14:m>
                          <a:endParaRPr/>
                        </a:p>
                      </a:txBody>
                      <a:tcPr/>
                    </a:tc>
                    <a:extLst>
                      <a:ext uri="{0D108BD9-81ED-4DB2-BD59-A6C34878D82A}">
                        <a16:rowId xmlns:a16="http://schemas.microsoft.com/office/drawing/2014/main" val="10002"/>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run</m:t>
                                </m:r>
                                <m:r>
                                  <a:rPr>
                                    <a:latin typeface="Cambria Math" panose="02040503050406030204" pitchFamily="18" charset="0"/>
                                  </a:rPr>
                                  <m:t>=3</m:t>
                                </m:r>
                              </m:oMath>
                            </m:oMathPara>
                          </a14:m>
                          <a:endParaRPr dirty="0"/>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540877112"/>
                  </p:ext>
                </p:extLst>
              </p:nvPr>
            </p:nvGraphicFramePr>
            <p:xfrm>
              <a:off x="609600" y="952500"/>
              <a:ext cx="10972800" cy="231127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920382569"/>
                      </a:ext>
                    </a:extLst>
                  </a:tr>
                  <a:tr h="606806">
                    <a:tc>
                      <a:txBody>
                        <a:bodyPr/>
                        <a:lstStyle/>
                        <a:p>
                          <a:pPr marL="0" lvl="0" indent="0">
                            <a:buNone/>
                          </a:pPr>
                          <a:r>
                            <a:t>Ákvarðið lóðréttu og láréttu breytinguna.</a:t>
                          </a:r>
                        </a:p>
                      </a:txBody>
                      <a:tcPr/>
                    </a:tc>
                    <a:tc>
                      <a:txBody>
                        <a:bodyPr/>
                        <a:lstStyle/>
                        <a:p>
                          <a:endParaRPr lang="en-US"/>
                        </a:p>
                      </a:txBody>
                      <a:tcPr>
                        <a:blipFill>
                          <a:blip r:embed="rId2"/>
                          <a:stretch>
                            <a:fillRect l="-100231" t="-62500" r="-694" b="-222917"/>
                          </a:stretch>
                        </a:blipFill>
                      </a:tcPr>
                    </a:tc>
                    <a:extLst>
                      <a:ext uri="{0D108BD9-81ED-4DB2-BD59-A6C34878D82A}">
                        <a16:rowId xmlns:a16="http://schemas.microsoft.com/office/drawing/2014/main" val="10000"/>
                      </a:ext>
                    </a:extLst>
                  </a:tr>
                  <a:tr h="607187">
                    <a:tc>
                      <a:txBody>
                        <a:bodyPr/>
                        <a:lstStyle/>
                        <a:p>
                          <a:endParaRPr/>
                        </a:p>
                      </a:txBody>
                      <a:tcPr/>
                    </a:tc>
                    <a:tc>
                      <a:txBody>
                        <a:bodyPr/>
                        <a:lstStyle/>
                        <a:p>
                          <a:endParaRPr lang="en-US"/>
                        </a:p>
                      </a:txBody>
                      <a:tcPr>
                        <a:blipFill>
                          <a:blip r:embed="rId2"/>
                          <a:stretch>
                            <a:fillRect l="-100231" t="-165957" r="-694" b="-127660"/>
                          </a:stretch>
                        </a:blipFill>
                      </a:tcPr>
                    </a:tc>
                    <a:extLst>
                      <a:ext uri="{0D108BD9-81ED-4DB2-BD59-A6C34878D82A}">
                        <a16:rowId xmlns:a16="http://schemas.microsoft.com/office/drawing/2014/main" val="10001"/>
                      </a:ext>
                    </a:extLst>
                  </a:tr>
                  <a:tr h="365760">
                    <a:tc>
                      <a:txBody>
                        <a:bodyPr/>
                        <a:lstStyle/>
                        <a:p>
                          <a:endParaRPr/>
                        </a:p>
                      </a:txBody>
                      <a:tcPr/>
                    </a:tc>
                    <a:tc>
                      <a:txBody>
                        <a:bodyPr/>
                        <a:lstStyle/>
                        <a:p>
                          <a:endParaRPr lang="en-US"/>
                        </a:p>
                      </a:txBody>
                      <a:tcPr>
                        <a:blipFill>
                          <a:blip r:embed="rId2"/>
                          <a:stretch>
                            <a:fillRect l="-100231" t="-431034" r="-694" b="-106897"/>
                          </a:stretch>
                        </a:blipFill>
                      </a:tcPr>
                    </a:tc>
                    <a:extLst>
                      <a:ext uri="{0D108BD9-81ED-4DB2-BD59-A6C34878D82A}">
                        <a16:rowId xmlns:a16="http://schemas.microsoft.com/office/drawing/2014/main" val="10002"/>
                      </a:ext>
                    </a:extLst>
                  </a:tr>
                  <a:tr h="365760">
                    <a:tc>
                      <a:txBody>
                        <a:bodyPr/>
                        <a:lstStyle/>
                        <a:p>
                          <a:endParaRPr/>
                        </a:p>
                      </a:txBody>
                      <a:tcPr/>
                    </a:tc>
                    <a:tc>
                      <a:txBody>
                        <a:bodyPr/>
                        <a:lstStyle/>
                        <a:p>
                          <a:endParaRPr lang="en-US"/>
                        </a:p>
                      </a:txBody>
                      <a:tcPr>
                        <a:blipFill>
                          <a:blip r:embed="rId2"/>
                          <a:stretch>
                            <a:fillRect l="-100231" t="-531034" r="-694" b="-6897"/>
                          </a:stretch>
                        </a:blipFill>
                      </a:tcPr>
                    </a:tc>
                    <a:extLst>
                      <a:ext uri="{0D108BD9-81ED-4DB2-BD59-A6C34878D82A}">
                        <a16:rowId xmlns:a16="http://schemas.microsoft.com/office/drawing/2014/main" val="10003"/>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hvernig lóðrétt og lárétt breyting eru ákvörðuð út frá gefinni hallatölu (m) með því að greina teljara og nefnara brotsins.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4.39</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53741034"/>
                  </p:ext>
                </p:extLst>
              </p:nvPr>
            </p:nvGraphicFramePr>
            <p:xfrm>
              <a:off x="609600" y="952500"/>
              <a:ext cx="10972800" cy="170345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035893204"/>
                      </a:ext>
                    </a:extLst>
                  </a:tr>
                  <a:tr h="0">
                    <a:tc>
                      <a:txBody>
                        <a:bodyPr/>
                        <a:lstStyle/>
                        <a:p>
                          <a:pPr marL="0" lvl="0" indent="0">
                            <a:buNone/>
                          </a:pPr>
                          <a:r>
                            <a:t>Ákvarðið lóðréttu og láréttu breytinguna.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=4</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Skrifið 4 sem brot.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m:rPr>
                                        <m:nor/>
                                      </m:rPr>
                                      <a:rPr/>
                                      <m:t>rise</m:t>
                                    </m:r>
                                  </m:num>
                                  <m:den>
                                    <m:r>
                                      <m:rPr>
                                        <m:nor/>
                                      </m:rPr>
                                      <a:rPr/>
                                      <m:t>run</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4</m:t>
                                    </m:r>
                                  </m:num>
                                  <m:den>
                                    <m:r>
                                      <a:rPr>
                                        <a:latin typeface="Cambria Math" panose="02040503050406030204" pitchFamily="18" charset="0"/>
                                      </a:rPr>
                                      <m:t>1</m:t>
                                    </m:r>
                                  </m:den>
                                </m:f>
                              </m:oMath>
                            </m:oMathPara>
                          </a14:m>
                          <a:endParaRPr/>
                        </a:p>
                      </a:txBody>
                      <a:tcPr/>
                    </a:tc>
                    <a:extLst>
                      <a:ext uri="{0D108BD9-81ED-4DB2-BD59-A6C34878D82A}">
                        <a16:rowId xmlns:a16="http://schemas.microsoft.com/office/drawing/2014/main" val="10001"/>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rise</m:t>
                                </m:r>
                                <m:r>
                                  <a:rPr>
                                    <a:latin typeface="Cambria Math" panose="02040503050406030204" pitchFamily="18" charset="0"/>
                                  </a:rPr>
                                  <m:t>=4,</m:t>
                                </m:r>
                                <m:r>
                                  <m:rPr>
                                    <m:nor/>
                                  </m:rPr>
                                  <a:rPr/>
                                  <m:t>run</m:t>
                                </m:r>
                                <m:r>
                                  <a:rPr>
                                    <a:latin typeface="Cambria Math" panose="02040503050406030204" pitchFamily="18" charset="0"/>
                                  </a:rPr>
                                  <m:t>=1</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53741034"/>
                  </p:ext>
                </p:extLst>
              </p:nvPr>
            </p:nvGraphicFramePr>
            <p:xfrm>
              <a:off x="609600" y="952500"/>
              <a:ext cx="10972800" cy="170345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035893204"/>
                      </a:ext>
                    </a:extLst>
                  </a:tr>
                  <a:tr h="365760">
                    <a:tc>
                      <a:txBody>
                        <a:bodyPr/>
                        <a:lstStyle/>
                        <a:p>
                          <a:pPr marL="0" lvl="0" indent="0">
                            <a:buNone/>
                          </a:pPr>
                          <a:r>
                            <a:t>Ákvarðið lóðréttu og láréttu breytinguna.</a:t>
                          </a:r>
                        </a:p>
                      </a:txBody>
                      <a:tcPr/>
                    </a:tc>
                    <a:tc>
                      <a:txBody>
                        <a:bodyPr/>
                        <a:lstStyle/>
                        <a:p>
                          <a:endParaRPr lang="en-US"/>
                        </a:p>
                      </a:txBody>
                      <a:tcPr>
                        <a:blipFill>
                          <a:blip r:embed="rId2"/>
                          <a:stretch>
                            <a:fillRect l="-100231" t="-103448" r="-694" b="-268966"/>
                          </a:stretch>
                        </a:blipFill>
                      </a:tcPr>
                    </a:tc>
                    <a:extLst>
                      <a:ext uri="{0D108BD9-81ED-4DB2-BD59-A6C34878D82A}">
                        <a16:rowId xmlns:a16="http://schemas.microsoft.com/office/drawing/2014/main" val="10000"/>
                      </a:ext>
                    </a:extLst>
                  </a:tr>
                  <a:tr h="606171">
                    <a:tc>
                      <a:txBody>
                        <a:bodyPr/>
                        <a:lstStyle/>
                        <a:p>
                          <a:pPr marL="0" lvl="0" indent="0">
                            <a:buNone/>
                          </a:pPr>
                          <a:r>
                            <a:t>Skrifið 4 sem brot.</a:t>
                          </a:r>
                        </a:p>
                      </a:txBody>
                      <a:tcPr/>
                    </a:tc>
                    <a:tc>
                      <a:txBody>
                        <a:bodyPr/>
                        <a:lstStyle/>
                        <a:p>
                          <a:endParaRPr lang="en-US"/>
                        </a:p>
                      </a:txBody>
                      <a:tcPr>
                        <a:blipFill>
                          <a:blip r:embed="rId2"/>
                          <a:stretch>
                            <a:fillRect l="-100231" t="-122917" r="-694" b="-62500"/>
                          </a:stretch>
                        </a:blipFill>
                      </a:tcPr>
                    </a:tc>
                    <a:extLst>
                      <a:ext uri="{0D108BD9-81ED-4DB2-BD59-A6C34878D82A}">
                        <a16:rowId xmlns:a16="http://schemas.microsoft.com/office/drawing/2014/main" val="10001"/>
                      </a:ext>
                    </a:extLst>
                  </a:tr>
                  <a:tr h="365760">
                    <a:tc>
                      <a:txBody>
                        <a:bodyPr/>
                        <a:lstStyle/>
                        <a:p>
                          <a:endParaRPr/>
                        </a:p>
                      </a:txBody>
                      <a:tcPr/>
                    </a:tc>
                    <a:tc>
                      <a:txBody>
                        <a:bodyPr/>
                        <a:lstStyle/>
                        <a:p>
                          <a:endParaRPr lang="en-US"/>
                        </a:p>
                      </a:txBody>
                      <a:tcPr>
                        <a:blipFill>
                          <a:blip r:embed="rId2"/>
                          <a:stretch>
                            <a:fillRect l="-100231" t="-368966" r="-694" b="-3448"/>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Skref sem sýna hvernig lóðrétt og lárétt breyting eru ákvörðuð út frá hallatölunni m þegar hún er gefin sem heiltala.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4.40</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615265152"/>
                  </p:ext>
                </p:extLst>
              </p:nvPr>
            </p:nvGraphicFramePr>
            <p:xfrm>
              <a:off x="609600" y="952500"/>
              <a:ext cx="10972800" cy="3023299"/>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803347984"/>
                      </a:ext>
                    </a:extLst>
                  </a:tr>
                  <a:tr h="0">
                    <a:tc>
                      <a:txBody>
                        <a:bodyPr/>
                        <a:lstStyle/>
                        <a:p>
                          <a:pPr marL="0" lvl="0" indent="0">
                            <a:buNone/>
                          </a:pPr>
                          <a:r>
                            <a:t>Notið hallatöluformúluna.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m:rPr>
                                        <m:nor/>
                                      </m:rPr>
                                      <a:rPr/>
                                      <m:t>rise</m:t>
                                    </m:r>
                                  </m:num>
                                  <m:den>
                                    <m:r>
                                      <m:rPr>
                                        <m:nor/>
                                      </m:rPr>
                                      <a:rPr/>
                                      <m:t>run</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Setjið inn gildin fyrir lóðréttu og láréttu breytinguna.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9</m:t>
                                    </m:r>
                                  </m:num>
                                  <m:den>
                                    <m:r>
                                      <a:rPr>
                                        <a:latin typeface="Cambria Math" panose="02040503050406030204" pitchFamily="18" charset="0"/>
                                      </a:rPr>
                                      <m:t>18</m:t>
                                    </m:r>
                                  </m:den>
                                </m:f>
                              </m:oMath>
                            </m:oMathPara>
                          </a14:m>
                          <a:endParaRPr/>
                        </a:p>
                      </a:txBody>
                      <a:tcPr/>
                    </a:tc>
                    <a:extLst>
                      <a:ext uri="{0D108BD9-81ED-4DB2-BD59-A6C34878D82A}">
                        <a16:rowId xmlns:a16="http://schemas.microsoft.com/office/drawing/2014/main" val="10001"/>
                      </a:ext>
                    </a:extLst>
                  </a:tr>
                  <a:tr h="0">
                    <a:tc>
                      <a:txBody>
                        <a:bodyPr/>
                        <a:lstStyle/>
                        <a:p>
                          <a:pPr marL="0" lvl="0" indent="0">
                            <a:buNone/>
                          </a:pPr>
                          <a:r>
                            <a:t>Einfaldið.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extLst>
                      <a:ext uri="{0D108BD9-81ED-4DB2-BD59-A6C34878D82A}">
                        <a16:rowId xmlns:a16="http://schemas.microsoft.com/office/drawing/2014/main" val="10002"/>
                      </a:ext>
                    </a:extLst>
                  </a:tr>
                  <a:tr h="0">
                    <a:tc>
                      <a:txBody>
                        <a:bodyPr/>
                        <a:lstStyle/>
                        <a:p>
                          <a:pPr marL="0" lvl="0" indent="0">
                            <a:buNone/>
                          </a:pPr>
                          <a:r>
                            <a:t>Halli þaksins er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a14:m>
                          <a:r>
                            <a:t>.</a:t>
                          </a: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pPr marL="0" lvl="0" indent="0">
                            <a:buNone/>
                          </a:pPr>
                          <a:r>
                            <a:rPr dirty="0"/>
                            <a:t>Þakið hækkar um 1 fet fyrir hver 2 fet í lárétta stefnu.</a:t>
                          </a:r>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615265152"/>
                  </p:ext>
                </p:extLst>
              </p:nvPr>
            </p:nvGraphicFramePr>
            <p:xfrm>
              <a:off x="609600" y="952500"/>
              <a:ext cx="10972800" cy="3023299"/>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803347984"/>
                      </a:ext>
                    </a:extLst>
                  </a:tr>
                  <a:tr h="601155">
                    <a:tc>
                      <a:txBody>
                        <a:bodyPr/>
                        <a:lstStyle/>
                        <a:p>
                          <a:pPr marL="0" lvl="0" indent="0">
                            <a:buNone/>
                          </a:pPr>
                          <a:r>
                            <a:t>Notið hallatöluformúluna.</a:t>
                          </a:r>
                        </a:p>
                      </a:txBody>
                      <a:tcPr/>
                    </a:tc>
                    <a:tc>
                      <a:txBody>
                        <a:bodyPr/>
                        <a:lstStyle/>
                        <a:p>
                          <a:endParaRPr lang="en-US"/>
                        </a:p>
                      </a:txBody>
                      <a:tcPr>
                        <a:blipFill>
                          <a:blip r:embed="rId2"/>
                          <a:stretch>
                            <a:fillRect l="-100231" t="-63830" r="-694" b="-363830"/>
                          </a:stretch>
                        </a:blipFill>
                      </a:tcPr>
                    </a:tc>
                    <a:extLst>
                      <a:ext uri="{0D108BD9-81ED-4DB2-BD59-A6C34878D82A}">
                        <a16:rowId xmlns:a16="http://schemas.microsoft.com/office/drawing/2014/main" val="10000"/>
                      </a:ext>
                    </a:extLst>
                  </a:tr>
                  <a:tr h="606806">
                    <a:tc>
                      <a:txBody>
                        <a:bodyPr/>
                        <a:lstStyle/>
                        <a:p>
                          <a:pPr marL="0" lvl="0" indent="0">
                            <a:buNone/>
                          </a:pPr>
                          <a:r>
                            <a:t>Setjið inn gildin fyrir lóðréttu og láréttu breytinguna.</a:t>
                          </a:r>
                        </a:p>
                      </a:txBody>
                      <a:tcPr/>
                    </a:tc>
                    <a:tc>
                      <a:txBody>
                        <a:bodyPr/>
                        <a:lstStyle/>
                        <a:p>
                          <a:endParaRPr lang="en-US"/>
                        </a:p>
                      </a:txBody>
                      <a:tcPr>
                        <a:blipFill>
                          <a:blip r:embed="rId2"/>
                          <a:stretch>
                            <a:fillRect l="-100231" t="-160417" r="-694" b="-256250"/>
                          </a:stretch>
                        </a:blipFill>
                      </a:tcPr>
                    </a:tc>
                    <a:extLst>
                      <a:ext uri="{0D108BD9-81ED-4DB2-BD59-A6C34878D82A}">
                        <a16:rowId xmlns:a16="http://schemas.microsoft.com/office/drawing/2014/main" val="10001"/>
                      </a:ext>
                    </a:extLst>
                  </a:tr>
                  <a:tr h="605028">
                    <a:tc>
                      <a:txBody>
                        <a:bodyPr/>
                        <a:lstStyle/>
                        <a:p>
                          <a:pPr marL="0" lvl="0" indent="0">
                            <a:buNone/>
                          </a:pPr>
                          <a:r>
                            <a:t>Einfaldið.</a:t>
                          </a:r>
                        </a:p>
                      </a:txBody>
                      <a:tcPr/>
                    </a:tc>
                    <a:tc>
                      <a:txBody>
                        <a:bodyPr/>
                        <a:lstStyle/>
                        <a:p>
                          <a:endParaRPr lang="en-US"/>
                        </a:p>
                      </a:txBody>
                      <a:tcPr>
                        <a:blipFill>
                          <a:blip r:embed="rId2"/>
                          <a:stretch>
                            <a:fillRect l="-100231" t="-260417" r="-694" b="-156250"/>
                          </a:stretch>
                        </a:blipFill>
                      </a:tcPr>
                    </a:tc>
                    <a:extLst>
                      <a:ext uri="{0D108BD9-81ED-4DB2-BD59-A6C34878D82A}">
                        <a16:rowId xmlns:a16="http://schemas.microsoft.com/office/drawing/2014/main" val="10002"/>
                      </a:ext>
                    </a:extLst>
                  </a:tr>
                  <a:tr h="478790">
                    <a:tc>
                      <a:txBody>
                        <a:bodyPr/>
                        <a:lstStyle/>
                        <a:p>
                          <a:endParaRPr lang="en-US"/>
                        </a:p>
                      </a:txBody>
                      <a:tcPr>
                        <a:blipFill>
                          <a:blip r:embed="rId2"/>
                          <a:stretch>
                            <a:fillRect l="-231" t="-455263" r="-100694" b="-97368"/>
                          </a:stretch>
                        </a:blipFill>
                      </a:tcPr>
                    </a:tc>
                    <a:tc>
                      <a:txBody>
                        <a:bodyPr/>
                        <a:lstStyle/>
                        <a:p>
                          <a:endParaRPr/>
                        </a:p>
                      </a:txBody>
                      <a:tcPr/>
                    </a:tc>
                    <a:extLst>
                      <a:ext uri="{0D108BD9-81ED-4DB2-BD59-A6C34878D82A}">
                        <a16:rowId xmlns:a16="http://schemas.microsoft.com/office/drawing/2014/main" val="10003"/>
                      </a:ext>
                    </a:extLst>
                  </a:tr>
                  <a:tr h="365760">
                    <a:tc>
                      <a:txBody>
                        <a:bodyPr/>
                        <a:lstStyle/>
                        <a:p>
                          <a:endParaRPr/>
                        </a:p>
                      </a:txBody>
                      <a:tcPr/>
                    </a:tc>
                    <a:tc>
                      <a:txBody>
                        <a:bodyPr/>
                        <a:lstStyle/>
                        <a:p>
                          <a:pPr marL="0" lvl="0" indent="0">
                            <a:buNone/>
                          </a:pPr>
                          <a:r>
                            <a:rPr dirty="0"/>
                            <a:t>Þakið hækkar um 1 fet fyrir hver 2 fet í lárétta stefnu.</a:t>
                          </a:r>
                        </a:p>
                      </a:txBody>
                      <a:tcPr/>
                    </a:tc>
                    <a:extLst>
                      <a:ext uri="{0D108BD9-81ED-4DB2-BD59-A6C34878D82A}">
                        <a16:rowId xmlns:a16="http://schemas.microsoft.com/office/drawing/2014/main" val="10004"/>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skref fyrir skref hvernig halli þaks er reiknaður og túlkaður.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4.5 Notkun hallatöluforms jöfnu línu (1 af 2)</a:t>
            </a:r>
          </a:p>
        </p:txBody>
      </p:sp>
      <p:sp>
        <p:nvSpPr>
          <p:cNvPr id="3" name="Content Placeholder 2"/>
          <p:cNvSpPr>
            <a:spLocks noGrp="1"/>
          </p:cNvSpPr>
          <p:nvPr>
            <p:ph idx="1"/>
          </p:nvPr>
        </p:nvSpPr>
        <p:spPr/>
        <p:txBody>
          <a:bodyPr/>
          <a:lstStyle/>
          <a:p>
            <a:pPr marL="0" lvl="0" indent="0">
              <a:buNone/>
            </a:pPr>
            <a:r>
              <a:rPr b="1"/>
              <a:t>Námsmarkmið</a:t>
            </a:r>
          </a:p>
          <a:p>
            <a:pPr lvl="0"/>
            <a:r>
              <a:rPr/>
              <a:t>Átta sig á tengslunum milli grafs og hallatöluforms jöfnu línu</a:t>
            </a:r>
          </a:p>
          <a:p>
            <a:pPr lvl="0"/>
            <a:r>
              <a:rPr/>
              <a:t>Finna halla og y-skurðpunkt út frá jöfnu línu</a:t>
            </a:r>
          </a:p>
          <a:p>
            <a:pPr lvl="0"/>
            <a:r>
              <a:rPr/>
              <a:t>Teikna graf línu út frá halla hennar og skurðpunkti</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4.5 Notkun hallatöluforms jöfnu línu (2 af 2)</a:t>
            </a:r>
          </a:p>
        </p:txBody>
      </p:sp>
      <p:sp>
        <p:nvSpPr>
          <p:cNvPr id="3" name="Content Placeholder 2"/>
          <p:cNvSpPr>
            <a:spLocks noGrp="1"/>
          </p:cNvSpPr>
          <p:nvPr>
            <p:ph idx="1"/>
          </p:nvPr>
        </p:nvSpPr>
        <p:spPr/>
        <p:txBody>
          <a:bodyPr/>
          <a:lstStyle/>
          <a:p>
            <a:pPr marL="0" lvl="0" indent="0">
              <a:buNone/>
            </a:pPr>
            <a:r>
              <a:rPr b="1"/>
              <a:t>Námsmarkmið</a:t>
            </a:r>
          </a:p>
          <a:p>
            <a:pPr lvl="0"/>
            <a:r>
              <a:rPr/>
              <a:t>Velja hentugustu aðferðina til að teikna graf línu</a:t>
            </a:r>
          </a:p>
          <a:p>
            <a:pPr lvl="0"/>
            <a:r>
              <a:rPr/>
              <a:t>Teikna gröf og túlka hagnýt verkefni með hallatöluformi</a:t>
            </a:r>
          </a:p>
          <a:p>
            <a:pPr lvl="0"/>
            <a:r>
              <a:rPr/>
              <a:t>Nota halla til að bera kennsl á samsíða línur</a:t>
            </a:r>
          </a:p>
          <a:p>
            <a:pPr lvl="0"/>
            <a:r>
              <a:rPr/>
              <a:t>Nota halla til að bera kennsl á hornréttar línur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4.24</a:t>
            </a:r>
          </a:p>
        </p:txBody>
      </p:sp>
      <p:pic>
        <p:nvPicPr>
          <p:cNvPr id="3" name="Picture 1" descr="This figure shows a line graphed on the x y-coordinate plane. The x-axis of the plane runs from negative 8 to 8. The y-axis of the plane runs from negative 8 to 8. The line is labeled with the equation y equals one half x, plus 3. The points (0, 3), (2, 4) and (4, 5) are labeled also. A red vertical line begins at the point (2, 4) and ends one unit above the point. It is labeled “Rise equals 1”. A red horizontal line begins at the end of the vertical line and ends at the point (4, 5). It is labeled “Run equals 2. The red lines create a right triangle with the line y equals one half x, plus 3 as the hypotenus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línu á xy-hnitafleti. x-ás flatarins nær frá −8 til 8 og y-ásinn frá −8 til 8. Línan er merkt með jöfnunni y = 1/2x + 3. Punktarnir (0, 3), (2, 4) og (4, 5) eru einnig merktir. Rauður lóðréttur strikbútur liggur frá punktinum (2, 4) og eina einingu upp og er merktur „Lóðrétt breyting = 1“. Rauður láréttur strikbútur liggur þaðan að punktinum (4, 5) og er merktur „Lárétt breyting = 2“. Rauðu strikbútarnir mynda rétthyrndan þríhyrning þar sem línan y = 1/2x + 3 er langhliðin.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4.25</a:t>
            </a:r>
          </a:p>
        </p:txBody>
      </p:sp>
      <p:pic>
        <p:nvPicPr>
          <p:cNvPr id="3" name="Picture 1" descr="The table has two rows and four columns. The first row spans all four columns and is a header row. The header is “Methods to Graph Lines”. The second row is made up of four columns. The first column is labeled “Plotting Points” and shows a smaller table with four rows and two columns. The first row is a header row with the first column labeled “x” and the second labeled “y”. The rest of the table is blank. Below the table it reads “Find three points. Plot the points, make sure they line up, then draw the line.” The Second column is labeled “Slope–Intercept” and shows the equation y equals m x, plus b. Below the equation it reads “Find the slope and y-intercept. Start at the y-intercept, then count the slope to get a second point.” The third column is labeled “Intercepts” and shows a smaller table with four rows and two columns. The first row is a header row with the first column labeled “x” and the second labeled “y”. The second row has a 0 in the “x” column and the “y” column is blank. The second row is blank in the “x” column and has a 0 in the “y” column. The third row is blank. Below the table it reads “Find the intercepts and a third point. Plot the points, make sure they line up, then draw the line.” The fourth column is labeled “Recognize Vertical and Horizontal Lines”. Below that it reads “The equation has only one variable.” The equation x equals a is a vertical line and the equation y equals b is a horizontal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hefur tvær raðir og fjóra dálka. Fyrsta röðin nær yfir alla fjóra dálkana og er fyrirsagnarröð. Fyrirsögnin er „Aðferðir til að teikna gröf lína“. Önnur röðin skiptist í fjóra dálka. Fyrsti dálkurinn ber heitið „Punktar merktir inn“ og sýnir minni töflu með fjórum röðum og tveimur dálkum. Fyrsta röðin er fyrirsagnarröð þar sem fyrri dálkurinn er merktur „x“ og sá síðari „y“. Aðrir reitir töflunnar eru auðir. Undir töflunni stendur: „Finnið þrjá punkta. Merkið punktana inn, gangið úr skugga um að þeir liggi á sömu línu og dragið síðan línuna.“ Annar dálkurinn ber heitið „Hallatöluform“ og sýnir jöfnuna y = mx + b. Undir jöfnunni stendur: „Finnið hallann og y-skurðpunktinn. Byrjið í y-skurðpunktinum og notið síðan hallann til að finna annan punkt.“ Þriðji dálkurinn ber heitið „Skurðpunktar“ og sýnir minni töflu með fjórum röðum og tveimur dálkum. Fyrsta röðin er fyrirsagnarröð þar sem fyrri dálkurinn er merktur „x“ og sá síðari „y“. Í næstu röð er 0 í x-dálkinum en y-reiturinn er auður. Í þar næstu röð er x-reiturinn auður en 0 er í y-dálkinum. Síðasta röðin er auð. Undir töflunni stendur: „Finnið skurðpunktana og þriðja punktinn. Merkið punktana inn, gangið úr skugga um að þeir liggi á sömu línu og dragið síðan línuna.“ Fjórði dálkurinn ber heitið „Bera kennsl á lóðréttar og láréttar línur“. Þar fyrir neðan stendur: „Jafnan hefur aðeins eina breytu.“ Jafnan x = a lýsir lóðréttri línu og jafnan y = b lýsir láréttri línu.</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081722389"/>
                  </p:ext>
                </p:extLst>
              </p:nvPr>
            </p:nvGraphicFramePr>
            <p:xfrm>
              <a:off x="609600" y="952500"/>
              <a:ext cx="10972800" cy="35661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679833888"/>
                      </a:ext>
                    </a:extLst>
                  </a:tr>
                  <a:tr h="0">
                    <a:tc>
                      <a:txBody>
                        <a:bodyPr/>
                        <a:lstStyle/>
                        <a:p>
                          <a:pPr marL="0" lvl="0" indent="0">
                            <a:buNone/>
                          </a:pPr>
                          <a:r>
                            <a:t>ⓐ </a:t>
                          </a:r>
                          <a:br/>
                          <a:r>
                            <a:t>Finnið hitastigið á Fahrenheit-kvarða þegar hitastigið á Celsíus-kvarða er 0. </a:t>
                          </a:r>
                          <a:br/>
                          <a:r>
                            <a:t>Finnið </a:t>
                          </a:r>
                          <a14:m>
                            <m:oMath xmlns:m="http://schemas.openxmlformats.org/officeDocument/2006/math">
                              <m:r>
                                <a:rPr>
                                  <a:latin typeface="Cambria Math" panose="02040503050406030204" pitchFamily="18" charset="0"/>
                                </a:rPr>
                                <m:t>𝐹</m:t>
                              </m:r>
                            </m:oMath>
                          </a14:m>
                          <a:r>
                            <a:t> þegar </a:t>
                          </a:r>
                          <a14:m>
                            <m:oMath xmlns:m="http://schemas.openxmlformats.org/officeDocument/2006/math">
                              <m:r>
                                <a:rPr>
                                  <a:latin typeface="Cambria Math" panose="02040503050406030204" pitchFamily="18" charset="0"/>
                                </a:rPr>
                                <m:t>𝐶</m:t>
                              </m:r>
                              <m:r>
                                <a:rPr>
                                  <a:latin typeface="Cambria Math" panose="02040503050406030204" pitchFamily="18" charset="0"/>
                                </a:rPr>
                                <m:t>=0</m:t>
                              </m:r>
                            </m:oMath>
                          </a14:m>
                          <a:r>
                            <a:t>. </a:t>
                          </a:r>
                          <a:br/>
                          <a:r>
                            <a:t>Einfaldið.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𝐹</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9</m:t>
                                          </m:r>
                                        </m:num>
                                        <m:den>
                                          <m:r>
                                            <a:rPr>
                                              <a:latin typeface="Cambria Math" panose="02040503050406030204" pitchFamily="18" charset="0"/>
                                            </a:rPr>
                                            <m:t>5</m:t>
                                          </m:r>
                                        </m:den>
                                      </m:f>
                                      <m:r>
                                        <a:rPr>
                                          <a:latin typeface="Cambria Math" panose="02040503050406030204" pitchFamily="18" charset="0"/>
                                        </a:rPr>
                                        <m:t>𝐶</m:t>
                                      </m:r>
                                      <m:r>
                                        <a:rPr>
                                          <a:latin typeface="Cambria Math" panose="02040503050406030204" pitchFamily="18" charset="0"/>
                                        </a:rPr>
                                        <m:t>+32</m:t>
                                      </m:r>
                                    </m:e>
                                  </m:mr>
                                  <m:mr>
                                    <m:e>
                                      <m:r>
                                        <a:rPr>
                                          <a:latin typeface="Cambria Math" panose="02040503050406030204" pitchFamily="18" charset="0"/>
                                        </a:rPr>
                                        <m:t>𝐹</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9</m:t>
                                          </m:r>
                                        </m:num>
                                        <m:den>
                                          <m:r>
                                            <a:rPr>
                                              <a:latin typeface="Cambria Math" panose="02040503050406030204" pitchFamily="18" charset="0"/>
                                            </a:rPr>
                                            <m:t>5</m:t>
                                          </m:r>
                                        </m:den>
                                      </m:f>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+32</m:t>
                                      </m:r>
                                    </m:e>
                                  </m:mr>
                                  <m:mr>
                                    <m:e>
                                      <m:r>
                                        <a:rPr>
                                          <a:latin typeface="Cambria Math" panose="02040503050406030204" pitchFamily="18" charset="0"/>
                                        </a:rPr>
                                        <m:t>𝐹</m:t>
                                      </m:r>
                                      <m:r>
                                        <a:rPr>
                                          <a:latin typeface="Cambria Math" panose="02040503050406030204" pitchFamily="18" charset="0"/>
                                        </a:rPr>
                                        <m:t>=32</m:t>
                                      </m:r>
                                    </m:e>
                                  </m:mr>
                                </m:m>
                              </m:oMath>
                            </m:oMathPara>
                          </a14:m>
                          <a:endParaRPr/>
                        </a:p>
                      </a:txBody>
                      <a:tcPr/>
                    </a:tc>
                    <a:extLst>
                      <a:ext uri="{0D108BD9-81ED-4DB2-BD59-A6C34878D82A}">
                        <a16:rowId xmlns:a16="http://schemas.microsoft.com/office/drawing/2014/main" val="10000"/>
                      </a:ext>
                    </a:extLst>
                  </a:tr>
                  <a:tr h="0">
                    <a:tc>
                      <a:txBody>
                        <a:bodyPr/>
                        <a:lstStyle/>
                        <a:p>
                          <a:pPr marL="0" lvl="0" indent="0">
                            <a:buNone/>
                          </a:pPr>
                          <a:r>
                            <a:t>ⓑ </a:t>
                          </a:r>
                          <a:br/>
                          <a:r>
                            <a:t>Finnið hitastigið á Fahrenheit-kvarða þegar hitastigið á Celsíus-kvarða er 20. </a:t>
                          </a:r>
                          <a:br/>
                          <a:r>
                            <a:t>Finnið </a:t>
                          </a:r>
                          <a14:m>
                            <m:oMath xmlns:m="http://schemas.openxmlformats.org/officeDocument/2006/math">
                              <m:r>
                                <a:rPr>
                                  <a:latin typeface="Cambria Math" panose="02040503050406030204" pitchFamily="18" charset="0"/>
                                </a:rPr>
                                <m:t>𝐹</m:t>
                              </m:r>
                            </m:oMath>
                          </a14:m>
                          <a:r>
                            <a:t> þegar </a:t>
                          </a:r>
                          <a14:m>
                            <m:oMath xmlns:m="http://schemas.openxmlformats.org/officeDocument/2006/math">
                              <m:r>
                                <a:rPr>
                                  <a:latin typeface="Cambria Math" panose="02040503050406030204" pitchFamily="18" charset="0"/>
                                </a:rPr>
                                <m:t>𝐶</m:t>
                              </m:r>
                              <m:r>
                                <a:rPr>
                                  <a:latin typeface="Cambria Math" panose="02040503050406030204" pitchFamily="18" charset="0"/>
                                </a:rPr>
                                <m:t>=20</m:t>
                              </m:r>
                            </m:oMath>
                          </a14:m>
                          <a:r>
                            <a:t>. </a:t>
                          </a:r>
                          <a:br/>
                          <a:r>
                            <a:t>Einfaldið. </a:t>
                          </a:r>
                          <a:br/>
                          <a:r>
                            <a:t>Einfaldið.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𝐹</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9</m:t>
                                          </m:r>
                                        </m:num>
                                        <m:den>
                                          <m:r>
                                            <a:rPr>
                                              <a:latin typeface="Cambria Math" panose="02040503050406030204" pitchFamily="18" charset="0"/>
                                            </a:rPr>
                                            <m:t>5</m:t>
                                          </m:r>
                                        </m:den>
                                      </m:f>
                                      <m:r>
                                        <a:rPr>
                                          <a:latin typeface="Cambria Math" panose="02040503050406030204" pitchFamily="18" charset="0"/>
                                        </a:rPr>
                                        <m:t>𝐶</m:t>
                                      </m:r>
                                      <m:r>
                                        <a:rPr>
                                          <a:latin typeface="Cambria Math" panose="02040503050406030204" pitchFamily="18" charset="0"/>
                                        </a:rPr>
                                        <m:t>+32</m:t>
                                      </m:r>
                                    </m:e>
                                  </m:mr>
                                  <m:mr>
                                    <m:e>
                                      <m:r>
                                        <a:rPr>
                                          <a:latin typeface="Cambria Math" panose="02040503050406030204" pitchFamily="18" charset="0"/>
                                        </a:rPr>
                                        <m:t>𝐹</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9</m:t>
                                          </m:r>
                                        </m:num>
                                        <m:den>
                                          <m:r>
                                            <a:rPr>
                                              <a:latin typeface="Cambria Math" panose="02040503050406030204" pitchFamily="18" charset="0"/>
                                            </a:rPr>
                                            <m:t>5</m:t>
                                          </m:r>
                                        </m:den>
                                      </m:f>
                                      <m:d>
                                        <m:dPr>
                                          <m:ctrlPr>
                                            <a:rPr i="1">
                                              <a:latin typeface="Cambria Math" panose="02040503050406030204" pitchFamily="18" charset="0"/>
                                            </a:rPr>
                                          </m:ctrlPr>
                                        </m:dPr>
                                        <m:e>
                                          <m:r>
                                            <a:rPr>
                                              <a:latin typeface="Cambria Math" panose="02040503050406030204" pitchFamily="18" charset="0"/>
                                            </a:rPr>
                                            <m:t>20</m:t>
                                          </m:r>
                                        </m:e>
                                      </m:d>
                                      <m:r>
                                        <a:rPr>
                                          <a:latin typeface="Cambria Math" panose="02040503050406030204" pitchFamily="18" charset="0"/>
                                        </a:rPr>
                                        <m:t>+32</m:t>
                                      </m:r>
                                    </m:e>
                                  </m:mr>
                                  <m:mr>
                                    <m:e>
                                      <m:r>
                                        <a:rPr>
                                          <a:latin typeface="Cambria Math" panose="02040503050406030204" pitchFamily="18" charset="0"/>
                                        </a:rPr>
                                        <m:t>𝐹</m:t>
                                      </m:r>
                                      <m:r>
                                        <a:rPr>
                                          <a:latin typeface="Cambria Math" panose="02040503050406030204" pitchFamily="18" charset="0"/>
                                        </a:rPr>
                                        <m:t>=36+32</m:t>
                                      </m:r>
                                    </m:e>
                                  </m:mr>
                                  <m:mr>
                                    <m:e>
                                      <m:r>
                                        <a:rPr>
                                          <a:latin typeface="Cambria Math" panose="02040503050406030204" pitchFamily="18" charset="0"/>
                                        </a:rPr>
                                        <m:t>𝐹</m:t>
                                      </m:r>
                                      <m:r>
                                        <a:rPr>
                                          <a:latin typeface="Cambria Math" panose="02040503050406030204" pitchFamily="18" charset="0"/>
                                        </a:rPr>
                                        <m:t>=68</m:t>
                                      </m:r>
                                    </m:e>
                                  </m:mr>
                                </m:m>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081722389"/>
                  </p:ext>
                </p:extLst>
              </p:nvPr>
            </p:nvGraphicFramePr>
            <p:xfrm>
              <a:off x="609600" y="952500"/>
              <a:ext cx="10972800" cy="35661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679833888"/>
                      </a:ext>
                    </a:extLst>
                  </a:tr>
                  <a:tr h="1463040">
                    <a:tc>
                      <a:txBody>
                        <a:bodyPr/>
                        <a:lstStyle/>
                        <a:p>
                          <a:endParaRPr lang="en-US"/>
                        </a:p>
                      </a:txBody>
                      <a:tcPr>
                        <a:blipFill>
                          <a:blip r:embed="rId2"/>
                          <a:stretch>
                            <a:fillRect l="-231" t="-26087" r="-100694" b="-126087"/>
                          </a:stretch>
                        </a:blipFill>
                      </a:tcPr>
                    </a:tc>
                    <a:tc>
                      <a:txBody>
                        <a:bodyPr/>
                        <a:lstStyle/>
                        <a:p>
                          <a:endParaRPr lang="en-US"/>
                        </a:p>
                      </a:txBody>
                      <a:tcPr>
                        <a:blipFill>
                          <a:blip r:embed="rId2"/>
                          <a:stretch>
                            <a:fillRect l="-100231" t="-26087" r="-694" b="-126087"/>
                          </a:stretch>
                        </a:blipFill>
                      </a:tcPr>
                    </a:tc>
                    <a:extLst>
                      <a:ext uri="{0D108BD9-81ED-4DB2-BD59-A6C34878D82A}">
                        <a16:rowId xmlns:a16="http://schemas.microsoft.com/office/drawing/2014/main" val="10000"/>
                      </a:ext>
                    </a:extLst>
                  </a:tr>
                  <a:tr h="1737360">
                    <a:tc>
                      <a:txBody>
                        <a:bodyPr/>
                        <a:lstStyle/>
                        <a:p>
                          <a:endParaRPr lang="en-US"/>
                        </a:p>
                      </a:txBody>
                      <a:tcPr>
                        <a:blipFill>
                          <a:blip r:embed="rId2"/>
                          <a:stretch>
                            <a:fillRect l="-231" t="-105839" r="-100694" b="-5839"/>
                          </a:stretch>
                        </a:blipFill>
                      </a:tcPr>
                    </a:tc>
                    <a:tc>
                      <a:txBody>
                        <a:bodyPr/>
                        <a:lstStyle/>
                        <a:p>
                          <a:endParaRPr lang="en-US"/>
                        </a:p>
                      </a:txBody>
                      <a:tcPr>
                        <a:blipFill>
                          <a:blip r:embed="rId2"/>
                          <a:stretch>
                            <a:fillRect l="-100231" t="-105839" r="-694" b="-5839"/>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Dæmi um umreikning hitastigs af Celsíus-kvarða yfir á Fahrenheit-kvarða ásamt verkefnalýsingum og útreikningum skref fyrir skref.</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4.26</a:t>
            </a:r>
          </a:p>
        </p:txBody>
      </p:sp>
      <p:pic>
        <p:nvPicPr>
          <p:cNvPr id="3" name="Picture 1" descr="No Alt Tex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Enginn myndlýsingartexti</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4.27</a:t>
            </a:r>
          </a:p>
        </p:txBody>
      </p:sp>
      <p:pic>
        <p:nvPicPr>
          <p:cNvPr id="3" name="Picture 1" descr="The figure shows two lines graphed on the x y-coordinate plane. The x-axis of the plane runs from negative 8 to 8. The y-axis of the plane runs from negative 8 to 8. One line goes through the points (negative 5,1) and (5,5). The other line goes through the points (negative 5, negative 4) and (5,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Staðfestið að báðar línurnar hafi sama hallann, m=25, en ólíka y-skurðpunkta.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4.28</a:t>
            </a:r>
          </a:p>
        </p:txBody>
      </p:sp>
      <p:pic>
        <p:nvPicPr>
          <p:cNvPr id="3" name="Picture 1" descr="The figure shows two vertical lines graphed on the x y-coordinate plane. The x-axis of the plane runs from negative 8 to 8. The y-axis of the plane runs from negative 8 to 8. One line goes through the points (2,1) and (2,5). The other line goes through the points (5, negative 4) and (5,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Lóðréttar línur með ólíka x-skurðpunkta eru samsíða.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4.42</a:t>
            </a:r>
          </a:p>
        </p:txBody>
      </p:sp>
      <p:pic>
        <p:nvPicPr>
          <p:cNvPr id="3" name="Picture 1" descr="Step-by-step analysis of two linear equations, demonstrating how to find their slopes and y-intercepts by converting them to slope-intercept form."/>
          <p:cNvPicPr>
            <a:picLocks noGrp="1" noChangeAspect="1"/>
          </p:cNvPicPr>
          <p:nvPr/>
        </p:nvPicPr>
        <p:blipFill>
          <a:blip r:embed="rId2"/>
          <a:stretch>
            <a:fillRect/>
          </a:stretch>
        </p:blipFill>
        <p:spPr bwMode="auto">
          <a:xfrm>
            <a:off x="609600" y="1041400"/>
            <a:ext cx="10972800" cy="448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Tvær línulegar jöfnur eru greindar skref fyrir skref og sýnt hvernig finna má halla þeirra og y-skurðpunkta með því að færa þær á hallatöluform.</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242140862"/>
                  </p:ext>
                </p:extLst>
              </p:nvPr>
            </p:nvGraphicFramePr>
            <p:xfrm>
              <a:off x="609600" y="952500"/>
              <a:ext cx="10972800" cy="3255201"/>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063574652"/>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𝑦</m:t>
                                      </m:r>
                                      <m:r>
                                        <a:rPr>
                                          <a:latin typeface="Cambria Math" panose="02040503050406030204" pitchFamily="18" charset="0"/>
                                        </a:rPr>
                                        <m:t>=−4</m:t>
                                      </m:r>
                                    </m:e>
                                  </m:mr>
                                  <m:mr>
                                    <m:e>
                                      <m:r>
                                        <a:rPr>
                                          <a:latin typeface="Cambria Math" panose="02040503050406030204" pitchFamily="18" charset="0"/>
                                        </a:rPr>
                                        <m:t>𝑦</m:t>
                                      </m:r>
                                      <m:r>
                                        <a:rPr>
                                          <a:latin typeface="Cambria Math" panose="02040503050406030204" pitchFamily="18" charset="0"/>
                                        </a:rPr>
                                        <m:t>=0</m:t>
                                      </m:r>
                                      <m:r>
                                        <a:rPr>
                                          <a:latin typeface="Cambria Math" panose="02040503050406030204" pitchFamily="18" charset="0"/>
                                        </a:rPr>
                                        <m:t>𝑥</m:t>
                                      </m:r>
                                      <m:r>
                                        <a:rPr>
                                          <a:latin typeface="Cambria Math" panose="02040503050406030204" pitchFamily="18" charset="0"/>
                                        </a:rPr>
                                        <m:t>−4</m:t>
                                      </m:r>
                                    </m:e>
                                  </m:mr>
                                </m:m>
                              </m:oMath>
                            </m:oMathPara>
                          </a14:m>
                          <a:endParaRPr/>
                        </a:p>
                      </a:txBody>
                      <a:tcPr/>
                    </a:tc>
                    <a:tc>
                      <a:txBody>
                        <a:bodyPr/>
                        <a:lstStyle/>
                        <a:p>
                          <a:pPr marL="0" lvl="0" indent="0">
                            <a:buNone/>
                          </a:pPr>
                          <a:r>
                            <a:t>og</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𝑦</m:t>
                                      </m:r>
                                      <m:r>
                                        <a:rPr>
                                          <a:latin typeface="Cambria Math" panose="02040503050406030204" pitchFamily="18" charset="0"/>
                                        </a:rPr>
                                        <m:t>=3</m:t>
                                      </m:r>
                                    </m:e>
                                  </m:mr>
                                  <m:mr>
                                    <m:e>
                                      <m:r>
                                        <a:rPr>
                                          <a:latin typeface="Cambria Math" panose="02040503050406030204" pitchFamily="18" charset="0"/>
                                        </a:rPr>
                                        <m:t>𝑦</m:t>
                                      </m:r>
                                      <m:r>
                                        <a:rPr>
                                          <a:latin typeface="Cambria Math" panose="02040503050406030204" pitchFamily="18" charset="0"/>
                                        </a:rPr>
                                        <m:t>=0</m:t>
                                      </m:r>
                                      <m:r>
                                        <a:rPr>
                                          <a:latin typeface="Cambria Math" panose="02040503050406030204" pitchFamily="18" charset="0"/>
                                        </a:rPr>
                                        <m:t>𝑥</m:t>
                                      </m:r>
                                      <m:r>
                                        <a:rPr>
                                          <a:latin typeface="Cambria Math" panose="02040503050406030204" pitchFamily="18" charset="0"/>
                                        </a:rPr>
                                        <m:t>+3</m:t>
                                      </m:r>
                                    </m:e>
                                  </m:mr>
                                </m:m>
                              </m:oMath>
                            </m:oMathPara>
                          </a14:m>
                          <a:endParaRPr/>
                        </a:p>
                      </a:txBody>
                      <a:tcPr/>
                    </a:tc>
                    <a:extLst>
                      <a:ext uri="{0D108BD9-81ED-4DB2-BD59-A6C34878D82A}">
                        <a16:rowId xmlns:a16="http://schemas.microsoft.com/office/drawing/2014/main" val="10000"/>
                      </a:ext>
                    </a:extLst>
                  </a:tr>
                  <a:tr h="0">
                    <a:tc>
                      <a:txBody>
                        <a:bodyPr/>
                        <a:lstStyle/>
                        <a:p>
                          <a:pPr marL="0" lvl="0" indent="0">
                            <a:buNone/>
                          </a:pPr>
                          <a:r>
                            <a:t>Skrifið hvora jöfnu á hallatöluformi.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=0</m:t>
                                </m:r>
                                <m:r>
                                  <a:rPr>
                                    <a:latin typeface="Cambria Math" panose="02040503050406030204" pitchFamily="18" charset="0"/>
                                  </a:rPr>
                                  <m:t>𝑥</m:t>
                                </m:r>
                                <m:r>
                                  <a:rPr>
                                    <a:latin typeface="Cambria Math" panose="02040503050406030204" pitchFamily="18" charset="0"/>
                                  </a:rPr>
                                  <m:t>−4</m:t>
                                </m:r>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=0</m:t>
                                </m:r>
                                <m:r>
                                  <a:rPr>
                                    <a:latin typeface="Cambria Math" panose="02040503050406030204" pitchFamily="18" charset="0"/>
                                  </a:rPr>
                                  <m:t>𝑥</m:t>
                                </m:r>
                                <m:r>
                                  <a:rPr>
                                    <a:latin typeface="Cambria Math" panose="02040503050406030204" pitchFamily="18" charset="0"/>
                                  </a:rPr>
                                  <m:t>+3</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Þar sem enginn </a:t>
                          </a:r>
                          <a14:m>
                            <m:oMath xmlns:m="http://schemas.openxmlformats.org/officeDocument/2006/math">
                              <m:r>
                                <a:rPr>
                                  <a:latin typeface="Cambria Math" panose="02040503050406030204" pitchFamily="18" charset="0"/>
                                </a:rPr>
                                <m:t>𝑥</m:t>
                              </m:r>
                            </m:oMath>
                          </a14:m>
                          <a:r>
                            <a:t>-liður er til staðar skrifum við </a:t>
                          </a:r>
                          <a14:m>
                            <m:oMath xmlns:m="http://schemas.openxmlformats.org/officeDocument/2006/math">
                              <m:r>
                                <a:rPr>
                                  <a:latin typeface="Cambria Math" panose="02040503050406030204" pitchFamily="18" charset="0"/>
                                </a:rPr>
                                <m:t>0</m:t>
                              </m:r>
                              <m:r>
                                <a:rPr>
                                  <a:latin typeface="Cambria Math" panose="02040503050406030204" pitchFamily="18" charset="0"/>
                                </a:rPr>
                                <m:t>𝑥</m:t>
                              </m:r>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r>
                                  <a:rPr>
                                    <a:latin typeface="Cambria Math" panose="02040503050406030204" pitchFamily="18" charset="0"/>
                                  </a:rPr>
                                  <m:t>𝑚𝑥</m:t>
                                </m:r>
                                <m:r>
                                  <a:rPr>
                                    <a:latin typeface="Cambria Math" panose="02040503050406030204" pitchFamily="18" charset="0"/>
                                  </a:rPr>
                                  <m:t>+</m:t>
                                </m:r>
                                <m:r>
                                  <a:rPr>
                                    <a:latin typeface="Cambria Math" panose="02040503050406030204" pitchFamily="18" charset="0"/>
                                  </a:rPr>
                                  <m:t>𝑏</m:t>
                                </m:r>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r>
                                  <a:rPr>
                                    <a:latin typeface="Cambria Math" panose="02040503050406030204" pitchFamily="18" charset="0"/>
                                  </a:rPr>
                                  <m:t>𝑚𝑥</m:t>
                                </m:r>
                                <m:r>
                                  <a:rPr>
                                    <a:latin typeface="Cambria Math" panose="02040503050406030204" pitchFamily="18" charset="0"/>
                                  </a:rPr>
                                  <m:t>+</m:t>
                                </m:r>
                                <m:r>
                                  <a:rPr>
                                    <a:latin typeface="Cambria Math" panose="02040503050406030204" pitchFamily="18" charset="0"/>
                                  </a:rPr>
                                  <m:t>𝑏</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Finnið halla og </a:t>
                          </a:r>
                          <a14:m>
                            <m:oMath xmlns:m="http://schemas.openxmlformats.org/officeDocument/2006/math">
                              <m:r>
                                <a:rPr>
                                  <a:latin typeface="Cambria Math" panose="02040503050406030204" pitchFamily="18" charset="0"/>
                                </a:rPr>
                                <m:t>𝑦</m:t>
                              </m:r>
                            </m:oMath>
                          </a14:m>
                          <a:r>
                            <a:t>-skurðpunkt beggja línanna.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=0</m:t>
                                </m:r>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=0</m:t>
                                </m:r>
                              </m:oMath>
                            </m:oMathPara>
                          </a14:m>
                          <a:endParaRPr/>
                        </a:p>
                      </a:txBody>
                      <a:tcPr/>
                    </a:tc>
                    <a:extLst>
                      <a:ext uri="{0D108BD9-81ED-4DB2-BD59-A6C34878D82A}">
                        <a16:rowId xmlns:a16="http://schemas.microsoft.com/office/drawing/2014/main" val="10003"/>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m:rPr>
                                    <m:nor/>
                                  </m:rPr>
                                  <a:rPr/>
                                  <m:t>−</m:t>
                                </m:r>
                                <m:r>
                                  <m:rPr>
                                    <m:nor/>
                                  </m:rPr>
                                  <a:rPr/>
                                  <m:t>intercept</m:t>
                                </m:r>
                                <m:r>
                                  <m:rPr>
                                    <m:nor/>
                                  </m:rPr>
                                  <a:rPr/>
                                  <m:t> </m:t>
                                </m:r>
                                <m:r>
                                  <m:rPr>
                                    <m:nor/>
                                  </m:rPr>
                                  <a:rPr/>
                                  <m:t>is</m:t>
                                </m:r>
                                <m:r>
                                  <m:rPr>
                                    <m:nor/>
                                  </m:rPr>
                                  <a:rPr/>
                                  <m:t> (0, 4)</m:t>
                                </m:r>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m:rPr>
                                    <m:nor/>
                                  </m:rPr>
                                  <a:rPr/>
                                  <m:t>−</m:t>
                                </m:r>
                                <m:r>
                                  <m:rPr>
                                    <m:nor/>
                                  </m:rPr>
                                  <a:rPr/>
                                  <m:t>intercept</m:t>
                                </m:r>
                                <m:r>
                                  <m:rPr>
                                    <m:nor/>
                                  </m:rPr>
                                  <a:rPr/>
                                  <m:t> </m:t>
                                </m:r>
                                <m:r>
                                  <m:rPr>
                                    <m:nor/>
                                  </m:rPr>
                                  <a:rPr/>
                                  <m:t>is</m:t>
                                </m:r>
                                <m:r>
                                  <m:rPr>
                                    <m:nor/>
                                  </m:rPr>
                                  <a:rPr/>
                                  <m:t> (0, 3)</m:t>
                                </m:r>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242140862"/>
                  </p:ext>
                </p:extLst>
              </p:nvPr>
            </p:nvGraphicFramePr>
            <p:xfrm>
              <a:off x="609600" y="952500"/>
              <a:ext cx="10972800" cy="3255201"/>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063574652"/>
                      </a:ext>
                    </a:extLst>
                  </a:tr>
                  <a:tr h="603441">
                    <a:tc>
                      <a:txBody>
                        <a:bodyPr/>
                        <a:lstStyle/>
                        <a:p>
                          <a:endParaRPr/>
                        </a:p>
                      </a:txBody>
                      <a:tcPr/>
                    </a:tc>
                    <a:tc>
                      <a:txBody>
                        <a:bodyPr/>
                        <a:lstStyle/>
                        <a:p>
                          <a:endParaRPr lang="en-US"/>
                        </a:p>
                      </a:txBody>
                      <a:tcPr>
                        <a:blipFill>
                          <a:blip r:embed="rId2"/>
                          <a:stretch>
                            <a:fillRect l="-100463" t="-62500" r="-201389" b="-385417"/>
                          </a:stretch>
                        </a:blipFill>
                      </a:tcPr>
                    </a:tc>
                    <a:tc>
                      <a:txBody>
                        <a:bodyPr/>
                        <a:lstStyle/>
                        <a:p>
                          <a:pPr marL="0" lvl="0" indent="0">
                            <a:buNone/>
                          </a:pPr>
                          <a:r>
                            <a:t>og</a:t>
                          </a:r>
                        </a:p>
                      </a:txBody>
                      <a:tcPr/>
                    </a:tc>
                    <a:tc>
                      <a:txBody>
                        <a:bodyPr/>
                        <a:lstStyle/>
                        <a:p>
                          <a:endParaRPr lang="en-US"/>
                        </a:p>
                      </a:txBody>
                      <a:tcPr>
                        <a:blipFill>
                          <a:blip r:embed="rId2"/>
                          <a:stretch>
                            <a:fillRect l="-300463" t="-62500" r="-1389" b="-385417"/>
                          </a:stretch>
                        </a:blipFill>
                      </a:tcPr>
                    </a:tc>
                    <a:extLst>
                      <a:ext uri="{0D108BD9-81ED-4DB2-BD59-A6C34878D82A}">
                        <a16:rowId xmlns:a16="http://schemas.microsoft.com/office/drawing/2014/main" val="10000"/>
                      </a:ext>
                    </a:extLst>
                  </a:tr>
                  <a:tr h="640080">
                    <a:tc>
                      <a:txBody>
                        <a:bodyPr/>
                        <a:lstStyle/>
                        <a:p>
                          <a:pPr marL="0" lvl="0" indent="0">
                            <a:buNone/>
                          </a:pPr>
                          <a:r>
                            <a:t>Skrifið hvora jöfnu á hallatöluformi.</a:t>
                          </a:r>
                        </a:p>
                      </a:txBody>
                      <a:tcPr/>
                    </a:tc>
                    <a:tc>
                      <a:txBody>
                        <a:bodyPr/>
                        <a:lstStyle/>
                        <a:p>
                          <a:endParaRPr lang="en-US"/>
                        </a:p>
                      </a:txBody>
                      <a:tcPr>
                        <a:blipFill>
                          <a:blip r:embed="rId2"/>
                          <a:stretch>
                            <a:fillRect l="-100463" t="-156000" r="-201389" b="-270000"/>
                          </a:stretch>
                        </a:blipFill>
                      </a:tcPr>
                    </a:tc>
                    <a:tc>
                      <a:txBody>
                        <a:bodyPr/>
                        <a:lstStyle/>
                        <a:p>
                          <a:endParaRPr/>
                        </a:p>
                      </a:txBody>
                      <a:tcPr/>
                    </a:tc>
                    <a:tc>
                      <a:txBody>
                        <a:bodyPr/>
                        <a:lstStyle/>
                        <a:p>
                          <a:endParaRPr lang="en-US"/>
                        </a:p>
                      </a:txBody>
                      <a:tcPr>
                        <a:blipFill>
                          <a:blip r:embed="rId2"/>
                          <a:stretch>
                            <a:fillRect l="-300463" t="-156000" r="-1389" b="-270000"/>
                          </a:stretch>
                        </a:blipFill>
                      </a:tcPr>
                    </a:tc>
                    <a:extLst>
                      <a:ext uri="{0D108BD9-81ED-4DB2-BD59-A6C34878D82A}">
                        <a16:rowId xmlns:a16="http://schemas.microsoft.com/office/drawing/2014/main" val="10001"/>
                      </a:ext>
                    </a:extLst>
                  </a:tr>
                  <a:tr h="640080">
                    <a:tc>
                      <a:txBody>
                        <a:bodyPr/>
                        <a:lstStyle/>
                        <a:p>
                          <a:endParaRPr lang="en-US"/>
                        </a:p>
                      </a:txBody>
                      <a:tcPr>
                        <a:blipFill>
                          <a:blip r:embed="rId2"/>
                          <a:stretch>
                            <a:fillRect l="-463" t="-250980" r="-301389" b="-164706"/>
                          </a:stretch>
                        </a:blipFill>
                      </a:tcPr>
                    </a:tc>
                    <a:tc>
                      <a:txBody>
                        <a:bodyPr/>
                        <a:lstStyle/>
                        <a:p>
                          <a:endParaRPr lang="en-US"/>
                        </a:p>
                      </a:txBody>
                      <a:tcPr>
                        <a:blipFill>
                          <a:blip r:embed="rId2"/>
                          <a:stretch>
                            <a:fillRect l="-100463" t="-250980" r="-201389" b="-164706"/>
                          </a:stretch>
                        </a:blipFill>
                      </a:tcPr>
                    </a:tc>
                    <a:tc>
                      <a:txBody>
                        <a:bodyPr/>
                        <a:lstStyle/>
                        <a:p>
                          <a:endParaRPr/>
                        </a:p>
                      </a:txBody>
                      <a:tcPr/>
                    </a:tc>
                    <a:tc>
                      <a:txBody>
                        <a:bodyPr/>
                        <a:lstStyle/>
                        <a:p>
                          <a:endParaRPr lang="en-US"/>
                        </a:p>
                      </a:txBody>
                      <a:tcPr>
                        <a:blipFill>
                          <a:blip r:embed="rId2"/>
                          <a:stretch>
                            <a:fillRect l="-300463" t="-250980" r="-1389" b="-164706"/>
                          </a:stretch>
                        </a:blipFill>
                      </a:tcPr>
                    </a:tc>
                    <a:extLst>
                      <a:ext uri="{0D108BD9-81ED-4DB2-BD59-A6C34878D82A}">
                        <a16:rowId xmlns:a16="http://schemas.microsoft.com/office/drawing/2014/main" val="10002"/>
                      </a:ext>
                    </a:extLst>
                  </a:tr>
                  <a:tr h="640080">
                    <a:tc>
                      <a:txBody>
                        <a:bodyPr/>
                        <a:lstStyle/>
                        <a:p>
                          <a:endParaRPr lang="en-US"/>
                        </a:p>
                      </a:txBody>
                      <a:tcPr>
                        <a:blipFill>
                          <a:blip r:embed="rId2"/>
                          <a:stretch>
                            <a:fillRect l="-463" t="-358000" r="-301389" b="-68000"/>
                          </a:stretch>
                        </a:blipFill>
                      </a:tcPr>
                    </a:tc>
                    <a:tc>
                      <a:txBody>
                        <a:bodyPr/>
                        <a:lstStyle/>
                        <a:p>
                          <a:endParaRPr lang="en-US"/>
                        </a:p>
                      </a:txBody>
                      <a:tcPr>
                        <a:blipFill>
                          <a:blip r:embed="rId2"/>
                          <a:stretch>
                            <a:fillRect l="-100463" t="-358000" r="-201389" b="-68000"/>
                          </a:stretch>
                        </a:blipFill>
                      </a:tcPr>
                    </a:tc>
                    <a:tc>
                      <a:txBody>
                        <a:bodyPr/>
                        <a:lstStyle/>
                        <a:p>
                          <a:endParaRPr/>
                        </a:p>
                      </a:txBody>
                      <a:tcPr/>
                    </a:tc>
                    <a:tc>
                      <a:txBody>
                        <a:bodyPr/>
                        <a:lstStyle/>
                        <a:p>
                          <a:endParaRPr lang="en-US"/>
                        </a:p>
                      </a:txBody>
                      <a:tcPr>
                        <a:blipFill>
                          <a:blip r:embed="rId2"/>
                          <a:stretch>
                            <a:fillRect l="-300463" t="-358000" r="-1389" b="-68000"/>
                          </a:stretch>
                        </a:blipFill>
                      </a:tcPr>
                    </a:tc>
                    <a:extLst>
                      <a:ext uri="{0D108BD9-81ED-4DB2-BD59-A6C34878D82A}">
                        <a16:rowId xmlns:a16="http://schemas.microsoft.com/office/drawing/2014/main" val="10003"/>
                      </a:ext>
                    </a:extLst>
                  </a:tr>
                  <a:tr h="365760">
                    <a:tc>
                      <a:txBody>
                        <a:bodyPr/>
                        <a:lstStyle/>
                        <a:p>
                          <a:endParaRPr/>
                        </a:p>
                      </a:txBody>
                      <a:tcPr/>
                    </a:tc>
                    <a:tc>
                      <a:txBody>
                        <a:bodyPr/>
                        <a:lstStyle/>
                        <a:p>
                          <a:endParaRPr lang="en-US"/>
                        </a:p>
                      </a:txBody>
                      <a:tcPr>
                        <a:blipFill>
                          <a:blip r:embed="rId2"/>
                          <a:stretch>
                            <a:fillRect l="-100463" t="-789655" r="-201389" b="-17241"/>
                          </a:stretch>
                        </a:blipFill>
                      </a:tcPr>
                    </a:tc>
                    <a:tc>
                      <a:txBody>
                        <a:bodyPr/>
                        <a:lstStyle/>
                        <a:p>
                          <a:endParaRPr/>
                        </a:p>
                      </a:txBody>
                      <a:tcPr/>
                    </a:tc>
                    <a:tc>
                      <a:txBody>
                        <a:bodyPr/>
                        <a:lstStyle/>
                        <a:p>
                          <a:endParaRPr lang="en-US"/>
                        </a:p>
                      </a:txBody>
                      <a:tcPr>
                        <a:blipFill>
                          <a:blip r:embed="rId2"/>
                          <a:stretch>
                            <a:fillRect l="-300463" t="-789655" r="-1389" b="-17241"/>
                          </a:stretch>
                        </a:blipFill>
                      </a:tcPr>
                    </a:tc>
                    <a:extLst>
                      <a:ext uri="{0D108BD9-81ED-4DB2-BD59-A6C34878D82A}">
                        <a16:rowId xmlns:a16="http://schemas.microsoft.com/office/drawing/2014/main" val="10004"/>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hvernig jöfnur láréttu línanna (y = -4 og y = 3) eru færðar á hallatöluform og hvernig hallar þeirra og y-skurðpunktar eru fundnir.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4.44</a:t>
            </a:r>
          </a:p>
        </p:txBody>
      </p:sp>
      <p:pic>
        <p:nvPicPr>
          <p:cNvPr id="3" name="Picture 1" descr="Steps to demonstrate the equivalence of y=2x-3 and -6x+3y=-9 by converting to slope-intercept form and comparing properties."/>
          <p:cNvPicPr>
            <a:picLocks noGrp="1" noChangeAspect="1"/>
          </p:cNvPicPr>
          <p:nvPr/>
        </p:nvPicPr>
        <p:blipFill>
          <a:blip r:embed="rId2"/>
          <a:stretch>
            <a:fillRect/>
          </a:stretch>
        </p:blipFill>
        <p:spPr bwMode="auto">
          <a:xfrm>
            <a:off x="1219200" y="952500"/>
            <a:ext cx="974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Skref sem sýna að y=2x-3 og -6x+3y=-9 eru jafngildar jöfnur með því að færa þær á hallatöluform og bera saman eiginleika þeirra.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4.29</a:t>
            </a:r>
          </a:p>
        </p:txBody>
      </p:sp>
      <p:pic>
        <p:nvPicPr>
          <p:cNvPr id="3" name="Picture 1" descr="The figure shows two lines graphed on the x y-coordinate plane. The x-axis of the plane runs from negative 8 to 8. The y-axis of the plane runs from negative 8 to 8. One line is labeled with the equation y equals negative 4x plus 2 and goes through the points (0,2) and (1, negative 2). The other line is labeled with the equation y equals one fourth x minus 1 and goes through the points (0, negative 1) and (4,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tvær línur á xy-hnitafleti. x-ás flatarins nær frá −8 til 8 og y-ásinn frá −8 til 8. Önnur línan er merkt með jöfnunni y = −4x + 2 og liggur í gegnum punktana (0, 2) og (1, −2). Hin línan er merkt með jöfnunni y = 1/4x − 1 og liggur í gegnum punktana (0, −1) og (4, 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130117334"/>
                  </p:ext>
                </p:extLst>
              </p:nvPr>
            </p:nvGraphicFramePr>
            <p:xfrm>
              <a:off x="609600" y="952500"/>
              <a:ext cx="10972800" cy="3009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049238781"/>
                      </a:ext>
                    </a:extLst>
                  </a:tr>
                  <a:tr h="0">
                    <a:tc>
                      <a:txBody>
                        <a:bodyPr/>
                        <a:lstStyle/>
                        <a:p>
                          <a:pPr marL="0" lvl="0" indent="0">
                            <a:buNone/>
                          </a:pPr>
                          <a:r>
                            <a:t>Einangrið </a:t>
                          </a:r>
                          <a14:m>
                            <m:oMath xmlns:m="http://schemas.openxmlformats.org/officeDocument/2006/math">
                              <m:r>
                                <a:rPr>
                                  <a:latin typeface="Cambria Math" panose="02040503050406030204" pitchFamily="18" charset="0"/>
                                </a:rPr>
                                <m:t>𝑦</m:t>
                              </m:r>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4"/>
                                          <m:mcJc m:val="center"/>
                                        </m:mcPr>
                                      </m:mc>
                                    </m:mcs>
                                    <m:ctrlPr>
                                      <a:rPr i="1">
                                        <a:latin typeface="Cambria Math" panose="02040503050406030204" pitchFamily="18" charset="0"/>
                                      </a:rPr>
                                    </m:ctrlPr>
                                  </m:mPr>
                                  <m:mr>
                                    <m:e>
                                      <m:r>
                                        <a:rPr>
                                          <a:latin typeface="Cambria Math" panose="02040503050406030204" pitchFamily="18" charset="0"/>
                                        </a:rPr>
                                        <m:t>  7</m:t>
                                      </m:r>
                                      <m:r>
                                        <a:rPr>
                                          <a:latin typeface="Cambria Math" panose="02040503050406030204" pitchFamily="18" charset="0"/>
                                        </a:rPr>
                                        <m:t>𝑥</m:t>
                                      </m:r>
                                      <m:r>
                                        <a:rPr>
                                          <a:latin typeface="Cambria Math" panose="02040503050406030204" pitchFamily="18" charset="0"/>
                                        </a:rPr>
                                        <m:t>+2</m:t>
                                      </m:r>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3</m:t>
                                      </m:r>
                                    </m:e>
                                    <m:e/>
                                  </m:mr>
                                  <m:mr>
                                    <m:e>
                                      <m:r>
                                        <a:rPr>
                                          <a:latin typeface="Cambria Math" panose="02040503050406030204" pitchFamily="18" charset="0"/>
                                        </a:rPr>
                                        <m:t>  2</m:t>
                                      </m:r>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−7</m:t>
                                      </m:r>
                                      <m:r>
                                        <a:rPr>
                                          <a:latin typeface="Cambria Math" panose="02040503050406030204" pitchFamily="18" charset="0"/>
                                        </a:rPr>
                                        <m:t>𝑥</m:t>
                                      </m:r>
                                      <m:r>
                                        <a:rPr>
                                          <a:latin typeface="Cambria Math" panose="02040503050406030204" pitchFamily="18" charset="0"/>
                                        </a:rPr>
                                        <m:t>+3</m:t>
                                      </m:r>
                                    </m:e>
                                    <m:e/>
                                  </m:mr>
                                  <m:mr>
                                    <m:e>
                                      <m:r>
                                        <a:rPr>
                                          <a:latin typeface="Cambria Math" panose="02040503050406030204" pitchFamily="18" charset="0"/>
                                        </a:rPr>
                                        <m:t>  </m:t>
                                      </m:r>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𝑦</m:t>
                                          </m:r>
                                        </m:num>
                                        <m:den>
                                          <m:r>
                                            <a:rPr>
                                              <a:latin typeface="Cambria Math" panose="02040503050406030204" pitchFamily="18" charset="0"/>
                                            </a:rPr>
                                            <m:t>2</m:t>
                                          </m:r>
                                        </m:den>
                                      </m:f>
                                    </m:e>
                                    <m:e>
                                      <m:r>
                                        <a:rPr>
                                          <a:latin typeface="Cambria Math" panose="02040503050406030204" pitchFamily="18" charset="0"/>
                                        </a:rPr>
                                        <m:t>=</m:t>
                                      </m:r>
                                    </m:e>
                                    <m:e>
                                      <m:f>
                                        <m:fPr>
                                          <m:ctrlPr>
                                            <a:rPr i="1">
                                              <a:latin typeface="Cambria Math" panose="02040503050406030204" pitchFamily="18" charset="0"/>
                                            </a:rPr>
                                          </m:ctrlPr>
                                        </m:fPr>
                                        <m:num>
                                          <m:r>
                                            <a:rPr>
                                              <a:latin typeface="Cambria Math" panose="02040503050406030204" pitchFamily="18" charset="0"/>
                                            </a:rPr>
                                            <m:t>−7</m:t>
                                          </m:r>
                                          <m:r>
                                            <a:rPr>
                                              <a:latin typeface="Cambria Math" panose="02040503050406030204" pitchFamily="18" charset="0"/>
                                            </a:rPr>
                                            <m:t>𝑥</m:t>
                                          </m:r>
                                          <m:r>
                                            <a:rPr>
                                              <a:latin typeface="Cambria Math" panose="02040503050406030204" pitchFamily="18" charset="0"/>
                                            </a:rPr>
                                            <m:t>+3</m:t>
                                          </m:r>
                                        </m:num>
                                        <m:den>
                                          <m:r>
                                            <a:rPr>
                                              <a:latin typeface="Cambria Math" panose="02040503050406030204" pitchFamily="18" charset="0"/>
                                            </a:rPr>
                                            <m:t>2</m:t>
                                          </m:r>
                                        </m:den>
                                      </m:f>
                                    </m:e>
                                    <m:e/>
                                  </m:mr>
                                  <m:mr>
                                    <m:e>
                                      <m:r>
                                        <a:rPr>
                                          <a:latin typeface="Cambria Math" panose="02040503050406030204" pitchFamily="18" charset="0"/>
                                        </a:rPr>
                                        <m:t>  </m:t>
                                      </m:r>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7</m:t>
                                          </m:r>
                                        </m:num>
                                        <m:den>
                                          <m:r>
                                            <a:rPr>
                                              <a:latin typeface="Cambria Math" panose="02040503050406030204" pitchFamily="18" charset="0"/>
                                            </a:rPr>
                                            <m:t>2</m:t>
                                          </m:r>
                                        </m:den>
                                      </m:f>
                                      <m:r>
                                        <a:rPr>
                                          <a:latin typeface="Cambria Math" panose="02040503050406030204" pitchFamily="18" charset="0"/>
                                        </a:rPr>
                                        <m:t>𝑥</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m:t>
                                          </m:r>
                                        </m:den>
                                      </m:f>
                                    </m:e>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i="1">
                                        <a:latin typeface="Cambria Math" panose="02040503050406030204" pitchFamily="18" charset="0"/>
                                      </a:rPr>
                                    </m:ctrlPr>
                                  </m:mPr>
                                  <m:mr>
                                    <m:e>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+7</m:t>
                                      </m:r>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5</m:t>
                                      </m:r>
                                    </m:e>
                                  </m:mr>
                                  <m:mr>
                                    <m:e>
                                      <m:r>
                                        <a:rPr>
                                          <a:latin typeface="Cambria Math" panose="02040503050406030204" pitchFamily="18" charset="0"/>
                                        </a:rPr>
                                        <m:t>7</m:t>
                                      </m:r>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+5</m:t>
                                      </m:r>
                                    </m:e>
                                  </m:mr>
                                  <m:mr>
                                    <m:e>
                                      <m:f>
                                        <m:fPr>
                                          <m:ctrlPr>
                                            <a:rPr i="1">
                                              <a:latin typeface="Cambria Math" panose="02040503050406030204" pitchFamily="18" charset="0"/>
                                            </a:rPr>
                                          </m:ctrlPr>
                                        </m:fPr>
                                        <m:num>
                                          <m:r>
                                            <a:rPr>
                                              <a:latin typeface="Cambria Math" panose="02040503050406030204" pitchFamily="18" charset="0"/>
                                            </a:rPr>
                                            <m:t>7</m:t>
                                          </m:r>
                                          <m:r>
                                            <a:rPr>
                                              <a:latin typeface="Cambria Math" panose="02040503050406030204" pitchFamily="18" charset="0"/>
                                            </a:rPr>
                                            <m:t>𝑦</m:t>
                                          </m:r>
                                        </m:num>
                                        <m:den>
                                          <m:r>
                                            <a:rPr>
                                              <a:latin typeface="Cambria Math" panose="02040503050406030204" pitchFamily="18" charset="0"/>
                                            </a:rPr>
                                            <m:t>7</m:t>
                                          </m:r>
                                        </m:den>
                                      </m:f>
                                    </m:e>
                                    <m:e>
                                      <m:r>
                                        <a:rPr>
                                          <a:latin typeface="Cambria Math" panose="02040503050406030204" pitchFamily="18" charset="0"/>
                                        </a:rPr>
                                        <m:t>=</m:t>
                                      </m:r>
                                    </m:e>
                                    <m:e>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+5</m:t>
                                          </m:r>
                                        </m:num>
                                        <m:den>
                                          <m:r>
                                            <a:rPr>
                                              <a:latin typeface="Cambria Math" panose="02040503050406030204" pitchFamily="18" charset="0"/>
                                            </a:rPr>
                                            <m:t>7</m:t>
                                          </m:r>
                                        </m:den>
                                      </m:f>
                                    </m:e>
                                  </m:mr>
                                  <m:mr>
                                    <m:e>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7</m:t>
                                          </m:r>
                                        </m:den>
                                      </m:f>
                                      <m:r>
                                        <a:rPr>
                                          <a:latin typeface="Cambria Math" panose="02040503050406030204" pitchFamily="18" charset="0"/>
                                        </a:rPr>
                                        <m:t>𝑥</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5</m:t>
                                          </m:r>
                                        </m:num>
                                        <m:den>
                                          <m:r>
                                            <a:rPr>
                                              <a:latin typeface="Cambria Math" panose="02040503050406030204" pitchFamily="18" charset="0"/>
                                            </a:rPr>
                                            <m:t>7</m:t>
                                          </m:r>
                                        </m:den>
                                      </m:f>
                                    </m:e>
                                  </m:mr>
                                </m:m>
                              </m:oMath>
                            </m:oMathPara>
                          </a14:m>
                          <a:endParaRPr/>
                        </a:p>
                      </a:txBody>
                      <a:tcPr/>
                    </a:tc>
                    <a:extLst>
                      <a:ext uri="{0D108BD9-81ED-4DB2-BD59-A6C34878D82A}">
                        <a16:rowId xmlns:a16="http://schemas.microsoft.com/office/drawing/2014/main" val="10000"/>
                      </a:ext>
                    </a:extLst>
                  </a:tr>
                  <a:tr h="0">
                    <a:tc>
                      <a:txBody>
                        <a:bodyPr/>
                        <a:lstStyle/>
                        <a:p>
                          <a:pPr marL="0" lvl="0" indent="0">
                            <a:buNone/>
                          </a:pPr>
                          <a:r>
                            <a:t>Finnið halla hvorrar línu.</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i="1">
                                        <a:latin typeface="Cambria Math" panose="02040503050406030204" pitchFamily="18" charset="0"/>
                                      </a:rPr>
                                    </m:ctrlPr>
                                  </m:mPr>
                                  <m:mr>
                                    <m:e>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𝑚𝑥</m:t>
                                      </m:r>
                                      <m:r>
                                        <a:rPr>
                                          <a:latin typeface="Cambria Math" panose="02040503050406030204" pitchFamily="18" charset="0"/>
                                        </a:rPr>
                                        <m:t>+</m:t>
                                      </m:r>
                                      <m:r>
                                        <a:rPr>
                                          <a:latin typeface="Cambria Math" panose="02040503050406030204" pitchFamily="18" charset="0"/>
                                        </a:rPr>
                                        <m:t>𝑏</m:t>
                                      </m:r>
                                    </m:e>
                                  </m:mr>
                                  <m:mr>
                                    <m:e>
                                      <m:r>
                                        <a:rPr>
                                          <a:latin typeface="Cambria Math" panose="02040503050406030204" pitchFamily="18" charset="0"/>
                                        </a:rPr>
                                        <m:t>  </m:t>
                                      </m:r>
                                      <m:sSub>
                                        <m:sSubPr>
                                          <m:ctrlPr>
                                            <a:rPr i="1">
                                              <a:latin typeface="Cambria Math" panose="02040503050406030204" pitchFamily="18" charset="0"/>
                                            </a:rPr>
                                          </m:ctrlPr>
                                        </m:sSubPr>
                                        <m:e>
                                          <m:r>
                                            <a:rPr>
                                              <a:latin typeface="Cambria Math" panose="02040503050406030204" pitchFamily="18" charset="0"/>
                                            </a:rPr>
                                            <m:t>𝑚</m:t>
                                          </m:r>
                                        </m:e>
                                        <m:sub>
                                          <m:r>
                                            <a:rPr>
                                              <a:latin typeface="Cambria Math" panose="02040503050406030204" pitchFamily="18" charset="0"/>
                                            </a:rPr>
                                            <m:t>1</m:t>
                                          </m:r>
                                        </m:sub>
                                      </m:sSub>
                                    </m:e>
                                    <m:e>
                                      <m:r>
                                        <a:rPr>
                                          <a:latin typeface="Cambria Math" panose="02040503050406030204" pitchFamily="18" charset="0"/>
                                        </a:rPr>
                                        <m:t>=</m:t>
                                      </m:r>
                                    </m:e>
                                    <m:e>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7</m:t>
                                          </m:r>
                                        </m:num>
                                        <m:den>
                                          <m:r>
                                            <a:rPr>
                                              <a:latin typeface="Cambria Math" panose="02040503050406030204" pitchFamily="18" charset="0"/>
                                            </a:rPr>
                                            <m:t>2</m:t>
                                          </m:r>
                                        </m:den>
                                      </m:f>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i="1">
                                        <a:latin typeface="Cambria Math" panose="02040503050406030204" pitchFamily="18" charset="0"/>
                                      </a:rPr>
                                    </m:ctrlPr>
                                  </m:mPr>
                                  <m:mr>
                                    <m:e>
                                      <m:r>
                                        <a:rPr>
                                          <a:latin typeface="Cambria Math" panose="02040503050406030204" pitchFamily="18" charset="0"/>
                                        </a:rPr>
                                        <m:t>𝑦</m:t>
                                      </m:r>
                                    </m:e>
                                    <m:e>
                                      <m:r>
                                        <a:rPr>
                                          <a:latin typeface="Cambria Math" panose="02040503050406030204" pitchFamily="18" charset="0"/>
                                        </a:rPr>
                                        <m:t>=</m:t>
                                      </m:r>
                                    </m:e>
                                    <m:e>
                                      <m:r>
                                        <a:rPr>
                                          <a:latin typeface="Cambria Math" panose="02040503050406030204" pitchFamily="18" charset="0"/>
                                        </a:rPr>
                                        <m:t>𝑚𝑥</m:t>
                                      </m:r>
                                      <m:r>
                                        <a:rPr>
                                          <a:latin typeface="Cambria Math" panose="02040503050406030204" pitchFamily="18" charset="0"/>
                                        </a:rPr>
                                        <m:t>+</m:t>
                                      </m:r>
                                      <m:r>
                                        <a:rPr>
                                          <a:latin typeface="Cambria Math" panose="02040503050406030204" pitchFamily="18" charset="0"/>
                                        </a:rPr>
                                        <m:t>𝑏</m:t>
                                      </m:r>
                                    </m:e>
                                  </m:mr>
                                  <m:mr>
                                    <m:e>
                                      <m:r>
                                        <a:rPr>
                                          <a:latin typeface="Cambria Math" panose="02040503050406030204" pitchFamily="18" charset="0"/>
                                        </a:rPr>
                                        <m:t>  </m:t>
                                      </m:r>
                                      <m:sSub>
                                        <m:sSubPr>
                                          <m:ctrlPr>
                                            <a:rPr i="1">
                                              <a:latin typeface="Cambria Math" panose="02040503050406030204" pitchFamily="18" charset="0"/>
                                            </a:rPr>
                                          </m:ctrlPr>
                                        </m:sSubPr>
                                        <m:e>
                                          <m:r>
                                            <a:rPr>
                                              <a:latin typeface="Cambria Math" panose="02040503050406030204" pitchFamily="18" charset="0"/>
                                            </a:rPr>
                                            <m:t>𝑚</m:t>
                                          </m:r>
                                        </m:e>
                                        <m:sub>
                                          <m:r>
                                            <a:rPr>
                                              <a:latin typeface="Cambria Math" panose="02040503050406030204" pitchFamily="18" charset="0"/>
                                            </a:rPr>
                                            <m:t>2</m:t>
                                          </m:r>
                                        </m:sub>
                                      </m:sSub>
                                    </m:e>
                                    <m:e>
                                      <m:r>
                                        <a:rPr>
                                          <a:latin typeface="Cambria Math" panose="02040503050406030204" pitchFamily="18" charset="0"/>
                                        </a:rPr>
                                        <m:t>=</m:t>
                                      </m:r>
                                    </m:e>
                                    <m:e>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7</m:t>
                                          </m:r>
                                        </m:den>
                                      </m:f>
                                    </m:e>
                                  </m:mr>
                                </m:m>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130117334"/>
                  </p:ext>
                </p:extLst>
              </p:nvPr>
            </p:nvGraphicFramePr>
            <p:xfrm>
              <a:off x="609600" y="952500"/>
              <a:ext cx="10972800" cy="3009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049238781"/>
                      </a:ext>
                    </a:extLst>
                  </a:tr>
                  <a:tr h="1756728">
                    <a:tc>
                      <a:txBody>
                        <a:bodyPr/>
                        <a:lstStyle/>
                        <a:p>
                          <a:endParaRPr lang="en-US"/>
                        </a:p>
                      </a:txBody>
                      <a:tcPr>
                        <a:blipFill>
                          <a:blip r:embed="rId2"/>
                          <a:stretch>
                            <a:fillRect l="-347" t="-21739" r="-201042" b="-52899"/>
                          </a:stretch>
                        </a:blipFill>
                      </a:tcPr>
                    </a:tc>
                    <a:tc>
                      <a:txBody>
                        <a:bodyPr/>
                        <a:lstStyle/>
                        <a:p>
                          <a:endParaRPr lang="en-US"/>
                        </a:p>
                      </a:txBody>
                      <a:tcPr>
                        <a:blipFill>
                          <a:blip r:embed="rId2"/>
                          <a:stretch>
                            <a:fillRect l="-100347" t="-21739" r="-101042" b="-52899"/>
                          </a:stretch>
                        </a:blipFill>
                      </a:tcPr>
                    </a:tc>
                    <a:tc>
                      <a:txBody>
                        <a:bodyPr/>
                        <a:lstStyle/>
                        <a:p>
                          <a:endParaRPr lang="en-US"/>
                        </a:p>
                      </a:txBody>
                      <a:tcPr>
                        <a:blipFill>
                          <a:blip r:embed="rId2"/>
                          <a:stretch>
                            <a:fillRect l="-200347" t="-21739" r="-1042" b="-52899"/>
                          </a:stretch>
                        </a:blipFill>
                      </a:tcPr>
                    </a:tc>
                    <a:extLst>
                      <a:ext uri="{0D108BD9-81ED-4DB2-BD59-A6C34878D82A}">
                        <a16:rowId xmlns:a16="http://schemas.microsoft.com/office/drawing/2014/main" val="10000"/>
                      </a:ext>
                    </a:extLst>
                  </a:tr>
                  <a:tr h="887032">
                    <a:tc>
                      <a:txBody>
                        <a:bodyPr/>
                        <a:lstStyle/>
                        <a:p>
                          <a:pPr marL="0" lvl="0" indent="0">
                            <a:buNone/>
                          </a:pPr>
                          <a:r>
                            <a:t>Finnið halla hvorrar línu.</a:t>
                          </a:r>
                        </a:p>
                      </a:txBody>
                      <a:tcPr/>
                    </a:tc>
                    <a:tc>
                      <a:txBody>
                        <a:bodyPr/>
                        <a:lstStyle/>
                        <a:p>
                          <a:endParaRPr lang="en-US"/>
                        </a:p>
                      </a:txBody>
                      <a:tcPr>
                        <a:blipFill>
                          <a:blip r:embed="rId2"/>
                          <a:stretch>
                            <a:fillRect l="-100347" t="-240000" r="-101042" b="-4286"/>
                          </a:stretch>
                        </a:blipFill>
                      </a:tcPr>
                    </a:tc>
                    <a:tc>
                      <a:txBody>
                        <a:bodyPr/>
                        <a:lstStyle/>
                        <a:p>
                          <a:endParaRPr lang="en-US"/>
                        </a:p>
                      </a:txBody>
                      <a:tcPr>
                        <a:blipFill>
                          <a:blip r:embed="rId2"/>
                          <a:stretch>
                            <a:fillRect l="-200347" t="-240000" r="-1042" b="-4286"/>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skref fyrir skref hvernig tvær línulegar jöfnur eru leystar með tilliti til y og hallatala þeirra fundin.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4.6 Finna jöfnu línu</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Finna jöfnu línu út frá hallatölu og </a:t>
                </a:r>
                <a14:m>
                  <m:oMath xmlns:m="http://schemas.openxmlformats.org/officeDocument/2006/math">
                    <m:r>
                      <a:rPr>
                        <a:latin typeface="Cambria Math" panose="02040503050406030204" pitchFamily="18" charset="0"/>
                      </a:rPr>
                      <m:t>𝑦</m:t>
                    </m:r>
                  </m:oMath>
                </a14:m>
                <a:r>
                  <a:t>-skurðpunkti</a:t>
                </a:r>
              </a:p>
              <a:p>
                <a:pPr lvl="0"/>
                <a:r>
                  <a:t>Finna jöfnu línu út frá hallatölu og punkti</a:t>
                </a:r>
              </a:p>
              <a:p>
                <a:pPr lvl="0"/>
                <a:r>
                  <a:t>Finna jöfnu línu út frá tveimur punktum</a:t>
                </a:r>
              </a:p>
              <a:p>
                <a:pPr lvl="0"/>
                <a:r>
                  <a:t>Finna jöfnu línu sem er samsíða gefinni línu</a:t>
                </a:r>
              </a:p>
              <a:p>
                <a:pPr lvl="0"/>
                <a:r>
                  <a:t>Finna jöfnu línu sem er hornrétt á gefna línu</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59109107"/>
                  </p:ext>
                </p:extLst>
              </p:nvPr>
            </p:nvGraphicFramePr>
            <p:xfrm>
              <a:off x="609600" y="952500"/>
              <a:ext cx="10972800" cy="231889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2830162892"/>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𝑚</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𝑦</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num>
                                  <m:den>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Margfaldaðu báðar hliðar jöfnunnar með </a:t>
                          </a:r>
                          <a14:m>
                            <m:oMath xmlns:m="http://schemas.openxmlformats.org/officeDocument/2006/math">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i="1">
                                        <a:latin typeface="Cambria Math" panose="02040503050406030204" pitchFamily="18" charset="0"/>
                                      </a:rPr>
                                    </m:ctrlPr>
                                  </m:mPr>
                                  <m:mr>
                                    <m:e>
                                      <m:r>
                                        <a:rPr>
                                          <a:latin typeface="Cambria Math" panose="02040503050406030204" pitchFamily="18" charset="0"/>
                                        </a:rPr>
                                        <m:t>  </m:t>
                                      </m:r>
                                      <m:r>
                                        <a:rPr>
                                          <a:latin typeface="Cambria Math" panose="02040503050406030204" pitchFamily="18" charset="0"/>
                                        </a:rPr>
                                        <m:t>𝑚</m:t>
                                      </m:r>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e>
                                      </m:d>
                                    </m:e>
                                    <m:e>
                                      <m:r>
                                        <a:rPr>
                                          <a:latin typeface="Cambria Math" panose="02040503050406030204" pitchFamily="18" charset="0"/>
                                        </a:rPr>
                                        <m:t>=</m:t>
                                      </m:r>
                                    </m:e>
                                    <m:e>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𝑦</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num>
                                            <m:den>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den>
                                          </m:f>
                                        </m:e>
                                      </m:d>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e>
                                      </m:d>
                                    </m:e>
                                  </m:mr>
                                </m:m>
                              </m:oMath>
                            </m:oMathPara>
                          </a14:m>
                          <a:endParaRPr/>
                        </a:p>
                      </a:txBody>
                      <a:tcPr/>
                    </a:tc>
                    <a:extLst>
                      <a:ext uri="{0D108BD9-81ED-4DB2-BD59-A6C34878D82A}">
                        <a16:rowId xmlns:a16="http://schemas.microsoft.com/office/drawing/2014/main" val="10001"/>
                      </a:ext>
                    </a:extLst>
                  </a:tr>
                  <a:tr h="0">
                    <a:tc>
                      <a:txBody>
                        <a:bodyPr/>
                        <a:lstStyle/>
                        <a:p>
                          <a:pPr marL="0" lvl="0" indent="0">
                            <a:buNone/>
                          </a:pPr>
                          <a:r>
                            <a:t>Einfaldaðu.</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i="1">
                                        <a:latin typeface="Cambria Math" panose="02040503050406030204" pitchFamily="18" charset="0"/>
                                      </a:rPr>
                                    </m:ctrlPr>
                                  </m:mPr>
                                  <m:mr>
                                    <m:e>
                                      <m:r>
                                        <a:rPr>
                                          <a:latin typeface="Cambria Math" panose="02040503050406030204" pitchFamily="18" charset="0"/>
                                        </a:rPr>
                                        <m:t>  </m:t>
                                      </m:r>
                                      <m:r>
                                        <a:rPr>
                                          <a:latin typeface="Cambria Math" panose="02040503050406030204" pitchFamily="18" charset="0"/>
                                        </a:rPr>
                                        <m:t>𝑚</m:t>
                                      </m:r>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e>
                                      </m:d>
                                    </m:e>
                                    <m:e>
                                      <m:r>
                                        <a:rPr>
                                          <a:latin typeface="Cambria Math" panose="02040503050406030204" pitchFamily="18" charset="0"/>
                                        </a:rPr>
                                        <m:t>=</m:t>
                                      </m:r>
                                    </m:e>
                                    <m:e>
                                      <m:r>
                                        <a:rPr>
                                          <a:latin typeface="Cambria Math" panose="02040503050406030204" pitchFamily="18" charset="0"/>
                                        </a:rPr>
                                        <m:t>𝑦</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e>
                                  </m:mr>
                                </m:m>
                              </m:oMath>
                            </m:oMathPara>
                          </a14:m>
                          <a:endParaRPr/>
                        </a:p>
                      </a:txBody>
                      <a:tcPr/>
                    </a:tc>
                    <a:extLst>
                      <a:ext uri="{0D108BD9-81ED-4DB2-BD59-A6C34878D82A}">
                        <a16:rowId xmlns:a16="http://schemas.microsoft.com/office/drawing/2014/main" val="10002"/>
                      </a:ext>
                    </a:extLst>
                  </a:tr>
                  <a:tr h="0">
                    <a:tc>
                      <a:txBody>
                        <a:bodyPr/>
                        <a:lstStyle/>
                        <a:p>
                          <a:pPr marL="0" lvl="0" indent="0">
                            <a:buNone/>
                          </a:pPr>
                          <a:r>
                            <a:t>Umritaðu jöfnuna þannig að </a:t>
                          </a:r>
                          <a14:m>
                            <m:oMath xmlns:m="http://schemas.openxmlformats.org/officeDocument/2006/math">
                              <m:r>
                                <a:rPr>
                                  <a:latin typeface="Cambria Math" panose="02040503050406030204" pitchFamily="18" charset="0"/>
                                </a:rPr>
                                <m:t>𝑦</m:t>
                              </m:r>
                            </m:oMath>
                          </a14:m>
                          <a:r>
                            <a:t>-liðirnir séu vinstra megin.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3"/>
                                          <m:mcJc m:val="center"/>
                                        </m:mcPr>
                                      </m:mc>
                                    </m:mcs>
                                    <m:ctrlPr>
                                      <a:rPr i="1">
                                        <a:latin typeface="Cambria Math" panose="02040503050406030204" pitchFamily="18" charset="0"/>
                                      </a:rPr>
                                    </m:ctrlPr>
                                  </m:mPr>
                                  <m:mr>
                                    <m:e>
                                      <m:r>
                                        <a:rPr>
                                          <a:latin typeface="Cambria Math" panose="02040503050406030204" pitchFamily="18" charset="0"/>
                                        </a:rPr>
                                        <m:t>  </m:t>
                                      </m:r>
                                      <m:r>
                                        <a:rPr>
                                          <a:latin typeface="Cambria Math" panose="02040503050406030204" pitchFamily="18" charset="0"/>
                                        </a:rPr>
                                        <m:t>𝑦</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e>
                                    <m:e>
                                      <m:r>
                                        <a:rPr>
                                          <a:latin typeface="Cambria Math" panose="02040503050406030204" pitchFamily="18" charset="0"/>
                                        </a:rPr>
                                        <m:t>=</m:t>
                                      </m:r>
                                    </m:e>
                                    <m:e>
                                      <m:r>
                                        <a:rPr>
                                          <a:latin typeface="Cambria Math" panose="02040503050406030204" pitchFamily="18" charset="0"/>
                                        </a:rPr>
                                        <m:t>𝑚</m:t>
                                      </m:r>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e>
                                      </m:d>
                                    </m:e>
                                  </m:mr>
                                </m:m>
                              </m:oMath>
                            </m:oMathPara>
                          </a14:m>
                          <a:endParaRPr dirty="0"/>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859109107"/>
                  </p:ext>
                </p:extLst>
              </p:nvPr>
            </p:nvGraphicFramePr>
            <p:xfrm>
              <a:off x="609600" y="952500"/>
              <a:ext cx="10972800" cy="231889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2830162892"/>
                      </a:ext>
                    </a:extLst>
                  </a:tr>
                  <a:tr h="606044">
                    <a:tc>
                      <a:txBody>
                        <a:bodyPr/>
                        <a:lstStyle/>
                        <a:p>
                          <a:endParaRPr/>
                        </a:p>
                      </a:txBody>
                      <a:tcPr/>
                    </a:tc>
                    <a:tc>
                      <a:txBody>
                        <a:bodyPr/>
                        <a:lstStyle/>
                        <a:p>
                          <a:endParaRPr lang="en-US"/>
                        </a:p>
                      </a:txBody>
                      <a:tcPr>
                        <a:blipFill>
                          <a:blip r:embed="rId2"/>
                          <a:stretch>
                            <a:fillRect l="-100231" t="-62500" r="-694" b="-237500"/>
                          </a:stretch>
                        </a:blipFill>
                      </a:tcPr>
                    </a:tc>
                    <a:extLst>
                      <a:ext uri="{0D108BD9-81ED-4DB2-BD59-A6C34878D82A}">
                        <a16:rowId xmlns:a16="http://schemas.microsoft.com/office/drawing/2014/main" val="10000"/>
                      </a:ext>
                    </a:extLst>
                  </a:tr>
                  <a:tr h="615569">
                    <a:tc>
                      <a:txBody>
                        <a:bodyPr/>
                        <a:lstStyle/>
                        <a:p>
                          <a:endParaRPr lang="en-US"/>
                        </a:p>
                      </a:txBody>
                      <a:tcPr>
                        <a:blipFill>
                          <a:blip r:embed="rId2"/>
                          <a:stretch>
                            <a:fillRect l="-231" t="-162500" r="-100694" b="-137500"/>
                          </a:stretch>
                        </a:blipFill>
                      </a:tcPr>
                    </a:tc>
                    <a:tc>
                      <a:txBody>
                        <a:bodyPr/>
                        <a:lstStyle/>
                        <a:p>
                          <a:endParaRPr lang="en-US"/>
                        </a:p>
                      </a:txBody>
                      <a:tcPr>
                        <a:blipFill>
                          <a:blip r:embed="rId2"/>
                          <a:stretch>
                            <a:fillRect l="-100231" t="-162500" r="-694" b="-137500"/>
                          </a:stretch>
                        </a:blipFill>
                      </a:tcPr>
                    </a:tc>
                    <a:extLst>
                      <a:ext uri="{0D108BD9-81ED-4DB2-BD59-A6C34878D82A}">
                        <a16:rowId xmlns:a16="http://schemas.microsoft.com/office/drawing/2014/main" val="10001"/>
                      </a:ext>
                    </a:extLst>
                  </a:tr>
                  <a:tr h="365760">
                    <a:tc>
                      <a:txBody>
                        <a:bodyPr/>
                        <a:lstStyle/>
                        <a:p>
                          <a:pPr marL="0" lvl="0" indent="0">
                            <a:buNone/>
                          </a:pPr>
                          <a:r>
                            <a:t>Einfaldaðu.</a:t>
                          </a:r>
                        </a:p>
                      </a:txBody>
                      <a:tcPr/>
                    </a:tc>
                    <a:tc>
                      <a:txBody>
                        <a:bodyPr/>
                        <a:lstStyle/>
                        <a:p>
                          <a:endParaRPr lang="en-US"/>
                        </a:p>
                      </a:txBody>
                      <a:tcPr>
                        <a:blipFill>
                          <a:blip r:embed="rId2"/>
                          <a:stretch>
                            <a:fillRect l="-100231" t="-434483" r="-694" b="-127586"/>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534483" r="-100694" b="-27586"/>
                          </a:stretch>
                        </a:blipFill>
                      </a:tcPr>
                    </a:tc>
                    <a:tc>
                      <a:txBody>
                        <a:bodyPr/>
                        <a:lstStyle/>
                        <a:p>
                          <a:endParaRPr lang="en-US"/>
                        </a:p>
                      </a:txBody>
                      <a:tcPr>
                        <a:blipFill>
                          <a:blip r:embed="rId2"/>
                          <a:stretch>
                            <a:fillRect l="-100231" t="-534483" r="-694" b="-27586"/>
                          </a:stretch>
                        </a:blipFill>
                      </a:tcPr>
                    </a:tc>
                    <a:extLst>
                      <a:ext uri="{0D108BD9-81ED-4DB2-BD59-A6C34878D82A}">
                        <a16:rowId xmlns:a16="http://schemas.microsoft.com/office/drawing/2014/main" val="10003"/>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Sýnir skref fyrir skref hvernig punkthallaform línulegrar jöfnu er leitt út frá hallatöluformúlunni.</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525045089"/>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Að skrifa jöfnu línu</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Ef gefið er:</a:t>
                          </a:r>
                        </a:p>
                      </a:txBody>
                      <a:tcPr/>
                    </a:tc>
                    <a:tc>
                      <a:txBody>
                        <a:bodyPr/>
                        <a:lstStyle/>
                        <a:p>
                          <a:pPr marL="0" lvl="0" indent="0">
                            <a:buNone/>
                          </a:pPr>
                          <a:r>
                            <a:t>Notaðu:</a:t>
                          </a:r>
                        </a:p>
                      </a:txBody>
                      <a:tcPr/>
                    </a:tc>
                    <a:tc>
                      <a:txBody>
                        <a:bodyPr/>
                        <a:lstStyle/>
                        <a:p>
                          <a:pPr marL="0" lvl="0" indent="0">
                            <a:buNone/>
                          </a:pPr>
                          <a:r>
                            <a:t>Form:</a:t>
                          </a:r>
                        </a:p>
                      </a:txBody>
                      <a:tcPr/>
                    </a:tc>
                    <a:extLst>
                      <a:ext uri="{0D108BD9-81ED-4DB2-BD59-A6C34878D82A}">
                        <a16:rowId xmlns:a16="http://schemas.microsoft.com/office/drawing/2014/main" val="10001"/>
                      </a:ext>
                    </a:extLst>
                  </a:tr>
                  <a:tr h="0">
                    <a:tc>
                      <a:txBody>
                        <a:bodyPr/>
                        <a:lstStyle/>
                        <a:p>
                          <a:pPr marL="0" lvl="0" indent="0">
                            <a:buNone/>
                          </a:pPr>
                          <a:r>
                            <a:t>Hallatala og </a:t>
                          </a:r>
                          <a:r>
                            <a:rPr i="1"/>
                            <a:t>y</a:t>
                          </a:r>
                          <a:r>
                            <a:t>-skurðpunktur</a:t>
                          </a:r>
                        </a:p>
                      </a:txBody>
                      <a:tcPr/>
                    </a:tc>
                    <a:tc>
                      <a:txBody>
                        <a:bodyPr/>
                        <a:lstStyle/>
                        <a:p>
                          <a:pPr marL="0" lvl="0" indent="0">
                            <a:buNone/>
                          </a:pPr>
                          <a:r>
                            <a:t>hallatöluform</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r>
                                  <a:rPr>
                                    <a:latin typeface="Cambria Math" panose="02040503050406030204" pitchFamily="18" charset="0"/>
                                  </a:rPr>
                                  <m:t>𝑚𝑥</m:t>
                                </m:r>
                                <m:r>
                                  <a:rPr>
                                    <a:latin typeface="Cambria Math" panose="02040503050406030204" pitchFamily="18" charset="0"/>
                                  </a:rPr>
                                  <m:t>+</m:t>
                                </m:r>
                                <m:r>
                                  <a:rPr>
                                    <a:latin typeface="Cambria Math" panose="02040503050406030204" pitchFamily="18" charset="0"/>
                                  </a:rPr>
                                  <m:t>𝑏</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Hallatala og punktur</a:t>
                          </a:r>
                        </a:p>
                      </a:txBody>
                      <a:tcPr/>
                    </a:tc>
                    <a:tc>
                      <a:txBody>
                        <a:bodyPr/>
                        <a:lstStyle/>
                        <a:p>
                          <a:pPr marL="0" lvl="0" indent="0">
                            <a:buNone/>
                          </a:pPr>
                          <a:r>
                            <a:t>punkthallaform</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𝑚</m:t>
                                </m:r>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Tveir punktar</a:t>
                          </a:r>
                        </a:p>
                      </a:txBody>
                      <a:tcPr/>
                    </a:tc>
                    <a:tc>
                      <a:txBody>
                        <a:bodyPr/>
                        <a:lstStyle/>
                        <a:p>
                          <a:pPr marL="0" lvl="0" indent="0">
                            <a:buNone/>
                          </a:pPr>
                          <a:r>
                            <a:t>punkthallaform</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1</m:t>
                                    </m:r>
                                  </m:sub>
                                </m:sSub>
                                <m:r>
                                  <a:rPr>
                                    <a:latin typeface="Cambria Math" panose="02040503050406030204" pitchFamily="18" charset="0"/>
                                  </a:rPr>
                                  <m:t>=</m:t>
                                </m:r>
                                <m:r>
                                  <a:rPr>
                                    <a:latin typeface="Cambria Math" panose="02040503050406030204" pitchFamily="18" charset="0"/>
                                  </a:rPr>
                                  <m:t>𝑚</m:t>
                                </m:r>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𝑥</m:t>
                                        </m:r>
                                      </m:e>
                                      <m:sub>
                                        <m:r>
                                          <a:rPr>
                                            <a:latin typeface="Cambria Math" panose="02040503050406030204" pitchFamily="18" charset="0"/>
                                          </a:rPr>
                                          <m:t>1</m:t>
                                        </m:r>
                                      </m:sub>
                                    </m:sSub>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525045089"/>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Að skrifa jöfnu línu</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pPr marL="0" lvl="0" indent="0">
                            <a:buNone/>
                          </a:pPr>
                          <a:r>
                            <a:t>Ef gefið er:</a:t>
                          </a:r>
                        </a:p>
                      </a:txBody>
                      <a:tcPr/>
                    </a:tc>
                    <a:tc>
                      <a:txBody>
                        <a:bodyPr/>
                        <a:lstStyle/>
                        <a:p>
                          <a:pPr marL="0" lvl="0" indent="0">
                            <a:buNone/>
                          </a:pPr>
                          <a:r>
                            <a:t>Notaðu:</a:t>
                          </a:r>
                        </a:p>
                      </a:txBody>
                      <a:tcPr/>
                    </a:tc>
                    <a:tc>
                      <a:txBody>
                        <a:bodyPr/>
                        <a:lstStyle/>
                        <a:p>
                          <a:pPr marL="0" lvl="0" indent="0">
                            <a:buNone/>
                          </a:pPr>
                          <a:r>
                            <a:t>Form:</a:t>
                          </a:r>
                        </a:p>
                      </a:txBody>
                      <a:tcPr/>
                    </a:tc>
                    <a:extLst>
                      <a:ext uri="{0D108BD9-81ED-4DB2-BD59-A6C34878D82A}">
                        <a16:rowId xmlns:a16="http://schemas.microsoft.com/office/drawing/2014/main" val="10001"/>
                      </a:ext>
                    </a:extLst>
                  </a:tr>
                  <a:tr h="365760">
                    <a:tc>
                      <a:txBody>
                        <a:bodyPr/>
                        <a:lstStyle/>
                        <a:p>
                          <a:pPr marL="0" lvl="0" indent="0">
                            <a:buNone/>
                          </a:pPr>
                          <a:r>
                            <a:t>Hallatala og </a:t>
                          </a:r>
                          <a:r>
                            <a:rPr i="1"/>
                            <a:t>y</a:t>
                          </a:r>
                          <a:r>
                            <a:t>-skurðpunktur</a:t>
                          </a:r>
                        </a:p>
                      </a:txBody>
                      <a:tcPr/>
                    </a:tc>
                    <a:tc>
                      <a:txBody>
                        <a:bodyPr/>
                        <a:lstStyle/>
                        <a:p>
                          <a:pPr marL="0" lvl="0" indent="0">
                            <a:buNone/>
                          </a:pPr>
                          <a:r>
                            <a:t>hallatöluform</a:t>
                          </a:r>
                        </a:p>
                      </a:txBody>
                      <a:tcPr/>
                    </a:tc>
                    <a:tc>
                      <a:txBody>
                        <a:bodyPr/>
                        <a:lstStyle/>
                        <a:p>
                          <a:endParaRPr lang="en-US"/>
                        </a:p>
                      </a:txBody>
                      <a:tcPr>
                        <a:blipFill>
                          <a:blip r:embed="rId2"/>
                          <a:stretch>
                            <a:fillRect l="-200347" t="-217857" r="-1042" b="-239286"/>
                          </a:stretch>
                        </a:blipFill>
                      </a:tcPr>
                    </a:tc>
                    <a:extLst>
                      <a:ext uri="{0D108BD9-81ED-4DB2-BD59-A6C34878D82A}">
                        <a16:rowId xmlns:a16="http://schemas.microsoft.com/office/drawing/2014/main" val="10002"/>
                      </a:ext>
                    </a:extLst>
                  </a:tr>
                  <a:tr h="365760">
                    <a:tc>
                      <a:txBody>
                        <a:bodyPr/>
                        <a:lstStyle/>
                        <a:p>
                          <a:pPr marL="0" lvl="0" indent="0">
                            <a:buNone/>
                          </a:pPr>
                          <a:r>
                            <a:t>Hallatala og punktur</a:t>
                          </a:r>
                        </a:p>
                      </a:txBody>
                      <a:tcPr/>
                    </a:tc>
                    <a:tc>
                      <a:txBody>
                        <a:bodyPr/>
                        <a:lstStyle/>
                        <a:p>
                          <a:pPr marL="0" lvl="0" indent="0">
                            <a:buNone/>
                          </a:pPr>
                          <a:r>
                            <a:t>punkthallaform</a:t>
                          </a:r>
                        </a:p>
                      </a:txBody>
                      <a:tcPr/>
                    </a:tc>
                    <a:tc>
                      <a:txBody>
                        <a:bodyPr/>
                        <a:lstStyle/>
                        <a:p>
                          <a:endParaRPr lang="en-US"/>
                        </a:p>
                      </a:txBody>
                      <a:tcPr>
                        <a:blipFill>
                          <a:blip r:embed="rId2"/>
                          <a:stretch>
                            <a:fillRect l="-200347" t="-306897" r="-1042" b="-131034"/>
                          </a:stretch>
                        </a:blipFill>
                      </a:tcPr>
                    </a:tc>
                    <a:extLst>
                      <a:ext uri="{0D108BD9-81ED-4DB2-BD59-A6C34878D82A}">
                        <a16:rowId xmlns:a16="http://schemas.microsoft.com/office/drawing/2014/main" val="10003"/>
                      </a:ext>
                    </a:extLst>
                  </a:tr>
                  <a:tr h="365760">
                    <a:tc>
                      <a:txBody>
                        <a:bodyPr/>
                        <a:lstStyle/>
                        <a:p>
                          <a:pPr marL="0" lvl="0" indent="0">
                            <a:buNone/>
                          </a:pPr>
                          <a:r>
                            <a:t>Tveir punktar</a:t>
                          </a:r>
                        </a:p>
                      </a:txBody>
                      <a:tcPr/>
                    </a:tc>
                    <a:tc>
                      <a:txBody>
                        <a:bodyPr/>
                        <a:lstStyle/>
                        <a:p>
                          <a:pPr marL="0" lvl="0" indent="0">
                            <a:buNone/>
                          </a:pPr>
                          <a:r>
                            <a:t>punkthallaform</a:t>
                          </a:r>
                        </a:p>
                      </a:txBody>
                      <a:tcPr/>
                    </a:tc>
                    <a:tc>
                      <a:txBody>
                        <a:bodyPr/>
                        <a:lstStyle/>
                        <a:p>
                          <a:endParaRPr lang="en-US"/>
                        </a:p>
                      </a:txBody>
                      <a:tcPr>
                        <a:blipFill>
                          <a:blip r:embed="rId2"/>
                          <a:stretch>
                            <a:fillRect l="-200347" t="-406897" r="-1042" b="-31034"/>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4.7 Gröf línulegra ójafna</a:t>
            </a:r>
          </a:p>
        </p:txBody>
      </p:sp>
      <p:sp>
        <p:nvSpPr>
          <p:cNvPr id="3" name="Content Placeholder 2"/>
          <p:cNvSpPr>
            <a:spLocks noGrp="1"/>
          </p:cNvSpPr>
          <p:nvPr>
            <p:ph idx="1"/>
          </p:nvPr>
        </p:nvSpPr>
        <p:spPr/>
        <p:txBody>
          <a:bodyPr/>
          <a:lstStyle/>
          <a:p>
            <a:pPr marL="0" lvl="0" indent="0">
              <a:buNone/>
            </a:pPr>
            <a:r>
              <a:rPr b="1"/>
              <a:t>Námsmarkmið</a:t>
            </a:r>
          </a:p>
          <a:p>
            <a:pPr lvl="0"/>
            <a:r>
              <a:rPr/>
              <a:t>Sannreyna lausnir ójöfnu með tveimur breytum</a:t>
            </a:r>
          </a:p>
          <a:p>
            <a:pPr lvl="0"/>
            <a:r>
              <a:rPr/>
              <a:t>Greina tengslin milli lausna ójöfnu og grafs hennar</a:t>
            </a:r>
          </a:p>
          <a:p>
            <a:pPr lvl="0"/>
            <a:r>
              <a:rPr/>
              <a:t>Teikna gröf línulegra ójafna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4.30</a:t>
            </a:r>
          </a:p>
        </p:txBody>
      </p:sp>
      <p:pic>
        <p:nvPicPr>
          <p:cNvPr id="3" name="Picture 1" descr="The figure shows a number line extending from negative 5 to 5. A parenthesis is shown at positive 3 and an arrow extends form positive 3 to positive infinity."/>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frá −5 til 5. Svigi er við 3 og ör liggur þaðan í átt að jákvæðu óendanlegu.</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4.31</a:t>
            </a:r>
          </a:p>
        </p:txBody>
      </p:sp>
      <p:pic>
        <p:nvPicPr>
          <p:cNvPr id="3" name="Picture 1" descr="The figure shows a number line extending from negative 5 to 5. A parenthesis is shown at positive 3 and an arrow extends form positive 3 to positive infinity. An arrow above the number line extends from 3 and points to the left. It is labeled “numbers less than 3.” An arrow above the number line extends from 3 and points to the right. It is labeled “numbers greater than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frá −5 til 5. Svigi er við 3 og ör liggur þaðan í átt að jákvæðu óendanlegu. Fyrir ofan talnalínuna liggur ör frá 3 til vinstri og er merkt „tölur minni en 3“. Önnur ör liggur frá 3 til hægri og er merkt „tölur stærri en 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4.48</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021849475"/>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9931127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𝐴𝑥</m:t>
                                </m:r>
                                <m:r>
                                  <a:rPr>
                                    <a:latin typeface="Cambria Math" panose="02040503050406030204" pitchFamily="18" charset="0"/>
                                  </a:rPr>
                                  <m:t>+</m:t>
                                </m:r>
                                <m:r>
                                  <a:rPr>
                                    <a:latin typeface="Cambria Math" panose="02040503050406030204" pitchFamily="18" charset="0"/>
                                  </a:rPr>
                                  <m:t>𝐵𝑦</m:t>
                                </m:r>
                                <m:r>
                                  <a:rPr>
                                    <a:latin typeface="Cambria Math" panose="02040503050406030204" pitchFamily="18" charset="0"/>
                                  </a:rPr>
                                  <m:t>&lt;</m:t>
                                </m:r>
                                <m:r>
                                  <a:rPr>
                                    <a:latin typeface="Cambria Math" panose="02040503050406030204" pitchFamily="18" charset="0"/>
                                  </a:rPr>
                                  <m:t>𝐶</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𝐴𝑥</m:t>
                                </m:r>
                                <m:r>
                                  <a:rPr>
                                    <a:latin typeface="Cambria Math" panose="02040503050406030204" pitchFamily="18" charset="0"/>
                                  </a:rPr>
                                  <m:t>+</m:t>
                                </m:r>
                                <m:r>
                                  <a:rPr>
                                    <a:latin typeface="Cambria Math" panose="02040503050406030204" pitchFamily="18" charset="0"/>
                                  </a:rPr>
                                  <m:t>𝐵𝑦</m:t>
                                </m:r>
                                <m:r>
                                  <a:rPr>
                                    <a:latin typeface="Cambria Math" panose="02040503050406030204" pitchFamily="18" charset="0"/>
                                  </a:rPr>
                                  <m:t>≤</m:t>
                                </m:r>
                                <m:r>
                                  <a:rPr>
                                    <a:latin typeface="Cambria Math" panose="02040503050406030204" pitchFamily="18" charset="0"/>
                                  </a:rPr>
                                  <m:t>𝐶</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𝐴𝑥</m:t>
                                </m:r>
                                <m:r>
                                  <a:rPr>
                                    <a:latin typeface="Cambria Math" panose="02040503050406030204" pitchFamily="18" charset="0"/>
                                  </a:rPr>
                                  <m:t>+</m:t>
                                </m:r>
                                <m:r>
                                  <a:rPr>
                                    <a:latin typeface="Cambria Math" panose="02040503050406030204" pitchFamily="18" charset="0"/>
                                  </a:rPr>
                                  <m:t>𝐵𝑦</m:t>
                                </m:r>
                                <m:r>
                                  <a:rPr>
                                    <a:latin typeface="Cambria Math" panose="02040503050406030204" pitchFamily="18" charset="0"/>
                                  </a:rPr>
                                  <m:t>&gt;</m:t>
                                </m:r>
                                <m:r>
                                  <a:rPr>
                                    <a:latin typeface="Cambria Math" panose="02040503050406030204" pitchFamily="18" charset="0"/>
                                  </a:rPr>
                                  <m:t>𝐶</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𝐴𝑥</m:t>
                                </m:r>
                                <m:r>
                                  <a:rPr>
                                    <a:latin typeface="Cambria Math" panose="02040503050406030204" pitchFamily="18" charset="0"/>
                                  </a:rPr>
                                  <m:t>+</m:t>
                                </m:r>
                                <m:r>
                                  <a:rPr>
                                    <a:latin typeface="Cambria Math" panose="02040503050406030204" pitchFamily="18" charset="0"/>
                                  </a:rPr>
                                  <m:t>𝐵𝑦</m:t>
                                </m:r>
                                <m:r>
                                  <a:rPr>
                                    <a:latin typeface="Cambria Math" panose="02040503050406030204" pitchFamily="18" charset="0"/>
                                  </a:rPr>
                                  <m:t>≥</m:t>
                                </m:r>
                                <m:r>
                                  <a:rPr>
                                    <a:latin typeface="Cambria Math" panose="02040503050406030204" pitchFamily="18" charset="0"/>
                                  </a:rPr>
                                  <m:t>𝐶</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Markalínan tilheyrir ekki lausninni.</a:t>
                          </a:r>
                        </a:p>
                      </a:txBody>
                      <a:tcPr/>
                    </a:tc>
                    <a:tc>
                      <a:txBody>
                        <a:bodyPr/>
                        <a:lstStyle/>
                        <a:p>
                          <a:pPr marL="0" lvl="0" indent="0">
                            <a:buNone/>
                          </a:pPr>
                          <a:r>
                            <a:t>Markalínan tilheyrir lausninni.</a:t>
                          </a:r>
                        </a:p>
                      </a:txBody>
                      <a:tcPr/>
                    </a:tc>
                    <a:extLst>
                      <a:ext uri="{0D108BD9-81ED-4DB2-BD59-A6C34878D82A}">
                        <a16:rowId xmlns:a16="http://schemas.microsoft.com/office/drawing/2014/main" val="10002"/>
                      </a:ext>
                    </a:extLst>
                  </a:tr>
                  <a:tr h="0">
                    <a:tc>
                      <a:txBody>
                        <a:bodyPr/>
                        <a:lstStyle/>
                        <a:p>
                          <a:pPr marL="0" lvl="0" indent="0">
                            <a:buNone/>
                          </a:pPr>
                          <a:r>
                            <a:rPr b="1"/>
                            <a:t>Markalínan er strikalína.</a:t>
                          </a:r>
                        </a:p>
                      </a:txBody>
                      <a:tcPr/>
                    </a:tc>
                    <a:tc>
                      <a:txBody>
                        <a:bodyPr/>
                        <a:lstStyle/>
                        <a:p>
                          <a:pPr marL="0" lvl="0" indent="0">
                            <a:buNone/>
                          </a:pPr>
                          <a:r>
                            <a:rPr b="1" dirty="0"/>
                            <a:t>Markalínan er heil lína.</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021849475"/>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99311274"/>
                      </a:ext>
                    </a:extLst>
                  </a:tr>
                  <a:tr h="365760">
                    <a:tc>
                      <a:txBody>
                        <a:bodyPr/>
                        <a:lstStyle/>
                        <a:p>
                          <a:endParaRPr lang="en-US"/>
                        </a:p>
                      </a:txBody>
                      <a:tcPr>
                        <a:blipFill>
                          <a:blip r:embed="rId2"/>
                          <a:stretch>
                            <a:fillRect l="-231" t="-103448" r="-100694" b="-327586"/>
                          </a:stretch>
                        </a:blipFill>
                      </a:tcPr>
                    </a:tc>
                    <a:tc>
                      <a:txBody>
                        <a:bodyPr/>
                        <a:lstStyle/>
                        <a:p>
                          <a:endParaRPr lang="en-US"/>
                        </a:p>
                      </a:txBody>
                      <a:tcPr>
                        <a:blipFill>
                          <a:blip r:embed="rId2"/>
                          <a:stretch>
                            <a:fillRect l="-100231" t="-103448" r="-694" b="-327586"/>
                          </a:stretch>
                        </a:blipFill>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210714" r="-100694" b="-239286"/>
                          </a:stretch>
                        </a:blipFill>
                      </a:tcPr>
                    </a:tc>
                    <a:tc>
                      <a:txBody>
                        <a:bodyPr/>
                        <a:lstStyle/>
                        <a:p>
                          <a:endParaRPr lang="en-US"/>
                        </a:p>
                      </a:txBody>
                      <a:tcPr>
                        <a:blipFill>
                          <a:blip r:embed="rId2"/>
                          <a:stretch>
                            <a:fillRect l="-100231" t="-210714" r="-694" b="-239286"/>
                          </a:stretch>
                        </a:blipFill>
                      </a:tcPr>
                    </a:tc>
                    <a:extLst>
                      <a:ext uri="{0D108BD9-81ED-4DB2-BD59-A6C34878D82A}">
                        <a16:rowId xmlns:a16="http://schemas.microsoft.com/office/drawing/2014/main" val="10001"/>
                      </a:ext>
                    </a:extLst>
                  </a:tr>
                  <a:tr h="365760">
                    <a:tc>
                      <a:txBody>
                        <a:bodyPr/>
                        <a:lstStyle/>
                        <a:p>
                          <a:pPr marL="0" lvl="0" indent="0">
                            <a:buNone/>
                          </a:pPr>
                          <a:r>
                            <a:t>Markalínan tilheyrir ekki lausninni.</a:t>
                          </a:r>
                        </a:p>
                      </a:txBody>
                      <a:tcPr/>
                    </a:tc>
                    <a:tc>
                      <a:txBody>
                        <a:bodyPr/>
                        <a:lstStyle/>
                        <a:p>
                          <a:pPr marL="0" lvl="0" indent="0">
                            <a:buNone/>
                          </a:pPr>
                          <a:r>
                            <a:t>Markalínan tilheyrir lausninni.</a:t>
                          </a:r>
                        </a:p>
                      </a:txBody>
                      <a:tcPr/>
                    </a:tc>
                    <a:extLst>
                      <a:ext uri="{0D108BD9-81ED-4DB2-BD59-A6C34878D82A}">
                        <a16:rowId xmlns:a16="http://schemas.microsoft.com/office/drawing/2014/main" val="10002"/>
                      </a:ext>
                    </a:extLst>
                  </a:tr>
                  <a:tr h="365760">
                    <a:tc>
                      <a:txBody>
                        <a:bodyPr/>
                        <a:lstStyle/>
                        <a:p>
                          <a:pPr marL="0" lvl="0" indent="0">
                            <a:buNone/>
                          </a:pPr>
                          <a:r>
                            <a:rPr b="1"/>
                            <a:t>Markalínan er strikalína.</a:t>
                          </a:r>
                        </a:p>
                      </a:txBody>
                      <a:tcPr/>
                    </a:tc>
                    <a:tc>
                      <a:txBody>
                        <a:bodyPr/>
                        <a:lstStyle/>
                        <a:p>
                          <a:pPr marL="0" lvl="0" indent="0">
                            <a:buNone/>
                          </a:pPr>
                          <a:r>
                            <a:rPr b="1" dirty="0"/>
                            <a:t>Markalínan er heil lína.</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4.32</a:t>
            </a:r>
          </a:p>
        </p:txBody>
      </p:sp>
      <p:pic>
        <p:nvPicPr>
          <p:cNvPr id="3" name="Picture 1" descr="The graph shows the x y-coordinate plane. The x- and y-axes each run from negative 10 to 10. The line y equals x plus 4 is plotted as an arrow extending from the bottom left toward the upper right. The following points are plotted and labeled (negative 8, 12), (1, 6), (2, 6), (0, 0), and (negative 5, negative 15)."/>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 og y-ásinn ná frá −10 til 10. Línan y = x + 4 er teiknuð með ör frá neðra vinstra horni til efra hægra horns. Punktarnir (−8, 12), (1, 6), (2, 6), (0, 0) og (−5, −15) eru merktir inn á grafið.</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4.33</a:t>
            </a:r>
          </a:p>
        </p:txBody>
      </p:sp>
      <p:pic>
        <p:nvPicPr>
          <p:cNvPr id="3" name="Picture 1" descr="The graph shows the x y-coordinate plane. The x- and y-axes each run from negative 10 to 10. The line y equals x plus 4 is plotted as an arrow extending from the bottom left toward the upper right. The following points are plotted and labeled (negative 8, 12), (1, 6), (2, 6), (0, 0), and (negative 5, negative 15). To the upper left of the line is the inequality y is greater than x plus 4. To the right of the line is the inequality y is less than x plus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 og y-ásinn ná frá −10 til 10. Línan y = x + 4 er teiknuð með ör frá neðra vinstra horni til efra hægra horns. Punktarnir (−8, 12), (1, 6), (2, 6), (0, 0) og (−5, −15) eru merktir inn á grafið. Efra megin og vinstra við línuna er ójafnan y &gt; x + 4. Hægra megin við línuna er ójafnan y &lt; x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4.34</a:t>
            </a:r>
          </a:p>
        </p:txBody>
      </p:sp>
      <p:pic>
        <p:nvPicPr>
          <p:cNvPr id="3" name="Picture 1" descr="The graph shows the x y-coordinate plane. The x- and y-axes each run from negative 10 to 10. The line y equals x plus 4 is plotted as a dashed arrow extending from the bottom left toward the upper right. The coordinate plane to the upper left of the line is shad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ójöfnunnar y &gt; x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4.35</a:t>
            </a:r>
          </a:p>
        </p:txBody>
      </p:sp>
      <p:pic>
        <p:nvPicPr>
          <p:cNvPr id="3" name="Picture 1" descr="The graph shows the x y-coordinate plane. The x- and y-axes each run from negative 10 to 10. The line y equals negative 4 x is plotted as a solid arrow extending from the top left toward the bottom right. The point (1, 0) is plotted, but not labeled. The region to the left of the line is shad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 og y-ásinn ná frá −10 til 10. Línan y = −4x er teiknuð sem óslitin lína með ör frá efra vinstra horni niður að neðra hægra horni. Punkturinn (1, 0) er merktur inn á grafið en er án heitis. Svæðið vinstra megin við línuna er skyggt.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 notkunarleyfinu. Heimilt er að afrita það eða breyta því, en aðeins í tilgangi sem er ekki viðskiptalegs eðlis. Geta verður OpenStax og Rice University sem höfunda og taka skal fram allar breytingar. Öllum aðlöguðum útgáfum verður að deila með sama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8414</Words>
  <Application>Microsoft Macintosh PowerPoint</Application>
  <PresentationFormat>Widescreen</PresentationFormat>
  <Paragraphs>747</Paragraphs>
  <Slides>94</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94</vt:i4>
      </vt:variant>
    </vt:vector>
  </HeadingPairs>
  <TitlesOfParts>
    <vt:vector size="98" baseType="lpstr">
      <vt:lpstr>Arial</vt:lpstr>
      <vt:lpstr>Calibri</vt:lpstr>
      <vt:lpstr>Cambria Math</vt:lpstr>
      <vt:lpstr>Office Theme</vt:lpstr>
      <vt:lpstr>Elementary Algebra 2e</vt:lpstr>
      <vt:lpstr>Chapter outline</vt:lpstr>
      <vt:lpstr>Figure 4.1</vt:lpstr>
      <vt:lpstr>4.1 Use the Rectangular Coordinate System</vt:lpstr>
      <vt:lpstr>Figure 4.2</vt:lpstr>
      <vt:lpstr>Figure 4.3</vt:lpstr>
      <vt:lpstr>Figure 4.4</vt:lpstr>
      <vt:lpstr>Table 4.1</vt:lpstr>
      <vt:lpstr>Table 4.2</vt:lpstr>
      <vt:lpstr>Table 4.3</vt:lpstr>
      <vt:lpstr>Table 4.4</vt:lpstr>
      <vt:lpstr>Table 4.5</vt:lpstr>
      <vt:lpstr>Table 4.6</vt:lpstr>
      <vt:lpstr>Table 4.7</vt:lpstr>
      <vt:lpstr>Table 4.8</vt:lpstr>
      <vt:lpstr>Table 4.9</vt:lpstr>
      <vt:lpstr>4.2 Graph Linear Equations in Two Variables</vt:lpstr>
      <vt:lpstr>Table 4.10</vt:lpstr>
      <vt:lpstr>Figure 4.5</vt:lpstr>
      <vt:lpstr>Figure 4.6</vt:lpstr>
      <vt:lpstr>Figure 4.7</vt:lpstr>
      <vt:lpstr>Figure 4.8</vt:lpstr>
      <vt:lpstr>Table 4.11</vt:lpstr>
      <vt:lpstr>Table 4.12</vt:lpstr>
      <vt:lpstr>Table 4.13</vt:lpstr>
      <vt:lpstr>Figure 4.9</vt:lpstr>
      <vt:lpstr>Table 4.14</vt:lpstr>
      <vt:lpstr>Table 4.15</vt:lpstr>
      <vt:lpstr>Figure 4.10</vt:lpstr>
      <vt:lpstr>Table 4.16</vt:lpstr>
      <vt:lpstr>Table 4.17</vt:lpstr>
      <vt:lpstr>Figure 4.11</vt:lpstr>
      <vt:lpstr>Table 4.18</vt:lpstr>
      <vt:lpstr>Figure 4.12</vt:lpstr>
      <vt:lpstr>Table 4.19</vt:lpstr>
      <vt:lpstr>Figure 4.13</vt:lpstr>
      <vt:lpstr>Table 4.20</vt:lpstr>
      <vt:lpstr>Figure 4.14</vt:lpstr>
      <vt:lpstr>Table 4.21</vt:lpstr>
      <vt:lpstr>Figure 4.15</vt:lpstr>
      <vt:lpstr>Table 4.22</vt:lpstr>
      <vt:lpstr>Figure 4.16</vt:lpstr>
      <vt:lpstr>Table 4.23</vt:lpstr>
      <vt:lpstr>Figure 4.17</vt:lpstr>
      <vt:lpstr>4.3 Graph with Intercepts</vt:lpstr>
      <vt:lpstr>Figure 4.18</vt:lpstr>
      <vt:lpstr>Table 4.24</vt:lpstr>
      <vt:lpstr>Table 4.25</vt:lpstr>
      <vt:lpstr>Table 4.26</vt:lpstr>
      <vt:lpstr>Table 4.27</vt:lpstr>
      <vt:lpstr>Table 4.28</vt:lpstr>
      <vt:lpstr>4.4 Understand Slope of a Line</vt:lpstr>
      <vt:lpstr>Figure 4.19</vt:lpstr>
      <vt:lpstr>Figure 4.20</vt:lpstr>
      <vt:lpstr>Figure 4.21</vt:lpstr>
      <vt:lpstr>Figure 4.22</vt:lpstr>
      <vt:lpstr>Table 4.29</vt:lpstr>
      <vt:lpstr>Table 4.30</vt:lpstr>
      <vt:lpstr>Figure 4.23</vt:lpstr>
      <vt:lpstr>Table 4.31</vt:lpstr>
      <vt:lpstr>Table 4.32</vt:lpstr>
      <vt:lpstr>Table 4.33</vt:lpstr>
      <vt:lpstr>Table 4.34</vt:lpstr>
      <vt:lpstr>Table 4.35</vt:lpstr>
      <vt:lpstr>Table 4.36</vt:lpstr>
      <vt:lpstr>Table 4.37</vt:lpstr>
      <vt:lpstr>Table 4.38</vt:lpstr>
      <vt:lpstr>Table 4.39</vt:lpstr>
      <vt:lpstr>Table 4.40</vt:lpstr>
      <vt:lpstr>4.5 Use the Slope-Intercept Form of an Equation of a Line (1 of 2)</vt:lpstr>
      <vt:lpstr>4.5 Use the Slope-Intercept Form of an Equation of a Line (2 of 2)</vt:lpstr>
      <vt:lpstr>Figure 4.24</vt:lpstr>
      <vt:lpstr>Figure 4.25</vt:lpstr>
      <vt:lpstr>Table 4.41</vt:lpstr>
      <vt:lpstr>Figure 4.26</vt:lpstr>
      <vt:lpstr>Figure 4.27</vt:lpstr>
      <vt:lpstr>Figure 4.28</vt:lpstr>
      <vt:lpstr>Table 4.42</vt:lpstr>
      <vt:lpstr>Table 4.43</vt:lpstr>
      <vt:lpstr>Table 4.44</vt:lpstr>
      <vt:lpstr>Figure 4.29</vt:lpstr>
      <vt:lpstr>Table 4.45</vt:lpstr>
      <vt:lpstr>4.6 Find the Equation of a Line</vt:lpstr>
      <vt:lpstr>Table 4.46</vt:lpstr>
      <vt:lpstr>Table 4.47</vt:lpstr>
      <vt:lpstr>4.7 Graphs of Linear Inequalities</vt:lpstr>
      <vt:lpstr>Figure 4.30</vt:lpstr>
      <vt:lpstr>Figure 4.31</vt:lpstr>
      <vt:lpstr>Table 4.48</vt:lpstr>
      <vt:lpstr>Figure 4.32</vt:lpstr>
      <vt:lpstr>Figure 4.33</vt:lpstr>
      <vt:lpstr>Figure 4.34</vt:lpstr>
      <vt:lpstr>Figure 4.35</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2</cp:revision>
  <dcterms:created xsi:type="dcterms:W3CDTF">2026-02-09T21:16:43Z</dcterms:created>
  <dcterms:modified xsi:type="dcterms:W3CDTF">2026-02-09T22:17:39Z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 Graphs</vt:lpwstr>
  </property>
</Properties>
</file>