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9" r:id="rId1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multi-colored fireworks exploding in a night sky.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an upward-opening u shaped curve graphed on the x y-coordinate plane. The x-axis of the plane runs from negative 10 to 10. The y-axis of the plane runs from negative 10 to 10. The lowest point on the curve is at the point (0, 0). Other points on the curve are located at (-2, 4), (-1, 1), (1, 1) and (2, 4).</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two graphs side by side. The graph on the left side shows an upward-opening u shaped curve graphed on the x y-coordinate plane. The x-axis of the plane runs from negative 10 to 10. The y-axis of the plane runs from negative 10 to 10. The lowest point on the curve is at the point (-2, -1). Other points on the curve are located at (-3, 0), and (-1, 0). Below the graph is the equation y equals a squared plus b x plus c. Below that is the equation of the graph, y equals x squared plus 4 x plus 3. Below that is the inequality a greater than 0 which means the parabola opens upwards. The graph on the right side shows a downward-opening u shaped curve graphed on the x y-coordinate plane. The x-axis of the plane runs from negative 10 to 10. The y-axis of the plane runs from negative 10 to 10. The highest point on the curve is at the point (2, 7). Other points on the curve are located at (0, 3), and (4, 3). Below the graph is the equation y equals a squared plus b x plus c. Below that is the equation of the graph, y equals negative x squared plus 4 x plus 3. Below that is the inequality a less than 0 which means the parabola opens downwards.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an two graphs side by side. The graph on the left side shows an upward-opening parabola graphed on the x y-coordinate plane. The x-axis of the plane runs from negative 10 to 10. The y-axis of the plane runs from negative 10 to 10. The lowest point on the curve is at the point (-2, -1). Other points on the curve are located at (-3, 0), and (-1, 0). Also on the graph is a dashed vertical line that goes through the center of the parabola at the point (-2, -1). Below the graph is the equation of the graph, y equals x squared plus 4 x plus 3. The graph on the right side shows an downward-opening parabola graphed on the x y-coordinate plane. The x-axis of the plane runs from negative 10 to 10. The y-axis of the plane runs from negative 10 to 10. The highest point on the curve is at the point (2, 7). Other points on the curve are located at (0, 3), and (4, 3). Also on the graph is a dashed vertical line that goes through the center of the parabola at the point (2, 7). Below the graph is the equation of the graph, y equals negative x squared plus 4 x plus 3.</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an two graphs side by side. The graph on the left side shows an upward-opening parabola graphed on the x y-coordinate plane. The x-axis of the plane runs from negative 10 to 10. The y-axis of the plane runs from negative 10 to 10. The vertex is at the point (-2, -1). Other points on the curve are located at (-3, 0), and (-1, 0). Also on the graph is a dashed vertical line representing the axis of symmetry. The line goes through the vertex at x equals -2. Below the graph is the equation of the graph, y equals x squared plus 4 x plus 3. Below that is the statement “x equals 0”. Next to that is the equation of the graph with 0 plugged in for x which gives y equals 0 squared plus4 times 0 plus 3. This simplifies to y equals 3. Below the equation is the statement “y-intercept (0, 3)”. The graph on the right side shows an downward-opening parabola graphed on the x y-coordinate plane. The x-axis of the plane runs from negative 10 to 10. The y-axis of the plane runs from negative 10 to 10. The vertex is at the point (2, 7). Other points on the curve are located at (0, 3), and (4, 3). Also on the graph is a dashed vertical line representing the axis of symmetry. The line goes through the vertex at x equals 2. Below the graph is the equation of the graph, y equals negative x squared plus 4 x plus 3. Below that is the statement “x equals 0”. Next to that is the equation of the graph with 0 plugged in for x which gives y equals negative quantity 0 squared plus 4 times 0 plus 3. This simplifies to y equals 3. Below the equation is the statement “y-intercept (0, 3)”.</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an two graphs side by side. The graph on the left side shows an upward-opening parabola graphed on the x y-coordinate plane. The x-axis of the plane runs from negative 10 to 10. The y-axis of the plane runs from negative 10 to 10. The vertex is at the point (-2, -1). Three points are plotted on the curve at (-3, 0), (-1, 0), and (0, 3). Also on the graph is a dashed vertical line representing the axis of symmetry. The line goes through the vertex at x equals -2. Below the graph is the equation of the graph, y equals x squared plus 4 x plus 3. Below that is the statement “y-intercept (0, 3)”. Below that is the statement “x-intercepts (-1, 0) and (-3, 0)”. The graph on the right side shows an downward-opening parabola graphed on the x y-coordinate plane. The x-axis of the plane runs from negative 10 to 10. The y-axis of the plane runs from negative 10 to 10. The vertex is at the point (2, 7). Three points are plotted on the curve at (-0.6, 0), (4.6, 0), and (0, 3). Also on the graph is a dashed vertical line representing the axis of symmetry. The line goes through the vertex at x equals 2. Below the graph is the equation of the graph, y equals negative x squared plus 4 x plus 3. Below that is the statement “y-intercept (0, 3)”. Below that is the statement “x-intercepts (2 plus square root of 7, 0) is approximately equal to (4.6, 0) and (2 minus square root of 7, 0) is approximately equal to (-0.6, 0).”</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two graphs side by side. The left graph shows an downward-opening parabola graphed on the x y-coordinate plane. The vertex of the parabola is in the upper right quadrant. The vertex is labeled “maximum”. The right graph shows an upward-opening parabola graphed on the x y-coordinate plane. The vertex of the parabola is in the lower right quadrant. The vertex is labeled “minimum”.</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7545f3ad52ed.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8_29bf12b2f09e.png" /></ns0: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1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5.xml" /><ns0:Relationship Id="rId3" Type="http://schemas.openxmlformats.org/officeDocument/2006/relationships/image" Target="../media/v3_image10_bb7c2d7a9eac.png" /></ns0: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6.xml" /><ns0:Relationship Id="rId3" Type="http://schemas.openxmlformats.org/officeDocument/2006/relationships/image" Target="../media/v3_image11_06b44d42ddf5.png" /></ns0:Relationships>
</file>

<file path=ppt/slides/_rels/slide1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7.xml" /><ns0:Relationship Id="rId3" Type="http://schemas.openxmlformats.org/officeDocument/2006/relationships/image" Target="../media/v3_image12_6215621b03da.png" /></ns0: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Grunnalgebra, 2. útgáfa</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10. kafli: Annars stigs jöfnur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Lausnir annars stigs jafna með ferningsrótarreglunni</a:t>
            </a:r>
          </a:p>
          <a:p>
            <a:pPr marL="457189" lvl="0" indent="-457189">
              <a:buAutoNum type="arabicPeriod"/>
            </a:pPr>
            <a:r>
              <a:rPr/>
              <a:t>Lausnir annars stigs jafna með því að fylla í ferning</a:t>
            </a:r>
          </a:p>
          <a:p>
            <a:pPr marL="457189" lvl="0" indent="-457189">
              <a:buAutoNum type="arabicPeriod"/>
            </a:pPr>
            <a:r>
              <a:rPr/>
              <a:t>Lausnir annars stigs jafna með lausnarformúlunni</a:t>
            </a:r>
          </a:p>
          <a:p>
            <a:pPr marL="457189" lvl="0" indent="-457189">
              <a:buAutoNum type="arabicPeriod"/>
            </a:pPr>
            <a:r>
              <a:rPr/>
              <a:t>Lausnir hagnýtra dæma sem lýst er með annars stigs jöfnum</a:t>
            </a:r>
          </a:p>
          <a:p>
            <a:pPr marL="457189" lvl="0" indent="-457189">
              <a:buAutoNum type="arabicPeriod"/>
            </a:pPr>
            <a:r>
              <a:rPr/>
              <a:t>Gröf annars stigs jafna með tveimur breytum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10.1</a:t>
            </a:r>
          </a:p>
        </p:txBody>
      </p:sp>
      <p:pic>
        <p:nvPicPr>
          <p:cNvPr id="3" name="Picture 1" descr="A photo of multi-colored fireworks exploding in a night sky."/>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Flugeldar setja svip sinn á hátíðahöld um allan heim. (Mynd: Verk eftir tlc á Flickr, breytt)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10.1 Lausnir annars stigs jafna með ferningsrótarreglunni</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Leysa annars stigs jöfnur af gerðinni </a:t>
                </a:r>
                <a14:m>
                  <m:oMath xmlns:m="http://schemas.openxmlformats.org/officeDocument/2006/math">
                    <m:r>
                      <a:rPr>
                        <a:latin typeface="Cambria Math" panose="02040503050406030204" pitchFamily="18" charset="0"/>
                      </a:rPr>
                      <m:t>𝑎</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m:t>
                    </m:r>
                    <m:r>
                      <a:rPr>
                        <a:latin typeface="Cambria Math" panose="02040503050406030204" pitchFamily="18" charset="0"/>
                      </a:rPr>
                      <m:t>𝑘</m:t>
                    </m:r>
                  </m:oMath>
                </a14:m>
                <a:r>
                  <a:t> með ferningsrótarreglunni</a:t>
                </a:r>
              </a:p>
              <a:p>
                <a:pPr lvl="0"/>
                <a:r>
                  <a:t>Leysa annars stigs jöfnur af gerðinni </a:t>
                </a:r>
                <a14:m>
                  <m:oMath xmlns:m="http://schemas.openxmlformats.org/officeDocument/2006/math">
                    <m:r>
                      <a:rPr>
                        <a:latin typeface="Cambria Math" panose="02040503050406030204" pitchFamily="18" charset="0"/>
                      </a:rPr>
                      <m:t>𝑎</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h</m:t>
                            </m:r>
                          </m:e>
                        </m:d>
                      </m:e>
                      <m:sup>
                        <m:r>
                          <a:rPr>
                            <a:latin typeface="Cambria Math" panose="02040503050406030204" pitchFamily="18" charset="0"/>
                          </a:rPr>
                          <m:t>2</m:t>
                        </m:r>
                      </m:sup>
                    </m:sSup>
                    <m:r>
                      <a:rPr>
                        <a:latin typeface="Cambria Math" panose="02040503050406030204" pitchFamily="18" charset="0"/>
                      </a:rPr>
                      <m:t>=</m:t>
                    </m:r>
                    <m:r>
                      <a:rPr>
                        <a:latin typeface="Cambria Math" panose="02040503050406030204" pitchFamily="18" charset="0"/>
                      </a:rPr>
                      <m:t>𝑘</m:t>
                    </m:r>
                  </m:oMath>
                </a14:m>
                <a:r>
                  <a:t> með ferningsrótarreglunni</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10.2 Lausnir annars stigs jafna með því að fylla í ferning</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Fylla í ferning tvíliðustæðu</a:t>
                </a:r>
              </a:p>
              <a:p>
                <a:pPr lvl="0"/>
                <a:r>
                  <a:t>Leysa annars stigs jöfnur af gerðinni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m:t>
                    </m:r>
                    <m:r>
                      <a:rPr>
                        <a:latin typeface="Cambria Math" panose="02040503050406030204" pitchFamily="18" charset="0"/>
                      </a:rPr>
                      <m:t>𝑏𝑥</m:t>
                    </m:r>
                    <m:r>
                      <a:rPr>
                        <a:latin typeface="Cambria Math" panose="02040503050406030204" pitchFamily="18" charset="0"/>
                      </a:rPr>
                      <m:t>+</m:t>
                    </m:r>
                    <m:r>
                      <a:rPr>
                        <a:latin typeface="Cambria Math" panose="02040503050406030204" pitchFamily="18" charset="0"/>
                      </a:rPr>
                      <m:t>𝑐</m:t>
                    </m:r>
                    <m:r>
                      <a:rPr>
                        <a:latin typeface="Cambria Math" panose="02040503050406030204" pitchFamily="18" charset="0"/>
                      </a:rPr>
                      <m:t>=0</m:t>
                    </m:r>
                  </m:oMath>
                </a14:m>
                <a:r>
                  <a:t> með því að fylla í ferning</a:t>
                </a:r>
              </a:p>
              <a:p>
                <a:pPr lvl="0"/>
                <a:r>
                  <a:t>Leysa annars stigs jöfnur af gerðinni </a:t>
                </a:r>
                <a14:m>
                  <m:oMath xmlns:m="http://schemas.openxmlformats.org/officeDocument/2006/math">
                    <m:r>
                      <a:rPr>
                        <a:latin typeface="Cambria Math" panose="02040503050406030204" pitchFamily="18" charset="0"/>
                      </a:rPr>
                      <m:t>𝑎</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m:t>
                    </m:r>
                    <m:r>
                      <a:rPr>
                        <a:latin typeface="Cambria Math" panose="02040503050406030204" pitchFamily="18" charset="0"/>
                      </a:rPr>
                      <m:t>𝑏𝑥</m:t>
                    </m:r>
                    <m:r>
                      <a:rPr>
                        <a:latin typeface="Cambria Math" panose="02040503050406030204" pitchFamily="18" charset="0"/>
                      </a:rPr>
                      <m:t>+</m:t>
                    </m:r>
                    <m:r>
                      <a:rPr>
                        <a:latin typeface="Cambria Math" panose="02040503050406030204" pitchFamily="18" charset="0"/>
                      </a:rPr>
                      <m:t>𝑐</m:t>
                    </m:r>
                    <m:r>
                      <a:rPr>
                        <a:latin typeface="Cambria Math" panose="02040503050406030204" pitchFamily="18" charset="0"/>
                      </a:rPr>
                      <m:t>=0</m:t>
                    </m:r>
                  </m:oMath>
                </a14:m>
                <a:r>
                  <a:t> með því að fylla í ferning</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10.3 Lausnir annars stigs jafna með lausnarformúlunni</a:t>
            </a:r>
          </a:p>
        </p:txBody>
      </p:sp>
      <p:sp>
        <p:nvSpPr>
          <p:cNvPr id="3" name="Content Placeholder 2"/>
          <p:cNvSpPr>
            <a:spLocks noGrp="1"/>
          </p:cNvSpPr>
          <p:nvPr>
            <p:ph idx="1"/>
          </p:nvPr>
        </p:nvSpPr>
        <p:spPr/>
        <p:txBody>
          <a:bodyPr/>
          <a:lstStyle/>
          <a:p>
            <a:pPr marL="0" lvl="0" indent="0">
              <a:buNone/>
            </a:pPr>
            <a:r>
              <a:rPr b="1"/>
              <a:t>Námsmarkmið</a:t>
            </a:r>
          </a:p>
          <a:p>
            <a:pPr lvl="0"/>
            <a:r>
              <a:rPr/>
              <a:t>Leysa annars stigs jöfnur með lausnarformúlunni</a:t>
            </a:r>
          </a:p>
          <a:p>
            <a:pPr lvl="0"/>
            <a:r>
              <a:rPr/>
              <a:t>Nota aðgreininn til að ákvarða fjölda lausna annars stigs jöfnu</a:t>
            </a:r>
          </a:p>
          <a:p>
            <a:pPr lvl="0"/>
            <a:r>
              <a:rPr/>
              <a:t>Velja heppilegustu aðferðina til að leysa annars stigs jöfnu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10.4 Lausnir hagnýtra dæma sem lýst er með annars stigs jöfnum</a:t>
            </a:r>
          </a:p>
        </p:txBody>
      </p:sp>
      <p:sp>
        <p:nvSpPr>
          <p:cNvPr id="3" name="Content Placeholder 2"/>
          <p:cNvSpPr>
            <a:spLocks noGrp="1"/>
          </p:cNvSpPr>
          <p:nvPr>
            <p:ph idx="1"/>
          </p:nvPr>
        </p:nvSpPr>
        <p:spPr/>
        <p:txBody>
          <a:bodyPr/>
          <a:lstStyle/>
          <a:p>
            <a:pPr marL="0" lvl="0" indent="0">
              <a:buNone/>
            </a:pPr>
            <a:r>
              <a:rPr b="1"/>
              <a:t>Námsmarkmið</a:t>
            </a:r>
          </a:p>
          <a:p>
            <a:pPr lvl="0"/>
            <a:r>
              <a:rPr/>
              <a:t>Leysa hagnýt dæmi sem lýst er með annars stigs jöfnum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10.5 Gröf annars stigs jafna með tveimur breytum</a:t>
            </a:r>
          </a:p>
        </p:txBody>
      </p:sp>
      <p:sp>
        <p:nvSpPr>
          <p:cNvPr id="3" name="Content Placeholder 2"/>
          <p:cNvSpPr>
            <a:spLocks noGrp="1"/>
          </p:cNvSpPr>
          <p:nvPr>
            <p:ph idx="1"/>
          </p:nvPr>
        </p:nvSpPr>
        <p:spPr/>
        <p:txBody>
          <a:bodyPr/>
          <a:lstStyle/>
          <a:p>
            <a:pPr marL="0" lvl="0" indent="0">
              <a:buNone/>
            </a:pPr>
            <a:r>
              <a:rPr b="1"/>
              <a:t>Námsmarkmið</a:t>
            </a:r>
          </a:p>
          <a:p>
            <a:pPr lvl="0"/>
            <a:r>
              <a:rPr/>
              <a:t>Þekkja graf annars stigs jöfnu með tveimur breytum</a:t>
            </a:r>
          </a:p>
          <a:p>
            <a:pPr lvl="0"/>
            <a:r>
              <a:rPr/>
              <a:t>Finna samhverfuás og topppunkt fleygboga</a:t>
            </a:r>
          </a:p>
          <a:p>
            <a:pPr lvl="0"/>
            <a:r>
              <a:rPr/>
              <a:t>Finna skurðpunkta fleygboga við hnitásana</a:t>
            </a:r>
          </a:p>
          <a:p>
            <a:pPr lvl="0"/>
            <a:r>
              <a:rPr/>
              <a:t>Teikna gröf annars stigs jafna með tveimur breytum</a:t>
            </a:r>
          </a:p>
          <a:p>
            <a:pPr lvl="0"/>
            <a:r>
              <a:rPr/>
              <a:t>Leysa hagnýt dæmi um hágildi og lággildi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10.1</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672213085"/>
                  </p:ext>
                </p:extLst>
              </p:nvPr>
            </p:nvGraphicFramePr>
            <p:xfrm>
              <a:off x="609600" y="952500"/>
              <a:ext cx="10972800" cy="25603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oMath>
                            </m:oMathPara>
                          </a14:m>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0</a:t>
                          </a:r>
                        </a:p>
                      </a:txBody>
                      <a:tcPr/>
                    </a:tc>
                    <a:tc>
                      <a:txBody>
                        <a:bodyPr/>
                        <a:lstStyle/>
                        <a:p>
                          <a:pPr marL="0" lvl="0" indent="0">
                            <a:buNone/>
                          </a:pPr>
                          <a:r>
                            <a:t>0</a:t>
                          </a:r>
                        </a:p>
                      </a:txBody>
                      <a:tcPr/>
                    </a:tc>
                    <a:extLst>
                      <a:ext uri="{0D108BD9-81ED-4DB2-BD59-A6C34878D82A}">
                        <a16:rowId xmlns:a16="http://schemas.microsoft.com/office/drawing/2014/main" val="10002"/>
                      </a:ext>
                    </a:extLst>
                  </a:tr>
                  <a:tr h="0">
                    <a:tc>
                      <a:txBody>
                        <a:bodyPr/>
                        <a:lstStyle/>
                        <a:p>
                          <a:pPr marL="0" lvl="0" indent="0">
                            <a:buNone/>
                          </a:pPr>
                          <a:r>
                            <a:t>1</a:t>
                          </a:r>
                        </a:p>
                      </a:txBody>
                      <a:tcPr/>
                    </a:tc>
                    <a:tc>
                      <a:txBody>
                        <a:bodyPr/>
                        <a:lstStyle/>
                        <a:p>
                          <a:pPr marL="0" lvl="0" indent="0">
                            <a:buNone/>
                          </a:pPr>
                          <a:r>
                            <a:t>1</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r>
                            <a:t>1</a:t>
                          </a:r>
                        </a:p>
                      </a:txBody>
                      <a:tcPr/>
                    </a:tc>
                    <a:extLst>
                      <a:ext uri="{0D108BD9-81ED-4DB2-BD59-A6C34878D82A}">
                        <a16:rowId xmlns:a16="http://schemas.microsoft.com/office/drawing/2014/main" val="10004"/>
                      </a:ext>
                    </a:extLst>
                  </a:tr>
                  <a:tr h="0">
                    <a:tc>
                      <a:txBody>
                        <a:bodyPr/>
                        <a:lstStyle/>
                        <a:p>
                          <a:pPr marL="0" lvl="0" indent="0">
                            <a:buNone/>
                          </a:pPr>
                          <a:r>
                            <a:t>2</a:t>
                          </a:r>
                        </a:p>
                      </a:txBody>
                      <a:tcPr/>
                    </a:tc>
                    <a:tc>
                      <a:txBody>
                        <a:bodyPr/>
                        <a:lstStyle/>
                        <a:p>
                          <a:pPr marL="0" lvl="0" indent="0">
                            <a:buNone/>
                          </a:pPr>
                          <a:r>
                            <a:t>4</a:t>
                          </a: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r>
                            <a:rPr dirty="0"/>
                            <a:t>4</a:t>
                          </a:r>
                        </a:p>
                      </a:txBody>
                      <a:tcPr/>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672213085"/>
                  </p:ext>
                </p:extLst>
              </p:nvPr>
            </p:nvGraphicFramePr>
            <p:xfrm>
              <a:off x="609600" y="952500"/>
              <a:ext cx="10972800" cy="25603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endParaRPr lang="en-US"/>
                        </a:p>
                      </a:txBody>
                      <a:tcPr>
                        <a:blipFill>
                          <a:blip r:embed="rId2"/>
                          <a:stretch>
                            <a:fillRect l="-231" t="-3448" r="-100694" b="-624138"/>
                          </a:stretch>
                        </a:blipFill>
                      </a:tcPr>
                    </a:tc>
                    <a:tc>
                      <a:txBody>
                        <a:bodyPr/>
                        <a:lstStyle/>
                        <a:p>
                          <a:endParaRP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03448" r="-100694" b="-524138"/>
                          </a:stretch>
                        </a:blipFill>
                      </a:tcPr>
                    </a:tc>
                    <a:tc>
                      <a:txBody>
                        <a:bodyPr/>
                        <a:lstStyle/>
                        <a:p>
                          <a:endParaRPr lang="en-US"/>
                        </a:p>
                      </a:txBody>
                      <a:tcPr>
                        <a:blipFill>
                          <a:blip r:embed="rId2"/>
                          <a:stretch>
                            <a:fillRect l="-100231" t="-103448" r="-694" b="-524138"/>
                          </a:stretch>
                        </a:blipFill>
                      </a:tcPr>
                    </a:tc>
                    <a:extLst>
                      <a:ext uri="{0D108BD9-81ED-4DB2-BD59-A6C34878D82A}">
                        <a16:rowId xmlns:a16="http://schemas.microsoft.com/office/drawing/2014/main" val="10001"/>
                      </a:ext>
                    </a:extLst>
                  </a:tr>
                  <a:tr h="365760">
                    <a:tc>
                      <a:txBody>
                        <a:bodyPr/>
                        <a:lstStyle/>
                        <a:p>
                          <a:pPr marL="0" lvl="0" indent="0">
                            <a:buNone/>
                          </a:pPr>
                          <a:r>
                            <a:t>0</a:t>
                          </a:r>
                        </a:p>
                      </a:txBody>
                      <a:tcPr/>
                    </a:tc>
                    <a:tc>
                      <a:txBody>
                        <a:bodyPr/>
                        <a:lstStyle/>
                        <a:p>
                          <a:pPr marL="0" lvl="0" indent="0">
                            <a:buNone/>
                          </a:pPr>
                          <a:r>
                            <a:t>0</a:t>
                          </a:r>
                        </a:p>
                      </a:txBody>
                      <a:tcPr/>
                    </a:tc>
                    <a:extLst>
                      <a:ext uri="{0D108BD9-81ED-4DB2-BD59-A6C34878D82A}">
                        <a16:rowId xmlns:a16="http://schemas.microsoft.com/office/drawing/2014/main" val="10002"/>
                      </a:ext>
                    </a:extLst>
                  </a:tr>
                  <a:tr h="365760">
                    <a:tc>
                      <a:txBody>
                        <a:bodyPr/>
                        <a:lstStyle/>
                        <a:p>
                          <a:pPr marL="0" lvl="0" indent="0">
                            <a:buNone/>
                          </a:pPr>
                          <a:r>
                            <a:t>1</a:t>
                          </a:r>
                        </a:p>
                      </a:txBody>
                      <a:tcPr/>
                    </a:tc>
                    <a:tc>
                      <a:txBody>
                        <a:bodyPr/>
                        <a:lstStyle/>
                        <a:p>
                          <a:pPr marL="0" lvl="0" indent="0">
                            <a:buNone/>
                          </a:pPr>
                          <a:r>
                            <a:t>1</a:t>
                          </a:r>
                        </a:p>
                      </a:txBody>
                      <a:tcPr/>
                    </a:tc>
                    <a:extLst>
                      <a:ext uri="{0D108BD9-81ED-4DB2-BD59-A6C34878D82A}">
                        <a16:rowId xmlns:a16="http://schemas.microsoft.com/office/drawing/2014/main" val="10003"/>
                      </a:ext>
                    </a:extLst>
                  </a:tr>
                  <a:tr h="365760">
                    <a:tc>
                      <a:txBody>
                        <a:bodyPr/>
                        <a:lstStyle/>
                        <a:p>
                          <a:endParaRPr lang="en-US"/>
                        </a:p>
                      </a:txBody>
                      <a:tcPr>
                        <a:blipFill>
                          <a:blip r:embed="rId2"/>
                          <a:stretch>
                            <a:fillRect l="-231" t="-400000" r="-100694" b="-227586"/>
                          </a:stretch>
                        </a:blipFill>
                      </a:tcPr>
                    </a:tc>
                    <a:tc>
                      <a:txBody>
                        <a:bodyPr/>
                        <a:lstStyle/>
                        <a:p>
                          <a:pPr marL="0" lvl="0" indent="0">
                            <a:buNone/>
                          </a:pPr>
                          <a:r>
                            <a:t>1</a:t>
                          </a:r>
                        </a:p>
                      </a:txBody>
                      <a:tcPr/>
                    </a:tc>
                    <a:extLst>
                      <a:ext uri="{0D108BD9-81ED-4DB2-BD59-A6C34878D82A}">
                        <a16:rowId xmlns:a16="http://schemas.microsoft.com/office/drawing/2014/main" val="10004"/>
                      </a:ext>
                    </a:extLst>
                  </a:tr>
                  <a:tr h="365760">
                    <a:tc>
                      <a:txBody>
                        <a:bodyPr/>
                        <a:lstStyle/>
                        <a:p>
                          <a:pPr marL="0" lvl="0" indent="0">
                            <a:buNone/>
                          </a:pPr>
                          <a:r>
                            <a:t>2</a:t>
                          </a:r>
                        </a:p>
                      </a:txBody>
                      <a:tcPr/>
                    </a:tc>
                    <a:tc>
                      <a:txBody>
                        <a:bodyPr/>
                        <a:lstStyle/>
                        <a:p>
                          <a:pPr marL="0" lvl="0" indent="0">
                            <a:buNone/>
                          </a:pPr>
                          <a:r>
                            <a:t>4</a:t>
                          </a:r>
                        </a:p>
                      </a:txBody>
                      <a:tcPr/>
                    </a:tc>
                    <a:extLst>
                      <a:ext uri="{0D108BD9-81ED-4DB2-BD59-A6C34878D82A}">
                        <a16:rowId xmlns:a16="http://schemas.microsoft.com/office/drawing/2014/main" val="10005"/>
                      </a:ext>
                    </a:extLst>
                  </a:tr>
                  <a:tr h="365760">
                    <a:tc>
                      <a:txBody>
                        <a:bodyPr/>
                        <a:lstStyle/>
                        <a:p>
                          <a:endParaRPr lang="en-US"/>
                        </a:p>
                      </a:txBody>
                      <a:tcPr>
                        <a:blipFill>
                          <a:blip r:embed="rId2"/>
                          <a:stretch>
                            <a:fillRect l="-231" t="-600000" r="-100694" b="-27586"/>
                          </a:stretch>
                        </a:blipFill>
                      </a:tcPr>
                    </a:tc>
                    <a:tc>
                      <a:txBody>
                        <a:bodyPr/>
                        <a:lstStyle/>
                        <a:p>
                          <a:pPr marL="0" lvl="0" indent="0">
                            <a:buNone/>
                          </a:pPr>
                          <a:r>
                            <a:rPr dirty="0"/>
                            <a:t>4</a:t>
                          </a:r>
                        </a:p>
                      </a:txBody>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10.2</a:t>
            </a:r>
          </a:p>
        </p:txBody>
      </p:sp>
      <p:pic>
        <p:nvPicPr>
          <p:cNvPr id="3" name="Picture 1" descr="This figure shows an upward-opening u shaped curve graphed on the x y-coordinate plane. The x-axis of the plane runs from negative 10 to 10. The y-axis of the plane runs from negative 10 to 10. The lowest point on the curve is at the point (0, 0). Other points on the curve are located at (-2, 4), (-1, 1), (1, 1) and (2, 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U-laga feril sem opnast upp á xy-hnitafleti. x-ásinn nær frá −10 til 10 og y-ásinn frá −10 til 10. Lægsti punktur ferilsins er (0, 0). Aðrir punktar á ferlinum eru (-2, 4), (-1, 1), (1, 1) og (2,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10.3</a:t>
            </a:r>
          </a:p>
        </p:txBody>
      </p:sp>
      <p:pic>
        <p:nvPicPr>
          <p:cNvPr id="3" name="Picture 1" descr="This figure shows two graphs side by side. The graph on the left side shows an upward-opening u shaped curve graphed on the x y-coordinate plane. The x-axis of the plane runs from negative 10 to 10. The y-axis of the plane runs from negative 10 to 10. The lowest point on the curve is at the point (-2, -1). Other points on the curve are located at (-3, 0), and (-1, 0). Below the graph is the equation y equals a squared plus b x plus c. Below that is the equation of the graph, y equals x squared plus 4 x plus 3. Below that is the inequality a greater than 0 which means the parabola opens upwards. The graph on the right side shows a downward-opening u shaped curve graphed on the x y-coordinate plane. The x-axis of the plane runs from negative 10 to 10. The y-axis of the plane runs from negative 10 to 10. The highest point on the curve is at the point (2, 7). Other points on the curve are located at (0, 3), and (4, 3). Below the graph is the equation y equals a squared plus b x plus c. Below that is the equation of the graph, y equals negative x squared plus 4 x plus 3. Below that is the inequality a less than 0 which means the parabola opens downward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tvö gröf hlið við hlið. Vinstra grafið sýnir U-laga feril sem opnast upp á xy-hnitafleti. x-ásinn nær frá −10 til 10 og y-ásinn frá −10 til 10. Lægsti punktur ferilsins er (-2, -1). Aðrir punktar á ferlinum eru (-3, 0) og (-1, 0). Undir grafinu stendur jafnan y = ax² + bx + c. Þar fyrir neðan er jafna grafsins, y = x² + 4x + 3. Neðst stendur ójafnan a &gt; 0, sem merkir að fleygboginn opnast upp. Hægra grafið sýnir U-laga feril sem opnast niður á xy-hnitafleti. x-ásinn nær frá −10 til 10 og y-ásinn frá −10 til 10. Hæsti punktur ferilsins er (2, 7). Aðrir punktar á ferlinum eru (0, 3) og (4, 3). Undir grafinu stendur jafnan y = ax² + bx + c. Þar fyrir neðan er jafna grafsins, y = −x² + 4x + 3. Neðst stendur ójafnan a &lt; 0, sem merkir að fleygboginn opnast niður.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10.4</a:t>
            </a:r>
          </a:p>
        </p:txBody>
      </p:sp>
      <p:pic>
        <p:nvPicPr>
          <p:cNvPr id="3" name="Picture 1" descr="This figure shows an two graphs side by side. The graph on the left side shows an upward-opening parabola graphed on the x y-coordinate plane. The x-axis of the plane runs from negative 10 to 10. The y-axis of the plane runs from negative 10 to 10. The lowest point on the curve is at the point (-2, -1). Other points on the curve are located at (-3, 0), and (-1, 0). Also on the graph is a dashed vertical line that goes through the center of the parabola at the point (-2, -1). Below the graph is the equation of the graph, y equals x squared plus 4 x plus 3. The graph on the right side shows an downward-opening parabola graphed on the x y-coordinate plane. The x-axis of the plane runs from negative 10 to 10. The y-axis of the plane runs from negative 10 to 10. The highest point on the curve is at the point (2, 7). Other points on the curve are located at (0, 3), and (4, 3). Also on the graph is a dashed vertical line that goes through the center of the parabola at the point (2, 7). Below the graph is the equation of the graph, y equals negative x squared plus 4 x plus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tvö gröf hlið við hlið. Vinstra grafið sýnir fleygboga sem opnast upp á xy-hnitafleti. x-ásinn nær frá −10 til 10 og y-ásinn frá −10 til 10. Lægsti punktur ferilsins er (-2, -1). Aðrir punktar á ferlinum eru (-3, 0) og (-1, 0). Lóðrétt slitin lína liggur um miðju fleygbogans og punktinn (-2, -1). Undir grafinu stendur jafna þess, y = x² + 4x + 3. Hægra grafið sýnir fleygboga sem opnast niður á xy-hnitafleti. x-ásinn nær frá −10 til 10 og y-ásinn frá −10 til 10. Hæsti punktur ferilsins er (2, 7). Aðrir punktar á ferlinum eru (0, 3) og (4, 3). Lóðrétt slitin lína liggur um miðju fleygbogans og punktinn (2, 7). Undir grafinu stendur jafna þess, y = −x² + 4x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10.5</a:t>
            </a:r>
          </a:p>
        </p:txBody>
      </p:sp>
      <p:pic>
        <p:nvPicPr>
          <p:cNvPr id="3" name="Picture 1" descr="This figure shows an two graphs side by side. The graph on the left side shows an upward-opening parabola graphed on the x y-coordinate plane. The x-axis of the plane runs from negative 10 to 10. The y-axis of the plane runs from negative 10 to 10. The vertex is at the point (-2, -1). Other points on the curve are located at (-3, 0), and (-1, 0). Also on the graph is a dashed vertical line representing the axis of symmetry. The line goes through the vertex at x equals -2. Below the graph is the equation of the graph, y equals x squared plus 4 x plus 3. Below that is the statement “x equals 0”. Next to that is the equation of the graph with 0 plugged in for x which gives y equals 0 squared plus4 times 0 plus 3. This simplifies to y equals 3. Below the equation is the statement “y-intercept (0, 3)”. The graph on the right side shows an downward-opening parabola graphed on the x y-coordinate plane. The x-axis of the plane runs from negative 10 to 10. The y-axis of the plane runs from negative 10 to 10. The vertex is at the point (2, 7). Other points on the curve are located at (0, 3), and (4, 3). Also on the graph is a dashed vertical line representing the axis of symmetry. The line goes through the vertex at x equals 2. Below the graph is the equation of the graph, y equals negative x squared plus 4 x plus 3. Below that is the statement “x equals 0”. Next to that is the equation of the graph with 0 plugged in for x which gives y equals negative quantity 0 squared plus 4 times 0 plus 3. This simplifies to y equals 3. Below the equation is the statement “y-intercept (0,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tvö gröf hlið við hlið. Vinstra grafið sýnir fleygboga sem opnast upp á xy-hnitafleti. x-ásinn nær frá −10 til 10 og y-ásinn frá −10 til 10. Topppunkturinn er (-2, -1). Aðrir punktar á ferlinum eru (-3, 0) og (-1, 0). Lóðrétt slitin lína táknar samhverfuásinn og liggur um topppunktinn þar sem x = -2. Undir grafinu stendur jafna þess, y = x² + 4x + 3. Þar fyrir neðan stendur „x = 0“. Við hliðina er 0 sett inn fyrir x í jöfnu grafsins: y = 0² + 4 · 0 + 3. Þetta einfaldast í y = 3. Undir jöfnunni stendur „skurðpunktur við y-ás (0, 3)“. Hægra grafið sýnir fleygboga sem opnast niður á xy-hnitafleti. x-ásinn nær frá −10 til 10 og y-ásinn frá −10 til 10. Topppunkturinn er (2, 7). Aðrir punktar á ferlinum eru (0, 3) og (4, 3). Lóðrétt slitin lína táknar samhverfuásinn og liggur um topppunktinn þar sem x = 2. Undir grafinu stendur jafna þess, y = −x² + 4x + 3. Þar fyrir neðan stendur „x = 0“. Við hliðina er 0 sett inn fyrir x í jöfnu grafsins: y = −0² + 4 · 0 + 3. Þetta einfaldast í y = 3. Undir jöfnunni stendur „skurðpunktur við y-ás (0,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10.6</a:t>
            </a:r>
          </a:p>
        </p:txBody>
      </p:sp>
      <p:pic>
        <p:nvPicPr>
          <p:cNvPr id="3" name="Picture 1" descr="This figure shows an two graphs side by side. The graph on the left side shows an upward-opening parabola graphed on the x y-coordinate plane. The x-axis of the plane runs from negative 10 to 10. The y-axis of the plane runs from negative 10 to 10. The vertex is at the point (-2, -1). Three points are plotted on the curve at (-3, 0), (-1, 0), and (0, 3). Also on the graph is a dashed vertical line representing the axis of symmetry. The line goes through the vertex at x equals -2. Below the graph is the equation of the graph, y equals x squared plus 4 x plus 3. Below that is the statement “y-intercept (0, 3)”. Below that is the statement “x-intercepts (-1, 0) and (-3, 0)”. The graph on the right side shows an downward-opening parabola graphed on the x y-coordinate plane. The x-axis of the plane runs from negative 10 to 10. The y-axis of the plane runs from negative 10 to 10. The vertex is at the point (2, 7). Three points are plotted on the curve at (-0.6, 0), (4.6, 0), and (0, 3). Also on the graph is a dashed vertical line representing the axis of symmetry. The line goes through the vertex at x equals 2. Below the graph is the equation of the graph, y equals negative x squared plus 4 x plus 3. Below that is the statement “y-intercept (0, 3)”. Below that is the statement “x-intercepts (2 plus square root of 7, 0) is approximately equal to (4.6, 0) and (2 minus square root of 7, 0) is approximately equal to (-0.6, 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tvö gröf hlið við hlið. Vinstra grafið sýnir fleygboga sem opnast upp á xy-hnitafleti. x-ásinn nær frá −10 til 10 og y-ásinn frá −10 til 10. Topppunkturinn er (-2, -1). Punktarnir (-3, 0), (-1, 0) og (0, 3) eru merktir á ferilinn. Lóðrétt slitin lína táknar samhverfuásinn og liggur um topppunktinn þar sem x = -2. Undir grafinu stendur jafna þess, y = x² + 4x + 3. Þar fyrir neðan stendur „skurðpunktur við y-ás (0, 3)“ og síðan „skurðpunktar við x-ás (-1, 0) og (-3, 0)“. Hægra grafið sýnir fleygboga sem opnast niður á xy-hnitafleti. x-ásinn nær frá −10 til 10 og y-ásinn frá −10 til 10. Topppunkturinn er (2, 7). Punktarnir (-0.6, 0), (4.6, 0) og (0, 3) eru merktir á ferilinn. Lóðrétt slitin lína táknar samhverfuásinn og liggur um topppunktinn þar sem x = 2. Undir grafinu stendur jafna þess, y = −x² + 4x + 3. Þar fyrir neðan stendur „skurðpunktur við y-ás (0, 3)“. Neðst stendur „skurðpunktar við x-ás: (2 + √7, 0) ≈ (4.6, 0) og (2 − √7, 0) ≈ (-0.6, 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10.7</a:t>
            </a:r>
          </a:p>
        </p:txBody>
      </p:sp>
      <p:pic>
        <p:nvPicPr>
          <p:cNvPr id="3" name="Picture 1" descr="This figure shows two graphs side by side. The left graph shows an downward-opening parabola graphed on the x y-coordinate plane. The vertex of the parabola is in the upper right quadrant. The vertex is labeled “maximum”. The right graph shows an upward-opening parabola graphed on the x y-coordinate plane. The vertex of the parabola is in the lower right quadrant. The vertex is labeled “minimum”."/>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tvö gröf hlið við hlið. Vinstra grafið sýnir fleygboga sem opnast niður á xy-hnitafleti. Topppunktur fleygbogans er í efri hægri fjórðungi og merktur „hágildi“. Hægra grafið sýnir fleygboga sem opnast upp á xy-hnitafleti. Topppunktur fleygbogans er í neðri hægri fjórðungi og merktur „lággildi“.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viðbótarefni frá OpenStax er © Rice University og gefið út samkvæmt alþjóðlega CC BY-NC-SA 4.0 leyfinu. Aðeins er heimilt að afrita það eða breyta því í óviðskiptalegum tilgangi, enda sé OpenStax og Rice University getið og allar breytingar tilgreindar. Öll aðlöguð útgáfa skal gefin út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3140</Words>
  <Application>Microsoft Macintosh PowerPoint</Application>
  <PresentationFormat>Widescreen</PresentationFormat>
  <Paragraphs>76</Paragraphs>
  <Slides>16</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Cambria Math</vt:lpstr>
      <vt:lpstr>Office Theme</vt:lpstr>
      <vt:lpstr>Elementary Algebra 2e</vt:lpstr>
      <vt:lpstr>Chapter outline</vt:lpstr>
      <vt:lpstr>Figure 10.1</vt:lpstr>
      <vt:lpstr>10.1 Solve Quadratic Equations Using the Square Root Property</vt:lpstr>
      <vt:lpstr>10.2 Solve Quadratic Equations by Completing the Square</vt:lpstr>
      <vt:lpstr>10.3 Solve Quadratic Equations Using the Quadratic Formula</vt:lpstr>
      <vt:lpstr>10.4 Solve Applications Modeled by Quadratic Equations</vt:lpstr>
      <vt:lpstr>10.5 Graphing Quadratic Equations in Two Variables</vt:lpstr>
      <vt:lpstr>Table 10.1</vt:lpstr>
      <vt:lpstr>Figure 10.2</vt:lpstr>
      <vt:lpstr>Figure 10.3</vt:lpstr>
      <vt:lpstr>Figure 10.4</vt:lpstr>
      <vt:lpstr>Figure 10.5</vt:lpstr>
      <vt:lpstr>Figure 10.6</vt:lpstr>
      <vt:lpstr>Figure 10.7</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Algebra 2e</dc:title>
  <dc:creator/>
  <cp:keywords/>
  <cp:lastModifiedBy>Colby Powers</cp:lastModifiedBy>
  <cp:revision>2</cp:revision>
  <dcterms:created xsi:type="dcterms:W3CDTF">2026-02-09T21:17:42Z</dcterms:created>
  <dcterms:modified xsi:type="dcterms:W3CDTF">2026-02-09T22:18:41Z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10 Quadratic Equations</vt:lpwstr>
  </property>
</Properties>
</file>