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9" r:id="rId1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rock cliff.</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fifteen columns and two rows. The first row contains the following numbers: the square root of 1, the square root of 4, the square root of 9, the square root of 16, the square root of 25, the square root of 36, the square root of 49, the square root of 64, the square root of 81, the square root of 100, the square root of 121, the square root of 144, the square root of 169, the square root of 196, and the square root of 225. The second row is completely empty except for the last column. The number 15 is in the last column.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three solumn and eleven rows. The columns are labeled, “n,” “n squared,” and “the square root of n.” Under the column labeled “n” are the following numbers: 200; 201; 202; 203; 204; 205; 206; 207; 208; 209; and 210. Under the column labeled, “n squared” are the following numbers: 40,000; 40,401; 40,804; 41,209; 41,616; 42,025; 42,436; 42,849; 43,264; 43,681; 44,100. Under the column labeled, “the square root of n” are the following numbers: 14.14214; 14.17745; 14.21267; 14.24781; 14.28286; 14.31782; 14.35270; 14.38749; 14.42221; 14.45683; 14.49138.</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two tables. The first table shows the results of raising the numbers 1, 2, 3, 4, 5, x, and x squared to the second, third, fourth, and fifth powers. The second table shows the results of raising the numbers negative one through negative five to the second, third, fourth, and fifth powers. The table first has five columns and nine rows. The second has five columns and seven rows. The columns in both tables are labeled, “Number,” “Square,” “Cube,” “Fourth power,” “Fifth power,” nothing, “Number,” “Square,” “Cube,” “Fourth power,” and “Fifth power.” In both tables, the next row reads: n, n squared, n cubed, n to the fourth power, n to the fifth power, nothing, n, n squared, n cubed, n to the fourth power, and n to the fifth power. In the first table, 1 squared, 1 cubed, 1 to the fourth power, and 1 to the fifth power are all shown to be 1. In the next row, 2 squared is 4, 2 cubed is 8, 2 to the fourth power is 16, and 2 to the fifth power is 32. In the next row, 3 squared is 9, 3 cubed is 27, 3 to the fourth power is 81, and 3 to the fifth power is 243. In the next row, 4 squared is 16, 4 cubed is 64, 4 to the fourth power is 246, and 4 to the fifth power is 1024. In the next row, 5 squared is 25, 5 cubed is 125, 5 to the fourth power is 625, and 5 to the fifth power is 3125. In the next row, x squared, x cubed, x to the fourth power, and x to the fifth power are listed. In the next row, x squared squared is x to the fourth power, x cubed squared is x to the fifth power, x squared to the fourth power is x to the eighth power, and x squared to the fifth power is x to the tenth power. In the second table, negative 1 squared is 1, negative 1 cubed is negative 1, negative 1 to the fourth power is 1, and negative 1 to the fifth power is negative 1. In the next row, negative 2 squared is 4, negative 2 cubed is negative 8, negative 2 to the fourth power is 16, and negative 2 to the fifth power is negative 32. In the next row, negative 4 squared is 16, negative 4 cubed is negative 64, negative 4 to the fourth power is 256, and negative 4 to the fifth power is negative 1024. In the next row, negative 5 squared is 25, negative 5 cubed is negative 125, negative 5 to the fourth power is 625, and negative 5 to the fifth power is negative 3125.</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_e98a8cbbd58b.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4.xml" /><ns0:Relationship Id="rId3" Type="http://schemas.openxmlformats.org/officeDocument/2006/relationships/image" Target="../media/v3_image6_81060e76bf35.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 útgáfa</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9. kafli: Rætur og rótarstæður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Einföldun og notkun kvaðratróta</a:t>
            </a:r>
          </a:p>
          <a:p>
            <a:pPr marL="457189" lvl="0" indent="-457189">
              <a:buAutoNum type="arabicPeriod"/>
            </a:pPr>
            <a:r>
              <a:rPr/>
              <a:t>Einföldun kvaðratróta</a:t>
            </a:r>
          </a:p>
          <a:p>
            <a:pPr marL="457189" lvl="0" indent="-457189">
              <a:buAutoNum type="arabicPeriod"/>
            </a:pPr>
            <a:r>
              <a:rPr/>
              <a:t>Samlagning og frádráttur kvaðratróta</a:t>
            </a:r>
          </a:p>
          <a:p>
            <a:pPr marL="457189" lvl="0" indent="-457189">
              <a:buAutoNum type="arabicPeriod"/>
            </a:pPr>
            <a:r>
              <a:rPr/>
              <a:t>Margföldun kvaðratróta</a:t>
            </a:r>
          </a:p>
          <a:p>
            <a:pPr marL="457189" lvl="0" indent="-457189">
              <a:buAutoNum type="arabicPeriod"/>
            </a:pPr>
            <a:r>
              <a:rPr/>
              <a:t>Deiling kvaðratróta</a:t>
            </a:r>
          </a:p>
          <a:p>
            <a:pPr marL="457189" lvl="0" indent="-457189">
              <a:buAutoNum type="arabicPeriod"/>
            </a:pPr>
            <a:r>
              <a:rPr/>
              <a:t>Lausn jafna með kvaðratrótum</a:t>
            </a:r>
          </a:p>
          <a:p>
            <a:pPr marL="457189" lvl="0" indent="-457189">
              <a:buAutoNum type="arabicPeriod"/>
            </a:pPr>
            <a:r>
              <a:rPr/>
              <a:t>Æðri rætur</a:t>
            </a:r>
          </a:p>
          <a:p>
            <a:pPr marL="457189" lvl="0" indent="-457189">
              <a:buAutoNum type="arabicPeriod"/>
            </a:pPr>
            <a:r>
              <a:rPr/>
              <a:t>Brotveldisvísar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9.1</a:t>
            </a:r>
          </a:p>
        </p:txBody>
      </p:sp>
      <p:pic>
        <p:nvPicPr>
          <p:cNvPr id="3" name="Picture 1" descr="This figure shows a rock cliff."/>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Kvaðratrætur eru notaðar til að reikna hve langan tíma steinn, sem fellur fram af klettabrúninni, er að ná niður á jörðina.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9.1 Einföldun og notkun kvaðratróta</a:t>
            </a:r>
          </a:p>
        </p:txBody>
      </p:sp>
      <p:sp>
        <p:nvSpPr>
          <p:cNvPr id="3" name="Content Placeholder 2"/>
          <p:cNvSpPr>
            <a:spLocks noGrp="1"/>
          </p:cNvSpPr>
          <p:nvPr>
            <p:ph idx="1"/>
          </p:nvPr>
        </p:nvSpPr>
        <p:spPr/>
        <p:txBody>
          <a:bodyPr/>
          <a:lstStyle/>
          <a:p>
            <a:pPr marL="0" lvl="0" indent="0">
              <a:buNone/>
            </a:pPr>
            <a:r>
              <a:rPr b="1"/>
              <a:t>Námsmarkmið</a:t>
            </a:r>
          </a:p>
          <a:p>
            <a:pPr lvl="0"/>
            <a:r>
              <a:rPr/>
              <a:t>Einfalda stæður með kvaðratrótum</a:t>
            </a:r>
          </a:p>
          <a:p>
            <a:pPr lvl="0"/>
            <a:r>
              <a:rPr/>
              <a:t>Meta kvaðratrætur</a:t>
            </a:r>
          </a:p>
          <a:p>
            <a:pPr lvl="0"/>
            <a:r>
              <a:rPr/>
              <a:t>Nálga kvaðratrætur</a:t>
            </a:r>
          </a:p>
          <a:p>
            <a:pPr lvl="0"/>
            <a:r>
              <a:rPr/>
              <a:t>Einfalda breytustæður með kvaðratrótum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9.2</a:t>
            </a:r>
          </a:p>
        </p:txBody>
      </p:sp>
      <p:pic>
        <p:nvPicPr>
          <p:cNvPr id="3" name="Picture 1" descr="This table has fifteen columns and two rows. The first row contains the following numbers: the square root of 1, the square root of 4, the square root of 9, the square root of 16, the square root of 25, the square root of 36, the square root of 49, the square root of 64, the square root of 81, the square root of 100, the square root of 121, the square root of 144, the square root of 169, the square root of 196, and the square root of 225. The second row is completely empty except for the last column. The number 15 is in the last colum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hefur fimmtán dálka og tvær raðir. Í fyrri röðinni eru eftirfarandi tölur: kvaðratrótin af 1, kvaðratrótin af 4, kvaðratrótin af 9, kvaðratrótin af 16, kvaðratrótin af 25, kvaðratrótin af 36, kvaðratrótin af 49, kvaðratrótin af 64, kvaðratrótin af 81, kvaðratrótin af 100, kvaðratrótin af 121, kvaðratrótin af 144, kvaðratrótin af 169, kvaðratrótin af 196 og kvaðratrótin af 225. Seinni röðin er alveg auð að síðasta dálkinum undanskildum. Talan 15 er í síðasta dálkinum.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9.1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83413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Tala</a:t>
                          </a:r>
                        </a:p>
                      </a:txBody>
                      <a:tcPr/>
                    </a:tc>
                    <a:tc>
                      <a:txBody>
                        <a:bodyPr/>
                        <a:lstStyle/>
                        <a:p>
                          <a:pPr marL="0" lvl="0" indent="0">
                            <a:buNone/>
                          </a:pPr>
                          <a:r>
                            <a:t>Kvaðratrót</a:t>
                          </a:r>
                        </a:p>
                      </a:txBody>
                      <a:tcPr/>
                    </a:tc>
                    <a:extLst>
                      <a:ext uri="{0D108BD9-81ED-4DB2-BD59-A6C34878D82A}">
                        <a16:rowId xmlns:a16="http://schemas.microsoft.com/office/drawing/2014/main" val="10000"/>
                      </a:ext>
                    </a:extLst>
                  </a:tr>
                  <a:tr h="0">
                    <a:tc>
                      <a:txBody>
                        <a:bodyPr/>
                        <a:lstStyle/>
                        <a:p>
                          <a:pPr marL="0" lvl="0" indent="0">
                            <a:buNone/>
                          </a:pPr>
                          <a:r>
                            <a:t>4</a:t>
                          </a:r>
                        </a:p>
                      </a:txBody>
                      <a:tcPr/>
                    </a:tc>
                    <a:tc>
                      <a:txBody>
                        <a:bodyPr/>
                        <a:lstStyle/>
                        <a:p>
                          <a:pPr marL="0" lvl="0" indent="0">
                            <a:buNone/>
                          </a:pPr>
                          <a14:m>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4</m:t>
                                  </m:r>
                                </m:e>
                              </m:rad>
                            </m:oMath>
                          </a14:m>
                          <a:r>
                            <a:t> = 2</a:t>
                          </a:r>
                        </a:p>
                      </a:txBody>
                      <a:tcPr/>
                    </a:tc>
                    <a:extLst>
                      <a:ext uri="{0D108BD9-81ED-4DB2-BD59-A6C34878D82A}">
                        <a16:rowId xmlns:a16="http://schemas.microsoft.com/office/drawing/2014/main" val="10001"/>
                      </a:ext>
                    </a:extLst>
                  </a:tr>
                  <a:tr h="0">
                    <a:tc>
                      <a:txBody>
                        <a:bodyPr/>
                        <a:lstStyle/>
                        <a:p>
                          <a:pPr marL="0" lvl="0" indent="0">
                            <a:buNone/>
                          </a:pPr>
                          <a:r>
                            <a:t>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5</m:t>
                                    </m:r>
                                  </m:e>
                                </m:rad>
                              </m:oMath>
                            </m:oMathPara>
                          </a14:m>
                          <a:endParaRPr/>
                        </a:p>
                      </a:txBody>
                      <a:tcPr/>
                    </a:tc>
                    <a:extLst>
                      <a:ext uri="{0D108BD9-81ED-4DB2-BD59-A6C34878D82A}">
                        <a16:rowId xmlns:a16="http://schemas.microsoft.com/office/drawing/2014/main" val="10002"/>
                      </a:ext>
                    </a:extLst>
                  </a:tr>
                  <a:tr h="0">
                    <a:tc>
                      <a:txBody>
                        <a:bodyPr/>
                        <a:lstStyle/>
                        <a:p>
                          <a:pPr marL="0" lvl="0" indent="0">
                            <a:buNone/>
                          </a:pPr>
                          <a:r>
                            <a:t>6</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6</m:t>
                                    </m:r>
                                  </m:e>
                                </m:rad>
                              </m:oMath>
                            </m:oMathPara>
                          </a14:m>
                          <a:endParaRPr/>
                        </a:p>
                      </a:txBody>
                      <a:tcPr/>
                    </a:tc>
                    <a:extLst>
                      <a:ext uri="{0D108BD9-81ED-4DB2-BD59-A6C34878D82A}">
                        <a16:rowId xmlns:a16="http://schemas.microsoft.com/office/drawing/2014/main" val="10003"/>
                      </a:ext>
                    </a:extLst>
                  </a:tr>
                  <a:tr h="0">
                    <a:tc>
                      <a:txBody>
                        <a:bodyPr/>
                        <a:lstStyle/>
                        <a:p>
                          <a:pPr marL="0" lvl="0" indent="0">
                            <a:buNone/>
                          </a:pPr>
                          <a:r>
                            <a:t>7</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7</m:t>
                                    </m:r>
                                  </m:e>
                                </m:rad>
                              </m:oMath>
                            </m:oMathPara>
                          </a14:m>
                          <a:endParaRPr/>
                        </a:p>
                      </a:txBody>
                      <a:tcPr/>
                    </a:tc>
                    <a:extLst>
                      <a:ext uri="{0D108BD9-81ED-4DB2-BD59-A6C34878D82A}">
                        <a16:rowId xmlns:a16="http://schemas.microsoft.com/office/drawing/2014/main" val="10004"/>
                      </a:ext>
                    </a:extLst>
                  </a:tr>
                  <a:tr h="0">
                    <a:tc>
                      <a:txBody>
                        <a:bodyPr/>
                        <a:lstStyle/>
                        <a:p>
                          <a:pPr marL="0" lvl="0" indent="0">
                            <a:buNone/>
                          </a:pPr>
                          <a:r>
                            <a:t>8</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8</m:t>
                                    </m:r>
                                  </m:e>
                                </m:rad>
                              </m:oMath>
                            </m:oMathPara>
                          </a14:m>
                          <a:endParaRPr/>
                        </a:p>
                      </a:txBody>
                      <a:tcPr/>
                    </a:tc>
                    <a:extLst>
                      <a:ext uri="{0D108BD9-81ED-4DB2-BD59-A6C34878D82A}">
                        <a16:rowId xmlns:a16="http://schemas.microsoft.com/office/drawing/2014/main" val="10005"/>
                      </a:ext>
                    </a:extLst>
                  </a:tr>
                  <a:tr h="0">
                    <a:tc>
                      <a:txBody>
                        <a:bodyPr/>
                        <a:lstStyle/>
                        <a:p>
                          <a:pPr marL="0" lvl="0" indent="0">
                            <a:buNone/>
                          </a:pPr>
                          <a:r>
                            <a:t>9</a:t>
                          </a:r>
                        </a:p>
                      </a:txBody>
                      <a:tcPr/>
                    </a:tc>
                    <a:tc>
                      <a:txBody>
                        <a:bodyPr/>
                        <a:lstStyle/>
                        <a:p>
                          <a:pPr marL="0" lvl="0" indent="0">
                            <a:buNone/>
                          </a:pPr>
                          <a14:m>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9</m:t>
                                  </m:r>
                                </m:e>
                              </m:rad>
                            </m:oMath>
                          </a14:m>
                          <a:r>
                            <a:t> = 3</a:t>
                          </a:r>
                        </a:p>
                      </a:txBody>
                      <a:tcPr/>
                    </a:tc>
                    <a:extLst>
                      <a:ext uri="{0D108BD9-81ED-4DB2-BD59-A6C34878D82A}">
                        <a16:rowId xmlns:a16="http://schemas.microsoft.com/office/drawing/2014/main" val="10006"/>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834133"/>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Tala</a:t>
                          </a:r>
                        </a:p>
                      </a:txBody>
                      <a:tcPr/>
                    </a:tc>
                    <a:tc>
                      <a:txBody>
                        <a:bodyPr/>
                        <a:lstStyle/>
                        <a:p>
                          <a:pPr marL="0" lvl="0" indent="0">
                            <a:buNone/>
                          </a:pPr>
                          <a:r>
                            <a:t>Kvaðratrót</a:t>
                          </a:r>
                        </a:p>
                      </a:txBody>
                      <a:tcPr/>
                    </a:tc>
                    <a:extLst>
                      <a:ext uri="{0D108BD9-81ED-4DB2-BD59-A6C34878D82A}">
                        <a16:rowId xmlns:a16="http://schemas.microsoft.com/office/drawing/2014/main" val="10000"/>
                      </a:ext>
                    </a:extLst>
                  </a:tr>
                  <a:tr h="406781">
                    <a:tc>
                      <a:txBody>
                        <a:bodyPr/>
                        <a:lstStyle/>
                        <a:p>
                          <a:pPr marL="0" lvl="0" indent="0">
                            <a:buNone/>
                          </a:pPr>
                          <a:r>
                            <a:t>4</a:t>
                          </a:r>
                        </a:p>
                      </a:txBody>
                      <a:tcPr/>
                    </a:tc>
                    <a:tc>
                      <a:txBody>
                        <a:bodyPr/>
                        <a:lstStyle/>
                        <a:p>
                          <a:endParaRPr lang="en-US"/>
                        </a:p>
                      </a:txBody>
                      <a:tcPr>
                        <a:blipFill>
                          <a:blip r:embed="rId2"/>
                          <a:stretch>
                            <a:fillRect l="-100231" t="-100000" r="-694" b="-531250"/>
                          </a:stretch>
                        </a:blipFill>
                      </a:tcPr>
                    </a:tc>
                    <a:extLst>
                      <a:ext uri="{0D108BD9-81ED-4DB2-BD59-A6C34878D82A}">
                        <a16:rowId xmlns:a16="http://schemas.microsoft.com/office/drawing/2014/main" val="10001"/>
                      </a:ext>
                    </a:extLst>
                  </a:tr>
                  <a:tr h="418402">
                    <a:tc>
                      <a:txBody>
                        <a:bodyPr/>
                        <a:lstStyle/>
                        <a:p>
                          <a:pPr marL="0" lvl="0" indent="0">
                            <a:buNone/>
                          </a:pPr>
                          <a:r>
                            <a:t>5</a:t>
                          </a:r>
                        </a:p>
                      </a:txBody>
                      <a:tcPr/>
                    </a:tc>
                    <a:tc>
                      <a:txBody>
                        <a:bodyPr/>
                        <a:lstStyle/>
                        <a:p>
                          <a:endParaRPr lang="en-US"/>
                        </a:p>
                      </a:txBody>
                      <a:tcPr>
                        <a:blipFill>
                          <a:blip r:embed="rId2"/>
                          <a:stretch>
                            <a:fillRect l="-100231" t="-193939" r="-694" b="-415152"/>
                          </a:stretch>
                        </a:blipFill>
                      </a:tcPr>
                    </a:tc>
                    <a:extLst>
                      <a:ext uri="{0D108BD9-81ED-4DB2-BD59-A6C34878D82A}">
                        <a16:rowId xmlns:a16="http://schemas.microsoft.com/office/drawing/2014/main" val="10002"/>
                      </a:ext>
                    </a:extLst>
                  </a:tr>
                  <a:tr h="412877">
                    <a:tc>
                      <a:txBody>
                        <a:bodyPr/>
                        <a:lstStyle/>
                        <a:p>
                          <a:pPr marL="0" lvl="0" indent="0">
                            <a:buNone/>
                          </a:pPr>
                          <a:r>
                            <a:t>6</a:t>
                          </a:r>
                        </a:p>
                      </a:txBody>
                      <a:tcPr/>
                    </a:tc>
                    <a:tc>
                      <a:txBody>
                        <a:bodyPr/>
                        <a:lstStyle/>
                        <a:p>
                          <a:endParaRPr lang="en-US"/>
                        </a:p>
                      </a:txBody>
                      <a:tcPr>
                        <a:blipFill>
                          <a:blip r:embed="rId2"/>
                          <a:stretch>
                            <a:fillRect l="-100231" t="-293939" r="-694" b="-315152"/>
                          </a:stretch>
                        </a:blipFill>
                      </a:tcPr>
                    </a:tc>
                    <a:extLst>
                      <a:ext uri="{0D108BD9-81ED-4DB2-BD59-A6C34878D82A}">
                        <a16:rowId xmlns:a16="http://schemas.microsoft.com/office/drawing/2014/main" val="10003"/>
                      </a:ext>
                    </a:extLst>
                  </a:tr>
                  <a:tr h="411036">
                    <a:tc>
                      <a:txBody>
                        <a:bodyPr/>
                        <a:lstStyle/>
                        <a:p>
                          <a:pPr marL="0" lvl="0" indent="0">
                            <a:buNone/>
                          </a:pPr>
                          <a:r>
                            <a:t>7</a:t>
                          </a:r>
                        </a:p>
                      </a:txBody>
                      <a:tcPr/>
                    </a:tc>
                    <a:tc>
                      <a:txBody>
                        <a:bodyPr/>
                        <a:lstStyle/>
                        <a:p>
                          <a:endParaRPr lang="en-US"/>
                        </a:p>
                      </a:txBody>
                      <a:tcPr>
                        <a:blipFill>
                          <a:blip r:embed="rId2"/>
                          <a:stretch>
                            <a:fillRect l="-100231" t="-406250" r="-694" b="-225000"/>
                          </a:stretch>
                        </a:blipFill>
                      </a:tcPr>
                    </a:tc>
                    <a:extLst>
                      <a:ext uri="{0D108BD9-81ED-4DB2-BD59-A6C34878D82A}">
                        <a16:rowId xmlns:a16="http://schemas.microsoft.com/office/drawing/2014/main" val="10004"/>
                      </a:ext>
                    </a:extLst>
                  </a:tr>
                  <a:tr h="412877">
                    <a:tc>
                      <a:txBody>
                        <a:bodyPr/>
                        <a:lstStyle/>
                        <a:p>
                          <a:pPr marL="0" lvl="0" indent="0">
                            <a:buNone/>
                          </a:pPr>
                          <a:r>
                            <a:t>8</a:t>
                          </a:r>
                        </a:p>
                      </a:txBody>
                      <a:tcPr/>
                    </a:tc>
                    <a:tc>
                      <a:txBody>
                        <a:bodyPr/>
                        <a:lstStyle/>
                        <a:p>
                          <a:endParaRPr lang="en-US"/>
                        </a:p>
                      </a:txBody>
                      <a:tcPr>
                        <a:blipFill>
                          <a:blip r:embed="rId2"/>
                          <a:stretch>
                            <a:fillRect l="-100231" t="-490909" r="-694" b="-118182"/>
                          </a:stretch>
                        </a:blipFill>
                      </a:tcPr>
                    </a:tc>
                    <a:extLst>
                      <a:ext uri="{0D108BD9-81ED-4DB2-BD59-A6C34878D82A}">
                        <a16:rowId xmlns:a16="http://schemas.microsoft.com/office/drawing/2014/main" val="10005"/>
                      </a:ext>
                    </a:extLst>
                  </a:tr>
                  <a:tr h="406400">
                    <a:tc>
                      <a:txBody>
                        <a:bodyPr/>
                        <a:lstStyle/>
                        <a:p>
                          <a:pPr marL="0" lvl="0" indent="0">
                            <a:buNone/>
                          </a:pPr>
                          <a:r>
                            <a:t>9</a:t>
                          </a:r>
                        </a:p>
                      </a:txBody>
                      <a:tcPr/>
                    </a:tc>
                    <a:tc>
                      <a:txBody>
                        <a:bodyPr/>
                        <a:lstStyle/>
                        <a:p>
                          <a:endParaRPr lang="en-US"/>
                        </a:p>
                      </a:txBody>
                      <a:tcPr>
                        <a:blipFill>
                          <a:blip r:embed="rId2"/>
                          <a:stretch>
                            <a:fillRect l="-100231" t="-609375" r="-694" b="-21875"/>
                          </a:stretch>
                        </a:blipFill>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9.2 Einföldun kvaðratróta</a:t>
            </a:r>
          </a:p>
        </p:txBody>
      </p:sp>
      <p:sp>
        <p:nvSpPr>
          <p:cNvPr id="3" name="Content Placeholder 2"/>
          <p:cNvSpPr>
            <a:spLocks noGrp="1"/>
          </p:cNvSpPr>
          <p:nvPr>
            <p:ph idx="1"/>
          </p:nvPr>
        </p:nvSpPr>
        <p:spPr/>
        <p:txBody>
          <a:bodyPr/>
          <a:lstStyle/>
          <a:p>
            <a:pPr marL="0" lvl="0" indent="0">
              <a:buNone/>
            </a:pPr>
            <a:r>
              <a:rPr b="1"/>
              <a:t>Námsmarkmið</a:t>
            </a:r>
          </a:p>
          <a:p>
            <a:pPr lvl="0"/>
            <a:r>
              <a:rPr/>
              <a:t>Nota margfeldisregluna til að einfalda kvaðratrætur</a:t>
            </a:r>
          </a:p>
          <a:p>
            <a:pPr lvl="0"/>
            <a:r>
              <a:rPr/>
              <a:t>Nota deilingarregluna til að einfalda kvaðratrætur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9.3 Samlagning og frádráttur kvaðratróta</a:t>
            </a:r>
          </a:p>
        </p:txBody>
      </p:sp>
      <p:sp>
        <p:nvSpPr>
          <p:cNvPr id="3" name="Content Placeholder 2"/>
          <p:cNvSpPr>
            <a:spLocks noGrp="1"/>
          </p:cNvSpPr>
          <p:nvPr>
            <p:ph idx="1"/>
          </p:nvPr>
        </p:nvSpPr>
        <p:spPr/>
        <p:txBody>
          <a:bodyPr/>
          <a:lstStyle/>
          <a:p>
            <a:pPr marL="0" lvl="0" indent="0">
              <a:buNone/>
            </a:pPr>
            <a:r>
              <a:rPr b="1"/>
              <a:t>Námsmarkmið</a:t>
            </a:r>
          </a:p>
          <a:p>
            <a:pPr lvl="0"/>
            <a:r>
              <a:rPr/>
              <a:t>Reikna summu og mismun samkynja kvaðratróta</a:t>
            </a:r>
          </a:p>
          <a:p>
            <a:pPr lvl="0"/>
            <a:r>
              <a:rPr/>
              <a:t>Reikna summu og mismun kvaðratróta sem þarf að einfalda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9.4 Margföldun kvaðratróta</a:t>
            </a:r>
          </a:p>
        </p:txBody>
      </p:sp>
      <p:sp>
        <p:nvSpPr>
          <p:cNvPr id="3" name="Content Placeholder 2"/>
          <p:cNvSpPr>
            <a:spLocks noGrp="1"/>
          </p:cNvSpPr>
          <p:nvPr>
            <p:ph idx="1"/>
          </p:nvPr>
        </p:nvSpPr>
        <p:spPr/>
        <p:txBody>
          <a:bodyPr/>
          <a:lstStyle/>
          <a:p>
            <a:pPr marL="0" lvl="0" indent="0">
              <a:buNone/>
            </a:pPr>
            <a:r>
              <a:rPr b="1"/>
              <a:t>Námsmarkmið</a:t>
            </a:r>
          </a:p>
          <a:p>
            <a:pPr lvl="0"/>
            <a:r>
              <a:rPr/>
              <a:t>Margfalda kvaðratrætur</a:t>
            </a:r>
          </a:p>
          <a:p>
            <a:pPr lvl="0"/>
            <a:r>
              <a:rPr/>
              <a:t>Nota margföldun margliða til að margfalda kvaðratrætur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9.5 Deiling kvaðratróta</a:t>
            </a:r>
          </a:p>
        </p:txBody>
      </p:sp>
      <p:sp>
        <p:nvSpPr>
          <p:cNvPr id="3" name="Content Placeholder 2"/>
          <p:cNvSpPr>
            <a:spLocks noGrp="1"/>
          </p:cNvSpPr>
          <p:nvPr>
            <p:ph idx="1"/>
          </p:nvPr>
        </p:nvSpPr>
        <p:spPr/>
        <p:txBody>
          <a:bodyPr/>
          <a:lstStyle/>
          <a:p>
            <a:pPr marL="0" lvl="0" indent="0">
              <a:buNone/>
            </a:pPr>
            <a:r>
              <a:rPr b="1"/>
              <a:t>Námsmarkmið</a:t>
            </a:r>
          </a:p>
          <a:p>
            <a:pPr lvl="0"/>
            <a:r>
              <a:rPr/>
              <a:t>Deila kvaðratrótum</a:t>
            </a:r>
          </a:p>
          <a:p>
            <a:pPr lvl="0"/>
            <a:r>
              <a:rPr/>
              <a:t>Gera einliða nefnara ræðan</a:t>
            </a:r>
          </a:p>
          <a:p>
            <a:pPr lvl="0"/>
            <a:r>
              <a:rPr/>
              <a:t>Gera tvíliða nefnara ræðan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9.3</a:t>
            </a:r>
          </a:p>
        </p:txBody>
      </p:sp>
      <p:pic>
        <p:nvPicPr>
          <p:cNvPr id="3" name="Picture 1" descr="This table has three solumn and eleven rows. The columns are labeled, “n,” “n squared,” and “the square root of n.” Under the column labeled “n” are the following numbers: 200; 201; 202; 203; 204; 205; 206; 207; 208; 209; and 210. Under the column labeled, “n squared” are the following numbers: 40,000; 40,401; 40,804; 41,209; 41,616; 42,025; 42,436; 42,849; 43,264; 43,681; 44,100. Under the column labeled, “the square root of n” are the following numbers: 14.14214; 14.17745; 14.21267; 14.24781; 14.28286; 14.31782; 14.35270; 14.38749; 14.42221; 14.45683; 14.49138."/>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Áður en reiknivélar komu til sögunnar voru kvaðratrótatöflur notaðar til að finna nálgunargildi kvaðratróta.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9.6 Lausn jafna með kvaðratrótum</a:t>
            </a:r>
          </a:p>
        </p:txBody>
      </p:sp>
      <p:sp>
        <p:nvSpPr>
          <p:cNvPr id="3" name="Content Placeholder 2"/>
          <p:cNvSpPr>
            <a:spLocks noGrp="1"/>
          </p:cNvSpPr>
          <p:nvPr>
            <p:ph idx="1"/>
          </p:nvPr>
        </p:nvSpPr>
        <p:spPr/>
        <p:txBody>
          <a:bodyPr/>
          <a:lstStyle/>
          <a:p>
            <a:pPr marL="0" lvl="0" indent="0">
              <a:buNone/>
            </a:pPr>
            <a:r>
              <a:rPr b="1"/>
              <a:t>Námsmarkmið</a:t>
            </a:r>
          </a:p>
          <a:p>
            <a:pPr lvl="0"/>
            <a:r>
              <a:rPr/>
              <a:t>Leysa rótarjöfnur</a:t>
            </a:r>
          </a:p>
          <a:p>
            <a:pPr lvl="0"/>
            <a:r>
              <a:rPr/>
              <a:t>Nota kvaðratrætur í hagnýtum verkefnum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9.7 Æðri rætur</a:t>
            </a:r>
          </a:p>
        </p:txBody>
      </p:sp>
      <p:sp>
        <p:nvSpPr>
          <p:cNvPr id="3" name="Content Placeholder 2"/>
          <p:cNvSpPr>
            <a:spLocks noGrp="1"/>
          </p:cNvSpPr>
          <p:nvPr>
            <p:ph idx="1"/>
          </p:nvPr>
        </p:nvSpPr>
        <p:spPr/>
        <p:txBody>
          <a:bodyPr/>
          <a:lstStyle/>
          <a:p>
            <a:pPr marL="0" lvl="0" indent="0">
              <a:buNone/>
            </a:pPr>
            <a:r>
              <a:rPr b="1"/>
              <a:t>Námsmarkmið</a:t>
            </a:r>
          </a:p>
          <a:p>
            <a:pPr lvl="0"/>
            <a:r>
              <a:rPr/>
              <a:t>Einfalda stæður með æðri rótum</a:t>
            </a:r>
          </a:p>
          <a:p>
            <a:pPr lvl="0"/>
            <a:r>
              <a:rPr/>
              <a:t>Nota margfeldisregluna til að einfalda stæður með æðri rótum</a:t>
            </a:r>
          </a:p>
          <a:p>
            <a:pPr lvl="0"/>
            <a:r>
              <a:rPr/>
              <a:t>Nota deilingarregluna til að einfalda stæður með æðri rótum</a:t>
            </a:r>
          </a:p>
          <a:p>
            <a:pPr lvl="0"/>
            <a:r>
              <a:rPr/>
              <a:t>Reikna summu og mismun æðri róta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9.4</a:t>
            </a:r>
          </a:p>
        </p:txBody>
      </p:sp>
      <p:pic>
        <p:nvPicPr>
          <p:cNvPr id="3" name="Picture 1" descr="This figure consists of two tables. The first table shows the results of raising the numbers 1, 2, 3, 4, 5, x, and x squared to the second, third, fourth, and fifth powers. The second table shows the results of raising the numbers negative one through negative five to the second, third, fourth, and fifth powers. The table first has five columns and nine rows. The second has five columns and seven rows. The columns in both tables are labeled, “Number,” “Square,” “Cube,” “Fourth power,” “Fifth power,” nothing,  “Number,” “Square,” “Cube,” “Fourth power,” and “Fifth power.” In both tables, the next row reads: n, n squared, n cubed, n to the fourth power, n to the fifth power, nothing, n, n squared, n cubed, n to the fourth power, and n to the fifth power. In the first table, 1 squared, 1 cubed, 1 to the fourth power, and 1 to the fifth power are all shown to be 1. In the next row, 2 squared is 4, 2 cubed is 8, 2 to the fourth power is 16, and 2 to the fifth power is 32. In the next row, 3 squared is 9, 3 cubed is 27, 3 to the fourth power is 81, and 3 to the fifth power is 243. In the next row, 4 squared is 16, 4 cubed is 64, 4 to the fourth power is 246, and 4 to the fifth power is 1024. In the next row, 5 squared is 25, 5 cubed is 125, 5 to the fourth power is 625, and 5 to the fifth power is 3125. In the next row, x squared, x cubed, x to the fourth power, and x to the fifth power are listed. In the next row, x squared squared is x to the fourth power, x cubed squared is x to the fifth power, x squared to the fourth power is x to the eighth power, and x squared to the fifth power is x to the tenth power. In the second table, negative 1 squared is 1, negative 1 cubed is negative 1, negative 1 to the fourth power is 1, and negative 1 to the fifth power is negative 1. In the next row, negative 2 squared is 4, negative 2 cubed is negative 8, negative 2 to the fourth power is 16, and negative 2 to the fifth power is negative 32. In the next row, negative 4 squared is 16, negative 4 cubed is negative 64, negative 4 to the fourth power is 256, and negative 4 to the fifth power is negative 1024. In the next row, negative 5 squared is 25, negative 5 cubed is negative 125, negative 5 to the fourth power is 625, and negative 5 to the fifth power is negative 312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Fyrsta til fimmta veldi heiltalna frá −5 til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9.8 Brotveldisvísar</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Einfalda stæður með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𝑎</m:t>
                        </m:r>
                      </m:e>
                      <m:sup>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𝑛</m:t>
                            </m:r>
                          </m:den>
                        </m:f>
                      </m:sup>
                    </m:sSup>
                  </m:oMath>
                </a14:m>
                <a:endParaRPr/>
              </a:p>
              <a:p>
                <a:pPr lvl="0"/>
                <a:r>
                  <a:t>Einfalda stæður með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𝑎</m:t>
                        </m:r>
                      </m:e>
                      <m:sup>
                        <m:f>
                          <m:fPr>
                            <m:ctrlPr>
                              <a:rPr i="1">
                                <a:latin typeface="Cambria Math" panose="02040503050406030204" pitchFamily="18" charset="0"/>
                              </a:rPr>
                            </m:ctrlPr>
                          </m:fPr>
                          <m:num>
                            <m:r>
                              <a:rPr>
                                <a:latin typeface="Cambria Math" panose="02040503050406030204" pitchFamily="18" charset="0"/>
                              </a:rPr>
                              <m:t>𝑚</m:t>
                            </m:r>
                          </m:num>
                          <m:den>
                            <m:r>
                              <a:rPr>
                                <a:latin typeface="Cambria Math" panose="02040503050406030204" pitchFamily="18" charset="0"/>
                              </a:rPr>
                              <m:t>𝑛</m:t>
                            </m:r>
                          </m:den>
                        </m:f>
                      </m:sup>
                    </m:sSup>
                  </m:oMath>
                </a14:m>
                <a:endParaRPr/>
              </a:p>
              <a:p>
                <a:pPr lvl="0"/>
                <a:r>
                  <a:t>Nota veldareglur til að einfalda stæður með brotveldisvísum</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r="-1156"/>
                </a:stretch>
              </a:blipFill>
            </p:spPr>
            <p:txBody>
              <a:bodyPr/>
              <a:lstStyle/>
              <a:p>
                <a:r>
                  <a:rPr lang="en-US">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4.0-notkunarleyfinu. Heimilt er að afrita það eða breyta því, en aðeins í óviðskiptalegum tilgangi. Tilgreina verður OpenStax og Rice University sem rétthafa og geta allra breytinga. Öllum aðlögunum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1342</Words>
  <Application>Microsoft Macintosh PowerPoint</Application>
  <PresentationFormat>Widescreen</PresentationFormat>
  <Paragraphs>82</Paragraphs>
  <Slides>16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Cambria Math</vt:lpstr>
      <vt:lpstr>Office Theme</vt:lpstr>
      <vt:lpstr>Elementary Algebra 2e</vt:lpstr>
      <vt:lpstr>Chapter outline</vt:lpstr>
      <vt:lpstr>Figure 9.1</vt:lpstr>
      <vt:lpstr>9.1 Simplify and Use Square Roots</vt:lpstr>
      <vt:lpstr>Figure 9.2</vt:lpstr>
      <vt:lpstr>Table 9.1</vt:lpstr>
      <vt:lpstr>9.2 Simplify Square Roots</vt:lpstr>
      <vt:lpstr>9.3 Add and Subtract Square Roots</vt:lpstr>
      <vt:lpstr>9.4 Multiply Square Roots</vt:lpstr>
      <vt:lpstr>9.5 Divide Square Roots</vt:lpstr>
      <vt:lpstr>Figure 9.3</vt:lpstr>
      <vt:lpstr>9.6 Solve Equations with Square Roots</vt:lpstr>
      <vt:lpstr>9.7 Higher Roots</vt:lpstr>
      <vt:lpstr>Figure 9.4</vt:lpstr>
      <vt:lpstr>9.8 Rational Exponents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1</cp:revision>
  <dcterms:created xsi:type="dcterms:W3CDTF">2026-02-09T21:17:32Z</dcterms:created>
  <dcterms:modified xsi:type="dcterms:W3CDTF">2026-02-09T22:18:31Z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9 Roots and Radicals</vt:lpwstr>
  </property>
</Properties>
</file>