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9" r:id="rId1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is a photo of the Sydney Harbor bridge in Sydney, Australia.</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has the strategy for factoring polynomials. At the top of the figure is GCF. Below this, there are three options. The first is binomial. The second is trinomial. Under trinomial there are x squared + b x + c and a x squared + b x +c. The two methods here are trial and error and the “a c” method. The third option is for more than three terms. It is grouping.</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presents a general strategy for factoring polynomials. First, at the top, there is GCF, which is where factoring starts. Below this, there are three options, binomial, trinomial, and more than three terms. For binomial, there are the difference of two squares, the sum of squares, the sum of cubes, and the difference of cubes. For trinomials, there are two forms, x squared plus bx plus c and ax squared 2 plus b x plus c. There are also the sum and difference of two squares formulas as well as the “a c” method. Finally, for more than three terms, the method is grouping.</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7cfe463d25f1.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0_1ee2bfc73623.png" /></ns0: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xml" /><ns0:Relationship Id="rId3" Type="http://schemas.openxmlformats.org/officeDocument/2006/relationships/image" Target="../media/v3_image6_fc575ebba491.png" /></ns0: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xml" /><ns0:Relationship Id="rId3" Type="http://schemas.openxmlformats.org/officeDocument/2006/relationships/image" Target="../media/v3_image7_057c2b7c4bef.png" /></ns0: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Grunnalgebra, 2. útgáfa</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7. kafli Þáttun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Efnisyfirlit kaflans</a:t>
            </a:r>
          </a:p>
        </p:txBody>
      </p:sp>
      <p:sp>
        <p:nvSpPr>
          <p:cNvPr id="3" name="Content Placeholder 2"/>
          <p:cNvSpPr>
            <a:spLocks noGrp="1"/>
          </p:cNvSpPr>
          <p:nvPr>
            <p:ph idx="1"/>
          </p:nvPr>
        </p:nvSpPr>
        <p:spPr/>
        <p:txBody>
          <a:bodyPr/>
          <a:lstStyle/>
          <a:p>
            <a:pPr marL="457189" lvl="0" indent="-457189">
              <a:buAutoNum type="arabicPeriod"/>
            </a:pPr>
            <a:r>
              <a:rPr/>
              <a:t>Stærsti sameiginlegi þáttur og þáttun með hópun</a:t>
            </a:r>
          </a:p>
          <a:p>
            <a:pPr marL="457189" lvl="0" indent="-457189">
              <a:buAutoNum type="arabicPeriod"/>
            </a:pPr>
            <a:r>
              <a:rPr/>
              <a:t>Þáttun þríliða af gerðinni x²+bx+c</a:t>
            </a:r>
          </a:p>
          <a:p>
            <a:pPr marL="457189" lvl="0" indent="-457189">
              <a:buAutoNum type="arabicPeriod"/>
            </a:pPr>
            <a:r>
              <a:rPr/>
              <a:t>Þáttun þríliða af gerðinni ax²+bx+c</a:t>
            </a:r>
          </a:p>
          <a:p>
            <a:pPr marL="457189" lvl="0" indent="-457189">
              <a:buAutoNum type="arabicPeriod"/>
            </a:pPr>
            <a:r>
              <a:rPr/>
              <a:t>Þáttun sérstakra margfelda</a:t>
            </a:r>
          </a:p>
          <a:p>
            <a:pPr marL="457189" lvl="0" indent="-457189">
              <a:buAutoNum type="arabicPeriod"/>
            </a:pPr>
            <a:r>
              <a:rPr/>
              <a:t>Almenn aðferð við þáttun margliða</a:t>
            </a:r>
          </a:p>
          <a:p>
            <a:pPr marL="457189" lvl="0" indent="-457189">
              <a:buAutoNum type="arabicPeriod"/>
            </a:pPr>
            <a:r>
              <a:rPr/>
              <a:t>Annars stigs jöfnur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7.1</a:t>
            </a:r>
          </a:p>
        </p:txBody>
      </p:sp>
      <p:pic>
        <p:nvPicPr>
          <p:cNvPr id="3" name="Picture 1" descr="This figure is a photo of the Sydney Harbor bridge in Sydney, Australia."/>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Hafnarbrúin í Sydney er eitt mest ljósmyndaða kennileiti Ástralíu. Hún er stærsta stálbogabrú heims og hæsti hluti hennar rís 134 metra yfir höfnina. Sérðu hvers vegna heimamenn kalla hana „fatahengi“?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7.1 Stærsti sameiginlegi þáttur og þáttun með hópun</a:t>
            </a:r>
          </a:p>
        </p:txBody>
      </p:sp>
      <p:sp>
        <p:nvSpPr>
          <p:cNvPr id="3" name="Content Placeholder 2"/>
          <p:cNvSpPr>
            <a:spLocks noGrp="1"/>
          </p:cNvSpPr>
          <p:nvPr>
            <p:ph idx="1"/>
          </p:nvPr>
        </p:nvSpPr>
        <p:spPr/>
        <p:txBody>
          <a:bodyPr/>
          <a:lstStyle/>
          <a:p>
            <a:pPr marL="0" lvl="0" indent="0">
              <a:buNone/>
            </a:pPr>
            <a:r>
              <a:rPr b="1"/>
              <a:t>Námsmarkmið</a:t>
            </a:r>
          </a:p>
          <a:p>
            <a:pPr lvl="0"/>
            <a:r>
              <a:rPr/>
              <a:t>Finna stærsta sameiginlega þátt tveggja eða fleiri stæða</a:t>
            </a:r>
          </a:p>
          <a:p>
            <a:pPr lvl="0"/>
            <a:r>
              <a:rPr/>
              <a:t>Taka stærsta sameiginlega þátt margliðu út fyrir sviga</a:t>
            </a:r>
          </a:p>
          <a:p>
            <a:pPr lvl="0"/>
            <a:r>
              <a:rPr/>
              <a:t>Þátta með hópun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7.2 Þáttun þríliða af gerðinni x²+bx+c</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lvl="0" indent="0">
                  <a:buNone/>
                </a:pPr>
                <a:r>
                  <a:rPr b="1"/>
                  <a:t>Námsmarkmið</a:t>
                </a:r>
              </a:p>
              <a:p>
                <a:pPr lvl="0"/>
                <a:r>
                  <a:t>Þátta þríliði af gerðinni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m:t>
                    </m:r>
                    <m:r>
                      <a:rPr>
                        <a:latin typeface="Cambria Math" panose="02040503050406030204" pitchFamily="18" charset="0"/>
                      </a:rPr>
                      <m:t>𝑏𝑥</m:t>
                    </m:r>
                    <m:r>
                      <a:rPr>
                        <a:latin typeface="Cambria Math" panose="02040503050406030204" pitchFamily="18" charset="0"/>
                      </a:rPr>
                      <m:t>+</m:t>
                    </m:r>
                    <m:r>
                      <a:rPr>
                        <a:latin typeface="Cambria Math" panose="02040503050406030204" pitchFamily="18" charset="0"/>
                      </a:rPr>
                      <m:t>𝑐</m:t>
                    </m:r>
                  </m:oMath>
                </a14:m>
                <a:endParaRPr/>
              </a:p>
              <a:p>
                <a:pPr lvl="0"/>
                <a:r>
                  <a:t>Þátta þríliði af gerðinni </a:t>
                </a:r>
                <a14:m>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m:t>
                    </m:r>
                    <m:r>
                      <a:rPr>
                        <a:latin typeface="Cambria Math" panose="02040503050406030204" pitchFamily="18" charset="0"/>
                      </a:rPr>
                      <m:t>𝑏𝑥𝑦</m:t>
                    </m:r>
                    <m:r>
                      <a:rPr>
                        <a:latin typeface="Cambria Math" panose="02040503050406030204" pitchFamily="18" charset="0"/>
                      </a:rPr>
                      <m:t>+</m:t>
                    </m:r>
                    <m:r>
                      <a:rPr>
                        <a:latin typeface="Cambria Math" panose="02040503050406030204" pitchFamily="18" charset="0"/>
                      </a:rPr>
                      <m:t>𝑐</m:t>
                    </m:r>
                    <m:sSup>
                      <m:sSupPr>
                        <m:ctrlPr>
                          <a:rPr i="1">
                            <a:latin typeface="Cambria Math" panose="02040503050406030204" pitchFamily="18" charset="0"/>
                          </a:rPr>
                        </m:ctrlPr>
                      </m:sSupPr>
                      <m:e>
                        <m:r>
                          <a:rPr>
                            <a:latin typeface="Cambria Math" panose="02040503050406030204" pitchFamily="18" charset="0"/>
                          </a:rPr>
                          <m:t>𝑦</m:t>
                        </m:r>
                      </m:e>
                      <m:sup>
                        <m:r>
                          <a:rPr>
                            <a:latin typeface="Cambria Math" panose="02040503050406030204" pitchFamily="18" charset="0"/>
                          </a:rPr>
                          <m:t>2</m:t>
                        </m:r>
                      </m:sup>
                    </m:sSup>
                  </m:oMath>
                </a14:m>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a:stretch>
              </a:blipFill>
            </p:spPr>
            <p:txBody>
              <a:bodyPr/>
              <a:lstStyle/>
              <a:p>
                <a:r>
                  <a:rPr lang="en-US">
                    <a:noFill/>
                  </a:rPr>
                  <a:t> </a:t>
                </a:r>
              </a:p>
            </p:txBody>
          </p:sp>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7.1</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09728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Þættir </a:t>
                          </a:r>
                          <a14:m>
                            <m:oMath xmlns:m="http://schemas.openxmlformats.org/officeDocument/2006/math">
                              <m:r>
                                <a:rPr>
                                  <a:latin typeface="Cambria Math" panose="02040503050406030204" pitchFamily="18" charset="0"/>
                                </a:rPr>
                                <m:t>6</m:t>
                              </m:r>
                            </m:oMath>
                          </a14:m>
                          <a:endParaRPr/>
                        </a:p>
                      </a:txBody>
                      <a:tcPr/>
                    </a:tc>
                    <a:tc>
                      <a:txBody>
                        <a:bodyPr/>
                        <a:lstStyle/>
                        <a:p>
                          <a:pPr marL="0" lvl="0" indent="0">
                            <a:buNone/>
                          </a:pPr>
                          <a:r>
                            <a:t>Summa þáttanna</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1+6=7</m:t>
                                </m:r>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2,3</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2+3=5</m:t>
                                </m:r>
                              </m:oMath>
                            </m:oMathPara>
                          </a14:m>
                          <a:endParaRPr/>
                        </a:p>
                      </a:txBody>
                      <a:tcPr/>
                    </a:tc>
                    <a:extLst>
                      <a:ext uri="{0D108BD9-81ED-4DB2-BD59-A6C34878D82A}">
                        <a16:rowId xmlns:a16="http://schemas.microsoft.com/office/drawing/2014/main" val="10002"/>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109728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endParaRPr lang="en-US"/>
                        </a:p>
                      </a:txBody>
                      <a:tcPr>
                        <a:blipFill>
                          <a:blip r:embed="rId2"/>
                          <a:stretch>
                            <a:fillRect l="-231" t="-10345" r="-100694" b="-203448"/>
                          </a:stretch>
                        </a:blipFill>
                      </a:tcPr>
                    </a:tc>
                    <a:tc>
                      <a:txBody>
                        <a:bodyPr/>
                        <a:lstStyle/>
                        <a:p>
                          <a:pPr marL="0" lvl="0" indent="0">
                            <a:buNone/>
                          </a:pPr>
                          <a:r>
                            <a:t>Summa þáttanna</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110345" r="-100694" b="-103448"/>
                          </a:stretch>
                        </a:blipFill>
                      </a:tcPr>
                    </a:tc>
                    <a:tc>
                      <a:txBody>
                        <a:bodyPr/>
                        <a:lstStyle/>
                        <a:p>
                          <a:endParaRPr lang="en-US"/>
                        </a:p>
                      </a:txBody>
                      <a:tcPr>
                        <a:blipFill>
                          <a:blip r:embed="rId2"/>
                          <a:stretch>
                            <a:fillRect l="-100231" t="-110345" r="-694" b="-103448"/>
                          </a:stretch>
                        </a:blipFill>
                      </a:tcPr>
                    </a:tc>
                    <a:extLst>
                      <a:ext uri="{0D108BD9-81ED-4DB2-BD59-A6C34878D82A}">
                        <a16:rowId xmlns:a16="http://schemas.microsoft.com/office/drawing/2014/main" val="10001"/>
                      </a:ext>
                    </a:extLst>
                  </a:tr>
                  <a:tr h="365760">
                    <a:tc>
                      <a:txBody>
                        <a:bodyPr/>
                        <a:lstStyle/>
                        <a:p>
                          <a:endParaRPr lang="en-US"/>
                        </a:p>
                      </a:txBody>
                      <a:tcPr>
                        <a:blipFill>
                          <a:blip r:embed="rId2"/>
                          <a:stretch>
                            <a:fillRect l="-231" t="-210345" r="-100694" b="-3448"/>
                          </a:stretch>
                        </a:blipFill>
                      </a:tcPr>
                    </a:tc>
                    <a:tc>
                      <a:txBody>
                        <a:bodyPr/>
                        <a:lstStyle/>
                        <a:p>
                          <a:endParaRPr lang="en-US"/>
                        </a:p>
                      </a:txBody>
                      <a:tcPr>
                        <a:blipFill>
                          <a:blip r:embed="rId2"/>
                          <a:stretch>
                            <a:fillRect l="-100231" t="-210345" r="-694" b="-3448"/>
                          </a:stretch>
                        </a:blipFill>
                      </a:tcPr>
                    </a:tc>
                    <a:extLst>
                      <a:ext uri="{0D108BD9-81ED-4DB2-BD59-A6C34878D82A}">
                        <a16:rowId xmlns:a16="http://schemas.microsoft.com/office/drawing/2014/main" val="10002"/>
                      </a:ext>
                    </a:extLst>
                  </a:tr>
                </a:tbl>
              </a:graphicData>
            </a:graphic>
          </p:graphicFrame>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7.3 Þáttun þríliða af gerðinni ax²+bx+c</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lvl="0" indent="0">
                  <a:buNone/>
                </a:pPr>
                <a:r>
                  <a:rPr b="1"/>
                  <a:t>Námsmarkmið</a:t>
                </a:r>
              </a:p>
              <a:p>
                <a:pPr lvl="0"/>
                <a:r>
                  <a:t>Þekkja grunnáætlun um fulla þáttun margliða</a:t>
                </a:r>
              </a:p>
              <a:p>
                <a:pPr lvl="0"/>
                <a:r>
                  <a:t>Þátta þríliði af gerðinni </a:t>
                </a:r>
                <a14:m>
                  <m:oMath xmlns:m="http://schemas.openxmlformats.org/officeDocument/2006/math">
                    <m:r>
                      <a:rPr>
                        <a:latin typeface="Cambria Math" panose="02040503050406030204" pitchFamily="18" charset="0"/>
                      </a:rPr>
                      <m:t>𝑎</m:t>
                    </m:r>
                    <m:sSup>
                      <m:sSupPr>
                        <m:ctrlPr>
                          <a:rPr i="1">
                            <a:latin typeface="Cambria Math" panose="02040503050406030204" pitchFamily="18" charset="0"/>
                          </a:rPr>
                        </m:ctrlPr>
                      </m:sSupPr>
                      <m:e>
                        <m:r>
                          <a:rPr>
                            <a:latin typeface="Cambria Math" panose="02040503050406030204" pitchFamily="18" charset="0"/>
                          </a:rPr>
                          <m:t>𝑥</m:t>
                        </m:r>
                      </m:e>
                      <m:sup>
                        <m:r>
                          <a:rPr>
                            <a:latin typeface="Cambria Math" panose="02040503050406030204" pitchFamily="18" charset="0"/>
                          </a:rPr>
                          <m:t>2</m:t>
                        </m:r>
                      </m:sup>
                    </m:sSup>
                    <m:r>
                      <a:rPr>
                        <a:latin typeface="Cambria Math" panose="02040503050406030204" pitchFamily="18" charset="0"/>
                      </a:rPr>
                      <m:t>+</m:t>
                    </m:r>
                    <m:r>
                      <a:rPr>
                        <a:latin typeface="Cambria Math" panose="02040503050406030204" pitchFamily="18" charset="0"/>
                      </a:rPr>
                      <m:t>𝑏𝑥</m:t>
                    </m:r>
                    <m:r>
                      <a:rPr>
                        <a:latin typeface="Cambria Math" panose="02040503050406030204" pitchFamily="18" charset="0"/>
                      </a:rPr>
                      <m:t>+</m:t>
                    </m:r>
                    <m:r>
                      <a:rPr>
                        <a:latin typeface="Cambria Math" panose="02040503050406030204" pitchFamily="18" charset="0"/>
                      </a:rPr>
                      <m:t>𝑐</m:t>
                    </m:r>
                  </m:oMath>
                </a14:m>
                <a:r>
                  <a:t> með stærsta sameiginlega þætti</a:t>
                </a:r>
              </a:p>
              <a:p>
                <a:pPr lvl="0"/>
                <a:r>
                  <a:t>Þátta þríliði með ágiskun og prófun</a:t>
                </a:r>
              </a:p>
              <a:p>
                <a:pPr lvl="0"/>
                <a:r>
                  <a:t>Þátta þríliði með „ac“-aðferðinni</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a:stretch>
              </a:blipFill>
            </p:spPr>
            <p:txBody>
              <a:bodyPr/>
              <a:lstStyle/>
              <a:p>
                <a:r>
                  <a:rPr lang="en-US">
                    <a:noFill/>
                  </a:rPr>
                  <a:t> </a:t>
                </a:r>
              </a:p>
            </p:txBody>
          </p:sp>
        </mc:Fallback>
      </mc:AlternateContent>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7.2</a:t>
            </a:r>
          </a:p>
        </p:txBody>
      </p:sp>
      <p:pic>
        <p:nvPicPr>
          <p:cNvPr id="3" name="Picture 1" descr="This figure has the strategy for factoring polynomials. At the top of the figure is GCF. Below this, there are three options. The first is binomial. The second is trinomial. Under trinomial there are x squared + b x + c and a x squared + b x +c. The two methods here are trial and error and the “a c” method. The third option is for more than three terms. It is grouping."/>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aðferð við þáttun margliða. Efst er stærsti sameiginlegi þátturinn. Þar fyrir neðan eru þrír kostir. Fyrsti kosturinn er tvíliður og annar þríliður. Fyrir þríliði eru gerðirnar x² + bx + c og ax² + bx + c. Aðferðirnar tvær eru ágiskun og prófun og „ac“-aðferðin. Þriðji kosturinn á við margliður með fleiri en þrjá liði; þá er þáttað með hópun.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7.4 Þáttun sérstakra margfelda</a:t>
            </a:r>
          </a:p>
        </p:txBody>
      </p:sp>
      <p:sp>
        <p:nvSpPr>
          <p:cNvPr id="3" name="Content Placeholder 2"/>
          <p:cNvSpPr>
            <a:spLocks noGrp="1"/>
          </p:cNvSpPr>
          <p:nvPr>
            <p:ph idx="1"/>
          </p:nvPr>
        </p:nvSpPr>
        <p:spPr/>
        <p:txBody>
          <a:bodyPr/>
          <a:lstStyle/>
          <a:p>
            <a:pPr marL="0" lvl="0" indent="0">
              <a:buNone/>
            </a:pPr>
            <a:r>
              <a:rPr b="1"/>
              <a:t>Námsmarkmið</a:t>
            </a:r>
          </a:p>
          <a:p>
            <a:pPr lvl="0"/>
            <a:r>
              <a:rPr/>
              <a:t>Þátta fullkomna ferningsþríliði</a:t>
            </a:r>
          </a:p>
          <a:p>
            <a:pPr lvl="0"/>
            <a:r>
              <a:rPr/>
              <a:t>Þátta mismun ferninga</a:t>
            </a:r>
          </a:p>
          <a:p>
            <a:pPr lvl="0"/>
            <a:r>
              <a:rPr/>
              <a:t>Þátta summu og mismun teninga</a:t>
            </a:r>
          </a:p>
          <a:p>
            <a:pPr lvl="0"/>
            <a:r>
              <a:rPr/>
              <a:t>Velja aðferð til að fullþátta margliðu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7.2</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896600" cy="73152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990600">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gridCol w="990600">
                      <a:extLst>
                        <a:ext uri="{9D8B030D-6E8A-4147-A177-3AD203B41FA5}">
                          <a16:colId xmlns:a16="http://schemas.microsoft.com/office/drawing/2014/main" val="20007"/>
                        </a:ext>
                      </a:extLst>
                    </a:gridCol>
                    <a:gridCol w="990600">
                      <a:extLst>
                        <a:ext uri="{9D8B030D-6E8A-4147-A177-3AD203B41FA5}">
                          <a16:colId xmlns:a16="http://schemas.microsoft.com/office/drawing/2014/main" val="20008"/>
                        </a:ext>
                      </a:extLst>
                    </a:gridCol>
                    <a:gridCol w="990600">
                      <a:extLst>
                        <a:ext uri="{9D8B030D-6E8A-4147-A177-3AD203B41FA5}">
                          <a16:colId xmlns:a16="http://schemas.microsoft.com/office/drawing/2014/main" val="20009"/>
                        </a:ext>
                      </a:extLst>
                    </a:gridCol>
                    <a:gridCol w="990600">
                      <a:extLst>
                        <a:ext uri="{9D8B030D-6E8A-4147-A177-3AD203B41FA5}">
                          <a16:colId xmlns:a16="http://schemas.microsoft.com/office/drawing/2014/main" val="20010"/>
                        </a:ext>
                      </a:extLst>
                    </a:gridCol>
                  </a:tblGrid>
                  <a:tr h="0">
                    <a:tc>
                      <a:txBody>
                        <a:bodyPr/>
                        <a:lstStyle/>
                        <a:p>
                          <a:pPr marL="0" lvl="0" indent="0">
                            <a:buNone/>
                          </a:pPr>
                          <a:r>
                            <a:rPr i="1"/>
                            <a:t>n</a:t>
                          </a:r>
                        </a:p>
                      </a:txBody>
                      <a:tcPr/>
                    </a:tc>
                    <a:tc>
                      <a:txBody>
                        <a:bodyPr/>
                        <a:lstStyle/>
                        <a:p>
                          <a:pPr marL="0" lvl="0" indent="0">
                            <a:buNone/>
                          </a:pPr>
                          <a:r>
                            <a:t>1</a:t>
                          </a:r>
                        </a:p>
                      </a:txBody>
                      <a:tcPr/>
                    </a:tc>
                    <a:tc>
                      <a:txBody>
                        <a:bodyPr/>
                        <a:lstStyle/>
                        <a:p>
                          <a:pPr marL="0" lvl="0" indent="0">
                            <a:buNone/>
                          </a:pPr>
                          <a:r>
                            <a:t>2</a:t>
                          </a:r>
                        </a:p>
                      </a:txBody>
                      <a:tcPr/>
                    </a:tc>
                    <a:tc>
                      <a:txBody>
                        <a:bodyPr/>
                        <a:lstStyle/>
                        <a:p>
                          <a:pPr marL="0" lvl="0" indent="0">
                            <a:buNone/>
                          </a:pPr>
                          <a:r>
                            <a:t>3</a:t>
                          </a:r>
                        </a:p>
                      </a:txBody>
                      <a:tcPr/>
                    </a:tc>
                    <a:tc>
                      <a:txBody>
                        <a:bodyPr/>
                        <a:lstStyle/>
                        <a:p>
                          <a:pPr marL="0" lvl="0" indent="0">
                            <a:buNone/>
                          </a:pPr>
                          <a:r>
                            <a:t>4</a:t>
                          </a:r>
                        </a:p>
                      </a:txBody>
                      <a:tcPr/>
                    </a:tc>
                    <a:tc>
                      <a:txBody>
                        <a:bodyPr/>
                        <a:lstStyle/>
                        <a:p>
                          <a:pPr marL="0" lvl="0" indent="0">
                            <a:buNone/>
                          </a:pPr>
                          <a:r>
                            <a:t>5</a:t>
                          </a:r>
                        </a:p>
                      </a:txBody>
                      <a:tcPr/>
                    </a:tc>
                    <a:tc>
                      <a:txBody>
                        <a:bodyPr/>
                        <a:lstStyle/>
                        <a:p>
                          <a:pPr marL="0" lvl="0" indent="0">
                            <a:buNone/>
                          </a:pPr>
                          <a:r>
                            <a:t>6</a:t>
                          </a:r>
                        </a:p>
                      </a:txBody>
                      <a:tcPr/>
                    </a:tc>
                    <a:tc>
                      <a:txBody>
                        <a:bodyPr/>
                        <a:lstStyle/>
                        <a:p>
                          <a:pPr marL="0" lvl="0" indent="0">
                            <a:buNone/>
                          </a:pPr>
                          <a:r>
                            <a:t>7</a:t>
                          </a:r>
                        </a:p>
                      </a:txBody>
                      <a:tcPr/>
                    </a:tc>
                    <a:tc>
                      <a:txBody>
                        <a:bodyPr/>
                        <a:lstStyle/>
                        <a:p>
                          <a:pPr marL="0" lvl="0" indent="0">
                            <a:buNone/>
                          </a:pPr>
                          <a:r>
                            <a:t>8</a:t>
                          </a:r>
                        </a:p>
                      </a:txBody>
                      <a:tcPr/>
                    </a:tc>
                    <a:tc>
                      <a:txBody>
                        <a:bodyPr/>
                        <a:lstStyle/>
                        <a:p>
                          <a:pPr marL="0" lvl="0" indent="0">
                            <a:buNone/>
                          </a:pPr>
                          <a:r>
                            <a:t>9</a:t>
                          </a:r>
                        </a:p>
                      </a:txBody>
                      <a:tcPr/>
                    </a:tc>
                    <a:tc>
                      <a:txBody>
                        <a:bodyPr/>
                        <a:lstStyle/>
                        <a:p>
                          <a:pPr marL="0" lvl="0" indent="0">
                            <a:buNone/>
                          </a:pPr>
                          <a:r>
                            <a:t>10</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i="1">
                                        <a:latin typeface="Cambria Math" panose="02040503050406030204" pitchFamily="18" charset="0"/>
                                      </a:rPr>
                                    </m:ctrlPr>
                                  </m:sSupPr>
                                  <m:e>
                                    <m:r>
                                      <a:rPr>
                                        <a:latin typeface="Cambria Math" panose="02040503050406030204" pitchFamily="18" charset="0"/>
                                      </a:rPr>
                                      <m:t>𝑛</m:t>
                                    </m:r>
                                  </m:e>
                                  <m:sup>
                                    <m:r>
                                      <a:rPr>
                                        <a:latin typeface="Cambria Math" panose="02040503050406030204" pitchFamily="18" charset="0"/>
                                      </a:rPr>
                                      <m:t>3</m:t>
                                    </m:r>
                                  </m:sup>
                                </m:sSup>
                              </m:oMath>
                            </m:oMathPara>
                          </a14:m>
                          <a:endParaRPr/>
                        </a:p>
                      </a:txBody>
                      <a:tcPr/>
                    </a:tc>
                    <a:tc>
                      <a:txBody>
                        <a:bodyPr/>
                        <a:lstStyle/>
                        <a:p>
                          <a:pPr marL="0" lvl="0" indent="0">
                            <a:buNone/>
                          </a:pPr>
                          <a:r>
                            <a:t>1</a:t>
                          </a:r>
                        </a:p>
                      </a:txBody>
                      <a:tcPr/>
                    </a:tc>
                    <a:tc>
                      <a:txBody>
                        <a:bodyPr/>
                        <a:lstStyle/>
                        <a:p>
                          <a:pPr marL="0" lvl="0" indent="0">
                            <a:buNone/>
                          </a:pPr>
                          <a:r>
                            <a:t>8</a:t>
                          </a:r>
                        </a:p>
                      </a:txBody>
                      <a:tcPr/>
                    </a:tc>
                    <a:tc>
                      <a:txBody>
                        <a:bodyPr/>
                        <a:lstStyle/>
                        <a:p>
                          <a:pPr marL="0" lvl="0" indent="0">
                            <a:buNone/>
                          </a:pPr>
                          <a:r>
                            <a:t>27</a:t>
                          </a:r>
                        </a:p>
                      </a:txBody>
                      <a:tcPr/>
                    </a:tc>
                    <a:tc>
                      <a:txBody>
                        <a:bodyPr/>
                        <a:lstStyle/>
                        <a:p>
                          <a:pPr marL="0" lvl="0" indent="0">
                            <a:buNone/>
                          </a:pPr>
                          <a:r>
                            <a:t>64</a:t>
                          </a:r>
                        </a:p>
                      </a:txBody>
                      <a:tcPr/>
                    </a:tc>
                    <a:tc>
                      <a:txBody>
                        <a:bodyPr/>
                        <a:lstStyle/>
                        <a:p>
                          <a:pPr marL="0" lvl="0" indent="0">
                            <a:buNone/>
                          </a:pPr>
                          <a:r>
                            <a:t>125</a:t>
                          </a:r>
                        </a:p>
                      </a:txBody>
                      <a:tcPr/>
                    </a:tc>
                    <a:tc>
                      <a:txBody>
                        <a:bodyPr/>
                        <a:lstStyle/>
                        <a:p>
                          <a:pPr marL="0" lvl="0" indent="0">
                            <a:buNone/>
                          </a:pPr>
                          <a:r>
                            <a:t>216</a:t>
                          </a:r>
                        </a:p>
                      </a:txBody>
                      <a:tcPr/>
                    </a:tc>
                    <a:tc>
                      <a:txBody>
                        <a:bodyPr/>
                        <a:lstStyle/>
                        <a:p>
                          <a:pPr marL="0" lvl="0" indent="0">
                            <a:buNone/>
                          </a:pPr>
                          <a:r>
                            <a:t>343</a:t>
                          </a:r>
                        </a:p>
                      </a:txBody>
                      <a:tcPr/>
                    </a:tc>
                    <a:tc>
                      <a:txBody>
                        <a:bodyPr/>
                        <a:lstStyle/>
                        <a:p>
                          <a:pPr marL="0" lvl="0" indent="0">
                            <a:buNone/>
                          </a:pPr>
                          <a:r>
                            <a:t>512</a:t>
                          </a:r>
                        </a:p>
                      </a:txBody>
                      <a:tcPr/>
                    </a:tc>
                    <a:tc>
                      <a:txBody>
                        <a:bodyPr/>
                        <a:lstStyle/>
                        <a:p>
                          <a:pPr marL="0" lvl="0" indent="0">
                            <a:buNone/>
                          </a:pPr>
                          <a:r>
                            <a:t>729</a:t>
                          </a:r>
                        </a:p>
                      </a:txBody>
                      <a:tcPr/>
                    </a:tc>
                    <a:tc>
                      <a:txBody>
                        <a:bodyPr/>
                        <a:lstStyle/>
                        <a:p>
                          <a:pPr marL="0" lvl="0" indent="0">
                            <a:buNone/>
                          </a:pPr>
                          <a:r>
                            <a:t>1000</a:t>
                          </a:r>
                        </a:p>
                      </a:txBody>
                      <a:tcPr/>
                    </a:tc>
                    <a:extLst>
                      <a:ext uri="{0D108BD9-81ED-4DB2-BD59-A6C34878D82A}">
                        <a16:rowId xmlns:a16="http://schemas.microsoft.com/office/drawing/2014/main" val="10001"/>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896600" cy="73152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990600">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gridCol w="990600">
                      <a:extLst>
                        <a:ext uri="{9D8B030D-6E8A-4147-A177-3AD203B41FA5}">
                          <a16:colId xmlns:a16="http://schemas.microsoft.com/office/drawing/2014/main" val="20007"/>
                        </a:ext>
                      </a:extLst>
                    </a:gridCol>
                    <a:gridCol w="990600">
                      <a:extLst>
                        <a:ext uri="{9D8B030D-6E8A-4147-A177-3AD203B41FA5}">
                          <a16:colId xmlns:a16="http://schemas.microsoft.com/office/drawing/2014/main" val="20008"/>
                        </a:ext>
                      </a:extLst>
                    </a:gridCol>
                    <a:gridCol w="990600">
                      <a:extLst>
                        <a:ext uri="{9D8B030D-6E8A-4147-A177-3AD203B41FA5}">
                          <a16:colId xmlns:a16="http://schemas.microsoft.com/office/drawing/2014/main" val="20009"/>
                        </a:ext>
                      </a:extLst>
                    </a:gridCol>
                    <a:gridCol w="990600">
                      <a:extLst>
                        <a:ext uri="{9D8B030D-6E8A-4147-A177-3AD203B41FA5}">
                          <a16:colId xmlns:a16="http://schemas.microsoft.com/office/drawing/2014/main" val="20010"/>
                        </a:ext>
                      </a:extLst>
                    </a:gridCol>
                  </a:tblGrid>
                  <a:tr h="365760">
                    <a:tc>
                      <a:txBody>
                        <a:bodyPr/>
                        <a:lstStyle/>
                        <a:p>
                          <a:pPr marL="0" lvl="0" indent="0">
                            <a:buNone/>
                          </a:pPr>
                          <a:r>
                            <a:rPr i="1"/>
                            <a:t>n</a:t>
                          </a:r>
                        </a:p>
                      </a:txBody>
                      <a:tcPr/>
                    </a:tc>
                    <a:tc>
                      <a:txBody>
                        <a:bodyPr/>
                        <a:lstStyle/>
                        <a:p>
                          <a:pPr marL="0" lvl="0" indent="0">
                            <a:buNone/>
                          </a:pPr>
                          <a:r>
                            <a:t>1</a:t>
                          </a:r>
                        </a:p>
                      </a:txBody>
                      <a:tcPr/>
                    </a:tc>
                    <a:tc>
                      <a:txBody>
                        <a:bodyPr/>
                        <a:lstStyle/>
                        <a:p>
                          <a:pPr marL="0" lvl="0" indent="0">
                            <a:buNone/>
                          </a:pPr>
                          <a:r>
                            <a:t>2</a:t>
                          </a:r>
                        </a:p>
                      </a:txBody>
                      <a:tcPr/>
                    </a:tc>
                    <a:tc>
                      <a:txBody>
                        <a:bodyPr/>
                        <a:lstStyle/>
                        <a:p>
                          <a:pPr marL="0" lvl="0" indent="0">
                            <a:buNone/>
                          </a:pPr>
                          <a:r>
                            <a:t>3</a:t>
                          </a:r>
                        </a:p>
                      </a:txBody>
                      <a:tcPr/>
                    </a:tc>
                    <a:tc>
                      <a:txBody>
                        <a:bodyPr/>
                        <a:lstStyle/>
                        <a:p>
                          <a:pPr marL="0" lvl="0" indent="0">
                            <a:buNone/>
                          </a:pPr>
                          <a:r>
                            <a:t>4</a:t>
                          </a:r>
                        </a:p>
                      </a:txBody>
                      <a:tcPr/>
                    </a:tc>
                    <a:tc>
                      <a:txBody>
                        <a:bodyPr/>
                        <a:lstStyle/>
                        <a:p>
                          <a:pPr marL="0" lvl="0" indent="0">
                            <a:buNone/>
                          </a:pPr>
                          <a:r>
                            <a:t>5</a:t>
                          </a:r>
                        </a:p>
                      </a:txBody>
                      <a:tcPr/>
                    </a:tc>
                    <a:tc>
                      <a:txBody>
                        <a:bodyPr/>
                        <a:lstStyle/>
                        <a:p>
                          <a:pPr marL="0" lvl="0" indent="0">
                            <a:buNone/>
                          </a:pPr>
                          <a:r>
                            <a:t>6</a:t>
                          </a:r>
                        </a:p>
                      </a:txBody>
                      <a:tcPr/>
                    </a:tc>
                    <a:tc>
                      <a:txBody>
                        <a:bodyPr/>
                        <a:lstStyle/>
                        <a:p>
                          <a:pPr marL="0" lvl="0" indent="0">
                            <a:buNone/>
                          </a:pPr>
                          <a:r>
                            <a:t>7</a:t>
                          </a:r>
                        </a:p>
                      </a:txBody>
                      <a:tcPr/>
                    </a:tc>
                    <a:tc>
                      <a:txBody>
                        <a:bodyPr/>
                        <a:lstStyle/>
                        <a:p>
                          <a:pPr marL="0" lvl="0" indent="0">
                            <a:buNone/>
                          </a:pPr>
                          <a:r>
                            <a:t>8</a:t>
                          </a:r>
                        </a:p>
                      </a:txBody>
                      <a:tcPr/>
                    </a:tc>
                    <a:tc>
                      <a:txBody>
                        <a:bodyPr/>
                        <a:lstStyle/>
                        <a:p>
                          <a:pPr marL="0" lvl="0" indent="0">
                            <a:buNone/>
                          </a:pPr>
                          <a:r>
                            <a:t>9</a:t>
                          </a:r>
                        </a:p>
                      </a:txBody>
                      <a:tcPr/>
                    </a:tc>
                    <a:tc>
                      <a:txBody>
                        <a:bodyPr/>
                        <a:lstStyle/>
                        <a:p>
                          <a:pPr marL="0" lvl="0" indent="0">
                            <a:buNone/>
                          </a:pPr>
                          <a:r>
                            <a:t>10</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1282" t="-110345" r="-1003846" b="-27586"/>
                          </a:stretch>
                        </a:blipFill>
                      </a:tcPr>
                    </a:tc>
                    <a:tc>
                      <a:txBody>
                        <a:bodyPr/>
                        <a:lstStyle/>
                        <a:p>
                          <a:pPr marL="0" lvl="0" indent="0">
                            <a:buNone/>
                          </a:pPr>
                          <a:r>
                            <a:t>1</a:t>
                          </a:r>
                        </a:p>
                      </a:txBody>
                      <a:tcPr/>
                    </a:tc>
                    <a:tc>
                      <a:txBody>
                        <a:bodyPr/>
                        <a:lstStyle/>
                        <a:p>
                          <a:pPr marL="0" lvl="0" indent="0">
                            <a:buNone/>
                          </a:pPr>
                          <a:r>
                            <a:t>8</a:t>
                          </a:r>
                        </a:p>
                      </a:txBody>
                      <a:tcPr/>
                    </a:tc>
                    <a:tc>
                      <a:txBody>
                        <a:bodyPr/>
                        <a:lstStyle/>
                        <a:p>
                          <a:pPr marL="0" lvl="0" indent="0">
                            <a:buNone/>
                          </a:pPr>
                          <a:r>
                            <a:t>27</a:t>
                          </a:r>
                        </a:p>
                      </a:txBody>
                      <a:tcPr/>
                    </a:tc>
                    <a:tc>
                      <a:txBody>
                        <a:bodyPr/>
                        <a:lstStyle/>
                        <a:p>
                          <a:pPr marL="0" lvl="0" indent="0">
                            <a:buNone/>
                          </a:pPr>
                          <a:r>
                            <a:t>64</a:t>
                          </a:r>
                        </a:p>
                      </a:txBody>
                      <a:tcPr/>
                    </a:tc>
                    <a:tc>
                      <a:txBody>
                        <a:bodyPr/>
                        <a:lstStyle/>
                        <a:p>
                          <a:pPr marL="0" lvl="0" indent="0">
                            <a:buNone/>
                          </a:pPr>
                          <a:r>
                            <a:t>125</a:t>
                          </a:r>
                        </a:p>
                      </a:txBody>
                      <a:tcPr/>
                    </a:tc>
                    <a:tc>
                      <a:txBody>
                        <a:bodyPr/>
                        <a:lstStyle/>
                        <a:p>
                          <a:pPr marL="0" lvl="0" indent="0">
                            <a:buNone/>
                          </a:pPr>
                          <a:r>
                            <a:t>216</a:t>
                          </a:r>
                        </a:p>
                      </a:txBody>
                      <a:tcPr/>
                    </a:tc>
                    <a:tc>
                      <a:txBody>
                        <a:bodyPr/>
                        <a:lstStyle/>
                        <a:p>
                          <a:pPr marL="0" lvl="0" indent="0">
                            <a:buNone/>
                          </a:pPr>
                          <a:r>
                            <a:t>343</a:t>
                          </a:r>
                        </a:p>
                      </a:txBody>
                      <a:tcPr/>
                    </a:tc>
                    <a:tc>
                      <a:txBody>
                        <a:bodyPr/>
                        <a:lstStyle/>
                        <a:p>
                          <a:pPr marL="0" lvl="0" indent="0">
                            <a:buNone/>
                          </a:pPr>
                          <a:r>
                            <a:t>512</a:t>
                          </a:r>
                        </a:p>
                      </a:txBody>
                      <a:tcPr/>
                    </a:tc>
                    <a:tc>
                      <a:txBody>
                        <a:bodyPr/>
                        <a:lstStyle/>
                        <a:p>
                          <a:pPr marL="0" lvl="0" indent="0">
                            <a:buNone/>
                          </a:pPr>
                          <a:r>
                            <a:t>729</a:t>
                          </a:r>
                        </a:p>
                      </a:txBody>
                      <a:tcPr/>
                    </a:tc>
                    <a:tc>
                      <a:txBody>
                        <a:bodyPr/>
                        <a:lstStyle/>
                        <a:p>
                          <a:pPr marL="0" lvl="0" indent="0">
                            <a:buNone/>
                          </a:pPr>
                          <a:r>
                            <a:t>1000</a:t>
                          </a:r>
                        </a:p>
                      </a:txBody>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7.5 Almenn aðferð við þáttun margliða</a:t>
            </a:r>
          </a:p>
        </p:txBody>
      </p:sp>
      <p:sp>
        <p:nvSpPr>
          <p:cNvPr id="3" name="Content Placeholder 2"/>
          <p:cNvSpPr>
            <a:spLocks noGrp="1"/>
          </p:cNvSpPr>
          <p:nvPr>
            <p:ph idx="1"/>
          </p:nvPr>
        </p:nvSpPr>
        <p:spPr/>
        <p:txBody>
          <a:bodyPr/>
          <a:lstStyle/>
          <a:p>
            <a:pPr marL="0" lvl="0" indent="0">
              <a:buNone/>
            </a:pPr>
            <a:r>
              <a:rPr b="1"/>
              <a:t>Námsmarkmið</a:t>
            </a:r>
          </a:p>
          <a:p>
            <a:pPr lvl="0"/>
            <a:r>
              <a:rPr/>
              <a:t>Þekkja og beita viðeigandi aðferð til að fullþátta margliðu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7.3</a:t>
            </a:r>
          </a:p>
        </p:txBody>
      </p:sp>
      <p:pic>
        <p:nvPicPr>
          <p:cNvPr id="3" name="Picture 1" descr="This figure presents a general strategy for factoring polynomials. First, at the top, there is GCF, which is where factoring starts. Below this, there are three options, binomial, trinomial, and more than three terms. For binomial, there are the difference of two squares, the sum of squares, the sum of cubes, and the difference of cubes. For trinomials, there are two forms, x squared plus bx plus c and ax squared 2 plus b x plus c. There are also the sum and difference of two squares formulas as well as the “a c” method. Finally, for more than three terms, the method is grouping."/>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almenna aðferð við þáttun margliða. Efst er stærsti sameiginlegi þátturinn, enda hefst þáttunin á að leita að honum. Þar fyrir neðan eru þrír kostir: tvíliðir, þríliðir og margliður með fleiri en þrjá liði. Fyrir tvíliði koma til greina mismunur tveggja ferninga, summa ferninga, summa teninga og mismunur teninga. Þríliðir geta verið af gerðinni x² + bx + c eða ax² + bx + c. Þar koma einnig við sögu formúlur fyrir summu og mismun tveggja ferninga ásamt „ac“-aðferðinni. Ef liðirnir eru fleiri en þrír er þáttað með hópun.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7.6 Annars stigs jöfnur</a:t>
            </a:r>
          </a:p>
        </p:txBody>
      </p:sp>
      <p:sp>
        <p:nvSpPr>
          <p:cNvPr id="3" name="Content Placeholder 2"/>
          <p:cNvSpPr>
            <a:spLocks noGrp="1"/>
          </p:cNvSpPr>
          <p:nvPr>
            <p:ph idx="1"/>
          </p:nvPr>
        </p:nvSpPr>
        <p:spPr/>
        <p:txBody>
          <a:bodyPr/>
          <a:lstStyle/>
          <a:p>
            <a:pPr marL="0" lvl="0" indent="0">
              <a:buNone/>
            </a:pPr>
            <a:r>
              <a:rPr b="1"/>
              <a:t>Námsmarkmið</a:t>
            </a:r>
          </a:p>
          <a:p>
            <a:pPr lvl="0"/>
            <a:r>
              <a:rPr/>
              <a:t>Leysa annars stigs jöfnur með núllmargfeldisreglunni</a:t>
            </a:r>
          </a:p>
          <a:p>
            <a:pPr lvl="0"/>
            <a:r>
              <a:rPr/>
              <a:t>Leysa annars stigs jöfnur með þáttun</a:t>
            </a:r>
          </a:p>
          <a:p>
            <a:pPr lvl="0"/>
            <a:r>
              <a:rPr/>
              <a:t>Leysa hagnýt verkefni sem lýst er með annars stigs jöfnum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leyfinu CC BY-NC-SA 4.0. Heimilt er að afrita það eða breyta því, en aðeins í tilgangi sem ekki er viðskiptalegs eðlis. Tilgreina verður OpenStax og Rice University sem höfunda og geta allra breytinga. Öllum aðlöguðum útgáfum verður að miðla með sams konar 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826</Words>
  <Application>Microsoft Macintosh PowerPoint</Application>
  <PresentationFormat>Widescreen</PresentationFormat>
  <Paragraphs>82</Paragraphs>
  <Slides>14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Cambria Math</vt:lpstr>
      <vt:lpstr>Office Theme</vt:lpstr>
      <vt:lpstr>Elementary Algebra 2e</vt:lpstr>
      <vt:lpstr>Chapter outline</vt:lpstr>
      <vt:lpstr>Figure 7.1</vt:lpstr>
      <vt:lpstr>7.1 Greatest Common Factor and Factor by Grouping</vt:lpstr>
      <vt:lpstr>7.2 Factor Trinomials of the Form x2+bx+c</vt:lpstr>
      <vt:lpstr>Table 7.1</vt:lpstr>
      <vt:lpstr>7.3 Factor Trinomials of the Form ax2+bx+c</vt:lpstr>
      <vt:lpstr>Figure 7.2</vt:lpstr>
      <vt:lpstr>7.4 Factor Special Products</vt:lpstr>
      <vt:lpstr>Table 7.2</vt:lpstr>
      <vt:lpstr>7.5 General Strategy for Factoring Polynomials</vt:lpstr>
      <vt:lpstr>Figure 7.3</vt:lpstr>
      <vt:lpstr>7.6 Quadratic Equations</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Elementary Algebra 2e</dc:title>
  <dc:creator/>
  <cp:keywords/>
  <cp:lastModifiedBy>Colby Powers</cp:lastModifiedBy>
  <cp:revision>1</cp:revision>
  <dcterms:created xsi:type="dcterms:W3CDTF">2026-02-09T21:17:09Z</dcterms:created>
  <dcterms:modified xsi:type="dcterms:W3CDTF">2026-02-09T22:18:16Z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7 Factoring</vt:lpwstr>
  </property>
</Properties>
</file>