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9" r:id="rId17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photo of a bridge at sunset.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70AD47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ns0:Relationship Id="rId2" Type="http://schemas.openxmlformats.org/officeDocument/2006/relationships/image" Target="../media/v3_image2_7545f3ad52ed.png" /></ns0: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4_0258ad166ccf.png" /></ns0: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5_8a254096b228.png" /></ns0:Relationships>
</file>

<file path=ppt/slides/_rels/slide1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6_86cd91de9ed4.png" /></ns0: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2.xml" /><ns0:Relationship Id="rId2" Type="http://schemas.openxmlformats.org/officeDocument/2006/relationships/image" Target="../media/v3_image7_de1165dad953.png" /></ns0: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Grunnalgebra, 2. útgáfa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 kafli Margliður</a:t>
            </a:r>
            <a:br/>
            <a:br/>
            <a:endParaRPr/>
          </a:p>
        </p:txBody>
      </p:sp>
      <p:pic>
        <p:nvPicPr>
          <p:cNvPr id="4" name="Cover Image" descr="Cover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rPr/>
              <a:t>Samlagning og frádráttur margliða</a:t>
            </a:r>
          </a:p>
          <a:p>
            <a:pPr marL="457189" lvl="0" indent="-457189">
              <a:buAutoNum type="arabicPeriod"/>
            </a:pPr>
            <a:r>
              <a:rPr/>
              <a:t>Margföldunarreglur velda</a:t>
            </a:r>
          </a:p>
          <a:p>
            <a:pPr marL="457189" lvl="0" indent="-457189">
              <a:buAutoNum type="arabicPeriod"/>
            </a:pPr>
            <a:r>
              <a:rPr/>
              <a:t>Margföldun margliða</a:t>
            </a:r>
          </a:p>
          <a:p>
            <a:pPr marL="457189" lvl="0" indent="-457189">
              <a:buAutoNum type="arabicPeriod"/>
            </a:pPr>
            <a:r>
              <a:rPr/>
              <a:t>Sérstök margfeldi</a:t>
            </a:r>
          </a:p>
          <a:p>
            <a:pPr marL="457189" lvl="0" indent="-457189">
              <a:buAutoNum type="arabicPeriod"/>
            </a:pPr>
            <a:r>
              <a:rPr/>
              <a:t>Deiling einliða</a:t>
            </a:r>
          </a:p>
          <a:p>
            <a:pPr marL="457189" lvl="0" indent="-457189">
              <a:buAutoNum type="arabicPeriod"/>
            </a:pPr>
            <a:r>
              <a:rPr/>
              <a:t>Deiling margliða</a:t>
            </a:r>
          </a:p>
          <a:p>
            <a:pPr marL="457189" lvl="0" indent="-457189">
              <a:buAutoNum type="arabicPeriod"/>
            </a:pPr>
            <a:r>
              <a:rPr/>
              <a:t>Heiltöluveldisvísar og staðalform talna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Mynd 6.1</a:t>
            </a:r>
          </a:p>
        </p:txBody>
      </p:sp>
      <p:pic>
        <p:nvPicPr>
          <p:cNvPr id="3" name="Picture 1" descr="This is a photo of a bridge at sunse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03500" y="952500"/>
            <a:ext cx="6985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Arkitektar nota margliður til að hanna bogadregin mannvirki á borð við þessa hengibrú, Silver Jubilee-brúna í Halton á Englandi.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6.1 Samlagning og frádráttur margliða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Þekkja margliður, einliði, tvíliði og þríliði</a:t>
            </a:r>
          </a:p>
          <a:p>
            <a:pPr lvl="0"/>
            <a:r>
              <a:rPr/>
              <a:t>Ákvarða stig margliða</a:t>
            </a:r>
          </a:p>
          <a:p>
            <a:pPr lvl="0"/>
            <a:r>
              <a:rPr/>
              <a:t>Reikna summu og mismun einliða</a:t>
            </a:r>
          </a:p>
          <a:p>
            <a:pPr lvl="0"/>
            <a:r>
              <a:rPr/>
              <a:t>Reikna summu og mismun margliða</a:t>
            </a:r>
          </a:p>
          <a:p>
            <a:pPr lvl="0"/>
            <a:r>
              <a:rPr/>
              <a:t>Reikna gildi margliðu fyrir gefið gildi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6.2 Margföldunarreglur velda (1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Einfalda stæður með veldum</a:t>
            </a:r>
          </a:p>
          <a:p>
            <a:pPr lvl="0"/>
            <a:r>
              <a:rPr/>
              <a:t>Einfalda stæður með margföldunarreglu velda</a:t>
            </a:r>
          </a:p>
          <a:p>
            <a:pPr lvl="0"/>
            <a:r>
              <a:rPr/>
              <a:t>Einfalda stæður með veldisreglu velda</a:t>
            </a:r>
          </a:p>
          <a:p>
            <a:pPr lvl="0"/>
            <a:r>
              <a:rPr/>
              <a:t>Einfalda stæður með reglu um veldi margfeldis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6.2 Margföldunarreglur velda (2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Einfalda stæður með því að beita fleiri en einni reglu</a:t>
            </a:r>
          </a:p>
          <a:p>
            <a:pPr lvl="0"/>
            <a:r>
              <a:rPr/>
              <a:t>Margfalda einliði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6.3 Margföldun margliða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Margfalda margliðu með einliðu</a:t>
            </a:r>
          </a:p>
          <a:p>
            <a:pPr lvl="0"/>
            <a:r>
              <a:rPr/>
              <a:t>Margfalda tvíliðu með tvíliðu</a:t>
            </a:r>
          </a:p>
          <a:p>
            <a:pPr lvl="0"/>
            <a:r>
              <a:rPr/>
              <a:t>Margfalda þríliðu með tvíliðu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6.4 Sérstök margfeldi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Setja tvíliðu í annað veldi með ferningsreglu tvíliðu</a:t>
            </a:r>
          </a:p>
          <a:p>
            <a:pPr lvl="0"/>
            <a:r>
              <a:rPr/>
              <a:t>Margfalda samoka með margfeldisreglu samoka</a:t>
            </a:r>
          </a:p>
          <a:p>
            <a:pPr lvl="0"/>
            <a:r>
              <a:rPr/>
              <a:t>Þekkja og nota viðeigandi reglu um sérstök margfeldi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6.5 Deiling einliða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Einfalda stæður með deilingarreglu velda</a:t>
            </a:r>
          </a:p>
          <a:p>
            <a:pPr lvl="0"/>
            <a:r>
              <a:rPr/>
              <a:t>Einfalda stæður með veldisvísi núll</a:t>
            </a:r>
          </a:p>
          <a:p>
            <a:pPr lvl="0"/>
            <a:r>
              <a:rPr/>
              <a:t>Einfalda stæður með reglu um veldi kvóta</a:t>
            </a:r>
          </a:p>
          <a:p>
            <a:pPr lvl="0"/>
            <a:r>
              <a:rPr/>
              <a:t>Einfalda stæður með því að beita fleiri en einni reglu</a:t>
            </a:r>
          </a:p>
          <a:p>
            <a:pPr lvl="0"/>
            <a:r>
              <a:rPr/>
              <a:t>Deila einliðum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87057208"/>
                  </p:ext>
                </p:extLst>
              </p:nvPr>
            </p:nvGraphicFramePr>
            <p:xfrm>
              <a:off x="609600" y="952500"/>
              <a:ext cx="10972800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Beitum reglunni um veldi margfeldis.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Beitum núllveldisreglunni.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1⋅1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Einföldum.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87057208"/>
                  </p:ext>
                </p:extLst>
              </p:nvPr>
            </p:nvGraphicFramePr>
            <p:xfrm>
              <a:off x="609600" y="952500"/>
              <a:ext cx="10972800" cy="1463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448" r="-694" b="-3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Beitum reglunni um veldi margfeldis.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03448" r="-694" b="-2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Beitum núllveldisreglunni.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03448" r="-694" b="-1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Einföldum.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03448" r="-694" b="-275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Skref fyrir skref er sýnt hvernig (2x)^0 er einfaldað með reglunni um veldi margfeldis og núllveldisreglunni.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6.6 Deiling margliða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Deila margliðu með einliðu</a:t>
            </a:r>
          </a:p>
          <a:p>
            <a:pPr lvl="0"/>
            <a:r>
              <a:rPr/>
              <a:t>Deila margliðu með tvíliðu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75343826"/>
                  </p:ext>
                </p:extLst>
              </p:nvPr>
            </p:nvGraphicFramePr>
            <p:xfrm>
              <a:off x="609600" y="952500"/>
              <a:ext cx="10972800" cy="1579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912942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Summan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einfaldast í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75343826"/>
                  </p:ext>
                </p:extLst>
              </p:nvPr>
            </p:nvGraphicFramePr>
            <p:xfrm>
              <a:off x="609600" y="952500"/>
              <a:ext cx="10972800" cy="1579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9129429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Summan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62500" r="-694" b="-1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einfaldast í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62500" r="-694" b="-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Sýnir algebrulega einföldun á samlagningu tveggja brota með sama nefnara.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67178329"/>
                  </p:ext>
                </p:extLst>
              </p:nvPr>
            </p:nvGraphicFramePr>
            <p:xfrm>
              <a:off x="609600" y="952500"/>
              <a:ext cx="10972800" cy="1579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3437306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Til dæmis má rita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sem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67178329"/>
                  </p:ext>
                </p:extLst>
              </p:nvPr>
            </p:nvGraphicFramePr>
            <p:xfrm>
              <a:off x="609600" y="952500"/>
              <a:ext cx="10972800" cy="15795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34373067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Til dæmis má rita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62500" r="-694" b="-1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sem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62500" r="-694" b="-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Sýnir hvernig broti með summu í teljara er skipt í summu tveggja brota og lýsir þannig grundvallarreglu algebrunnar.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6.7 Heiltöluveldisvísar og staðalform talna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Nota skilgreiningu neikvæðs veldisvísis</a:t>
            </a:r>
          </a:p>
          <a:p>
            <a:pPr lvl="0"/>
            <a:r>
              <a:rPr/>
              <a:t>Einfalda stæður með heiltöluveldisvísum</a:t>
            </a:r>
          </a:p>
          <a:p>
            <a:pPr lvl="0"/>
            <a:r>
              <a:rPr/>
              <a:t>Breyta úr tugabrotsrithætti í staðalform talna</a:t>
            </a:r>
          </a:p>
          <a:p>
            <a:pPr lvl="0"/>
            <a:r>
              <a:rPr/>
              <a:t>Breyta úr staðalformi talna í tugabrotsrithátt</a:t>
            </a:r>
          </a:p>
          <a:p>
            <a:pPr lvl="0"/>
            <a:r>
              <a:rPr/>
              <a:t>Margfalda og deila með tölum á staðalformi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Tafla 6.4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76070518"/>
                  </p:ext>
                </p:extLst>
              </p:nvPr>
            </p:nvGraphicFramePr>
            <p:xfrm>
              <a:off x="609600" y="952500"/>
              <a:ext cx="10972800" cy="42135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Notum skilgreiningu neikvæðs veldisvísis,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m:rPr>
                                      <m:nor/>
                                    </m:rPr>
                                    <a:rPr/>
                                    <m:t>−</m:t>
                                  </m:r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>
                                                    <a:latin typeface="Cambria Math" panose="02040503050406030204" pitchFamily="18" charset="0"/>
                                                  </a:rPr>
                                                  <m:t>3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>
                                                    <a:latin typeface="Cambria Math" panose="02040503050406030204" pitchFamily="18" charset="0"/>
                                                  </a:rPr>
                                                  <m:t>4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Einföldum nefnarann.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f>
                                      <m:f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9</m:t>
                                        </m:r>
                                      </m:num>
                                      <m:den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16</m:t>
                                        </m:r>
                                      </m:den>
                                    </m:f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Einföldum tvíbrotið.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16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En við vitum að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</m:oMath>
                          </a14:m>
                          <a:r>
                            <a:t> er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num>
                                        <m:den>
                                          <m:r>
                                            <a:rPr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Af þessu leiðir að: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sup>
                                </m:sSup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4</m:t>
                                            </m:r>
                                          </m:num>
                                          <m:den>
                                            <m:r>
                                              <a:rPr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76070518"/>
                  </p:ext>
                </p:extLst>
              </p:nvPr>
            </p:nvGraphicFramePr>
            <p:xfrm>
              <a:off x="609600" y="952500"/>
              <a:ext cx="10972800" cy="421354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666814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887" r="-694" b="-5301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8888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77143" r="-100694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77143" r="-694" b="-30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828167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Einföldum nefnarann.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90769" r="-694" b="-22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Einföldum tvíbrotið.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93750" r="-694" b="-2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561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31" t="-551163" r="-100694" b="-1279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66814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Af þessu leiðir að: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528302" r="-694" b="-37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Sýnir skref fyrir skref hvernig brotastæða með neikvæðum veldisvísi er einfölduð samkvæmt reglunni um margföldunarandhverfur.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548235"/>
                </a:solidFill>
              </a:defRPr>
            </a:pPr>
            <a:r>
              <a:rPr lang="en-US" dirty="0">
                <a:solidFill>
                  <a:srgbClr val="548235"/>
                </a:solidFill>
              </a:rPr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ítarefni frá OpenStax er © Rice University og gefið út samkvæmt alþjóðlega CC BY-NC-SA 4.0-notkunarleyfinu. Heimilt er að afrita það eða breyta því, en aðeins í tilgangi sem ekki er viðskiptalegs eðlis. Tilgreina verður OpenStax og Rice University sem rétthafa og gera grein fyrir öllum breytingum. Öllum aðlögunum skal dreift samkvæmt sams konar notkunarleyfi.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</Words>
  <Application>Microsoft Macintosh PowerPoint</Application>
  <PresentationFormat>Widescreen</PresentationFormat>
  <Paragraphs>94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 Math</vt:lpstr>
      <vt:lpstr>Office Theme</vt:lpstr>
      <vt:lpstr>Elementary Algebra 2e</vt:lpstr>
      <vt:lpstr>Chapter outline</vt:lpstr>
      <vt:lpstr>Figure 6.1</vt:lpstr>
      <vt:lpstr>6.1 Add and Subtract Polynomials</vt:lpstr>
      <vt:lpstr>6.2 Use Multiplication Properties of Exponents (1 of 2)</vt:lpstr>
      <vt:lpstr>6.2 Use Multiplication Properties of Exponents (2 of 2)</vt:lpstr>
      <vt:lpstr>6.3 Multiply Polynomials</vt:lpstr>
      <vt:lpstr>6.4 Special Products</vt:lpstr>
      <vt:lpstr>6.5 Divide Monomials</vt:lpstr>
      <vt:lpstr>Table 6.1</vt:lpstr>
      <vt:lpstr>6.6 Divide Polynomials</vt:lpstr>
      <vt:lpstr>Table 6.2</vt:lpstr>
      <vt:lpstr>Table 6.3</vt:lpstr>
      <vt:lpstr>6.7 Integer Exponents and Scientific Notation</vt:lpstr>
      <vt:lpstr>Table 6.4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300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Algebra 2e</dc:title>
  <dc:creator/>
  <cp:keywords/>
  <cp:lastModifiedBy>Colby Powers</cp:lastModifiedBy>
  <cp:revision>2</cp:revision>
  <dcterms:created xsi:type="dcterms:W3CDTF">2026-02-09T21:17:00Z</dcterms:created>
  <dcterms:modified xsi:type="dcterms:W3CDTF">2026-02-09T22:18:04Z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6 Polynomials</vt:lpwstr>
  </property>
</Properties>
</file>