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912" r:id="rId1"/>
  </p:sldMasterIdLst>
  <p:notesMasterIdLst>
    <p:notesMasterId r:id="rId20"/>
  </p:notesMasterIdLst>
  <p:handoutMasterIdLst>
    <p:handoutMasterId r:id="rId21"/>
  </p:handoutMasterIdLst>
  <p:sldIdLst>
    <p:sldId id="256" r:id="rId2"/>
    <p:sldId id="277" r:id="rId3"/>
    <p:sldId id="296" r:id="rId4"/>
    <p:sldId id="286" r:id="rId5"/>
    <p:sldId id="287" r:id="rId6"/>
    <p:sldId id="288" r:id="rId7"/>
    <p:sldId id="289" r:id="rId8"/>
    <p:sldId id="290" r:id="rId9"/>
    <p:sldId id="273" r:id="rId10"/>
    <p:sldId id="291" r:id="rId11"/>
    <p:sldId id="281" r:id="rId12"/>
    <p:sldId id="292" r:id="rId13"/>
    <p:sldId id="297" r:id="rId14"/>
    <p:sldId id="282" r:id="rId15"/>
    <p:sldId id="293" r:id="rId16"/>
    <p:sldId id="294" r:id="rId17"/>
    <p:sldId id="295" r:id="rId18"/>
    <p:sldId id="284" r:id="rId19"/>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5D419"/>
    <a:srgbClr val="6CB255"/>
    <a:srgbClr val="212F62"/>
    <a:srgbClr val="72A510"/>
    <a:srgbClr val="A4EC1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1354" autoAdjust="0"/>
    <p:restoredTop sz="86457" autoAdjust="0"/>
  </p:normalViewPr>
  <p:slideViewPr>
    <p:cSldViewPr snapToGrid="0" snapToObjects="1">
      <p:cViewPr varScale="1">
        <p:scale>
          <a:sx n="101" d="100"/>
          <a:sy n="101" d="100"/>
        </p:scale>
        <p:origin x="1256" y="20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handoutMaster" Target="handoutMasters/handoutMaster1.xml"/><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defRPr>
            </a:lvl1pPr>
          </a:lstStyle>
          <a:p>
            <a:pPr>
              <a:defRPr/>
            </a:pPr>
            <a:fld id="{E5310F03-FC83-4E11-8558-AE8A84515371}" type="datetimeFigureOut">
              <a:rPr lang="en-US"/>
              <a:pPr>
                <a:defRPr/>
              </a:pPr>
              <a:t>2/16/26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defRPr>
            </a:lvl1pPr>
          </a:lstStyle>
          <a:p>
            <a:pPr>
              <a:defRPr/>
            </a:pPr>
            <a:fld id="{5E2D4EAB-08FF-4A94-84C5-535EB0AB39EB}" type="slidenum">
              <a:rPr lang="en-US"/>
              <a:pPr>
                <a:defRPr/>
              </a:pPr>
              <a:t>‹#›</a:t>
            </a:fld>
            <a:endParaRPr lang="en-US"/>
          </a:p>
        </p:txBody>
      </p:sp>
    </p:spTree>
    <p:extLst>
      <p:ext uri="{BB962C8B-B14F-4D97-AF65-F5344CB8AC3E}">
        <p14:creationId xmlns:p14="http://schemas.microsoft.com/office/powerpoint/2010/main" val="41496155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20DE9A9-E10C-4D26-B0C9-44A3306EEBD7}" type="datetimeFigureOut">
              <a:rPr lang="en-US" smtClean="0"/>
              <a:t>2/16/26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3EC5769-D1D5-4BB3-BBD7-0C841AE90743}" type="slidenum">
              <a:rPr lang="en-US" smtClean="0"/>
              <a:t>‹#›</a:t>
            </a:fld>
            <a:endParaRPr lang="en-US"/>
          </a:p>
        </p:txBody>
      </p:sp>
    </p:spTree>
    <p:extLst>
      <p:ext uri="{BB962C8B-B14F-4D97-AF65-F5344CB8AC3E}">
        <p14:creationId xmlns:p14="http://schemas.microsoft.com/office/powerpoint/2010/main" val="40298253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3EC5769-D1D5-4BB3-BBD7-0C841AE90743}" type="slidenum">
              <a:rPr lang="en-US" smtClean="0"/>
              <a:t>1</a:t>
            </a:fld>
            <a:endParaRPr lang="en-US"/>
          </a:p>
        </p:txBody>
      </p:sp>
    </p:spTree>
    <p:extLst>
      <p:ext uri="{BB962C8B-B14F-4D97-AF65-F5344CB8AC3E}">
        <p14:creationId xmlns:p14="http://schemas.microsoft.com/office/powerpoint/2010/main" val="9037479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3EC5769-D1D5-4BB3-BBD7-0C841AE90743}" type="slidenum">
              <a:rPr lang="en-US" smtClean="0"/>
              <a:t>2</a:t>
            </a:fld>
            <a:endParaRPr lang="en-US"/>
          </a:p>
        </p:txBody>
      </p:sp>
    </p:spTree>
    <p:extLst>
      <p:ext uri="{BB962C8B-B14F-4D97-AF65-F5344CB8AC3E}">
        <p14:creationId xmlns:p14="http://schemas.microsoft.com/office/powerpoint/2010/main" val="21567210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3EC5769-D1D5-4BB3-BBD7-0C841AE90743}" type="slidenum">
              <a:rPr lang="en-US" smtClean="0"/>
              <a:t>3</a:t>
            </a:fld>
            <a:endParaRPr lang="en-US"/>
          </a:p>
        </p:txBody>
      </p:sp>
    </p:spTree>
    <p:extLst>
      <p:ext uri="{BB962C8B-B14F-4D97-AF65-F5344CB8AC3E}">
        <p14:creationId xmlns:p14="http://schemas.microsoft.com/office/powerpoint/2010/main" val="18869989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41326"/>
            <a:ext cx="8062912" cy="659535"/>
          </a:xfrm>
        </p:spPr>
        <p:txBody>
          <a:bodyPr/>
          <a:lstStyle/>
          <a:p>
            <a:r>
              <a:rPr lang="en-US" dirty="0"/>
              <a:t>Click to edit</a:t>
            </a:r>
          </a:p>
        </p:txBody>
      </p:sp>
      <p:sp>
        <p:nvSpPr>
          <p:cNvPr id="9" name="Picture Placeholder 8"/>
          <p:cNvSpPr>
            <a:spLocks noGrp="1"/>
          </p:cNvSpPr>
          <p:nvPr>
            <p:ph type="pic" sz="quarter" idx="13"/>
          </p:nvPr>
        </p:nvSpPr>
        <p:spPr>
          <a:xfrm>
            <a:off x="457199" y="1107618"/>
            <a:ext cx="4031619" cy="4607689"/>
          </a:xfrm>
        </p:spPr>
        <p:txBody>
          <a:bodyPr rtlCol="0">
            <a:normAutofit/>
          </a:bodyPr>
          <a:lstStyle/>
          <a:p>
            <a:pPr lvl="0"/>
            <a:endParaRPr lang="en-US" noProof="0" dirty="0"/>
          </a:p>
        </p:txBody>
      </p:sp>
      <p:sp>
        <p:nvSpPr>
          <p:cNvPr id="11" name="Text Placeholder 10"/>
          <p:cNvSpPr>
            <a:spLocks noGrp="1"/>
          </p:cNvSpPr>
          <p:nvPr>
            <p:ph type="body" sz="quarter" idx="14"/>
          </p:nvPr>
        </p:nvSpPr>
        <p:spPr>
          <a:xfrm>
            <a:off x="4606925" y="1107618"/>
            <a:ext cx="3913188" cy="4607382"/>
          </a:xfrm>
        </p:spPr>
        <p:txBody>
          <a:bodyPr/>
          <a:lstStyle>
            <a:lvl1pPr>
              <a:buClr>
                <a:schemeClr val="tx1"/>
              </a:buClr>
              <a:defRPr>
                <a:solidFill>
                  <a:srgbClr val="212F62"/>
                </a:solidFill>
              </a:defRPr>
            </a:lvl1pPr>
            <a:lvl2pPr marL="731520" indent="-457200">
              <a:buClr>
                <a:schemeClr val="tx1"/>
              </a:buClr>
              <a:buFont typeface="+mj-lt"/>
              <a:buAutoNum type="alphaLcParenR"/>
              <a:defRPr>
                <a:solidFill>
                  <a:schemeClr val="tx1"/>
                </a:solidFill>
              </a:defRPr>
            </a:lvl2pPr>
            <a:lvl3pPr marL="1257300" indent="-342900">
              <a:buClr>
                <a:schemeClr val="tx1"/>
              </a:buClr>
              <a:buFont typeface="+mj-lt"/>
              <a:buAutoNum type="alphaLcParenR"/>
              <a:defRPr>
                <a:solidFill>
                  <a:schemeClr val="tx1"/>
                </a:solidFill>
              </a:defRPr>
            </a:lvl3pPr>
            <a:lvl4pPr marL="1714500" indent="-342900">
              <a:buClr>
                <a:schemeClr val="tx1"/>
              </a:buClr>
              <a:buFont typeface="+mj-lt"/>
              <a:buAutoNum type="alphaLcParenR"/>
              <a:defRPr>
                <a:solidFill>
                  <a:schemeClr val="tx1"/>
                </a:solidFill>
              </a:defRPr>
            </a:lvl4pPr>
            <a:lvl5pPr marL="2171700" indent="-342900">
              <a:buClr>
                <a:schemeClr val="tx1"/>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5"/>
          </p:nvPr>
        </p:nvSpPr>
        <p:spPr/>
        <p:txBody>
          <a:bodyPr/>
          <a:lstStyle>
            <a:lvl1pPr>
              <a:defRPr/>
            </a:lvl1pPr>
          </a:lstStyle>
          <a:p>
            <a:pPr>
              <a:defRPr/>
            </a:pPr>
            <a:fld id="{D40D3179-AC5B-4C86-A0F1-C8B26693CDE3}" type="datetime4">
              <a:rPr lang="en-US" smtClean="0"/>
              <a:t>February 16, 2026</a:t>
            </a:fld>
            <a:endParaRPr lang="en-US"/>
          </a:p>
        </p:txBody>
      </p:sp>
      <p:sp>
        <p:nvSpPr>
          <p:cNvPr id="6" name="Footer Placeholder 5"/>
          <p:cNvSpPr>
            <a:spLocks noGrp="1"/>
          </p:cNvSpPr>
          <p:nvPr>
            <p:ph type="ftr" sz="quarter" idx="16"/>
          </p:nvPr>
        </p:nvSpPr>
        <p:spPr/>
        <p:txBody>
          <a:bodyPr/>
          <a:lstStyle>
            <a:lvl1pPr>
              <a:defRPr/>
            </a:lvl1pPr>
          </a:lstStyle>
          <a:p>
            <a:pPr>
              <a:defRPr/>
            </a:pPr>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a:p>
            <a:pPr>
              <a:defRPr/>
            </a:pPr>
            <a:endParaRPr lang="en-US" dirty="0"/>
          </a:p>
        </p:txBody>
      </p:sp>
      <p:sp>
        <p:nvSpPr>
          <p:cNvPr id="7" name="Slide Number Placeholder 6"/>
          <p:cNvSpPr>
            <a:spLocks noGrp="1"/>
          </p:cNvSpPr>
          <p:nvPr>
            <p:ph type="sldNum" sz="quarter" idx="17"/>
          </p:nvPr>
        </p:nvSpPr>
        <p:spPr/>
        <p:txBody>
          <a:bodyPr/>
          <a:lstStyle>
            <a:lvl1pPr>
              <a:defRPr/>
            </a:lvl1pPr>
          </a:lstStyle>
          <a:p>
            <a:pPr>
              <a:defRPr/>
            </a:pPr>
            <a:fld id="{76124547-4185-4266-B4E4-2581C1A87319}"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itle 1"/>
          <p:cNvSpPr>
            <a:spLocks noGrp="1"/>
          </p:cNvSpPr>
          <p:nvPr>
            <p:ph type="title"/>
          </p:nvPr>
        </p:nvSpPr>
        <p:spPr>
          <a:xfrm>
            <a:off x="457200" y="241326"/>
            <a:ext cx="8062912" cy="659535"/>
          </a:xfrm>
        </p:spPr>
        <p:txBody>
          <a:bodyPr/>
          <a:lstStyle/>
          <a:p>
            <a:r>
              <a:rPr lang="en-US" dirty="0"/>
              <a:t>Click to edit</a:t>
            </a:r>
          </a:p>
        </p:txBody>
      </p:sp>
      <p:sp>
        <p:nvSpPr>
          <p:cNvPr id="8" name="Picture Placeholder 8"/>
          <p:cNvSpPr>
            <a:spLocks noGrp="1"/>
          </p:cNvSpPr>
          <p:nvPr>
            <p:ph type="pic" sz="quarter" idx="13"/>
          </p:nvPr>
        </p:nvSpPr>
        <p:spPr>
          <a:xfrm>
            <a:off x="457199" y="1122386"/>
            <a:ext cx="8062913" cy="3500071"/>
          </a:xfrm>
        </p:spPr>
        <p:txBody>
          <a:bodyPr rtlCol="0">
            <a:normAutofit/>
          </a:bodyPr>
          <a:lstStyle/>
          <a:p>
            <a:pPr lvl="0"/>
            <a:endParaRPr lang="en-US" noProof="0" dirty="0"/>
          </a:p>
        </p:txBody>
      </p:sp>
      <p:sp>
        <p:nvSpPr>
          <p:cNvPr id="9" name="Text Placeholder 10"/>
          <p:cNvSpPr>
            <a:spLocks noGrp="1"/>
          </p:cNvSpPr>
          <p:nvPr>
            <p:ph type="body" sz="quarter" idx="14"/>
          </p:nvPr>
        </p:nvSpPr>
        <p:spPr>
          <a:xfrm>
            <a:off x="457200" y="4843982"/>
            <a:ext cx="8062912" cy="1166382"/>
          </a:xfrm>
        </p:spPr>
        <p:txBody>
          <a:bodyPr/>
          <a:lstStyle>
            <a:lvl1pPr>
              <a:buClr>
                <a:srgbClr val="6CB255"/>
              </a:buClr>
              <a:defRPr>
                <a:solidFill>
                  <a:srgbClr val="000000"/>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3"/>
          <p:cNvSpPr>
            <a:spLocks noGrp="1"/>
          </p:cNvSpPr>
          <p:nvPr>
            <p:ph type="dt" sz="half" idx="15"/>
          </p:nvPr>
        </p:nvSpPr>
        <p:spPr/>
        <p:txBody>
          <a:bodyPr/>
          <a:lstStyle>
            <a:lvl1pPr>
              <a:defRPr/>
            </a:lvl1pPr>
          </a:lstStyle>
          <a:p>
            <a:pPr>
              <a:defRPr/>
            </a:pPr>
            <a:fld id="{636BA116-32CE-4B55-9B83-0BE16DD03214}" type="datetime4">
              <a:rPr lang="en-US" smtClean="0"/>
              <a:t>February 16, 2026</a:t>
            </a:fld>
            <a:endParaRPr lang="en-US"/>
          </a:p>
        </p:txBody>
      </p:sp>
      <p:sp>
        <p:nvSpPr>
          <p:cNvPr id="6" name="Footer Placeholder 4"/>
          <p:cNvSpPr>
            <a:spLocks noGrp="1"/>
          </p:cNvSpPr>
          <p:nvPr>
            <p:ph type="ftr" sz="quarter" idx="16"/>
          </p:nvPr>
        </p:nvSpPr>
        <p:spPr/>
        <p:txBody>
          <a:bodyPr/>
          <a:lstStyle>
            <a:lvl1pPr>
              <a:defRPr/>
            </a:lvl1pPr>
          </a:lstStyle>
          <a:p>
            <a:pPr>
              <a:defRPr/>
            </a:pPr>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a:p>
            <a:pPr>
              <a:defRPr/>
            </a:pPr>
            <a:endParaRPr lang="en-US" dirty="0"/>
          </a:p>
        </p:txBody>
      </p:sp>
      <p:sp>
        <p:nvSpPr>
          <p:cNvPr id="10" name="Slide Number Placeholder 5"/>
          <p:cNvSpPr>
            <a:spLocks noGrp="1"/>
          </p:cNvSpPr>
          <p:nvPr>
            <p:ph type="sldNum" sz="quarter" idx="17"/>
          </p:nvPr>
        </p:nvSpPr>
        <p:spPr/>
        <p:txBody>
          <a:bodyPr/>
          <a:lstStyle>
            <a:lvl1pPr>
              <a:defRPr/>
            </a:lvl1pPr>
          </a:lstStyle>
          <a:p>
            <a:pPr>
              <a:defRPr/>
            </a:pPr>
            <a:fld id="{2C3785B0-FE98-4A5B-9A50-1292CD97EBC4}"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480560"/>
          </a:xfrm>
        </p:spPr>
        <p:txBody>
          <a:bodyPr/>
          <a:lstStyle>
            <a:lvl1pPr>
              <a:defRPr sz="3200"/>
            </a:lvl1pPr>
            <a:lvl2pPr marL="788670" indent="-514350">
              <a:buFont typeface="+mj-lt"/>
              <a:buAutoNum type="alphaLcParenR"/>
              <a:defRPr sz="2800"/>
            </a:lvl2pPr>
            <a:lvl3pPr marL="1371600" indent="-457200">
              <a:buFont typeface="+mj-lt"/>
              <a:buAutoNum type="alphaLcParenR"/>
              <a:defRPr sz="2400"/>
            </a:lvl3pPr>
            <a:lvl4pPr marL="1828800" indent="-457200">
              <a:buFont typeface="+mj-lt"/>
              <a:buAutoNum type="alphaLcParenR"/>
              <a:defRPr sz="2000"/>
            </a:lvl4pPr>
            <a:lvl5pPr marL="2286000" indent="-457200">
              <a:buFont typeface="+mj-lt"/>
              <a:buAutoNum type="alphaLcParen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600200"/>
            <a:ext cx="3008313"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9" name="Title 1"/>
          <p:cNvSpPr>
            <a:spLocks noGrp="1"/>
          </p:cNvSpPr>
          <p:nvPr>
            <p:ph type="title"/>
          </p:nvPr>
        </p:nvSpPr>
        <p:spPr>
          <a:xfrm>
            <a:off x="457200" y="241326"/>
            <a:ext cx="8062912" cy="659535"/>
          </a:xfrm>
        </p:spPr>
        <p:txBody>
          <a:bodyPr/>
          <a:lstStyle/>
          <a:p>
            <a:r>
              <a:rPr lang="en-US" dirty="0"/>
              <a:t>Click to edit</a:t>
            </a:r>
          </a:p>
        </p:txBody>
      </p:sp>
      <p:sp>
        <p:nvSpPr>
          <p:cNvPr id="5" name="Date Placeholder 4"/>
          <p:cNvSpPr>
            <a:spLocks noGrp="1"/>
          </p:cNvSpPr>
          <p:nvPr>
            <p:ph type="dt" sz="half" idx="10"/>
          </p:nvPr>
        </p:nvSpPr>
        <p:spPr/>
        <p:txBody>
          <a:bodyPr/>
          <a:lstStyle>
            <a:lvl1pPr>
              <a:defRPr/>
            </a:lvl1pPr>
          </a:lstStyle>
          <a:p>
            <a:pPr>
              <a:defRPr/>
            </a:pPr>
            <a:fld id="{08ABA6BF-2599-43C8-8E60-29255A1D71FB}" type="datetime4">
              <a:rPr lang="en-US" smtClean="0"/>
              <a:t>February 16, 2026</a:t>
            </a:fld>
            <a:endParaRPr lang="en-US"/>
          </a:p>
        </p:txBody>
      </p:sp>
      <p:sp>
        <p:nvSpPr>
          <p:cNvPr id="6" name="Footer Placeholder 5"/>
          <p:cNvSpPr>
            <a:spLocks noGrp="1"/>
          </p:cNvSpPr>
          <p:nvPr>
            <p:ph type="ftr" sz="quarter" idx="11"/>
          </p:nvPr>
        </p:nvSpPr>
        <p:spPr/>
        <p:txBody>
          <a:bodyPr/>
          <a:lstStyle>
            <a:lvl1pPr>
              <a:defRPr/>
            </a:lvl1pPr>
          </a:lstStyle>
          <a:p>
            <a:pPr>
              <a:defRPr/>
            </a:pPr>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a:p>
            <a:pPr>
              <a:defRPr/>
            </a:pPr>
            <a:endParaRPr lang="en-US" dirty="0"/>
          </a:p>
        </p:txBody>
      </p:sp>
      <p:sp>
        <p:nvSpPr>
          <p:cNvPr id="7" name="Slide Number Placeholder 6"/>
          <p:cNvSpPr>
            <a:spLocks noGrp="1"/>
          </p:cNvSpPr>
          <p:nvPr>
            <p:ph type="sldNum" sz="quarter" idx="12"/>
          </p:nvPr>
        </p:nvSpPr>
        <p:spPr/>
        <p:txBody>
          <a:bodyPr/>
          <a:lstStyle>
            <a:lvl1pPr>
              <a:defRPr/>
            </a:lvl1pPr>
          </a:lstStyle>
          <a:p>
            <a:pPr>
              <a:defRPr/>
            </a:pPr>
            <a:fld id="{6158F162-EC8D-4B5B-975F-B8B0EEBB18C6}"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lvl1pPr>
              <a:defRPr/>
            </a:lvl1pPr>
          </a:lstStyle>
          <a:p>
            <a:pPr>
              <a:defRPr/>
            </a:pPr>
            <a:fld id="{5014026C-E9EB-49CF-B0AF-5F18EA30CE0D}" type="datetime4">
              <a:rPr lang="en-US" smtClean="0"/>
              <a:t>February 16, 2026</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400"/>
            <a:ext cx="5791200" cy="1371600"/>
          </a:xfrm>
          <a:prstGeom prst="rect">
            <a:avLst/>
          </a:prstGeom>
        </p:spPr>
        <p:txBody>
          <a:bodyPr vert="horz" lIns="91440" tIns="45720" rIns="91440" bIns="45720" rtlCol="0" anchor="b">
            <a:normAutofit/>
          </a:bodyPr>
          <a:lstStyle/>
          <a:p>
            <a:r>
              <a:rPr lang="en-US" dirty="0"/>
              <a:t>Click to edit Master title style</a:t>
            </a:r>
          </a:p>
        </p:txBody>
      </p:sp>
      <p:sp>
        <p:nvSpPr>
          <p:cNvPr id="1027" name="Text Placeholder 2"/>
          <p:cNvSpPr>
            <a:spLocks noGrp="1"/>
          </p:cNvSpPr>
          <p:nvPr>
            <p:ph type="body" idx="1"/>
          </p:nvPr>
        </p:nvSpPr>
        <p:spPr bwMode="auto">
          <a:xfrm>
            <a:off x="457200" y="1752600"/>
            <a:ext cx="7620000" cy="43735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172200"/>
            <a:ext cx="3429000" cy="304800"/>
          </a:xfrm>
          <a:prstGeom prst="rect">
            <a:avLst/>
          </a:prstGeom>
        </p:spPr>
        <p:txBody>
          <a:bodyPr vert="horz" lIns="91440" tIns="45720" rIns="91440" bIns="0" rtlCol="0" anchor="b"/>
          <a:lstStyle>
            <a:lvl1pPr algn="l" fontAlgn="auto">
              <a:spcBef>
                <a:spcPts val="0"/>
              </a:spcBef>
              <a:spcAft>
                <a:spcPts val="0"/>
              </a:spcAft>
              <a:defRPr sz="1000" smtClean="0">
                <a:solidFill>
                  <a:schemeClr val="tx1"/>
                </a:solidFill>
                <a:latin typeface="+mn-lt"/>
              </a:defRPr>
            </a:lvl1pPr>
          </a:lstStyle>
          <a:p>
            <a:pPr>
              <a:defRPr/>
            </a:pPr>
            <a:fld id="{8B7A1717-6CAD-46F7-A16B-46B8D506B39A}" type="datetime4">
              <a:rPr lang="en-US" smtClean="0"/>
              <a:t>February 16, 2026</a:t>
            </a:fld>
            <a:endParaRPr lang="en-US" dirty="0"/>
          </a:p>
        </p:txBody>
      </p:sp>
      <p:sp>
        <p:nvSpPr>
          <p:cNvPr id="5" name="Footer Placeholder 4"/>
          <p:cNvSpPr>
            <a:spLocks noGrp="1"/>
          </p:cNvSpPr>
          <p:nvPr>
            <p:ph type="ftr" sz="quarter" idx="3"/>
          </p:nvPr>
        </p:nvSpPr>
        <p:spPr>
          <a:xfrm>
            <a:off x="457199" y="6492875"/>
            <a:ext cx="7821827" cy="284163"/>
          </a:xfrm>
          <a:prstGeom prst="rect">
            <a:avLst/>
          </a:prstGeom>
        </p:spPr>
        <p:txBody>
          <a:bodyPr vert="horz" lIns="91440" tIns="45720" rIns="91440" bIns="45720" rtlCol="0" anchor="t"/>
          <a:lstStyle>
            <a:lvl1pPr algn="l" fontAlgn="auto">
              <a:spcBef>
                <a:spcPts val="0"/>
              </a:spcBef>
              <a:spcAft>
                <a:spcPts val="0"/>
              </a:spcAft>
              <a:defRPr sz="800" dirty="0">
                <a:solidFill>
                  <a:schemeClr val="tx1"/>
                </a:solidFill>
                <a:latin typeface="+mn-lt"/>
              </a:defRPr>
            </a:lvl1pPr>
          </a:lstStyle>
          <a:p>
            <a:pPr>
              <a:defRPr/>
            </a:pPr>
            <a:r>
              <a:rPr lang="en-US"/>
              <a:t>This OpenStax ancillary resource is © Rice University under a CC-BY 4.0 International license; it may be reproduced or modified but must be attributed to OpenStax, Rice University and any changes must be noted. Any images credited to other sources are similarly available for reproduction, but must be attributed to their sources. </a:t>
            </a:r>
            <a:endParaRPr lang="en-US" dirty="0"/>
          </a:p>
        </p:txBody>
      </p:sp>
      <p:sp>
        <p:nvSpPr>
          <p:cNvPr id="6" name="Slide Number Placeholder 5"/>
          <p:cNvSpPr>
            <a:spLocks noGrp="1"/>
          </p:cNvSpPr>
          <p:nvPr>
            <p:ph type="sldNum" sz="quarter" idx="4"/>
          </p:nvPr>
        </p:nvSpPr>
        <p:spPr>
          <a:xfrm rot="16200000">
            <a:off x="8044657" y="683419"/>
            <a:ext cx="1316037" cy="365125"/>
          </a:xfrm>
          <a:prstGeom prst="rect">
            <a:avLst/>
          </a:prstGeom>
        </p:spPr>
        <p:txBody>
          <a:bodyPr vert="horz" lIns="91440" tIns="45720" rIns="91440" bIns="45720" rtlCol="0" anchor="ctr"/>
          <a:lstStyle>
            <a:lvl1pPr algn="r" fontAlgn="auto">
              <a:spcBef>
                <a:spcPts val="0"/>
              </a:spcBef>
              <a:spcAft>
                <a:spcPts val="0"/>
              </a:spcAft>
              <a:defRPr sz="2400" b="1" smtClean="0">
                <a:solidFill>
                  <a:srgbClr val="FFFFFF"/>
                </a:solidFill>
                <a:latin typeface="+mn-lt"/>
              </a:defRPr>
            </a:lvl1pPr>
          </a:lstStyle>
          <a:p>
            <a:pPr>
              <a:defRPr/>
            </a:pPr>
            <a:fld id="{C56169A9-3380-4EA0-9DA0-2D35F2C8DA18}"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917" r:id="rId1"/>
    <p:sldLayoutId id="2147483918" r:id="rId2"/>
    <p:sldLayoutId id="2147483919" r:id="rId3"/>
    <p:sldLayoutId id="2147483920" r:id="rId4"/>
  </p:sldLayoutIdLst>
  <p:hf sldNum="0" hdr="0" dt="0"/>
  <p:txStyles>
    <p:titleStyle>
      <a:lvl1pPr algn="l" rtl="0" fontAlgn="base">
        <a:spcBef>
          <a:spcPct val="0"/>
        </a:spcBef>
        <a:spcAft>
          <a:spcPct val="0"/>
        </a:spcAft>
        <a:defRPr sz="2400" kern="1200" cap="all" spc="-60" baseline="0">
          <a:solidFill>
            <a:schemeClr val="tx1"/>
          </a:solidFill>
          <a:latin typeface="+mj-lt"/>
          <a:ea typeface="+mj-ea"/>
          <a:cs typeface="+mj-cs"/>
        </a:defRPr>
      </a:lvl1pPr>
      <a:lvl2pPr algn="l" rtl="0" fontAlgn="base">
        <a:spcBef>
          <a:spcPct val="0"/>
        </a:spcBef>
        <a:spcAft>
          <a:spcPct val="0"/>
        </a:spcAft>
        <a:defRPr sz="2400">
          <a:solidFill>
            <a:srgbClr val="6CB255"/>
          </a:solidFill>
          <a:latin typeface="Arial Black" pitchFamily="34" charset="0"/>
        </a:defRPr>
      </a:lvl2pPr>
      <a:lvl3pPr algn="l" rtl="0" fontAlgn="base">
        <a:spcBef>
          <a:spcPct val="0"/>
        </a:spcBef>
        <a:spcAft>
          <a:spcPct val="0"/>
        </a:spcAft>
        <a:defRPr sz="2400">
          <a:solidFill>
            <a:srgbClr val="6CB255"/>
          </a:solidFill>
          <a:latin typeface="Arial Black" pitchFamily="34" charset="0"/>
        </a:defRPr>
      </a:lvl3pPr>
      <a:lvl4pPr algn="l" rtl="0" fontAlgn="base">
        <a:spcBef>
          <a:spcPct val="0"/>
        </a:spcBef>
        <a:spcAft>
          <a:spcPct val="0"/>
        </a:spcAft>
        <a:defRPr sz="2400">
          <a:solidFill>
            <a:srgbClr val="6CB255"/>
          </a:solidFill>
          <a:latin typeface="Arial Black" pitchFamily="34" charset="0"/>
        </a:defRPr>
      </a:lvl4pPr>
      <a:lvl5pPr algn="l" rtl="0" fontAlgn="base">
        <a:spcBef>
          <a:spcPct val="0"/>
        </a:spcBef>
        <a:spcAft>
          <a:spcPct val="0"/>
        </a:spcAft>
        <a:defRPr sz="2400">
          <a:solidFill>
            <a:srgbClr val="6CB255"/>
          </a:solidFill>
          <a:latin typeface="Arial Black" pitchFamily="34" charset="0"/>
        </a:defRPr>
      </a:lvl5pPr>
      <a:lvl6pPr marL="457200" algn="l" rtl="0" fontAlgn="base">
        <a:spcBef>
          <a:spcPct val="0"/>
        </a:spcBef>
        <a:spcAft>
          <a:spcPct val="0"/>
        </a:spcAft>
        <a:defRPr sz="2400">
          <a:solidFill>
            <a:srgbClr val="6CB255"/>
          </a:solidFill>
          <a:latin typeface="Arial Black" pitchFamily="34" charset="0"/>
        </a:defRPr>
      </a:lvl6pPr>
      <a:lvl7pPr marL="914400" algn="l" rtl="0" fontAlgn="base">
        <a:spcBef>
          <a:spcPct val="0"/>
        </a:spcBef>
        <a:spcAft>
          <a:spcPct val="0"/>
        </a:spcAft>
        <a:defRPr sz="2400">
          <a:solidFill>
            <a:srgbClr val="6CB255"/>
          </a:solidFill>
          <a:latin typeface="Arial Black" pitchFamily="34" charset="0"/>
        </a:defRPr>
      </a:lvl7pPr>
      <a:lvl8pPr marL="1371600" algn="l" rtl="0" fontAlgn="base">
        <a:spcBef>
          <a:spcPct val="0"/>
        </a:spcBef>
        <a:spcAft>
          <a:spcPct val="0"/>
        </a:spcAft>
        <a:defRPr sz="2400">
          <a:solidFill>
            <a:srgbClr val="6CB255"/>
          </a:solidFill>
          <a:latin typeface="Arial Black" pitchFamily="34" charset="0"/>
        </a:defRPr>
      </a:lvl8pPr>
      <a:lvl9pPr marL="1828800" algn="l" rtl="0" fontAlgn="base">
        <a:spcBef>
          <a:spcPct val="0"/>
        </a:spcBef>
        <a:spcAft>
          <a:spcPct val="0"/>
        </a:spcAft>
        <a:defRPr sz="2400">
          <a:solidFill>
            <a:srgbClr val="6CB255"/>
          </a:solidFill>
          <a:latin typeface="Arial Black" pitchFamily="34" charset="0"/>
        </a:defRPr>
      </a:lvl9pPr>
    </p:titleStyle>
    <p:bodyStyle>
      <a:lvl1pPr algn="l" rtl="0" fontAlgn="base">
        <a:spcBef>
          <a:spcPct val="20000"/>
        </a:spcBef>
        <a:spcAft>
          <a:spcPts val="600"/>
        </a:spcAft>
        <a:buClr>
          <a:srgbClr val="6CB255"/>
        </a:buClr>
        <a:buFont typeface="Arial" charset="0"/>
        <a:defRPr sz="2000" kern="1200">
          <a:solidFill>
            <a:schemeClr val="tx1"/>
          </a:solidFill>
          <a:latin typeface="+mn-lt"/>
          <a:ea typeface="+mn-ea"/>
          <a:cs typeface="+mn-cs"/>
        </a:defRPr>
      </a:lvl1pPr>
      <a:lvl2pPr marL="457200" indent="-182563" algn="l" rtl="0" fontAlgn="base">
        <a:spcBef>
          <a:spcPct val="20000"/>
        </a:spcBef>
        <a:spcAft>
          <a:spcPct val="0"/>
        </a:spcAft>
        <a:buClr>
          <a:schemeClr val="tx1"/>
        </a:buClr>
        <a:buFont typeface="Arial" charset="0"/>
        <a:buChar char="•"/>
        <a:defRPr sz="2000" kern="1200">
          <a:solidFill>
            <a:srgbClr val="000000"/>
          </a:solidFill>
          <a:latin typeface="+mn-lt"/>
          <a:ea typeface="+mn-ea"/>
          <a:cs typeface="+mn-cs"/>
        </a:defRPr>
      </a:lvl2pPr>
      <a:lvl3pPr marL="1143000" indent="-228600" algn="l" rtl="0" fontAlgn="base">
        <a:spcBef>
          <a:spcPct val="20000"/>
        </a:spcBef>
        <a:spcAft>
          <a:spcPct val="0"/>
        </a:spcAft>
        <a:buClr>
          <a:schemeClr val="tx1"/>
        </a:buClr>
        <a:buFont typeface="Arial" charset="0"/>
        <a:buChar char="•"/>
        <a:defRPr kern="1200">
          <a:solidFill>
            <a:srgbClr val="000000"/>
          </a:solidFill>
          <a:latin typeface="+mn-lt"/>
          <a:ea typeface="+mn-ea"/>
          <a:cs typeface="+mn-cs"/>
        </a:defRPr>
      </a:lvl3pPr>
      <a:lvl4pPr marL="1600200" indent="-228600" algn="l" rtl="0" fontAlgn="base">
        <a:spcBef>
          <a:spcPct val="20000"/>
        </a:spcBef>
        <a:spcAft>
          <a:spcPct val="0"/>
        </a:spcAft>
        <a:buClr>
          <a:schemeClr val="tx1"/>
        </a:buClr>
        <a:buFont typeface="Arial" charset="0"/>
        <a:buChar char="•"/>
        <a:defRPr kern="1200">
          <a:solidFill>
            <a:srgbClr val="000000"/>
          </a:solidFill>
          <a:latin typeface="+mn-lt"/>
          <a:ea typeface="+mn-ea"/>
          <a:cs typeface="+mn-cs"/>
        </a:defRPr>
      </a:lvl4pPr>
      <a:lvl5pPr marL="2057400" indent="-228600" algn="l" rtl="0" fontAlgn="base">
        <a:spcBef>
          <a:spcPct val="20000"/>
        </a:spcBef>
        <a:spcAft>
          <a:spcPct val="0"/>
        </a:spcAft>
        <a:buClr>
          <a:schemeClr val="tx1"/>
        </a:buClr>
        <a:buFont typeface="Arial" charset="0"/>
        <a:buChar char="•"/>
        <a:defRPr kern="1200">
          <a:solidFill>
            <a:srgbClr val="000000"/>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1.xml" /><Relationship Id="rId3" Type="http://schemas.openxmlformats.org/officeDocument/2006/relationships/image" Target="../media/v3_image2_51e54acd9dc1.png" /><Relationship Id="rId4" Type="http://schemas.openxmlformats.org/officeDocument/2006/relationships/image" Target="../media/image3.jpeg"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4.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44AF3CD5-FB25-412C-A7B5-1CC23C5F2151}"/>
              </a:ext>
            </a:extLst>
          </p:cNvPr>
          <p:cNvSpPr>
            <a:spLocks noGrp="1"/>
          </p:cNvSpPr>
          <p:nvPr>
            <p:ph type="title" idx="4294967295"/>
          </p:nvPr>
        </p:nvSpPr>
        <p:spPr>
          <a:xfrm>
            <a:off x="0" y="689598"/>
            <a:ext cx="9144000" cy="735012"/>
          </a:xfrm>
        </p:spPr>
        <p:txBody>
          <a:bodyPr>
            <a:normAutofit/>
          </a:bodyPr>
          <a:lstStyle/>
          <a:p>
            <a:pPr algn="ctr"/>
            <a:r>
              <a:rPr lang="en-US" sz="3600" dirty="0"/>
              <a:t>FÉLAGSFRÆÐI, 3. ÚTGÁFA</a:t>
            </a:r>
          </a:p>
        </p:txBody>
      </p:sp>
      <p:sp>
        <p:nvSpPr>
          <p:cNvPr id="5" name="Chapter Title"/>
          <p:cNvSpPr txBox="1">
            <a:spLocks/>
          </p:cNvSpPr>
          <p:nvPr/>
        </p:nvSpPr>
        <p:spPr>
          <a:xfrm>
            <a:off x="0" y="1613939"/>
            <a:ext cx="9144000" cy="709612"/>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fontAlgn="auto">
              <a:spcAft>
                <a:spcPts val="0"/>
              </a:spcAft>
              <a:defRPr/>
            </a:pPr>
            <a:r>
              <a:rPr lang="en-US" sz="2000" b="1" cap="none" dirty="0">
                <a:solidFill>
                  <a:srgbClr val="212F62"/>
                </a:solidFill>
                <a:latin typeface="+mn-lt"/>
              </a:rPr>
              <a:t>5. kafli: FÉLAGSMÓTUN</a:t>
            </a:r>
          </a:p>
          <a:p>
            <a:pPr algn="ctr" fontAlgn="auto">
              <a:spcAft>
                <a:spcPts val="0"/>
              </a:spcAft>
              <a:defRPr/>
            </a:pPr>
            <a:r>
              <a:rPr lang="en-US" sz="1600" cap="none" dirty="0">
                <a:solidFill>
                  <a:schemeClr val="tx1"/>
                </a:solidFill>
                <a:latin typeface="+mn-lt"/>
              </a:rPr>
              <a:t>Myndasýning í PowerPoint</a:t>
            </a:r>
          </a:p>
        </p:txBody>
      </p:sp>
      <p:pic>
        <p:nvPicPr>
          <p:cNvPr id="4" name="Picture 3" descr="Image of OpenStax Sociology Cover" title="OS Sociology Cove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54286" y="2512880"/>
            <a:ext cx="3235428" cy="3235428"/>
          </a:xfrm>
          <a:prstGeom prst="rect">
            <a:avLst/>
          </a:prstGeom>
        </p:spPr>
      </p:pic>
      <p:pic>
        <p:nvPicPr>
          <p:cNvPr id="6" name="OpenStaxLogo" descr="openstax college logo">
            <a:extLst>
              <a:ext uri="{FF2B5EF4-FFF2-40B4-BE49-F238E27FC236}">
                <a16:creationId xmlns:a16="http://schemas.microsoft.com/office/drawing/2014/main" id="{3110EED7-75EE-AE43-98DC-B9576F80C18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10087" y="5801978"/>
            <a:ext cx="1226434" cy="83359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igure Number">
            <a:extLst>
              <a:ext uri="{FF2B5EF4-FFF2-40B4-BE49-F238E27FC236}">
                <a16:creationId xmlns:a16="http://schemas.microsoft.com/office/drawing/2014/main" id="{D5EA4BD2-6900-35AF-6EE3-AC34C1662380}"/>
              </a:ext>
            </a:extLst>
          </p:cNvPr>
          <p:cNvSpPr>
            <a:spLocks noGrp="1"/>
          </p:cNvSpPr>
          <p:nvPr>
            <p:ph type="title"/>
          </p:nvPr>
        </p:nvSpPr>
        <p:spPr>
          <a:xfrm>
            <a:off x="457200" y="241300"/>
            <a:ext cx="8062913" cy="658813"/>
          </a:xfrm>
        </p:spPr>
        <p:txBody>
          <a:bodyPr/>
          <a:lstStyle/>
          <a:p>
            <a:pPr fontAlgn="auto">
              <a:spcAft>
                <a:spcPts val="0"/>
              </a:spcAft>
              <a:defRPr/>
            </a:pPr>
            <a:r>
              <a:rPr lang="en-US" dirty="0"/>
              <a:t>Félagsmótun</a:t>
            </a:r>
          </a:p>
        </p:txBody>
      </p:sp>
      <p:pic>
        <p:nvPicPr>
          <p:cNvPr id="7" name="Picture Placeholder 6" descr="Emergency medical workers push a gurney with a patient."/>
          <p:cNvPicPr>
            <a:picLocks noGrp="1" noChangeAspect="1"/>
          </p:cNvPicPr>
          <p:nvPr>
            <p:ph type="pic" sz="quarter" idx="13"/>
          </p:nvPr>
        </p:nvPicPr>
        <p:blipFill>
          <a:blip r:embed="rId3">
            <a:extLst>
              <a:ext uri="{28A0092B-C50C-407E-A947-70E740481C1C}">
                <a14:useLocalDpi xmlns:a14="http://schemas.microsoft.com/office/drawing/2010/main" val="0"/>
              </a:ext>
            </a:extLst>
          </a:blip>
          <a:stretch>
            <a:fillRect/>
          </a:stretch>
        </p:blipFill>
        <p:spPr>
          <a:xfrm>
            <a:off x="1859039" y="1039091"/>
            <a:ext cx="5425921" cy="3618672"/>
          </a:xfrm>
        </p:spPr>
      </p:pic>
      <p:sp>
        <p:nvSpPr>
          <p:cNvPr id="9219" name="Figure Legend"/>
          <p:cNvSpPr>
            <a:spLocks noGrp="1"/>
          </p:cNvSpPr>
          <p:nvPr>
            <p:ph type="body" sz="quarter" idx="14"/>
          </p:nvPr>
        </p:nvSpPr>
        <p:spPr>
          <a:xfrm>
            <a:off x="457200" y="4775736"/>
            <a:ext cx="8062913" cy="1675864"/>
          </a:xfrm>
        </p:spPr>
        <p:txBody>
          <a:bodyPr/>
          <a:lstStyle/>
          <a:p>
            <a:r>
              <a:rPr lang="en-US" sz="1600" dirty="0"/>
              <a:t>Viðbragðsaðilar frá College of DuPage eru þjálfaðir í að sinna sjúklingum með fjölbreytta sjúkdóma og áverka. Auk læknisfræðilegrar þjálfunar öðlast þeir færni í ákvarðanatöku, teymisvinnu, samskiptum og streitustjórnun. Sú færni getur reynst afar dýrmæt alla ævi og starfsferil þeirra, jafnvel þótt þeir færi sig yfir á önnur starfssvið. Hröð og skilvirk ákvarðanataka á þó ekki alltaf jafn vel við í rólegra starfsumhverfi. (Mynd: COD Newsroom/Flickr)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Spurning: Hvort þeirra hafði rétt fyrir sér í sögu Noels?</a:t>
            </a:r>
          </a:p>
        </p:txBody>
      </p:sp>
      <p:sp>
        <p:nvSpPr>
          <p:cNvPr id="7" name="Text Placeholder 6"/>
          <p:cNvSpPr>
            <a:spLocks noGrp="1"/>
          </p:cNvSpPr>
          <p:nvPr>
            <p:ph type="body" sz="quarter" idx="14"/>
          </p:nvPr>
        </p:nvSpPr>
        <p:spPr>
          <a:xfrm>
            <a:off x="457200" y="1355715"/>
            <a:ext cx="8062912" cy="2330460"/>
          </a:xfrm>
        </p:spPr>
        <p:txBody>
          <a:bodyPr/>
          <a:lstStyle/>
          <a:p>
            <a:pPr marL="457200" indent="-457200">
              <a:buClr>
                <a:schemeClr val="tx1"/>
              </a:buClr>
              <a:buAutoNum type="alphaUcPeriod"/>
            </a:pPr>
            <a:r>
              <a:rPr lang="en-US" dirty="0"/>
              <a:t>Noel hafði rétt fyrir sér. Noel tók eftir vandamáli og brást við.</a:t>
            </a:r>
          </a:p>
          <a:p>
            <a:pPr marL="457200" indent="-457200">
              <a:buClr>
                <a:schemeClr val="tx1"/>
              </a:buClr>
              <a:buAutoNum type="alphaUcPeriod"/>
            </a:pPr>
            <a:r>
              <a:rPr lang="en-US" dirty="0"/>
              <a:t>Tracy hafði rétt fyrir sér. Hún viðurkenndi að Noel hefði fundið vandamál en vildi að það yrði leyst með minni truflun.</a:t>
            </a:r>
          </a:p>
          <a:p>
            <a:pPr marL="457200" indent="-457200">
              <a:buClr>
                <a:schemeClr val="tx1"/>
              </a:buClr>
              <a:buAutoNum type="alphaUcPeriod"/>
            </a:pPr>
            <a:r>
              <a:rPr lang="en-US" dirty="0"/>
              <a:t>Hvorugt þeirra hafði alveg rétt fyrir sér. Noel hefði getað brugðist betur við villunni og Tracy hefði getað hjálpað Noel að tileinka sér starfshætti og viðbrögð á vinnustaðnum.</a:t>
            </a:r>
          </a:p>
        </p:txBody>
      </p:sp>
    </p:spTree>
    <p:extLst>
      <p:ext uri="{BB962C8B-B14F-4D97-AF65-F5344CB8AC3E}">
        <p14:creationId xmlns:p14="http://schemas.microsoft.com/office/powerpoint/2010/main" val="20485536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Inngangur</a:t>
            </a:r>
          </a:p>
        </p:txBody>
      </p:sp>
      <p:sp>
        <p:nvSpPr>
          <p:cNvPr id="7" name="Text Placeholder 6"/>
          <p:cNvSpPr>
            <a:spLocks noGrp="1"/>
          </p:cNvSpPr>
          <p:nvPr>
            <p:ph type="body" sz="quarter" idx="14"/>
          </p:nvPr>
        </p:nvSpPr>
        <p:spPr>
          <a:xfrm>
            <a:off x="457200" y="1355714"/>
            <a:ext cx="8062912" cy="1793885"/>
          </a:xfrm>
        </p:spPr>
        <p:txBody>
          <a:bodyPr/>
          <a:lstStyle/>
          <a:p>
            <a:r>
              <a:rPr lang="en-US" altLang="en-US" b="1" dirty="0">
                <a:ea typeface="MS PGothic" charset="-128"/>
              </a:rPr>
              <a:t>Félagsmótun: </a:t>
            </a:r>
            <a:r>
              <a:rPr lang="en-US" altLang="en-US" dirty="0">
                <a:ea typeface="MS PGothic" charset="-128"/>
              </a:rPr>
              <a:t>ferlið þar sem fólk lærir að verða virkir þátttakendur í samfélaginu með því að skilja viðmið og væntingar þess, tileinka sér viðhorf þess og öðlast vitund um samfélagsleg gildi.</a:t>
            </a:r>
          </a:p>
        </p:txBody>
      </p:sp>
    </p:spTree>
    <p:extLst>
      <p:ext uri="{BB962C8B-B14F-4D97-AF65-F5344CB8AC3E}">
        <p14:creationId xmlns:p14="http://schemas.microsoft.com/office/powerpoint/2010/main" val="20193167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normAutofit/>
          </a:bodyPr>
          <a:lstStyle/>
          <a:p>
            <a:pPr fontAlgn="auto">
              <a:spcAft>
                <a:spcPts val="0"/>
              </a:spcAft>
              <a:defRPr/>
            </a:pPr>
            <a:r>
              <a:rPr lang="en-US" altLang="en-US" dirty="0">
                <a:ea typeface="MS PGothic" charset="-128"/>
              </a:rPr>
              <a:t>George Herbert Mead</a:t>
            </a:r>
            <a:endParaRPr lang="en-US" dirty="0"/>
          </a:p>
        </p:txBody>
      </p:sp>
      <p:sp>
        <p:nvSpPr>
          <p:cNvPr id="7" name="Text Placeholder 6"/>
          <p:cNvSpPr>
            <a:spLocks noGrp="1"/>
          </p:cNvSpPr>
          <p:nvPr>
            <p:ph type="body" sz="quarter" idx="14"/>
          </p:nvPr>
        </p:nvSpPr>
        <p:spPr>
          <a:xfrm>
            <a:off x="457200" y="1355714"/>
            <a:ext cx="8062912" cy="1793885"/>
          </a:xfrm>
        </p:spPr>
        <p:txBody>
          <a:bodyPr/>
          <a:lstStyle/>
          <a:p>
            <a:r>
              <a:rPr lang="en-US" altLang="en-US" b="1" dirty="0">
                <a:ea typeface="MS PGothic" charset="-128"/>
              </a:rPr>
              <a:t>Sjálfið</a:t>
            </a:r>
            <a:r>
              <a:rPr lang="en-US" altLang="en-US" dirty="0">
                <a:ea typeface="MS PGothic" charset="-128"/>
              </a:rPr>
              <a:t> vísar til þeirrar sérstöku sjálfsmyndar sem mótast í félagslegum samskiptum.</a:t>
            </a:r>
          </a:p>
          <a:p>
            <a:endParaRPr lang="en-US" altLang="en-US" dirty="0">
              <a:ea typeface="MS PGothic" charset="-128"/>
            </a:endParaRPr>
          </a:p>
          <a:p>
            <a:r>
              <a:rPr lang="en-US" altLang="en-US" b="1" dirty="0">
                <a:ea typeface="MS PGothic" charset="-128"/>
              </a:rPr>
              <a:t>Hinn alhæfði annar: </a:t>
            </a:r>
            <a:r>
              <a:rPr lang="en-US" altLang="en-US" dirty="0">
                <a:ea typeface="MS PGothic" charset="-128"/>
              </a:rPr>
              <a:t>sameiginlegar væntingar samfélagsins um hegðun.</a:t>
            </a:r>
          </a:p>
        </p:txBody>
      </p:sp>
    </p:spTree>
    <p:extLst>
      <p:ext uri="{BB962C8B-B14F-4D97-AF65-F5344CB8AC3E}">
        <p14:creationId xmlns:p14="http://schemas.microsoft.com/office/powerpoint/2010/main" val="19224416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normAutofit fontScale="90000"/>
          </a:bodyPr>
          <a:lstStyle/>
          <a:p>
            <a:pPr fontAlgn="auto">
              <a:spcAft>
                <a:spcPts val="0"/>
              </a:spcAft>
              <a:defRPr/>
            </a:pPr>
            <a:r>
              <a:rPr lang="en-US" altLang="en-US" dirty="0">
                <a:ea typeface="MS PGothic" charset="-128"/>
              </a:rPr>
              <a:t>HUGMYNDIR KOHLBERGS UM SIÐFERÐISÞROSKA</a:t>
            </a:r>
            <a:endParaRPr lang="en-US" dirty="0"/>
          </a:p>
        </p:txBody>
      </p:sp>
      <p:sp>
        <p:nvSpPr>
          <p:cNvPr id="7" name="Text Placeholder 6"/>
          <p:cNvSpPr>
            <a:spLocks noGrp="1"/>
          </p:cNvSpPr>
          <p:nvPr>
            <p:ph type="body" sz="quarter" idx="14"/>
          </p:nvPr>
        </p:nvSpPr>
        <p:spPr>
          <a:xfrm>
            <a:off x="457200" y="1355714"/>
            <a:ext cx="8062912" cy="4682229"/>
          </a:xfrm>
        </p:spPr>
        <p:txBody>
          <a:bodyPr/>
          <a:lstStyle/>
          <a:p>
            <a:r>
              <a:rPr lang="en-US" altLang="en-US" b="1" dirty="0">
                <a:ea typeface="MS PGothic" charset="-128"/>
              </a:rPr>
              <a:t>Siðferðisþroski</a:t>
            </a:r>
            <a:r>
              <a:rPr lang="en-US" altLang="en-US" dirty="0">
                <a:ea typeface="MS PGothic" charset="-128"/>
              </a:rPr>
              <a:t>: ferlið þar sem fólk lærir hvað samfélagið telur „gott“ og „slæmt“; það er mikilvægt fyrir farsæla virkni samfélagsins.</a:t>
            </a:r>
          </a:p>
          <a:p>
            <a:endParaRPr lang="en-US" altLang="en-US" dirty="0">
              <a:ea typeface="MS PGothic" charset="-128"/>
            </a:endParaRPr>
          </a:p>
          <a:p>
            <a:r>
              <a:rPr lang="en-US" altLang="en-US" dirty="0">
                <a:ea typeface="MS PGothic" charset="-128"/>
              </a:rPr>
              <a:t>Siðferðisþroski dregur úr því að fólk láti óheftar hvatir ráða gerðum sínum.</a:t>
            </a:r>
          </a:p>
          <a:p>
            <a:endParaRPr lang="en-US" altLang="en-US" dirty="0">
              <a:ea typeface="MS PGothic" charset="-128"/>
            </a:endParaRPr>
          </a:p>
          <a:p>
            <a:r>
              <a:rPr lang="en-US" altLang="en-US" dirty="0">
                <a:ea typeface="MS PGothic" charset="-128"/>
              </a:rPr>
              <a:t>Þrjú stig:</a:t>
            </a:r>
          </a:p>
          <a:p>
            <a:pPr marL="342900" indent="-342900">
              <a:buClr>
                <a:schemeClr val="tx1"/>
              </a:buClr>
              <a:buFont typeface="Arial" charset="0"/>
              <a:buChar char="•"/>
            </a:pPr>
            <a:r>
              <a:rPr lang="en-US" altLang="en-US" dirty="0">
                <a:ea typeface="MS PGothic" charset="-128"/>
              </a:rPr>
              <a:t>Forhefðbundið stig: Börn skynja heiminn eingöngu með skynfærunum.</a:t>
            </a:r>
          </a:p>
          <a:p>
            <a:pPr marL="342900" indent="-342900">
              <a:buClr>
                <a:schemeClr val="tx1"/>
              </a:buClr>
              <a:buFont typeface="Arial" charset="0"/>
              <a:buChar char="•"/>
            </a:pPr>
            <a:r>
              <a:rPr lang="en-US" altLang="en-US" dirty="0">
                <a:ea typeface="MS PGothic" charset="-128"/>
              </a:rPr>
              <a:t>Hefðbundið stig: Unglingar og ungt fullorðið fólk verður meðvitaðra um tilfinningar annarra og tekur tillit til þeirra.</a:t>
            </a:r>
          </a:p>
          <a:p>
            <a:pPr marL="342900" indent="-342900">
              <a:buClr>
                <a:schemeClr val="tx1"/>
              </a:buClr>
              <a:buFont typeface="Arial" charset="0"/>
              <a:buChar char="•"/>
            </a:pPr>
            <a:r>
              <a:rPr lang="en-US" altLang="en-US" dirty="0">
                <a:ea typeface="MS PGothic" charset="-128"/>
              </a:rPr>
              <a:t>Eftirhefðbundið stig: Siðferði er skilið út frá óhlutbundnum eða algildum meginreglum sem ná út fyrir tengsl einstaklinga. </a:t>
            </a:r>
          </a:p>
          <a:p>
            <a:endParaRPr lang="en-US" altLang="en-US" dirty="0">
              <a:ea typeface="MS PGothic" charset="-128"/>
            </a:endParaRPr>
          </a:p>
          <a:p>
            <a:endParaRPr lang="en-US" altLang="en-US" dirty="0">
              <a:ea typeface="MS PGothic" charset="-128"/>
            </a:endParaRPr>
          </a:p>
          <a:p>
            <a:endParaRPr lang="en-US" altLang="en-US" dirty="0">
              <a:ea typeface="MS PGothic" charset="-128"/>
            </a:endParaRPr>
          </a:p>
          <a:p>
            <a:endParaRPr lang="en-US" altLang="en-US" dirty="0">
              <a:ea typeface="MS PGothic" charset="-128"/>
            </a:endParaRPr>
          </a:p>
        </p:txBody>
      </p:sp>
    </p:spTree>
    <p:extLst>
      <p:ext uri="{BB962C8B-B14F-4D97-AF65-F5344CB8AC3E}">
        <p14:creationId xmlns:p14="http://schemas.microsoft.com/office/powerpoint/2010/main" val="11370239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normAutofit fontScale="90000"/>
          </a:bodyPr>
          <a:lstStyle/>
          <a:p>
            <a:r>
              <a:rPr lang="en-US" b="1" dirty="0"/>
              <a:t>Kenning Gilligans um siðferðisþroska </a:t>
            </a:r>
            <a:r>
              <a:rPr lang="en-US" b="1"/>
              <a:t>og kyn</a:t>
            </a:r>
            <a:endParaRPr lang="en-US" dirty="0"/>
          </a:p>
        </p:txBody>
      </p:sp>
      <p:sp>
        <p:nvSpPr>
          <p:cNvPr id="7" name="Text Placeholder 6"/>
          <p:cNvSpPr>
            <a:spLocks noGrp="1"/>
          </p:cNvSpPr>
          <p:nvPr>
            <p:ph type="body" sz="quarter" idx="14"/>
          </p:nvPr>
        </p:nvSpPr>
        <p:spPr>
          <a:xfrm>
            <a:off x="217715" y="1355714"/>
            <a:ext cx="8665028" cy="4682229"/>
          </a:xfrm>
        </p:spPr>
        <p:txBody>
          <a:bodyPr/>
          <a:lstStyle/>
          <a:p>
            <a:r>
              <a:rPr lang="en-US" altLang="en-US" dirty="0">
                <a:ea typeface="MS PGothic" charset="-128"/>
              </a:rPr>
              <a:t>Hún rannsakaði ung börn af ólíkum kynjum.</a:t>
            </a:r>
          </a:p>
          <a:p>
            <a:pPr marL="342900" indent="-342900">
              <a:buClr>
                <a:schemeClr val="tx1"/>
              </a:buClr>
              <a:buFont typeface="Arial" charset="0"/>
              <a:buChar char="•"/>
            </a:pPr>
            <a:r>
              <a:rPr lang="en-US" altLang="en-US" dirty="0">
                <a:ea typeface="MS PGothic" charset="-128"/>
              </a:rPr>
              <a:t>Drengir sýndu réttlætismiðað siðferði </a:t>
            </a:r>
            <a:r>
              <a:rPr lang="mr-IN" altLang="en-US" dirty="0">
                <a:ea typeface="MS PGothic" charset="-128"/>
              </a:rPr>
              <a:t>–</a:t>
            </a:r>
            <a:r>
              <a:rPr lang="en-US" altLang="en-US" dirty="0">
                <a:ea typeface="MS PGothic" charset="-128"/>
              </a:rPr>
              <a:t> með áherslu á reglur og lög.</a:t>
            </a:r>
          </a:p>
          <a:p>
            <a:pPr marL="342900" indent="-342900">
              <a:buClr>
                <a:schemeClr val="tx1"/>
              </a:buClr>
              <a:buFont typeface="Arial" charset="0"/>
              <a:buChar char="•"/>
            </a:pPr>
            <a:r>
              <a:rPr lang="en-US" altLang="en-US" dirty="0">
                <a:ea typeface="MS PGothic" charset="-128"/>
              </a:rPr>
              <a:t>Stúlkur sýndu umhyggju- og skilningsmiðað sjónarhorn </a:t>
            </a:r>
            <a:r>
              <a:rPr lang="mr-IN" altLang="en-US" dirty="0">
                <a:ea typeface="MS PGothic" charset="-128"/>
              </a:rPr>
              <a:t>–</a:t>
            </a:r>
            <a:r>
              <a:rPr lang="en-US" altLang="en-US" dirty="0">
                <a:ea typeface="MS PGothic" charset="-128"/>
              </a:rPr>
              <a:t> með áherslu á samkennd og ástæður slæmrar hegðunar</a:t>
            </a:r>
          </a:p>
          <a:p>
            <a:pPr marL="342900" indent="-342900">
              <a:buFont typeface="Arial" charset="0"/>
              <a:buChar char="•"/>
            </a:pPr>
            <a:endParaRPr lang="en-US" altLang="en-US" dirty="0">
              <a:ea typeface="MS PGothic" charset="-128"/>
            </a:endParaRPr>
          </a:p>
          <a:p>
            <a:r>
              <a:rPr lang="en-US" altLang="en-US" dirty="0">
                <a:ea typeface="MS PGothic" charset="-128"/>
              </a:rPr>
              <a:t>Þótt úrtaksstærð rannsóknarinnar hafi verið gagnrýnd sýndi Gilligan fram á takmarkanir fyrri rannsókna. Hún brást til dæmis við því að Kohlberg beindi sjónum að drengjum og körlum en ekki öðrum kynjum. </a:t>
            </a:r>
          </a:p>
          <a:p>
            <a:pPr marL="342900" indent="-342900">
              <a:buFont typeface="Arial" charset="0"/>
              <a:buChar char="•"/>
            </a:pPr>
            <a:endParaRPr lang="en-US" altLang="en-US" dirty="0">
              <a:ea typeface="MS PGothic" charset="-128"/>
            </a:endParaRPr>
          </a:p>
          <a:p>
            <a:endParaRPr lang="en-US" altLang="en-US" dirty="0">
              <a:ea typeface="MS PGothic" charset="-128"/>
            </a:endParaRPr>
          </a:p>
          <a:p>
            <a:endParaRPr lang="en-US" altLang="en-US" dirty="0">
              <a:ea typeface="MS PGothic" charset="-128"/>
            </a:endParaRPr>
          </a:p>
          <a:p>
            <a:endParaRPr lang="en-US" altLang="en-US" dirty="0">
              <a:ea typeface="MS PGothic" charset="-128"/>
            </a:endParaRPr>
          </a:p>
          <a:p>
            <a:endParaRPr lang="en-US" altLang="en-US" dirty="0">
              <a:ea typeface="MS PGothic" charset="-128"/>
            </a:endParaRPr>
          </a:p>
        </p:txBody>
      </p:sp>
    </p:spTree>
    <p:extLst>
      <p:ext uri="{BB962C8B-B14F-4D97-AF65-F5344CB8AC3E}">
        <p14:creationId xmlns:p14="http://schemas.microsoft.com/office/powerpoint/2010/main" val="13434249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normAutofit/>
          </a:bodyPr>
          <a:lstStyle/>
          <a:p>
            <a:r>
              <a:rPr lang="en-US" b="1" dirty="0"/>
              <a:t>Erfðir eða umhverfi</a:t>
            </a:r>
            <a:endParaRPr lang="en-US" dirty="0"/>
          </a:p>
        </p:txBody>
      </p:sp>
      <p:sp>
        <p:nvSpPr>
          <p:cNvPr id="7" name="Text Placeholder 6"/>
          <p:cNvSpPr>
            <a:spLocks noGrp="1"/>
          </p:cNvSpPr>
          <p:nvPr>
            <p:ph type="body" sz="quarter" idx="14"/>
          </p:nvPr>
        </p:nvSpPr>
        <p:spPr>
          <a:xfrm>
            <a:off x="457199" y="1355714"/>
            <a:ext cx="8243889" cy="4682229"/>
          </a:xfrm>
        </p:spPr>
        <p:txBody>
          <a:bodyPr/>
          <a:lstStyle/>
          <a:p>
            <a:r>
              <a:rPr lang="en-US" altLang="en-US" b="1" dirty="0">
                <a:ea typeface="MS PGothic" charset="-128"/>
              </a:rPr>
              <a:t>Umhverfisáhrif </a:t>
            </a:r>
            <a:r>
              <a:rPr lang="en-US" altLang="en-US" dirty="0">
                <a:ea typeface="MS PGothic" charset="-128"/>
              </a:rPr>
              <a:t>vísa til þeirra tengsla og þeirrar umhyggju í umhverfi okkar sem móta okkur.</a:t>
            </a:r>
          </a:p>
          <a:p>
            <a:r>
              <a:rPr lang="en-US" altLang="en-US" b="1" dirty="0">
                <a:ea typeface="MS PGothic" charset="-128"/>
              </a:rPr>
              <a:t>Erfðir:</a:t>
            </a:r>
            <a:r>
              <a:rPr lang="en-US" altLang="en-US" dirty="0">
                <a:ea typeface="MS PGothic" charset="-128"/>
              </a:rPr>
              <a:t> erfðaeiginleikar okkar, svo sem skapgerð, áhugasvið og hæfileikar, mótast fyrir fæðingu og ráða því hver við erum fremur en umhverfið</a:t>
            </a:r>
          </a:p>
          <a:p>
            <a:endParaRPr lang="en-US" altLang="en-US" dirty="0">
              <a:ea typeface="MS PGothic" charset="-128"/>
            </a:endParaRPr>
          </a:p>
          <a:p>
            <a:r>
              <a:rPr lang="en-US" altLang="en-US" dirty="0">
                <a:ea typeface="MS PGothic" charset="-128"/>
              </a:rPr>
              <a:t>Í fræðilegri jafnt sem óformlegri umræðu er uppruni hegðunar og viðhorfa </a:t>
            </a:r>
            <a:r>
              <a:rPr lang="mr-IN" altLang="en-US" dirty="0">
                <a:ea typeface="MS PGothic" charset="-128"/>
              </a:rPr>
              <a:t>–</a:t>
            </a:r>
            <a:r>
              <a:rPr lang="en-US" altLang="en-US" dirty="0">
                <a:ea typeface="MS PGothic" charset="-128"/>
              </a:rPr>
              <a:t> hvort þau stafi af erfðum eða umhverfisáhrifum </a:t>
            </a:r>
            <a:r>
              <a:rPr lang="mr-IN" altLang="en-US" dirty="0">
                <a:ea typeface="MS PGothic" charset="-128"/>
              </a:rPr>
              <a:t>–</a:t>
            </a:r>
            <a:r>
              <a:rPr lang="en-US" altLang="en-US" dirty="0">
                <a:ea typeface="MS PGothic" charset="-128"/>
              </a:rPr>
              <a:t> oft til umræðu.</a:t>
            </a:r>
          </a:p>
          <a:p>
            <a:endParaRPr lang="en-US" altLang="en-US" dirty="0">
              <a:ea typeface="MS PGothic" charset="-128"/>
            </a:endParaRPr>
          </a:p>
          <a:p>
            <a:r>
              <a:rPr lang="en-US" altLang="en-US" dirty="0">
                <a:ea typeface="MS PGothic" charset="-128"/>
              </a:rPr>
              <a:t>Fæðist sumt fólk til dæmis með tilhneigingu til að vera mjög félagslynt eða þróast hún vegna leiðsagnar, fyrirmynda eða eigin vilja?</a:t>
            </a:r>
          </a:p>
          <a:p>
            <a:endParaRPr lang="en-US" altLang="en-US" dirty="0">
              <a:ea typeface="MS PGothic" charset="-128"/>
            </a:endParaRPr>
          </a:p>
          <a:p>
            <a:endParaRPr lang="en-US" altLang="en-US" dirty="0">
              <a:ea typeface="MS PGothic" charset="-128"/>
            </a:endParaRPr>
          </a:p>
          <a:p>
            <a:endParaRPr lang="en-US" altLang="en-US" dirty="0">
              <a:ea typeface="MS PGothic" charset="-128"/>
            </a:endParaRPr>
          </a:p>
          <a:p>
            <a:endParaRPr lang="en-US" altLang="en-US" dirty="0">
              <a:ea typeface="MS PGothic" charset="-128"/>
            </a:endParaRPr>
          </a:p>
          <a:p>
            <a:endParaRPr lang="en-US" altLang="en-US" dirty="0">
              <a:ea typeface="MS PGothic" charset="-128"/>
            </a:endParaRPr>
          </a:p>
        </p:txBody>
      </p:sp>
    </p:spTree>
    <p:extLst>
      <p:ext uri="{BB962C8B-B14F-4D97-AF65-F5344CB8AC3E}">
        <p14:creationId xmlns:p14="http://schemas.microsoft.com/office/powerpoint/2010/main" val="14406507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Erfðir og umhverfi hjá tvíburum</a:t>
            </a:r>
          </a:p>
        </p:txBody>
      </p:sp>
      <p:pic>
        <p:nvPicPr>
          <p:cNvPr id="4" name="Picture Placeholder 3" descr="Two people who appear to be identical twins stand back to back on an airfield." title="FIgur 5.3"/>
          <p:cNvPicPr>
            <a:picLocks noGrp="1" noChangeAspect="1"/>
          </p:cNvPicPr>
          <p:nvPr>
            <p:ph type="pic" sz="quarter" idx="13"/>
          </p:nvPr>
        </p:nvPicPr>
        <p:blipFill>
          <a:blip r:embed="rId2">
            <a:extLst>
              <a:ext uri="{28A0092B-C50C-407E-A947-70E740481C1C}">
                <a14:useLocalDpi xmlns:a14="http://schemas.microsoft.com/office/drawing/2010/main" val="0"/>
              </a:ext>
            </a:extLst>
          </a:blip>
          <a:stretch>
            <a:fillRect/>
          </a:stretch>
        </p:blipFill>
        <p:spPr>
          <a:xfrm>
            <a:off x="283027" y="1768743"/>
            <a:ext cx="5029200" cy="3332988"/>
          </a:xfrm>
        </p:spPr>
      </p:pic>
      <p:sp>
        <p:nvSpPr>
          <p:cNvPr id="8" name="TextBox 7"/>
          <p:cNvSpPr txBox="1"/>
          <p:nvPr/>
        </p:nvSpPr>
        <p:spPr>
          <a:xfrm>
            <a:off x="5588227" y="1652629"/>
            <a:ext cx="2931886" cy="3970318"/>
          </a:xfrm>
          <a:prstGeom prst="rect">
            <a:avLst/>
          </a:prstGeom>
          <a:noFill/>
        </p:spPr>
        <p:txBody>
          <a:bodyPr wrap="square" rtlCol="0">
            <a:spAutoFit/>
          </a:bodyPr>
          <a:lstStyle/>
          <a:p>
            <a:r>
              <a:rPr lang="en-US" dirty="0"/>
              <a:t>Tvíburar eru áhugaverðir rannsóknarþátttakendur þegar áhrif erfða og umhverfis eru skoðuð:</a:t>
            </a:r>
          </a:p>
          <a:p>
            <a:endParaRPr lang="en-US" dirty="0"/>
          </a:p>
          <a:p>
            <a:r>
              <a:rPr lang="en-US" dirty="0"/>
              <a:t>Þeir eru oft líffræðilega líkir eða eins.</a:t>
            </a:r>
          </a:p>
          <a:p>
            <a:endParaRPr lang="en-US" dirty="0"/>
          </a:p>
          <a:p>
            <a:r>
              <a:rPr lang="en-US" dirty="0"/>
              <a:t>Þeir alast oft upp í sama umhverfi hjá sömu foreldrum eða fjölskyldu.</a:t>
            </a:r>
          </a:p>
          <a:p>
            <a:endParaRPr lang="en-US" dirty="0"/>
          </a:p>
          <a:p>
            <a:r>
              <a:rPr lang="en-US" dirty="0"/>
              <a:t>Samt geta þeir verið mjög ólíkir frá unga aldri.</a:t>
            </a:r>
          </a:p>
          <a:p>
            <a:endParaRPr lang="en-US" dirty="0"/>
          </a:p>
        </p:txBody>
      </p:sp>
      <p:sp>
        <p:nvSpPr>
          <p:cNvPr id="9" name="TextBox 8"/>
          <p:cNvSpPr txBox="1"/>
          <p:nvPr/>
        </p:nvSpPr>
        <p:spPr>
          <a:xfrm>
            <a:off x="283028" y="5834743"/>
            <a:ext cx="8237086" cy="646331"/>
          </a:xfrm>
          <a:prstGeom prst="rect">
            <a:avLst/>
          </a:prstGeom>
          <a:noFill/>
        </p:spPr>
        <p:txBody>
          <a:bodyPr wrap="square" rtlCol="0">
            <a:spAutoFit/>
          </a:bodyPr>
          <a:lstStyle/>
          <a:p>
            <a:r>
              <a:rPr lang="en-US" dirty="0"/>
              <a:t>„Tvíburarannsóknir“ eru verulegur hluti félagsvísindarannsókna en hafa verið gagnrýndar fyrir þær forsendur sem þær byggja á. Niðurstöður þeirra er ekki hægt að yfirfæra á samfélagið í heild.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normAutofit/>
          </a:bodyPr>
          <a:lstStyle/>
          <a:p>
            <a:r>
              <a:rPr lang="en-US" b="1" dirty="0"/>
              <a:t>Félagshópar sem félagsmótunaraðilar</a:t>
            </a:r>
            <a:endParaRPr lang="en-US" dirty="0"/>
          </a:p>
        </p:txBody>
      </p:sp>
      <p:sp>
        <p:nvSpPr>
          <p:cNvPr id="7" name="Text Placeholder 6"/>
          <p:cNvSpPr>
            <a:spLocks noGrp="1"/>
          </p:cNvSpPr>
          <p:nvPr>
            <p:ph type="body" sz="quarter" idx="14"/>
          </p:nvPr>
        </p:nvSpPr>
        <p:spPr>
          <a:xfrm>
            <a:off x="457199" y="1355714"/>
            <a:ext cx="8186739" cy="4682229"/>
          </a:xfrm>
        </p:spPr>
        <p:txBody>
          <a:bodyPr/>
          <a:lstStyle/>
          <a:p>
            <a:r>
              <a:rPr lang="en-US" altLang="en-US" b="1" dirty="0">
                <a:ea typeface="MS PGothic" charset="-128"/>
              </a:rPr>
              <a:t>Fjölskylda</a:t>
            </a:r>
          </a:p>
          <a:p>
            <a:pPr marL="342900" indent="-342900">
              <a:buClr>
                <a:schemeClr val="tx1"/>
              </a:buClr>
              <a:buFont typeface="Arial" charset="0"/>
              <a:buChar char="•"/>
            </a:pPr>
            <a:r>
              <a:rPr lang="en-US" altLang="en-US" dirty="0">
                <a:ea typeface="MS PGothic" charset="-128"/>
              </a:rPr>
              <a:t>Kjarnafjölskylda og stórfjölskylda</a:t>
            </a:r>
          </a:p>
          <a:p>
            <a:pPr marL="342900" indent="-342900">
              <a:buClr>
                <a:schemeClr val="tx1"/>
              </a:buClr>
              <a:buFont typeface="Arial" charset="0"/>
              <a:buChar char="•"/>
            </a:pPr>
            <a:r>
              <a:rPr lang="en-US" altLang="en-US" dirty="0">
                <a:ea typeface="MS PGothic" charset="-128"/>
              </a:rPr>
              <a:t>Sögulegt og samfélagslegt samhengi hefur áhrif á uppeldi barna</a:t>
            </a:r>
          </a:p>
          <a:p>
            <a:pPr marL="342900" indent="-342900">
              <a:buClr>
                <a:schemeClr val="tx1"/>
              </a:buClr>
              <a:buFont typeface="Arial" charset="0"/>
              <a:buChar char="•"/>
            </a:pPr>
            <a:r>
              <a:rPr lang="en-US" altLang="en-US" dirty="0">
                <a:ea typeface="MS PGothic" charset="-128"/>
              </a:rPr>
              <a:t>Félags- og efnahagsleg staða og tengdar aðstæður </a:t>
            </a:r>
          </a:p>
          <a:p>
            <a:pPr marL="342900" indent="-342900">
              <a:buClr>
                <a:schemeClr val="tx1"/>
              </a:buClr>
              <a:buFont typeface="Arial" charset="0"/>
              <a:buChar char="•"/>
            </a:pPr>
            <a:r>
              <a:rPr lang="en-US" altLang="en-US" dirty="0">
                <a:ea typeface="MS PGothic" charset="-128"/>
              </a:rPr>
              <a:t>Kynþáttur, trúarbrögð, þjóðernisuppruni, upprunaland og aðrir þættir fjölskyldubakgrunns hafa áhrif á félagsmótun innan fjölskyldunnar.</a:t>
            </a:r>
          </a:p>
          <a:p>
            <a:endParaRPr lang="en-US" altLang="en-US" b="1" dirty="0">
              <a:ea typeface="MS PGothic" charset="-128"/>
            </a:endParaRPr>
          </a:p>
          <a:p>
            <a:endParaRPr lang="en-US" altLang="en-US" b="1" dirty="0">
              <a:ea typeface="MS PGothic" charset="-128"/>
            </a:endParaRPr>
          </a:p>
          <a:p>
            <a:r>
              <a:rPr lang="en-US" altLang="en-US" dirty="0">
                <a:ea typeface="MS PGothic" charset="-128"/>
              </a:rPr>
              <a:t/>
            </a:r>
            <a:r>
              <a:rPr lang="en-US" altLang="en-US" b="1" dirty="0">
                <a:ea typeface="MS PGothic" charset="-128"/>
              </a:rPr>
              <a:t>Jafningjahópur </a:t>
            </a:r>
            <a:r>
              <a:rPr lang="en-US" altLang="en-US" dirty="0">
                <a:ea typeface="MS PGothic" charset="-128"/>
              </a:rPr>
              <a:t>er hópur fólks á svipuðum aldri og með svipaða félagslega stöðu sem á sameiginleg áhugamál.</a:t>
            </a:r>
          </a:p>
          <a:p>
            <a:endParaRPr lang="en-US" altLang="en-US" dirty="0">
              <a:ea typeface="MS PGothic" charset="-128"/>
            </a:endParaRPr>
          </a:p>
          <a:p>
            <a:endParaRPr lang="en-US" altLang="en-US" dirty="0">
              <a:ea typeface="MS PGothic" charset="-128"/>
            </a:endParaRPr>
          </a:p>
          <a:p>
            <a:endParaRPr lang="en-US" altLang="en-US" dirty="0">
              <a:ea typeface="MS PGothic" charset="-128"/>
            </a:endParaRPr>
          </a:p>
          <a:p>
            <a:endParaRPr lang="en-US" altLang="en-US" dirty="0">
              <a:ea typeface="MS PGothic" charset="-128"/>
            </a:endParaRPr>
          </a:p>
          <a:p>
            <a:endParaRPr lang="en-US" altLang="en-US" dirty="0">
              <a:ea typeface="MS PGothic" charset="-128"/>
            </a:endParaRPr>
          </a:p>
        </p:txBody>
      </p:sp>
    </p:spTree>
    <p:extLst>
      <p:ext uri="{BB962C8B-B14F-4D97-AF65-F5344CB8AC3E}">
        <p14:creationId xmlns:p14="http://schemas.microsoft.com/office/powerpoint/2010/main" val="3258858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Mynd 5.4</a:t>
            </a:r>
          </a:p>
        </p:txBody>
      </p:sp>
      <p:pic>
        <p:nvPicPr>
          <p:cNvPr id="7" name="Picture Placeholder 6" descr="A person holds an infant while showing the infant an open book." title="Figure 5.4"/>
          <p:cNvPicPr>
            <a:picLocks noGrp="1" noChangeAspect="1"/>
          </p:cNvPicPr>
          <p:nvPr>
            <p:ph type="pic" sz="quarter" idx="13"/>
          </p:nvPr>
        </p:nvPicPr>
        <p:blipFill>
          <a:blip r:embed="rId2">
            <a:extLst>
              <a:ext uri="{28A0092B-C50C-407E-A947-70E740481C1C}">
                <a14:useLocalDpi xmlns:a14="http://schemas.microsoft.com/office/drawing/2010/main" val="0"/>
              </a:ext>
            </a:extLst>
          </a:blip>
          <a:stretch>
            <a:fillRect/>
          </a:stretch>
        </p:blipFill>
        <p:spPr>
          <a:xfrm>
            <a:off x="1563226" y="1061551"/>
            <a:ext cx="5609772" cy="3739848"/>
          </a:xfrm>
        </p:spPr>
      </p:pic>
      <p:sp>
        <p:nvSpPr>
          <p:cNvPr id="9219" name="Figure Legend"/>
          <p:cNvSpPr>
            <a:spLocks noGrp="1"/>
          </p:cNvSpPr>
          <p:nvPr>
            <p:ph type="body" sz="quarter" idx="14"/>
          </p:nvPr>
        </p:nvSpPr>
        <p:spPr>
          <a:xfrm>
            <a:off x="457200" y="5272087"/>
            <a:ext cx="8062913" cy="738187"/>
          </a:xfrm>
        </p:spPr>
        <p:txBody>
          <a:bodyPr/>
          <a:lstStyle/>
          <a:p>
            <a:r>
              <a:rPr lang="en-US" sz="1600" dirty="0"/>
              <a:t> Félagsmótuð hlutverk foreldra og forráðamanna eru ólík eftir samfélögum. (Mynd: </a:t>
            </a:r>
            <a:r>
              <a:rPr lang="en-US" sz="1600" dirty="0" err="1"/>
              <a:t>Quaries.com</a:t>
            </a:r>
            <a:r>
              <a:rPr lang="en-US" sz="1600" dirty="0"/>
              <a:t>/</a:t>
            </a:r>
            <a:r>
              <a:rPr lang="en-US" sz="1600" dirty="0" err="1"/>
              <a:t>flickr</a:t>
            </a:r>
            <a:r>
              <a:rPr lang="en-US" sz="1600" dirty="0"/>
              <a:t>)</a:t>
            </a:r>
          </a:p>
          <a:p>
            <a:br>
              <a:rPr lang="en-US" sz="1600" dirty="0"/>
            </a:br>
            <a:endParaRPr lang="en-US" sz="1600" dirty="0"/>
          </a:p>
        </p:txBody>
      </p:sp>
    </p:spTree>
    <p:extLst>
      <p:ext uri="{BB962C8B-B14F-4D97-AF65-F5344CB8AC3E}">
        <p14:creationId xmlns:p14="http://schemas.microsoft.com/office/powerpoint/2010/main" val="21709247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normAutofit/>
          </a:bodyPr>
          <a:lstStyle/>
          <a:p>
            <a:r>
              <a:rPr lang="en-US" b="1" dirty="0"/>
              <a:t>Stofnanabundnir félagsmótunaraðilar</a:t>
            </a:r>
            <a:endParaRPr lang="en-US" dirty="0"/>
          </a:p>
        </p:txBody>
      </p:sp>
      <p:sp>
        <p:nvSpPr>
          <p:cNvPr id="7" name="Text Placeholder 6"/>
          <p:cNvSpPr>
            <a:spLocks noGrp="1"/>
          </p:cNvSpPr>
          <p:nvPr>
            <p:ph type="body" sz="quarter" idx="14"/>
          </p:nvPr>
        </p:nvSpPr>
        <p:spPr>
          <a:xfrm>
            <a:off x="217715" y="1355714"/>
            <a:ext cx="8665028" cy="4682229"/>
          </a:xfrm>
        </p:spPr>
        <p:txBody>
          <a:bodyPr/>
          <a:lstStyle/>
          <a:p>
            <a:pPr marL="342900" indent="-342900" eaLnBrk="1" hangingPunct="1">
              <a:buClr>
                <a:schemeClr val="tx1"/>
              </a:buClr>
              <a:buFont typeface="Arial" charset="0"/>
              <a:buChar char="•"/>
              <a:defRPr/>
            </a:pPr>
            <a:r>
              <a:rPr lang="en-US" altLang="en-US" sz="2400" dirty="0"/>
              <a:t>Skólar</a:t>
            </a:r>
          </a:p>
          <a:p>
            <a:pPr marL="1074420" lvl="1" indent="-342900">
              <a:buClr>
                <a:schemeClr val="tx1"/>
              </a:buClr>
              <a:buFont typeface="Arial" charset="0"/>
              <a:buChar char="•"/>
              <a:defRPr/>
            </a:pPr>
            <a:r>
              <a:rPr lang="en-US" sz="2400" b="1" dirty="0"/>
              <a:t>Dulda námskráin: </a:t>
            </a:r>
            <a:r>
              <a:rPr lang="en-US" sz="2400" dirty="0"/>
              <a:t>óformleg fræðsla í skólum sem styrkir samfélagsleg viðmið. </a:t>
            </a:r>
          </a:p>
          <a:p>
            <a:pPr marL="342900" indent="-342900" eaLnBrk="1" hangingPunct="1">
              <a:buClr>
                <a:schemeClr val="tx1"/>
              </a:buClr>
              <a:buFont typeface="Arial" charset="0"/>
              <a:buChar char="•"/>
              <a:defRPr/>
            </a:pPr>
            <a:r>
              <a:rPr lang="en-US" altLang="en-US" sz="2400" dirty="0"/>
              <a:t>Vinnustaðurinn</a:t>
            </a:r>
          </a:p>
          <a:p>
            <a:pPr marL="342900" indent="-342900" eaLnBrk="1" hangingPunct="1">
              <a:buClr>
                <a:schemeClr val="tx1"/>
              </a:buClr>
              <a:buFont typeface="Arial" charset="0"/>
              <a:buChar char="•"/>
              <a:defRPr/>
            </a:pPr>
            <a:r>
              <a:rPr lang="en-US" altLang="en-US" sz="2400" dirty="0"/>
              <a:t>Trúarbrögð</a:t>
            </a:r>
          </a:p>
          <a:p>
            <a:pPr marL="342900" indent="-342900" eaLnBrk="1" hangingPunct="1">
              <a:buClr>
                <a:schemeClr val="tx1"/>
              </a:buClr>
              <a:buFont typeface="Arial" charset="0"/>
              <a:buChar char="•"/>
              <a:defRPr/>
            </a:pPr>
            <a:r>
              <a:rPr lang="en-US" altLang="en-US" sz="2400" dirty="0"/>
              <a:t>Stjórnvöld</a:t>
            </a:r>
          </a:p>
          <a:p>
            <a:pPr marL="342900" indent="-342900" eaLnBrk="1" hangingPunct="1">
              <a:buClr>
                <a:schemeClr val="tx1"/>
              </a:buClr>
              <a:buFont typeface="Arial" charset="0"/>
              <a:buChar char="•"/>
              <a:defRPr/>
            </a:pPr>
            <a:r>
              <a:rPr lang="en-US" altLang="en-US" sz="2400" dirty="0"/>
              <a:t>Fjölmiðlar: </a:t>
            </a:r>
            <a:r>
              <a:rPr lang="en-US" sz="2400" dirty="0"/>
              <a:t>miðla ópersónulegum upplýsingum til stórs hóps með sjónvarpi, dagblöðum, útvarpi og internetinu</a:t>
            </a:r>
            <a:endParaRPr lang="en-US" altLang="en-US" sz="2400" dirty="0">
              <a:ea typeface="MS PGothic" charset="-128"/>
            </a:endParaRPr>
          </a:p>
          <a:p>
            <a:endParaRPr lang="en-US" altLang="en-US" dirty="0">
              <a:ea typeface="MS PGothic" charset="-128"/>
            </a:endParaRPr>
          </a:p>
          <a:p>
            <a:endParaRPr lang="en-US" altLang="en-US" dirty="0">
              <a:ea typeface="MS PGothic" charset="-128"/>
            </a:endParaRPr>
          </a:p>
          <a:p>
            <a:endParaRPr lang="en-US" altLang="en-US" dirty="0">
              <a:ea typeface="MS PGothic" charset="-128"/>
            </a:endParaRPr>
          </a:p>
          <a:p>
            <a:endParaRPr lang="en-US" altLang="en-US" dirty="0">
              <a:ea typeface="MS PGothic" charset="-128"/>
            </a:endParaRPr>
          </a:p>
        </p:txBody>
      </p:sp>
    </p:spTree>
    <p:extLst>
      <p:ext uri="{BB962C8B-B14F-4D97-AF65-F5344CB8AC3E}">
        <p14:creationId xmlns:p14="http://schemas.microsoft.com/office/powerpoint/2010/main" val="14359190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268514" y="18535"/>
            <a:ext cx="8062913" cy="489466"/>
          </a:xfrm>
        </p:spPr>
        <p:txBody>
          <a:bodyPr/>
          <a:lstStyle/>
          <a:p>
            <a:pPr fontAlgn="auto">
              <a:spcAft>
                <a:spcPts val="0"/>
              </a:spcAft>
              <a:defRPr/>
            </a:pPr>
            <a:r>
              <a:rPr lang="en-US" dirty="0"/>
              <a:t>Mynd 5.6</a:t>
            </a:r>
          </a:p>
        </p:txBody>
      </p:sp>
      <p:pic>
        <p:nvPicPr>
          <p:cNvPr id="3" name="Picture Placeholder 2" descr="Two people sit at a table that " title="FIgure 5.6"/>
          <p:cNvPicPr>
            <a:picLocks noGrp="1" noChangeAspect="1"/>
          </p:cNvPicPr>
          <p:nvPr>
            <p:ph type="pic" sz="quarter" idx="13"/>
          </p:nvPr>
        </p:nvPicPr>
        <p:blipFill>
          <a:blip r:embed="rId2">
            <a:extLst>
              <a:ext uri="{28A0092B-C50C-407E-A947-70E740481C1C}">
                <a14:useLocalDpi xmlns:a14="http://schemas.microsoft.com/office/drawing/2010/main" val="0"/>
              </a:ext>
            </a:extLst>
          </a:blip>
          <a:stretch>
            <a:fillRect/>
          </a:stretch>
        </p:blipFill>
        <p:spPr>
          <a:xfrm>
            <a:off x="904178" y="626867"/>
            <a:ext cx="7197983" cy="4623127"/>
          </a:xfrm>
        </p:spPr>
      </p:pic>
      <p:sp>
        <p:nvSpPr>
          <p:cNvPr id="9219" name="Figure Legend"/>
          <p:cNvSpPr>
            <a:spLocks noGrp="1"/>
          </p:cNvSpPr>
          <p:nvPr>
            <p:ph type="body" sz="quarter" idx="14"/>
          </p:nvPr>
        </p:nvSpPr>
        <p:spPr>
          <a:xfrm>
            <a:off x="471712" y="5368860"/>
            <a:ext cx="8062913" cy="1353684"/>
          </a:xfrm>
        </p:spPr>
        <p:txBody>
          <a:bodyPr/>
          <a:lstStyle/>
          <a:p>
            <a:r>
              <a:rPr lang="en-US" sz="1600" dirty="0"/>
              <a:t>Félagsmótun á vinnustöðum fer fram bæði með formlegum og óformlegum hætti og getur varðað efnislega og óefnislega menningu. Fólk lærir meðal annars á námskeiðum, af skjölum og fundum og með því að fylgjast með öðrum. Einkum á skrifstofum eru aðeins sumar reglurnar skráðar í skjöl á borð við siðareglur.  </a:t>
            </a:r>
          </a:p>
          <a:p>
            <a:r>
              <a:rPr lang="en-US" sz="1600" dirty="0"/>
              <a:t>(Mynd: Landbúnaðarráðuneyti Bandaríkjanna/</a:t>
            </a:r>
            <a:r>
              <a:rPr lang="en-US" sz="1600" dirty="0" err="1"/>
              <a:t>flickr</a:t>
            </a:r>
            <a:r>
              <a:rPr lang="en-US" sz="1600" dirty="0"/>
              <a:t>).</a:t>
            </a:r>
            <a:br>
              <a:rPr lang="en-US" sz="1600" dirty="0"/>
            </a:br>
            <a:endParaRPr lang="en-US" sz="1600" dirty="0"/>
          </a:p>
        </p:txBody>
      </p:sp>
    </p:spTree>
    <p:extLst>
      <p:ext uri="{BB962C8B-B14F-4D97-AF65-F5344CB8AC3E}">
        <p14:creationId xmlns:p14="http://schemas.microsoft.com/office/powerpoint/2010/main" val="21069920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normAutofit fontScale="90000"/>
          </a:bodyPr>
          <a:lstStyle/>
          <a:p>
            <a:pPr fontAlgn="auto">
              <a:spcAft>
                <a:spcPts val="0"/>
              </a:spcAft>
              <a:defRPr/>
            </a:pPr>
            <a:r>
              <a:rPr lang="en-US" dirty="0"/>
              <a:t>Spurning: Hvaða áhrif hafa prinsessumyndir og prinsessumenning á ung börn að ykkar mati?</a:t>
            </a:r>
          </a:p>
        </p:txBody>
      </p:sp>
      <p:sp>
        <p:nvSpPr>
          <p:cNvPr id="7" name="Text Placeholder 6"/>
          <p:cNvSpPr>
            <a:spLocks noGrp="1"/>
          </p:cNvSpPr>
          <p:nvPr>
            <p:ph type="body" sz="quarter" idx="14"/>
          </p:nvPr>
        </p:nvSpPr>
        <p:spPr>
          <a:xfrm>
            <a:off x="336656" y="1549239"/>
            <a:ext cx="8062912" cy="1166382"/>
          </a:xfrm>
        </p:spPr>
        <p:txBody>
          <a:bodyPr/>
          <a:lstStyle/>
          <a:p>
            <a:pPr marL="457200" indent="-457200">
              <a:buClr>
                <a:schemeClr val="tx1"/>
              </a:buClr>
              <a:buFont typeface="+mj-lt"/>
              <a:buAutoNum type="alphaUcPeriod"/>
            </a:pPr>
            <a:r>
              <a:rPr lang="en-US" dirty="0"/>
              <a:t>Á heildina litið miðla prinsessumyndir jákvæðum gildum og ætti að hvetja til áhorfs á þær.</a:t>
            </a:r>
          </a:p>
          <a:p>
            <a:pPr marL="457200" indent="-457200">
              <a:buClr>
                <a:schemeClr val="tx1"/>
              </a:buClr>
              <a:buFont typeface="+mj-lt"/>
              <a:buAutoNum type="alphaUcPeriod"/>
            </a:pPr>
            <a:r>
              <a:rPr lang="en-US" dirty="0"/>
              <a:t>Prinsessumenning heillar mig ekki, en hún veldur ekki verulegum skaða.</a:t>
            </a:r>
          </a:p>
          <a:p>
            <a:pPr marL="457200" indent="-457200">
              <a:buClr>
                <a:schemeClr val="tx1"/>
              </a:buClr>
              <a:buFont typeface="+mj-lt"/>
              <a:buAutoNum type="alphaUcPeriod"/>
            </a:pPr>
            <a:r>
              <a:rPr lang="en-US" dirty="0"/>
              <a:t>Prinsessumyndir miðla börnum að sumu leyti misvísandi eða neikvæðum skilaboðum og ætti að takmarka áhorf á þær.</a:t>
            </a:r>
          </a:p>
          <a:p>
            <a:pPr marL="457200" indent="-457200">
              <a:buClr>
                <a:schemeClr val="tx1"/>
              </a:buClr>
              <a:buFont typeface="+mj-lt"/>
              <a:buAutoNum type="alphaUcPeriod"/>
            </a:pPr>
            <a:r>
              <a:rPr lang="en-US" dirty="0"/>
              <a:t>Prinsessumyndir hafa mjög neikvæð áhrif á börn og ætti að forðast þær.</a:t>
            </a:r>
          </a:p>
          <a:p>
            <a:pPr>
              <a:buClr>
                <a:schemeClr val="tx1"/>
              </a:buClr>
            </a:pPr>
            <a:endParaRPr lang="en-US" dirty="0"/>
          </a:p>
          <a:p>
            <a:pPr marL="457200" indent="-457200">
              <a:buClr>
                <a:schemeClr val="tx1"/>
              </a:buClr>
              <a:buFont typeface="+mj-lt"/>
              <a:buAutoNum type="alphaUcPeriod"/>
            </a:pPr>
            <a:endParaRPr lang="en-US" dirty="0"/>
          </a:p>
          <a:p>
            <a:pPr marL="457200" indent="-457200">
              <a:buClr>
                <a:schemeClr val="tx1"/>
              </a:buClr>
              <a:buFont typeface="+mj-lt"/>
              <a:buAutoNum type="alphaUcPeriod"/>
            </a:pPr>
            <a:endParaRPr lang="en-US" dirty="0"/>
          </a:p>
        </p:txBody>
      </p:sp>
    </p:spTree>
    <p:extLst>
      <p:ext uri="{BB962C8B-B14F-4D97-AF65-F5344CB8AC3E}">
        <p14:creationId xmlns:p14="http://schemas.microsoft.com/office/powerpoint/2010/main" val="15439113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589643"/>
            <a:ext cx="8062913" cy="658813"/>
          </a:xfrm>
        </p:spPr>
        <p:txBody>
          <a:bodyPr>
            <a:normAutofit fontScale="90000"/>
          </a:bodyPr>
          <a:lstStyle/>
          <a:p>
            <a:pPr fontAlgn="auto">
              <a:spcAft>
                <a:spcPts val="0"/>
              </a:spcAft>
              <a:defRPr/>
            </a:pPr>
            <a:r>
              <a:rPr lang="en-US" dirty="0"/>
              <a:t>Spurning: </a:t>
            </a:r>
            <a:r>
              <a:rPr lang="en-US"/>
              <a:t>Hvaða kvenpersónum </a:t>
            </a:r>
            <a:r>
              <a:rPr lang="en-US" dirty="0"/>
              <a:t>haldið þið að flestar ungar stúlkur samsami sig eða líti mest upp til?</a:t>
            </a:r>
          </a:p>
        </p:txBody>
      </p:sp>
      <p:sp>
        <p:nvSpPr>
          <p:cNvPr id="7" name="Text Placeholder 6"/>
          <p:cNvSpPr>
            <a:spLocks noGrp="1"/>
          </p:cNvSpPr>
          <p:nvPr>
            <p:ph type="body" sz="quarter" idx="14"/>
          </p:nvPr>
        </p:nvSpPr>
        <p:spPr>
          <a:xfrm>
            <a:off x="336656" y="1549239"/>
            <a:ext cx="8062912" cy="3254990"/>
          </a:xfrm>
        </p:spPr>
        <p:txBody>
          <a:bodyPr/>
          <a:lstStyle/>
          <a:p>
            <a:pPr marL="457200" indent="-457200">
              <a:buClr>
                <a:schemeClr val="tx1"/>
              </a:buClr>
              <a:buFont typeface="+mj-lt"/>
              <a:buAutoNum type="alphaUcPeriod"/>
            </a:pPr>
            <a:r>
              <a:rPr lang="en-US" dirty="0"/>
              <a:t>Persónur á borð við Belle, Ariel og Cinderella</a:t>
            </a:r>
          </a:p>
          <a:p>
            <a:pPr marL="457200" indent="-457200">
              <a:buClr>
                <a:schemeClr val="tx1"/>
              </a:buClr>
              <a:buFont typeface="+mj-lt"/>
              <a:buAutoNum type="alphaUcPeriod"/>
            </a:pPr>
            <a:r>
              <a:rPr lang="en-US" dirty="0"/>
              <a:t>Persónur á borð við Tiana, </a:t>
            </a:r>
            <a:r>
              <a:rPr lang="en-US" dirty="0" err="1"/>
              <a:t>Moana</a:t>
            </a:r>
            <a:r>
              <a:rPr lang="en-US" dirty="0"/>
              <a:t> og Merida</a:t>
            </a:r>
          </a:p>
          <a:p>
            <a:pPr marL="457200" indent="-457200">
              <a:buClr>
                <a:schemeClr val="tx1"/>
              </a:buClr>
              <a:buFont typeface="+mj-lt"/>
              <a:buAutoNum type="alphaUcPeriod"/>
            </a:pPr>
            <a:r>
              <a:rPr lang="en-US" dirty="0"/>
              <a:t>Persónur á borð við Elsa</a:t>
            </a:r>
          </a:p>
          <a:p>
            <a:pPr marL="457200" indent="-457200">
              <a:buClr>
                <a:schemeClr val="tx1"/>
              </a:buClr>
              <a:buFont typeface="+mj-lt"/>
              <a:buAutoNum type="alphaUcPeriod"/>
            </a:pPr>
            <a:r>
              <a:rPr lang="en-US" dirty="0"/>
              <a:t>Persónur á borð við Rey</a:t>
            </a:r>
          </a:p>
          <a:p>
            <a:pPr marL="457200" indent="-457200">
              <a:buFont typeface="+mj-lt"/>
              <a:buAutoNum type="alphaUcPeriod"/>
            </a:pPr>
            <a:endParaRPr lang="en-US" dirty="0"/>
          </a:p>
          <a:p>
            <a:endParaRPr lang="en-US" dirty="0"/>
          </a:p>
          <a:p>
            <a:pPr marL="457200" indent="-457200">
              <a:buFont typeface="+mj-lt"/>
              <a:buAutoNum type="alphaUcPeriod"/>
            </a:pPr>
            <a:endParaRPr lang="en-US" dirty="0"/>
          </a:p>
          <a:p>
            <a:pPr marL="457200" indent="-457200">
              <a:buFont typeface="+mj-lt"/>
              <a:buAutoNum type="alphaUcPeriod"/>
            </a:pPr>
            <a:endParaRPr lang="en-US" dirty="0"/>
          </a:p>
        </p:txBody>
      </p:sp>
    </p:spTree>
    <p:extLst>
      <p:ext uri="{BB962C8B-B14F-4D97-AF65-F5344CB8AC3E}">
        <p14:creationId xmlns:p14="http://schemas.microsoft.com/office/powerpoint/2010/main" val="1704069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589643"/>
            <a:ext cx="8062913" cy="658813"/>
          </a:xfrm>
        </p:spPr>
        <p:txBody>
          <a:bodyPr>
            <a:normAutofit/>
          </a:bodyPr>
          <a:lstStyle/>
          <a:p>
            <a:pPr fontAlgn="auto">
              <a:spcAft>
                <a:spcPts val="0"/>
              </a:spcAft>
              <a:defRPr/>
            </a:pPr>
            <a:r>
              <a:rPr lang="en-US" dirty="0"/>
              <a:t>Félagsmótun á lífshlaupinu</a:t>
            </a:r>
          </a:p>
        </p:txBody>
      </p:sp>
      <p:sp>
        <p:nvSpPr>
          <p:cNvPr id="7" name="Text Placeholder 6"/>
          <p:cNvSpPr>
            <a:spLocks noGrp="1"/>
          </p:cNvSpPr>
          <p:nvPr>
            <p:ph type="body" sz="quarter" idx="14"/>
          </p:nvPr>
        </p:nvSpPr>
        <p:spPr>
          <a:xfrm>
            <a:off x="336656" y="1549239"/>
            <a:ext cx="8062912" cy="3254990"/>
          </a:xfrm>
        </p:spPr>
        <p:txBody>
          <a:bodyPr/>
          <a:lstStyle/>
          <a:p>
            <a:r>
              <a:rPr lang="en-US" altLang="en-US" b="1" dirty="0">
                <a:ea typeface="MS PGothic" charset="-128"/>
              </a:rPr>
              <a:t>Félagsmótun til framtíðarhlutverka</a:t>
            </a:r>
            <a:r>
              <a:rPr lang="en-US" altLang="en-US" dirty="0">
                <a:ea typeface="MS PGothic" charset="-128"/>
              </a:rPr>
              <a:t> er sú leið sem fullorðnir nota til að búa sig undir framtíðarhlutverk.</a:t>
            </a:r>
          </a:p>
          <a:p>
            <a:endParaRPr lang="en-US" dirty="0"/>
          </a:p>
          <a:p>
            <a:r>
              <a:rPr lang="en-US" b="1" dirty="0"/>
              <a:t>Aldurstengd þáttaskil, </a:t>
            </a:r>
            <a:r>
              <a:rPr lang="en-US" dirty="0"/>
              <a:t>til dæmis að hefja sitt fyrsta starf, eignast barn eða fara á eftirlaun.</a:t>
            </a:r>
          </a:p>
          <a:p>
            <a:endParaRPr lang="en-US" dirty="0"/>
          </a:p>
          <a:p>
            <a:pPr marL="457200" indent="-457200">
              <a:buFont typeface="+mj-lt"/>
              <a:buAutoNum type="alphaUcPeriod"/>
            </a:pPr>
            <a:endParaRPr lang="en-US" dirty="0"/>
          </a:p>
          <a:p>
            <a:pPr marL="457200" indent="-457200">
              <a:buFont typeface="+mj-lt"/>
              <a:buAutoNum type="alphaUcPeriod"/>
            </a:pPr>
            <a:endParaRPr lang="en-US" dirty="0"/>
          </a:p>
        </p:txBody>
      </p:sp>
    </p:spTree>
    <p:extLst>
      <p:ext uri="{BB962C8B-B14F-4D97-AF65-F5344CB8AC3E}">
        <p14:creationId xmlns:p14="http://schemas.microsoft.com/office/powerpoint/2010/main" val="11123640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589643"/>
            <a:ext cx="8062913" cy="658813"/>
          </a:xfrm>
        </p:spPr>
        <p:txBody>
          <a:bodyPr>
            <a:normAutofit fontScale="90000"/>
          </a:bodyPr>
          <a:lstStyle/>
          <a:p>
            <a:pPr fontAlgn="auto">
              <a:spcAft>
                <a:spcPts val="0"/>
              </a:spcAft>
              <a:defRPr/>
            </a:pPr>
            <a:r>
              <a:rPr lang="en-US" dirty="0"/>
              <a:t>Leiðir eftir framhaldsskóla víða um heim</a:t>
            </a:r>
          </a:p>
        </p:txBody>
      </p:sp>
      <p:sp>
        <p:nvSpPr>
          <p:cNvPr id="7" name="Text Placeholder 6"/>
          <p:cNvSpPr>
            <a:spLocks noGrp="1"/>
          </p:cNvSpPr>
          <p:nvPr>
            <p:ph type="body" sz="quarter" idx="14"/>
          </p:nvPr>
        </p:nvSpPr>
        <p:spPr>
          <a:xfrm>
            <a:off x="336656" y="1549239"/>
            <a:ext cx="8062912" cy="3254990"/>
          </a:xfrm>
        </p:spPr>
        <p:txBody>
          <a:bodyPr/>
          <a:lstStyle/>
          <a:p>
            <a:r>
              <a:rPr lang="en-US" altLang="en-US" dirty="0">
                <a:ea typeface="MS PGothic" charset="-128"/>
              </a:rPr>
              <a:t>Í Bandaríkjunum:</a:t>
            </a:r>
          </a:p>
          <a:p>
            <a:pPr marL="342900" indent="-342900">
              <a:buClr>
                <a:schemeClr val="tx1"/>
              </a:buClr>
              <a:buFont typeface="Arial" charset="0"/>
              <a:buChar char="•"/>
            </a:pPr>
            <a:r>
              <a:rPr lang="en-US" dirty="0">
                <a:ea typeface="MS PGothic" charset="-128"/>
              </a:rPr>
              <a:t>Tveir þriðju þeirra sem útskrifast úr framhaldsskóla hefja háskólanám fyrir 24 ára aldur</a:t>
            </a:r>
          </a:p>
          <a:p>
            <a:pPr marL="342900" indent="-342900">
              <a:buClr>
                <a:schemeClr val="tx1"/>
              </a:buClr>
              <a:buFont typeface="Arial" charset="0"/>
              <a:buChar char="•"/>
            </a:pPr>
            <a:r>
              <a:rPr lang="en-US" dirty="0">
                <a:ea typeface="MS PGothic" charset="-128"/>
              </a:rPr>
              <a:t>Um þriðjungur þessa sama hóps er jafnframt á vinnumarkaði</a:t>
            </a:r>
          </a:p>
          <a:p>
            <a:pPr marL="342900" indent="-342900">
              <a:buClr>
                <a:schemeClr val="tx1"/>
              </a:buClr>
              <a:buFont typeface="Arial" charset="0"/>
              <a:buChar char="•"/>
            </a:pPr>
            <a:r>
              <a:rPr lang="en-US" dirty="0">
                <a:ea typeface="MS PGothic" charset="-128"/>
              </a:rPr>
              <a:t>Um 69% þeirra sem fara í háskóla hefja námið strax að loknum framhaldsskóla.</a:t>
            </a:r>
          </a:p>
          <a:p>
            <a:pPr marL="342900" indent="-342900">
              <a:buFont typeface="Arial" charset="0"/>
              <a:buChar char="•"/>
            </a:pPr>
            <a:endParaRPr lang="en-US" dirty="0">
              <a:ea typeface="MS PGothic" charset="-128"/>
            </a:endParaRPr>
          </a:p>
          <a:p>
            <a:r>
              <a:rPr lang="en-US" dirty="0">
                <a:ea typeface="MS PGothic" charset="-128"/>
              </a:rPr>
              <a:t>Til samanburðar hefja aðeins 25% nemenda í Denver háskólanám strax. Margir taka sér hléár eða gera annað um tíma.</a:t>
            </a:r>
          </a:p>
          <a:p>
            <a:endParaRPr lang="en-US" dirty="0">
              <a:ea typeface="MS PGothic" charset="-128"/>
            </a:endParaRPr>
          </a:p>
          <a:p>
            <a:r>
              <a:rPr lang="en-US" dirty="0">
                <a:ea typeface="MS PGothic" charset="-128"/>
              </a:rPr>
              <a:t>Í mörgum löndum er herskylda. Tugir ríkja leggja hana á karla og nokkur á fólk af öllum kynjum.  </a:t>
            </a:r>
          </a:p>
          <a:p>
            <a:endParaRPr lang="en-US" dirty="0">
              <a:ea typeface="MS PGothic" charset="-128"/>
            </a:endParaRPr>
          </a:p>
          <a:p>
            <a:endParaRPr lang="en-US" dirty="0"/>
          </a:p>
          <a:p>
            <a:endParaRPr lang="en-US" dirty="0"/>
          </a:p>
          <a:p>
            <a:pPr marL="457200" indent="-457200">
              <a:buFont typeface="+mj-lt"/>
              <a:buAutoNum type="alphaUcPeriod"/>
            </a:pPr>
            <a:endParaRPr lang="en-US" dirty="0"/>
          </a:p>
          <a:p>
            <a:pPr marL="457200" indent="-457200">
              <a:buFont typeface="+mj-lt"/>
              <a:buAutoNum type="alphaUcPeriod"/>
            </a:pPr>
            <a:endParaRPr lang="en-US" dirty="0"/>
          </a:p>
        </p:txBody>
      </p:sp>
    </p:spTree>
    <p:extLst>
      <p:ext uri="{BB962C8B-B14F-4D97-AF65-F5344CB8AC3E}">
        <p14:creationId xmlns:p14="http://schemas.microsoft.com/office/powerpoint/2010/main" val="4315726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endurfélagsmótun</a:t>
            </a:r>
          </a:p>
        </p:txBody>
      </p:sp>
      <p:pic>
        <p:nvPicPr>
          <p:cNvPr id="2" name="Figure" descr="About a dozen female members of the U.S. Air Force are shown marching in formation."/>
          <p:cNvPicPr>
            <a:picLocks noGrp="1" noChangeAspect="1"/>
          </p:cNvPicPr>
          <p:nvPr>
            <p:ph type="pic" sz="quarter" idx="13"/>
          </p:nvPr>
        </p:nvPicPr>
        <p:blipFill>
          <a:blip r:embed="rId2" cstate="print">
            <a:extLst>
              <a:ext uri="{28A0092B-C50C-407E-A947-70E740481C1C}">
                <a14:useLocalDpi xmlns:a14="http://schemas.microsoft.com/office/drawing/2010/main" val="0"/>
              </a:ext>
            </a:extLst>
          </a:blip>
          <a:stretch>
            <a:fillRect/>
          </a:stretch>
        </p:blipFill>
        <p:spPr>
          <a:xfrm>
            <a:off x="4372151" y="395855"/>
            <a:ext cx="4343936" cy="2884374"/>
          </a:xfrm>
        </p:spPr>
      </p:pic>
      <p:sp>
        <p:nvSpPr>
          <p:cNvPr id="9219" name="Figure Legend"/>
          <p:cNvSpPr>
            <a:spLocks noGrp="1"/>
          </p:cNvSpPr>
          <p:nvPr>
            <p:ph type="body" sz="quarter" idx="14"/>
          </p:nvPr>
        </p:nvSpPr>
        <p:spPr>
          <a:xfrm>
            <a:off x="319314" y="3434783"/>
            <a:ext cx="8563429" cy="3227273"/>
          </a:xfrm>
        </p:spPr>
        <p:txBody>
          <a:bodyPr/>
          <a:lstStyle/>
          <a:p>
            <a:r>
              <a:rPr lang="en-US" altLang="en-US" sz="1800" b="1" dirty="0">
                <a:ea typeface="MS PGothic" charset="-128"/>
              </a:rPr>
              <a:t>Endurfélagsmótun: </a:t>
            </a:r>
            <a:r>
              <a:rPr lang="en-US" altLang="en-US" sz="1800" dirty="0">
                <a:ea typeface="MS PGothic" charset="-128"/>
              </a:rPr>
              <a:t>eldri hegðun sem nýttist í fyrra hlutverki er aflögð þegar hún á ekki lengur við og ný hegðun, sem hæfir nýja hlutverkinu, kemur í hennar stað.</a:t>
            </a:r>
          </a:p>
          <a:p>
            <a:r>
              <a:rPr lang="en-US" altLang="en-US" sz="1800" b="1" dirty="0">
                <a:ea typeface="MS PGothic" charset="-128"/>
              </a:rPr>
              <a:t>Niðurlægingarathöfn: </a:t>
            </a:r>
            <a:r>
              <a:rPr lang="en-US" altLang="en-US" sz="1800" dirty="0">
                <a:ea typeface="MS PGothic" charset="-128"/>
              </a:rPr>
              <a:t>nýir meðlimir stofnunar missa tiltekna þætti fyrri sjálfsmyndar sinnar og fá nýja sjálfsmynd.</a:t>
            </a:r>
          </a:p>
          <a:p>
            <a:endParaRPr lang="en-US" altLang="en-US" sz="1800" dirty="0">
              <a:ea typeface="MS PGothic" charset="-128"/>
            </a:endParaRPr>
          </a:p>
          <a:p>
            <a:r>
              <a:rPr lang="en-US" altLang="en-US" sz="1800" dirty="0">
                <a:ea typeface="MS PGothic" charset="-128"/>
              </a:rPr>
              <a:t>Þessi ferli eiga sér stað við augljósar aðstæður, svo sem í hernum eða, að mati sumra, þegar gengið er í trúarreglu eða trúarhóp. Þau geta einnig átt sér stað í starfsþjálfun eða við aðlögun að annarri menningu. </a:t>
            </a:r>
          </a:p>
          <a:p>
            <a:endParaRPr lang="en-US" sz="1600" dirty="0"/>
          </a:p>
        </p:txBody>
      </p:sp>
      <p:sp>
        <p:nvSpPr>
          <p:cNvPr id="6" name="TextBox 5">
            <a:extLst>
              <a:ext uri="{FF2B5EF4-FFF2-40B4-BE49-F238E27FC236}">
                <a16:creationId xmlns:a16="http://schemas.microsoft.com/office/drawing/2014/main" id="{5D433AD9-8491-0C4F-8B59-9FFFD3EF029E}"/>
              </a:ext>
            </a:extLst>
          </p:cNvPr>
          <p:cNvSpPr txBox="1"/>
          <p:nvPr/>
        </p:nvSpPr>
        <p:spPr>
          <a:xfrm>
            <a:off x="214392" y="6318607"/>
            <a:ext cx="8815227" cy="553998"/>
          </a:xfrm>
          <a:prstGeom prst="rect">
            <a:avLst/>
          </a:prstGeom>
          <a:noFill/>
        </p:spPr>
        <p:txBody>
          <a:bodyPr wrap="square" rtlCol="0">
            <a:spAutoFit/>
          </a:bodyPr>
          <a:lstStyle/>
          <a:p>
            <a:r>
              <a:rPr lang="en-US" sz="1000" dirty="0"/>
              <a:t>Þetta ítarefni OpenStax er © Rice University og gefið út samkvæmt alþjóðlega leyfinu CC BY-NC-SA 4.0. Heimilt er að afrita það eða breyta því eingöngu í óviðskiptalegum tilgangi, en geta verður OpenStax og Rice University og tilgreina allar breytingar. Öllum aðlöguðum útgáfum verður að dreifa með sams konar leyfi.</a:t>
            </a:r>
          </a:p>
        </p:txBody>
      </p:sp>
    </p:spTree>
    <p:extLst>
      <p:ext uri="{BB962C8B-B14F-4D97-AF65-F5344CB8AC3E}">
        <p14:creationId xmlns:p14="http://schemas.microsoft.com/office/powerpoint/2010/main" val="172332843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ssential">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sential">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sential">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prstDash val="solid"/>
        </a:ln>
        <a:ln w="28575" cap="flat" cmpd="sng" algn="ctr">
          <a:solidFill>
            <a:schemeClr val="phClr"/>
          </a:solidFill>
          <a:prstDash val="solid"/>
        </a:ln>
        <a:ln w="41275" cap="flat" cmpd="sng" algn="ctr">
          <a:solidFill>
            <a:schemeClr val="phClr"/>
          </a:solidFill>
          <a:prstDash val="solid"/>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blipFill rotWithShape="1">
          <a:blip xmlns:r="http://schemas.openxmlformats.org/officeDocument/2006/relationships" r:embed="rId1">
            <a:duotone>
              <a:schemeClr val="phClr">
                <a:tint val="96000"/>
              </a:schemeClr>
              <a:schemeClr val="phClr">
                <a:shade val="94000"/>
              </a:schemeClr>
            </a:duotone>
          </a:blip>
          <a:tile tx="0" ty="0" sx="100000" sy="100000" flip="none" algn="tl"/>
        </a:blipFill>
        <a:gradFill rotWithShape="1">
          <a:gsLst>
            <a:gs pos="0">
              <a:schemeClr val="phClr">
                <a:tint val="84000"/>
                <a:satMod val="110000"/>
              </a:schemeClr>
            </a:gs>
            <a:gs pos="44000">
              <a:schemeClr val="phClr">
                <a:tint val="93000"/>
                <a:satMod val="115000"/>
              </a:schemeClr>
            </a:gs>
            <a:gs pos="100000">
              <a:schemeClr val="phClr">
                <a:tint val="100000"/>
                <a:shade val="59000"/>
                <a:satMod val="120000"/>
              </a:schemeClr>
            </a:gs>
          </a:gsLst>
          <a:path path="circle">
            <a:fillToRect l="40000" t="60000" r="60000" b="4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5724</TotalTime>
  <Words>1188</Words>
  <Application>Microsoft Macintosh PowerPoint</Application>
  <PresentationFormat>On-screen Show (4:3)</PresentationFormat>
  <Paragraphs>120</Paragraphs>
  <Slides>18</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MS PGothic</vt:lpstr>
      <vt:lpstr>Arial</vt:lpstr>
      <vt:lpstr>Arial Black</vt:lpstr>
      <vt:lpstr>Calibri</vt:lpstr>
      <vt:lpstr>Essential</vt:lpstr>
      <vt:lpstr>INTRODUCTION TO SOCIOLOGY 3E</vt:lpstr>
      <vt:lpstr>Socialization</vt:lpstr>
      <vt:lpstr>Q: In NOEL’s story, who was right?</vt:lpstr>
      <vt:lpstr>Introduction</vt:lpstr>
      <vt:lpstr>George Herbert Mead</vt:lpstr>
      <vt:lpstr>KOHLBERG’s Ideas about moral development</vt:lpstr>
      <vt:lpstr>Gilligan’s Theory of Moral Development and Gender</vt:lpstr>
      <vt:lpstr>Nature vs. Nurture</vt:lpstr>
      <vt:lpstr>Nature vs. Nurture in Twins</vt:lpstr>
      <vt:lpstr>Social Group Agents</vt:lpstr>
      <vt:lpstr>Figure 5.4</vt:lpstr>
      <vt:lpstr>Institutional agents</vt:lpstr>
      <vt:lpstr>Figure 5.6</vt:lpstr>
      <vt:lpstr>Q: what are your feelings regarding Young Children and Princess movies/culture?</vt:lpstr>
      <vt:lpstr>Q: with which Woman characters do you think most young girls identify with or admire most?</vt:lpstr>
      <vt:lpstr>Socialization across life course</vt:lpstr>
      <vt:lpstr>Post-High School activities around the world</vt:lpstr>
      <vt:lpstr>resocialization</vt:lpstr>
    </vt:vector>
  </TitlesOfParts>
  <Company>WNI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Sociology 2nd Edition - Chapter 5 - Socialization</dc:title>
  <dc:creator>Spuddy McSpare</dc:creator>
  <cp:lastModifiedBy>Theresa Masciale</cp:lastModifiedBy>
  <cp:revision>68</cp:revision>
  <dcterms:created xsi:type="dcterms:W3CDTF">2012-06-04T02:13:36Z</dcterms:created>
  <dcterms:modified xsi:type="dcterms:W3CDTF">2026-02-16T20:26:32Z</dcterms:modified>
</cp:coreProperties>
</file>