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1"/>
  </p:notesMasterIdLst>
  <p:handoutMasterIdLst>
    <p:handoutMasterId r:id="rId32"/>
  </p:handoutMasterIdLst>
  <p:sldIdLst>
    <p:sldId id="256" r:id="rId2"/>
    <p:sldId id="277" r:id="rId3"/>
    <p:sldId id="297" r:id="rId4"/>
    <p:sldId id="296" r:id="rId5"/>
    <p:sldId id="279" r:id="rId6"/>
    <p:sldId id="298" r:id="rId7"/>
    <p:sldId id="308" r:id="rId8"/>
    <p:sldId id="299" r:id="rId9"/>
    <p:sldId id="301" r:id="rId10"/>
    <p:sldId id="280" r:id="rId11"/>
    <p:sldId id="302" r:id="rId12"/>
    <p:sldId id="284" r:id="rId13"/>
    <p:sldId id="303" r:id="rId14"/>
    <p:sldId id="288" r:id="rId15"/>
    <p:sldId id="304" r:id="rId16"/>
    <p:sldId id="309" r:id="rId17"/>
    <p:sldId id="281" r:id="rId18"/>
    <p:sldId id="282" r:id="rId19"/>
    <p:sldId id="283" r:id="rId20"/>
    <p:sldId id="285" r:id="rId21"/>
    <p:sldId id="286" r:id="rId22"/>
    <p:sldId id="289" r:id="rId23"/>
    <p:sldId id="305" r:id="rId24"/>
    <p:sldId id="290" r:id="rId25"/>
    <p:sldId id="306" r:id="rId26"/>
    <p:sldId id="307" r:id="rId27"/>
    <p:sldId id="291" r:id="rId28"/>
    <p:sldId id="292" r:id="rId29"/>
    <p:sldId id="295"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95095" autoAdjust="0"/>
  </p:normalViewPr>
  <p:slideViewPr>
    <p:cSldViewPr snapToGrid="0" snapToObjects="1">
      <p:cViewPr varScale="1">
        <p:scale>
          <a:sx n="112" d="100"/>
          <a:sy n="112" d="100"/>
        </p:scale>
        <p:origin x="93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D8000-D255-4297-9F25-42E2865B3EFA}"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7CB85B-83A9-48C1-9248-8FFFCB9E94F1}" type="slidenum">
              <a:rPr lang="en-US" smtClean="0"/>
              <a:t>‹#›</a:t>
            </a:fld>
            <a:endParaRPr lang="en-US"/>
          </a:p>
        </p:txBody>
      </p:sp>
    </p:spTree>
    <p:extLst>
      <p:ext uri="{BB962C8B-B14F-4D97-AF65-F5344CB8AC3E}">
        <p14:creationId xmlns:p14="http://schemas.microsoft.com/office/powerpoint/2010/main" val="739583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E1B17AA3-A015-4422-8343-67A9A2DC1498}" type="datetime4">
              <a:rPr lang="en-US" smtClean="0"/>
              <a:t>February 16, 2026</a:t>
            </a:fld>
            <a:endParaRPr lang="en-US"/>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
        <p:nvSpPr>
          <p:cNvPr id="8" name="Footer Placeholder 4">
            <a:extLst>
              <a:ext uri="{FF2B5EF4-FFF2-40B4-BE49-F238E27FC236}">
                <a16:creationId xmlns:a16="http://schemas.microsoft.com/office/drawing/2014/main" id="{48070A6C-6A33-4834-AB4E-F8D964D340EC}"/>
              </a:ext>
            </a:extLst>
          </p:cNvPr>
          <p:cNvSpPr>
            <a:spLocks noGrp="1"/>
          </p:cNvSpPr>
          <p:nvPr>
            <p:ph type="ftr" sz="quarter" idx="3"/>
          </p:nvPr>
        </p:nvSpPr>
        <p:spPr>
          <a:xfrm>
            <a:off x="457200" y="6492875"/>
            <a:ext cx="769797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5DA4324E-F447-4226-99B7-F2A1FEB8022E}" type="datetime4">
              <a:rPr lang="en-US" smtClean="0"/>
              <a:t>February 16, 2026</a:t>
            </a:fld>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
        <p:nvSpPr>
          <p:cNvPr id="11" name="Footer Placeholder 4">
            <a:extLst>
              <a:ext uri="{FF2B5EF4-FFF2-40B4-BE49-F238E27FC236}">
                <a16:creationId xmlns:a16="http://schemas.microsoft.com/office/drawing/2014/main" id="{F4E6EB0A-B46E-46FF-9EF8-68C7195DF5F5}"/>
              </a:ext>
            </a:extLst>
          </p:cNvPr>
          <p:cNvSpPr>
            <a:spLocks noGrp="1"/>
          </p:cNvSpPr>
          <p:nvPr>
            <p:ph type="ftr" sz="quarter" idx="3"/>
          </p:nvPr>
        </p:nvSpPr>
        <p:spPr>
          <a:xfrm>
            <a:off x="457200" y="6492875"/>
            <a:ext cx="769797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BD61AAEF-FFB6-4E6D-9FFB-9C9DF4FBA097}" type="datetime4">
              <a:rPr lang="en-US" smtClean="0"/>
              <a:t>February 16, 2026</a:t>
            </a:fld>
            <a:endParaRPr lang="en-US"/>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
        <p:nvSpPr>
          <p:cNvPr id="8" name="Footer Placeholder 4">
            <a:extLst>
              <a:ext uri="{FF2B5EF4-FFF2-40B4-BE49-F238E27FC236}">
                <a16:creationId xmlns:a16="http://schemas.microsoft.com/office/drawing/2014/main" id="{75E84DF7-9F7F-4088-B7DD-2F76A2CB6DB3}"/>
              </a:ext>
            </a:extLst>
          </p:cNvPr>
          <p:cNvSpPr>
            <a:spLocks noGrp="1"/>
          </p:cNvSpPr>
          <p:nvPr>
            <p:ph type="ftr" sz="quarter" idx="3"/>
          </p:nvPr>
        </p:nvSpPr>
        <p:spPr>
          <a:xfrm>
            <a:off x="457200" y="6492875"/>
            <a:ext cx="769797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3BE37F49-ADE7-4466-A671-7841912CA5DC}" type="datetime4">
              <a:rPr lang="en-US" smtClean="0"/>
              <a:t>February 16, 2026</a:t>
            </a:fld>
            <a:endParaRPr lang="en-US" dirty="0"/>
          </a:p>
        </p:txBody>
      </p:sp>
      <p:sp>
        <p:nvSpPr>
          <p:cNvPr id="6" name="Footer Placeholder 4">
            <a:extLst>
              <a:ext uri="{FF2B5EF4-FFF2-40B4-BE49-F238E27FC236}">
                <a16:creationId xmlns:a16="http://schemas.microsoft.com/office/drawing/2014/main" id="{01198B7C-40F6-4770-BF69-2B85F7019679}"/>
              </a:ext>
            </a:extLst>
          </p:cNvPr>
          <p:cNvSpPr>
            <a:spLocks noGrp="1"/>
          </p:cNvSpPr>
          <p:nvPr>
            <p:ph type="ftr" sz="quarter" idx="3"/>
          </p:nvPr>
        </p:nvSpPr>
        <p:spPr>
          <a:xfrm>
            <a:off x="457200" y="6492875"/>
            <a:ext cx="769797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D4F98469-D7EF-463A-910E-91658C512D99}" type="datetime4">
              <a:rPr lang="en-US" smtClean="0"/>
              <a:t>February 16, 2026</a:t>
            </a:fld>
            <a:endParaRPr lang="en-US" dirty="0"/>
          </a:p>
        </p:txBody>
      </p:sp>
      <p:sp>
        <p:nvSpPr>
          <p:cNvPr id="5" name="Footer Placeholder 4"/>
          <p:cNvSpPr>
            <a:spLocks noGrp="1"/>
          </p:cNvSpPr>
          <p:nvPr>
            <p:ph type="ftr" sz="quarter" idx="3"/>
          </p:nvPr>
        </p:nvSpPr>
        <p:spPr>
          <a:xfrm>
            <a:off x="457200" y="6492875"/>
            <a:ext cx="769797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0278d2fe4b2b.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78dfb22ddc5a.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a856cf523006.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8c4b28b2963b.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5_4b1f55027fbd.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86392F5-B059-4EFF-AEC5-1D1B6E6821CE}"/>
              </a:ext>
            </a:extLst>
          </p:cNvPr>
          <p:cNvSpPr>
            <a:spLocks noGrp="1"/>
          </p:cNvSpPr>
          <p:nvPr>
            <p:ph type="title" idx="4294967295"/>
          </p:nvPr>
        </p:nvSpPr>
        <p:spPr>
          <a:xfrm>
            <a:off x="0" y="702489"/>
            <a:ext cx="9144000" cy="735012"/>
          </a:xfrm>
        </p:spPr>
        <p:txBody>
          <a:bodyPr>
            <a:normAutofit/>
          </a:bodyPr>
          <a:lstStyle/>
          <a:p>
            <a:pPr algn="ctr"/>
            <a:r>
              <a:rPr lang="en-US" sz="3600" dirty="0"/>
              <a:t>FÉLAGSFRÆÐI</a:t>
            </a:r>
            <a:r>
              <a:rPr lang="en-US" sz="3600" baseline="0" dirty="0"/>
              <a:t>, 3. ÚTGÁFA</a:t>
            </a:r>
            <a:endParaRPr lang="en-US" sz="3600" dirty="0"/>
          </a:p>
        </p:txBody>
      </p:sp>
      <p:sp>
        <p:nvSpPr>
          <p:cNvPr id="5" name="Chapter Title"/>
          <p:cNvSpPr txBox="1">
            <a:spLocks/>
          </p:cNvSpPr>
          <p:nvPr/>
        </p:nvSpPr>
        <p:spPr>
          <a:xfrm>
            <a:off x="0" y="1616895"/>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20. kafli MANNFJÖLDI, BORGVÆÐING OG UMHVERFI</a:t>
            </a:r>
          </a:p>
          <a:p>
            <a:pPr algn="ctr" fontAlgn="auto">
              <a:spcAft>
                <a:spcPts val="0"/>
              </a:spcAft>
              <a:defRPr/>
            </a:pPr>
            <a:r>
              <a:rPr lang="en-US" sz="1600" cap="none" dirty="0">
                <a:solidFill>
                  <a:schemeClr val="tx1"/>
                </a:solidFill>
                <a:latin typeface="+mn-lt"/>
              </a:rPr>
              <a:t>PowerPoint-myndasýning</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775854"/>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0"/>
            <a:ext cx="8062913" cy="658813"/>
          </a:xfrm>
        </p:spPr>
        <p:txBody>
          <a:bodyPr/>
          <a:lstStyle/>
          <a:p>
            <a:pPr fontAlgn="auto">
              <a:spcAft>
                <a:spcPts val="0"/>
              </a:spcAft>
              <a:defRPr/>
            </a:pPr>
            <a:r>
              <a:rPr lang="en-US" dirty="0"/>
              <a:t>Mynd 20.1</a:t>
            </a:r>
          </a:p>
        </p:txBody>
      </p:sp>
      <p:pic>
        <p:nvPicPr>
          <p:cNvPr id="7" name="Picture Placeholder 6" descr="A satellite image of the Earth at night with lights of urban centers noticeable against the background. Areas of light concentration include the eastern half and western coast of the United States and Canada, northern South America, northern Africa, almost all of western Europe, the Middle East especially in the Nile River and Israel areas, most of India, the eastern portions of China and other Southeast Asian nations, and most of Japan." title="Figure 20.1"/>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60040" y="658813"/>
            <a:ext cx="8983948" cy="4270375"/>
          </a:xfrm>
        </p:spPr>
      </p:pic>
      <p:sp>
        <p:nvSpPr>
          <p:cNvPr id="9219" name="Figure Legend"/>
          <p:cNvSpPr>
            <a:spLocks noGrp="1"/>
          </p:cNvSpPr>
          <p:nvPr>
            <p:ph type="body" sz="quarter" idx="14"/>
          </p:nvPr>
        </p:nvSpPr>
        <p:spPr>
          <a:xfrm>
            <a:off x="300037" y="5100638"/>
            <a:ext cx="8415338" cy="1743075"/>
          </a:xfrm>
        </p:spPr>
        <p:txBody>
          <a:bodyPr/>
          <a:lstStyle/>
          <a:p>
            <a:r>
              <a:rPr lang="en-US" sz="1400" dirty="0"/>
              <a:t>Séð úr geimnum er auðvelt að greina mun á dreifingu mannfjöldans. Upplýstu svæðin eru þéttbýliskjarnar þar sem sífellt stærri hluti jarðarbúa býr. Dekkri svæði eru strjálbýl. Munur innan einstakra heimshluta er einnig áberandi. Mestöll Afríka er ljóslaus að undanskildum fáeinum þéttbýlum svæðum í suðri, vestri og norðri. Ljósin draga nánast skýr útlínur Indlands og sýna mikla andstæðu við löndin norðan og vestan þess. Ljósrönd markar borgirnar meðfram Indusfljóti í Pakistan. Bandaríkin virðast nærri klofin í tvennt eftir línu sem liggur um Dallas, Oklahoma City og Wichita. (Mynd: NASA Goddard Space Flight Center)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Inngangur</a:t>
            </a:r>
          </a:p>
        </p:txBody>
      </p:sp>
      <p:sp>
        <p:nvSpPr>
          <p:cNvPr id="9219" name="Figure Legend"/>
          <p:cNvSpPr>
            <a:spLocks noGrp="1"/>
          </p:cNvSpPr>
          <p:nvPr>
            <p:ph type="body" sz="quarter" idx="14"/>
          </p:nvPr>
        </p:nvSpPr>
        <p:spPr>
          <a:xfrm>
            <a:off x="457200" y="1485900"/>
            <a:ext cx="8062913" cy="2643187"/>
          </a:xfrm>
        </p:spPr>
        <p:txBody>
          <a:bodyPr/>
          <a:lstStyle/>
          <a:p>
            <a:pPr eaLnBrk="1" hangingPunct="1">
              <a:spcBef>
                <a:spcPts val="1584"/>
              </a:spcBef>
            </a:pPr>
            <a:r>
              <a:rPr lang="en-US" altLang="en-US" sz="2400" b="1" dirty="0">
                <a:ea typeface="MS PGothic" charset="-128"/>
              </a:rPr>
              <a:t>Lýðfræði</a:t>
            </a:r>
            <a:r>
              <a:rPr lang="en-US" altLang="en-US" sz="2400" dirty="0">
                <a:ea typeface="MS PGothic" charset="-128"/>
              </a:rPr>
              <a:t> er rannsókn á mannfjölda </a:t>
            </a:r>
          </a:p>
          <a:p>
            <a:pPr eaLnBrk="1" hangingPunct="1">
              <a:spcBef>
                <a:spcPts val="1584"/>
              </a:spcBef>
            </a:pPr>
            <a:r>
              <a:rPr lang="en-US" altLang="en-US" sz="2400" b="1" dirty="0">
                <a:ea typeface="MS PGothic" charset="-128"/>
              </a:rPr>
              <a:t>Frjósemistala </a:t>
            </a:r>
            <a:r>
              <a:rPr lang="en-US" altLang="en-US" sz="2400" dirty="0">
                <a:ea typeface="MS PGothic" charset="-128"/>
              </a:rPr>
              <a:t>mælir raunverulegan fjölda fæddra barna</a:t>
            </a:r>
          </a:p>
          <a:p>
            <a:pPr eaLnBrk="1" hangingPunct="1">
              <a:spcBef>
                <a:spcPts val="1584"/>
              </a:spcBef>
            </a:pPr>
            <a:r>
              <a:rPr lang="en-US" altLang="en-US" sz="2400" b="1" dirty="0">
                <a:ea typeface="MS PGothic" charset="-128"/>
              </a:rPr>
              <a:t>Dánartíðni </a:t>
            </a:r>
            <a:r>
              <a:rPr lang="en-US" altLang="en-US" sz="2400" dirty="0">
                <a:ea typeface="MS PGothic" charset="-128"/>
              </a:rPr>
              <a:t>mælir fjölda dauðsfalla í tilteknum hópi </a:t>
            </a:r>
          </a:p>
        </p:txBody>
      </p:sp>
    </p:spTree>
    <p:extLst>
      <p:ext uri="{BB962C8B-B14F-4D97-AF65-F5344CB8AC3E}">
        <p14:creationId xmlns:p14="http://schemas.microsoft.com/office/powerpoint/2010/main" val="850671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20.2</a:t>
            </a:r>
          </a:p>
        </p:txBody>
      </p:sp>
      <p:pic>
        <p:nvPicPr>
          <p:cNvPr id="2" name="Figure" descr="This is a photo of a shale drilling platform below a forested hill."/>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8" r="18"/>
          <a:stretch>
            <a:fillRect/>
          </a:stretch>
        </p:blipFill>
        <p:spPr>
          <a:xfrm>
            <a:off x="2292350" y="1122363"/>
            <a:ext cx="4392613"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Þetta er gasborunarstaður í Marcellus-leirsteinsmynduninni í Lycoming-sýslu í Pennsylvaníu. (Ljósmynd: Nicholas A. </a:t>
            </a:r>
            <a:r>
              <a:rPr lang="en-US" sz="1600" dirty="0" err="1"/>
              <a:t>Tonelli</a:t>
            </a:r>
            <a:r>
              <a:rPr lang="en-US" sz="1600" dirty="0"/>
              <a:t>/</a:t>
            </a:r>
            <a:r>
              <a:rPr lang="en-US" sz="1600" dirty="0" err="1"/>
              <a:t>flickr</a:t>
            </a:r>
            <a:r>
              <a:rPr lang="en-US" sz="1600" dirty="0"/>
              <a:t>)</a:t>
            </a:r>
          </a:p>
        </p:txBody>
      </p:sp>
    </p:spTree>
    <p:extLst>
      <p:ext uri="{BB962C8B-B14F-4D97-AF65-F5344CB8AC3E}">
        <p14:creationId xmlns:p14="http://schemas.microsoft.com/office/powerpoint/2010/main" val="2675401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0"/>
            <a:ext cx="8062913" cy="658813"/>
          </a:xfrm>
        </p:spPr>
        <p:txBody>
          <a:bodyPr/>
          <a:lstStyle/>
          <a:p>
            <a:pPr fontAlgn="auto">
              <a:spcAft>
                <a:spcPts val="0"/>
              </a:spcAft>
              <a:defRPr/>
            </a:pPr>
            <a:r>
              <a:rPr lang="en-US" dirty="0"/>
              <a:t>Mynd 20.3</a:t>
            </a:r>
          </a:p>
        </p:txBody>
      </p:sp>
      <p:pic>
        <p:nvPicPr>
          <p:cNvPr id="7" name="Picture Placeholder 6" descr="About twenty people on motorcycles and scooters drive along a crowded road with cars and bicycles. Some wear masks and most wear helmets." title="Figure 20.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287058" y="300831"/>
            <a:ext cx="6571192" cy="4928394"/>
          </a:xfrm>
        </p:spPr>
      </p:pic>
      <p:sp>
        <p:nvSpPr>
          <p:cNvPr id="9219" name="Figure Legend"/>
          <p:cNvSpPr>
            <a:spLocks noGrp="1"/>
          </p:cNvSpPr>
          <p:nvPr>
            <p:ph type="body" sz="quarter" idx="14"/>
          </p:nvPr>
        </p:nvSpPr>
        <p:spPr>
          <a:xfrm>
            <a:off x="500063" y="5543550"/>
            <a:ext cx="8062913" cy="1166812"/>
          </a:xfrm>
        </p:spPr>
        <p:txBody>
          <a:bodyPr/>
          <a:lstStyle/>
          <a:p>
            <a:r>
              <a:rPr lang="en-US" sz="1600" dirty="0"/>
              <a:t>Jarðarbúar eru nærri 8 milljörðum og sífellt á ferðinni, en ferðamátarnir eru ólíkir. Eins og sést hér eru reiðhjól, mótorhjól og vespur algengari í Víetnam en í mörgum bandarískum borgum. Í sumum löndum var grímunotkun einnig algeng löngu fyrir COVID-19. (Mynd: </a:t>
            </a:r>
            <a:r>
              <a:rPr lang="en-US" sz="1600" dirty="0" err="1"/>
              <a:t>Esin</a:t>
            </a:r>
            <a:r>
              <a:rPr lang="en-US" sz="1600" dirty="0"/>
              <a:t> .</a:t>
            </a:r>
            <a:r>
              <a:rPr lang="en-US" sz="1600" dirty="0" err="1"/>
              <a:t>stün</a:t>
            </a:r>
            <a:r>
              <a:rPr lang="en-US" sz="1600" dirty="0"/>
              <a:t>/</a:t>
            </a:r>
            <a:r>
              <a:rPr lang="en-US" sz="1600" dirty="0" err="1"/>
              <a:t>flickr</a:t>
            </a:r>
            <a:r>
              <a:rPr lang="en-US" sz="1600" dirty="0"/>
              <a:t>)</a:t>
            </a:r>
          </a:p>
        </p:txBody>
      </p:sp>
    </p:spTree>
    <p:extLst>
      <p:ext uri="{BB962C8B-B14F-4D97-AF65-F5344CB8AC3E}">
        <p14:creationId xmlns:p14="http://schemas.microsoft.com/office/powerpoint/2010/main" val="1551118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Mannfjöldaþróun</a:t>
            </a:r>
          </a:p>
        </p:txBody>
      </p:sp>
      <p:sp>
        <p:nvSpPr>
          <p:cNvPr id="9219" name="Figure Legend"/>
          <p:cNvSpPr>
            <a:spLocks noGrp="1"/>
          </p:cNvSpPr>
          <p:nvPr>
            <p:ph type="body" sz="quarter" idx="14"/>
          </p:nvPr>
        </p:nvSpPr>
        <p:spPr>
          <a:xfrm>
            <a:off x="457200" y="1485900"/>
            <a:ext cx="8062913" cy="4543425"/>
          </a:xfrm>
        </p:spPr>
        <p:txBody>
          <a:bodyPr/>
          <a:lstStyle/>
          <a:p>
            <a:pPr eaLnBrk="1" hangingPunct="1"/>
            <a:r>
              <a:rPr lang="en-US" altLang="en-US" sz="2400" b="1" dirty="0">
                <a:ea typeface="MS PGothic" charset="-128"/>
              </a:rPr>
              <a:t>Samsetning mannfjölda </a:t>
            </a:r>
            <a:r>
              <a:rPr lang="en-US" altLang="en-US" sz="2400" dirty="0">
                <a:ea typeface="MS PGothic" charset="-128"/>
              </a:rPr>
              <a:t>er lýðfræðileg skyndimynd af mannfjölda sem byggist á frjósemi, dánartíðni og fólksflutningum </a:t>
            </a:r>
          </a:p>
          <a:p>
            <a:pPr eaLnBrk="1" hangingPunct="1"/>
            <a:endParaRPr lang="en-US" altLang="en-US" sz="2400" dirty="0">
              <a:ea typeface="MS PGothic" charset="-128"/>
            </a:endParaRPr>
          </a:p>
          <a:p>
            <a:pPr eaLnBrk="1" hangingPunct="1"/>
            <a:r>
              <a:rPr lang="en-US" altLang="en-US" sz="2400" b="1" dirty="0">
                <a:ea typeface="MS PGothic" charset="-128"/>
              </a:rPr>
              <a:t>Kynjahlutfall </a:t>
            </a:r>
            <a:r>
              <a:rPr lang="en-US" altLang="en-US" sz="2400" dirty="0">
                <a:ea typeface="MS PGothic" charset="-128"/>
              </a:rPr>
              <a:t>er hlutfall karla og kvenna í tilteknum mannfjölda </a:t>
            </a:r>
          </a:p>
          <a:p>
            <a:pPr eaLnBrk="1" hangingPunct="1"/>
            <a:endParaRPr lang="en-US" altLang="en-US" sz="2400" dirty="0">
              <a:ea typeface="MS PGothic" charset="-128"/>
            </a:endParaRPr>
          </a:p>
          <a:p>
            <a:pPr eaLnBrk="1" hangingPunct="1"/>
            <a:r>
              <a:rPr lang="en-US" altLang="en-US" sz="2400" b="1" dirty="0">
                <a:ea typeface="MS PGothic" charset="-128"/>
              </a:rPr>
              <a:t>Mannfjöldapíramídi </a:t>
            </a:r>
            <a:r>
              <a:rPr lang="en-US" altLang="en-US" sz="2400" dirty="0">
                <a:ea typeface="MS PGothic" charset="-128"/>
              </a:rPr>
              <a:t>er myndræn framsetning á skiptingu mannfjölda eftir aldri og kyni </a:t>
            </a:r>
          </a:p>
        </p:txBody>
      </p:sp>
    </p:spTree>
    <p:extLst>
      <p:ext uri="{BB962C8B-B14F-4D97-AF65-F5344CB8AC3E}">
        <p14:creationId xmlns:p14="http://schemas.microsoft.com/office/powerpoint/2010/main" val="750782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57164" y="71575"/>
            <a:ext cx="8062913" cy="658813"/>
          </a:xfrm>
        </p:spPr>
        <p:txBody>
          <a:bodyPr/>
          <a:lstStyle/>
          <a:p>
            <a:pPr fontAlgn="auto">
              <a:spcAft>
                <a:spcPts val="0"/>
              </a:spcAft>
              <a:defRPr/>
            </a:pPr>
            <a:r>
              <a:rPr lang="en-US" dirty="0"/>
              <a:t>Mynd 20.5</a:t>
            </a:r>
          </a:p>
        </p:txBody>
      </p:sp>
      <p:sp>
        <p:nvSpPr>
          <p:cNvPr id="9219" name="Figure Legend"/>
          <p:cNvSpPr>
            <a:spLocks noGrp="1"/>
          </p:cNvSpPr>
          <p:nvPr>
            <p:ph type="body" sz="quarter" idx="14"/>
          </p:nvPr>
        </p:nvSpPr>
        <p:spPr>
          <a:xfrm>
            <a:off x="171451" y="2357439"/>
            <a:ext cx="2028824" cy="2343149"/>
          </a:xfrm>
        </p:spPr>
        <p:txBody>
          <a:bodyPr/>
          <a:lstStyle/>
          <a:p>
            <a:r>
              <a:rPr lang="en-US" sz="1400" dirty="0"/>
              <a:t>Þessi mannfjöldapíramídi sýnir skiptingu mannfjölda Bandaríkjanna árið 2019 eftir aldri og kyni. (Mynd: </a:t>
            </a:r>
            <a:r>
              <a:rPr lang="en-US" sz="1400" dirty="0" err="1"/>
              <a:t>Populationpyramid.net</a:t>
            </a:r>
            <a:r>
              <a:rPr lang="en-US" sz="1400" dirty="0"/>
              <a:t>)</a:t>
            </a:r>
          </a:p>
        </p:txBody>
      </p:sp>
      <p:pic>
        <p:nvPicPr>
          <p:cNvPr id="6" name="Picture Placeholder 5" descr="A population graph shows the percentage of people at each age and by gender. Ages 0 through 4 contains a total of 5.9 percent of the population, with 3 percent male and 2.9 percent female. Ages 20-24 has 6.8 percent of the total population, with 3.7 percent male and 3.5 percent female. Ages 50-54 has 6.4 percent of the population, and it is evenly split between male and female. Ages 70-74 has 4.1 percent of the population and 2.2 percent of that is female. Overall, the graph is relatively even for each age group with a slightly larger group at age 25-29, and beginning to get smaller starting at age 65. Ages older than 65 become progressively lower percentages of the population." title="Figure 20.5"/>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533649" y="730388"/>
            <a:ext cx="6386514" cy="5684700"/>
          </a:xfrm>
        </p:spPr>
      </p:pic>
    </p:spTree>
    <p:extLst>
      <p:ext uri="{BB962C8B-B14F-4D97-AF65-F5344CB8AC3E}">
        <p14:creationId xmlns:p14="http://schemas.microsoft.com/office/powerpoint/2010/main" val="29004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Kenningar í lýðfræði</a:t>
            </a:r>
          </a:p>
        </p:txBody>
      </p:sp>
      <p:sp>
        <p:nvSpPr>
          <p:cNvPr id="9219" name="Figure Legend"/>
          <p:cNvSpPr>
            <a:spLocks noGrp="1"/>
          </p:cNvSpPr>
          <p:nvPr>
            <p:ph type="body" sz="quarter" idx="14"/>
          </p:nvPr>
        </p:nvSpPr>
        <p:spPr>
          <a:xfrm>
            <a:off x="457199" y="1200150"/>
            <a:ext cx="8062913" cy="4200525"/>
          </a:xfrm>
        </p:spPr>
        <p:txBody>
          <a:bodyPr/>
          <a:lstStyle/>
          <a:p>
            <a:pPr eaLnBrk="1" hangingPunct="1"/>
            <a:r>
              <a:rPr lang="en-US" altLang="en-US" sz="2400" b="1" dirty="0">
                <a:ea typeface="MS PGothic" charset="-128"/>
              </a:rPr>
              <a:t>Kenning Malthusar </a:t>
            </a:r>
            <a:r>
              <a:rPr lang="en-US" altLang="en-US" sz="2400" dirty="0">
                <a:ea typeface="MS PGothic" charset="-128"/>
              </a:rPr>
              <a:t>heldur því fram að mannfjölda sé haldið í skefjum með hamlandi þáttum sem hækka dánartíðni (stríðum, hungursneyð og sjúkdómum) og fyrirbyggjandi aðgerðum (ráðstöfunum sem draga úr frjósemi) </a:t>
            </a:r>
          </a:p>
          <a:p>
            <a:pPr eaLnBrk="1" hangingPunct="1"/>
            <a:endParaRPr lang="en-US" altLang="en-US" sz="2400" dirty="0">
              <a:ea typeface="MS PGothic" charset="-128"/>
            </a:endParaRPr>
          </a:p>
          <a:p>
            <a:pPr eaLnBrk="1" hangingPunct="1"/>
            <a:r>
              <a:rPr lang="en-US" altLang="en-US" sz="2400" b="1" dirty="0">
                <a:ea typeface="MS PGothic" charset="-128"/>
              </a:rPr>
              <a:t>Burðarþol </a:t>
            </a:r>
            <a:r>
              <a:rPr lang="en-US" altLang="en-US" sz="2400" dirty="0">
                <a:ea typeface="MS PGothic" charset="-128"/>
              </a:rPr>
              <a:t>er sá fjöldi fólks sem tiltekið svæði getur borið miðað við tiltækar auðlindir </a:t>
            </a:r>
          </a:p>
          <a:p>
            <a:pPr eaLnBrk="1" hangingPunct="1"/>
            <a:endParaRPr lang="en-US" altLang="en-US" sz="2400" dirty="0">
              <a:ea typeface="MS PGothic" charset="-128"/>
            </a:endParaRPr>
          </a:p>
          <a:p>
            <a:pPr eaLnBrk="1" hangingPunct="1"/>
            <a:r>
              <a:rPr lang="en-US" altLang="en-US" sz="2400" i="1" dirty="0">
                <a:latin typeface="Times-Roman" charset="0"/>
                <a:ea typeface="MS PGothic" charset="-128"/>
              </a:rPr>
              <a:t>Ritgerð um mannfjölda </a:t>
            </a:r>
            <a:r>
              <a:rPr lang="en-US" altLang="en-US" sz="2400" dirty="0">
                <a:latin typeface="Times-Roman" charset="0"/>
                <a:ea typeface="MS PGothic" charset="-128"/>
              </a:rPr>
              <a:t>(1965 [1798])</a:t>
            </a:r>
            <a:endParaRPr lang="en-US" altLang="en-US" sz="2400" dirty="0">
              <a:ea typeface="MS PGothic" charset="-128"/>
            </a:endParaRPr>
          </a:p>
        </p:txBody>
      </p:sp>
    </p:spTree>
    <p:extLst>
      <p:ext uri="{BB962C8B-B14F-4D97-AF65-F5344CB8AC3E}">
        <p14:creationId xmlns:p14="http://schemas.microsoft.com/office/powerpoint/2010/main" val="790821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Kenningar í lýðfræði, framhald</a:t>
            </a:r>
          </a:p>
        </p:txBody>
      </p:sp>
      <p:sp>
        <p:nvSpPr>
          <p:cNvPr id="9219" name="Figure Legend"/>
          <p:cNvSpPr>
            <a:spLocks noGrp="1"/>
          </p:cNvSpPr>
          <p:nvPr>
            <p:ph type="body" sz="quarter" idx="14"/>
          </p:nvPr>
        </p:nvSpPr>
        <p:spPr>
          <a:xfrm>
            <a:off x="457199" y="1200150"/>
            <a:ext cx="8062913" cy="5086350"/>
          </a:xfrm>
        </p:spPr>
        <p:txBody>
          <a:bodyPr/>
          <a:lstStyle/>
          <a:p>
            <a:pPr>
              <a:spcBef>
                <a:spcPts val="1776"/>
              </a:spcBef>
            </a:pPr>
            <a:r>
              <a:rPr lang="en-US" altLang="en-US" sz="2400" b="1" dirty="0">
                <a:ea typeface="MS PGothic" charset="-128"/>
              </a:rPr>
              <a:t>Núllvöxtur mannfjölda </a:t>
            </a:r>
            <a:r>
              <a:rPr lang="en-US" altLang="en-US" sz="2400" dirty="0">
                <a:ea typeface="MS PGothic" charset="-128"/>
              </a:rPr>
              <a:t>er fræðilegt markmið þar sem fjöldi þeirra sem bætast við mannfjöldann með fæðingum eða innflytjendum jafngildir fjölda þeirra sem hverfa úr honum vegna dauðsfalla eða brottflutnings </a:t>
            </a:r>
            <a:endParaRPr lang="en-US" altLang="en-US" sz="2400" b="1" dirty="0">
              <a:ea typeface="MS PGothic" charset="-128"/>
            </a:endParaRPr>
          </a:p>
          <a:p>
            <a:pPr>
              <a:spcBef>
                <a:spcPts val="1776"/>
              </a:spcBef>
            </a:pPr>
            <a:r>
              <a:rPr lang="en-US" altLang="en-US" sz="2400" b="1" dirty="0">
                <a:ea typeface="MS PGothic" charset="-128"/>
              </a:rPr>
              <a:t>Nægtakenningin </a:t>
            </a:r>
            <a:r>
              <a:rPr lang="en-US" altLang="en-US" sz="2400" dirty="0">
                <a:ea typeface="MS PGothic" charset="-128"/>
              </a:rPr>
              <a:t>heldur því fram að hugvit mannkyns muni gera því kleift að tryggja nægar auðlindir fyrir vaxandi mannfjölda </a:t>
            </a:r>
            <a:endParaRPr lang="en-US" altLang="en-US" sz="2400" b="1" dirty="0">
              <a:ea typeface="MS PGothic" charset="-128"/>
            </a:endParaRPr>
          </a:p>
          <a:p>
            <a:pPr eaLnBrk="1" hangingPunct="1">
              <a:spcBef>
                <a:spcPts val="1776"/>
              </a:spcBef>
            </a:pPr>
            <a:r>
              <a:rPr lang="en-US" altLang="en-US" sz="2400" b="1" dirty="0">
                <a:ea typeface="MS PGothic" charset="-128"/>
              </a:rPr>
              <a:t>Kenningin um lýðfræðileg umskipti </a:t>
            </a:r>
            <a:r>
              <a:rPr lang="en-US" altLang="en-US" sz="2400" dirty="0">
                <a:ea typeface="MS PGothic" charset="-128"/>
              </a:rPr>
              <a:t>lýsir fjórum stigum mannfjöldaþróunar samkvæmt mynstri sem tengir fæðingar- og dánartíðni við stig iðnvæðingar </a:t>
            </a:r>
          </a:p>
          <a:p>
            <a:pPr eaLnBrk="1" hangingPunct="1"/>
            <a:endParaRPr lang="en-US" altLang="en-US" sz="2400" dirty="0">
              <a:ea typeface="MS PGothic" charset="-128"/>
            </a:endParaRPr>
          </a:p>
          <a:p>
            <a:pPr eaLnBrk="1" hangingPunct="1"/>
            <a:endParaRPr lang="en-US" altLang="en-US" sz="2400" dirty="0">
              <a:ea typeface="MS PGothic" charset="-128"/>
            </a:endParaRPr>
          </a:p>
        </p:txBody>
      </p:sp>
    </p:spTree>
    <p:extLst>
      <p:ext uri="{BB962C8B-B14F-4D97-AF65-F5344CB8AC3E}">
        <p14:creationId xmlns:p14="http://schemas.microsoft.com/office/powerpoint/2010/main" val="115984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69110"/>
            <a:ext cx="8062913" cy="658813"/>
          </a:xfrm>
        </p:spPr>
        <p:txBody>
          <a:bodyPr/>
          <a:lstStyle/>
          <a:p>
            <a:pPr fontAlgn="auto">
              <a:spcAft>
                <a:spcPts val="0"/>
              </a:spcAft>
              <a:defRPr/>
            </a:pPr>
            <a:r>
              <a:rPr lang="en-US" dirty="0"/>
              <a:t>Mynd 20.4</a:t>
            </a:r>
          </a:p>
        </p:txBody>
      </p:sp>
      <p:pic>
        <p:nvPicPr>
          <p:cNvPr id="7" name="Picture Placeholder 6" descr="About twenty young people sit on the floor of a holding area with plastic sheeting as walls. Plastic blankets litter the floor, and boxes are outside. In the background a similar holding area with more people can be seen." title="Figure 20.4"/>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199" y="767073"/>
            <a:ext cx="7885656" cy="4647889"/>
          </a:xfrm>
        </p:spPr>
      </p:pic>
      <p:sp>
        <p:nvSpPr>
          <p:cNvPr id="9219" name="Figure Legend"/>
          <p:cNvSpPr>
            <a:spLocks noGrp="1"/>
          </p:cNvSpPr>
          <p:nvPr>
            <p:ph type="body" sz="quarter" idx="14"/>
          </p:nvPr>
        </p:nvSpPr>
        <p:spPr>
          <a:xfrm>
            <a:off x="457199" y="5691188"/>
            <a:ext cx="8062913" cy="1166812"/>
          </a:xfrm>
        </p:spPr>
        <p:txBody>
          <a:bodyPr/>
          <a:lstStyle/>
          <a:p>
            <a:r>
              <a:rPr lang="en-US" sz="1600" dirty="0"/>
              <a:t>Þessi mynd frá mars 2021 sýnir tugi barna í plastklæddum varðhaldssvæðum. Hún var meðal mynda sem vöktu mikla reiði almennings í upphafi forsetatíðar Bidens, nokkrum árum eftir sambærilegar aðstæður í landamærakreppunum 2014 og 2018. (Mynd: Defense Visual Information Distribution Service)</a:t>
            </a:r>
          </a:p>
        </p:txBody>
      </p:sp>
    </p:spTree>
    <p:extLst>
      <p:ext uri="{BB962C8B-B14F-4D97-AF65-F5344CB8AC3E}">
        <p14:creationId xmlns:p14="http://schemas.microsoft.com/office/powerpoint/2010/main" val="1503662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pPr fontAlgn="auto">
              <a:spcAft>
                <a:spcPts val="0"/>
              </a:spcAft>
              <a:defRPr/>
            </a:pPr>
            <a:r>
              <a:rPr lang="en-US" dirty="0"/>
              <a:t>flóttafólk, hælisleitendur og fólk á vergangi innan eigin lands</a:t>
            </a:r>
          </a:p>
        </p:txBody>
      </p:sp>
      <p:sp>
        <p:nvSpPr>
          <p:cNvPr id="9219" name="Figure Legend"/>
          <p:cNvSpPr>
            <a:spLocks noGrp="1"/>
          </p:cNvSpPr>
          <p:nvPr>
            <p:ph type="body" sz="quarter" idx="14"/>
          </p:nvPr>
        </p:nvSpPr>
        <p:spPr>
          <a:xfrm>
            <a:off x="457199" y="1200150"/>
            <a:ext cx="8062913" cy="4657725"/>
          </a:xfrm>
        </p:spPr>
        <p:txBody>
          <a:bodyPr/>
          <a:lstStyle/>
          <a:p>
            <a:pPr eaLnBrk="1" hangingPunct="1">
              <a:spcBef>
                <a:spcPts val="1176"/>
              </a:spcBef>
            </a:pPr>
            <a:r>
              <a:rPr lang="en-US" altLang="en-US" sz="2400" b="1" dirty="0">
                <a:ea typeface="MS PGothic" charset="-128"/>
              </a:rPr>
              <a:t>Flóttamaður</a:t>
            </a:r>
            <a:r>
              <a:rPr lang="en-US" altLang="en-US" sz="2400" dirty="0">
                <a:ea typeface="MS PGothic" charset="-128"/>
              </a:rPr>
              <a:t> er einstaklingur sem hefur neyðst til að yfirgefa land sitt til að flýja stríð, ofsóknir eða náttúruhamfarir </a:t>
            </a:r>
          </a:p>
          <a:p>
            <a:pPr eaLnBrk="1" hangingPunct="1">
              <a:spcBef>
                <a:spcPts val="1176"/>
              </a:spcBef>
            </a:pPr>
            <a:r>
              <a:rPr lang="en-US" altLang="en-US" sz="2400" b="1" dirty="0">
                <a:ea typeface="MS PGothic" charset="-128"/>
              </a:rPr>
              <a:t>Hælisleitendur </a:t>
            </a:r>
            <a:r>
              <a:rPr lang="en-US" altLang="en-US" sz="2400" dirty="0">
                <a:ea typeface="MS PGothic" charset="-128"/>
              </a:rPr>
              <a:t>eru þau sem hafa sótt um vernd sem flóttafólk en umsókn þeirra hefur ekki enn verið afgreidd </a:t>
            </a:r>
          </a:p>
          <a:p>
            <a:pPr eaLnBrk="1" hangingPunct="1">
              <a:spcBef>
                <a:spcPts val="1176"/>
              </a:spcBef>
            </a:pPr>
            <a:r>
              <a:rPr lang="en-US" altLang="en-US" sz="2400" dirty="0">
                <a:ea typeface="MS PGothic" charset="-128"/>
              </a:rPr>
              <a:t>Einstaklingur </a:t>
            </a:r>
            <a:r>
              <a:rPr lang="en-US" altLang="en-US" sz="2400" b="1" dirty="0">
                <a:ea typeface="MS PGothic" charset="-128"/>
              </a:rPr>
              <a:t>á vergangi innan eigin lands </a:t>
            </a:r>
            <a:r>
              <a:rPr lang="en-US" altLang="en-US" sz="2400" dirty="0">
                <a:ea typeface="MS PGothic" charset="-128"/>
              </a:rPr>
              <a:t>er sá sem hefur flúið heimili sitt en heldur sig innan landamæra heimalandsins </a:t>
            </a:r>
          </a:p>
          <a:p>
            <a:pPr eaLnBrk="1" hangingPunct="1"/>
            <a:endParaRPr lang="en-US" altLang="en-US" sz="2400" dirty="0">
              <a:ea typeface="MS PGothic" charset="-128"/>
            </a:endParaRPr>
          </a:p>
          <a:p>
            <a:pPr eaLnBrk="1" hangingPunct="1"/>
            <a:endParaRPr lang="en-US" altLang="en-US" sz="2400" dirty="0">
              <a:ea typeface="MS PGothic" charset="-128"/>
            </a:endParaRPr>
          </a:p>
        </p:txBody>
      </p:sp>
    </p:spTree>
    <p:extLst>
      <p:ext uri="{BB962C8B-B14F-4D97-AF65-F5344CB8AC3E}">
        <p14:creationId xmlns:p14="http://schemas.microsoft.com/office/powerpoint/2010/main" val="1427673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00013" y="0"/>
            <a:ext cx="8062913" cy="401635"/>
          </a:xfrm>
        </p:spPr>
        <p:txBody>
          <a:bodyPr>
            <a:normAutofit fontScale="90000"/>
          </a:bodyPr>
          <a:lstStyle/>
          <a:p>
            <a:pPr fontAlgn="auto">
              <a:spcAft>
                <a:spcPts val="0"/>
              </a:spcAft>
              <a:defRPr/>
            </a:pPr>
            <a:r>
              <a:rPr lang="en-US"/>
              <a:t>Mynd 20.9</a:t>
            </a:r>
            <a:endParaRPr lang="en-US" dirty="0"/>
          </a:p>
        </p:txBody>
      </p:sp>
      <p:pic>
        <p:nvPicPr>
          <p:cNvPr id="7" name="Picture Placeholder 6" descr="A view of the New York skyline at night from an observation platform. Many large buildings such as the Chrysler Building and Empire State Building, and hundreds of others, are lit up." title="Figure 20.9"/>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0" y="401635"/>
            <a:ext cx="9143999" cy="5705550"/>
          </a:xfrm>
        </p:spPr>
      </p:pic>
      <p:sp>
        <p:nvSpPr>
          <p:cNvPr id="9219" name="Figure Legend"/>
          <p:cNvSpPr>
            <a:spLocks noGrp="1"/>
          </p:cNvSpPr>
          <p:nvPr>
            <p:ph type="body" sz="quarter" idx="14"/>
          </p:nvPr>
        </p:nvSpPr>
        <p:spPr>
          <a:xfrm>
            <a:off x="600079" y="6164337"/>
            <a:ext cx="8062913" cy="618630"/>
          </a:xfrm>
        </p:spPr>
        <p:txBody>
          <a:bodyPr/>
          <a:lstStyle/>
          <a:p>
            <a:r>
              <a:rPr lang="en-US" sz="1600" dirty="0"/>
              <a:t>Ljósin í New York eru þekkt táknmynd borgarlífs. </a:t>
            </a:r>
          </a:p>
          <a:p>
            <a:r>
              <a:rPr lang="en-US" sz="1600" dirty="0"/>
              <a:t>(Mynd: </a:t>
            </a:r>
            <a:r>
              <a:rPr lang="en-US" sz="1600" dirty="0" err="1"/>
              <a:t>Jauher</a:t>
            </a:r>
            <a:r>
              <a:rPr lang="en-US" sz="1600" dirty="0"/>
              <a:t> Ali Nasir/</a:t>
            </a:r>
            <a:r>
              <a:rPr lang="en-US" sz="1600" dirty="0" err="1"/>
              <a:t>flickr</a:t>
            </a:r>
            <a:r>
              <a:rPr lang="en-US" sz="1600" dirty="0"/>
              <a:t>)</a:t>
            </a:r>
          </a:p>
        </p:txBody>
      </p:sp>
    </p:spTree>
    <p:extLst>
      <p:ext uri="{BB962C8B-B14F-4D97-AF65-F5344CB8AC3E}">
        <p14:creationId xmlns:p14="http://schemas.microsoft.com/office/powerpoint/2010/main" val="3352857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Úthverfi og </a:t>
            </a:r>
            <a:r>
              <a:rPr lang="en-US" dirty="0" err="1"/>
              <a:t>jaðarbyggðir</a:t>
            </a:r>
            <a:endParaRPr lang="en-US" dirty="0"/>
          </a:p>
        </p:txBody>
      </p:sp>
      <p:sp>
        <p:nvSpPr>
          <p:cNvPr id="9219" name="Figure Legend"/>
          <p:cNvSpPr>
            <a:spLocks noGrp="1"/>
          </p:cNvSpPr>
          <p:nvPr>
            <p:ph type="body" sz="quarter" idx="14"/>
          </p:nvPr>
        </p:nvSpPr>
        <p:spPr>
          <a:xfrm>
            <a:off x="457199" y="1200150"/>
            <a:ext cx="8062913" cy="4657725"/>
          </a:xfrm>
        </p:spPr>
        <p:txBody>
          <a:bodyPr/>
          <a:lstStyle/>
          <a:p>
            <a:pPr marL="342900" indent="-342900" eaLnBrk="1" fontAlgn="auto" hangingPunct="1">
              <a:spcBef>
                <a:spcPts val="1176"/>
              </a:spcBef>
              <a:spcAft>
                <a:spcPts val="0"/>
              </a:spcAft>
              <a:buClr>
                <a:schemeClr val="tx1"/>
              </a:buClr>
              <a:buFont typeface="Arial" charset="0"/>
              <a:buChar char="•"/>
              <a:defRPr/>
            </a:pPr>
            <a:r>
              <a:rPr lang="en-US" sz="2400" b="1" dirty="0"/>
              <a:t>Úthverfi</a:t>
            </a:r>
            <a:r>
              <a:rPr lang="en-US" sz="2400" dirty="0"/>
              <a:t> eru byggðir umhverfis borgir, yfirleitt nógu nærri til að íbúar geti ferðast daglega til vinnu eða skóla. </a:t>
            </a:r>
          </a:p>
          <a:p>
            <a:pPr marL="342900" indent="-342900" eaLnBrk="1" fontAlgn="auto" hangingPunct="1">
              <a:spcBef>
                <a:spcPts val="1176"/>
              </a:spcBef>
              <a:spcAft>
                <a:spcPts val="0"/>
              </a:spcAft>
              <a:buClr>
                <a:schemeClr val="tx1"/>
              </a:buClr>
              <a:buFont typeface="Arial" charset="0"/>
              <a:buChar char="•"/>
              <a:defRPr/>
            </a:pPr>
            <a:r>
              <a:rPr lang="en-US" sz="2400" b="1" dirty="0"/>
              <a:t>Jaðarbyggðir</a:t>
            </a:r>
            <a:r>
              <a:rPr lang="en-US" sz="2400" dirty="0"/>
              <a:t> eru byggðir handan úthverfanna þar sem íbúar hafa yfirleitt háa félags- og efnahagslega stöðu. </a:t>
            </a:r>
          </a:p>
          <a:p>
            <a:pPr marL="342900" indent="-342900" eaLnBrk="1" fontAlgn="auto" hangingPunct="1">
              <a:spcBef>
                <a:spcPts val="1176"/>
              </a:spcBef>
              <a:spcAft>
                <a:spcPts val="0"/>
              </a:spcAft>
              <a:buClr>
                <a:schemeClr val="tx1"/>
              </a:buClr>
              <a:buFont typeface="Arial" charset="0"/>
              <a:buChar char="•"/>
              <a:defRPr/>
            </a:pPr>
            <a:r>
              <a:rPr lang="en-US" sz="2400" dirty="0"/>
              <a:t/>
            </a:r>
            <a:r>
              <a:rPr lang="en-US" sz="2400" b="1" dirty="0"/>
              <a:t>Borgarsvæði</a:t>
            </a:r>
            <a:r>
              <a:rPr lang="en-US" sz="2400" dirty="0"/>
              <a:t> nær yfir borg ásamt úthverfum hennar og jaðarbyggðum. </a:t>
            </a:r>
          </a:p>
          <a:p>
            <a:pPr marL="342900" indent="-342900" eaLnBrk="1" fontAlgn="auto" hangingPunct="1">
              <a:spcBef>
                <a:spcPts val="1176"/>
              </a:spcBef>
              <a:spcAft>
                <a:spcPts val="0"/>
              </a:spcAft>
              <a:buClr>
                <a:schemeClr val="tx1"/>
              </a:buClr>
              <a:buFont typeface="Arial" charset="0"/>
              <a:buChar char="•"/>
              <a:defRPr/>
            </a:pPr>
            <a:r>
              <a:rPr lang="en-US" sz="2400" dirty="0"/>
              <a:t/>
            </a:r>
            <a:r>
              <a:rPr lang="en-US" sz="2400" b="1" dirty="0"/>
              <a:t>Samvaxið stórborgarsvæði</a:t>
            </a:r>
            <a:r>
              <a:rPr lang="en-US" sz="2400" dirty="0"/>
              <a:t> er stórt, samfellt þéttbýlisbelti sem nær yfir margar borgir ásamt úthverfum þeirra og jaðarbyggðum. </a:t>
            </a:r>
          </a:p>
          <a:p>
            <a:pPr eaLnBrk="1" hangingPunct="1">
              <a:buClr>
                <a:schemeClr val="tx1"/>
              </a:buClr>
            </a:pPr>
            <a:endParaRPr lang="en-US" altLang="en-US" sz="2400" dirty="0">
              <a:ea typeface="MS PGothic" charset="-128"/>
            </a:endParaRPr>
          </a:p>
          <a:p>
            <a:pPr eaLnBrk="1" hangingPunct="1">
              <a:buClr>
                <a:schemeClr val="tx1"/>
              </a:buClr>
            </a:pPr>
            <a:endParaRPr lang="en-US" altLang="en-US" sz="2400" dirty="0">
              <a:ea typeface="MS PGothic" charset="-128"/>
            </a:endParaRPr>
          </a:p>
        </p:txBody>
      </p:sp>
    </p:spTree>
    <p:extLst>
      <p:ext uri="{BB962C8B-B14F-4D97-AF65-F5344CB8AC3E}">
        <p14:creationId xmlns:p14="http://schemas.microsoft.com/office/powerpoint/2010/main" val="1404691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73043"/>
            <a:ext cx="8062913" cy="658813"/>
          </a:xfrm>
        </p:spPr>
        <p:txBody>
          <a:bodyPr/>
          <a:lstStyle/>
          <a:p>
            <a:pPr fontAlgn="auto">
              <a:spcAft>
                <a:spcPts val="0"/>
              </a:spcAft>
              <a:defRPr/>
            </a:pPr>
            <a:r>
              <a:rPr lang="en-US" dirty="0"/>
              <a:t>Mynd 20.10</a:t>
            </a:r>
          </a:p>
        </p:txBody>
      </p:sp>
      <p:pic>
        <p:nvPicPr>
          <p:cNvPr id="7" name="Picture Placeholder 6" descr="An aerial view of Los Angeles and its surrounding areas. The entire span of the picture contains buildings covering a large area." title="Figure 20.11"/>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 y="785814"/>
            <a:ext cx="9144000" cy="4857750"/>
          </a:xfrm>
        </p:spPr>
      </p:pic>
      <p:sp>
        <p:nvSpPr>
          <p:cNvPr id="9219" name="Figure Legend"/>
          <p:cNvSpPr>
            <a:spLocks noGrp="1"/>
          </p:cNvSpPr>
          <p:nvPr>
            <p:ph type="body" sz="quarter" idx="14"/>
          </p:nvPr>
        </p:nvSpPr>
        <p:spPr>
          <a:xfrm>
            <a:off x="457199" y="5943600"/>
            <a:ext cx="8062913" cy="700087"/>
          </a:xfrm>
        </p:spPr>
        <p:txBody>
          <a:bodyPr/>
          <a:lstStyle/>
          <a:p>
            <a:r>
              <a:rPr lang="en-US" sz="1600" dirty="0"/>
              <a:t>Útþensla Los Angeles veldur löngum ferðum til og frá vinnu og miklum umferðarteppum. </a:t>
            </a:r>
          </a:p>
          <a:p>
            <a:r>
              <a:rPr lang="en-US" sz="1600" dirty="0"/>
              <a:t>(Mynd: Doc </a:t>
            </a:r>
            <a:r>
              <a:rPr lang="en-US" sz="1600" dirty="0" err="1"/>
              <a:t>Searles</a:t>
            </a:r>
            <a:r>
              <a:rPr lang="en-US" sz="1600" dirty="0"/>
              <a:t>/</a:t>
            </a:r>
            <a:r>
              <a:rPr lang="en-US" sz="1600" dirty="0" err="1"/>
              <a:t>flickr</a:t>
            </a:r>
            <a:r>
              <a:rPr lang="en-US" sz="1600" dirty="0"/>
              <a:t>)</a:t>
            </a:r>
          </a:p>
        </p:txBody>
      </p:sp>
    </p:spTree>
    <p:extLst>
      <p:ext uri="{BB962C8B-B14F-4D97-AF65-F5344CB8AC3E}">
        <p14:creationId xmlns:p14="http://schemas.microsoft.com/office/powerpoint/2010/main" val="3932067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69847"/>
            <a:ext cx="8062913" cy="658813"/>
          </a:xfrm>
        </p:spPr>
        <p:txBody>
          <a:bodyPr/>
          <a:lstStyle/>
          <a:p>
            <a:pPr fontAlgn="auto">
              <a:spcAft>
                <a:spcPts val="0"/>
              </a:spcAft>
              <a:defRPr/>
            </a:pPr>
            <a:r>
              <a:rPr lang="en-US" dirty="0"/>
              <a:t>Fræðileg sjónarhorn</a:t>
            </a:r>
          </a:p>
        </p:txBody>
      </p:sp>
      <p:sp>
        <p:nvSpPr>
          <p:cNvPr id="9219" name="Figure Legend"/>
          <p:cNvSpPr>
            <a:spLocks noGrp="1"/>
          </p:cNvSpPr>
          <p:nvPr>
            <p:ph type="body" sz="quarter" idx="14"/>
          </p:nvPr>
        </p:nvSpPr>
        <p:spPr>
          <a:xfrm>
            <a:off x="285751" y="957257"/>
            <a:ext cx="8458200" cy="5657850"/>
          </a:xfrm>
        </p:spPr>
        <p:txBody>
          <a:bodyPr/>
          <a:lstStyle/>
          <a:p>
            <a:pPr marL="342900" indent="-342900" fontAlgn="auto">
              <a:spcBef>
                <a:spcPts val="1176"/>
              </a:spcBef>
              <a:spcAft>
                <a:spcPts val="0"/>
              </a:spcAft>
              <a:buClr>
                <a:schemeClr val="tx1"/>
              </a:buClr>
              <a:buFont typeface="Arial" charset="0"/>
              <a:buChar char="•"/>
              <a:defRPr/>
            </a:pPr>
            <a:r>
              <a:rPr lang="en-US" sz="2400" b="1" dirty="0"/>
              <a:t>Robert Park: </a:t>
            </a:r>
            <a:r>
              <a:rPr lang="en-US" altLang="en-US" sz="2400" b="1" dirty="0">
                <a:ea typeface="MS PGothic" charset="-128"/>
              </a:rPr>
              <a:t>Mannvistfræði </a:t>
            </a:r>
            <a:r>
              <a:rPr lang="en-US" altLang="en-US" sz="2400" dirty="0">
                <a:ea typeface="MS PGothic" charset="-128"/>
              </a:rPr>
              <a:t>er sjónarhorn virknihyggju sem beinir sjónum að tengslum fólks við manngert og náttúrulegt umhverfi þess </a:t>
            </a:r>
            <a:endParaRPr lang="en-US" sz="2400" dirty="0"/>
          </a:p>
          <a:p>
            <a:pPr marL="342900" indent="-342900" eaLnBrk="1" hangingPunct="1">
              <a:buClr>
                <a:schemeClr val="tx1"/>
              </a:buClr>
              <a:buFont typeface="Arial" charset="0"/>
              <a:buChar char="•"/>
            </a:pPr>
            <a:r>
              <a:rPr lang="en-US" altLang="en-US" sz="2400" b="1" dirty="0">
                <a:ea typeface="MS PGothic" charset="-128"/>
              </a:rPr>
              <a:t>Ernest W. Burgess: Sammiðjusvæðalíkanið </a:t>
            </a:r>
            <a:r>
              <a:rPr lang="en-US" altLang="en-US" sz="2400" dirty="0">
                <a:ea typeface="MS PGothic" charset="-128"/>
              </a:rPr>
              <a:t>er mannvistfræðilegt líkan þar sem borginni er skipt í röð sammiðja hringa eða svæða </a:t>
            </a:r>
          </a:p>
          <a:p>
            <a:pPr marL="342900" indent="-342900" fontAlgn="auto">
              <a:spcBef>
                <a:spcPts val="1176"/>
              </a:spcBef>
              <a:spcAft>
                <a:spcPts val="0"/>
              </a:spcAft>
              <a:buClr>
                <a:schemeClr val="tx1"/>
              </a:buClr>
              <a:buFont typeface="Arial" charset="0"/>
              <a:buChar char="•"/>
              <a:defRPr/>
            </a:pPr>
            <a:r>
              <a:rPr lang="en-US" altLang="en-US" sz="2400" b="1" dirty="0">
                <a:ea typeface="MS PGothic" charset="-128"/>
              </a:rPr>
              <a:t>Umhverfisfélagsfræði </a:t>
            </a:r>
            <a:r>
              <a:rPr lang="en-US" altLang="en-US" sz="2400" dirty="0">
                <a:ea typeface="MS PGothic" charset="-128"/>
              </a:rPr>
              <a:t>er undirsvið félagsfræðinnar sem fjallar um tengsl manna og umhverfis </a:t>
            </a:r>
          </a:p>
          <a:p>
            <a:pPr marL="342900" indent="-342900" fontAlgn="auto">
              <a:spcBef>
                <a:spcPts val="1176"/>
              </a:spcBef>
              <a:spcAft>
                <a:spcPts val="0"/>
              </a:spcAft>
              <a:buClr>
                <a:schemeClr val="tx1"/>
              </a:buClr>
              <a:buFont typeface="Arial" charset="0"/>
              <a:buChar char="•"/>
              <a:defRPr/>
            </a:pPr>
            <a:r>
              <a:rPr lang="en-US" altLang="en-US" sz="2400" b="1" dirty="0">
                <a:ea typeface="MS PGothic" charset="-128"/>
              </a:rPr>
              <a:t>Loftslagsbreytingar </a:t>
            </a:r>
            <a:r>
              <a:rPr lang="en-US" altLang="en-US" sz="2400" dirty="0">
                <a:ea typeface="MS PGothic" charset="-128"/>
              </a:rPr>
              <a:t>eru langvarandi breytingar á hitastigi og loftslagi af völdum athafna manna </a:t>
            </a:r>
          </a:p>
          <a:p>
            <a:pPr marL="342900" indent="-342900" fontAlgn="auto">
              <a:spcBef>
                <a:spcPts val="1176"/>
              </a:spcBef>
              <a:spcAft>
                <a:spcPts val="0"/>
              </a:spcAft>
              <a:buClr>
                <a:schemeClr val="tx1"/>
              </a:buClr>
              <a:buFont typeface="Arial" charset="0"/>
              <a:buChar char="•"/>
              <a:defRPr/>
            </a:pPr>
            <a:r>
              <a:rPr lang="en-US" altLang="en-US" sz="2400" b="1" dirty="0">
                <a:ea typeface="MS PGothic" charset="-128"/>
              </a:rPr>
              <a:t>Mengun</a:t>
            </a:r>
            <a:r>
              <a:rPr lang="en-US" altLang="en-US" sz="2400" dirty="0">
                <a:ea typeface="MS PGothic" charset="-128"/>
              </a:rPr>
              <a:t> felst í því að mengandi efni berast út í umhverfið í skaðlegu magni</a:t>
            </a:r>
          </a:p>
          <a:p>
            <a:pPr marL="342900" indent="-342900" fontAlgn="auto">
              <a:spcBef>
                <a:spcPts val="1176"/>
              </a:spcBef>
              <a:spcAft>
                <a:spcPts val="0"/>
              </a:spcAft>
              <a:buClr>
                <a:schemeClr val="tx1"/>
              </a:buClr>
              <a:buFont typeface="Arial" charset="0"/>
              <a:buChar char="•"/>
              <a:defRPr/>
            </a:pPr>
            <a:endParaRPr lang="en-US" altLang="en-US" sz="2400" dirty="0">
              <a:ea typeface="MS PGothic" charset="-128"/>
            </a:endParaRPr>
          </a:p>
          <a:p>
            <a:pPr marL="342900" indent="-342900" eaLnBrk="1" fontAlgn="auto" hangingPunct="1">
              <a:spcBef>
                <a:spcPts val="1176"/>
              </a:spcBef>
              <a:spcAft>
                <a:spcPts val="0"/>
              </a:spcAft>
              <a:buClr>
                <a:schemeClr val="tx1"/>
              </a:buClr>
              <a:buFont typeface="Arial" charset="0"/>
              <a:buChar char="•"/>
              <a:defRPr/>
            </a:pPr>
            <a:endParaRPr lang="en-US" altLang="en-US" sz="2400" dirty="0">
              <a:ea typeface="MS PGothic" charset="-128"/>
            </a:endParaRPr>
          </a:p>
          <a:p>
            <a:pPr eaLnBrk="1" hangingPunct="1">
              <a:buClr>
                <a:schemeClr val="tx1"/>
              </a:buClr>
            </a:pPr>
            <a:endParaRPr lang="en-US" altLang="en-US" sz="2400" dirty="0">
              <a:ea typeface="MS PGothic" charset="-128"/>
            </a:endParaRPr>
          </a:p>
        </p:txBody>
      </p:sp>
    </p:spTree>
    <p:extLst>
      <p:ext uri="{BB962C8B-B14F-4D97-AF65-F5344CB8AC3E}">
        <p14:creationId xmlns:p14="http://schemas.microsoft.com/office/powerpoint/2010/main" val="127279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34471"/>
            <a:ext cx="8062913" cy="658813"/>
          </a:xfrm>
        </p:spPr>
        <p:txBody>
          <a:bodyPr>
            <a:normAutofit fontScale="90000"/>
          </a:bodyPr>
          <a:lstStyle/>
          <a:p>
            <a:pPr fontAlgn="auto">
              <a:spcAft>
                <a:spcPts val="0"/>
              </a:spcAft>
              <a:defRPr/>
            </a:pPr>
            <a:r>
              <a:rPr lang="en-US" dirty="0"/>
              <a:t>Frjósemi og dánartíðni eftir löndum </a:t>
            </a:r>
          </a:p>
        </p:txBody>
      </p:sp>
      <p:graphicFrame>
        <p:nvGraphicFramePr>
          <p:cNvPr id="2" name="Table 1"/>
          <p:cNvGraphicFramePr>
            <a:graphicFrameLocks noGrp="1"/>
          </p:cNvGraphicFramePr>
          <p:nvPr>
            <p:extLst>
              <p:ext uri="{D42A27DB-BD31-4B8C-83A1-F6EECF244321}">
                <p14:modId xmlns:p14="http://schemas.microsoft.com/office/powerpoint/2010/main" val="1798482095"/>
              </p:ext>
            </p:extLst>
          </p:nvPr>
        </p:nvGraphicFramePr>
        <p:xfrm>
          <a:off x="257174" y="1288430"/>
          <a:ext cx="8629650" cy="2212008"/>
        </p:xfrm>
        <a:graphic>
          <a:graphicData uri="http://schemas.openxmlformats.org/drawingml/2006/table">
            <a:tbl>
              <a:tblPr firstRow="1"/>
              <a:tblGrid>
                <a:gridCol w="1725930">
                  <a:extLst>
                    <a:ext uri="{9D8B030D-6E8A-4147-A177-3AD203B41FA5}">
                      <a16:colId xmlns:a16="http://schemas.microsoft.com/office/drawing/2014/main" val="20000"/>
                    </a:ext>
                  </a:extLst>
                </a:gridCol>
                <a:gridCol w="1725930">
                  <a:extLst>
                    <a:ext uri="{9D8B030D-6E8A-4147-A177-3AD203B41FA5}">
                      <a16:colId xmlns:a16="http://schemas.microsoft.com/office/drawing/2014/main" val="20001"/>
                    </a:ext>
                  </a:extLst>
                </a:gridCol>
                <a:gridCol w="1725930">
                  <a:extLst>
                    <a:ext uri="{9D8B030D-6E8A-4147-A177-3AD203B41FA5}">
                      <a16:colId xmlns:a16="http://schemas.microsoft.com/office/drawing/2014/main" val="20002"/>
                    </a:ext>
                  </a:extLst>
                </a:gridCol>
                <a:gridCol w="1725930">
                  <a:extLst>
                    <a:ext uri="{9D8B030D-6E8A-4147-A177-3AD203B41FA5}">
                      <a16:colId xmlns:a16="http://schemas.microsoft.com/office/drawing/2014/main" val="20003"/>
                    </a:ext>
                  </a:extLst>
                </a:gridCol>
                <a:gridCol w="1725930">
                  <a:extLst>
                    <a:ext uri="{9D8B030D-6E8A-4147-A177-3AD203B41FA5}">
                      <a16:colId xmlns:a16="http://schemas.microsoft.com/office/drawing/2014/main" val="20004"/>
                    </a:ext>
                  </a:extLst>
                </a:gridCol>
              </a:tblGrid>
              <a:tr h="1027004">
                <a:tc>
                  <a:txBody>
                    <a:bodyPr/>
                    <a:lstStyle/>
                    <a:p>
                      <a:pPr algn="ctr" fontAlgn="b"/>
                      <a:r>
                        <a:rPr lang="en-US" sz="1400" b="1">
                          <a:effectLst/>
                        </a:rPr>
                        <a:t>Land</a:t>
                      </a:r>
                    </a:p>
                  </a:txBody>
                  <a:tcPr marL="62807" marR="62807" marT="31404" marB="31404" anchor="b">
                    <a:lnL>
                      <a:noFill/>
                    </a:lnL>
                    <a:lnR>
                      <a:noFill/>
                    </a:lnR>
                    <a:lnT>
                      <a:noFill/>
                    </a:lnT>
                    <a:lnB>
                      <a:noFill/>
                    </a:lnB>
                  </a:tcPr>
                </a:tc>
                <a:tc>
                  <a:txBody>
                    <a:bodyPr/>
                    <a:lstStyle/>
                    <a:p>
                      <a:pPr algn="ctr" fontAlgn="b"/>
                      <a:r>
                        <a:rPr lang="en-US" sz="1400" b="1">
                          <a:effectLst/>
                        </a:rPr>
                        <a:t>Mannfjöldi (í milljónum)</a:t>
                      </a:r>
                    </a:p>
                  </a:txBody>
                  <a:tcPr marL="62807" marR="62807" marT="31404" marB="31404" anchor="b">
                    <a:lnL>
                      <a:noFill/>
                    </a:lnL>
                    <a:lnR>
                      <a:noFill/>
                    </a:lnR>
                    <a:lnT>
                      <a:noFill/>
                    </a:lnT>
                    <a:lnB>
                      <a:noFill/>
                    </a:lnB>
                  </a:tcPr>
                </a:tc>
                <a:tc>
                  <a:txBody>
                    <a:bodyPr/>
                    <a:lstStyle/>
                    <a:p>
                      <a:pPr algn="ctr" fontAlgn="b"/>
                      <a:r>
                        <a:rPr lang="en-US" sz="1400" b="1" dirty="0">
                          <a:effectLst/>
                        </a:rPr>
                        <a:t>Frjósemistala (fjöldi barna á hverja fullorðna konu)</a:t>
                      </a:r>
                    </a:p>
                  </a:txBody>
                  <a:tcPr marL="62807" marR="62807" marT="31404" marB="31404" anchor="b">
                    <a:lnL>
                      <a:noFill/>
                    </a:lnL>
                    <a:lnR>
                      <a:noFill/>
                    </a:lnR>
                    <a:lnT>
                      <a:noFill/>
                    </a:lnT>
                    <a:lnB>
                      <a:noFill/>
                    </a:lnB>
                  </a:tcPr>
                </a:tc>
                <a:tc>
                  <a:txBody>
                    <a:bodyPr/>
                    <a:lstStyle/>
                    <a:p>
                      <a:pPr algn="ctr" fontAlgn="b"/>
                      <a:r>
                        <a:rPr lang="en-US" sz="1400" b="1">
                          <a:effectLst/>
                        </a:rPr>
                        <a:t>Dánartíðni (á hverjar 1.000 fæðingar)</a:t>
                      </a:r>
                    </a:p>
                  </a:txBody>
                  <a:tcPr marL="62807" marR="62807" marT="31404" marB="31404" anchor="b">
                    <a:lnL>
                      <a:noFill/>
                    </a:lnL>
                    <a:lnR>
                      <a:noFill/>
                    </a:lnR>
                    <a:lnT>
                      <a:noFill/>
                    </a:lnT>
                    <a:lnB>
                      <a:noFill/>
                    </a:lnB>
                  </a:tcPr>
                </a:tc>
                <a:tc>
                  <a:txBody>
                    <a:bodyPr/>
                    <a:lstStyle/>
                    <a:p>
                      <a:pPr algn="ctr" fontAlgn="b"/>
                      <a:r>
                        <a:rPr lang="en-US" sz="1400" b="1">
                          <a:effectLst/>
                        </a:rPr>
                        <a:t>Kynjahlutfall karla og kvenna</a:t>
                      </a:r>
                    </a:p>
                  </a:txBody>
                  <a:tcPr marL="62807" marR="62807" marT="31404" marB="31404" anchor="b">
                    <a:lnL>
                      <a:noFill/>
                    </a:lnL>
                    <a:lnR>
                      <a:noFill/>
                    </a:lnR>
                    <a:lnT>
                      <a:noFill/>
                    </a:lnT>
                    <a:lnB>
                      <a:noFill/>
                    </a:lnB>
                  </a:tcPr>
                </a:tc>
                <a:extLst>
                  <a:ext uri="{0D108BD9-81ED-4DB2-BD59-A6C34878D82A}">
                    <a16:rowId xmlns:a16="http://schemas.microsoft.com/office/drawing/2014/main" val="10000"/>
                  </a:ext>
                </a:extLst>
              </a:tr>
              <a:tr h="316001">
                <a:tc>
                  <a:txBody>
                    <a:bodyPr/>
                    <a:lstStyle/>
                    <a:p>
                      <a:pPr algn="ctr" fontAlgn="ctr"/>
                      <a:r>
                        <a:rPr lang="en-US" sz="1400">
                          <a:effectLst/>
                        </a:rPr>
                        <a:t>Afganistan</a:t>
                      </a:r>
                    </a:p>
                  </a:txBody>
                  <a:tcPr marL="62807" marR="62807" marT="31404" marB="31404" anchor="ctr">
                    <a:lnL>
                      <a:noFill/>
                    </a:lnL>
                    <a:lnR>
                      <a:noFill/>
                    </a:lnR>
                    <a:lnT>
                      <a:noFill/>
                    </a:lnT>
                    <a:lnB>
                      <a:noFill/>
                    </a:lnB>
                  </a:tcPr>
                </a:tc>
                <a:tc>
                  <a:txBody>
                    <a:bodyPr/>
                    <a:lstStyle/>
                    <a:p>
                      <a:pPr algn="ctr" fontAlgn="ctr"/>
                      <a:r>
                        <a:rPr lang="hr-HR" sz="1400">
                          <a:effectLst/>
                        </a:rPr>
                        <a:t>38.4</a:t>
                      </a:r>
                    </a:p>
                  </a:txBody>
                  <a:tcPr marL="62807" marR="62807" marT="31404" marB="31404" anchor="ctr">
                    <a:lnL>
                      <a:noFill/>
                    </a:lnL>
                    <a:lnR>
                      <a:noFill/>
                    </a:lnR>
                    <a:lnT>
                      <a:noFill/>
                    </a:lnT>
                    <a:lnB>
                      <a:noFill/>
                    </a:lnB>
                  </a:tcPr>
                </a:tc>
                <a:tc>
                  <a:txBody>
                    <a:bodyPr/>
                    <a:lstStyle/>
                    <a:p>
                      <a:pPr algn="ctr" fontAlgn="ctr"/>
                      <a:r>
                        <a:rPr lang="hr-HR" sz="1400">
                          <a:effectLst/>
                        </a:rPr>
                        <a:t>4.4</a:t>
                      </a:r>
                    </a:p>
                  </a:txBody>
                  <a:tcPr marL="62807" marR="62807" marT="31404" marB="31404" anchor="ctr">
                    <a:lnL>
                      <a:noFill/>
                    </a:lnL>
                    <a:lnR>
                      <a:noFill/>
                    </a:lnR>
                    <a:lnT>
                      <a:noFill/>
                    </a:lnT>
                    <a:lnB>
                      <a:noFill/>
                    </a:lnB>
                  </a:tcPr>
                </a:tc>
                <a:tc>
                  <a:txBody>
                    <a:bodyPr/>
                    <a:lstStyle/>
                    <a:p>
                      <a:pPr algn="ctr" fontAlgn="ctr"/>
                      <a:r>
                        <a:rPr lang="is-IS" sz="1400">
                          <a:effectLst/>
                        </a:rPr>
                        <a:t>48</a:t>
                      </a:r>
                    </a:p>
                  </a:txBody>
                  <a:tcPr marL="62807" marR="62807" marT="31404" marB="31404" anchor="ctr">
                    <a:lnL>
                      <a:noFill/>
                    </a:lnL>
                    <a:lnR>
                      <a:noFill/>
                    </a:lnR>
                    <a:lnT>
                      <a:noFill/>
                    </a:lnT>
                    <a:lnB>
                      <a:noFill/>
                    </a:lnB>
                  </a:tcPr>
                </a:tc>
                <a:tc>
                  <a:txBody>
                    <a:bodyPr/>
                    <a:lstStyle/>
                    <a:p>
                      <a:pPr algn="ctr" fontAlgn="ctr"/>
                      <a:r>
                        <a:rPr lang="hr-HR" sz="1400">
                          <a:effectLst/>
                        </a:rPr>
                        <a:t>1.05</a:t>
                      </a:r>
                    </a:p>
                  </a:txBody>
                  <a:tcPr marL="62807" marR="62807" marT="31404" marB="31404" anchor="ctr">
                    <a:lnL>
                      <a:noFill/>
                    </a:lnL>
                    <a:lnR>
                      <a:noFill/>
                    </a:lnR>
                    <a:lnT>
                      <a:noFill/>
                    </a:lnT>
                    <a:lnB>
                      <a:noFill/>
                    </a:lnB>
                  </a:tcPr>
                </a:tc>
                <a:extLst>
                  <a:ext uri="{0D108BD9-81ED-4DB2-BD59-A6C34878D82A}">
                    <a16:rowId xmlns:a16="http://schemas.microsoft.com/office/drawing/2014/main" val="10001"/>
                  </a:ext>
                </a:extLst>
              </a:tr>
              <a:tr h="316001">
                <a:tc>
                  <a:txBody>
                    <a:bodyPr/>
                    <a:lstStyle/>
                    <a:p>
                      <a:pPr algn="ctr" fontAlgn="ctr"/>
                      <a:r>
                        <a:rPr lang="en-US" sz="1400">
                          <a:effectLst/>
                        </a:rPr>
                        <a:t>Finnland</a:t>
                      </a:r>
                    </a:p>
                  </a:txBody>
                  <a:tcPr marL="62807" marR="62807" marT="31404" marB="31404" anchor="ctr">
                    <a:lnL>
                      <a:noFill/>
                    </a:lnL>
                    <a:lnR>
                      <a:noFill/>
                    </a:lnR>
                    <a:lnT>
                      <a:noFill/>
                    </a:lnT>
                    <a:lnB>
                      <a:noFill/>
                    </a:lnB>
                  </a:tcPr>
                </a:tc>
                <a:tc>
                  <a:txBody>
                    <a:bodyPr/>
                    <a:lstStyle/>
                    <a:p>
                      <a:pPr algn="ctr" fontAlgn="ctr"/>
                      <a:r>
                        <a:rPr lang="nb-NO" sz="1400">
                          <a:effectLst/>
                        </a:rPr>
                        <a:t>5.52</a:t>
                      </a:r>
                    </a:p>
                  </a:txBody>
                  <a:tcPr marL="62807" marR="62807" marT="31404" marB="31404" anchor="ctr">
                    <a:lnL>
                      <a:noFill/>
                    </a:lnL>
                    <a:lnR>
                      <a:noFill/>
                    </a:lnR>
                    <a:lnT>
                      <a:noFill/>
                    </a:lnT>
                    <a:lnB>
                      <a:noFill/>
                    </a:lnB>
                  </a:tcPr>
                </a:tc>
                <a:tc>
                  <a:txBody>
                    <a:bodyPr/>
                    <a:lstStyle/>
                    <a:p>
                      <a:pPr algn="ctr" fontAlgn="ctr"/>
                      <a:r>
                        <a:rPr lang="nb-NO" sz="1400">
                          <a:effectLst/>
                        </a:rPr>
                        <a:t>1.4</a:t>
                      </a:r>
                    </a:p>
                  </a:txBody>
                  <a:tcPr marL="62807" marR="62807" marT="31404" marB="31404" anchor="ctr">
                    <a:lnL>
                      <a:noFill/>
                    </a:lnL>
                    <a:lnR>
                      <a:noFill/>
                    </a:lnR>
                    <a:lnT>
                      <a:noFill/>
                    </a:lnT>
                    <a:lnB>
                      <a:noFill/>
                    </a:lnB>
                  </a:tcPr>
                </a:tc>
                <a:tc>
                  <a:txBody>
                    <a:bodyPr/>
                    <a:lstStyle/>
                    <a:p>
                      <a:pPr algn="ctr" fontAlgn="ctr"/>
                      <a:r>
                        <a:rPr lang="hr-HR" sz="1400" dirty="0">
                          <a:effectLst/>
                        </a:rPr>
                        <a:t>2.0</a:t>
                      </a:r>
                    </a:p>
                  </a:txBody>
                  <a:tcPr marL="62807" marR="62807" marT="31404" marB="31404" anchor="ctr">
                    <a:lnL>
                      <a:noFill/>
                    </a:lnL>
                    <a:lnR>
                      <a:noFill/>
                    </a:lnR>
                    <a:lnT>
                      <a:noFill/>
                    </a:lnT>
                    <a:lnB>
                      <a:noFill/>
                    </a:lnB>
                  </a:tcPr>
                </a:tc>
                <a:tc>
                  <a:txBody>
                    <a:bodyPr/>
                    <a:lstStyle/>
                    <a:p>
                      <a:pPr algn="ctr" fontAlgn="ctr"/>
                      <a:r>
                        <a:rPr lang="nb-NO" sz="1400">
                          <a:effectLst/>
                        </a:rPr>
                        <a:t>1.04</a:t>
                      </a:r>
                    </a:p>
                  </a:txBody>
                  <a:tcPr marL="62807" marR="62807" marT="31404" marB="31404" anchor="ctr">
                    <a:lnL>
                      <a:noFill/>
                    </a:lnL>
                    <a:lnR>
                      <a:noFill/>
                    </a:lnR>
                    <a:lnT>
                      <a:noFill/>
                    </a:lnT>
                    <a:lnB>
                      <a:noFill/>
                    </a:lnB>
                  </a:tcPr>
                </a:tc>
                <a:extLst>
                  <a:ext uri="{0D108BD9-81ED-4DB2-BD59-A6C34878D82A}">
                    <a16:rowId xmlns:a16="http://schemas.microsoft.com/office/drawing/2014/main" val="10002"/>
                  </a:ext>
                </a:extLst>
              </a:tr>
              <a:tr h="553002">
                <a:tc>
                  <a:txBody>
                    <a:bodyPr/>
                    <a:lstStyle/>
                    <a:p>
                      <a:pPr algn="ctr" fontAlgn="ctr"/>
                      <a:r>
                        <a:rPr lang="en-US" sz="1400">
                          <a:effectLst/>
                        </a:rPr>
                        <a:t>Bandaríki Ameríku</a:t>
                      </a:r>
                    </a:p>
                  </a:txBody>
                  <a:tcPr marL="62807" marR="62807" marT="31404" marB="31404" anchor="ctr">
                    <a:lnL>
                      <a:noFill/>
                    </a:lnL>
                    <a:lnR>
                      <a:noFill/>
                    </a:lnR>
                    <a:lnT>
                      <a:noFill/>
                    </a:lnT>
                    <a:lnB>
                      <a:noFill/>
                    </a:lnB>
                  </a:tcPr>
                </a:tc>
                <a:tc>
                  <a:txBody>
                    <a:bodyPr/>
                    <a:lstStyle/>
                    <a:p>
                      <a:pPr algn="ctr" fontAlgn="ctr"/>
                      <a:r>
                        <a:rPr lang="hr-HR" sz="1400" dirty="0">
                          <a:effectLst/>
                        </a:rPr>
                        <a:t>32.8</a:t>
                      </a:r>
                    </a:p>
                  </a:txBody>
                  <a:tcPr marL="62807" marR="62807" marT="31404" marB="31404" anchor="ctr">
                    <a:lnL>
                      <a:noFill/>
                    </a:lnL>
                    <a:lnR>
                      <a:noFill/>
                    </a:lnR>
                    <a:lnT>
                      <a:noFill/>
                    </a:lnT>
                    <a:lnB>
                      <a:noFill/>
                    </a:lnB>
                  </a:tcPr>
                </a:tc>
                <a:tc>
                  <a:txBody>
                    <a:bodyPr/>
                    <a:lstStyle/>
                    <a:p>
                      <a:pPr algn="ctr" fontAlgn="ctr"/>
                      <a:r>
                        <a:rPr lang="nb-NO" sz="1400">
                          <a:effectLst/>
                        </a:rPr>
                        <a:t>1.7</a:t>
                      </a:r>
                    </a:p>
                  </a:txBody>
                  <a:tcPr marL="62807" marR="62807" marT="31404" marB="31404" anchor="ctr">
                    <a:lnL>
                      <a:noFill/>
                    </a:lnL>
                    <a:lnR>
                      <a:noFill/>
                    </a:lnR>
                    <a:lnT>
                      <a:noFill/>
                    </a:lnT>
                    <a:lnB>
                      <a:noFill/>
                    </a:lnB>
                  </a:tcPr>
                </a:tc>
                <a:tc>
                  <a:txBody>
                    <a:bodyPr/>
                    <a:lstStyle/>
                    <a:p>
                      <a:pPr algn="ctr" fontAlgn="ctr"/>
                      <a:r>
                        <a:rPr lang="nb-NO" sz="1400">
                          <a:effectLst/>
                        </a:rPr>
                        <a:t>5.7</a:t>
                      </a:r>
                    </a:p>
                  </a:txBody>
                  <a:tcPr marL="62807" marR="62807" marT="31404" marB="31404" anchor="ctr">
                    <a:lnL>
                      <a:noFill/>
                    </a:lnL>
                    <a:lnR>
                      <a:noFill/>
                    </a:lnR>
                    <a:lnT>
                      <a:noFill/>
                    </a:lnT>
                    <a:lnB>
                      <a:noFill/>
                    </a:lnB>
                  </a:tcPr>
                </a:tc>
                <a:tc>
                  <a:txBody>
                    <a:bodyPr/>
                    <a:lstStyle/>
                    <a:p>
                      <a:pPr algn="ctr" fontAlgn="ctr"/>
                      <a:r>
                        <a:rPr lang="nb-NO" sz="1400" dirty="0">
                          <a:effectLst/>
                        </a:rPr>
                        <a:t>0.97</a:t>
                      </a:r>
                    </a:p>
                  </a:txBody>
                  <a:tcPr marL="62807" marR="62807" marT="31404" marB="31404" anchor="ctr">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4" name="TextBox 3"/>
          <p:cNvSpPr txBox="1"/>
          <p:nvPr/>
        </p:nvSpPr>
        <p:spPr>
          <a:xfrm>
            <a:off x="457198" y="4549676"/>
            <a:ext cx="8062915" cy="1754326"/>
          </a:xfrm>
          <a:prstGeom prst="rect">
            <a:avLst/>
          </a:prstGeom>
          <a:noFill/>
        </p:spPr>
        <p:txBody>
          <a:bodyPr wrap="square" rtlCol="0">
            <a:spAutoFit/>
          </a:bodyPr>
          <a:lstStyle/>
          <a:p>
            <a:r>
              <a:rPr lang="en-US" dirty="0"/>
              <a:t>Eins og taflan sýnir er mikill munur á frjósemi og dánartíðni milli landa, en þessir þættir móta samsetningu mannfjöldans. Gögnin eru frá 2018 og tölurnar breytast stöðugt. Árið 2014 voru til dæmis 5,4 börn á hverja fullorðna konu í Afganistan, sem jafngildir að jafnaði einu barni fleira í hverri fjölskyldu. Talan fyrir Bandaríkin var einnig örlítið hærri, eða 2,0 (World Bank 2019)</a:t>
            </a:r>
          </a:p>
        </p:txBody>
      </p:sp>
    </p:spTree>
    <p:extLst>
      <p:ext uri="{BB962C8B-B14F-4D97-AF65-F5344CB8AC3E}">
        <p14:creationId xmlns:p14="http://schemas.microsoft.com/office/powerpoint/2010/main" val="279999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20.6</a:t>
            </a:r>
          </a:p>
        </p:txBody>
      </p:sp>
      <p:pic>
        <p:nvPicPr>
          <p:cNvPr id="7" name="Picture Placeholder 6" descr="A graph projecting the growing population of Africa.  The vertical axis is population, and the horizontal axis is the year. In 1950, the population was about 250 million; in 1980 it was abut 500 million. In 2013 it was about 1.2 billion. In 2050 it is projected to be 2.4 billion. And in 2100 it is projected to be over 4 billion." title="Fgure 20.6"/>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4024" y="1305380"/>
            <a:ext cx="7812088" cy="3661453"/>
          </a:xfrm>
        </p:spPr>
      </p:pic>
      <p:sp>
        <p:nvSpPr>
          <p:cNvPr id="9219" name="Figure Legend"/>
          <p:cNvSpPr>
            <a:spLocks noGrp="1"/>
          </p:cNvSpPr>
          <p:nvPr>
            <p:ph type="body" sz="quarter" idx="14"/>
          </p:nvPr>
        </p:nvSpPr>
        <p:spPr>
          <a:xfrm>
            <a:off x="328612" y="5372101"/>
            <a:ext cx="8062913" cy="1166812"/>
          </a:xfrm>
        </p:spPr>
        <p:txBody>
          <a:bodyPr/>
          <a:lstStyle/>
          <a:p>
            <a:r>
              <a:rPr lang="en-US" sz="1600" b="1" dirty="0">
                <a:solidFill>
                  <a:schemeClr val="tx1"/>
                </a:solidFill>
              </a:rPr>
              <a:t>Mannfjöldaspá fyrir Afríku. </a:t>
            </a:r>
            <a:r>
              <a:rPr lang="en-US" sz="1600" dirty="0">
                <a:solidFill>
                  <a:schemeClr val="tx1"/>
                </a:solidFill>
              </a:rPr>
              <a:t>Grafið sýnir fólksfjölgun í Afríkuríkjum, en í mörgum þeirra er frjósemi há. (Heimild: USAID)</a:t>
            </a:r>
          </a:p>
        </p:txBody>
      </p:sp>
    </p:spTree>
    <p:extLst>
      <p:ext uri="{BB962C8B-B14F-4D97-AF65-F5344CB8AC3E}">
        <p14:creationId xmlns:p14="http://schemas.microsoft.com/office/powerpoint/2010/main" val="875815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20.7</a:t>
            </a:r>
          </a:p>
        </p:txBody>
      </p:sp>
      <p:pic>
        <p:nvPicPr>
          <p:cNvPr id="7" name="Picture Placeholder 6" descr="A graph predicting the growing population of the United States.  The vertical axis is population, and the horizontal axis is the year. In 1950, the population was about 160 million; in 1980 it was abut 275 million. In 2013 it was about 250 million. In 2050 it is projected to be 445 million. And in 2100 it is projected to be about 525 million.&#10;&#10;" title="FIgure 20.7"/>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200" y="1405393"/>
            <a:ext cx="7943850" cy="3404278"/>
          </a:xfrm>
        </p:spPr>
      </p:pic>
      <p:sp>
        <p:nvSpPr>
          <p:cNvPr id="9219" name="Figure Legend"/>
          <p:cNvSpPr>
            <a:spLocks noGrp="1"/>
          </p:cNvSpPr>
          <p:nvPr>
            <p:ph type="body" sz="quarter" idx="14"/>
          </p:nvPr>
        </p:nvSpPr>
        <p:spPr>
          <a:xfrm>
            <a:off x="457200" y="5314951"/>
            <a:ext cx="8062913" cy="1166812"/>
          </a:xfrm>
        </p:spPr>
        <p:txBody>
          <a:bodyPr/>
          <a:lstStyle/>
          <a:p>
            <a:r>
              <a:rPr lang="en-US" sz="1600" b="1" dirty="0">
                <a:solidFill>
                  <a:schemeClr val="tx1"/>
                </a:solidFill>
              </a:rPr>
              <a:t>Mannfjöldaspá fyrir Bandaríkin. </a:t>
            </a:r>
            <a:r>
              <a:rPr lang="en-US" sz="1600" dirty="0">
                <a:solidFill>
                  <a:schemeClr val="tx1"/>
                </a:solidFill>
              </a:rPr>
              <a:t>Frjósemi í Bandaríkjunum er miðlungshá og því er spáð fremur hóflegri fólksfjölgun þar. (Graf: USAID)</a:t>
            </a:r>
          </a:p>
        </p:txBody>
      </p:sp>
    </p:spTree>
    <p:extLst>
      <p:ext uri="{BB962C8B-B14F-4D97-AF65-F5344CB8AC3E}">
        <p14:creationId xmlns:p14="http://schemas.microsoft.com/office/powerpoint/2010/main" val="1778087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20.8</a:t>
            </a:r>
          </a:p>
        </p:txBody>
      </p:sp>
      <p:pic>
        <p:nvPicPr>
          <p:cNvPr id="7" name="Picture Placeholder 6" descr="A graph projecting the growing population of Europe.  The vertical axis is population, and the horizontal axis is the year. In 1950, the population was about 550 million; in 1980 it was abut 650 million. In 2013 it was about 775 million. In 2050 it is projected to be 700 million. And in 2100 it is projected to be 620 million.&#10;&#10;" title="Figure 20.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198" y="1039135"/>
            <a:ext cx="7720635" cy="3618590"/>
          </a:xfrm>
        </p:spPr>
      </p:pic>
      <p:sp>
        <p:nvSpPr>
          <p:cNvPr id="9219" name="Figure Legend"/>
          <p:cNvSpPr>
            <a:spLocks noGrp="1"/>
          </p:cNvSpPr>
          <p:nvPr>
            <p:ph type="body" sz="quarter" idx="14"/>
          </p:nvPr>
        </p:nvSpPr>
        <p:spPr>
          <a:xfrm>
            <a:off x="457200" y="4843463"/>
            <a:ext cx="8329613" cy="1885950"/>
          </a:xfrm>
        </p:spPr>
        <p:txBody>
          <a:bodyPr/>
          <a:lstStyle/>
          <a:p>
            <a:r>
              <a:rPr lang="en-US" sz="1600" b="1" dirty="0">
                <a:solidFill>
                  <a:schemeClr val="tx1"/>
                </a:solidFill>
              </a:rPr>
              <a:t>Mannfjöldaspá fyrir Evrópu. </a:t>
            </a:r>
            <a:r>
              <a:rPr lang="en-US" sz="1600" dirty="0">
                <a:solidFill>
                  <a:schemeClr val="tx1"/>
                </a:solidFill>
              </a:rPr>
              <a:t>Grafið sýnir spá um fólksfjölgun í Evrópu það sem eftir er aldarinnar. (Graf: USAID)</a:t>
            </a:r>
          </a:p>
          <a:p>
            <a:endParaRPr lang="en-US" sz="1600" dirty="0"/>
          </a:p>
          <a:p>
            <a:r>
              <a:rPr lang="en-US" sz="1600" dirty="0"/>
              <a:t>Athugið að ólíkt Afríku og Bandaríkjunum er því spáð að mannfjöldi Evrópu minnki. Mannfækkun er þegar hafin í sumum Evrópulöndum og ákveðnir bæir eru að leggjast í eyði.  </a:t>
            </a:r>
          </a:p>
        </p:txBody>
      </p:sp>
    </p:spTree>
    <p:extLst>
      <p:ext uri="{BB962C8B-B14F-4D97-AF65-F5344CB8AC3E}">
        <p14:creationId xmlns:p14="http://schemas.microsoft.com/office/powerpoint/2010/main" val="2248538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pPr fontAlgn="auto">
              <a:spcAft>
                <a:spcPts val="0"/>
              </a:spcAft>
              <a:defRPr/>
            </a:pPr>
            <a:r>
              <a:rPr lang="en-US" dirty="0"/>
              <a:t>Hlutfall Bandaríkjamanna í dreifbýli og þéttbýli</a:t>
            </a:r>
          </a:p>
        </p:txBody>
      </p:sp>
      <p:pic>
        <p:nvPicPr>
          <p:cNvPr id="7" name="Picture Placeholder 6" descr="A chart illustrating the growing percentage of the U.S. population living in urban areas in comparison to rural areas from 1800 (roughly 10 percent) to (roughly 75 percent). " title="Figure 20.10"/>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618411" y="1081527"/>
            <a:ext cx="7740490" cy="4637796"/>
          </a:xfrm>
        </p:spPr>
      </p:pic>
      <p:sp>
        <p:nvSpPr>
          <p:cNvPr id="9219" name="Figure Legend"/>
          <p:cNvSpPr>
            <a:spLocks noGrp="1"/>
          </p:cNvSpPr>
          <p:nvPr>
            <p:ph type="body" sz="quarter" idx="14"/>
          </p:nvPr>
        </p:nvSpPr>
        <p:spPr>
          <a:xfrm>
            <a:off x="457200" y="5900738"/>
            <a:ext cx="8062913" cy="671512"/>
          </a:xfrm>
        </p:spPr>
        <p:txBody>
          <a:bodyPr/>
          <a:lstStyle/>
          <a:p>
            <a:r>
              <a:rPr lang="en-US" sz="1600" dirty="0"/>
              <a:t>Eins og grafið sýnir hafa búsetuflutningar úr dreifbýli í þéttbýli í Bandaríkjunum verið miklir og samfelldir. (Heimild: U.S. Census Bureau)</a:t>
            </a:r>
          </a:p>
        </p:txBody>
      </p:sp>
    </p:spTree>
    <p:extLst>
      <p:ext uri="{BB962C8B-B14F-4D97-AF65-F5344CB8AC3E}">
        <p14:creationId xmlns:p14="http://schemas.microsoft.com/office/powerpoint/2010/main" val="1099504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20.12</a:t>
            </a:r>
          </a:p>
        </p:txBody>
      </p:sp>
      <p:pic>
        <p:nvPicPr>
          <p:cNvPr id="2" name="Figure" descr="A model of the five zones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200" y="1280156"/>
            <a:ext cx="8062913" cy="3184850"/>
          </a:xfrm>
        </p:spPr>
      </p:pic>
      <p:sp>
        <p:nvSpPr>
          <p:cNvPr id="9219" name="Figure Legend"/>
          <p:cNvSpPr>
            <a:spLocks noGrp="1"/>
          </p:cNvSpPr>
          <p:nvPr>
            <p:ph type="body" sz="quarter" idx="14"/>
          </p:nvPr>
        </p:nvSpPr>
        <p:spPr>
          <a:xfrm>
            <a:off x="457200" y="4843463"/>
            <a:ext cx="8062913" cy="1166812"/>
          </a:xfrm>
        </p:spPr>
        <p:txBody>
          <a:bodyPr/>
          <a:lstStyle/>
          <a:p>
            <a:r>
              <a:rPr lang="en-US" sz="1600" dirty="0"/>
              <a:t>Myndin sýnir svæðin sem mynda borg samkvæmt sammiðjusvæðalíkaninu. (Mynd: </a:t>
            </a:r>
            <a:r>
              <a:rPr lang="is-IS" sz="1600" dirty="0"/>
              <a:t>Zeimusu/Wikimedia Commons)</a:t>
            </a:r>
            <a:endParaRPr lang="en-US" sz="1600" dirty="0"/>
          </a:p>
        </p:txBody>
      </p:sp>
    </p:spTree>
    <p:extLst>
      <p:ext uri="{BB962C8B-B14F-4D97-AF65-F5344CB8AC3E}">
        <p14:creationId xmlns:p14="http://schemas.microsoft.com/office/powerpoint/2010/main" val="2956472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20.13</a:t>
            </a:r>
          </a:p>
        </p:txBody>
      </p:sp>
      <p:pic>
        <p:nvPicPr>
          <p:cNvPr id="2" name="Figure" descr="Skinny, sickly cows walking through dry dirt are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245989" y="1133872"/>
            <a:ext cx="6485334" cy="4323556"/>
          </a:xfrm>
        </p:spPr>
      </p:pic>
      <p:sp>
        <p:nvSpPr>
          <p:cNvPr id="9219" name="Figure Legend"/>
          <p:cNvSpPr>
            <a:spLocks noGrp="1"/>
          </p:cNvSpPr>
          <p:nvPr>
            <p:ph type="body" sz="quarter" idx="14"/>
          </p:nvPr>
        </p:nvSpPr>
        <p:spPr>
          <a:xfrm>
            <a:off x="342900" y="5691188"/>
            <a:ext cx="8062913" cy="1166812"/>
          </a:xfrm>
        </p:spPr>
        <p:txBody>
          <a:bodyPr/>
          <a:lstStyle/>
          <a:p>
            <a:r>
              <a:rPr lang="en-US" sz="1600" dirty="0"/>
              <a:t>Of lítið beitiland leiðir til þess að nautgripir svelta. (Mynd: </a:t>
            </a:r>
            <a:r>
              <a:rPr lang="en-US" sz="1600" dirty="0" err="1"/>
              <a:t>newbeatphoto</a:t>
            </a:r>
            <a:r>
              <a:rPr lang="en-US" sz="1600" dirty="0"/>
              <a:t>/</a:t>
            </a:r>
            <a:r>
              <a:rPr lang="en-US" sz="1600" dirty="0" err="1"/>
              <a:t>flickr</a:t>
            </a:r>
            <a:r>
              <a:rPr lang="en-US" sz="1600" dirty="0"/>
              <a:t>)</a:t>
            </a:r>
          </a:p>
        </p:txBody>
      </p:sp>
    </p:spTree>
    <p:extLst>
      <p:ext uri="{BB962C8B-B14F-4D97-AF65-F5344CB8AC3E}">
        <p14:creationId xmlns:p14="http://schemas.microsoft.com/office/powerpoint/2010/main" val="1454588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69847"/>
            <a:ext cx="8062913" cy="658813"/>
          </a:xfrm>
        </p:spPr>
        <p:txBody>
          <a:bodyPr/>
          <a:lstStyle/>
          <a:p>
            <a:pPr fontAlgn="auto">
              <a:spcAft>
                <a:spcPts val="0"/>
              </a:spcAft>
              <a:defRPr/>
            </a:pPr>
            <a:r>
              <a:rPr lang="en-US" dirty="0"/>
              <a:t>Umhverfismál</a:t>
            </a:r>
          </a:p>
        </p:txBody>
      </p:sp>
      <p:sp>
        <p:nvSpPr>
          <p:cNvPr id="9219" name="Figure Legend"/>
          <p:cNvSpPr>
            <a:spLocks noGrp="1"/>
          </p:cNvSpPr>
          <p:nvPr>
            <p:ph type="body" sz="quarter" idx="14"/>
          </p:nvPr>
        </p:nvSpPr>
        <p:spPr>
          <a:xfrm>
            <a:off x="285751" y="957257"/>
            <a:ext cx="8458200" cy="5657850"/>
          </a:xfrm>
        </p:spPr>
        <p:txBody>
          <a:bodyPr/>
          <a:lstStyle/>
          <a:p>
            <a:pPr marL="342900" indent="-342900" fontAlgn="auto">
              <a:spcBef>
                <a:spcPts val="1176"/>
              </a:spcBef>
              <a:spcAft>
                <a:spcPts val="0"/>
              </a:spcAft>
              <a:buClr>
                <a:schemeClr val="tx1"/>
              </a:buClr>
              <a:buFont typeface="Arial" charset="0"/>
              <a:buChar char="•"/>
              <a:defRPr/>
            </a:pPr>
            <a:r>
              <a:rPr lang="en-US" altLang="en-US" sz="2400" b="1" dirty="0">
                <a:ea typeface="MS PGothic" charset="-128"/>
              </a:rPr>
              <a:t>Umhverfisfélagsfræði </a:t>
            </a:r>
            <a:r>
              <a:rPr lang="en-US" altLang="en-US" sz="2400" dirty="0">
                <a:ea typeface="MS PGothic" charset="-128"/>
              </a:rPr>
              <a:t>er undirsvið félagsfræðinnar sem fjallar um tengsl manna og umhverfis </a:t>
            </a:r>
          </a:p>
          <a:p>
            <a:pPr marL="342900" indent="-342900" fontAlgn="auto">
              <a:spcBef>
                <a:spcPts val="1176"/>
              </a:spcBef>
              <a:spcAft>
                <a:spcPts val="0"/>
              </a:spcAft>
              <a:buClr>
                <a:schemeClr val="tx1"/>
              </a:buClr>
              <a:buFont typeface="Arial" charset="0"/>
              <a:buChar char="•"/>
              <a:defRPr/>
            </a:pPr>
            <a:r>
              <a:rPr lang="en-US" altLang="en-US" sz="2400" b="1" dirty="0">
                <a:ea typeface="MS PGothic" charset="-128"/>
              </a:rPr>
              <a:t>Loftslagsbreytingar </a:t>
            </a:r>
            <a:r>
              <a:rPr lang="en-US" altLang="en-US" sz="2400" dirty="0">
                <a:ea typeface="MS PGothic" charset="-128"/>
              </a:rPr>
              <a:t>vísar til langtímabreytinga á hitastigi og loftslagi af völdum mannlegra athafna </a:t>
            </a:r>
          </a:p>
          <a:p>
            <a:pPr marL="342900" indent="-342900" fontAlgn="auto">
              <a:spcBef>
                <a:spcPts val="1176"/>
              </a:spcBef>
              <a:spcAft>
                <a:spcPts val="0"/>
              </a:spcAft>
              <a:buClr>
                <a:schemeClr val="tx1"/>
              </a:buClr>
              <a:buFont typeface="Arial" charset="0"/>
              <a:buChar char="•"/>
              <a:defRPr/>
            </a:pPr>
            <a:r>
              <a:rPr lang="en-US" altLang="en-US" sz="2400" b="1" dirty="0">
                <a:ea typeface="MS PGothic" charset="-128"/>
              </a:rPr>
              <a:t>Mengun</a:t>
            </a:r>
            <a:r>
              <a:rPr lang="en-US" altLang="en-US" sz="2400" dirty="0">
                <a:ea typeface="MS PGothic" charset="-128"/>
              </a:rPr>
              <a:t> felst í því að mengandi efni berast út í umhverfið í skaðlegu magni</a:t>
            </a:r>
          </a:p>
          <a:p>
            <a:pPr marL="342900" indent="-342900" fontAlgn="auto">
              <a:spcBef>
                <a:spcPts val="1176"/>
              </a:spcBef>
              <a:spcAft>
                <a:spcPts val="0"/>
              </a:spcAft>
              <a:buClr>
                <a:schemeClr val="tx1"/>
              </a:buClr>
              <a:buFont typeface="Arial" charset="0"/>
              <a:buChar char="•"/>
              <a:defRPr/>
            </a:pPr>
            <a:endParaRPr lang="en-US" altLang="en-US" sz="2400" dirty="0">
              <a:ea typeface="MS PGothic" charset="-128"/>
            </a:endParaRPr>
          </a:p>
          <a:p>
            <a:pPr marL="342900" indent="-342900" eaLnBrk="1" fontAlgn="auto" hangingPunct="1">
              <a:spcBef>
                <a:spcPts val="1176"/>
              </a:spcBef>
              <a:spcAft>
                <a:spcPts val="0"/>
              </a:spcAft>
              <a:buClr>
                <a:schemeClr val="tx1"/>
              </a:buClr>
              <a:buFont typeface="Arial" charset="0"/>
              <a:buChar char="•"/>
              <a:defRPr/>
            </a:pPr>
            <a:endParaRPr lang="en-US" altLang="en-US" sz="2400" dirty="0">
              <a:ea typeface="MS PGothic" charset="-128"/>
            </a:endParaRPr>
          </a:p>
          <a:p>
            <a:pPr eaLnBrk="1" hangingPunct="1">
              <a:buClr>
                <a:schemeClr val="tx1"/>
              </a:buClr>
            </a:pPr>
            <a:endParaRPr lang="en-US" altLang="en-US" sz="2400" dirty="0">
              <a:ea typeface="MS PGothic" charset="-128"/>
            </a:endParaRPr>
          </a:p>
        </p:txBody>
      </p:sp>
    </p:spTree>
    <p:extLst>
      <p:ext uri="{BB962C8B-B14F-4D97-AF65-F5344CB8AC3E}">
        <p14:creationId xmlns:p14="http://schemas.microsoft.com/office/powerpoint/2010/main" val="117724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20.14</a:t>
            </a:r>
          </a:p>
        </p:txBody>
      </p:sp>
      <p:pic>
        <p:nvPicPr>
          <p:cNvPr id="7" name="Picture Placeholder 6" descr="Thousands of bottles and other containers and garbage float in a large mass in a river." title="Figure 20.1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57284" y="1130497"/>
            <a:ext cx="6891340" cy="4339829"/>
          </a:xfrm>
        </p:spPr>
      </p:pic>
      <p:sp>
        <p:nvSpPr>
          <p:cNvPr id="9219" name="Figure Legend"/>
          <p:cNvSpPr>
            <a:spLocks noGrp="1"/>
          </p:cNvSpPr>
          <p:nvPr>
            <p:ph type="body" sz="quarter" idx="14"/>
          </p:nvPr>
        </p:nvSpPr>
        <p:spPr>
          <a:xfrm>
            <a:off x="457199" y="5700711"/>
            <a:ext cx="8062913" cy="809625"/>
          </a:xfrm>
        </p:spPr>
        <p:txBody>
          <a:bodyPr/>
          <a:lstStyle/>
          <a:p>
            <a:r>
              <a:rPr lang="en-US" sz="1600" dirty="0"/>
              <a:t>Hvert á sorpið að fara þegar ekkert pláss er eftir? Þessi spurning verður sífellt brýnni fyrir jörðina. (Mynd: Department of Environmental Protection Recycling/</a:t>
            </a:r>
            <a:r>
              <a:rPr lang="en-US" sz="1600" dirty="0" err="1"/>
              <a:t>flickr</a:t>
            </a:r>
            <a:r>
              <a:rPr lang="en-US" sz="1600" dirty="0"/>
              <a:t>)</a:t>
            </a:r>
          </a:p>
        </p:txBody>
      </p:sp>
    </p:spTree>
    <p:extLst>
      <p:ext uri="{BB962C8B-B14F-4D97-AF65-F5344CB8AC3E}">
        <p14:creationId xmlns:p14="http://schemas.microsoft.com/office/powerpoint/2010/main" val="2354417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69847"/>
            <a:ext cx="8062913" cy="658813"/>
          </a:xfrm>
        </p:spPr>
        <p:txBody>
          <a:bodyPr/>
          <a:lstStyle/>
          <a:p>
            <a:pPr fontAlgn="auto">
              <a:spcAft>
                <a:spcPts val="0"/>
              </a:spcAft>
              <a:defRPr/>
            </a:pPr>
            <a:r>
              <a:rPr lang="en-US" dirty="0"/>
              <a:t>Óheilnæmt vatn</a:t>
            </a:r>
          </a:p>
        </p:txBody>
      </p:sp>
      <p:sp>
        <p:nvSpPr>
          <p:cNvPr id="9219" name="Figure Legend"/>
          <p:cNvSpPr>
            <a:spLocks noGrp="1"/>
          </p:cNvSpPr>
          <p:nvPr>
            <p:ph type="body" sz="quarter" idx="14"/>
          </p:nvPr>
        </p:nvSpPr>
        <p:spPr>
          <a:xfrm>
            <a:off x="285751" y="957257"/>
            <a:ext cx="8458200" cy="5657850"/>
          </a:xfrm>
        </p:spPr>
        <p:txBody>
          <a:bodyPr/>
          <a:lstStyle/>
          <a:p>
            <a:pPr marL="342900" indent="-342900">
              <a:buClr>
                <a:schemeClr val="tx1"/>
              </a:buClr>
              <a:buFont typeface="Arial" charset="0"/>
              <a:buChar char="•"/>
            </a:pPr>
            <a:r>
              <a:rPr lang="en-US" sz="2400" dirty="0"/>
              <a:t>160 milljónir barna glíma við vannæringu og vaxtarvandamál vegna skorts á heilnæmu vatni. </a:t>
            </a:r>
          </a:p>
          <a:p>
            <a:pPr marL="342900" indent="-342900">
              <a:buClr>
                <a:schemeClr val="tx1"/>
              </a:buClr>
              <a:buFont typeface="Arial" charset="0"/>
              <a:buChar char="•"/>
            </a:pPr>
            <a:r>
              <a:rPr lang="en-US" sz="2400" dirty="0"/>
              <a:t>Talið er að 3 milljarðar manna hafi ekki aðgang að hreinu vatni til handþvottar á heimilum sínum (CDC 2016).</a:t>
            </a:r>
          </a:p>
          <a:p>
            <a:pPr marL="1074420" lvl="1" indent="-342900">
              <a:buClr>
                <a:schemeClr val="tx1"/>
              </a:buClr>
              <a:buFont typeface="Arial" charset="0"/>
              <a:buChar char="•"/>
            </a:pPr>
            <a:r>
              <a:rPr lang="en-US" sz="2400" dirty="0"/>
              <a:t>Margir þeirra sem skortir vatn til handþvottar búa í landbúnaðarsamfélögum eða í miklu nábýli í borgum.</a:t>
            </a:r>
          </a:p>
          <a:p>
            <a:pPr marL="342900" indent="-342900">
              <a:buClr>
                <a:schemeClr val="tx1"/>
              </a:buClr>
              <a:buFont typeface="Arial" charset="0"/>
              <a:buChar char="•"/>
            </a:pPr>
            <a:r>
              <a:rPr lang="en-US" sz="2400" dirty="0"/>
              <a:t>Fólk gengur langar leiðir til að sækja drykkjarhæft vatn fyrir fjölskyldur sínar. (</a:t>
            </a:r>
            <a:r>
              <a:rPr lang="en-US" sz="2400" dirty="0" err="1"/>
              <a:t>Water.org</a:t>
            </a:r>
            <a:r>
              <a:rPr lang="en-US" sz="2400" dirty="0"/>
              <a:t> 2021). </a:t>
            </a:r>
          </a:p>
          <a:p>
            <a:pPr marL="1074420" lvl="1" indent="-342900">
              <a:buClr>
                <a:schemeClr val="tx1"/>
              </a:buClr>
              <a:buFont typeface="Arial" charset="0"/>
              <a:buChar char="•"/>
            </a:pPr>
            <a:r>
              <a:rPr lang="en-US" sz="2400" dirty="0"/>
              <a:t>Þetta kemur niður á menntun barna og heilsu kvenna, fóstra og ungbarna. </a:t>
            </a:r>
          </a:p>
          <a:p>
            <a:pPr eaLnBrk="1" hangingPunct="1">
              <a:buClr>
                <a:schemeClr val="tx1"/>
              </a:buClr>
            </a:pPr>
            <a:endParaRPr lang="en-US" altLang="en-US" sz="2400" dirty="0">
              <a:ea typeface="MS PGothic" charset="-128"/>
            </a:endParaRPr>
          </a:p>
        </p:txBody>
      </p:sp>
    </p:spTree>
    <p:extLst>
      <p:ext uri="{BB962C8B-B14F-4D97-AF65-F5344CB8AC3E}">
        <p14:creationId xmlns:p14="http://schemas.microsoft.com/office/powerpoint/2010/main" val="548525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69847"/>
            <a:ext cx="8062913" cy="658813"/>
          </a:xfrm>
        </p:spPr>
        <p:txBody>
          <a:bodyPr/>
          <a:lstStyle/>
          <a:p>
            <a:pPr fontAlgn="auto">
              <a:spcAft>
                <a:spcPts val="0"/>
              </a:spcAft>
              <a:defRPr/>
            </a:pPr>
            <a:r>
              <a:rPr lang="en-US" dirty="0"/>
              <a:t>Vatnsfótspor</a:t>
            </a:r>
          </a:p>
        </p:txBody>
      </p:sp>
      <p:sp>
        <p:nvSpPr>
          <p:cNvPr id="9219" name="Figure Legend"/>
          <p:cNvSpPr>
            <a:spLocks noGrp="1"/>
          </p:cNvSpPr>
          <p:nvPr>
            <p:ph type="body" sz="quarter" idx="14"/>
          </p:nvPr>
        </p:nvSpPr>
        <p:spPr>
          <a:xfrm>
            <a:off x="285751" y="957257"/>
            <a:ext cx="8458200" cy="5657850"/>
          </a:xfrm>
        </p:spPr>
        <p:txBody>
          <a:bodyPr/>
          <a:lstStyle/>
          <a:p>
            <a:pPr marL="342900" indent="-342900">
              <a:buClr>
                <a:schemeClr val="tx1"/>
              </a:buClr>
              <a:buFont typeface="Arial" charset="0"/>
              <a:buChar char="•"/>
            </a:pPr>
            <a:r>
              <a:rPr lang="en-US" sz="2400" dirty="0"/>
              <a:t>Olíu- og jarðgasvinnslan sem fjallað var um í upphafi kaflans krefst svo mikils vatns að ekki er hægt að losa sig við frárennslisvatnið með öruggum hætti nema djúpt í jörðu.</a:t>
            </a:r>
          </a:p>
          <a:p>
            <a:pPr marL="342900" indent="-342900">
              <a:buClr>
                <a:schemeClr val="tx1"/>
              </a:buClr>
              <a:buFont typeface="Arial" charset="0"/>
              <a:buChar char="•"/>
            </a:pPr>
            <a:r>
              <a:rPr lang="en-US" sz="2400" dirty="0"/>
              <a:t>Hver einasta mandla krefst um það bil eins gallons af vatni. Möndlurækt notar 8 prósent af vatnsbirgðum Kaliforníu</a:t>
            </a:r>
          </a:p>
          <a:p>
            <a:pPr marL="342900" indent="-342900">
              <a:buClr>
                <a:schemeClr val="tx1"/>
              </a:buClr>
              <a:buFont typeface="Arial" charset="0"/>
              <a:buChar char="•"/>
            </a:pPr>
            <a:r>
              <a:rPr lang="en-US" sz="2400" dirty="0"/>
              <a:t>Til að framleiða einn kaffibolla þarf 37 gallona af vatni</a:t>
            </a:r>
          </a:p>
          <a:p>
            <a:pPr marL="342900" indent="-342900">
              <a:buClr>
                <a:schemeClr val="tx1"/>
              </a:buClr>
              <a:buFont typeface="Arial" charset="0"/>
              <a:buChar char="•"/>
            </a:pPr>
            <a:r>
              <a:rPr lang="en-US" sz="2400" dirty="0"/>
              <a:t>Til dæmis er vitað að meira vatn þarf til að framleiða kúamjólk en möndlumjólk. </a:t>
            </a:r>
          </a:p>
          <a:p>
            <a:pPr marL="342900" indent="-342900">
              <a:buClr>
                <a:schemeClr val="tx1"/>
              </a:buClr>
              <a:buFont typeface="Arial" charset="0"/>
              <a:buChar char="•"/>
            </a:pPr>
            <a:r>
              <a:rPr lang="en-US" sz="2400" dirty="0"/>
              <a:t>Til að framleiða eina steik getur þurft allt að 900 gallona af vatni 			</a:t>
            </a:r>
          </a:p>
          <a:p>
            <a:pPr lvl="1" indent="0">
              <a:buClr>
                <a:schemeClr val="tx1"/>
              </a:buClr>
              <a:buNone/>
            </a:pPr>
            <a:r>
              <a:rPr lang="en-US" sz="2400" dirty="0"/>
              <a:t>				(</a:t>
            </a:r>
            <a:r>
              <a:rPr lang="en-US" sz="2400" dirty="0" err="1"/>
              <a:t>WaterCalculuator.org</a:t>
            </a:r>
            <a:r>
              <a:rPr lang="en-US" sz="2400" dirty="0"/>
              <a:t> 2020).</a:t>
            </a:r>
            <a:endParaRPr lang="en-US" altLang="en-US" sz="2400" dirty="0">
              <a:ea typeface="MS PGothic" charset="-128"/>
            </a:endParaRPr>
          </a:p>
        </p:txBody>
      </p:sp>
    </p:spTree>
    <p:extLst>
      <p:ext uri="{BB962C8B-B14F-4D97-AF65-F5344CB8AC3E}">
        <p14:creationId xmlns:p14="http://schemas.microsoft.com/office/powerpoint/2010/main" val="1849391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20.15</a:t>
            </a:r>
          </a:p>
        </p:txBody>
      </p:sp>
      <p:pic>
        <p:nvPicPr>
          <p:cNvPr id="2" name="Figure" descr="A lot filled with computers and other old electronics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60701" y="1122363"/>
            <a:ext cx="5255911"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Bílastæði fullt af rafeindaúrgangi, einnig nefndum rafrænum úrgangi. (Mynd: U.S. Army Environmental Command/</a:t>
            </a:r>
            <a:r>
              <a:rPr lang="en-US" sz="1600" dirty="0" err="1"/>
              <a:t>flickr</a:t>
            </a:r>
            <a:r>
              <a:rPr lang="en-US" sz="1600" dirty="0"/>
              <a:t>)</a:t>
            </a:r>
          </a:p>
        </p:txBody>
      </p:sp>
    </p:spTree>
    <p:extLst>
      <p:ext uri="{BB962C8B-B14F-4D97-AF65-F5344CB8AC3E}">
        <p14:creationId xmlns:p14="http://schemas.microsoft.com/office/powerpoint/2010/main" val="1092960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20.16</a:t>
            </a:r>
          </a:p>
        </p:txBody>
      </p:sp>
      <p:pic>
        <p:nvPicPr>
          <p:cNvPr id="2" name="Figure" descr="An airplane view of oil-clogged sandbars and the surrounding ocean water tainted by oil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52785" y="1122363"/>
            <a:ext cx="5271742"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Loftmynd af strönd Mexíkóflóa, tekin í maí 2010, sýnir tjónið sem olíuleki frá borpalli BP </a:t>
            </a:r>
            <a:r>
              <a:rPr lang="en-US" sz="1600" i="1" dirty="0"/>
              <a:t>Deepwater Horizon </a:t>
            </a:r>
            <a:r>
              <a:rPr lang="en-US" sz="1600" dirty="0"/>
              <a:t>olli. (Mynd: Jeff Warren/</a:t>
            </a:r>
            <a:r>
              <a:rPr lang="en-US" sz="1600" dirty="0" err="1"/>
              <a:t>flickr</a:t>
            </a:r>
            <a:r>
              <a:rPr lang="en-US" sz="1600" dirty="0"/>
              <a:t>)</a:t>
            </a:r>
          </a:p>
        </p:txBody>
      </p:sp>
    </p:spTree>
    <p:extLst>
      <p:ext uri="{BB962C8B-B14F-4D97-AF65-F5344CB8AC3E}">
        <p14:creationId xmlns:p14="http://schemas.microsoft.com/office/powerpoint/2010/main" val="3445480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20.17</a:t>
            </a:r>
          </a:p>
        </p:txBody>
      </p:sp>
      <p:pic>
        <p:nvPicPr>
          <p:cNvPr id="2" name="Figure" descr="Oil spilled on a beach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155032" y="1122363"/>
            <a:ext cx="466724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Olían á ströndum Mexíkóflóa olli gríðarlegu tjóni, drap sjávardýr og landdýr og lamaði atvinnustarfsemi á svæðinu. (Mynd: AV8ter/</a:t>
            </a:r>
            <a:r>
              <a:rPr lang="en-US" sz="1600" dirty="0" err="1"/>
              <a:t>flickr</a:t>
            </a:r>
            <a:r>
              <a:rPr lang="en-US" sz="1600" dirty="0"/>
              <a:t>)</a:t>
            </a:r>
          </a:p>
        </p:txBody>
      </p:sp>
      <p:sp>
        <p:nvSpPr>
          <p:cNvPr id="6" name="TextBox 5">
            <a:extLst>
              <a:ext uri="{FF2B5EF4-FFF2-40B4-BE49-F238E27FC236}">
                <a16:creationId xmlns:a16="http://schemas.microsoft.com/office/drawing/2014/main" id="{4F3307D1-0904-E447-8230-97EF859C07CA}"/>
              </a:ext>
            </a:extLst>
          </p:cNvPr>
          <p:cNvSpPr txBox="1"/>
          <p:nvPr/>
        </p:nvSpPr>
        <p:spPr>
          <a:xfrm>
            <a:off x="214392" y="6318607"/>
            <a:ext cx="8815227" cy="553998"/>
          </a:xfrm>
          <a:prstGeom prst="rect">
            <a:avLst/>
          </a:prstGeom>
          <a:noFill/>
        </p:spPr>
        <p:txBody>
          <a:bodyPr wrap="square" rtlCol="0">
            <a:spAutoFit/>
          </a:bodyPr>
          <a:lstStyle/>
          <a:p>
            <a:r>
              <a:rPr lang="en-US" sz="1000" dirty="0"/>
              <a:t>Þetta viðbótarefni frá OpenStax er © Rice University og gefið út samkvæmt alþjóðlega leyfinu CC BY-NC-SA 4.0. Aðeins má afrita það eða breyta því í tilgangi sem ekki er viðskiptalegs eðlis, en geta verður OpenStax og Rice University sem rétthafa og tilgreina allar breytingar. Öll aðlöguð útgáfa verður að vera gefin út með sams konar leyfi.</a:t>
            </a:r>
          </a:p>
        </p:txBody>
      </p:sp>
    </p:spTree>
    <p:extLst>
      <p:ext uri="{BB962C8B-B14F-4D97-AF65-F5344CB8AC3E}">
        <p14:creationId xmlns:p14="http://schemas.microsoft.com/office/powerpoint/2010/main" val="9733290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779</TotalTime>
  <Words>1627</Words>
  <Application>Microsoft Macintosh PowerPoint</Application>
  <PresentationFormat>On-screen Show (4:3)</PresentationFormat>
  <Paragraphs>118</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MS PGothic</vt:lpstr>
      <vt:lpstr>Arial</vt:lpstr>
      <vt:lpstr>Arial Black</vt:lpstr>
      <vt:lpstr>Calibri</vt:lpstr>
      <vt:lpstr>Times-Roman</vt:lpstr>
      <vt:lpstr>Essential</vt:lpstr>
      <vt:lpstr>INTRODUCTION TO SOCIOLOGY 3E</vt:lpstr>
      <vt:lpstr>Figure 20.1</vt:lpstr>
      <vt:lpstr>Introduction</vt:lpstr>
      <vt:lpstr>Figure 20.2</vt:lpstr>
      <vt:lpstr>Figure 20.3</vt:lpstr>
      <vt:lpstr>Population growth</vt:lpstr>
      <vt:lpstr>Figure 20.5</vt:lpstr>
      <vt:lpstr>Demographic theories</vt:lpstr>
      <vt:lpstr>Demographic theories, continued</vt:lpstr>
      <vt:lpstr>Figure 20.4</vt:lpstr>
      <vt:lpstr>refugees, asylum-seekers, and internally displaced people</vt:lpstr>
      <vt:lpstr>Figure 20.9</vt:lpstr>
      <vt:lpstr>Suburbs and exburbs</vt:lpstr>
      <vt:lpstr>Figure 20.10</vt:lpstr>
      <vt:lpstr>Theoretical perspectives</vt:lpstr>
      <vt:lpstr>Fertility and Mortality Rated by Country </vt:lpstr>
      <vt:lpstr>Figure 20.6</vt:lpstr>
      <vt:lpstr>Figure 20.7</vt:lpstr>
      <vt:lpstr>Figure 20.8</vt:lpstr>
      <vt:lpstr>Percent of U.S. Population in Rural vs. Urban settings</vt:lpstr>
      <vt:lpstr>Figure 20.12</vt:lpstr>
      <vt:lpstr>Figure 20.13</vt:lpstr>
      <vt:lpstr>Environmental issues</vt:lpstr>
      <vt:lpstr>Figure 20.14</vt:lpstr>
      <vt:lpstr>Unsafe water</vt:lpstr>
      <vt:lpstr>Water footprint</vt:lpstr>
      <vt:lpstr>Figure 20.15</vt:lpstr>
      <vt:lpstr>Figure 20.16</vt:lpstr>
      <vt:lpstr>Figure 20.17</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20 - Population, Urbanization, and the Environment</dc:title>
  <dc:creator>Spuddy McSpare</dc:creator>
  <cp:lastModifiedBy>Theresa Masciale</cp:lastModifiedBy>
  <cp:revision>94</cp:revision>
  <dcterms:created xsi:type="dcterms:W3CDTF">2012-06-04T02:13:36Z</dcterms:created>
  <dcterms:modified xsi:type="dcterms:W3CDTF">2026-02-16T20:38:06Z</dcterms:modified>
</cp:coreProperties>
</file>