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4"/>
  </p:notesMasterIdLst>
  <p:handoutMasterIdLst>
    <p:handoutMasterId r:id="rId25"/>
  </p:handoutMasterIdLst>
  <p:sldIdLst>
    <p:sldId id="256" r:id="rId2"/>
    <p:sldId id="277" r:id="rId3"/>
    <p:sldId id="288" r:id="rId4"/>
    <p:sldId id="289" r:id="rId5"/>
    <p:sldId id="280" r:id="rId6"/>
    <p:sldId id="282" r:id="rId7"/>
    <p:sldId id="290" r:id="rId8"/>
    <p:sldId id="291" r:id="rId9"/>
    <p:sldId id="279" r:id="rId10"/>
    <p:sldId id="292" r:id="rId11"/>
    <p:sldId id="293" r:id="rId12"/>
    <p:sldId id="294" r:id="rId13"/>
    <p:sldId id="295" r:id="rId14"/>
    <p:sldId id="296" r:id="rId15"/>
    <p:sldId id="284" r:id="rId16"/>
    <p:sldId id="297" r:id="rId17"/>
    <p:sldId id="286" r:id="rId18"/>
    <p:sldId id="298" r:id="rId19"/>
    <p:sldId id="299" r:id="rId20"/>
    <p:sldId id="287" r:id="rId21"/>
    <p:sldId id="300" r:id="rId22"/>
    <p:sldId id="273"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54" autoAdjust="0"/>
    <p:restoredTop sz="94510" autoAdjust="0"/>
  </p:normalViewPr>
  <p:slideViewPr>
    <p:cSldViewPr snapToGrid="0" snapToObjects="1">
      <p:cViewPr varScale="1">
        <p:scale>
          <a:sx n="112" d="100"/>
          <a:sy n="112" d="100"/>
        </p:scale>
        <p:origin x="936" y="176"/>
      </p:cViewPr>
      <p:guideLst>
        <p:guide orient="horz" pos="2160"/>
        <p:guide pos="2880"/>
      </p:guideLst>
    </p:cSldViewPr>
  </p:slideViewPr>
  <p:outlineViewPr>
    <p:cViewPr>
      <p:scale>
        <a:sx n="33" d="100"/>
        <a:sy n="33" d="100"/>
      </p:scale>
      <p:origin x="0" y="18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5310F03-FC83-4E11-8558-AE8A84515371}" type="datetimeFigureOut">
              <a:rPr lang="en-US"/>
              <a:pPr>
                <a:defRPr/>
              </a:pPr>
              <a:t>2/16/26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5E2D4EAB-08FF-4A94-84C5-535EB0AB39EB}" type="slidenum">
              <a:rPr lang="en-US"/>
              <a:pPr>
                <a:defRPr/>
              </a:pPr>
              <a:t>‹#›</a:t>
            </a:fld>
            <a:endParaRPr lang="en-US"/>
          </a:p>
        </p:txBody>
      </p:sp>
    </p:spTree>
    <p:extLst>
      <p:ext uri="{BB962C8B-B14F-4D97-AF65-F5344CB8AC3E}">
        <p14:creationId xmlns:p14="http://schemas.microsoft.com/office/powerpoint/2010/main" val="414961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859B72-409D-4829-9C9C-8B0E062C55EE}" type="datetimeFigureOut">
              <a:rPr lang="en-US" smtClean="0"/>
              <a:t>2/16/26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DED44F-23C4-4D38-B6F2-EDEA0122F964}" type="slidenum">
              <a:rPr lang="en-US" smtClean="0"/>
              <a:t>‹#›</a:t>
            </a:fld>
            <a:endParaRPr lang="en-US"/>
          </a:p>
        </p:txBody>
      </p:sp>
    </p:spTree>
    <p:extLst>
      <p:ext uri="{BB962C8B-B14F-4D97-AF65-F5344CB8AC3E}">
        <p14:creationId xmlns:p14="http://schemas.microsoft.com/office/powerpoint/2010/main" val="4112179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DED44F-23C4-4D38-B6F2-EDEA0122F964}" type="slidenum">
              <a:rPr lang="en-US" smtClean="0"/>
              <a:t>1</a:t>
            </a:fld>
            <a:endParaRPr lang="en-US"/>
          </a:p>
        </p:txBody>
      </p:sp>
    </p:spTree>
    <p:extLst>
      <p:ext uri="{BB962C8B-B14F-4D97-AF65-F5344CB8AC3E}">
        <p14:creationId xmlns:p14="http://schemas.microsoft.com/office/powerpoint/2010/main" val="2736068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9" name="Picture Placeholder 8"/>
          <p:cNvSpPr>
            <a:spLocks noGrp="1"/>
          </p:cNvSpPr>
          <p:nvPr>
            <p:ph type="pic" sz="quarter" idx="13"/>
          </p:nvPr>
        </p:nvSpPr>
        <p:spPr>
          <a:xfrm>
            <a:off x="457199" y="1107618"/>
            <a:ext cx="4031619" cy="4607689"/>
          </a:xfrm>
        </p:spPr>
        <p:txBody>
          <a:bodyPr rtlCol="0">
            <a:normAutofit/>
          </a:bodyPr>
          <a:lstStyle/>
          <a:p>
            <a:pPr lvl="0"/>
            <a:endParaRPr lang="en-US" noProof="0"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5"/>
          </p:nvPr>
        </p:nvSpPr>
        <p:spPr/>
        <p:txBody>
          <a:bodyPr/>
          <a:lstStyle>
            <a:lvl1pPr>
              <a:defRPr/>
            </a:lvl1pPr>
          </a:lstStyle>
          <a:p>
            <a:pPr>
              <a:defRPr/>
            </a:pPr>
            <a:fld id="{D5DF7534-56D9-4FD7-832B-8F41F9812BAF}" type="datetime4">
              <a:rPr lang="en-US" smtClean="0"/>
              <a:t>February 16, 2026</a:t>
            </a:fld>
            <a:endParaRPr lang="en-US"/>
          </a:p>
        </p:txBody>
      </p:sp>
      <p:sp>
        <p:nvSpPr>
          <p:cNvPr id="7" name="Slide Number Placeholder 6"/>
          <p:cNvSpPr>
            <a:spLocks noGrp="1"/>
          </p:cNvSpPr>
          <p:nvPr>
            <p:ph type="sldNum" sz="quarter" idx="17"/>
          </p:nvPr>
        </p:nvSpPr>
        <p:spPr/>
        <p:txBody>
          <a:bodyPr/>
          <a:lstStyle>
            <a:lvl1pPr>
              <a:defRPr/>
            </a:lvl1pPr>
          </a:lstStyle>
          <a:p>
            <a:pPr>
              <a:defRPr/>
            </a:pPr>
            <a:fld id="{76124547-4185-4266-B4E4-2581C1A87319}" type="slidenum">
              <a:rPr lang="en-US"/>
              <a:pPr>
                <a:defRPr/>
              </a:pPr>
              <a:t>‹#›</a:t>
            </a:fld>
            <a:endParaRPr lang="en-US"/>
          </a:p>
        </p:txBody>
      </p:sp>
      <p:sp>
        <p:nvSpPr>
          <p:cNvPr id="8" name="Footer Placeholder 4">
            <a:extLst>
              <a:ext uri="{FF2B5EF4-FFF2-40B4-BE49-F238E27FC236}">
                <a16:creationId xmlns:a16="http://schemas.microsoft.com/office/drawing/2014/main" id="{564AF498-EC40-4BF3-8954-177A4A3E5935}"/>
              </a:ext>
            </a:extLst>
          </p:cNvPr>
          <p:cNvSpPr>
            <a:spLocks noGrp="1"/>
          </p:cNvSpPr>
          <p:nvPr>
            <p:ph type="ftr" sz="quarter" idx="3"/>
          </p:nvPr>
        </p:nvSpPr>
        <p:spPr>
          <a:xfrm>
            <a:off x="457200" y="6492875"/>
            <a:ext cx="7697096"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C51796B0-5ECA-42D5-879B-46CAA60F47A6}" type="datetime4">
              <a:rPr lang="en-US" smtClean="0"/>
              <a:t>February 16, 2026</a:t>
            </a:fld>
            <a:endParaRPr lang="en-US"/>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
        <p:nvSpPr>
          <p:cNvPr id="11" name="Footer Placeholder 4">
            <a:extLst>
              <a:ext uri="{FF2B5EF4-FFF2-40B4-BE49-F238E27FC236}">
                <a16:creationId xmlns:a16="http://schemas.microsoft.com/office/drawing/2014/main" id="{AE175ECA-8E9B-410F-9F9F-22370817D08F}"/>
              </a:ext>
            </a:extLst>
          </p:cNvPr>
          <p:cNvSpPr>
            <a:spLocks noGrp="1"/>
          </p:cNvSpPr>
          <p:nvPr>
            <p:ph type="ftr" sz="quarter" idx="3"/>
          </p:nvPr>
        </p:nvSpPr>
        <p:spPr>
          <a:xfrm>
            <a:off x="457200" y="6492875"/>
            <a:ext cx="7697096"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lvl1pPr>
              <a:defRPr/>
            </a:lvl1pPr>
          </a:lstStyle>
          <a:p>
            <a:pPr>
              <a:defRPr/>
            </a:pPr>
            <a:fld id="{09CE3DCA-4D43-47D9-8ED8-0B6BC0FF04B4}" type="datetime4">
              <a:rPr lang="en-US" smtClean="0"/>
              <a:t>February 16, 2026</a:t>
            </a:fld>
            <a:endParaRPr lang="en-US"/>
          </a:p>
        </p:txBody>
      </p:sp>
      <p:sp>
        <p:nvSpPr>
          <p:cNvPr id="7" name="Slide Number Placeholder 6"/>
          <p:cNvSpPr>
            <a:spLocks noGrp="1"/>
          </p:cNvSpPr>
          <p:nvPr>
            <p:ph type="sldNum" sz="quarter" idx="12"/>
          </p:nvPr>
        </p:nvSpPr>
        <p:spPr/>
        <p:txBody>
          <a:bodyPr/>
          <a:lstStyle>
            <a:lvl1pPr>
              <a:defRPr/>
            </a:lvl1pPr>
          </a:lstStyle>
          <a:p>
            <a:pPr>
              <a:defRPr/>
            </a:pPr>
            <a:fld id="{6158F162-EC8D-4B5B-975F-B8B0EEBB18C6}" type="slidenum">
              <a:rPr lang="en-US"/>
              <a:pPr>
                <a:defRPr/>
              </a:pPr>
              <a:t>‹#›</a:t>
            </a:fld>
            <a:endParaRPr lang="en-US"/>
          </a:p>
        </p:txBody>
      </p:sp>
      <p:sp>
        <p:nvSpPr>
          <p:cNvPr id="8" name="Footer Placeholder 4">
            <a:extLst>
              <a:ext uri="{FF2B5EF4-FFF2-40B4-BE49-F238E27FC236}">
                <a16:creationId xmlns:a16="http://schemas.microsoft.com/office/drawing/2014/main" id="{A2611635-AD4D-4E71-A798-2894820A97B8}"/>
              </a:ext>
            </a:extLst>
          </p:cNvPr>
          <p:cNvSpPr>
            <a:spLocks noGrp="1"/>
          </p:cNvSpPr>
          <p:nvPr>
            <p:ph type="ftr" sz="quarter" idx="3"/>
          </p:nvPr>
        </p:nvSpPr>
        <p:spPr>
          <a:xfrm>
            <a:off x="457200" y="6492875"/>
            <a:ext cx="7697096"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txBox="1">
            <a:spLocks/>
          </p:cNvSpPr>
          <p:nvPr userDrawn="1"/>
        </p:nvSpPr>
        <p:spPr>
          <a:xfrm>
            <a:off x="0" y="788988"/>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3500" dirty="0"/>
              <a:t>College Physics</a:t>
            </a:r>
          </a:p>
          <a:p>
            <a:pPr algn="ctr" fontAlgn="auto">
              <a:spcAft>
                <a:spcPts val="0"/>
              </a:spcAft>
              <a:defRPr/>
            </a:pPr>
            <a:endParaRPr lang="en-US" sz="1800" cap="none" dirty="0">
              <a:solidFill>
                <a:schemeClr val="accent3">
                  <a:lumMod val="20000"/>
                  <a:lumOff val="80000"/>
                </a:schemeClr>
              </a:solidFill>
              <a:latin typeface="+mn-lt"/>
            </a:endParaRPr>
          </a:p>
          <a:p>
            <a:pPr algn="ctr" fontAlgn="auto">
              <a:spcAft>
                <a:spcPts val="0"/>
              </a:spcAft>
              <a:defRPr/>
            </a:pPr>
            <a:r>
              <a:rPr lang="en-US" sz="2000" b="1" cap="none" dirty="0">
                <a:solidFill>
                  <a:srgbClr val="212F62"/>
                </a:solidFill>
                <a:latin typeface="+mn-lt"/>
              </a:rPr>
              <a:t>Chapter # Chapter Title</a:t>
            </a:r>
          </a:p>
          <a:p>
            <a:pPr algn="ctr" fontAlgn="auto">
              <a:spcAft>
                <a:spcPts val="0"/>
              </a:spcAft>
              <a:defRPr/>
            </a:pPr>
            <a:r>
              <a:rPr lang="en-US" sz="1600" cap="none" dirty="0">
                <a:solidFill>
                  <a:schemeClr val="tx1"/>
                </a:solidFill>
                <a:latin typeface="+mn-lt"/>
              </a:rPr>
              <a:t>PowerPoint Image Slideshow</a:t>
            </a:r>
          </a:p>
        </p:txBody>
      </p:sp>
      <p:pic>
        <p:nvPicPr>
          <p:cNvPr id="3" name="Picture 8" descr="medium_covers_Page_2.png"/>
          <p:cNvPicPr>
            <a:picLocks noChangeAspect="1"/>
          </p:cNvPicPr>
          <p:nvPr userDrawn="1"/>
        </p:nvPicPr>
        <p:blipFill>
          <a:blip r:embed="rId2" cstate="print"/>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
        <p:nvSpPr>
          <p:cNvPr id="4" name="Date Placeholder 3"/>
          <p:cNvSpPr>
            <a:spLocks noGrp="1"/>
          </p:cNvSpPr>
          <p:nvPr>
            <p:ph type="dt" sz="half" idx="10"/>
          </p:nvPr>
        </p:nvSpPr>
        <p:spPr/>
        <p:txBody>
          <a:bodyPr/>
          <a:lstStyle>
            <a:lvl1pPr>
              <a:defRPr/>
            </a:lvl1pPr>
          </a:lstStyle>
          <a:p>
            <a:pPr>
              <a:defRPr/>
            </a:pPr>
            <a:fld id="{C1302086-7833-48C9-A692-12166FD55BF6}" type="datetime4">
              <a:rPr lang="en-US" smtClean="0"/>
              <a:t>February 16, 2026</a:t>
            </a:fld>
            <a:endParaRPr lang="en-US" dirty="0"/>
          </a:p>
        </p:txBody>
      </p:sp>
      <p:sp>
        <p:nvSpPr>
          <p:cNvPr id="6" name="Footer Placeholder 4">
            <a:extLst>
              <a:ext uri="{FF2B5EF4-FFF2-40B4-BE49-F238E27FC236}">
                <a16:creationId xmlns:a16="http://schemas.microsoft.com/office/drawing/2014/main" id="{FB98FECB-9BB3-40F5-8FD8-72BFDF07A370}"/>
              </a:ext>
            </a:extLst>
          </p:cNvPr>
          <p:cNvSpPr>
            <a:spLocks noGrp="1"/>
          </p:cNvSpPr>
          <p:nvPr>
            <p:ph type="ftr" sz="quarter" idx="3"/>
          </p:nvPr>
        </p:nvSpPr>
        <p:spPr>
          <a:xfrm>
            <a:off x="457200" y="6492875"/>
            <a:ext cx="7697096"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1027" name="Text Placeholder 2"/>
          <p:cNvSpPr>
            <a:spLocks noGrp="1"/>
          </p:cNvSpPr>
          <p:nvPr>
            <p:ph type="body" idx="1"/>
          </p:nvPr>
        </p:nvSpPr>
        <p:spPr bwMode="auto">
          <a:xfrm>
            <a:off x="457200" y="1752600"/>
            <a:ext cx="76200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0"/>
            <a:ext cx="3429000" cy="304800"/>
          </a:xfrm>
          <a:prstGeom prst="rect">
            <a:avLst/>
          </a:prstGeom>
        </p:spPr>
        <p:txBody>
          <a:bodyPr vert="horz" lIns="91440" tIns="45720" rIns="91440" bIns="0" rtlCol="0" anchor="b"/>
          <a:lstStyle>
            <a:lvl1pPr algn="l" fontAlgn="auto">
              <a:spcBef>
                <a:spcPts val="0"/>
              </a:spcBef>
              <a:spcAft>
                <a:spcPts val="0"/>
              </a:spcAft>
              <a:defRPr sz="1000" smtClean="0">
                <a:solidFill>
                  <a:schemeClr val="tx1"/>
                </a:solidFill>
                <a:latin typeface="+mn-lt"/>
              </a:defRPr>
            </a:lvl1pPr>
          </a:lstStyle>
          <a:p>
            <a:pPr>
              <a:defRPr/>
            </a:pPr>
            <a:fld id="{F986C9C2-D72F-4946-A531-AA0E0A2A44A5}" type="datetime4">
              <a:rPr lang="en-US" smtClean="0"/>
              <a:t>February 16, 2026</a:t>
            </a:fld>
            <a:endParaRPr lang="en-US" dirty="0"/>
          </a:p>
        </p:txBody>
      </p:sp>
      <p:sp>
        <p:nvSpPr>
          <p:cNvPr id="5" name="Footer Placeholder 4"/>
          <p:cNvSpPr>
            <a:spLocks noGrp="1"/>
          </p:cNvSpPr>
          <p:nvPr>
            <p:ph type="ftr" sz="quarter" idx="3"/>
          </p:nvPr>
        </p:nvSpPr>
        <p:spPr>
          <a:xfrm>
            <a:off x="457200" y="6492875"/>
            <a:ext cx="7697096"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4"/>
          </p:nvPr>
        </p:nvSpPr>
        <p:spPr>
          <a:xfrm rot="16200000">
            <a:off x="8044657" y="683419"/>
            <a:ext cx="1316037" cy="365125"/>
          </a:xfrm>
          <a:prstGeom prst="rect">
            <a:avLst/>
          </a:prstGeom>
        </p:spPr>
        <p:txBody>
          <a:bodyPr vert="horz" lIns="91440" tIns="45720" rIns="91440" bIns="45720" rtlCol="0" anchor="ctr"/>
          <a:lstStyle>
            <a:lvl1pPr algn="r" fontAlgn="auto">
              <a:spcBef>
                <a:spcPts val="0"/>
              </a:spcBef>
              <a:spcAft>
                <a:spcPts val="0"/>
              </a:spcAft>
              <a:defRPr sz="2400" b="1" smtClean="0">
                <a:solidFill>
                  <a:srgbClr val="FFFFFF"/>
                </a:solidFill>
                <a:latin typeface="+mn-lt"/>
              </a:defRPr>
            </a:lvl1pPr>
          </a:lstStyle>
          <a:p>
            <a:pPr>
              <a:defRPr/>
            </a:pPr>
            <a:fld id="{C56169A9-3380-4EA0-9DA0-2D35F2C8DA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hf sldNum="0" hdr="0" dt="0"/>
  <p:txStyles>
    <p:titleStyle>
      <a:lvl1pPr algn="l" rtl="0" fontAlgn="base">
        <a:spcBef>
          <a:spcPct val="0"/>
        </a:spcBef>
        <a:spcAft>
          <a:spcPct val="0"/>
        </a:spcAft>
        <a:defRPr sz="2400" kern="1200" cap="all" spc="-60" baseline="0">
          <a:solidFill>
            <a:schemeClr val="tx1"/>
          </a:solidFill>
          <a:latin typeface="+mj-lt"/>
          <a:ea typeface="+mj-ea"/>
          <a:cs typeface="+mj-cs"/>
        </a:defRPr>
      </a:lvl1pPr>
      <a:lvl2pPr algn="l" rtl="0" fontAlgn="base">
        <a:spcBef>
          <a:spcPct val="0"/>
        </a:spcBef>
        <a:spcAft>
          <a:spcPct val="0"/>
        </a:spcAft>
        <a:defRPr sz="2400">
          <a:solidFill>
            <a:srgbClr val="6CB255"/>
          </a:solidFill>
          <a:latin typeface="Arial Black" pitchFamily="34" charset="0"/>
        </a:defRPr>
      </a:lvl2pPr>
      <a:lvl3pPr algn="l" rtl="0" fontAlgn="base">
        <a:spcBef>
          <a:spcPct val="0"/>
        </a:spcBef>
        <a:spcAft>
          <a:spcPct val="0"/>
        </a:spcAft>
        <a:defRPr sz="2400">
          <a:solidFill>
            <a:srgbClr val="6CB255"/>
          </a:solidFill>
          <a:latin typeface="Arial Black" pitchFamily="34" charset="0"/>
        </a:defRPr>
      </a:lvl3pPr>
      <a:lvl4pPr algn="l" rtl="0" fontAlgn="base">
        <a:spcBef>
          <a:spcPct val="0"/>
        </a:spcBef>
        <a:spcAft>
          <a:spcPct val="0"/>
        </a:spcAft>
        <a:defRPr sz="2400">
          <a:solidFill>
            <a:srgbClr val="6CB255"/>
          </a:solidFill>
          <a:latin typeface="Arial Black" pitchFamily="34" charset="0"/>
        </a:defRPr>
      </a:lvl4pPr>
      <a:lvl5pPr algn="l" rtl="0" fontAlgn="base">
        <a:spcBef>
          <a:spcPct val="0"/>
        </a:spcBef>
        <a:spcAft>
          <a:spcPct val="0"/>
        </a:spcAft>
        <a:defRPr sz="2400">
          <a:solidFill>
            <a:srgbClr val="6CB255"/>
          </a:solidFill>
          <a:latin typeface="Arial Black" pitchFamily="34" charset="0"/>
        </a:defRPr>
      </a:lvl5pPr>
      <a:lvl6pPr marL="457200" algn="l" rtl="0" fontAlgn="base">
        <a:spcBef>
          <a:spcPct val="0"/>
        </a:spcBef>
        <a:spcAft>
          <a:spcPct val="0"/>
        </a:spcAft>
        <a:defRPr sz="2400">
          <a:solidFill>
            <a:srgbClr val="6CB255"/>
          </a:solidFill>
          <a:latin typeface="Arial Black" pitchFamily="34" charset="0"/>
        </a:defRPr>
      </a:lvl6pPr>
      <a:lvl7pPr marL="914400" algn="l" rtl="0" fontAlgn="base">
        <a:spcBef>
          <a:spcPct val="0"/>
        </a:spcBef>
        <a:spcAft>
          <a:spcPct val="0"/>
        </a:spcAft>
        <a:defRPr sz="2400">
          <a:solidFill>
            <a:srgbClr val="6CB255"/>
          </a:solidFill>
          <a:latin typeface="Arial Black" pitchFamily="34" charset="0"/>
        </a:defRPr>
      </a:lvl7pPr>
      <a:lvl8pPr marL="1371600" algn="l" rtl="0" fontAlgn="base">
        <a:spcBef>
          <a:spcPct val="0"/>
        </a:spcBef>
        <a:spcAft>
          <a:spcPct val="0"/>
        </a:spcAft>
        <a:defRPr sz="2400">
          <a:solidFill>
            <a:srgbClr val="6CB255"/>
          </a:solidFill>
          <a:latin typeface="Arial Black" pitchFamily="34" charset="0"/>
        </a:defRPr>
      </a:lvl8pPr>
      <a:lvl9pPr marL="1828800" algn="l" rtl="0" fontAlgn="base">
        <a:spcBef>
          <a:spcPct val="0"/>
        </a:spcBef>
        <a:spcAft>
          <a:spcPct val="0"/>
        </a:spcAft>
        <a:defRPr sz="2400">
          <a:solidFill>
            <a:srgbClr val="6CB255"/>
          </a:solidFill>
          <a:latin typeface="Arial Black" pitchFamily="34" charset="0"/>
        </a:defRPr>
      </a:lvl9pPr>
    </p:titleStyle>
    <p:bodyStyle>
      <a:lvl1pPr algn="l" rtl="0" fontAlgn="base">
        <a:spcBef>
          <a:spcPct val="20000"/>
        </a:spcBef>
        <a:spcAft>
          <a:spcPts val="600"/>
        </a:spcAft>
        <a:buClr>
          <a:srgbClr val="6CB255"/>
        </a:buClr>
        <a:buFont typeface="Arial" charset="0"/>
        <a:defRPr sz="2000" kern="1200">
          <a:solidFill>
            <a:schemeClr val="tx1"/>
          </a:solidFill>
          <a:latin typeface="+mn-lt"/>
          <a:ea typeface="+mn-ea"/>
          <a:cs typeface="+mn-cs"/>
        </a:defRPr>
      </a:lvl1pPr>
      <a:lvl2pPr marL="457200" indent="-182563" algn="l" rtl="0" fontAlgn="base">
        <a:spcBef>
          <a:spcPct val="20000"/>
        </a:spcBef>
        <a:spcAft>
          <a:spcPct val="0"/>
        </a:spcAft>
        <a:buClr>
          <a:schemeClr val="tx1"/>
        </a:buClr>
        <a:buFont typeface="Arial" charset="0"/>
        <a:buChar char="•"/>
        <a:defRPr sz="2000" kern="1200">
          <a:solidFill>
            <a:srgbClr val="000000"/>
          </a:solidFill>
          <a:latin typeface="+mn-lt"/>
          <a:ea typeface="+mn-ea"/>
          <a:cs typeface="+mn-cs"/>
        </a:defRPr>
      </a:lvl2pPr>
      <a:lvl3pPr marL="11430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3pPr>
      <a:lvl4pPr marL="16002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4pPr>
      <a:lvl5pPr marL="20574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xml" /><Relationship Id="rId3" Type="http://schemas.openxmlformats.org/officeDocument/2006/relationships/image" Target="../media/v3_image3_51e54acd9dc1.png" /><Relationship Id="rId4" Type="http://schemas.openxmlformats.org/officeDocument/2006/relationships/image" Target="../media/image4.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6239f2f3c849.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_f4f2c782a8fb.png"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12_5d55fbe7e38e.png" /></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C8403B1-0E6A-4316-9451-7D3AEEE3F5BE}"/>
              </a:ext>
            </a:extLst>
          </p:cNvPr>
          <p:cNvSpPr>
            <a:spLocks noGrp="1"/>
          </p:cNvSpPr>
          <p:nvPr>
            <p:ph type="title" idx="4294967295"/>
          </p:nvPr>
        </p:nvSpPr>
        <p:spPr>
          <a:xfrm>
            <a:off x="0" y="702488"/>
            <a:ext cx="9144000" cy="735012"/>
          </a:xfrm>
        </p:spPr>
        <p:txBody>
          <a:bodyPr>
            <a:normAutofit/>
          </a:bodyPr>
          <a:lstStyle/>
          <a:p>
            <a:pPr algn="ctr"/>
            <a:r>
              <a:rPr lang="en-US" sz="3600" dirty="0"/>
              <a:t>FÉLAGSFRÆÐI, 3. ÚTGÁFA</a:t>
            </a:r>
          </a:p>
        </p:txBody>
      </p:sp>
      <p:sp>
        <p:nvSpPr>
          <p:cNvPr id="5" name="Chapter Title"/>
          <p:cNvSpPr txBox="1">
            <a:spLocks/>
          </p:cNvSpPr>
          <p:nvPr/>
        </p:nvSpPr>
        <p:spPr>
          <a:xfrm>
            <a:off x="0" y="1616897"/>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2000" b="1" cap="none" dirty="0">
                <a:solidFill>
                  <a:srgbClr val="212F62"/>
                </a:solidFill>
                <a:latin typeface="+mn-lt"/>
              </a:rPr>
              <a:t>19. kafli HEILBRIGÐI OG LÆKNISFRÆÐI</a:t>
            </a:r>
          </a:p>
          <a:p>
            <a:pPr algn="ctr" fontAlgn="auto">
              <a:spcAft>
                <a:spcPts val="0"/>
              </a:spcAft>
              <a:defRPr/>
            </a:pPr>
            <a:r>
              <a:rPr lang="en-US" sz="1600" cap="none" dirty="0">
                <a:solidFill>
                  <a:schemeClr val="tx1"/>
                </a:solidFill>
                <a:latin typeface="+mn-lt"/>
              </a:rPr>
              <a:t>Myndasýning í PowerPoint</a:t>
            </a:r>
          </a:p>
        </p:txBody>
      </p:sp>
      <p:pic>
        <p:nvPicPr>
          <p:cNvPr id="7" name="Picture 6" descr="Image of OpenStax Sociology Cover" title="OS Sociology Cov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5698" y="2557844"/>
            <a:ext cx="3235428" cy="3235428"/>
          </a:xfrm>
          <a:prstGeom prst="rect">
            <a:avLst/>
          </a:prstGeom>
        </p:spPr>
      </p:pic>
      <p:pic>
        <p:nvPicPr>
          <p:cNvPr id="6" name="OpenStaxLogo" descr="openstax college log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10087" y="5775854"/>
            <a:ext cx="1226434" cy="83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19.1</a:t>
            </a:r>
          </a:p>
        </p:txBody>
      </p:sp>
      <p:pic>
        <p:nvPicPr>
          <p:cNvPr id="7" name="Picture Placeholder 6" descr="A person in personal protective gear including a mask and face shield works on a hospital bed with extensive equipment."/>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1397" b="11397"/>
          <a:stretch>
            <a:fillRect/>
          </a:stretch>
        </p:blipFill>
        <p:spPr/>
      </p:pic>
      <p:sp>
        <p:nvSpPr>
          <p:cNvPr id="9219" name="Figure Legend" descr="A person in personal protective gear including a mask and face shield works on a hospital bed with A person in personal protective gear including a mask and face shield works on a hospital bed with extensive equipment." title="Figure 19.1"/>
          <p:cNvSpPr>
            <a:spLocks noGrp="1"/>
          </p:cNvSpPr>
          <p:nvPr>
            <p:ph type="body" sz="quarter" idx="14"/>
          </p:nvPr>
        </p:nvSpPr>
        <p:spPr>
          <a:xfrm>
            <a:off x="457199" y="5554663"/>
            <a:ext cx="8062913" cy="1166812"/>
          </a:xfrm>
        </p:spPr>
        <p:txBody>
          <a:bodyPr/>
          <a:lstStyle/>
          <a:p>
            <a:r>
              <a:rPr lang="en-US" sz="1600" dirty="0"/>
              <a:t>Heilbrigðisstarfsfólk er í fremstu víglínu við afar hættuleg störf. Persónuhlífar eru nauðsynlegar öllum heilbrigðisstarfsmönnum sem fara inn á sýkingarsvæði. (Mynd: Navy Medicine/</a:t>
            </a:r>
            <a:r>
              <a:rPr lang="en-US" sz="1600" dirty="0" err="1"/>
              <a:t>flickr</a:t>
            </a:r>
            <a:r>
              <a:rPr lang="en-US" sz="1600" dirty="0"/>
              <a:t>)</a:t>
            </a:r>
            <a:r>
              <a:rPr lang="en-US" sz="1600" baseline="30000" dirty="0"/>
              <a:t> </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Heilsufélagsfræði og veikindi</a:t>
            </a:r>
          </a:p>
        </p:txBody>
      </p:sp>
      <p:sp>
        <p:nvSpPr>
          <p:cNvPr id="9219" name="Figure Legend" descr="A person in personal protective gear including a mask and face shield works on a hospital bed with A person in personal protective gear including a mask and face shield works on a hospital bed with extensive equipment." title="Figure 19.1"/>
          <p:cNvSpPr>
            <a:spLocks noGrp="1"/>
          </p:cNvSpPr>
          <p:nvPr>
            <p:ph type="body" sz="quarter" idx="14"/>
          </p:nvPr>
        </p:nvSpPr>
        <p:spPr>
          <a:xfrm>
            <a:off x="457200" y="1507595"/>
            <a:ext cx="8062913" cy="4910138"/>
          </a:xfrm>
        </p:spPr>
        <p:txBody>
          <a:bodyPr/>
          <a:lstStyle/>
          <a:p>
            <a:r>
              <a:rPr lang="en-US" altLang="en-US" sz="2400" b="1" dirty="0">
                <a:ea typeface="MS PGothic" charset="-128"/>
              </a:rPr>
              <a:t>Heilsufélagsfræði </a:t>
            </a:r>
            <a:r>
              <a:rPr lang="en-US" altLang="en-US" sz="2400" dirty="0">
                <a:ea typeface="MS PGothic" charset="-128"/>
              </a:rPr>
              <a:t>er kerfisbundin rannsókn á því hvernig fólk tekst á við heilbrigði og veikindi, sjúkdóma og raskanir, sem og heilbrigðisþjónustu fyrir sjúka og heilbrigða </a:t>
            </a:r>
          </a:p>
          <a:p>
            <a:pPr eaLnBrk="1" hangingPunct="1"/>
            <a:endParaRPr lang="en-US" altLang="en-US" sz="2400" b="1" dirty="0">
              <a:ea typeface="MS PGothic" charset="-128"/>
            </a:endParaRPr>
          </a:p>
          <a:p>
            <a:pPr eaLnBrk="1" hangingPunct="1"/>
            <a:r>
              <a:rPr lang="en-US" altLang="en-US" sz="2400" b="1" dirty="0">
                <a:ea typeface="MS PGothic" charset="-128"/>
              </a:rPr>
              <a:t>Smánarmerking veikinda </a:t>
            </a:r>
            <a:r>
              <a:rPr lang="en-US" altLang="en-US" sz="2400" dirty="0">
                <a:ea typeface="MS PGothic" charset="-128"/>
              </a:rPr>
              <a:t>á við um sjúkdóma sem leiða til þess að fólk sem af þeim þjáist verður fyrir mismunun, er litið hornauga eða jafnvel útskúfað úr samfélaginu </a:t>
            </a:r>
          </a:p>
          <a:p>
            <a:pPr eaLnBrk="1" hangingPunct="1"/>
            <a:endParaRPr lang="en-US" altLang="en-US" sz="2400" dirty="0">
              <a:ea typeface="MS PGothic" charset="-128"/>
            </a:endParaRPr>
          </a:p>
          <a:p>
            <a:pPr eaLnBrk="1" hangingPunct="1"/>
            <a:r>
              <a:rPr lang="en-US" altLang="en-US" sz="2400" b="1" dirty="0">
                <a:ea typeface="MS PGothic" charset="-128"/>
              </a:rPr>
              <a:t>Umdeild veikindi </a:t>
            </a:r>
            <a:r>
              <a:rPr lang="en-US" altLang="en-US" sz="2400" dirty="0">
                <a:ea typeface="MS PGothic" charset="-128"/>
              </a:rPr>
              <a:t>eru veikindi sem sumir heilbrigðisstarfsmenn draga í efa eða telja vafasöm </a:t>
            </a:r>
          </a:p>
        </p:txBody>
      </p:sp>
    </p:spTree>
    <p:extLst>
      <p:ext uri="{BB962C8B-B14F-4D97-AF65-F5344CB8AC3E}">
        <p14:creationId xmlns:p14="http://schemas.microsoft.com/office/powerpoint/2010/main" val="482509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fontScale="90000"/>
          </a:bodyPr>
          <a:lstStyle/>
          <a:p>
            <a:pPr fontAlgn="auto">
              <a:spcAft>
                <a:spcPts val="0"/>
              </a:spcAft>
              <a:defRPr/>
            </a:pPr>
            <a:r>
              <a:rPr lang="en-US" dirty="0"/>
              <a:t>Hvaða heilsufarsvandi eða aðstæður valda mestri félagslegri stimplun?</a:t>
            </a:r>
          </a:p>
        </p:txBody>
      </p:sp>
      <p:sp>
        <p:nvSpPr>
          <p:cNvPr id="7" name="Text Placeholder 6"/>
          <p:cNvSpPr>
            <a:spLocks noGrp="1"/>
          </p:cNvSpPr>
          <p:nvPr>
            <p:ph type="body" sz="quarter" idx="14"/>
          </p:nvPr>
        </p:nvSpPr>
        <p:spPr>
          <a:xfrm>
            <a:off x="457199" y="1355715"/>
            <a:ext cx="8297333" cy="2330460"/>
          </a:xfrm>
        </p:spPr>
        <p:txBody>
          <a:bodyPr/>
          <a:lstStyle/>
          <a:p>
            <a:pPr marL="457200" indent="-457200">
              <a:buClr>
                <a:schemeClr val="tx1"/>
              </a:buClr>
              <a:buAutoNum type="alphaUcPeriod"/>
            </a:pPr>
            <a:r>
              <a:rPr lang="en-US" sz="2400" dirty="0"/>
              <a:t>Líkamlegur sjúkdómur sem skerðir hreyfigetu eða færni einstaklings</a:t>
            </a:r>
          </a:p>
          <a:p>
            <a:pPr marL="457200" indent="-457200">
              <a:buClr>
                <a:schemeClr val="tx1"/>
              </a:buClr>
              <a:buAutoNum type="alphaUcPeriod"/>
            </a:pPr>
            <a:r>
              <a:rPr lang="en-US" sz="2400" dirty="0"/>
              <a:t>Líkamlegur sjúkdómur sem hægt er að koma í veg fyrir</a:t>
            </a:r>
          </a:p>
          <a:p>
            <a:pPr marL="457200" indent="-457200">
              <a:buClr>
                <a:schemeClr val="tx1"/>
              </a:buClr>
              <a:buAutoNum type="alphaUcPeriod"/>
            </a:pPr>
            <a:r>
              <a:rPr lang="en-US" sz="2400" dirty="0"/>
              <a:t>Geðsjúkdómur</a:t>
            </a:r>
          </a:p>
          <a:p>
            <a:pPr marL="457200" indent="-457200">
              <a:buClr>
                <a:schemeClr val="tx1"/>
              </a:buClr>
              <a:buAutoNum type="alphaUcPeriod"/>
            </a:pPr>
            <a:r>
              <a:rPr lang="en-US" sz="2400" dirty="0"/>
              <a:t>Útlit sem gefur til kynna að einstaklingur sé óheilbrigður</a:t>
            </a:r>
          </a:p>
          <a:p>
            <a:pPr marL="457200" indent="-457200">
              <a:buClr>
                <a:schemeClr val="tx1"/>
              </a:buClr>
              <a:buAutoNum type="alphaUcPeriod"/>
            </a:pPr>
            <a:r>
              <a:rPr lang="en-US" sz="2400" dirty="0"/>
              <a:t>Útlit eða hegðun sem gefur til kynna að einstaklingur sé smitandi (</a:t>
            </a:r>
            <a:r>
              <a:rPr lang="en-US" sz="2400" dirty="0" err="1"/>
              <a:t>t.d.</a:t>
            </a:r>
            <a:r>
              <a:rPr lang="en-US" sz="2400" dirty="0"/>
              <a:t> með hnerri, nefrennsli eða hósta)</a:t>
            </a:r>
          </a:p>
          <a:p>
            <a:pPr marL="457200" indent="-457200">
              <a:buClr>
                <a:schemeClr val="tx1"/>
              </a:buClr>
              <a:buAutoNum type="alphaUcPeriod"/>
            </a:pPr>
            <a:endParaRPr lang="en-US" dirty="0"/>
          </a:p>
        </p:txBody>
      </p:sp>
    </p:spTree>
    <p:extLst>
      <p:ext uri="{BB962C8B-B14F-4D97-AF65-F5344CB8AC3E}">
        <p14:creationId xmlns:p14="http://schemas.microsoft.com/office/powerpoint/2010/main" val="73674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19.2</a:t>
            </a:r>
          </a:p>
        </p:txBody>
      </p:sp>
      <p:pic>
        <p:nvPicPr>
          <p:cNvPr id="7" name="Picture Placeholder 6" descr="A chart of numerical pain levels ranging from 0 to 10 is shown here. A smiling face at level zero is no pain. Various numbers and facial expressions indicate progressively worse pain until a frowning and crying face is at level ten indicates the worst possible pain." title="Figure 19.2"/>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87065" y="1518179"/>
            <a:ext cx="8233048" cy="2715154"/>
          </a:xfrm>
        </p:spPr>
      </p:pic>
      <p:sp>
        <p:nvSpPr>
          <p:cNvPr id="9219" name="Figure Legend"/>
          <p:cNvSpPr>
            <a:spLocks noGrp="1"/>
          </p:cNvSpPr>
          <p:nvPr>
            <p:ph type="body" sz="quarter" idx="14"/>
          </p:nvPr>
        </p:nvSpPr>
        <p:spPr>
          <a:xfrm>
            <a:off x="457200" y="4843463"/>
            <a:ext cx="8062913" cy="1166812"/>
          </a:xfrm>
        </p:spPr>
        <p:txBody>
          <a:bodyPr/>
          <a:lstStyle/>
          <a:p>
            <a:r>
              <a:rPr lang="en-US" sz="1600" dirty="0"/>
              <a:t>Mosby-verkjakvarðinn hjálpar heilbrigðisstarfsfólki að meta verki fólks. Hvað gæti félagsfræðingur sem beitir táknrænni samskiptahyggju tekið eftir við þessa aðferð? (Mynd: Arvin61r58/</a:t>
            </a:r>
            <a:r>
              <a:rPr lang="en-US" sz="1600" dirty="0" err="1"/>
              <a:t>openclipart</a:t>
            </a:r>
            <a:r>
              <a:rPr lang="en-US" sz="1600" dirty="0"/>
              <a:t>)</a:t>
            </a:r>
          </a:p>
        </p:txBody>
      </p:sp>
    </p:spTree>
    <p:extLst>
      <p:ext uri="{BB962C8B-B14F-4D97-AF65-F5344CB8AC3E}">
        <p14:creationId xmlns:p14="http://schemas.microsoft.com/office/powerpoint/2010/main" val="1396350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19.3</a:t>
            </a:r>
          </a:p>
        </p:txBody>
      </p:sp>
      <p:pic>
        <p:nvPicPr>
          <p:cNvPr id="2" name="Figure" descr="Pink ribbon lollipops are shown her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155032" y="1122363"/>
            <a:ext cx="4667249"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Bleikar slaufur minna víða á brjóstakrabbamein. En stuðlar súkkulaði með bleikum slaufum að því að útrýma sjúkdómnum? (Mynd: </a:t>
            </a:r>
            <a:r>
              <a:rPr lang="en-US" sz="1600" dirty="0" err="1"/>
              <a:t>wishuponacupcake</a:t>
            </a:r>
            <a:r>
              <a:rPr lang="en-US" sz="1600" dirty="0"/>
              <a:t>/Wikimedia Commons)</a:t>
            </a:r>
          </a:p>
        </p:txBody>
      </p:sp>
    </p:spTree>
    <p:extLst>
      <p:ext uri="{BB962C8B-B14F-4D97-AF65-F5344CB8AC3E}">
        <p14:creationId xmlns:p14="http://schemas.microsoft.com/office/powerpoint/2010/main" val="2614682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86267" y="-118534"/>
            <a:ext cx="8062913" cy="658813"/>
          </a:xfrm>
        </p:spPr>
        <p:txBody>
          <a:bodyPr/>
          <a:lstStyle/>
          <a:p>
            <a:pPr fontAlgn="auto">
              <a:spcAft>
                <a:spcPts val="0"/>
              </a:spcAft>
              <a:defRPr/>
            </a:pPr>
            <a:r>
              <a:rPr lang="en-US" dirty="0"/>
              <a:t>Hnattræn heilsa</a:t>
            </a:r>
          </a:p>
        </p:txBody>
      </p:sp>
      <p:sp>
        <p:nvSpPr>
          <p:cNvPr id="9219" name="Figure Legend" descr="A person in personal protective gear including a mask and face shield works on a hospital bed with A person in personal protective gear including a mask and face shield works on a hospital bed with extensive equipment." title="Figure 19.1"/>
          <p:cNvSpPr>
            <a:spLocks noGrp="1"/>
          </p:cNvSpPr>
          <p:nvPr>
            <p:ph type="body" sz="quarter" idx="14"/>
          </p:nvPr>
        </p:nvSpPr>
        <p:spPr>
          <a:xfrm>
            <a:off x="186267" y="540279"/>
            <a:ext cx="8805333" cy="4910138"/>
          </a:xfrm>
        </p:spPr>
        <p:txBody>
          <a:bodyPr/>
          <a:lstStyle/>
          <a:p>
            <a:pPr eaLnBrk="1" hangingPunct="1">
              <a:buClr>
                <a:schemeClr val="tx1"/>
              </a:buClr>
            </a:pPr>
            <a:r>
              <a:rPr lang="en-US" altLang="en-US" b="1" dirty="0">
                <a:ea typeface="MS PGothic" charset="-128"/>
              </a:rPr>
              <a:t>Félagsleg faraldsfræði </a:t>
            </a:r>
            <a:r>
              <a:rPr lang="en-US" altLang="en-US" dirty="0">
                <a:ea typeface="MS PGothic" charset="-128"/>
              </a:rPr>
              <a:t>fjallar um orsakir og útbreiðslu sjúkdóma.</a:t>
            </a:r>
          </a:p>
          <a:p>
            <a:pPr eaLnBrk="1" hangingPunct="1">
              <a:buClr>
                <a:schemeClr val="tx1"/>
              </a:buClr>
            </a:pPr>
            <a:endParaRPr lang="en-US" altLang="en-US" dirty="0">
              <a:ea typeface="MS PGothic" charset="-128"/>
            </a:endParaRPr>
          </a:p>
          <a:p>
            <a:pPr eaLnBrk="1" hangingPunct="1">
              <a:buClr>
                <a:schemeClr val="tx1"/>
              </a:buClr>
            </a:pPr>
            <a:r>
              <a:rPr lang="en-US" altLang="en-US" b="1" dirty="0">
                <a:ea typeface="MS PGothic" charset="-128"/>
              </a:rPr>
              <a:t>Hátekjuríki: </a:t>
            </a:r>
          </a:p>
          <a:p>
            <a:pPr marL="342900" indent="-342900" eaLnBrk="1" hangingPunct="1">
              <a:buClr>
                <a:schemeClr val="tx1"/>
              </a:buClr>
              <a:buFont typeface="Arial" charset="0"/>
              <a:buChar char="•"/>
            </a:pPr>
            <a:r>
              <a:rPr lang="en-US" dirty="0"/>
              <a:t>Blóðþurrðarsjúkdómur í hjarta er algengasta einstaka dánarorsökin en samanlagt valda krabbamein af öllum gerðum fleiri dauðsföllum. </a:t>
            </a:r>
          </a:p>
          <a:p>
            <a:pPr marL="342900" indent="-342900" eaLnBrk="1" hangingPunct="1">
              <a:buClr>
                <a:schemeClr val="tx1"/>
              </a:buClr>
              <a:buFont typeface="Arial" charset="0"/>
              <a:buChar char="•"/>
            </a:pPr>
            <a:r>
              <a:rPr lang="en-US" dirty="0"/>
              <a:t>Í hátekjuríkjum veldur krabbamein tvöfalt fleiri dauðsföllum en hjarta- og æðasjúkdómar (</a:t>
            </a:r>
            <a:r>
              <a:rPr lang="en-US" dirty="0" err="1"/>
              <a:t>Mahase</a:t>
            </a:r>
            <a:r>
              <a:rPr lang="en-US" dirty="0"/>
              <a:t> 2019).</a:t>
            </a:r>
          </a:p>
          <a:p>
            <a:pPr marL="342900" indent="-342900" eaLnBrk="1" hangingPunct="1">
              <a:buClr>
                <a:schemeClr val="tx1"/>
              </a:buClr>
              <a:buFont typeface="Arial" charset="0"/>
              <a:buChar char="•"/>
            </a:pPr>
            <a:endParaRPr lang="en-US" altLang="en-US" dirty="0">
              <a:ea typeface="MS PGothic" charset="-128"/>
            </a:endParaRPr>
          </a:p>
          <a:p>
            <a:pPr eaLnBrk="1" hangingPunct="1">
              <a:buClr>
                <a:schemeClr val="tx1"/>
              </a:buClr>
            </a:pPr>
            <a:r>
              <a:rPr lang="en-US" altLang="en-US" b="1" dirty="0">
                <a:ea typeface="MS PGothic" charset="-128"/>
              </a:rPr>
              <a:t>Lágtekjuríki:</a:t>
            </a:r>
          </a:p>
          <a:p>
            <a:pPr marL="342900" indent="-342900" eaLnBrk="1" hangingPunct="1">
              <a:buClr>
                <a:schemeClr val="tx1"/>
              </a:buClr>
              <a:buFont typeface="Arial" charset="0"/>
              <a:buChar char="•"/>
            </a:pPr>
            <a:r>
              <a:rPr lang="en-US" altLang="en-US" dirty="0">
                <a:ea typeface="MS PGothic" charset="-128"/>
              </a:rPr>
              <a:t>Nýburakvillar eru algengasta dánarorsökin og þar á eftir koma sýkingar í neðri öndunarvegi. </a:t>
            </a:r>
          </a:p>
          <a:p>
            <a:pPr marL="342900" indent="-342900">
              <a:buClr>
                <a:schemeClr val="tx1"/>
              </a:buClr>
              <a:buFont typeface="Arial" charset="0"/>
              <a:buChar char="•"/>
            </a:pPr>
            <a:r>
              <a:rPr lang="en-US" dirty="0"/>
              <a:t>Barnadauði í lágtekjuríkjum var ellefu sinnum meiri en í hátekjuríkjum—76 dauðsföll á hverjar 1.000 fæðingar samanborið við 7 á hverjar 1.000 fæðingar (Keck 2020).</a:t>
            </a:r>
          </a:p>
          <a:p>
            <a:pPr eaLnBrk="1" hangingPunct="1">
              <a:buClr>
                <a:schemeClr val="tx1"/>
              </a:buClr>
            </a:pPr>
            <a:endParaRPr lang="en-US" altLang="en-US" dirty="0">
              <a:ea typeface="MS PGothic" charset="-128"/>
            </a:endParaRPr>
          </a:p>
          <a:p>
            <a:pPr marL="342900" indent="-342900" eaLnBrk="1" hangingPunct="1">
              <a:buClr>
                <a:schemeClr val="tx1"/>
              </a:buClr>
              <a:buFont typeface="Arial" charset="0"/>
              <a:buChar char="•"/>
            </a:pPr>
            <a:endParaRPr lang="en-US" altLang="en-US" sz="2400" dirty="0">
              <a:ea typeface="MS PGothic" charset="-128"/>
            </a:endParaRPr>
          </a:p>
        </p:txBody>
      </p:sp>
    </p:spTree>
    <p:extLst>
      <p:ext uri="{BB962C8B-B14F-4D97-AF65-F5344CB8AC3E}">
        <p14:creationId xmlns:p14="http://schemas.microsoft.com/office/powerpoint/2010/main" val="380970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9" name="Figure Legend" descr="A person in personal protective gear including a mask and face shield works on a hospital bed with A person in personal protective gear including a mask and face shield works on a hospital bed with extensive equipment." title="Figure 19.1"/>
          <p:cNvSpPr>
            <a:spLocks noGrp="1"/>
          </p:cNvSpPr>
          <p:nvPr>
            <p:ph type="body" sz="quarter" idx="14"/>
          </p:nvPr>
        </p:nvSpPr>
        <p:spPr>
          <a:xfrm>
            <a:off x="186267" y="540278"/>
            <a:ext cx="8805333" cy="6317721"/>
          </a:xfrm>
        </p:spPr>
        <p:txBody>
          <a:bodyPr/>
          <a:lstStyle/>
          <a:p>
            <a:pPr eaLnBrk="1" hangingPunct="1">
              <a:buClr>
                <a:schemeClr val="tx1"/>
              </a:buClr>
            </a:pPr>
            <a:r>
              <a:rPr lang="en-US" dirty="0"/>
              <a:t>Ójöfnuður eftir kynþætti, kyni og tekjum sýnir mismunandi aðgengi og stuðning:  </a:t>
            </a:r>
          </a:p>
          <a:p>
            <a:pPr marL="342900" indent="-342900" eaLnBrk="1" hangingPunct="1">
              <a:buClr>
                <a:schemeClr val="tx1"/>
              </a:buClr>
              <a:buFont typeface="Arial" charset="0"/>
              <a:buChar char="•"/>
            </a:pPr>
            <a:r>
              <a:rPr lang="en-US" dirty="0"/>
              <a:t>Árið 2018 var meðalævilengd hvítra karla um fimm árum lengri en svartra karla (</a:t>
            </a:r>
            <a:r>
              <a:rPr lang="en-US" dirty="0" err="1"/>
              <a:t>Wamsley</a:t>
            </a:r>
            <a:r>
              <a:rPr lang="en-US" dirty="0"/>
              <a:t> 2021).</a:t>
            </a:r>
          </a:p>
          <a:p>
            <a:pPr marL="342900" indent="-342900">
              <a:buClr>
                <a:schemeClr val="tx1"/>
              </a:buClr>
              <a:buFont typeface="Arial" charset="0"/>
              <a:buChar char="•"/>
            </a:pPr>
            <a:r>
              <a:rPr lang="en-US" dirty="0"/>
              <a:t>Landsskýrsla um ójöfnuð í heilbrigðisþjónustu: Kynþátta- og þjóðernisminnihlutar fá lakari þjónustu og hafa minni aðgang að henni en ráðandi hópar. </a:t>
            </a:r>
          </a:p>
          <a:p>
            <a:pPr marL="1074420" lvl="1" indent="-342900">
              <a:buClr>
                <a:schemeClr val="tx1"/>
              </a:buClr>
              <a:buFont typeface="Arial" charset="0"/>
              <a:buChar char="•"/>
            </a:pPr>
            <a:r>
              <a:rPr lang="en-US" sz="1800" dirty="0"/>
              <a:t>Svart fólk, frumbyggjar Bandaríkjanna og frumbyggjar Alaska fengu lakari þjónustu en hvítt fólk samkvæmt um 40 prósentum gæðamælikvarða.</a:t>
            </a:r>
          </a:p>
          <a:p>
            <a:pPr marL="342900" indent="-342900">
              <a:buClr>
                <a:schemeClr val="tx1"/>
              </a:buClr>
              <a:buFont typeface="Arial" charset="0"/>
              <a:buChar char="•"/>
            </a:pPr>
            <a:r>
              <a:rPr lang="en-US" dirty="0"/>
              <a:t>Árið 2018 sagðist um fjórða hver kona (26%)—samanborið við fimmta hvern karl (19%)—hafa frestað heilbrigðisþjónustu vegna kostnaðar (sleppa meðferð, fresta forvörnum eða minnka lyfjaskammta). </a:t>
            </a:r>
            <a:endParaRPr lang="en-US" altLang="en-US" sz="1800" dirty="0">
              <a:ea typeface="MS PGothic" charset="-128"/>
            </a:endParaRPr>
          </a:p>
          <a:p>
            <a:pPr>
              <a:buClr>
                <a:schemeClr val="tx1"/>
              </a:buClr>
            </a:pPr>
            <a:endParaRPr lang="en-US" altLang="en-US" sz="1800" dirty="0">
              <a:ea typeface="MS PGothic" charset="-128"/>
            </a:endParaRPr>
          </a:p>
          <a:p>
            <a:pPr>
              <a:buClr>
                <a:schemeClr val="tx1"/>
              </a:buClr>
            </a:pPr>
            <a:r>
              <a:rPr lang="en-US" altLang="en-US" sz="1800" dirty="0">
                <a:ea typeface="MS PGothic" charset="-128"/>
              </a:rPr>
              <a:t>COVID-19 jók almennt á öll þessi vandamál og útbreiðslu veikinda. Áhrif sjúkdómsins voru mjög mismunandi eftir aldri og undirliggjandi sjúkdómum/áhættuþáttum og bitnuðu hlutfallslega þyngra á fólki af öðrum kynþáttum en hvítum.</a:t>
            </a:r>
          </a:p>
          <a:p>
            <a:pPr eaLnBrk="1" hangingPunct="1">
              <a:buClr>
                <a:schemeClr val="tx1"/>
              </a:buClr>
            </a:pPr>
            <a:endParaRPr lang="en-US" altLang="en-US" sz="2400" dirty="0">
              <a:ea typeface="MS PGothic" charset="-128"/>
            </a:endParaRPr>
          </a:p>
        </p:txBody>
      </p:sp>
      <p:sp>
        <p:nvSpPr>
          <p:cNvPr id="5" name="Figure Number"/>
          <p:cNvSpPr>
            <a:spLocks noGrp="1"/>
          </p:cNvSpPr>
          <p:nvPr>
            <p:ph type="title"/>
          </p:nvPr>
        </p:nvSpPr>
        <p:spPr>
          <a:xfrm>
            <a:off x="186267" y="-118534"/>
            <a:ext cx="8062913" cy="658813"/>
          </a:xfrm>
        </p:spPr>
        <p:txBody>
          <a:bodyPr/>
          <a:lstStyle/>
          <a:p>
            <a:pPr fontAlgn="auto">
              <a:spcAft>
                <a:spcPts val="0"/>
              </a:spcAft>
              <a:defRPr/>
            </a:pPr>
            <a:r>
              <a:rPr lang="en-US" dirty="0"/>
              <a:t>Heilsa í Bandaríkjunum</a:t>
            </a:r>
          </a:p>
        </p:txBody>
      </p:sp>
    </p:spTree>
    <p:extLst>
      <p:ext uri="{BB962C8B-B14F-4D97-AF65-F5344CB8AC3E}">
        <p14:creationId xmlns:p14="http://schemas.microsoft.com/office/powerpoint/2010/main" val="93903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19.4</a:t>
            </a:r>
          </a:p>
        </p:txBody>
      </p:sp>
      <p:pic>
        <p:nvPicPr>
          <p:cNvPr id="2" name="Figure" descr="A child asleep at his desk is shown here." title="Figure 19.4"/>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155032" y="1122363"/>
            <a:ext cx="4667249"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Margir fá ekki nægan svefn. En er svefnleysi sjúkdómur sem ætti að meðhöndla með lyfjum? (Mynd: Wikimedia Commons)</a:t>
            </a:r>
          </a:p>
        </p:txBody>
      </p:sp>
    </p:spTree>
    <p:extLst>
      <p:ext uri="{BB962C8B-B14F-4D97-AF65-F5344CB8AC3E}">
        <p14:creationId xmlns:p14="http://schemas.microsoft.com/office/powerpoint/2010/main" val="1390470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86267" y="-118534"/>
            <a:ext cx="8062913" cy="658813"/>
          </a:xfrm>
        </p:spPr>
        <p:txBody>
          <a:bodyPr/>
          <a:lstStyle/>
          <a:p>
            <a:pPr fontAlgn="auto">
              <a:spcAft>
                <a:spcPts val="0"/>
              </a:spcAft>
              <a:defRPr/>
            </a:pPr>
            <a:r>
              <a:rPr lang="en-US" dirty="0"/>
              <a:t>Geðheilsa</a:t>
            </a:r>
          </a:p>
        </p:txBody>
      </p:sp>
      <p:sp>
        <p:nvSpPr>
          <p:cNvPr id="9219" name="Figure Legend" descr="A person in personal protective gear including a mask and face shield works on a hospital bed with A person in personal protective gear including a mask and face shield works on a hospital bed with extensive equipment." title="Figure 19.1"/>
          <p:cNvSpPr>
            <a:spLocks noGrp="1"/>
          </p:cNvSpPr>
          <p:nvPr>
            <p:ph type="body" sz="quarter" idx="14"/>
          </p:nvPr>
        </p:nvSpPr>
        <p:spPr>
          <a:xfrm>
            <a:off x="440268" y="641877"/>
            <a:ext cx="8263466" cy="6097589"/>
          </a:xfrm>
        </p:spPr>
        <p:txBody>
          <a:bodyPr/>
          <a:lstStyle/>
          <a:p>
            <a:pPr eaLnBrk="1" hangingPunct="1">
              <a:spcBef>
                <a:spcPts val="1080"/>
              </a:spcBef>
              <a:buClr>
                <a:schemeClr val="tx1"/>
              </a:buClr>
            </a:pPr>
            <a:r>
              <a:rPr lang="en-US" sz="2000" dirty="0"/>
              <a:t>50 milljónir fullorðinna Bandaríkjamanna glíma við geðsjúkdóm eða geðröskun, eða 20 prósent fullorðinna íbúa landsins. </a:t>
            </a:r>
          </a:p>
          <a:p>
            <a:pPr marL="342900" indent="-342900" eaLnBrk="1" hangingPunct="1">
              <a:spcBef>
                <a:spcPts val="1080"/>
              </a:spcBef>
              <a:buClr>
                <a:schemeClr val="tx1"/>
              </a:buClr>
              <a:buFont typeface="Arial" charset="0"/>
              <a:buChar char="•"/>
            </a:pPr>
            <a:r>
              <a:rPr lang="en-US" sz="2000" dirty="0"/>
              <a:t>Þar af glíma 13 milljónir við það sem telst alvarlegur geðsjúkdómur eða geðröskun (5 prósent fullorðinna); </a:t>
            </a:r>
          </a:p>
          <a:p>
            <a:pPr marL="342900" indent="-342900" eaLnBrk="1" hangingPunct="1">
              <a:spcBef>
                <a:spcPts val="1080"/>
              </a:spcBef>
              <a:buClr>
                <a:schemeClr val="tx1"/>
              </a:buClr>
              <a:buFont typeface="Arial" charset="0"/>
              <a:buChar char="•"/>
            </a:pPr>
            <a:r>
              <a:rPr lang="en-US" sz="2000" dirty="0"/>
              <a:t>Loks höfðu 16,5 prósent barna á aldrinum 6–17 ára glímt við geðsjúkdóm eða geðröskun (National Alliance on Mental Illness 2021).</a:t>
            </a:r>
            <a:endParaRPr lang="en-US" altLang="en-US" sz="2400" b="1" dirty="0">
              <a:ea typeface="MS PGothic" charset="-128"/>
            </a:endParaRPr>
          </a:p>
          <a:p>
            <a:pPr eaLnBrk="1" hangingPunct="1">
              <a:buClr>
                <a:schemeClr val="tx1"/>
              </a:buClr>
            </a:pPr>
            <a:endParaRPr lang="en-US" altLang="en-US" sz="2400" dirty="0">
              <a:ea typeface="MS PGothic" charset="-128"/>
            </a:endParaRPr>
          </a:p>
          <a:p>
            <a:pPr eaLnBrk="1" hangingPunct="1">
              <a:buClr>
                <a:schemeClr val="tx1"/>
              </a:buClr>
            </a:pPr>
            <a:r>
              <a:rPr lang="en-US" altLang="en-US" sz="2000" dirty="0">
                <a:ea typeface="MS PGothic" charset="-128"/>
              </a:rPr>
              <a:t>Þrátt fyrir mikla tíðni geðsjúkdóma </a:t>
            </a:r>
            <a:r>
              <a:rPr lang="mr-IN" altLang="en-US" sz="2000" dirty="0">
                <a:ea typeface="MS PGothic" charset="-128"/>
              </a:rPr>
              <a:t>–</a:t>
            </a:r>
            <a:r>
              <a:rPr lang="en-US" altLang="en-US" sz="2000" dirty="0">
                <a:ea typeface="MS PGothic" charset="-128"/>
              </a:rPr>
              <a:t> sem er meiri en tíðni margra annarra sjúkdóma eða raskana </a:t>
            </a:r>
            <a:r>
              <a:rPr lang="mr-IN" altLang="en-US" sz="2000" dirty="0">
                <a:ea typeface="MS PGothic" charset="-128"/>
              </a:rPr>
              <a:t>–</a:t>
            </a:r>
            <a:r>
              <a:rPr lang="en-US" altLang="en-US" sz="2000" dirty="0">
                <a:ea typeface="MS PGothic" charset="-128"/>
              </a:rPr>
              <a:t> fylgir geðsjúkdómum verulegur félagslegur smánarblettur og skilningur á þeim er takmarkaður.</a:t>
            </a:r>
          </a:p>
          <a:p>
            <a:pPr eaLnBrk="1" hangingPunct="1">
              <a:buClr>
                <a:schemeClr val="tx1"/>
              </a:buClr>
            </a:pPr>
            <a:r>
              <a:rPr lang="en-US" altLang="en-US" sz="2000" b="1" dirty="0">
                <a:ea typeface="MS PGothic" charset="-128"/>
              </a:rPr>
              <a:t>Telur þú til dæmis líklegra að fólk segi frá líkamlegum sjúkdómi eða geðsjúkdómi?</a:t>
            </a:r>
          </a:p>
        </p:txBody>
      </p:sp>
    </p:spTree>
    <p:extLst>
      <p:ext uri="{BB962C8B-B14F-4D97-AF65-F5344CB8AC3E}">
        <p14:creationId xmlns:p14="http://schemas.microsoft.com/office/powerpoint/2010/main" val="318762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86267" y="-118534"/>
            <a:ext cx="8062913" cy="658813"/>
          </a:xfrm>
        </p:spPr>
        <p:txBody>
          <a:bodyPr/>
          <a:lstStyle/>
          <a:p>
            <a:pPr fontAlgn="auto">
              <a:spcAft>
                <a:spcPts val="0"/>
              </a:spcAft>
              <a:defRPr/>
            </a:pPr>
            <a:r>
              <a:rPr lang="en-US" dirty="0"/>
              <a:t>Geðheilsa, framhald</a:t>
            </a:r>
          </a:p>
        </p:txBody>
      </p:sp>
      <p:sp>
        <p:nvSpPr>
          <p:cNvPr id="9219" name="Figure Legend" descr="A person in personal protective gear including a mask and face shield works on a hospital bed with A person in personal protective gear including a mask and face shield works on a hospital bed with extensive equipment." title="Figure 19.1"/>
          <p:cNvSpPr>
            <a:spLocks noGrp="1"/>
          </p:cNvSpPr>
          <p:nvPr>
            <p:ph type="body" sz="quarter" idx="14"/>
          </p:nvPr>
        </p:nvSpPr>
        <p:spPr>
          <a:xfrm>
            <a:off x="440268" y="641877"/>
            <a:ext cx="8263466" cy="6097589"/>
          </a:xfrm>
        </p:spPr>
        <p:txBody>
          <a:bodyPr/>
          <a:lstStyle/>
          <a:p>
            <a:pPr eaLnBrk="1" hangingPunct="1">
              <a:spcBef>
                <a:spcPts val="1080"/>
              </a:spcBef>
            </a:pPr>
            <a:r>
              <a:rPr lang="en-US" altLang="en-US" sz="2400" b="1" dirty="0">
                <a:ea typeface="MS PGothic" charset="-128"/>
              </a:rPr>
              <a:t>Kvíðaraskanir </a:t>
            </a:r>
            <a:r>
              <a:rPr lang="en-US" altLang="en-US" sz="2400" dirty="0">
                <a:ea typeface="MS PGothic" charset="-128"/>
              </a:rPr>
              <a:t>felast í áhyggjum og ótta sem vara mánuðum saman</a:t>
            </a:r>
          </a:p>
          <a:p>
            <a:pPr eaLnBrk="1" hangingPunct="1">
              <a:spcBef>
                <a:spcPts val="1080"/>
              </a:spcBef>
            </a:pPr>
            <a:r>
              <a:rPr lang="en-US" altLang="en-US" sz="2400" b="1" dirty="0">
                <a:ea typeface="MS PGothic" charset="-128"/>
              </a:rPr>
              <a:t>Lyndisraskanir </a:t>
            </a:r>
            <a:r>
              <a:rPr lang="en-US" altLang="en-US" sz="2400" dirty="0">
                <a:ea typeface="MS PGothic" charset="-128"/>
              </a:rPr>
              <a:t>eru langvinnir og hamlandi sjúkdómar, svo sem þunglyndi og geðhvarfasýki </a:t>
            </a:r>
          </a:p>
          <a:p>
            <a:pPr eaLnBrk="1" hangingPunct="1">
              <a:spcBef>
                <a:spcPts val="1080"/>
              </a:spcBef>
            </a:pPr>
            <a:r>
              <a:rPr lang="en-US" altLang="en-US" sz="2400" b="1" dirty="0">
                <a:ea typeface="MS PGothic" charset="-128"/>
              </a:rPr>
              <a:t>Persónuleikaraskanir </a:t>
            </a:r>
            <a:r>
              <a:rPr lang="en-US" altLang="en-US" sz="2400" dirty="0">
                <a:ea typeface="MS PGothic" charset="-128"/>
              </a:rPr>
              <a:t>eru raskanir sem valda því að fólk hegðar sér á hátt sem samfélagið telur óeðlilegan en því sjálfu finnst eðlilegur.</a:t>
            </a:r>
          </a:p>
        </p:txBody>
      </p:sp>
    </p:spTree>
    <p:extLst>
      <p:ext uri="{BB962C8B-B14F-4D97-AF65-F5344CB8AC3E}">
        <p14:creationId xmlns:p14="http://schemas.microsoft.com/office/powerpoint/2010/main" val="172353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86267" y="-118534"/>
            <a:ext cx="8062913" cy="658813"/>
          </a:xfrm>
        </p:spPr>
        <p:txBody>
          <a:bodyPr/>
          <a:lstStyle/>
          <a:p>
            <a:pPr fontAlgn="auto">
              <a:spcAft>
                <a:spcPts val="0"/>
              </a:spcAft>
              <a:defRPr/>
            </a:pPr>
            <a:r>
              <a:rPr lang="en-US" dirty="0"/>
              <a:t>Greining og meðferð</a:t>
            </a:r>
          </a:p>
        </p:txBody>
      </p:sp>
      <p:sp>
        <p:nvSpPr>
          <p:cNvPr id="9219" name="Figure Legend" descr="A person in personal protective gear including a mask and face shield works on a hospital bed with A person in personal protective gear including a mask and face shield works on a hospital bed with extensive equipment." title="Figure 19.1"/>
          <p:cNvSpPr>
            <a:spLocks noGrp="1"/>
          </p:cNvSpPr>
          <p:nvPr>
            <p:ph type="body" sz="quarter" idx="14"/>
          </p:nvPr>
        </p:nvSpPr>
        <p:spPr>
          <a:xfrm>
            <a:off x="440268" y="641877"/>
            <a:ext cx="8263466" cy="6097589"/>
          </a:xfrm>
        </p:spPr>
        <p:txBody>
          <a:bodyPr/>
          <a:lstStyle/>
          <a:p>
            <a:pPr eaLnBrk="1" hangingPunct="1">
              <a:spcBef>
                <a:spcPts val="1080"/>
              </a:spcBef>
            </a:pPr>
            <a:r>
              <a:rPr lang="en-US" sz="2400" dirty="0"/>
              <a:t>Það er hvorki auðvelt né alltaf viðurkennt að ræða, greina, meðhöndla og takast á við geðheilbrigðisvanda. </a:t>
            </a:r>
          </a:p>
          <a:p>
            <a:pPr eaLnBrk="1" hangingPunct="1">
              <a:spcBef>
                <a:spcPts val="1080"/>
              </a:spcBef>
            </a:pPr>
            <a:r>
              <a:rPr lang="en-US" sz="2400" dirty="0"/>
              <a:t>Bandaríska sálfræðingafélagið gefur út </a:t>
            </a:r>
            <a:r>
              <a:rPr lang="en-US" sz="2400" i="1" dirty="0"/>
              <a:t>Handbók um greiningu og tölfræði geðraskana</a:t>
            </a:r>
            <a:r>
              <a:rPr lang="en-US" sz="2400" dirty="0"/>
              <a:t> (DSM). </a:t>
            </a:r>
          </a:p>
          <a:p>
            <a:pPr marL="342900" indent="-342900" eaLnBrk="1" hangingPunct="1">
              <a:spcBef>
                <a:spcPts val="1080"/>
              </a:spcBef>
              <a:buClr>
                <a:schemeClr val="tx1"/>
              </a:buClr>
              <a:buFont typeface="Arial" charset="0"/>
              <a:buChar char="•"/>
            </a:pPr>
            <a:r>
              <a:rPr lang="en-US" sz="2400" dirty="0"/>
              <a:t>Sérfræðingar sem unnu að nýjustu útgáfunni lögðu upphaflega til að flokkum persónuleikaraskana yrði breytt.</a:t>
            </a:r>
          </a:p>
          <a:p>
            <a:pPr marL="342900" indent="-342900" eaLnBrk="1" hangingPunct="1">
              <a:spcBef>
                <a:spcPts val="1080"/>
              </a:spcBef>
              <a:buClr>
                <a:schemeClr val="tx1"/>
              </a:buClr>
              <a:buFont typeface="Arial" charset="0"/>
              <a:buChar char="•"/>
            </a:pPr>
            <a:r>
              <a:rPr lang="en-US" sz="2400" dirty="0"/>
              <a:t>Í lokaútgáfunni var þó haldið í upphaflegu flokkana tíu en jafnframt kynnt önnur, ný aðferð við flokkun þeirra.</a:t>
            </a:r>
            <a:endParaRPr lang="en-US" altLang="en-US" sz="2400" dirty="0">
              <a:ea typeface="MS PGothic" charset="-128"/>
            </a:endParaRPr>
          </a:p>
        </p:txBody>
      </p:sp>
    </p:spTree>
    <p:extLst>
      <p:ext uri="{BB962C8B-B14F-4D97-AF65-F5344CB8AC3E}">
        <p14:creationId xmlns:p14="http://schemas.microsoft.com/office/powerpoint/2010/main" val="1588551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86267" y="-118534"/>
            <a:ext cx="8062913" cy="658813"/>
          </a:xfrm>
        </p:spPr>
        <p:txBody>
          <a:bodyPr/>
          <a:lstStyle/>
          <a:p>
            <a:pPr eaLnBrk="1" hangingPunct="1">
              <a:spcBef>
                <a:spcPts val="1080"/>
              </a:spcBef>
            </a:pPr>
            <a:r>
              <a:rPr lang="en-US" dirty="0"/>
              <a:t>Athyglisbrestur með ofvirkni</a:t>
            </a:r>
          </a:p>
        </p:txBody>
      </p:sp>
      <p:sp>
        <p:nvSpPr>
          <p:cNvPr id="9219" name="Figure Legend" descr="A person in personal protective gear including a mask and face shield works on a hospital bed with A person in personal protective gear including a mask and face shield works on a hospital bed with extensive equipment." title="Figure 19.1"/>
          <p:cNvSpPr>
            <a:spLocks noGrp="1"/>
          </p:cNvSpPr>
          <p:nvPr>
            <p:ph type="body" sz="quarter" idx="14"/>
          </p:nvPr>
        </p:nvSpPr>
        <p:spPr>
          <a:xfrm>
            <a:off x="440268" y="641877"/>
            <a:ext cx="8263466" cy="6097589"/>
          </a:xfrm>
        </p:spPr>
        <p:txBody>
          <a:bodyPr/>
          <a:lstStyle/>
          <a:p>
            <a:pPr eaLnBrk="1" hangingPunct="1">
              <a:spcBef>
                <a:spcPts val="1080"/>
              </a:spcBef>
            </a:pPr>
            <a:endParaRPr lang="en-US" sz="2400" dirty="0"/>
          </a:p>
          <a:p>
            <a:pPr eaLnBrk="1" hangingPunct="1">
              <a:spcBef>
                <a:spcPts val="1080"/>
              </a:spcBef>
            </a:pPr>
            <a:r>
              <a:rPr lang="en-US" sz="2400" dirty="0"/>
              <a:t>Um 9 prósent barna og 4 prósent fullorðinna í Bandaríkjunum greinast með röskunina einhvern tíma á ævinni (Danielson 2018). </a:t>
            </a:r>
          </a:p>
          <a:p>
            <a:pPr eaLnBrk="1" hangingPunct="1">
              <a:spcBef>
                <a:spcPts val="1080"/>
              </a:spcBef>
            </a:pPr>
            <a:r>
              <a:rPr lang="en-US" sz="2400" dirty="0"/>
              <a:t>Einkennin eru einbeitingarerfiðleikar, erfiðleikar við að stjórna hegðun og ofvirkni. </a:t>
            </a:r>
          </a:p>
          <a:p>
            <a:pPr marL="342900" indent="-342900" eaLnBrk="1" hangingPunct="1">
              <a:spcBef>
                <a:spcPts val="1080"/>
              </a:spcBef>
              <a:buClr>
                <a:schemeClr val="tx1"/>
              </a:buClr>
              <a:buFont typeface="Arial" charset="0"/>
              <a:buChar char="•"/>
            </a:pPr>
            <a:r>
              <a:rPr lang="en-US" sz="2400" dirty="0"/>
              <a:t>Röskunin getur valdið náms- og hegðunarvanda hjá börnum, torveldað háskólanám og skapað áskoranir í starfi og fjölskyldulífi. </a:t>
            </a:r>
          </a:p>
          <a:p>
            <a:pPr eaLnBrk="1" hangingPunct="1">
              <a:spcBef>
                <a:spcPts val="1080"/>
              </a:spcBef>
            </a:pPr>
            <a:endParaRPr lang="en-US" sz="2400" dirty="0"/>
          </a:p>
          <a:p>
            <a:pPr eaLnBrk="1" hangingPunct="1">
              <a:spcBef>
                <a:spcPts val="1080"/>
              </a:spcBef>
            </a:pPr>
            <a:r>
              <a:rPr lang="en-US" sz="2400" dirty="0"/>
              <a:t>ADHD getur haft alvarleg áhrif á fullorðna, hvort sem þeir greindust sem börn eða greinast fyrst á fullorðinsárum.</a:t>
            </a:r>
            <a:endParaRPr lang="en-US" altLang="en-US" sz="2400" dirty="0">
              <a:ea typeface="MS PGothic" charset="-128"/>
            </a:endParaRPr>
          </a:p>
        </p:txBody>
      </p:sp>
    </p:spTree>
    <p:extLst>
      <p:ext uri="{BB962C8B-B14F-4D97-AF65-F5344CB8AC3E}">
        <p14:creationId xmlns:p14="http://schemas.microsoft.com/office/powerpoint/2010/main" val="434632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86267" y="-118534"/>
            <a:ext cx="8062913" cy="658813"/>
          </a:xfrm>
        </p:spPr>
        <p:txBody>
          <a:bodyPr/>
          <a:lstStyle/>
          <a:p>
            <a:pPr eaLnBrk="1" hangingPunct="1">
              <a:spcBef>
                <a:spcPts val="1080"/>
              </a:spcBef>
            </a:pPr>
            <a:r>
              <a:rPr lang="en-US" dirty="0"/>
              <a:t>Raskanir á einhverfurófi</a:t>
            </a:r>
          </a:p>
        </p:txBody>
      </p:sp>
      <p:sp>
        <p:nvSpPr>
          <p:cNvPr id="9219" name="Figure Legend" descr="A person in personal protective gear including a mask and face shield works on a hospital bed with A person in personal protective gear including a mask and face shield works on a hospital bed with extensive equipment." title="Figure 19.1"/>
          <p:cNvSpPr>
            <a:spLocks noGrp="1"/>
          </p:cNvSpPr>
          <p:nvPr>
            <p:ph type="body" sz="quarter" idx="14"/>
          </p:nvPr>
        </p:nvSpPr>
        <p:spPr>
          <a:xfrm>
            <a:off x="440268" y="641877"/>
            <a:ext cx="8263466" cy="6097589"/>
          </a:xfrm>
        </p:spPr>
        <p:txBody>
          <a:bodyPr/>
          <a:lstStyle/>
          <a:p>
            <a:pPr eaLnBrk="1" hangingPunct="1">
              <a:spcBef>
                <a:spcPts val="1080"/>
              </a:spcBef>
            </a:pPr>
            <a:r>
              <a:rPr lang="en-US" sz="2000" dirty="0"/>
              <a:t>Einkennast af „skerðingu á félagslegum samskiptum og tjáskiptum, bæði munnlegum og óyrtum, ásamt endurtekinni hegðun eða afmörkuðum áhugasviðum“ (National Institute of Mental Health). </a:t>
            </a:r>
          </a:p>
          <a:p>
            <a:pPr eaLnBrk="1" hangingPunct="1">
              <a:spcBef>
                <a:spcPts val="1080"/>
              </a:spcBef>
            </a:pPr>
            <a:r>
              <a:rPr lang="en-US" sz="2000" dirty="0"/>
              <a:t>Samkvæmt mati CDC frá 2021 er eitt af hverjum 54 börnum með röskun á einhverfurófi.</a:t>
            </a:r>
          </a:p>
          <a:p>
            <a:pPr eaLnBrk="1" hangingPunct="1">
              <a:spcBef>
                <a:spcPts val="480"/>
              </a:spcBef>
            </a:pPr>
            <a:r>
              <a:rPr lang="en-US" altLang="en-US" sz="2000" dirty="0">
                <a:ea typeface="MS PGothic" charset="-128"/>
              </a:rPr>
              <a:t>Röskunin getur leitt til verulegrar félagslegrar stimplunar bæði einstaklingsins og fjölskyldu hans.  </a:t>
            </a:r>
          </a:p>
          <a:p>
            <a:pPr marL="342900" indent="-342900" eaLnBrk="1" hangingPunct="1">
              <a:spcBef>
                <a:spcPts val="480"/>
              </a:spcBef>
              <a:buClr>
                <a:schemeClr val="tx1"/>
              </a:buClr>
              <a:buFont typeface="Arial" charset="0"/>
              <a:buChar char="•"/>
            </a:pPr>
            <a:r>
              <a:rPr lang="en-US" dirty="0" sz="2000"/>
              <a:t>Foreldrar kunna til dæmis að hika við að leyfa börnum sínum að leika við eða umgangast börn með ASD. </a:t>
            </a:r>
          </a:p>
          <a:p>
            <a:pPr eaLnBrk="1" hangingPunct="1">
              <a:spcBef>
                <a:spcPts val="1080"/>
              </a:spcBef>
            </a:pPr>
            <a:endParaRPr lang="en-US" sz="2400" dirty="0"/>
          </a:p>
          <a:p>
            <a:pPr eaLnBrk="1" hangingPunct="1">
              <a:spcBef>
                <a:spcPts val="1080"/>
              </a:spcBef>
            </a:pPr>
            <a:r>
              <a:rPr lang="en-US" sz="2000" dirty="0"/>
              <a:t>Fullorðnir með ASD verða fyrir mörgum sömu ranghugmyndum og sömu slæmu meðferð, svo sem að vera neitað um tækifæri eða látnir finna að þeir séu ekki velkomnir (Applied Behavior Analysis).</a:t>
            </a:r>
            <a:endParaRPr lang="en-US" altLang="en-US" sz="2400" dirty="0">
              <a:ea typeface="MS PGothic" charset="-128"/>
            </a:endParaRPr>
          </a:p>
        </p:txBody>
      </p:sp>
    </p:spTree>
    <p:extLst>
      <p:ext uri="{BB962C8B-B14F-4D97-AF65-F5344CB8AC3E}">
        <p14:creationId xmlns:p14="http://schemas.microsoft.com/office/powerpoint/2010/main" val="112215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19.6</a:t>
            </a:r>
          </a:p>
        </p:txBody>
      </p:sp>
      <p:pic>
        <p:nvPicPr>
          <p:cNvPr id="2" name="Figure" descr="A blue wheelchair sign is shown her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738438" y="1122363"/>
            <a:ext cx="3500437"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Hjólastólatáknið gefur til kynna að aðstaðan sé aðgengileg fötluðu fólki. Bandarísk lög um réttindi fatlaðs fólks kveða á um að öllum skuli tryggt aðgengi. (Mynd: </a:t>
            </a:r>
            <a:r>
              <a:rPr lang="en-US" sz="1600" dirty="0" err="1"/>
              <a:t>Ltljltlj</a:t>
            </a:r>
            <a:r>
              <a:rPr lang="en-US" sz="1600" dirty="0"/>
              <a:t>/Wikimedia Commons)</a:t>
            </a:r>
          </a:p>
        </p:txBody>
      </p:sp>
    </p:spTree>
    <p:extLst>
      <p:ext uri="{BB962C8B-B14F-4D97-AF65-F5344CB8AC3E}">
        <p14:creationId xmlns:p14="http://schemas.microsoft.com/office/powerpoint/2010/main" val="2412069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86267" y="-118534"/>
            <a:ext cx="8062913" cy="658813"/>
          </a:xfrm>
        </p:spPr>
        <p:txBody>
          <a:bodyPr/>
          <a:lstStyle/>
          <a:p>
            <a:pPr eaLnBrk="1" hangingPunct="1">
              <a:spcBef>
                <a:spcPts val="1080"/>
              </a:spcBef>
            </a:pPr>
            <a:r>
              <a:rPr lang="en-US" dirty="0"/>
              <a:t>fötlun</a:t>
            </a:r>
          </a:p>
        </p:txBody>
      </p:sp>
      <p:sp>
        <p:nvSpPr>
          <p:cNvPr id="9219" name="Figure Legend" descr="A person in personal protective gear including a mask and face shield works on a hospital bed with A person in personal protective gear including a mask and face shield works on a hospital bed with extensive equipment." title="Figure 19.1"/>
          <p:cNvSpPr>
            <a:spLocks noGrp="1"/>
          </p:cNvSpPr>
          <p:nvPr>
            <p:ph type="body" sz="quarter" idx="14"/>
          </p:nvPr>
        </p:nvSpPr>
        <p:spPr>
          <a:xfrm>
            <a:off x="440268" y="641877"/>
            <a:ext cx="8263466" cy="6097589"/>
          </a:xfrm>
        </p:spPr>
        <p:txBody>
          <a:bodyPr/>
          <a:lstStyle/>
          <a:p>
            <a:pPr eaLnBrk="1" hangingPunct="1"/>
            <a:r>
              <a:rPr lang="en-US" altLang="en-US" sz="2400" b="1" dirty="0">
                <a:ea typeface="MS PGothic" charset="-128"/>
              </a:rPr>
              <a:t>Fötlun</a:t>
            </a:r>
            <a:r>
              <a:rPr lang="en-US" altLang="en-US" sz="2400" dirty="0">
                <a:ea typeface="MS PGothic" charset="-128"/>
              </a:rPr>
              <a:t> felur í sér skerta getu til að sinna daglegum viðfangsefnum; Alþjóðaheilbrigðismálastofnunin bendir á að um félagslega takmörkun sé að ræða </a:t>
            </a:r>
          </a:p>
          <a:p>
            <a:pPr eaLnBrk="1" hangingPunct="1"/>
            <a:r>
              <a:rPr lang="en-US" altLang="en-US" sz="2400" b="1" dirty="0">
                <a:ea typeface="MS PGothic" charset="-128"/>
              </a:rPr>
              <a:t>Skerðing</a:t>
            </a:r>
            <a:r>
              <a:rPr lang="en-US" altLang="en-US" sz="2400" dirty="0">
                <a:ea typeface="MS PGothic" charset="-128"/>
              </a:rPr>
              <a:t> vísar til líkamlegra takmarkana sem fatlaður einstaklingur býr við</a:t>
            </a:r>
          </a:p>
          <a:p>
            <a:pPr eaLnBrk="1" hangingPunct="1"/>
            <a:r>
              <a:rPr lang="en-US" altLang="en-US" sz="2400" b="1" dirty="0">
                <a:ea typeface="MS PGothic" charset="-128"/>
              </a:rPr>
              <a:t>Smánarmerking</a:t>
            </a:r>
            <a:r>
              <a:rPr lang="en-US" altLang="en-US" sz="2400" dirty="0">
                <a:ea typeface="MS PGothic" charset="-128"/>
              </a:rPr>
              <a:t> felst í að láta einstakling upplifa sig sem utangarðs, öðruvísi og beittan mismunun, jafnvel þannig að honum sé hafnað</a:t>
            </a:r>
          </a:p>
          <a:p>
            <a:pPr eaLnBrk="1" hangingPunct="1"/>
            <a:endParaRPr lang="en-US" altLang="en-US" sz="2400" dirty="0">
              <a:ea typeface="MS PGothic" charset="-128"/>
            </a:endParaRPr>
          </a:p>
          <a:p>
            <a:pPr eaLnBrk="1" hangingPunct="1"/>
            <a:r>
              <a:rPr lang="en-US" altLang="en-US" sz="2400" b="1" dirty="0">
                <a:ea typeface="MS PGothic" charset="-128"/>
              </a:rPr>
              <a:t>Sanngjörn aðlögun</a:t>
            </a:r>
            <a:r>
              <a:rPr lang="en-US" altLang="en-US" sz="2400" dirty="0">
                <a:ea typeface="MS PGothic" charset="-128"/>
              </a:rPr>
              <a:t> felur í sér úrræði sem stuðla að þátttöku fatlaðs fólks og veita því nauðsynlegan stuðning. </a:t>
            </a:r>
          </a:p>
        </p:txBody>
      </p:sp>
    </p:spTree>
    <p:extLst>
      <p:ext uri="{BB962C8B-B14F-4D97-AF65-F5344CB8AC3E}">
        <p14:creationId xmlns:p14="http://schemas.microsoft.com/office/powerpoint/2010/main" val="1804377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19.7</a:t>
            </a:r>
          </a:p>
        </p:txBody>
      </p:sp>
      <p:pic>
        <p:nvPicPr>
          <p:cNvPr id="7" name="Picture Placeholder 6" descr="A large group of people gather at a rally. They hold signs reading Health is a Human Right and Save Health Care." title="Figure 19.7"/>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7439" b="17439"/>
          <a:stretch>
            <a:fillRect/>
          </a:stretch>
        </p:blipFill>
        <p:spPr/>
      </p:pic>
      <p:sp>
        <p:nvSpPr>
          <p:cNvPr id="9219" name="Figure Legend"/>
          <p:cNvSpPr>
            <a:spLocks noGrp="1"/>
          </p:cNvSpPr>
          <p:nvPr>
            <p:ph type="body" sz="quarter" idx="14"/>
          </p:nvPr>
        </p:nvSpPr>
        <p:spPr>
          <a:xfrm>
            <a:off x="457200" y="4843463"/>
            <a:ext cx="8062913" cy="1166812"/>
          </a:xfrm>
        </p:spPr>
        <p:txBody>
          <a:bodyPr/>
          <a:lstStyle/>
          <a:p>
            <a:r>
              <a:rPr lang="en-US" sz="1600" dirty="0"/>
              <a:t>Lögin um viðráðanlega heilbrigðisþjónustu hafa verið bjargvættur sumra en skotspónn annarra. Þegar Bandaríkjaþing og stjórnvöld ýmissa ríkja reyndu að afnema lögin með lagasetningu eða fá dómstóla til að draga úr gildi þeirra fóru stuðningsmenn út á götur til að sýna hversu mikilvæg þau væru þeim. (Mynd: Molly Adams)</a:t>
            </a:r>
          </a:p>
          <a:p>
            <a:br>
              <a:rPr lang="en-US" sz="1600" dirty="0"/>
            </a:br>
            <a:endParaRPr lang="en-US" sz="1600" dirty="0"/>
          </a:p>
        </p:txBody>
      </p:sp>
    </p:spTree>
    <p:extLst>
      <p:ext uri="{BB962C8B-B14F-4D97-AF65-F5344CB8AC3E}">
        <p14:creationId xmlns:p14="http://schemas.microsoft.com/office/powerpoint/2010/main" val="716094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86267" y="-118534"/>
            <a:ext cx="8062913" cy="658813"/>
          </a:xfrm>
        </p:spPr>
        <p:txBody>
          <a:bodyPr/>
          <a:lstStyle/>
          <a:p>
            <a:pPr eaLnBrk="1" hangingPunct="1">
              <a:spcBef>
                <a:spcPts val="1080"/>
              </a:spcBef>
            </a:pPr>
            <a:r>
              <a:rPr lang="en-US" dirty="0"/>
              <a:t>Heilbrigðisþjónusta í Bandaríkjunum</a:t>
            </a:r>
          </a:p>
        </p:txBody>
      </p:sp>
      <p:sp>
        <p:nvSpPr>
          <p:cNvPr id="9219" name="Figure Legend" descr="A person in personal protective gear including a mask and face shield works on a hospital bed with A person in personal protective gear including a mask and face shield works on a hospital bed with extensive equipment." title="Figure 19.1"/>
          <p:cNvSpPr>
            <a:spLocks noGrp="1"/>
          </p:cNvSpPr>
          <p:nvPr>
            <p:ph type="body" sz="quarter" idx="14"/>
          </p:nvPr>
        </p:nvSpPr>
        <p:spPr>
          <a:xfrm>
            <a:off x="440268" y="641877"/>
            <a:ext cx="8263466" cy="6097589"/>
          </a:xfrm>
        </p:spPr>
        <p:txBody>
          <a:bodyPr/>
          <a:lstStyle/>
          <a:p>
            <a:pPr marL="342900" indent="-342900" eaLnBrk="1" fontAlgn="auto" hangingPunct="1">
              <a:spcBef>
                <a:spcPts val="1176"/>
              </a:spcBef>
              <a:spcAft>
                <a:spcPts val="0"/>
              </a:spcAft>
              <a:buClr>
                <a:schemeClr val="tx1"/>
              </a:buClr>
              <a:buFont typeface="Arial" charset="0"/>
              <a:buChar char="•"/>
              <a:defRPr/>
            </a:pPr>
            <a:r>
              <a:rPr lang="en-US" sz="2400" b="1" dirty="0"/>
              <a:t>Opinber sjúkratrygging </a:t>
            </a:r>
            <a:r>
              <a:rPr lang="en-US" sz="2400" dirty="0"/>
              <a:t>vísar til sjúkratryggingar sem hið opinbera fjármagnar eða veitir </a:t>
            </a:r>
          </a:p>
          <a:p>
            <a:pPr marL="342900" indent="-342900" eaLnBrk="1" fontAlgn="auto" hangingPunct="1">
              <a:spcBef>
                <a:spcPts val="1176"/>
              </a:spcBef>
              <a:spcAft>
                <a:spcPts val="0"/>
              </a:spcAft>
              <a:buClr>
                <a:schemeClr val="tx1"/>
              </a:buClr>
              <a:buFont typeface="Arial" charset="0"/>
              <a:buChar char="•"/>
              <a:defRPr/>
            </a:pPr>
            <a:r>
              <a:rPr lang="en-US" sz="2400" b="1" dirty="0"/>
              <a:t>Einkarekin sjúkratrygging </a:t>
            </a:r>
            <a:r>
              <a:rPr lang="en-US" sz="2400" dirty="0"/>
              <a:t>er sjúkratrygging sem einstaklingur kaupir af einkafyrirtæki; hún getur verið greidd að hluta eða öllu leyti af vinnuveitanda eða keypt beint af tryggingafélagi </a:t>
            </a:r>
          </a:p>
          <a:p>
            <a:pPr marL="342900" indent="-342900" eaLnBrk="1" fontAlgn="auto" hangingPunct="1">
              <a:spcBef>
                <a:spcPts val="1176"/>
              </a:spcBef>
              <a:spcAft>
                <a:spcPts val="0"/>
              </a:spcAft>
              <a:buClr>
                <a:schemeClr val="tx1"/>
              </a:buClr>
              <a:buFont typeface="Arial" charset="0"/>
              <a:buChar char="•"/>
              <a:defRPr/>
            </a:pPr>
            <a:r>
              <a:rPr lang="en-US" sz="2400" b="1" dirty="0"/>
              <a:t>Vantryggðir</a:t>
            </a:r>
            <a:r>
              <a:rPr lang="en-US" sz="2400" dirty="0"/>
              <a:t> eru einstaklingar sem verja að minnsta kosti 10 prósentum tekna sinna í heilbrigðiskostnað sem tryggingar greiða ekki </a:t>
            </a:r>
          </a:p>
          <a:p>
            <a:pPr marL="342900" indent="-342900" eaLnBrk="1" fontAlgn="auto" hangingPunct="1">
              <a:spcBef>
                <a:spcPts val="1176"/>
              </a:spcBef>
              <a:spcAft>
                <a:spcPts val="0"/>
              </a:spcAft>
              <a:buClr>
                <a:schemeClr val="tx1"/>
              </a:buClr>
              <a:buFont typeface="Arial" charset="0"/>
              <a:buChar char="•"/>
              <a:defRPr/>
            </a:pPr>
            <a:r>
              <a:rPr lang="en-US" sz="2400" b="1" dirty="0"/>
              <a:t>Fyrirliggjandi</a:t>
            </a:r>
            <a:r>
              <a:rPr lang="en-US" sz="2400" dirty="0"/>
              <a:t> sjúkdómsástand merkir í tryggingum sjúkdóm eða fötlun sem eykur hættu á heilbrigðisvanda. Tryggingafélög synjuðu fólki með slíkt ástand reglulega um tryggingu.</a:t>
            </a:r>
          </a:p>
          <a:p>
            <a:pPr marL="342900" indent="-342900" eaLnBrk="1" fontAlgn="auto" hangingPunct="1">
              <a:spcBef>
                <a:spcPts val="1176"/>
              </a:spcBef>
              <a:spcAft>
                <a:spcPts val="0"/>
              </a:spcAft>
              <a:buClr>
                <a:schemeClr val="tx1"/>
              </a:buClr>
              <a:buFont typeface="Arial" charset="0"/>
              <a:buChar char="•"/>
              <a:defRPr/>
            </a:pPr>
            <a:r>
              <a:rPr lang="en-US" sz="2400" b="1" dirty="0"/>
              <a:t>Tryggingaskylda einstaklinga </a:t>
            </a:r>
            <a:r>
              <a:rPr lang="en-US" sz="2400" dirty="0"/>
              <a:t>er stjórnvaldsregla sem skyldar alla til að vera sjúkratryggðir, að viðlagðri sekt </a:t>
            </a:r>
          </a:p>
        </p:txBody>
      </p:sp>
    </p:spTree>
    <p:extLst>
      <p:ext uri="{BB962C8B-B14F-4D97-AF65-F5344CB8AC3E}">
        <p14:creationId xmlns:p14="http://schemas.microsoft.com/office/powerpoint/2010/main" val="2017593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86267" y="-118534"/>
            <a:ext cx="8062913" cy="658813"/>
          </a:xfrm>
        </p:spPr>
        <p:txBody>
          <a:bodyPr/>
          <a:lstStyle/>
          <a:p>
            <a:pPr eaLnBrk="1" hangingPunct="1">
              <a:spcBef>
                <a:spcPts val="1080"/>
              </a:spcBef>
            </a:pPr>
            <a:r>
              <a:rPr lang="en-US" dirty="0"/>
              <a:t>Heilbrigðisþjónusta í öðrum löndum</a:t>
            </a:r>
          </a:p>
        </p:txBody>
      </p:sp>
      <p:sp>
        <p:nvSpPr>
          <p:cNvPr id="9219" name="Figure Legend" descr="A person in personal protective gear including a mask and face shield works on a hospital bed with A person in personal protective gear including a mask and face shield works on a hospital bed with extensive equipment." title="Figure 19.1"/>
          <p:cNvSpPr>
            <a:spLocks noGrp="1"/>
          </p:cNvSpPr>
          <p:nvPr>
            <p:ph type="body" sz="quarter" idx="14"/>
          </p:nvPr>
        </p:nvSpPr>
        <p:spPr>
          <a:xfrm>
            <a:off x="440268" y="1016000"/>
            <a:ext cx="8263466" cy="5723466"/>
          </a:xfrm>
        </p:spPr>
        <p:txBody>
          <a:bodyPr/>
          <a:lstStyle/>
          <a:p>
            <a:pPr eaLnBrk="1" hangingPunct="1">
              <a:spcBef>
                <a:spcPts val="1176"/>
              </a:spcBef>
            </a:pPr>
            <a:r>
              <a:rPr lang="en-US" altLang="en-US" sz="2400" b="1" dirty="0">
                <a:ea typeface="MS PGothic" charset="-128"/>
              </a:rPr>
              <a:t>Ríkisrekin heilbrigðisþjónusta </a:t>
            </a:r>
            <a:r>
              <a:rPr lang="en-US" altLang="en-US" sz="2400" dirty="0">
                <a:ea typeface="MS PGothic" charset="-128"/>
              </a:rPr>
              <a:t>er kerfi þar sem ríkið á og rekur heilbrigðiskerfið í heild. </a:t>
            </a:r>
          </a:p>
          <a:p>
            <a:pPr eaLnBrk="1" hangingPunct="1">
              <a:spcBef>
                <a:spcPts val="1176"/>
              </a:spcBef>
            </a:pPr>
            <a:r>
              <a:rPr lang="en-US" altLang="en-US" sz="2400" b="1" dirty="0">
                <a:ea typeface="MS PGothic" charset="-128"/>
              </a:rPr>
              <a:t>Heilbrigðisþjónusta fyrir alla </a:t>
            </a:r>
            <a:r>
              <a:rPr lang="en-US" altLang="en-US" sz="2400" dirty="0">
                <a:ea typeface="MS PGothic" charset="-128"/>
              </a:rPr>
              <a:t>er kerfi sem tryggir öllum aðgang að heilbrigðisþjónustu.</a:t>
            </a:r>
          </a:p>
          <a:p>
            <a:pPr eaLnBrk="1" hangingPunct="1">
              <a:spcBef>
                <a:spcPts val="1176"/>
              </a:spcBef>
            </a:pPr>
            <a:r>
              <a:rPr lang="en-US" altLang="en-US" sz="2400" b="1" dirty="0">
                <a:ea typeface="MS PGothic" charset="-128"/>
              </a:rPr>
              <a:t>Faraldsfræði</a:t>
            </a:r>
            <a:r>
              <a:rPr lang="en-US" altLang="en-US" sz="2400" dirty="0">
                <a:ea typeface="MS PGothic" charset="-128"/>
              </a:rPr>
              <a:t> rannsakar tíðni og dreifingu sjúkdóma og leiðir til að hafa stjórn á þeim. </a:t>
            </a:r>
          </a:p>
        </p:txBody>
      </p:sp>
    </p:spTree>
    <p:extLst>
      <p:ext uri="{BB962C8B-B14F-4D97-AF65-F5344CB8AC3E}">
        <p14:creationId xmlns:p14="http://schemas.microsoft.com/office/powerpoint/2010/main" val="1895182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4238"/>
            <a:ext cx="8062913" cy="658813"/>
          </a:xfrm>
        </p:spPr>
        <p:txBody>
          <a:bodyPr/>
          <a:lstStyle/>
          <a:p>
            <a:pPr fontAlgn="auto">
              <a:spcAft>
                <a:spcPts val="0"/>
              </a:spcAft>
              <a:defRPr/>
            </a:pPr>
            <a:r>
              <a:rPr lang="en-US" dirty="0"/>
              <a:t>Mynd 19.8</a:t>
            </a:r>
          </a:p>
        </p:txBody>
      </p:sp>
      <p:pic>
        <p:nvPicPr>
          <p:cNvPr id="7" name="Picture Placeholder 6" descr="A map highlighting countries where malaria is known to occur is shown. Malaria transmission is not known to occur in the northern parts of the Northern hemisphere and the southern parts of the Southern hemisphere, both considered temperate or colder zones. Malaria transmission occurs in some places in countries closer to the equator, including Mexico, Peru, Brazil, Belize, Colombia, Mauritius, Ethiopia, Saudi Arabia, Oman, India, China, Korea, Japan, and Indonesia. Malaria transmission occurs throughout countries in large portions of Africa, including Niger, Chad, Nigeria, Botswana, Democratic Republic of Congo, Angola, and Zimbabwe." title="Figure 19.8"/>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338632" y="663051"/>
            <a:ext cx="8698694" cy="5172823"/>
          </a:xfrm>
        </p:spPr>
      </p:pic>
      <p:sp>
        <p:nvSpPr>
          <p:cNvPr id="9219" name="Figure Legend"/>
          <p:cNvSpPr>
            <a:spLocks noGrp="1"/>
          </p:cNvSpPr>
          <p:nvPr>
            <p:ph type="body" sz="quarter" idx="14"/>
          </p:nvPr>
        </p:nvSpPr>
        <p:spPr>
          <a:xfrm>
            <a:off x="457200" y="6197600"/>
            <a:ext cx="8062913" cy="660400"/>
          </a:xfrm>
        </p:spPr>
        <p:txBody>
          <a:bodyPr/>
          <a:lstStyle/>
          <a:p>
            <a:r>
              <a:rPr lang="en-US" sz="1600" dirty="0"/>
              <a:t>Kortið sýnir lönd þar sem vitað er að malaría kemur fyrir. Í lágtekjulöndum er malaría enn algeng dánarorsök. (Mynd: CDC/Wikimedia Commons)</a:t>
            </a:r>
          </a:p>
        </p:txBody>
      </p:sp>
    </p:spTree>
    <p:extLst>
      <p:ext uri="{BB962C8B-B14F-4D97-AF65-F5344CB8AC3E}">
        <p14:creationId xmlns:p14="http://schemas.microsoft.com/office/powerpoint/2010/main" val="2475404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86267" y="-118534"/>
            <a:ext cx="8062913" cy="658813"/>
          </a:xfrm>
        </p:spPr>
        <p:txBody>
          <a:bodyPr/>
          <a:lstStyle/>
          <a:p>
            <a:pPr eaLnBrk="1" hangingPunct="1">
              <a:spcBef>
                <a:spcPts val="1080"/>
              </a:spcBef>
            </a:pPr>
            <a:r>
              <a:rPr lang="en-US" dirty="0"/>
              <a:t>Fræðileg sjónarhorn</a:t>
            </a:r>
          </a:p>
        </p:txBody>
      </p:sp>
      <p:sp>
        <p:nvSpPr>
          <p:cNvPr id="9219" name="Figure Legend" descr="A person in personal protective gear including a mask and face shield works on a hospital bed with A person in personal protective gear including a mask and face shield works on a hospital bed with extensive equipment." title="Figure 19.1"/>
          <p:cNvSpPr>
            <a:spLocks noGrp="1"/>
          </p:cNvSpPr>
          <p:nvPr>
            <p:ph type="body" sz="quarter" idx="14"/>
          </p:nvPr>
        </p:nvSpPr>
        <p:spPr>
          <a:xfrm>
            <a:off x="320347" y="540279"/>
            <a:ext cx="8553830" cy="5723466"/>
          </a:xfrm>
        </p:spPr>
        <p:txBody>
          <a:bodyPr/>
          <a:lstStyle/>
          <a:p>
            <a:pPr eaLnBrk="1" hangingPunct="1">
              <a:buClr>
                <a:schemeClr val="tx1"/>
              </a:buClr>
            </a:pPr>
            <a:r>
              <a:rPr lang="en-US" altLang="en-US" sz="2400" b="1" dirty="0">
                <a:ea typeface="MS PGothic" charset="-128"/>
              </a:rPr>
              <a:t>Virknihyggja: </a:t>
            </a:r>
          </a:p>
          <a:p>
            <a:pPr marL="342900" indent="-342900" eaLnBrk="1" hangingPunct="1">
              <a:buClr>
                <a:schemeClr val="tx1"/>
              </a:buClr>
              <a:buFont typeface="Arial" charset="0"/>
              <a:buChar char="•"/>
            </a:pPr>
            <a:r>
              <a:rPr lang="en-US" altLang="en-US" b="1" dirty="0">
                <a:ea typeface="MS PGothic" charset="-128"/>
              </a:rPr>
              <a:t>Sjúklingshlutverk </a:t>
            </a:r>
            <a:r>
              <a:rPr lang="en-US" altLang="en-US" dirty="0">
                <a:ea typeface="MS PGothic" charset="-128"/>
              </a:rPr>
              <a:t>vísar til þeirra væntinga sem skilgreina viðeigandi hegðun sjúkra og þeirra sem annast þá </a:t>
            </a:r>
          </a:p>
          <a:p>
            <a:pPr marL="342900" indent="-342900" eaLnBrk="1" hangingPunct="1">
              <a:buClr>
                <a:schemeClr val="tx1"/>
              </a:buClr>
              <a:buFont typeface="Arial" charset="0"/>
              <a:buChar char="•"/>
            </a:pPr>
            <a:r>
              <a:rPr lang="en-US" altLang="en-US" b="1" dirty="0">
                <a:ea typeface="MS PGothic" charset="-128"/>
              </a:rPr>
              <a:t>Staðfesting læknis</a:t>
            </a:r>
            <a:r>
              <a:rPr lang="en-US" altLang="en-US" dirty="0">
                <a:ea typeface="MS PGothic" charset="-128"/>
              </a:rPr>
              <a:t> felst í því að læknir staðfesti að veikindi séu raunveruleg</a:t>
            </a:r>
            <a:br>
              <a:rPr lang="en-US" altLang="en-US" sz="2400" dirty="0">
                <a:ea typeface="MS PGothic" charset="-128"/>
              </a:rPr>
            </a:br>
            <a:endParaRPr lang="en-US" altLang="en-US" sz="2400" dirty="0">
              <a:ea typeface="MS PGothic" charset="-128"/>
            </a:endParaRPr>
          </a:p>
          <a:p>
            <a:pPr eaLnBrk="1" hangingPunct="1">
              <a:buClr>
                <a:schemeClr val="tx1"/>
              </a:buClr>
            </a:pPr>
            <a:r>
              <a:rPr lang="en-US" altLang="en-US" sz="2400" b="1" dirty="0">
                <a:ea typeface="MS PGothic" charset="-128"/>
              </a:rPr>
              <a:t>Átakasjónarhornið:</a:t>
            </a:r>
          </a:p>
          <a:p>
            <a:pPr marL="342900" indent="-342900">
              <a:buClr>
                <a:schemeClr val="tx1"/>
              </a:buClr>
              <a:buFont typeface="Arial" charset="0"/>
              <a:buChar char="•"/>
            </a:pPr>
            <a:r>
              <a:rPr lang="en-US" altLang="en-US" b="1" dirty="0">
                <a:ea typeface="MS PGothic" charset="-128"/>
              </a:rPr>
              <a:t>Vöruvæðing</a:t>
            </a:r>
            <a:r>
              <a:rPr lang="en-US" altLang="en-US" dirty="0">
                <a:ea typeface="MS PGothic" charset="-128"/>
              </a:rPr>
              <a:t> er ferlið þar sem einhverju, sem almennt er ekki talið vara, er breytt í eitthvað sem hægt er að kaupa og selja á markaði </a:t>
            </a:r>
          </a:p>
          <a:p>
            <a:pPr eaLnBrk="1" hangingPunct="1">
              <a:buClr>
                <a:schemeClr val="tx1"/>
              </a:buClr>
            </a:pPr>
            <a:endParaRPr lang="en-US" altLang="en-US" sz="2400" dirty="0">
              <a:ea typeface="MS PGothic" charset="-128"/>
            </a:endParaRPr>
          </a:p>
          <a:p>
            <a:pPr eaLnBrk="1" hangingPunct="1">
              <a:buClr>
                <a:schemeClr val="tx1"/>
              </a:buClr>
            </a:pPr>
            <a:r>
              <a:rPr lang="en-US" altLang="en-US" sz="2400" dirty="0">
                <a:ea typeface="MS PGothic" charset="-128"/>
              </a:rPr>
              <a:t>Táknræn samskiptahyggja</a:t>
            </a:r>
          </a:p>
          <a:p>
            <a:pPr marL="342900" indent="-342900" eaLnBrk="1" hangingPunct="1">
              <a:buClr>
                <a:schemeClr val="tx1"/>
              </a:buClr>
              <a:buFont typeface="Arial" charset="0"/>
              <a:buChar char="•"/>
            </a:pPr>
            <a:r>
              <a:rPr lang="en-US" altLang="en-US" b="1" dirty="0">
                <a:ea typeface="MS PGothic" charset="-128"/>
              </a:rPr>
              <a:t>Sjúkdómsvæðing</a:t>
            </a:r>
            <a:r>
              <a:rPr lang="en-US" altLang="en-US" dirty="0">
                <a:ea typeface="MS PGothic" charset="-128"/>
              </a:rPr>
              <a:t> fráviks er ferlið þar sem „slæm“ hegðun er endurskilgreind sem „sjúkleg“ hegðun </a:t>
            </a:r>
          </a:p>
          <a:p>
            <a:pPr marL="342900" indent="-342900" eaLnBrk="1" hangingPunct="1">
              <a:buClr>
                <a:schemeClr val="tx1"/>
              </a:buClr>
              <a:buFont typeface="Arial" charset="0"/>
              <a:buChar char="•"/>
            </a:pPr>
            <a:r>
              <a:rPr lang="en-US" altLang="en-US" b="1" dirty="0" err="1">
                <a:ea typeface="MS PGothic" charset="-128"/>
              </a:rPr>
              <a:t>Afsjúkdómsvæðing</a:t>
            </a:r>
            <a:r>
              <a:rPr lang="en-US" altLang="en-US" dirty="0">
                <a:ea typeface="MS PGothic" charset="-128"/>
              </a:rPr>
              <a:t> er félagslegt ferli sem gerir „sjúklega“ hegðun að eðlilegri hegðun </a:t>
            </a:r>
          </a:p>
          <a:p>
            <a:pPr eaLnBrk="1" hangingPunct="1">
              <a:buClr>
                <a:schemeClr val="tx1"/>
              </a:buClr>
            </a:pPr>
            <a:endParaRPr lang="en-US" altLang="en-US" sz="2400" dirty="0">
              <a:ea typeface="MS PGothic" charset="-128"/>
            </a:endParaRPr>
          </a:p>
        </p:txBody>
      </p:sp>
    </p:spTree>
    <p:extLst>
      <p:ext uri="{BB962C8B-B14F-4D97-AF65-F5344CB8AC3E}">
        <p14:creationId xmlns:p14="http://schemas.microsoft.com/office/powerpoint/2010/main" val="161107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19.9</a:t>
            </a:r>
          </a:p>
        </p:txBody>
      </p:sp>
      <p:pic>
        <p:nvPicPr>
          <p:cNvPr id="2" name="Figure" descr="An old engraving depicting “King Alcohol” is shown."/>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57200" y="1232715"/>
            <a:ext cx="4032250" cy="5006932"/>
          </a:xfrm>
        </p:spPr>
      </p:pic>
      <p:sp>
        <p:nvSpPr>
          <p:cNvPr id="8195" name="Figure Legend"/>
          <p:cNvSpPr>
            <a:spLocks noGrp="1"/>
          </p:cNvSpPr>
          <p:nvPr>
            <p:ph type="body" sz="quarter" idx="14"/>
          </p:nvPr>
        </p:nvSpPr>
        <p:spPr>
          <a:xfrm>
            <a:off x="4606925" y="1108075"/>
            <a:ext cx="3913188" cy="5256213"/>
          </a:xfrm>
        </p:spPr>
        <p:txBody>
          <a:bodyPr/>
          <a:lstStyle/>
          <a:p>
            <a:r>
              <a:rPr lang="en-US" sz="1600" dirty="0">
                <a:solidFill>
                  <a:srgbClr val="000000"/>
                </a:solidFill>
              </a:rPr>
              <a:t>Á þessari grafíkmynd frá nítjándu öld sést „Áfengiskonungurinn“ ásamt beinagrind á áfengistunnu. Orðin „fátækt“, „eymd“, „glæpir“ og „dauði“ svífa í loftinu fyrir aftan hann. (Mynd: Library of Congress/Wikimedia Commons)</a:t>
            </a:r>
          </a:p>
        </p:txBody>
      </p:sp>
      <p:sp>
        <p:nvSpPr>
          <p:cNvPr id="6" name="TextBox 5">
            <a:extLst>
              <a:ext uri="{FF2B5EF4-FFF2-40B4-BE49-F238E27FC236}">
                <a16:creationId xmlns:a16="http://schemas.microsoft.com/office/drawing/2014/main" id="{C17FE99B-BEC0-BF44-A8EE-5A314D4C5ADF}"/>
              </a:ext>
            </a:extLst>
          </p:cNvPr>
          <p:cNvSpPr txBox="1"/>
          <p:nvPr/>
        </p:nvSpPr>
        <p:spPr>
          <a:xfrm>
            <a:off x="214392" y="6318607"/>
            <a:ext cx="8815227" cy="553998"/>
          </a:xfrm>
          <a:prstGeom prst="rect">
            <a:avLst/>
          </a:prstGeom>
          <a:noFill/>
        </p:spPr>
        <p:txBody>
          <a:bodyPr wrap="square" rtlCol="0">
            <a:spAutoFit/>
          </a:bodyPr>
          <a:lstStyle/>
          <a:p>
            <a:r>
              <a:rPr lang="en-US" sz="1000" dirty="0"/>
              <a:t>Þetta viðbótarefni OpenStax er © Rice University og gefið út samkvæmt alþjóðlega CC BY-NC-SA 4.0 leyfinu. Aðeins má afrita það eða breyta því í tilgangi sem ekki er rekinn í hagnaðarskyni, en geta verður OpenStax og Rice University sem rétthafa og tilgreina allar breytingar. Öll aðlöguð útgáfa verður að vera gefin út með sams konar leyfi.</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533</TotalTime>
  <Words>1552</Words>
  <Application>Microsoft Macintosh PowerPoint</Application>
  <PresentationFormat>On-screen Show (4:3)</PresentationFormat>
  <Paragraphs>108</Paragraphs>
  <Slides>22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MS PGothic</vt:lpstr>
      <vt:lpstr>Arial</vt:lpstr>
      <vt:lpstr>Arial Black</vt:lpstr>
      <vt:lpstr>Calibri</vt:lpstr>
      <vt:lpstr>Essential</vt:lpstr>
      <vt:lpstr>INTRODUCTION TO SOCIOLOGY 3E</vt:lpstr>
      <vt:lpstr>Figure 19.1</vt:lpstr>
      <vt:lpstr>Medical sociology and Illness</vt:lpstr>
      <vt:lpstr>Which type of health condition or situation carries the most stigma?</vt:lpstr>
      <vt:lpstr>Figure 19.2</vt:lpstr>
      <vt:lpstr>Figure 19.3</vt:lpstr>
      <vt:lpstr>Global health</vt:lpstr>
      <vt:lpstr>U.S. Health</vt:lpstr>
      <vt:lpstr>Figure 19.4</vt:lpstr>
      <vt:lpstr>Mental health</vt:lpstr>
      <vt:lpstr>Mental health, continued</vt:lpstr>
      <vt:lpstr>DIAGNOSIS and treatment</vt:lpstr>
      <vt:lpstr>Attention-Deficit/Hyperactivity Disorder</vt:lpstr>
      <vt:lpstr>Autism spectrum disorders</vt:lpstr>
      <vt:lpstr>Figure 19.6</vt:lpstr>
      <vt:lpstr>disability</vt:lpstr>
      <vt:lpstr>Figure 19.7</vt:lpstr>
      <vt:lpstr>U.S. Healthcare</vt:lpstr>
      <vt:lpstr>Healthcare elsewhere</vt:lpstr>
      <vt:lpstr>Figure 19.8</vt:lpstr>
      <vt:lpstr>Theoretical perspectives</vt:lpstr>
      <vt:lpstr>Figure 19.9</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2nd Edition - Chapter 19 - Health and Medicine</dc:title>
  <dc:creator>Spuddy McSpare</dc:creator>
  <cp:lastModifiedBy>Theresa Masciale</cp:lastModifiedBy>
  <cp:revision>86</cp:revision>
  <dcterms:created xsi:type="dcterms:W3CDTF">2012-06-04T02:13:36Z</dcterms:created>
  <dcterms:modified xsi:type="dcterms:W3CDTF">2026-02-16T20:39:58Z</dcterms:modified>
</cp:coreProperties>
</file>