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0"/>
  </p:notesMasterIdLst>
  <p:handoutMasterIdLst>
    <p:handoutMasterId r:id="rId31"/>
  </p:handoutMasterIdLst>
  <p:sldIdLst>
    <p:sldId id="256" r:id="rId2"/>
    <p:sldId id="277" r:id="rId3"/>
    <p:sldId id="295" r:id="rId4"/>
    <p:sldId id="296" r:id="rId5"/>
    <p:sldId id="297" r:id="rId6"/>
    <p:sldId id="280" r:id="rId7"/>
    <p:sldId id="298" r:id="rId8"/>
    <p:sldId id="279" r:id="rId9"/>
    <p:sldId id="281" r:id="rId10"/>
    <p:sldId id="299" r:id="rId11"/>
    <p:sldId id="301" r:id="rId12"/>
    <p:sldId id="282" r:id="rId13"/>
    <p:sldId id="300" r:id="rId14"/>
    <p:sldId id="273" r:id="rId15"/>
    <p:sldId id="283" r:id="rId16"/>
    <p:sldId id="285" r:id="rId17"/>
    <p:sldId id="302" r:id="rId18"/>
    <p:sldId id="303" r:id="rId19"/>
    <p:sldId id="286" r:id="rId20"/>
    <p:sldId id="304" r:id="rId21"/>
    <p:sldId id="287" r:id="rId22"/>
    <p:sldId id="292" r:id="rId23"/>
    <p:sldId id="305" r:id="rId24"/>
    <p:sldId id="291" r:id="rId25"/>
    <p:sldId id="306" r:id="rId26"/>
    <p:sldId id="307" r:id="rId27"/>
    <p:sldId id="308" r:id="rId28"/>
    <p:sldId id="309"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95168" autoAdjust="0"/>
  </p:normalViewPr>
  <p:slideViewPr>
    <p:cSldViewPr snapToGrid="0" snapToObjects="1">
      <p:cViewPr varScale="1">
        <p:scale>
          <a:sx n="112" d="100"/>
          <a:sy n="112" d="100"/>
        </p:scale>
        <p:origin x="936" y="200"/>
      </p:cViewPr>
      <p:guideLst>
        <p:guide orient="horz" pos="2160"/>
        <p:guide pos="2880"/>
      </p:guideLst>
    </p:cSldViewPr>
  </p:slideViewPr>
  <p:outlineViewPr>
    <p:cViewPr>
      <p:scale>
        <a:sx n="33" d="100"/>
        <a:sy n="33" d="100"/>
      </p:scale>
      <p:origin x="0" y="121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52E7F-7B6F-41D8-92D5-3EB4CEEF8E57}"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5D2529-4EE2-446E-9878-3E0028ABD396}" type="slidenum">
              <a:rPr lang="en-US" smtClean="0"/>
              <a:t>‹#›</a:t>
            </a:fld>
            <a:endParaRPr lang="en-US"/>
          </a:p>
        </p:txBody>
      </p:sp>
    </p:spTree>
    <p:extLst>
      <p:ext uri="{BB962C8B-B14F-4D97-AF65-F5344CB8AC3E}">
        <p14:creationId xmlns:p14="http://schemas.microsoft.com/office/powerpoint/2010/main" val="113233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Lehman Brothers was the 4</a:t>
            </a:r>
            <a:r>
              <a:rPr lang="en-US" baseline="30000" dirty="0"/>
              <a:t>th</a:t>
            </a:r>
            <a:r>
              <a:rPr lang="en-US" baseline="0" dirty="0"/>
              <a:t> largest investment firm prior to the crisis; in a short amount of time its stock and value was worth almost nothing.  </a:t>
            </a:r>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5</a:t>
            </a:fld>
            <a:endParaRPr lang="en-US"/>
          </a:p>
        </p:txBody>
      </p:sp>
    </p:spTree>
    <p:extLst>
      <p:ext uri="{BB962C8B-B14F-4D97-AF65-F5344CB8AC3E}">
        <p14:creationId xmlns:p14="http://schemas.microsoft.com/office/powerpoint/2010/main" val="1045889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7</a:t>
            </a:fld>
            <a:endParaRPr lang="en-US"/>
          </a:p>
        </p:txBody>
      </p:sp>
    </p:spTree>
    <p:extLst>
      <p:ext uri="{BB962C8B-B14F-4D97-AF65-F5344CB8AC3E}">
        <p14:creationId xmlns:p14="http://schemas.microsoft.com/office/powerpoint/2010/main" val="963775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10</a:t>
            </a:fld>
            <a:endParaRPr lang="en-US"/>
          </a:p>
        </p:txBody>
      </p:sp>
    </p:spTree>
    <p:extLst>
      <p:ext uri="{BB962C8B-B14F-4D97-AF65-F5344CB8AC3E}">
        <p14:creationId xmlns:p14="http://schemas.microsoft.com/office/powerpoint/2010/main" val="190868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11</a:t>
            </a:fld>
            <a:endParaRPr lang="en-US"/>
          </a:p>
        </p:txBody>
      </p:sp>
    </p:spTree>
    <p:extLst>
      <p:ext uri="{BB962C8B-B14F-4D97-AF65-F5344CB8AC3E}">
        <p14:creationId xmlns:p14="http://schemas.microsoft.com/office/powerpoint/2010/main" val="1263244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17</a:t>
            </a:fld>
            <a:endParaRPr lang="en-US"/>
          </a:p>
        </p:txBody>
      </p:sp>
    </p:spTree>
    <p:extLst>
      <p:ext uri="{BB962C8B-B14F-4D97-AF65-F5344CB8AC3E}">
        <p14:creationId xmlns:p14="http://schemas.microsoft.com/office/powerpoint/2010/main" val="1625323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18</a:t>
            </a:fld>
            <a:endParaRPr lang="en-US"/>
          </a:p>
        </p:txBody>
      </p:sp>
    </p:spTree>
    <p:extLst>
      <p:ext uri="{BB962C8B-B14F-4D97-AF65-F5344CB8AC3E}">
        <p14:creationId xmlns:p14="http://schemas.microsoft.com/office/powerpoint/2010/main" val="114394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20</a:t>
            </a:fld>
            <a:endParaRPr lang="en-US"/>
          </a:p>
        </p:txBody>
      </p:sp>
    </p:spTree>
    <p:extLst>
      <p:ext uri="{BB962C8B-B14F-4D97-AF65-F5344CB8AC3E}">
        <p14:creationId xmlns:p14="http://schemas.microsoft.com/office/powerpoint/2010/main" val="172592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23</a:t>
            </a:fld>
            <a:endParaRPr lang="en-US"/>
          </a:p>
        </p:txBody>
      </p:sp>
    </p:spTree>
    <p:extLst>
      <p:ext uri="{BB962C8B-B14F-4D97-AF65-F5344CB8AC3E}">
        <p14:creationId xmlns:p14="http://schemas.microsoft.com/office/powerpoint/2010/main" val="1474572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5D2529-4EE2-446E-9878-3E0028ABD396}" type="slidenum">
              <a:rPr lang="en-US" smtClean="0"/>
              <a:t>26</a:t>
            </a:fld>
            <a:endParaRPr lang="en-US"/>
          </a:p>
        </p:txBody>
      </p:sp>
    </p:spTree>
    <p:extLst>
      <p:ext uri="{BB962C8B-B14F-4D97-AF65-F5344CB8AC3E}">
        <p14:creationId xmlns:p14="http://schemas.microsoft.com/office/powerpoint/2010/main" val="318254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365A4C0F-061A-4B2A-A45A-AE23FE75A684}"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8" name="Footer Placeholder 4">
            <a:extLst>
              <a:ext uri="{FF2B5EF4-FFF2-40B4-BE49-F238E27FC236}">
                <a16:creationId xmlns:a16="http://schemas.microsoft.com/office/drawing/2014/main" id="{1237D521-4304-4503-9E7A-D2BE2CAE711A}"/>
              </a:ext>
            </a:extLst>
          </p:cNvPr>
          <p:cNvSpPr>
            <a:spLocks noGrp="1"/>
          </p:cNvSpPr>
          <p:nvPr>
            <p:ph type="ftr" sz="quarter" idx="3"/>
          </p:nvPr>
        </p:nvSpPr>
        <p:spPr>
          <a:xfrm>
            <a:off x="457200" y="6492875"/>
            <a:ext cx="772363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66C80363-1A50-45D1-B208-C23D04806D68}"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74BF1205-9A9E-48FE-B2C8-C516BBEA2C6F}"/>
              </a:ext>
            </a:extLst>
          </p:cNvPr>
          <p:cNvSpPr>
            <a:spLocks noGrp="1"/>
          </p:cNvSpPr>
          <p:nvPr>
            <p:ph type="ftr" sz="quarter" idx="3"/>
          </p:nvPr>
        </p:nvSpPr>
        <p:spPr>
          <a:xfrm>
            <a:off x="457200" y="6492875"/>
            <a:ext cx="772363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34DB0B54-B35D-4E54-A874-AD4FBA385A01}"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10" name="Footer Placeholder 4">
            <a:extLst>
              <a:ext uri="{FF2B5EF4-FFF2-40B4-BE49-F238E27FC236}">
                <a16:creationId xmlns:a16="http://schemas.microsoft.com/office/drawing/2014/main" id="{ECEE526C-B8EA-47CD-B3C7-3314B6C6624C}"/>
              </a:ext>
            </a:extLst>
          </p:cNvPr>
          <p:cNvSpPr>
            <a:spLocks noGrp="1"/>
          </p:cNvSpPr>
          <p:nvPr>
            <p:ph type="ftr" sz="quarter" idx="3"/>
          </p:nvPr>
        </p:nvSpPr>
        <p:spPr>
          <a:xfrm>
            <a:off x="457200" y="6492875"/>
            <a:ext cx="772363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2F82F275-A499-4952-8F31-D0D6D5274F43}" type="datetime4">
              <a:rPr lang="en-US" smtClean="0"/>
              <a:t>February 16, 2026</a:t>
            </a:fld>
            <a:endParaRPr lang="en-US" dirty="0"/>
          </a:p>
        </p:txBody>
      </p:sp>
      <p:sp>
        <p:nvSpPr>
          <p:cNvPr id="6" name="Footer Placeholder 4">
            <a:extLst>
              <a:ext uri="{FF2B5EF4-FFF2-40B4-BE49-F238E27FC236}">
                <a16:creationId xmlns:a16="http://schemas.microsoft.com/office/drawing/2014/main" id="{585A8FB4-7728-4B16-8A88-97B114EA665A}"/>
              </a:ext>
            </a:extLst>
          </p:cNvPr>
          <p:cNvSpPr>
            <a:spLocks noGrp="1"/>
          </p:cNvSpPr>
          <p:nvPr>
            <p:ph type="ftr" sz="quarter" idx="3"/>
          </p:nvPr>
        </p:nvSpPr>
        <p:spPr>
          <a:xfrm>
            <a:off x="457200" y="6492875"/>
            <a:ext cx="772363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912274EC-FB22-422D-B059-65FD8427E0A2}" type="datetime4">
              <a:rPr lang="en-US" smtClean="0"/>
              <a:t>February 16, 2026</a:t>
            </a:fld>
            <a:endParaRPr lang="en-US" dirty="0"/>
          </a:p>
        </p:txBody>
      </p:sp>
      <p:sp>
        <p:nvSpPr>
          <p:cNvPr id="5" name="Footer Placeholder 4"/>
          <p:cNvSpPr>
            <a:spLocks noGrp="1"/>
          </p:cNvSpPr>
          <p:nvPr>
            <p:ph type="ftr" sz="quarter" idx="3"/>
          </p:nvPr>
        </p:nvSpPr>
        <p:spPr>
          <a:xfrm>
            <a:off x="457200" y="6492875"/>
            <a:ext cx="7723632"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4d427fad3837.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d33cdeaa5560.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8_ab0f2f68650f.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9_1af81e5c374c.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0_1c4556b71e09.png"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6405196-4297-44AA-9EF3-2F3107A7DC2A}"/>
              </a:ext>
            </a:extLst>
          </p:cNvPr>
          <p:cNvSpPr>
            <a:spLocks noGrp="1"/>
          </p:cNvSpPr>
          <p:nvPr>
            <p:ph type="title" idx="4294967295"/>
          </p:nvPr>
        </p:nvSpPr>
        <p:spPr>
          <a:xfrm>
            <a:off x="0" y="702486"/>
            <a:ext cx="9144000" cy="735012"/>
          </a:xfrm>
        </p:spPr>
        <p:txBody>
          <a:bodyPr>
            <a:noAutofit/>
          </a:bodyPr>
          <a:lstStyle/>
          <a:p>
            <a:pPr algn="ctr"/>
            <a:r>
              <a:rPr lang="en-US" sz="3600" dirty="0"/>
              <a:t>FÉLAGSFRÆÐI</a:t>
            </a:r>
            <a:r>
              <a:rPr lang="en-US" sz="3600" baseline="0" dirty="0"/>
              <a:t>, </a:t>
            </a:r>
            <a:r>
              <a:rPr lang="en-US" sz="3600" dirty="0"/>
              <a:t>3. ÚTGÁFA</a:t>
            </a:r>
            <a:r>
              <a:rPr lang="en-US" sz="3600" baseline="0" dirty="0"/>
              <a:t/>
            </a:r>
            <a:endParaRPr lang="en-US" sz="3600" dirty="0"/>
          </a:p>
        </p:txBody>
      </p:sp>
      <p:sp>
        <p:nvSpPr>
          <p:cNvPr id="5" name="Chapter Title"/>
          <p:cNvSpPr txBox="1">
            <a:spLocks/>
          </p:cNvSpPr>
          <p:nvPr/>
        </p:nvSpPr>
        <p:spPr>
          <a:xfrm>
            <a:off x="0" y="1616895"/>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18. kafli VINNA OG EFNAHAGSLÍF</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18.1</a:t>
            </a:r>
          </a:p>
        </p:txBody>
      </p:sp>
      <p:pic>
        <p:nvPicPr>
          <p:cNvPr id="4" name="Figure" descr="A photo of a large office building at night where you can see many people working inside after hour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132" r="-18132"/>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Nú á dögum vinna launafólk meira en nokkru sinni fyrr á skrifstofum og öðrum vinnustöðum. (Ljósmynd: </a:t>
            </a:r>
            <a:r>
              <a:rPr lang="en-US" sz="1600" dirty="0" err="1"/>
              <a:t>Juhan</a:t>
            </a:r>
            <a:r>
              <a:rPr lang="en-US" sz="1600" dirty="0"/>
              <a:t> </a:t>
            </a:r>
            <a:r>
              <a:rPr lang="en-US" sz="1600" dirty="0" err="1"/>
              <a:t>Sonin</a:t>
            </a:r>
            <a:r>
              <a:rPr lang="en-US" sz="1600" dirty="0"/>
              <a:t>/</a:t>
            </a:r>
            <a:r>
              <a:rPr lang="en-US" sz="1600" dirty="0" err="1"/>
              <a:t>flickr</a:t>
            </a:r>
            <a:r>
              <a:rPr lang="en-US" sz="16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Inngangur að vinnu og efnahagslífi</a:t>
            </a:r>
          </a:p>
        </p:txBody>
      </p:sp>
      <p:sp>
        <p:nvSpPr>
          <p:cNvPr id="9219" name="Figure Legend"/>
          <p:cNvSpPr>
            <a:spLocks noGrp="1"/>
          </p:cNvSpPr>
          <p:nvPr>
            <p:ph type="body" sz="quarter" idx="14"/>
          </p:nvPr>
        </p:nvSpPr>
        <p:spPr>
          <a:xfrm>
            <a:off x="575733" y="1456795"/>
            <a:ext cx="8062913" cy="4165071"/>
          </a:xfrm>
        </p:spPr>
        <p:txBody>
          <a:bodyPr/>
          <a:lstStyle/>
          <a:p>
            <a:pPr eaLnBrk="1" hangingPunct="1">
              <a:lnSpc>
                <a:spcPct val="90000"/>
              </a:lnSpc>
              <a:spcBef>
                <a:spcPts val="1584"/>
              </a:spcBef>
            </a:pPr>
            <a:r>
              <a:rPr lang="en-US" altLang="en-US" sz="2400" b="1" dirty="0">
                <a:ea typeface="MS PGothic" charset="-128"/>
              </a:rPr>
              <a:t>Hagkerfi</a:t>
            </a:r>
            <a:r>
              <a:rPr lang="en-US" altLang="en-US" sz="2400" dirty="0">
                <a:ea typeface="MS PGothic" charset="-128"/>
              </a:rPr>
              <a:t> er sú félagslega stofnun sem annast ráðstöfun auðlinda samfélagsins (vöru og þjónustu) </a:t>
            </a:r>
          </a:p>
          <a:p>
            <a:pPr eaLnBrk="1" hangingPunct="1">
              <a:lnSpc>
                <a:spcPct val="90000"/>
              </a:lnSpc>
              <a:spcBef>
                <a:spcPts val="1584"/>
              </a:spcBef>
            </a:pPr>
            <a:r>
              <a:rPr lang="en-US" altLang="en-US" sz="2400" b="1" dirty="0">
                <a:ea typeface="MS PGothic" charset="-128"/>
              </a:rPr>
              <a:t>Vélræn samstaða </a:t>
            </a:r>
            <a:r>
              <a:rPr lang="en-US" altLang="en-US" sz="2400" dirty="0">
                <a:ea typeface="MS PGothic" charset="-128"/>
              </a:rPr>
              <a:t>er félagsleg samheldni sem byggist á sameiginlegum störfum, menntun og trúarbrögðum, eins og tíðkast getur í einfaldari samfélögum </a:t>
            </a:r>
          </a:p>
          <a:p>
            <a:pPr eaLnBrk="1" hangingPunct="1">
              <a:lnSpc>
                <a:spcPct val="90000"/>
              </a:lnSpc>
              <a:spcBef>
                <a:spcPts val="1584"/>
              </a:spcBef>
            </a:pPr>
            <a:r>
              <a:rPr lang="en-US" altLang="en-US" sz="2400" b="1" dirty="0">
                <a:ea typeface="MS PGothic" charset="-128"/>
              </a:rPr>
              <a:t>Lífræn samstaða </a:t>
            </a:r>
            <a:r>
              <a:rPr lang="en-US" altLang="en-US" sz="2400" dirty="0">
                <a:ea typeface="MS PGothic" charset="-128"/>
              </a:rPr>
              <a:t>er félagsleg samheldni sem sprettur af gagnkvæmu hæði vegna sérhæfingar starfa </a:t>
            </a:r>
          </a:p>
        </p:txBody>
      </p:sp>
    </p:spTree>
    <p:extLst>
      <p:ext uri="{BB962C8B-B14F-4D97-AF65-F5344CB8AC3E}">
        <p14:creationId xmlns:p14="http://schemas.microsoft.com/office/powerpoint/2010/main" val="177872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Launamunurinn</a:t>
            </a:r>
          </a:p>
        </p:txBody>
      </p:sp>
      <p:sp>
        <p:nvSpPr>
          <p:cNvPr id="9219" name="Figure Legend"/>
          <p:cNvSpPr>
            <a:spLocks noGrp="1"/>
          </p:cNvSpPr>
          <p:nvPr>
            <p:ph type="body" sz="quarter" idx="14"/>
          </p:nvPr>
        </p:nvSpPr>
        <p:spPr>
          <a:xfrm>
            <a:off x="338667" y="1271588"/>
            <a:ext cx="8669866" cy="5571597"/>
          </a:xfrm>
        </p:spPr>
        <p:txBody>
          <a:bodyPr/>
          <a:lstStyle/>
          <a:p>
            <a:pPr eaLnBrk="1" hangingPunct="1">
              <a:lnSpc>
                <a:spcPct val="90000"/>
              </a:lnSpc>
              <a:spcBef>
                <a:spcPts val="0"/>
              </a:spcBef>
              <a:spcAft>
                <a:spcPts val="0"/>
              </a:spcAft>
              <a:buClr>
                <a:schemeClr val="tx1"/>
              </a:buClr>
            </a:pPr>
            <a:r>
              <a:rPr lang="en-US" altLang="en-US" dirty="0">
                <a:ea typeface="MS PGothic" charset="-128"/>
              </a:rPr>
              <a:t>Rifjið upp umræðuna um kyn:</a:t>
            </a:r>
          </a:p>
          <a:p>
            <a:pPr marL="342900" indent="-342900" eaLnBrk="1" hangingPunct="1">
              <a:lnSpc>
                <a:spcPct val="90000"/>
              </a:lnSpc>
              <a:spcBef>
                <a:spcPts val="0"/>
              </a:spcBef>
              <a:spcAft>
                <a:spcPts val="0"/>
              </a:spcAft>
              <a:buClr>
                <a:schemeClr val="tx1"/>
              </a:buClr>
              <a:buFont typeface="Arial" charset="0"/>
              <a:buChar char="•"/>
            </a:pPr>
            <a:r>
              <a:rPr lang="en-US" altLang="en-US" dirty="0">
                <a:ea typeface="MS PGothic" charset="-128"/>
              </a:rPr>
              <a:t>Samkvæmt skýrslu frá 2013 fékk kona 77 sent fyrir hvern dollar sem karl fékk.</a:t>
            </a:r>
          </a:p>
          <a:p>
            <a:pPr marL="342900" indent="-342900" eaLnBrk="1" hangingPunct="1">
              <a:lnSpc>
                <a:spcPct val="90000"/>
              </a:lnSpc>
              <a:spcBef>
                <a:spcPts val="0"/>
              </a:spcBef>
              <a:spcAft>
                <a:spcPts val="0"/>
              </a:spcAft>
              <a:buClr>
                <a:schemeClr val="tx1"/>
              </a:buClr>
              <a:buFont typeface="Arial" charset="0"/>
              <a:buChar char="•"/>
            </a:pPr>
            <a:r>
              <a:rPr lang="en-US" altLang="en-US" dirty="0">
                <a:ea typeface="MS PGothic" charset="-128"/>
              </a:rPr>
              <a:t>Árið 2020 hafði hlutfallið hækkað í 81 sent á móti hverjum dollar.</a:t>
            </a:r>
          </a:p>
          <a:p>
            <a:pPr eaLnBrk="1" hangingPunct="1">
              <a:lnSpc>
                <a:spcPct val="90000"/>
              </a:lnSpc>
              <a:spcBef>
                <a:spcPts val="0"/>
              </a:spcBef>
              <a:spcAft>
                <a:spcPts val="0"/>
              </a:spcAft>
              <a:buClr>
                <a:schemeClr val="tx1"/>
              </a:buClr>
            </a:pPr>
            <a:endParaRPr lang="en-US" altLang="en-US" dirty="0">
              <a:ea typeface="MS PGothic" charset="-128"/>
            </a:endParaRPr>
          </a:p>
          <a:p>
            <a:pPr eaLnBrk="1" hangingPunct="1">
              <a:lnSpc>
                <a:spcPct val="90000"/>
              </a:lnSpc>
              <a:spcBef>
                <a:spcPts val="0"/>
              </a:spcBef>
              <a:spcAft>
                <a:spcPts val="0"/>
              </a:spcAft>
              <a:buClr>
                <a:schemeClr val="tx1"/>
              </a:buClr>
            </a:pPr>
            <a:endParaRPr lang="en-US" altLang="en-US" dirty="0">
              <a:ea typeface="MS PGothic" charset="-128"/>
            </a:endParaRPr>
          </a:p>
          <a:p>
            <a:pPr eaLnBrk="1" hangingPunct="1">
              <a:lnSpc>
                <a:spcPct val="90000"/>
              </a:lnSpc>
              <a:spcBef>
                <a:spcPts val="0"/>
              </a:spcBef>
              <a:spcAft>
                <a:spcPts val="0"/>
              </a:spcAft>
              <a:buClr>
                <a:schemeClr val="tx1"/>
              </a:buClr>
            </a:pPr>
            <a:endParaRPr lang="en-US" altLang="en-US" dirty="0">
              <a:ea typeface="MS PGothic" charset="-128"/>
            </a:endParaRPr>
          </a:p>
          <a:p>
            <a:pPr eaLnBrk="1" hangingPunct="1">
              <a:lnSpc>
                <a:spcPct val="90000"/>
              </a:lnSpc>
              <a:spcBef>
                <a:spcPts val="0"/>
              </a:spcBef>
              <a:spcAft>
                <a:spcPts val="0"/>
              </a:spcAft>
              <a:buClr>
                <a:schemeClr val="tx1"/>
              </a:buClr>
            </a:pPr>
            <a:r>
              <a:rPr lang="en-US" altLang="en-US" b="1" dirty="0">
                <a:ea typeface="MS PGothic" charset="-128"/>
              </a:rPr>
              <a:t>Meðal doktora:</a:t>
            </a:r>
          </a:p>
          <a:p>
            <a:pPr eaLnBrk="1" hangingPunct="1">
              <a:lnSpc>
                <a:spcPct val="90000"/>
              </a:lnSpc>
              <a:spcBef>
                <a:spcPts val="0"/>
              </a:spcBef>
              <a:spcAft>
                <a:spcPts val="0"/>
              </a:spcAft>
              <a:buClr>
                <a:schemeClr val="tx1"/>
              </a:buClr>
            </a:pPr>
            <a:endParaRPr lang="en-US" altLang="en-US" b="1" dirty="0">
              <a:ea typeface="MS PGothic" charset="-128"/>
            </a:endParaRPr>
          </a:p>
          <a:p>
            <a:pPr marL="342900" indent="-342900">
              <a:lnSpc>
                <a:spcPct val="90000"/>
              </a:lnSpc>
              <a:spcBef>
                <a:spcPts val="0"/>
              </a:spcBef>
              <a:spcAft>
                <a:spcPts val="0"/>
              </a:spcAft>
              <a:buClr>
                <a:schemeClr val="tx1"/>
              </a:buClr>
              <a:buFont typeface="Arial" charset="0"/>
              <a:buChar char="•"/>
            </a:pPr>
            <a:r>
              <a:rPr lang="en-US" dirty="0"/>
              <a:t>Karlar greindu frá að meðaltali $92,000 í árslaun við upphaf starfs.</a:t>
            </a:r>
          </a:p>
          <a:p>
            <a:pPr marL="342900" indent="-342900">
              <a:lnSpc>
                <a:spcPct val="90000"/>
              </a:lnSpc>
              <a:spcBef>
                <a:spcPts val="0"/>
              </a:spcBef>
              <a:spcAft>
                <a:spcPts val="0"/>
              </a:spcAft>
              <a:buClr>
                <a:schemeClr val="tx1"/>
              </a:buClr>
              <a:buFont typeface="Arial" charset="0"/>
              <a:buChar char="•"/>
            </a:pPr>
            <a:r>
              <a:rPr lang="en-US" dirty="0"/>
              <a:t>Hjá konum var meðaltalið aðeins $72,500. </a:t>
            </a:r>
          </a:p>
          <a:p>
            <a:pPr marL="342900" indent="-342900">
              <a:lnSpc>
                <a:spcPct val="90000"/>
              </a:lnSpc>
              <a:spcBef>
                <a:spcPts val="0"/>
              </a:spcBef>
              <a:spcAft>
                <a:spcPts val="0"/>
              </a:spcAft>
              <a:buClr>
                <a:schemeClr val="tx1"/>
              </a:buClr>
              <a:buFont typeface="Arial" charset="0"/>
              <a:buChar char="•"/>
            </a:pPr>
            <a:endParaRPr lang="en-US" dirty="0"/>
          </a:p>
          <a:p>
            <a:pPr marL="342900" indent="-342900">
              <a:lnSpc>
                <a:spcPct val="90000"/>
              </a:lnSpc>
              <a:spcBef>
                <a:spcPts val="0"/>
              </a:spcBef>
              <a:spcAft>
                <a:spcPts val="0"/>
              </a:spcAft>
              <a:buClr>
                <a:schemeClr val="tx1"/>
              </a:buClr>
              <a:buFont typeface="Arial" charset="0"/>
              <a:buChar char="•"/>
            </a:pPr>
            <a:r>
              <a:rPr lang="en-US" dirty="0"/>
              <a:t>Karlar í föstum störfum í lífvísindum áætluðu miðgildi launa $87,000 en konur $80,000. </a:t>
            </a:r>
          </a:p>
          <a:p>
            <a:pPr>
              <a:lnSpc>
                <a:spcPct val="90000"/>
              </a:lnSpc>
              <a:spcBef>
                <a:spcPts val="0"/>
              </a:spcBef>
              <a:spcAft>
                <a:spcPts val="0"/>
              </a:spcAft>
              <a:buClr>
                <a:schemeClr val="tx1"/>
              </a:buClr>
            </a:pPr>
            <a:endParaRPr lang="en-US" dirty="0"/>
          </a:p>
          <a:p>
            <a:pPr marL="342900" indent="-342900">
              <a:lnSpc>
                <a:spcPct val="90000"/>
              </a:lnSpc>
              <a:spcBef>
                <a:spcPts val="0"/>
              </a:spcBef>
              <a:spcAft>
                <a:spcPts val="0"/>
              </a:spcAft>
              <a:buClr>
                <a:schemeClr val="tx1"/>
              </a:buClr>
              <a:buFont typeface="Arial" charset="0"/>
              <a:buChar char="•"/>
            </a:pPr>
            <a:r>
              <a:rPr lang="en-US" dirty="0"/>
              <a:t>Í stærðfræði og tölvunarfræði áætluðu karlar miðgildi launa $125,000 en konur $101,500.</a:t>
            </a:r>
          </a:p>
          <a:p>
            <a:pPr marL="342900" indent="-342900">
              <a:lnSpc>
                <a:spcPct val="90000"/>
              </a:lnSpc>
              <a:spcBef>
                <a:spcPts val="0"/>
              </a:spcBef>
              <a:spcAft>
                <a:spcPts val="0"/>
              </a:spcAft>
              <a:buClr>
                <a:schemeClr val="tx1"/>
              </a:buClr>
              <a:buFont typeface="Arial" charset="0"/>
              <a:buChar char="•"/>
            </a:pPr>
            <a:endParaRPr lang="en-US" dirty="0"/>
          </a:p>
          <a:p>
            <a:pPr marL="4000500" lvl="8" indent="0">
              <a:lnSpc>
                <a:spcPct val="90000"/>
              </a:lnSpc>
              <a:spcBef>
                <a:spcPts val="0"/>
              </a:spcBef>
              <a:buClr>
                <a:schemeClr val="tx1"/>
              </a:buClr>
              <a:buNone/>
            </a:pPr>
            <a:r>
              <a:rPr lang="en-US" sz="2000" dirty="0"/>
              <a:t>		(</a:t>
            </a:r>
            <a:r>
              <a:rPr lang="en-US" sz="2000" dirty="0" err="1"/>
              <a:t>Woolston</a:t>
            </a:r>
            <a:r>
              <a:rPr lang="en-US" sz="2000" dirty="0"/>
              <a:t> 2021)</a:t>
            </a:r>
            <a:endParaRPr lang="en-US" altLang="en-US" sz="20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p:txBody>
      </p:sp>
    </p:spTree>
    <p:extLst>
      <p:ext uri="{BB962C8B-B14F-4D97-AF65-F5344CB8AC3E}">
        <p14:creationId xmlns:p14="http://schemas.microsoft.com/office/powerpoint/2010/main" val="70331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Efnahagssamdráttur og kreppur</a:t>
            </a:r>
          </a:p>
        </p:txBody>
      </p:sp>
      <p:sp>
        <p:nvSpPr>
          <p:cNvPr id="9219" name="Figure Legend"/>
          <p:cNvSpPr>
            <a:spLocks noGrp="1"/>
          </p:cNvSpPr>
          <p:nvPr>
            <p:ph type="body" sz="quarter" idx="14"/>
          </p:nvPr>
        </p:nvSpPr>
        <p:spPr>
          <a:xfrm>
            <a:off x="338667" y="781580"/>
            <a:ext cx="8669866" cy="6061605"/>
          </a:xfrm>
        </p:spPr>
        <p:txBody>
          <a:bodyPr/>
          <a:lstStyle/>
          <a:p>
            <a:pPr eaLnBrk="1" hangingPunct="1">
              <a:lnSpc>
                <a:spcPct val="90000"/>
              </a:lnSpc>
              <a:spcBef>
                <a:spcPts val="1200"/>
              </a:spcBef>
              <a:spcAft>
                <a:spcPts val="0"/>
              </a:spcAft>
              <a:buClr>
                <a:schemeClr val="tx1"/>
              </a:buClr>
            </a:pPr>
            <a:r>
              <a:rPr lang="en-US" altLang="en-US" b="1" dirty="0">
                <a:ea typeface="MS PGothic" charset="-128"/>
              </a:rPr>
              <a:t>Efnahagssamdrátturinn 2008 </a:t>
            </a:r>
            <a:r>
              <a:rPr lang="en-US" altLang="en-US" dirty="0">
                <a:ea typeface="MS PGothic" charset="-128"/>
              </a:rPr>
              <a:t>orsakaðist af aðstæðum og áhættusömum fjárfestingarháttum:</a:t>
            </a:r>
          </a:p>
          <a:p>
            <a:pPr marL="342900" indent="-342900" eaLnBrk="1" hangingPunct="1">
              <a:lnSpc>
                <a:spcPct val="90000"/>
              </a:lnSpc>
              <a:spcBef>
                <a:spcPts val="1200"/>
              </a:spcBef>
              <a:spcAft>
                <a:spcPts val="0"/>
              </a:spcAft>
              <a:buClr>
                <a:schemeClr val="tx1"/>
              </a:buClr>
              <a:buFont typeface="Arial" charset="0"/>
              <a:buChar char="•"/>
            </a:pPr>
            <a:r>
              <a:rPr lang="en-US" altLang="en-US" dirty="0">
                <a:ea typeface="MS PGothic" charset="-128"/>
              </a:rPr>
              <a:t>Skortur á eftirliti stjórnvalda með fjármálastofnunum</a:t>
            </a:r>
          </a:p>
          <a:p>
            <a:pPr marL="342900" indent="-342900" eaLnBrk="1" hangingPunct="1">
              <a:lnSpc>
                <a:spcPct val="90000"/>
              </a:lnSpc>
              <a:spcBef>
                <a:spcPts val="1200"/>
              </a:spcBef>
              <a:spcAft>
                <a:spcPts val="0"/>
              </a:spcAft>
              <a:buClr>
                <a:schemeClr val="tx1"/>
              </a:buClr>
              <a:buFont typeface="Arial" charset="0"/>
              <a:buChar char="•"/>
            </a:pPr>
            <a:r>
              <a:rPr lang="en-US" altLang="en-US" dirty="0">
                <a:ea typeface="MS PGothic" charset="-128"/>
              </a:rPr>
              <a:t>Bankar veittu áhættusömum lántakendum húsnæðislán og önnur lán (án útborgunar, ítarlegs greiðslumats o.s.frv.).</a:t>
            </a:r>
          </a:p>
          <a:p>
            <a:pPr marL="342900" indent="-342900" eaLnBrk="1" hangingPunct="1">
              <a:lnSpc>
                <a:spcPct val="90000"/>
              </a:lnSpc>
              <a:spcBef>
                <a:spcPts val="1200"/>
              </a:spcBef>
              <a:spcAft>
                <a:spcPts val="0"/>
              </a:spcAft>
              <a:buClr>
                <a:schemeClr val="tx1"/>
              </a:buClr>
              <a:buFont typeface="Arial" charset="0"/>
              <a:buChar char="•"/>
            </a:pPr>
            <a:r>
              <a:rPr lang="en-US" altLang="en-US" dirty="0">
                <a:ea typeface="MS PGothic" charset="-128"/>
              </a:rPr>
              <a:t>Offjárfesting í </a:t>
            </a:r>
            <a:r>
              <a:rPr lang="en-US" altLang="en-US" b="1" dirty="0">
                <a:ea typeface="MS PGothic" charset="-128"/>
              </a:rPr>
              <a:t>veðtryggðum verðbréfum </a:t>
            </a:r>
            <a:r>
              <a:rPr lang="en-US" altLang="en-US" dirty="0">
                <a:ea typeface="MS PGothic" charset="-128"/>
              </a:rPr>
              <a:t>af hálfu banka; verðbréfapökkum sem innihéldu áhættusömu húsnæðislánin sem nefnd voru hér að framan.</a:t>
            </a:r>
          </a:p>
          <a:p>
            <a:pPr marL="342900" indent="-342900" eaLnBrk="1" hangingPunct="1">
              <a:lnSpc>
                <a:spcPct val="90000"/>
              </a:lnSpc>
              <a:spcBef>
                <a:spcPts val="1200"/>
              </a:spcBef>
              <a:spcAft>
                <a:spcPts val="0"/>
              </a:spcAft>
              <a:buClr>
                <a:schemeClr val="tx1"/>
              </a:buClr>
              <a:buFont typeface="Arial" charset="0"/>
              <a:buChar char="•"/>
            </a:pPr>
            <a:r>
              <a:rPr lang="en-US" altLang="en-US" dirty="0">
                <a:ea typeface="MS PGothic" charset="-128"/>
              </a:rPr>
              <a:t>Fasteignaverð lækkaði og fólk stóð ekki í skilum með húsnæðislánin; eignir banka hrundu í verði. Lehman Bro’s varð til dæmis gjaldþrota.</a:t>
            </a:r>
          </a:p>
          <a:p>
            <a:pPr marL="342900" indent="-342900" eaLnBrk="1" hangingPunct="1">
              <a:lnSpc>
                <a:spcPct val="90000"/>
              </a:lnSpc>
              <a:spcBef>
                <a:spcPts val="1200"/>
              </a:spcBef>
              <a:spcAft>
                <a:spcPts val="0"/>
              </a:spcAft>
              <a:buClr>
                <a:schemeClr val="tx1"/>
              </a:buClr>
              <a:buFont typeface="Arial" charset="0"/>
              <a:buChar char="•"/>
            </a:pPr>
            <a:r>
              <a:rPr lang="en-US" altLang="en-US" dirty="0">
                <a:ea typeface="MS PGothic" charset="-128"/>
              </a:rPr>
              <a:t>Áhrifin á bankana, vátryggjendur þeirra (AIG) og aðra hluta hagkerfisins steyptu öllu fjármálakerfinu og efnahagslífinu í djúpa kreppu. </a:t>
            </a:r>
            <a:r>
              <a:rPr lang="en-US" altLang="en-US" b="1" dirty="0">
                <a:ea typeface="MS PGothic" charset="-128"/>
              </a:rPr>
              <a:t>Atvinnuleysi rauk upp.</a:t>
            </a:r>
          </a:p>
          <a:p>
            <a:pPr marL="342900" indent="-342900" eaLnBrk="1" hangingPunct="1">
              <a:lnSpc>
                <a:spcPct val="90000"/>
              </a:lnSpc>
              <a:spcBef>
                <a:spcPts val="1200"/>
              </a:spcBef>
              <a:spcAft>
                <a:spcPts val="0"/>
              </a:spcAft>
              <a:buClr>
                <a:schemeClr val="tx1"/>
              </a:buClr>
              <a:buFont typeface="Arial" charset="0"/>
              <a:buChar char="•"/>
            </a:pPr>
            <a:r>
              <a:rPr lang="en-US" altLang="en-US" dirty="0" err="1">
                <a:ea typeface="MS PGothic" charset="-128"/>
              </a:rPr>
              <a:t>Stjórnvöld</a:t>
            </a:r>
            <a:r>
              <a:rPr lang="en-US" altLang="en-US" dirty="0">
                <a:ea typeface="MS PGothic" charset="-128"/>
              </a:rPr>
              <a:t> </a:t>
            </a:r>
            <a:r>
              <a:rPr lang="en-US" altLang="en-US" b="1" dirty="0">
                <a:ea typeface="MS PGothic" charset="-128"/>
              </a:rPr>
              <a:t>„björguðu</a:t>
            </a:r>
            <a:r>
              <a:rPr lang="en-US" altLang="en-US" dirty="0">
                <a:ea typeface="MS PGothic" charset="-128"/>
              </a:rPr>
              <a:t>“ bönkunum; dældu fé inn í hagkerfið</a:t>
            </a:r>
          </a:p>
          <a:p>
            <a:pPr marL="342900" indent="-342900" eaLnBrk="1" hangingPunct="1">
              <a:lnSpc>
                <a:spcPct val="90000"/>
              </a:lnSpc>
              <a:spcBef>
                <a:spcPts val="1200"/>
              </a:spcBef>
              <a:spcAft>
                <a:spcPts val="0"/>
              </a:spcAft>
              <a:buClr>
                <a:schemeClr val="tx1"/>
              </a:buClr>
              <a:buFont typeface="Arial" charset="0"/>
              <a:buChar char="•"/>
            </a:pPr>
            <a:endParaRPr lang="en-US" altLang="en-US" dirty="0">
              <a:ea typeface="MS PGothic" charset="-128"/>
            </a:endParaRPr>
          </a:p>
          <a:p>
            <a:pPr eaLnBrk="1" hangingPunct="1">
              <a:lnSpc>
                <a:spcPct val="90000"/>
              </a:lnSpc>
              <a:spcBef>
                <a:spcPts val="1200"/>
              </a:spcBef>
              <a:spcAft>
                <a:spcPts val="0"/>
              </a:spcAft>
              <a:buClr>
                <a:schemeClr val="tx1"/>
              </a:buClr>
            </a:pPr>
            <a:r>
              <a:rPr lang="en-US" altLang="en-US" dirty="0">
                <a:ea typeface="MS PGothic" charset="-128"/>
              </a:rPr>
              <a:t>Eftir batann neyddi COVID-19 mörg fyrirtæki til að loka, segja upp starfsfólki eða draga úr starfsemi með öðrum hætti.</a:t>
            </a:r>
          </a:p>
          <a:p>
            <a:pPr marL="342900" indent="-342900" eaLnBrk="1" hangingPunct="1">
              <a:lnSpc>
                <a:spcPct val="90000"/>
              </a:lnSpc>
              <a:spcBef>
                <a:spcPts val="0"/>
              </a:spcBef>
              <a:spcAft>
                <a:spcPts val="0"/>
              </a:spcAft>
              <a:buClr>
                <a:schemeClr val="tx1"/>
              </a:buClr>
              <a:buFont typeface="Arial" charset="0"/>
              <a:buChar char="•"/>
            </a:pPr>
            <a:endParaRPr lang="en-US" altLang="en-US" sz="20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p:txBody>
      </p:sp>
    </p:spTree>
    <p:extLst>
      <p:ext uri="{BB962C8B-B14F-4D97-AF65-F5344CB8AC3E}">
        <p14:creationId xmlns:p14="http://schemas.microsoft.com/office/powerpoint/2010/main" val="159396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18.2</a:t>
            </a:r>
          </a:p>
        </p:txBody>
      </p:sp>
      <p:pic>
        <p:nvPicPr>
          <p:cNvPr id="8" name="Figure" descr="This figure consists of two images. The photo on the right is of Vladimir Ilyich Lenin, one of the founders of Russian communism. The image on the right is a photo of J.P. Morgan, one of the most influential capitalists in the United States"/>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51332" y="1008217"/>
            <a:ext cx="2516654" cy="3500437"/>
          </a:xfrm>
          <a:prstGeom prst="rect">
            <a:avLst/>
          </a:prstGeom>
          <a:noFill/>
          <a:ln w="9525">
            <a:noFill/>
            <a:miter lim="800000"/>
            <a:headEnd/>
            <a:tailEnd/>
          </a:ln>
        </p:spPr>
      </p:pic>
      <p:pic>
        <p:nvPicPr>
          <p:cNvPr id="2" name="Figure" descr="In figure (b), a photograph of J.P. Morgan is shown."/>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4308930" y="1007197"/>
            <a:ext cx="280034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Vladimir </a:t>
            </a:r>
            <a:r>
              <a:rPr lang="en-US" sz="1600" dirty="0" err="1"/>
              <a:t>Ilyich</a:t>
            </a:r>
            <a:r>
              <a:rPr lang="en-US" sz="1600" dirty="0"/>
              <a:t> Lenin var einn af stofnendum rússnesks kommúnisma. J.P. Morgan var einn áhrifamesti kapítalisti sögunnar. Hugmyndir þeirra um stjórn efnahagskerfa voru mjög ólíkar. (Ljósmyndir (a) og (b): Wikimedia Commons)</a:t>
            </a:r>
          </a:p>
        </p:txBody>
      </p:sp>
    </p:spTree>
    <p:extLst>
      <p:ext uri="{BB962C8B-B14F-4D97-AF65-F5344CB8AC3E}">
        <p14:creationId xmlns:p14="http://schemas.microsoft.com/office/powerpoint/2010/main" val="3855640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Landbúnaðarbyltingin</a:t>
            </a:r>
          </a:p>
        </p:txBody>
      </p:sp>
      <p:sp>
        <p:nvSpPr>
          <p:cNvPr id="9219" name="Figure Legend"/>
          <p:cNvSpPr>
            <a:spLocks noGrp="1"/>
          </p:cNvSpPr>
          <p:nvPr>
            <p:ph type="body" sz="quarter" idx="14"/>
          </p:nvPr>
        </p:nvSpPr>
        <p:spPr>
          <a:xfrm>
            <a:off x="338667" y="1642533"/>
            <a:ext cx="8669866" cy="5200652"/>
          </a:xfrm>
        </p:spPr>
        <p:txBody>
          <a:bodyPr/>
          <a:lstStyle/>
          <a:p>
            <a:pPr marL="342900" indent="-342900" eaLnBrk="1" fontAlgn="auto" hangingPunct="1">
              <a:spcBef>
                <a:spcPts val="1776"/>
              </a:spcBef>
              <a:spcAft>
                <a:spcPts val="0"/>
              </a:spcAft>
              <a:buClr>
                <a:schemeClr val="tx1"/>
              </a:buClr>
              <a:buFont typeface="Arial" charset="0"/>
              <a:buChar char="•"/>
              <a:defRPr/>
            </a:pPr>
            <a:r>
              <a:rPr lang="en-US" sz="2400" b="1" dirty="0"/>
              <a:t>Vöruskipti</a:t>
            </a:r>
            <a:r>
              <a:rPr lang="en-US" sz="2400" dirty="0"/>
              <a:t> felast í því að fólk skiptir einni tegund vöru eða þjónustu fyrir aðra </a:t>
            </a:r>
          </a:p>
          <a:p>
            <a:pPr marL="342900" indent="-342900" eaLnBrk="1" fontAlgn="auto" hangingPunct="1">
              <a:spcBef>
                <a:spcPts val="1776"/>
              </a:spcBef>
              <a:spcAft>
                <a:spcPts val="0"/>
              </a:spcAft>
              <a:buClr>
                <a:schemeClr val="tx1"/>
              </a:buClr>
              <a:buFont typeface="Arial" charset="0"/>
              <a:buChar char="•"/>
              <a:defRPr/>
            </a:pPr>
            <a:r>
              <a:rPr lang="en-US" sz="2400" b="1" dirty="0"/>
              <a:t>Peningar</a:t>
            </a:r>
            <a:r>
              <a:rPr lang="en-US" sz="2400" dirty="0"/>
              <a:t> eru verðmætamiðill sem samfélagið samþykkir að gefa tiltekið gildi svo nota megi hann sem greiðslu</a:t>
            </a:r>
          </a:p>
          <a:p>
            <a:pPr marL="342900" indent="-342900" eaLnBrk="1" fontAlgn="auto" hangingPunct="1">
              <a:spcBef>
                <a:spcPts val="1776"/>
              </a:spcBef>
              <a:spcAft>
                <a:spcPts val="0"/>
              </a:spcAft>
              <a:buClr>
                <a:schemeClr val="tx1"/>
              </a:buClr>
              <a:buFont typeface="Arial" charset="0"/>
              <a:buChar char="•"/>
              <a:defRPr/>
            </a:pPr>
            <a:r>
              <a:rPr lang="en-US" sz="2400" b="1" dirty="0"/>
              <a:t>Kaupauðgisstefna</a:t>
            </a:r>
            <a:r>
              <a:rPr lang="en-US" sz="2400" dirty="0"/>
              <a:t> er efnahagsstefna þar sem ríki safna silfri og gulli með því að stjórna mörkuðum í viðskiptum við nýlendur og önnur lönd með sköttum og tollum </a:t>
            </a:r>
          </a:p>
          <a:p>
            <a:pPr marL="342900" indent="-342900" eaLnBrk="1" hangingPunct="1">
              <a:lnSpc>
                <a:spcPct val="90000"/>
              </a:lnSpc>
              <a:spcBef>
                <a:spcPts val="0"/>
              </a:spcBef>
              <a:spcAft>
                <a:spcPts val="0"/>
              </a:spcAft>
              <a:buClr>
                <a:schemeClr val="tx1"/>
              </a:buClr>
              <a:buFont typeface="Arial" charset="0"/>
              <a:buChar char="•"/>
            </a:pPr>
            <a:endParaRPr lang="en-US" altLang="en-US" sz="20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a:p>
            <a:pPr eaLnBrk="1" hangingPunct="1">
              <a:lnSpc>
                <a:spcPct val="90000"/>
              </a:lnSpc>
              <a:spcBef>
                <a:spcPts val="1584"/>
              </a:spcBef>
              <a:buClr>
                <a:schemeClr val="tx1"/>
              </a:buClr>
            </a:pPr>
            <a:endParaRPr lang="en-US" altLang="en-US" sz="2400" dirty="0">
              <a:ea typeface="MS PGothic" charset="-128"/>
            </a:endParaRPr>
          </a:p>
        </p:txBody>
      </p:sp>
    </p:spTree>
    <p:extLst>
      <p:ext uri="{BB962C8B-B14F-4D97-AF65-F5344CB8AC3E}">
        <p14:creationId xmlns:p14="http://schemas.microsoft.com/office/powerpoint/2010/main" val="849876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0"/>
            <a:ext cx="8062913" cy="390734"/>
          </a:xfrm>
        </p:spPr>
        <p:txBody>
          <a:bodyPr>
            <a:normAutofit/>
          </a:bodyPr>
          <a:lstStyle/>
          <a:p>
            <a:pPr fontAlgn="auto">
              <a:spcAft>
                <a:spcPts val="0"/>
              </a:spcAft>
              <a:defRPr/>
            </a:pPr>
            <a:r>
              <a:rPr lang="en-US" sz="1600" dirty="0"/>
              <a:t>Mynd 18.3</a:t>
            </a:r>
          </a:p>
        </p:txBody>
      </p:sp>
      <p:pic>
        <p:nvPicPr>
          <p:cNvPr id="7" name="Picture Placeholder 6" descr="Thousands of terraces are carved into the side of mountains. The terraces make the slopes flatter as they go up, functioning like steps. Rice plants grow in the water that has been deliberately flooded into the steps." title="Figure 18.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49585" y="391937"/>
            <a:ext cx="7078136" cy="4173528"/>
          </a:xfrm>
        </p:spPr>
      </p:pic>
      <p:sp>
        <p:nvSpPr>
          <p:cNvPr id="9219" name="Figure Legend"/>
          <p:cNvSpPr>
            <a:spLocks noGrp="1"/>
          </p:cNvSpPr>
          <p:nvPr>
            <p:ph type="body" sz="quarter" idx="14"/>
          </p:nvPr>
        </p:nvSpPr>
        <p:spPr>
          <a:xfrm>
            <a:off x="457197" y="4526280"/>
            <a:ext cx="8062913" cy="2057400"/>
          </a:xfrm>
        </p:spPr>
        <p:txBody>
          <a:bodyPr/>
          <a:lstStyle/>
          <a:p>
            <a:r>
              <a:rPr lang="en-US" sz="1300" dirty="0"/>
              <a:t>Landbúnaðarhagkerfi reiða sig á uppgötvanir og tækni til að þróast frá sjálfsþurftarbúskap til hagsældar. </a:t>
            </a:r>
            <a:r>
              <a:rPr lang="en-US" sz="1300" dirty="0" err="1"/>
              <a:t>Banaue</a:t>
            </a:r>
            <a:r>
              <a:rPr lang="en-US" sz="1300" dirty="0"/>
              <a:t>-hrísgrjónastallarnir voru handmótaðir í landslagið af forfeðrum </a:t>
            </a:r>
            <a:r>
              <a:rPr lang="en-US" sz="1300" dirty="0" err="1"/>
              <a:t>Ifugao</a:t>
            </a:r>
            <a:r>
              <a:rPr lang="en-US" sz="1300" dirty="0"/>
              <a:t>-þjóðarinnar. Hrísgrjón þurfa slétt og algerlega vatnsþakin akurlendi til að vaxa og því henta fjalllend svæði ekki frá náttúrunnar hendi til hrísgrjónaræktar. </a:t>
            </a:r>
          </a:p>
          <a:p>
            <a:r>
              <a:rPr lang="en-US" sz="1300" dirty="0"/>
              <a:t>Með því að móta fjallshlíðarnar og viðhalda umfangsmiklu áveitukerfi ræktuðu þessir bændur og verkfræðingar mun meira af hrísgrjónum en landið hefði annars gefið af sér. Athygli vekur að hagkerfi svæðisins er nú að breytast á ný, því ferðamennska við stallana vex hraðar en hrísgrjónaræktin.</a:t>
            </a:r>
          </a:p>
        </p:txBody>
      </p:sp>
    </p:spTree>
    <p:extLst>
      <p:ext uri="{BB962C8B-B14F-4D97-AF65-F5344CB8AC3E}">
        <p14:creationId xmlns:p14="http://schemas.microsoft.com/office/powerpoint/2010/main" val="2936985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18.4</a:t>
            </a:r>
          </a:p>
        </p:txBody>
      </p:sp>
      <p:pic>
        <p:nvPicPr>
          <p:cNvPr id="2" name="Figure" descr="Figure is a Timeline of Agricultural Development. The timeline covers the year range of 12000 B.C.E. to 1000 C.E. Between the years 11000 B.C.E. and 10000 B.C.E., Egypt and Mesopotamia began developing agricultural techniques. In the 9000s B.C.E. Asia began developing agricultural techniques. Between the years 8000 B.C.E. and 6000 B.C.E., New Guinea began developing agricultural techniques. In the 5000s B.C.E., Sub-Saharan Africa began developing agricultural techniques. Between the years 4000 B.C.E. and 3000 B.C.E., the Americas began developing agricultural technique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458533"/>
            <a:ext cx="8062913" cy="2828097"/>
          </a:xfrm>
        </p:spPr>
      </p:pic>
      <p:sp>
        <p:nvSpPr>
          <p:cNvPr id="9219" name="Figure Legend"/>
          <p:cNvSpPr>
            <a:spLocks noGrp="1"/>
          </p:cNvSpPr>
          <p:nvPr>
            <p:ph type="body" sz="quarter" idx="14"/>
          </p:nvPr>
        </p:nvSpPr>
        <p:spPr>
          <a:xfrm>
            <a:off x="457200" y="4843463"/>
            <a:ext cx="8062913" cy="1166812"/>
          </a:xfrm>
        </p:spPr>
        <p:txBody>
          <a:bodyPr/>
          <a:lstStyle/>
          <a:p>
            <a:r>
              <a:rPr lang="en-US" sz="1600" dirty="0"/>
              <a:t>Landbúnaðarhættir hafa þróast á ólíkum tímum í mismunandi samfélögum. (Upplýsingar frá Wikimedia Commons)</a:t>
            </a:r>
          </a:p>
        </p:txBody>
      </p:sp>
    </p:spTree>
    <p:extLst>
      <p:ext uri="{BB962C8B-B14F-4D97-AF65-F5344CB8AC3E}">
        <p14:creationId xmlns:p14="http://schemas.microsoft.com/office/powerpoint/2010/main" val="170233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Iðnbyltingin</a:t>
            </a:r>
          </a:p>
        </p:txBody>
      </p:sp>
      <p:sp>
        <p:nvSpPr>
          <p:cNvPr id="9219" name="Figure Legend"/>
          <p:cNvSpPr>
            <a:spLocks noGrp="1"/>
          </p:cNvSpPr>
          <p:nvPr>
            <p:ph type="body" sz="quarter" idx="14"/>
          </p:nvPr>
        </p:nvSpPr>
        <p:spPr>
          <a:xfrm>
            <a:off x="338667" y="913869"/>
            <a:ext cx="8669866" cy="5801255"/>
          </a:xfrm>
        </p:spPr>
        <p:txBody>
          <a:bodyPr/>
          <a:lstStyle/>
          <a:p>
            <a:pPr eaLnBrk="1" hangingPunct="1">
              <a:spcAft>
                <a:spcPts val="0"/>
              </a:spcAft>
              <a:buClr>
                <a:schemeClr val="tx1"/>
              </a:buClr>
            </a:pPr>
            <a:r>
              <a:rPr lang="en-US" dirty="0"/>
              <a:t>Fram undir lok 18. aldar fór mestöll framleiðsla fram með </a:t>
            </a:r>
            <a:r>
              <a:rPr lang="en-US" b="1" dirty="0"/>
              <a:t>handafli</a:t>
            </a:r>
            <a:r>
              <a:rPr lang="en-US" dirty="0"/>
              <a:t>. </a:t>
            </a:r>
          </a:p>
          <a:p>
            <a:pPr marL="342900" indent="-342900" eaLnBrk="1" hangingPunct="1">
              <a:spcAft>
                <a:spcPts val="0"/>
              </a:spcAft>
              <a:buClr>
                <a:schemeClr val="tx1"/>
              </a:buClr>
              <a:buFont typeface="Arial" charset="0"/>
              <a:buChar char="•"/>
            </a:pPr>
            <a:r>
              <a:rPr lang="en-US" dirty="0"/>
              <a:t>Tiltölulega litlir handverksstaðir (til dæmis verkstæði eða lítil verksmiðja í borg eða nærri myllu) þar sem störfuðu </a:t>
            </a:r>
            <a:r>
              <a:rPr lang="en-US" b="1" dirty="0"/>
              <a:t>handverksmenn og lærlingar</a:t>
            </a:r>
          </a:p>
          <a:p>
            <a:pPr marL="342900" indent="-342900" eaLnBrk="1" hangingPunct="1">
              <a:spcAft>
                <a:spcPts val="0"/>
              </a:spcAft>
              <a:buClr>
                <a:schemeClr val="tx1"/>
              </a:buClr>
              <a:buFont typeface="Arial" charset="0"/>
              <a:buChar char="•"/>
            </a:pPr>
            <a:r>
              <a:rPr lang="en-US" b="1" dirty="0"/>
              <a:t>Forlagskerfi </a:t>
            </a:r>
            <a:r>
              <a:rPr lang="en-US" dirty="0"/>
              <a:t>fyrir einhæf störf sem kröfðust lítillar færni: bændafjölskyldur unnu heima, til dæmis við að skera út hluta til samsetningar og sauma saman einföld stykki. </a:t>
            </a:r>
          </a:p>
          <a:p>
            <a:pPr marL="342900" indent="-342900" eaLnBrk="1" hangingPunct="1">
              <a:spcAft>
                <a:spcPts val="0"/>
              </a:spcAft>
              <a:buClr>
                <a:schemeClr val="tx1"/>
              </a:buClr>
              <a:buFont typeface="Arial" charset="0"/>
              <a:buChar char="•"/>
            </a:pPr>
            <a:r>
              <a:rPr lang="en-US" altLang="en-US" b="1" dirty="0">
                <a:ea typeface="MS PGothic" charset="-128"/>
              </a:rPr>
              <a:t>Sjálfsþurftarbúskapur </a:t>
            </a:r>
            <a:r>
              <a:rPr lang="en-US" altLang="en-US" dirty="0">
                <a:ea typeface="MS PGothic" charset="-128"/>
              </a:rPr>
              <a:t>felst í því að bændur rækta aðeins nægilega mikið til að sjá sér og fjölskyldum sínum farborða </a:t>
            </a:r>
          </a:p>
          <a:p>
            <a:pPr marL="342900" indent="-342900" eaLnBrk="1" hangingPunct="1">
              <a:lnSpc>
                <a:spcPct val="90000"/>
              </a:lnSpc>
              <a:spcBef>
                <a:spcPts val="0"/>
              </a:spcBef>
              <a:spcAft>
                <a:spcPts val="0"/>
              </a:spcAft>
              <a:buClr>
                <a:schemeClr val="tx1"/>
              </a:buClr>
              <a:buFont typeface="Arial" charset="0"/>
              <a:buChar char="•"/>
            </a:pPr>
            <a:endParaRPr lang="en-US" altLang="en-US" sz="1800" dirty="0">
              <a:ea typeface="MS PGothic" charset="-128"/>
            </a:endParaRPr>
          </a:p>
          <a:p>
            <a:pPr eaLnBrk="1" hangingPunct="1">
              <a:lnSpc>
                <a:spcPct val="90000"/>
              </a:lnSpc>
              <a:spcBef>
                <a:spcPts val="0"/>
              </a:spcBef>
              <a:spcAft>
                <a:spcPts val="0"/>
              </a:spcAft>
              <a:buClr>
                <a:schemeClr val="tx1"/>
              </a:buClr>
            </a:pPr>
            <a:endParaRPr lang="en-US" altLang="en-US" sz="1800" dirty="0">
              <a:ea typeface="MS PGothic" charset="-128"/>
            </a:endParaRPr>
          </a:p>
          <a:p>
            <a:pPr eaLnBrk="1" hangingPunct="1">
              <a:lnSpc>
                <a:spcPct val="90000"/>
              </a:lnSpc>
              <a:spcBef>
                <a:spcPts val="600"/>
              </a:spcBef>
              <a:spcAft>
                <a:spcPts val="0"/>
              </a:spcAft>
              <a:buClr>
                <a:schemeClr val="tx1"/>
              </a:buClr>
            </a:pPr>
            <a:r>
              <a:rPr lang="en-US" altLang="en-US" dirty="0">
                <a:ea typeface="MS PGothic" charset="-128"/>
              </a:rPr>
              <a:t>Síðan komu fram nýjungar á borð við vélknúna spunarokka, kolakyntar verksmiðjur og gufuknúnar vélar og samgöngur.</a:t>
            </a:r>
          </a:p>
          <a:p>
            <a:pPr marL="342900" indent="-342900" eaLnBrk="1" hangingPunct="1">
              <a:lnSpc>
                <a:spcPct val="90000"/>
              </a:lnSpc>
              <a:spcBef>
                <a:spcPts val="0"/>
              </a:spcBef>
              <a:buClr>
                <a:schemeClr val="tx1"/>
              </a:buClr>
              <a:buFont typeface="Arial" charset="0"/>
              <a:buChar char="•"/>
            </a:pPr>
            <a:r>
              <a:rPr lang="en-US" altLang="en-US" dirty="0">
                <a:ea typeface="MS PGothic" charset="-128"/>
              </a:rPr>
              <a:t>Framleiðsla fluttist í stórar verksmiðjur og jókst. </a:t>
            </a:r>
          </a:p>
          <a:p>
            <a:pPr marL="342900" indent="-342900" eaLnBrk="1" hangingPunct="1">
              <a:lnSpc>
                <a:spcPct val="90000"/>
              </a:lnSpc>
              <a:spcBef>
                <a:spcPts val="0"/>
              </a:spcBef>
              <a:buClr>
                <a:schemeClr val="tx1"/>
              </a:buClr>
              <a:buFont typeface="Arial" charset="0"/>
              <a:buChar char="•"/>
            </a:pPr>
            <a:r>
              <a:rPr lang="en-US" altLang="en-US" dirty="0">
                <a:ea typeface="MS PGothic" charset="-128"/>
              </a:rPr>
              <a:t>Búseta í þéttbýli og miðlægum byggðarkjörnum jókst. </a:t>
            </a:r>
          </a:p>
          <a:p>
            <a:pPr marL="342900" indent="-342900" eaLnBrk="1" hangingPunct="1">
              <a:lnSpc>
                <a:spcPct val="90000"/>
              </a:lnSpc>
              <a:spcBef>
                <a:spcPts val="0"/>
              </a:spcBef>
              <a:buClr>
                <a:schemeClr val="tx1"/>
              </a:buClr>
              <a:buFont typeface="Arial" charset="0"/>
              <a:buChar char="•"/>
            </a:pPr>
            <a:r>
              <a:rPr lang="en-US" altLang="en-US" dirty="0">
                <a:ea typeface="MS PGothic" charset="-128"/>
              </a:rPr>
              <a:t>Tekjuójöfnuður jókst.</a:t>
            </a:r>
          </a:p>
          <a:p>
            <a:pPr eaLnBrk="1" hangingPunct="1">
              <a:lnSpc>
                <a:spcPct val="90000"/>
              </a:lnSpc>
              <a:spcBef>
                <a:spcPts val="1584"/>
              </a:spcBef>
              <a:buClr>
                <a:schemeClr val="tx1"/>
              </a:buClr>
            </a:pPr>
            <a:endParaRPr lang="en-US" altLang="en-US" sz="2400" dirty="0">
              <a:ea typeface="MS PGothic" charset="-128"/>
            </a:endParaRPr>
          </a:p>
        </p:txBody>
      </p:sp>
    </p:spTree>
    <p:extLst>
      <p:ext uri="{BB962C8B-B14F-4D97-AF65-F5344CB8AC3E}">
        <p14:creationId xmlns:p14="http://schemas.microsoft.com/office/powerpoint/2010/main" val="1994141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Efnahagskerfi</a:t>
            </a:r>
          </a:p>
        </p:txBody>
      </p:sp>
      <p:sp>
        <p:nvSpPr>
          <p:cNvPr id="9219" name="Figure Legend"/>
          <p:cNvSpPr>
            <a:spLocks noGrp="1"/>
          </p:cNvSpPr>
          <p:nvPr>
            <p:ph type="body" sz="quarter" idx="14"/>
          </p:nvPr>
        </p:nvSpPr>
        <p:spPr>
          <a:xfrm>
            <a:off x="338667" y="913869"/>
            <a:ext cx="8669866" cy="5801255"/>
          </a:xfrm>
        </p:spPr>
        <p:txBody>
          <a:bodyPr/>
          <a:lstStyle/>
          <a:p>
            <a:pPr eaLnBrk="1" hangingPunct="1"/>
            <a:r>
              <a:rPr lang="en-US" altLang="en-US" b="1" dirty="0">
                <a:ea typeface="MS PGothic" charset="-128"/>
              </a:rPr>
              <a:t>Kapítalismi</a:t>
            </a:r>
            <a:r>
              <a:rPr lang="en-US" altLang="en-US" dirty="0">
                <a:ea typeface="MS PGothic" charset="-128"/>
              </a:rPr>
              <a:t> er efnahagskerfi sem byggist á einkaeign (andstætt ríkiseign) og hvata til að skapa hagnað og þar með auð </a:t>
            </a:r>
          </a:p>
          <a:p>
            <a:pPr eaLnBrk="1" hangingPunct="1"/>
            <a:endParaRPr lang="en-US" altLang="en-US" dirty="0">
              <a:ea typeface="MS PGothic" charset="-128"/>
            </a:endParaRPr>
          </a:p>
          <a:p>
            <a:pPr eaLnBrk="1" hangingPunct="1"/>
            <a:r>
              <a:rPr lang="en-US" altLang="en-US" b="1" dirty="0">
                <a:ea typeface="MS PGothic" charset="-128"/>
              </a:rPr>
              <a:t>Sósíalismi</a:t>
            </a:r>
            <a:r>
              <a:rPr lang="en-US" altLang="en-US" dirty="0">
                <a:ea typeface="MS PGothic" charset="-128"/>
              </a:rPr>
              <a:t> er efnahagskerfi þar sem ríkið á vörur og framleiðslutæki (oft kallað „ríkisrekið“ kerfi) og stefnt er að jafnri skiptingu vinnu og auðs meðal samfélagsþegna</a:t>
            </a:r>
          </a:p>
          <a:p>
            <a:pPr eaLnBrk="1" hangingPunct="1"/>
            <a:r>
              <a:rPr lang="en-US" altLang="en-US" dirty="0">
                <a:ea typeface="MS PGothic" charset="-128"/>
              </a:rPr>
              <a:t> </a:t>
            </a:r>
          </a:p>
          <a:p>
            <a:pPr marL="342900" indent="-342900" eaLnBrk="1" hangingPunct="1">
              <a:buClr>
                <a:schemeClr val="tx1"/>
              </a:buClr>
              <a:buFont typeface="Arial" charset="0"/>
              <a:buChar char="•"/>
            </a:pPr>
            <a:r>
              <a:rPr lang="en-US" altLang="en-US" b="1" dirty="0">
                <a:ea typeface="MS PGothic" charset="-128"/>
              </a:rPr>
              <a:t>Markaðssósíalismi </a:t>
            </a:r>
            <a:r>
              <a:rPr lang="en-US" altLang="en-US" dirty="0">
                <a:ea typeface="MS PGothic" charset="-128"/>
              </a:rPr>
              <a:t>er afbrigði sósíalisma sem tekur upp tiltekna þætti kapítalisma, svo sem takmarkaðan einkaeignarrétt eða mið af eftirspurn á markaði </a:t>
            </a:r>
          </a:p>
          <a:p>
            <a:pPr marL="342900" indent="-342900">
              <a:buClr>
                <a:schemeClr val="tx1"/>
              </a:buClr>
              <a:buFont typeface="Arial" charset="0"/>
              <a:buChar char="•"/>
            </a:pPr>
            <a:r>
              <a:rPr lang="en-US" altLang="en-US" b="1" dirty="0">
                <a:ea typeface="MS PGothic" charset="-128"/>
              </a:rPr>
              <a:t>Gagnkvæmnisstefna</a:t>
            </a:r>
            <a:r>
              <a:rPr lang="en-US" altLang="en-US" dirty="0">
                <a:ea typeface="MS PGothic" charset="-128"/>
              </a:rPr>
              <a:t> er tegund sósíalisma þar sem einstaklingar og samvinnuhópar skiptast á vörum á grundvelli samninga sem allir aðilar sætta sig við </a:t>
            </a:r>
          </a:p>
          <a:p>
            <a:pPr eaLnBrk="1" hangingPunct="1"/>
            <a:endParaRPr lang="en-US" altLang="en-US" dirty="0">
              <a:ea typeface="MS PGothic" charset="-128"/>
            </a:endParaRPr>
          </a:p>
          <a:p>
            <a:pPr eaLnBrk="1" hangingPunct="1"/>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997472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65800"/>
            <a:ext cx="8062913" cy="658813"/>
          </a:xfrm>
        </p:spPr>
        <p:txBody>
          <a:bodyPr/>
          <a:lstStyle/>
          <a:p>
            <a:pPr fontAlgn="auto">
              <a:spcAft>
                <a:spcPts val="0"/>
              </a:spcAft>
              <a:defRPr/>
            </a:pPr>
            <a:r>
              <a:rPr lang="en-US" dirty="0"/>
              <a:t>Mynd 18.5</a:t>
            </a:r>
          </a:p>
        </p:txBody>
      </p:sp>
      <p:pic>
        <p:nvPicPr>
          <p:cNvPr id="9" name="Picture Placeholder 8" descr="Two large robot arms with specialized devices on the ends grab and stack pallets of bread in a large factory." title="figure 18.5"/>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73955" y="593013"/>
            <a:ext cx="6286501" cy="4714876"/>
          </a:xfrm>
        </p:spPr>
      </p:pic>
      <p:sp>
        <p:nvSpPr>
          <p:cNvPr id="9219" name="Figure Legend"/>
          <p:cNvSpPr>
            <a:spLocks noGrp="1"/>
          </p:cNvSpPr>
          <p:nvPr>
            <p:ph type="body" sz="quarter" idx="14"/>
          </p:nvPr>
        </p:nvSpPr>
        <p:spPr>
          <a:xfrm>
            <a:off x="285750" y="5557838"/>
            <a:ext cx="8062913" cy="1166812"/>
          </a:xfrm>
        </p:spPr>
        <p:txBody>
          <a:bodyPr/>
          <a:lstStyle/>
          <a:p>
            <a:r>
              <a:rPr lang="en-US" sz="1600" dirty="0"/>
              <a:t>Kapítalismi getur stuðlað að mikilli nýsköpun en veitir atvinnurekendum og eigendum jafnframt víðtækt ákvörðunarvald. Þetta brauðgerðarfyrirtæki hefur sjálfvirknivætt pökkun afurða sinna og undirbúning þeirra fyrir flutning. Eins og sjá má er verksmiðjugólfið að mestu mannlaust. (Mynd: KUKA </a:t>
            </a:r>
            <a:r>
              <a:rPr lang="en-US" sz="1600" dirty="0" err="1"/>
              <a:t>Roboter</a:t>
            </a:r>
            <a:r>
              <a:rPr lang="en-US" sz="1600" dirty="0"/>
              <a:t> GmbH, Bachmann)</a:t>
            </a:r>
          </a:p>
        </p:txBody>
      </p:sp>
    </p:spTree>
    <p:extLst>
      <p:ext uri="{BB962C8B-B14F-4D97-AF65-F5344CB8AC3E}">
        <p14:creationId xmlns:p14="http://schemas.microsoft.com/office/powerpoint/2010/main" val="1917728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54621"/>
            <a:ext cx="8062913" cy="658813"/>
          </a:xfrm>
        </p:spPr>
        <p:txBody>
          <a:bodyPr/>
          <a:lstStyle/>
          <a:p>
            <a:pPr fontAlgn="auto">
              <a:spcAft>
                <a:spcPts val="0"/>
              </a:spcAft>
              <a:defRPr/>
            </a:pPr>
            <a:r>
              <a:rPr lang="en-US" dirty="0"/>
              <a:t>Kauphallir</a:t>
            </a:r>
          </a:p>
        </p:txBody>
      </p:sp>
      <p:pic>
        <p:nvPicPr>
          <p:cNvPr id="2" name="Figure" descr="An overhead view of the New York Stock Exchange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529952" y="819125"/>
            <a:ext cx="5917406" cy="4438055"/>
          </a:xfrm>
        </p:spPr>
      </p:pic>
      <p:sp>
        <p:nvSpPr>
          <p:cNvPr id="9219" name="Figure Legend"/>
          <p:cNvSpPr>
            <a:spLocks noGrp="1"/>
          </p:cNvSpPr>
          <p:nvPr>
            <p:ph type="body" sz="quarter" idx="14"/>
          </p:nvPr>
        </p:nvSpPr>
        <p:spPr>
          <a:xfrm>
            <a:off x="457199" y="5472113"/>
            <a:ext cx="8062913" cy="1166812"/>
          </a:xfrm>
        </p:spPr>
        <p:txBody>
          <a:bodyPr/>
          <a:lstStyle/>
          <a:p>
            <a:r>
              <a:rPr lang="en-US" sz="1600" dirty="0"/>
              <a:t>Í Kauphöllinni í New York eru viðskipti með hlutabréf fyrirtækja sem skráð eru á opinberan markað. (Mynd: Ryan Lawler/Wikimedia Commons)</a:t>
            </a:r>
          </a:p>
        </p:txBody>
      </p:sp>
    </p:spTree>
    <p:extLst>
      <p:ext uri="{BB962C8B-B14F-4D97-AF65-F5344CB8AC3E}">
        <p14:creationId xmlns:p14="http://schemas.microsoft.com/office/powerpoint/2010/main" val="388972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algn="r" fontAlgn="auto">
              <a:spcAft>
                <a:spcPts val="0"/>
              </a:spcAft>
              <a:defRPr/>
            </a:pPr>
            <a:r>
              <a:rPr lang="en-US" dirty="0"/>
              <a:t>Mynd 18.6</a:t>
            </a:r>
          </a:p>
        </p:txBody>
      </p:sp>
      <p:pic>
        <p:nvPicPr>
          <p:cNvPr id="2" name="Figure" descr="A colorful painting featuring Mao Zedong and other symbols of Chinese communism is shown here." title="Figure 18.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199" y="247649"/>
            <a:ext cx="3814763" cy="6416843"/>
          </a:xfrm>
        </p:spPr>
      </p:pic>
      <p:sp>
        <p:nvSpPr>
          <p:cNvPr id="8195" name="Figure Legend"/>
          <p:cNvSpPr>
            <a:spLocks noGrp="1"/>
          </p:cNvSpPr>
          <p:nvPr>
            <p:ph type="body" sz="quarter" idx="14"/>
          </p:nvPr>
        </p:nvSpPr>
        <p:spPr>
          <a:xfrm>
            <a:off x="5772149" y="1108075"/>
            <a:ext cx="2747963" cy="5256213"/>
          </a:xfrm>
        </p:spPr>
        <p:txBody>
          <a:bodyPr/>
          <a:lstStyle/>
          <a:p>
            <a:r>
              <a:rPr lang="en-US" sz="1600" dirty="0">
                <a:solidFill>
                  <a:schemeClr val="tx1"/>
                </a:solidFill>
              </a:rPr>
              <a:t>Efnahagskerfi Kína og Rússlands eftir síðari heimsstyrjöld eru dæmi um eina tegund sósíalisma. (Mynd: Wikimedia Commons)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18.7</a:t>
            </a:r>
          </a:p>
        </p:txBody>
      </p:sp>
      <p:pic>
        <p:nvPicPr>
          <p:cNvPr id="6" name="Figure" descr="A world map depicting the countries which have adopted a socialist economy, and the length of time which they adopted it fo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054670" y="1122386"/>
            <a:ext cx="4867970" cy="3500071"/>
          </a:xfrm>
        </p:spPr>
      </p:pic>
      <p:sp>
        <p:nvSpPr>
          <p:cNvPr id="9219" name="Figure Legend"/>
          <p:cNvSpPr>
            <a:spLocks noGrp="1"/>
          </p:cNvSpPr>
          <p:nvPr>
            <p:ph type="body" sz="quarter" idx="14"/>
          </p:nvPr>
        </p:nvSpPr>
        <p:spPr>
          <a:xfrm>
            <a:off x="457200" y="4843463"/>
            <a:ext cx="8062913" cy="1166812"/>
          </a:xfrm>
        </p:spPr>
        <p:txBody>
          <a:bodyPr/>
          <a:lstStyle/>
          <a:p>
            <a:r>
              <a:rPr lang="en-US" sz="1600" dirty="0"/>
              <a:t>Kortið sýnir lönd sem hafa einhvern tíma tekið upp sósíalískt efnahagskerfi. Litirnir sýna hversu lengi sósíalismi var ríkjandi. (Kort: Evrópusambandið)</a:t>
            </a:r>
          </a:p>
        </p:txBody>
      </p:sp>
    </p:spTree>
    <p:extLst>
      <p:ext uri="{BB962C8B-B14F-4D97-AF65-F5344CB8AC3E}">
        <p14:creationId xmlns:p14="http://schemas.microsoft.com/office/powerpoint/2010/main" val="27068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18.8</a:t>
            </a:r>
          </a:p>
        </p:txBody>
      </p:sp>
      <p:sp>
        <p:nvSpPr>
          <p:cNvPr id="9219" name="Figure Legend"/>
          <p:cNvSpPr>
            <a:spLocks noGrp="1"/>
          </p:cNvSpPr>
          <p:nvPr>
            <p:ph type="body" sz="quarter" idx="14"/>
          </p:nvPr>
        </p:nvSpPr>
        <p:spPr>
          <a:xfrm>
            <a:off x="257174" y="1177608"/>
            <a:ext cx="3471863" cy="5051742"/>
          </a:xfrm>
        </p:spPr>
        <p:txBody>
          <a:bodyPr/>
          <a:lstStyle/>
          <a:p>
            <a:r>
              <a:rPr lang="en-US" sz="1600" dirty="0"/>
              <a:t>Félagsfræðingar leita að merkjum um samleitni og sundurleitni í samfélögum ríkja sem hafa gengið í eða úr </a:t>
            </a:r>
            <a:r>
              <a:rPr lang="en-US" sz="1600" b="1" dirty="0"/>
              <a:t>Evrópusambandinu (ESB). </a:t>
            </a:r>
          </a:p>
          <a:p>
            <a:endParaRPr lang="en-US" sz="1600" dirty="0"/>
          </a:p>
          <a:p>
            <a:r>
              <a:rPr lang="en-US" sz="1600" dirty="0"/>
              <a:t>Breska þjóðin samþykkti í þjóðaratkvæðagreiðslu að ganga úr ESB. Eftir margra ára stefnubreytingar, nokkra nýja forsætisráðherra og samningaviðræður gekk Bretland formlega úr sambandinu árið 2020 og flestum viðskiptasamningum lauk árið 2021. </a:t>
            </a:r>
          </a:p>
          <a:p>
            <a:r>
              <a:rPr lang="en-US" sz="1600" dirty="0"/>
              <a:t>Athugið að úrsögn Bretlands náði einnig til Skotlands, Norður-Írlands og Gíbraltar, sem er 6,7 ferkílómetra landsvæði.</a:t>
            </a:r>
          </a:p>
          <a:p>
            <a:r>
              <a:rPr lang="en-US" sz="1600" dirty="0"/>
              <a:t>(Mynd: </a:t>
            </a:r>
            <a:r>
              <a:rPr lang="en-US" sz="1600" dirty="0" err="1"/>
              <a:t>Hogweard</a:t>
            </a:r>
            <a:r>
              <a:rPr lang="en-US" sz="1600" dirty="0"/>
              <a:t>/Wikimedia Commons)</a:t>
            </a:r>
          </a:p>
        </p:txBody>
      </p:sp>
      <p:pic>
        <p:nvPicPr>
          <p:cNvPr id="7" name="Picture Placeholder 6" descr="Map of Europe indicating countries that are members and have recently departed the European Union. Portugal, Spain, France, Finland, Germany, Italy, Greece, Poland, Latvia, the Netherlands, Belgium and Ireland are included. The United Kingdom, including Northern Ireland and Gibraltar, are indicated to be former members." title="Figure 18.8"/>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3910010" y="570706"/>
            <a:ext cx="5233990" cy="5658644"/>
          </a:xfrm>
        </p:spPr>
      </p:pic>
    </p:spTree>
    <p:extLst>
      <p:ext uri="{BB962C8B-B14F-4D97-AF65-F5344CB8AC3E}">
        <p14:creationId xmlns:p14="http://schemas.microsoft.com/office/powerpoint/2010/main" val="1568197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Fræðileg sjónarhorn</a:t>
            </a:r>
          </a:p>
        </p:txBody>
      </p:sp>
      <p:sp>
        <p:nvSpPr>
          <p:cNvPr id="9219" name="Figure Legend"/>
          <p:cNvSpPr>
            <a:spLocks noGrp="1"/>
          </p:cNvSpPr>
          <p:nvPr>
            <p:ph type="body" sz="quarter" idx="14"/>
          </p:nvPr>
        </p:nvSpPr>
        <p:spPr>
          <a:xfrm>
            <a:off x="338667" y="913869"/>
            <a:ext cx="8669866" cy="5801255"/>
          </a:xfrm>
        </p:spPr>
        <p:txBody>
          <a:bodyPr/>
          <a:lstStyle/>
          <a:p>
            <a:pPr eaLnBrk="1" hangingPunct="1"/>
            <a:r>
              <a:rPr lang="en-US" altLang="en-US" b="1" dirty="0">
                <a:ea typeface="MS PGothic" charset="-128"/>
              </a:rPr>
              <a:t>Samleitnikenningin </a:t>
            </a:r>
            <a:r>
              <a:rPr lang="en-US" altLang="en-US" dirty="0">
                <a:ea typeface="MS PGothic" charset="-128"/>
              </a:rPr>
              <a:t>er félagsfræðileg kenning sem skýrir hvernig og hvers vegna samfélög verða líkari með tímanum samhliða þróun efnahagskerfa þeirra </a:t>
            </a:r>
          </a:p>
          <a:p>
            <a:pPr eaLnBrk="1" hangingPunct="1"/>
            <a:endParaRPr lang="en-US" altLang="en-US" dirty="0">
              <a:ea typeface="MS PGothic" charset="-128"/>
            </a:endParaRPr>
          </a:p>
          <a:p>
            <a:pPr eaLnBrk="1" hangingPunct="1"/>
            <a:r>
              <a:rPr lang="en-US" altLang="en-US" b="1" dirty="0">
                <a:ea typeface="MS PGothic" charset="-128"/>
              </a:rPr>
              <a:t>Virknihyggja</a:t>
            </a:r>
            <a:r>
              <a:rPr lang="en-US" altLang="en-US" dirty="0">
                <a:ea typeface="MS PGothic" charset="-128"/>
              </a:rPr>
              <a:t>: </a:t>
            </a:r>
            <a:r>
              <a:rPr lang="en-US" dirty="0"/>
              <a:t>Frá sjónarhóli virknihyggju er stöðugt heilbrigði efnahagslífsins talið nauðsynlegt fyrir velferð þjóðarinnar, enda tryggir það dreifingu vöru og þjónustu. </a:t>
            </a:r>
            <a:endParaRPr lang="en-US" altLang="en-US" dirty="0">
              <a:ea typeface="MS PGothic" charset="-128"/>
            </a:endParaRPr>
          </a:p>
          <a:p>
            <a:pPr eaLnBrk="1" hangingPunct="1"/>
            <a:r>
              <a:rPr lang="en-US" dirty="0"/>
              <a:t>Stundum kemur þó upp vanvirkni í efnahagslífinu — starfsemi sem getur raskað félagslegum stofnunum eða skipulagi (Merton 1968) — yfirleitt vegna þess að sumar stofnanir laga sig ekki nógu hratt að breytingum. </a:t>
            </a:r>
          </a:p>
          <a:p>
            <a:pPr marL="342900" indent="-342900" eaLnBrk="1" hangingPunct="1">
              <a:buClr>
                <a:schemeClr val="tx1"/>
              </a:buClr>
              <a:buFont typeface="Arial" charset="0"/>
              <a:buChar char="•"/>
            </a:pPr>
            <a:r>
              <a:rPr lang="en-US" b="1" dirty="0"/>
              <a:t>Samdráttur</a:t>
            </a:r>
            <a:r>
              <a:rPr lang="en-US" dirty="0"/>
              <a:t> er efnahagsleg hnignun sem varir í tvo eða fleiri ársfjórðunga samfellt </a:t>
            </a:r>
          </a:p>
          <a:p>
            <a:pPr marL="342900" indent="-342900" eaLnBrk="1" fontAlgn="auto" hangingPunct="1">
              <a:spcAft>
                <a:spcPts val="0"/>
              </a:spcAft>
              <a:buClr>
                <a:schemeClr val="tx1"/>
              </a:buClr>
              <a:buFont typeface="Arial" charset="0"/>
              <a:buChar char="•"/>
              <a:defRPr/>
            </a:pPr>
            <a:r>
              <a:rPr lang="en-US" b="1" dirty="0"/>
              <a:t>Kreppa</a:t>
            </a:r>
            <a:r>
              <a:rPr lang="en-US" dirty="0"/>
              <a:t> er langvarandi samdráttur í mörgum atvinnugreinum </a:t>
            </a:r>
          </a:p>
          <a:p>
            <a:pPr eaLnBrk="1" hangingPunct="1"/>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359650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Fræðileg sjónarhorn (framhald)</a:t>
            </a:r>
          </a:p>
        </p:txBody>
      </p:sp>
      <p:sp>
        <p:nvSpPr>
          <p:cNvPr id="9219" name="Figure Legend"/>
          <p:cNvSpPr>
            <a:spLocks noGrp="1"/>
          </p:cNvSpPr>
          <p:nvPr>
            <p:ph type="body" sz="quarter" idx="14"/>
          </p:nvPr>
        </p:nvSpPr>
        <p:spPr>
          <a:xfrm>
            <a:off x="338667" y="913869"/>
            <a:ext cx="8669866" cy="5801255"/>
          </a:xfrm>
        </p:spPr>
        <p:txBody>
          <a:bodyPr/>
          <a:lstStyle/>
          <a:p>
            <a:pPr eaLnBrk="1" hangingPunct="1"/>
            <a:r>
              <a:rPr lang="en-US" altLang="en-US" b="1" dirty="0">
                <a:ea typeface="MS PGothic" charset="-128"/>
              </a:rPr>
              <a:t>Átakakenning:</a:t>
            </a:r>
          </a:p>
          <a:p>
            <a:pPr marL="342900" indent="-342900" eaLnBrk="1" hangingPunct="1">
              <a:buClr>
                <a:schemeClr val="tx1"/>
              </a:buClr>
              <a:buFont typeface="Arial" charset="0"/>
              <a:buChar char="•"/>
            </a:pPr>
            <a:r>
              <a:rPr lang="en-US" dirty="0"/>
              <a:t>Efnahagskerfið endurspeglar og viðheldur efnahagslegum ójöfnuði, einkum á kapítalískum markaði. </a:t>
            </a:r>
          </a:p>
          <a:p>
            <a:pPr marL="342900" indent="-342900" eaLnBrk="1" hangingPunct="1">
              <a:buClr>
                <a:schemeClr val="tx1"/>
              </a:buClr>
              <a:buFont typeface="Arial" charset="0"/>
              <a:buChar char="•"/>
            </a:pPr>
            <a:r>
              <a:rPr lang="en-US" dirty="0"/>
              <a:t>Átakasjónarhornið er í klassískum skilningi marxískt: borgarastéttin (ráðandi stétt) safnar auði og völdum með því að arðræna og jafnvel kúga öreigastéttina (verkamenn) en skipar þeim sem geta ekki unnið (öldruðum og veikburða) í fjölmennan hóp atvinnulausra (Marx og Engels 1848).</a:t>
            </a:r>
          </a:p>
          <a:p>
            <a:pPr marL="342900" indent="-342900" eaLnBrk="1" hangingPunct="1">
              <a:buFont typeface="Arial" charset="0"/>
              <a:buChar char="•"/>
            </a:pPr>
            <a:endParaRPr lang="en-US" altLang="en-US" dirty="0">
              <a:ea typeface="MS PGothic" charset="-128"/>
            </a:endParaRPr>
          </a:p>
          <a:p>
            <a:pPr marL="342900" indent="-342900" eaLnBrk="1" hangingPunct="1">
              <a:buFont typeface="Arial" charset="0"/>
              <a:buChar char="•"/>
            </a:pPr>
            <a:endParaRPr lang="en-US" altLang="en-US" dirty="0">
              <a:ea typeface="MS PGothic" charset="-128"/>
            </a:endParaRPr>
          </a:p>
          <a:p>
            <a:pPr eaLnBrk="1" hangingPunct="1"/>
            <a:r>
              <a:rPr lang="en-US" altLang="en-US" dirty="0">
                <a:ea typeface="MS PGothic" charset="-128"/>
              </a:rPr>
              <a:t>Táknræn samskiptahyggja: </a:t>
            </a:r>
            <a:r>
              <a:rPr lang="en-US" dirty="0"/>
              <a:t> </a:t>
            </a:r>
            <a:r>
              <a:rPr lang="en-US" b="1" dirty="0"/>
              <a:t>Starfsarfleifð</a:t>
            </a:r>
            <a:r>
              <a:rPr lang="en-US" dirty="0"/>
              <a:t>: börn hafa tilhneigingu til að velja sama eða svipað starf og foreldrar þeirra; rannsóknir hafa sýnt fram á þessa fylgni (Antony 1998).</a:t>
            </a:r>
            <a:endParaRPr lang="en-US" altLang="en-US" dirty="0">
              <a:ea typeface="MS PGothic" charset="-128"/>
            </a:endParaRPr>
          </a:p>
          <a:p>
            <a:pPr eaLnBrk="1" hangingPunct="1"/>
            <a:endParaRPr lang="en-US" altLang="en-US" dirty="0">
              <a:ea typeface="MS PGothic" charset="-128"/>
            </a:endParaRPr>
          </a:p>
          <a:p>
            <a:pPr eaLnBrk="1" hangingPunct="1"/>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820566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18.9</a:t>
            </a:r>
          </a:p>
        </p:txBody>
      </p:sp>
      <p:pic>
        <p:nvPicPr>
          <p:cNvPr id="2" name="Figure" descr="A city skyline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200" y="1921158"/>
            <a:ext cx="8062913" cy="1902847"/>
          </a:xfrm>
        </p:spPr>
      </p:pic>
      <p:sp>
        <p:nvSpPr>
          <p:cNvPr id="9219" name="Figure Legend"/>
          <p:cNvSpPr>
            <a:spLocks noGrp="1"/>
          </p:cNvSpPr>
          <p:nvPr>
            <p:ph type="body" sz="quarter" idx="14"/>
          </p:nvPr>
        </p:nvSpPr>
        <p:spPr>
          <a:xfrm>
            <a:off x="457200" y="4843463"/>
            <a:ext cx="8062913" cy="1166812"/>
          </a:xfrm>
        </p:spPr>
        <p:txBody>
          <a:bodyPr/>
          <a:lstStyle/>
          <a:p>
            <a:r>
              <a:rPr lang="en-US" sz="1600" dirty="0"/>
              <a:t>Hraðvirk fjarskipti hafa gert mörgum fjölþjóðafyrirtækjum kleift að flytja hluta starfsemi sinnar til landa á borð við Indland, þar sem kostnaðurinn er lægstur. </a:t>
            </a:r>
          </a:p>
          <a:p>
            <a:r>
              <a:rPr lang="en-US" sz="1600" dirty="0"/>
              <a:t>(Mynd: Wikimedia Commons)</a:t>
            </a:r>
          </a:p>
        </p:txBody>
      </p:sp>
    </p:spTree>
    <p:extLst>
      <p:ext uri="{BB962C8B-B14F-4D97-AF65-F5344CB8AC3E}">
        <p14:creationId xmlns:p14="http://schemas.microsoft.com/office/powerpoint/2010/main" val="3861715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Alþjóðavæðing</a:t>
            </a:r>
          </a:p>
        </p:txBody>
      </p:sp>
      <p:sp>
        <p:nvSpPr>
          <p:cNvPr id="9219" name="Figure Legend"/>
          <p:cNvSpPr>
            <a:spLocks noGrp="1"/>
          </p:cNvSpPr>
          <p:nvPr>
            <p:ph type="body" sz="quarter" idx="14"/>
          </p:nvPr>
        </p:nvSpPr>
        <p:spPr>
          <a:xfrm>
            <a:off x="338667" y="913869"/>
            <a:ext cx="8669866" cy="5801255"/>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Alþjóðavæðing</a:t>
            </a:r>
            <a:r>
              <a:rPr lang="en-US" dirty="0"/>
              <a:t> er ferlið þar sem stjórnvöld, menningarheimar og fjármálamarkaðir tengjast með alþjóðaviðskiptum og mynda einn heimsmarkað </a:t>
            </a:r>
          </a:p>
          <a:p>
            <a:pPr marL="342900" indent="-342900" eaLnBrk="1" fontAlgn="auto" hangingPunct="1">
              <a:spcBef>
                <a:spcPts val="1680"/>
              </a:spcBef>
              <a:spcAft>
                <a:spcPts val="0"/>
              </a:spcAft>
              <a:buClr>
                <a:schemeClr val="tx1"/>
              </a:buClr>
              <a:buFont typeface="Arial" charset="0"/>
              <a:buChar char="•"/>
              <a:defRPr/>
            </a:pPr>
            <a:r>
              <a:rPr lang="en-US" b="1" dirty="0"/>
              <a:t>Alþjóðlegar samsetningarlínur </a:t>
            </a:r>
            <a:r>
              <a:rPr lang="en-US" dirty="0"/>
              <a:t>eru framleiðslufyrirkomulag þar sem vörur eru settar saman í nokkrum áföngum milli landa </a:t>
            </a:r>
          </a:p>
          <a:p>
            <a:pPr marL="342900" indent="-342900" eaLnBrk="1" fontAlgn="auto" hangingPunct="1">
              <a:spcBef>
                <a:spcPts val="1680"/>
              </a:spcBef>
              <a:spcAft>
                <a:spcPts val="0"/>
              </a:spcAft>
              <a:buClr>
                <a:schemeClr val="tx1"/>
              </a:buClr>
              <a:buFont typeface="Arial" charset="0"/>
              <a:buChar char="•"/>
              <a:defRPr/>
            </a:pPr>
            <a:r>
              <a:rPr lang="en-US" b="1" dirty="0"/>
              <a:t>Alþjóðlegar vörukeðjur </a:t>
            </a:r>
            <a:r>
              <a:rPr lang="en-US" dirty="0"/>
              <a:t>eru samþætt alþjóðleg efnahagstengsl sem tengja launafólk og fyrirtæki vegna framleiðslu og markaðssetningar </a:t>
            </a:r>
          </a:p>
          <a:p>
            <a:pPr marL="342900" indent="-342900" eaLnBrk="1" fontAlgn="auto" hangingPunct="1">
              <a:spcBef>
                <a:spcPts val="1680"/>
              </a:spcBef>
              <a:spcAft>
                <a:spcPts val="0"/>
              </a:spcAft>
              <a:buClr>
                <a:schemeClr val="tx1"/>
              </a:buClr>
              <a:buFont typeface="Arial" charset="0"/>
              <a:buChar char="•"/>
              <a:defRPr/>
            </a:pPr>
            <a:r>
              <a:rPr lang="en-US" b="1" dirty="0"/>
              <a:t>Útlendingaandúð: </a:t>
            </a:r>
            <a:r>
              <a:rPr lang="en-US" dirty="0"/>
              <a:t>órökréttur ótti við og hatur á útlendingum og erlendum vörum.</a:t>
            </a:r>
          </a:p>
          <a:p>
            <a:pPr eaLnBrk="1" hangingPunct="1"/>
            <a:endParaRPr lang="en-US" altLang="en-US" dirty="0">
              <a:ea typeface="MS PGothic" charset="-128"/>
            </a:endParaRPr>
          </a:p>
          <a:p>
            <a:pPr eaLnBrk="1" hangingPunct="1"/>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753453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47075"/>
            <a:ext cx="8062913" cy="658813"/>
          </a:xfrm>
        </p:spPr>
        <p:txBody>
          <a:bodyPr/>
          <a:lstStyle/>
          <a:p>
            <a:pPr fontAlgn="auto">
              <a:spcAft>
                <a:spcPts val="0"/>
              </a:spcAft>
              <a:defRPr/>
            </a:pPr>
            <a:r>
              <a:rPr lang="en-US" dirty="0"/>
              <a:t>Mynd 18.10</a:t>
            </a:r>
          </a:p>
        </p:txBody>
      </p:sp>
      <p:pic>
        <p:nvPicPr>
          <p:cNvPr id="7" name="Picture Placeholder 6" descr="People attend a job fair. Several rows of tables are set up in a college gymnasium, and people walk between them and speak to each other." title="Figure 18.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15819" y="776044"/>
            <a:ext cx="7745673" cy="5231850"/>
          </a:xfrm>
        </p:spPr>
      </p:pic>
      <p:sp>
        <p:nvSpPr>
          <p:cNvPr id="9219" name="Figure Legend"/>
          <p:cNvSpPr>
            <a:spLocks noGrp="1"/>
          </p:cNvSpPr>
          <p:nvPr>
            <p:ph type="body" sz="quarter" idx="14"/>
          </p:nvPr>
        </p:nvSpPr>
        <p:spPr>
          <a:xfrm>
            <a:off x="457200" y="6172200"/>
            <a:ext cx="8062913" cy="658813"/>
          </a:xfrm>
        </p:spPr>
        <p:txBody>
          <a:bodyPr/>
          <a:lstStyle/>
          <a:p>
            <a:r>
              <a:rPr lang="en-US" sz="1600" dirty="0"/>
              <a:t>Margir háskólanemar og aðrir sækja atvinnumessur í leit að sínu fyrsta starfi eða betra starfi. (Mynd: COD Newsroom/</a:t>
            </a:r>
            <a:r>
              <a:rPr lang="en-US" sz="1600" dirty="0" err="1"/>
              <a:t>flickr</a:t>
            </a:r>
            <a:r>
              <a:rPr lang="en-US" sz="1600" dirty="0"/>
              <a:t>)</a:t>
            </a:r>
            <a:br>
              <a:rPr lang="en-US" sz="1600" dirty="0"/>
            </a:br>
            <a:endParaRPr lang="en-US" sz="1600" dirty="0">
              <a:solidFill>
                <a:schemeClr val="tx1"/>
              </a:solidFill>
            </a:endParaRPr>
          </a:p>
        </p:txBody>
      </p:sp>
    </p:spTree>
    <p:extLst>
      <p:ext uri="{BB962C8B-B14F-4D97-AF65-F5344CB8AC3E}">
        <p14:creationId xmlns:p14="http://schemas.microsoft.com/office/powerpoint/2010/main" val="2537329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18.11</a:t>
            </a:r>
          </a:p>
        </p:txBody>
      </p:sp>
      <p:pic>
        <p:nvPicPr>
          <p:cNvPr id="2" name="Figure" descr="The cover of the video game World of Warcraft, including a green, fanged ogre, is shown her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61687" y="1122363"/>
            <a:ext cx="5253939"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solidFill>
                  <a:schemeClr val="tx1"/>
                </a:solidFill>
              </a:rPr>
              <a:t>Í sýndarheimi kostar góða lífið enn raunverulega peninga. (Mynd: Juan Pablo </a:t>
            </a:r>
            <a:r>
              <a:rPr lang="en-US" sz="1600" dirty="0" err="1">
                <a:solidFill>
                  <a:schemeClr val="tx1"/>
                </a:solidFill>
              </a:rPr>
              <a:t>Amo</a:t>
            </a:r>
            <a:r>
              <a:rPr lang="en-US" sz="1600" dirty="0">
                <a:solidFill>
                  <a:schemeClr val="tx1"/>
                </a:solidFill>
              </a:rPr>
              <a:t>/</a:t>
            </a:r>
            <a:r>
              <a:rPr lang="en-US" sz="1600" dirty="0" err="1">
                <a:solidFill>
                  <a:schemeClr val="tx1"/>
                </a:solidFill>
              </a:rPr>
              <a:t>flickr</a:t>
            </a:r>
            <a:r>
              <a:rPr lang="en-US" sz="1600" dirty="0">
                <a:solidFill>
                  <a:schemeClr val="tx1"/>
                </a:solidFill>
              </a:rPr>
              <a:t>)</a:t>
            </a:r>
            <a:endParaRPr lang="en-US" sz="1600" dirty="0"/>
          </a:p>
        </p:txBody>
      </p:sp>
    </p:spTree>
    <p:extLst>
      <p:ext uri="{BB962C8B-B14F-4D97-AF65-F5344CB8AC3E}">
        <p14:creationId xmlns:p14="http://schemas.microsoft.com/office/powerpoint/2010/main" val="4232304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Alþjóðavæðing (framhald)</a:t>
            </a:r>
          </a:p>
        </p:txBody>
      </p:sp>
      <p:sp>
        <p:nvSpPr>
          <p:cNvPr id="9219" name="Figure Legend"/>
          <p:cNvSpPr>
            <a:spLocks noGrp="1"/>
          </p:cNvSpPr>
          <p:nvPr>
            <p:ph type="body" sz="quarter" idx="14"/>
          </p:nvPr>
        </p:nvSpPr>
        <p:spPr>
          <a:xfrm>
            <a:off x="338667" y="913869"/>
            <a:ext cx="8669866" cy="5801255"/>
          </a:xfrm>
        </p:spPr>
        <p:txBody>
          <a:bodyPr/>
          <a:lstStyle/>
          <a:p>
            <a:pPr marL="342900" indent="-342900" eaLnBrk="1" fontAlgn="auto" hangingPunct="1">
              <a:spcBef>
                <a:spcPts val="1680"/>
              </a:spcBef>
              <a:spcAft>
                <a:spcPts val="0"/>
              </a:spcAft>
              <a:buClr>
                <a:schemeClr val="tx1"/>
              </a:buClr>
              <a:buFont typeface="Arial" charset="0"/>
              <a:buChar char="•"/>
              <a:defRPr/>
            </a:pPr>
            <a:r>
              <a:rPr lang="en-US" b="1" dirty="0"/>
              <a:t>Útvistun</a:t>
            </a:r>
            <a:r>
              <a:rPr lang="en-US" dirty="0"/>
              <a:t> felst í því að verkefni eða störf eru falin utanaðkomandi aðila, oft í öðru landi</a:t>
            </a:r>
          </a:p>
          <a:p>
            <a:pPr marL="342900" indent="-342900" eaLnBrk="1" fontAlgn="auto" hangingPunct="1">
              <a:spcBef>
                <a:spcPts val="1680"/>
              </a:spcBef>
              <a:spcAft>
                <a:spcPts val="0"/>
              </a:spcAft>
              <a:buClr>
                <a:schemeClr val="tx1"/>
              </a:buClr>
              <a:buFont typeface="Arial" charset="0"/>
              <a:buChar char="•"/>
              <a:defRPr/>
            </a:pPr>
            <a:r>
              <a:rPr lang="en-US" b="1" dirty="0"/>
              <a:t>Sjálfvirknivæðing</a:t>
            </a:r>
            <a:r>
              <a:rPr lang="en-US" dirty="0"/>
              <a:t> felst í því að tækni leysir starfsfólk af hólmi </a:t>
            </a:r>
          </a:p>
          <a:p>
            <a:pPr marL="342900" indent="-342900" eaLnBrk="1" fontAlgn="auto" hangingPunct="1">
              <a:spcBef>
                <a:spcPts val="1680"/>
              </a:spcBef>
              <a:spcAft>
                <a:spcPts val="0"/>
              </a:spcAft>
              <a:buClr>
                <a:schemeClr val="tx1"/>
              </a:buClr>
              <a:buFont typeface="Arial" charset="0"/>
              <a:buChar char="•"/>
              <a:defRPr/>
            </a:pPr>
            <a:r>
              <a:rPr lang="en-US" b="1" dirty="0"/>
              <a:t>Skautun</a:t>
            </a:r>
            <a:r>
              <a:rPr lang="en-US" dirty="0"/>
              <a:t> felst í því að munurinn milli lægst og hæst settu starfa eykst en störfum á miðþrepum fækkar </a:t>
            </a:r>
          </a:p>
          <a:p>
            <a:pPr eaLnBrk="1" hangingPunct="1"/>
            <a:endParaRPr lang="en-US" altLang="en-US" dirty="0">
              <a:ea typeface="MS PGothic" charset="-128"/>
            </a:endParaRPr>
          </a:p>
          <a:p>
            <a:pPr eaLnBrk="1" hangingPunct="1"/>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619020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18.12</a:t>
            </a:r>
          </a:p>
        </p:txBody>
      </p:sp>
      <p:pic>
        <p:nvPicPr>
          <p:cNvPr id="7" name="Picture Placeholder 6" descr="Eight bar graphs display the projected change in occupations. Healthcare support is 22.6 percent change. Community and social service occupations is 12.5 percent change. Computer and math is 12.1 percent change. Healthcare practitioners and technical operations is 9.1 percent change. Personal care is 7.7 percent change. Food preparation and serving is 7.3 percent change. Business and financial operations is 5.3 percent change. And total of all occupations is 3.7 percent change." title="Figure 18.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457200" y="1280160"/>
            <a:ext cx="8065008" cy="3136392"/>
          </a:xfrm>
        </p:spPr>
      </p:pic>
      <p:sp>
        <p:nvSpPr>
          <p:cNvPr id="9219" name="Figure Legend"/>
          <p:cNvSpPr>
            <a:spLocks noGrp="1"/>
          </p:cNvSpPr>
          <p:nvPr>
            <p:ph type="body" sz="quarter" idx="14"/>
          </p:nvPr>
        </p:nvSpPr>
        <p:spPr>
          <a:xfrm>
            <a:off x="457200" y="4843463"/>
            <a:ext cx="8062913" cy="1166812"/>
          </a:xfrm>
        </p:spPr>
        <p:txBody>
          <a:bodyPr/>
          <a:lstStyle/>
          <a:p>
            <a:r>
              <a:rPr lang="en-US" sz="1600" dirty="0"/>
              <a:t>Áætluð prósentubreyting eftir völdum starfsgreinum, 2019–29 — Línuritið sýnir áætlaðan vöxt nokkurra starfsgreina. (Heimild: Bureau of Labor Statistics)</a:t>
            </a:r>
          </a:p>
          <a:p>
            <a:br>
              <a:rPr lang="en-US" sz="1600" dirty="0"/>
            </a:br>
            <a:endParaRPr lang="en-US" sz="1600" dirty="0"/>
          </a:p>
        </p:txBody>
      </p:sp>
    </p:spTree>
    <p:extLst>
      <p:ext uri="{BB962C8B-B14F-4D97-AF65-F5344CB8AC3E}">
        <p14:creationId xmlns:p14="http://schemas.microsoft.com/office/powerpoint/2010/main" val="441837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Áhrif menntunar á atvinnu</a:t>
            </a:r>
          </a:p>
        </p:txBody>
      </p:sp>
      <p:graphicFrame>
        <p:nvGraphicFramePr>
          <p:cNvPr id="4" name="Table 3"/>
          <p:cNvGraphicFramePr>
            <a:graphicFrameLocks noGrp="1"/>
          </p:cNvGraphicFramePr>
          <p:nvPr>
            <p:extLst>
              <p:ext uri="{D42A27DB-BD31-4B8C-83A1-F6EECF244321}">
                <p14:modId xmlns:p14="http://schemas.microsoft.com/office/powerpoint/2010/main" val="33302968"/>
              </p:ext>
            </p:extLst>
          </p:nvPr>
        </p:nvGraphicFramePr>
        <p:xfrm>
          <a:off x="457200" y="1377701"/>
          <a:ext cx="8229600" cy="4620090"/>
        </p:xfrm>
        <a:graphic>
          <a:graphicData uri="http://schemas.openxmlformats.org/drawingml/2006/table">
            <a:tbl>
              <a:tblPr firstRow="1"/>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93483">
                <a:tc>
                  <a:txBody>
                    <a:bodyPr/>
                    <a:lstStyle/>
                    <a:p>
                      <a:pPr algn="l" fontAlgn="b"/>
                      <a:r>
                        <a:rPr lang="en-US" sz="1600" b="1">
                          <a:effectLst/>
                        </a:rPr>
                        <a:t>Algeng menntun við upphaf starfs</a:t>
                      </a:r>
                    </a:p>
                  </a:txBody>
                  <a:tcPr marL="62807" marR="62807" marT="31404" marB="31404" anchor="b">
                    <a:lnL>
                      <a:noFill/>
                    </a:lnL>
                    <a:lnR>
                      <a:noFill/>
                    </a:lnR>
                    <a:lnT>
                      <a:noFill/>
                    </a:lnT>
                    <a:lnB>
                      <a:noFill/>
                    </a:lnB>
                  </a:tcPr>
                </a:tc>
                <a:tc>
                  <a:txBody>
                    <a:bodyPr/>
                    <a:lstStyle/>
                    <a:p>
                      <a:pPr algn="ctr" fontAlgn="b"/>
                      <a:r>
                        <a:rPr lang="en-US" sz="1600" b="1">
                          <a:effectLst/>
                        </a:rPr>
                        <a:t>Breyting á atvinnu,</a:t>
                      </a:r>
                      <a:br>
                        <a:rPr lang="en-US" sz="1600" b="1">
                          <a:effectLst/>
                        </a:rPr>
                      </a:br>
                      <a:r>
                        <a:rPr lang="en-US" sz="1600" b="1">
                          <a:effectLst/>
                        </a:rPr>
                        <a:t>2019–29 (prósent)</a:t>
                      </a:r>
                    </a:p>
                  </a:txBody>
                  <a:tcPr marL="62807" marR="62807" marT="31404" marB="31404" anchor="b">
                    <a:lnL>
                      <a:noFill/>
                    </a:lnL>
                    <a:lnR>
                      <a:noFill/>
                    </a:lnR>
                    <a:lnT>
                      <a:noFill/>
                    </a:lnT>
                    <a:lnB>
                      <a:noFill/>
                    </a:lnB>
                  </a:tcPr>
                </a:tc>
                <a:tc>
                  <a:txBody>
                    <a:bodyPr/>
                    <a:lstStyle/>
                    <a:p>
                      <a:pPr algn="ctr" fontAlgn="b"/>
                      <a:r>
                        <a:rPr lang="en-US" sz="1600" b="1">
                          <a:effectLst/>
                        </a:rPr>
                        <a:t>Miðgildi árslauna, 2019(1)</a:t>
                      </a:r>
                    </a:p>
                  </a:txBody>
                  <a:tcPr marL="62807" marR="62807" marT="31404" marB="31404" anchor="b">
                    <a:lnL>
                      <a:noFill/>
                    </a:lnL>
                    <a:lnR>
                      <a:noFill/>
                    </a:lnR>
                    <a:lnT>
                      <a:noFill/>
                    </a:lnT>
                    <a:lnB>
                      <a:noFill/>
                    </a:lnB>
                  </a:tcPr>
                </a:tc>
                <a:extLst>
                  <a:ext uri="{0D108BD9-81ED-4DB2-BD59-A6C34878D82A}">
                    <a16:rowId xmlns:a16="http://schemas.microsoft.com/office/drawing/2014/main" val="10000"/>
                  </a:ext>
                </a:extLst>
              </a:tr>
              <a:tr h="339134">
                <a:tc>
                  <a:txBody>
                    <a:bodyPr/>
                    <a:lstStyle/>
                    <a:p>
                      <a:pPr fontAlgn="ctr"/>
                      <a:r>
                        <a:rPr lang="en-US" sz="1600" b="1">
                          <a:effectLst/>
                        </a:rPr>
                        <a:t>Samtals, öll störf</a:t>
                      </a:r>
                      <a:endParaRPr lang="en-US" sz="1600">
                        <a:effectLst/>
                      </a:endParaRPr>
                    </a:p>
                  </a:txBody>
                  <a:tcPr marL="62807" marR="62807" marT="31404" marB="31404" anchor="ctr">
                    <a:lnL>
                      <a:noFill/>
                    </a:lnL>
                    <a:lnR>
                      <a:noFill/>
                    </a:lnR>
                    <a:lnT>
                      <a:noFill/>
                    </a:lnT>
                    <a:lnB>
                      <a:noFill/>
                    </a:lnB>
                  </a:tcPr>
                </a:tc>
                <a:tc>
                  <a:txBody>
                    <a:bodyPr/>
                    <a:lstStyle/>
                    <a:p>
                      <a:pPr algn="ctr" fontAlgn="ctr"/>
                      <a:r>
                        <a:rPr lang="hr-HR" sz="1600">
                          <a:effectLst/>
                        </a:rPr>
                        <a:t>3.7</a:t>
                      </a:r>
                    </a:p>
                  </a:txBody>
                  <a:tcPr marL="62807" marR="62807" marT="31404" marB="31404" anchor="ctr">
                    <a:lnL>
                      <a:noFill/>
                    </a:lnL>
                    <a:lnR>
                      <a:noFill/>
                    </a:lnR>
                    <a:lnT>
                      <a:noFill/>
                    </a:lnT>
                    <a:lnB>
                      <a:noFill/>
                    </a:lnB>
                  </a:tcPr>
                </a:tc>
                <a:tc>
                  <a:txBody>
                    <a:bodyPr/>
                    <a:lstStyle/>
                    <a:p>
                      <a:pPr algn="ctr" fontAlgn="ctr"/>
                      <a:r>
                        <a:rPr lang="en-US" sz="1600">
                          <a:effectLst/>
                        </a:rPr>
                        <a:t>$39,810</a:t>
                      </a:r>
                    </a:p>
                  </a:txBody>
                  <a:tcPr marL="62807" marR="62807" marT="31404" marB="31404" anchor="ctr">
                    <a:lnL>
                      <a:noFill/>
                    </a:lnL>
                    <a:lnR>
                      <a:noFill/>
                    </a:lnR>
                    <a:lnT>
                      <a:noFill/>
                    </a:lnT>
                    <a:lnB>
                      <a:noFill/>
                    </a:lnB>
                  </a:tcPr>
                </a:tc>
                <a:extLst>
                  <a:ext uri="{0D108BD9-81ED-4DB2-BD59-A6C34878D82A}">
                    <a16:rowId xmlns:a16="http://schemas.microsoft.com/office/drawing/2014/main" val="10001"/>
                  </a:ext>
                </a:extLst>
              </a:tr>
              <a:tr h="339134">
                <a:tc>
                  <a:txBody>
                    <a:bodyPr/>
                    <a:lstStyle/>
                    <a:p>
                      <a:pPr fontAlgn="ctr"/>
                      <a:r>
                        <a:rPr lang="en-US" sz="1600" b="1">
                          <a:effectLst/>
                        </a:rPr>
                        <a:t>Doktorsgráða eða sérfræðigráða</a:t>
                      </a:r>
                      <a:endParaRPr lang="en-US" sz="1600">
                        <a:effectLst/>
                      </a:endParaRPr>
                    </a:p>
                  </a:txBody>
                  <a:tcPr marL="62807" marR="62807" marT="31404" marB="31404" anchor="ctr">
                    <a:lnL>
                      <a:noFill/>
                    </a:lnL>
                    <a:lnR>
                      <a:noFill/>
                    </a:lnR>
                    <a:lnT>
                      <a:noFill/>
                    </a:lnT>
                    <a:lnB>
                      <a:noFill/>
                    </a:lnB>
                  </a:tcPr>
                </a:tc>
                <a:tc>
                  <a:txBody>
                    <a:bodyPr/>
                    <a:lstStyle/>
                    <a:p>
                      <a:pPr algn="ctr" fontAlgn="ctr"/>
                      <a:r>
                        <a:rPr lang="nb-NO" sz="1600">
                          <a:effectLst/>
                        </a:rPr>
                        <a:t>5.9</a:t>
                      </a:r>
                    </a:p>
                  </a:txBody>
                  <a:tcPr marL="62807" marR="62807" marT="31404" marB="31404" anchor="ctr">
                    <a:lnL>
                      <a:noFill/>
                    </a:lnL>
                    <a:lnR>
                      <a:noFill/>
                    </a:lnR>
                    <a:lnT>
                      <a:noFill/>
                    </a:lnT>
                    <a:lnB>
                      <a:noFill/>
                    </a:lnB>
                  </a:tcPr>
                </a:tc>
                <a:tc>
                  <a:txBody>
                    <a:bodyPr/>
                    <a:lstStyle/>
                    <a:p>
                      <a:pPr algn="ctr" fontAlgn="ctr"/>
                      <a:r>
                        <a:rPr lang="en-US" sz="1600">
                          <a:effectLst/>
                        </a:rPr>
                        <a:t>$107,660</a:t>
                      </a:r>
                    </a:p>
                  </a:txBody>
                  <a:tcPr marL="62807" marR="62807" marT="31404" marB="31404" anchor="ctr">
                    <a:lnL>
                      <a:noFill/>
                    </a:lnL>
                    <a:lnR>
                      <a:noFill/>
                    </a:lnR>
                    <a:lnT>
                      <a:noFill/>
                    </a:lnT>
                    <a:lnB>
                      <a:noFill/>
                    </a:lnB>
                  </a:tcPr>
                </a:tc>
                <a:extLst>
                  <a:ext uri="{0D108BD9-81ED-4DB2-BD59-A6C34878D82A}">
                    <a16:rowId xmlns:a16="http://schemas.microsoft.com/office/drawing/2014/main" val="10002"/>
                  </a:ext>
                </a:extLst>
              </a:tr>
              <a:tr h="339134">
                <a:tc>
                  <a:txBody>
                    <a:bodyPr/>
                    <a:lstStyle/>
                    <a:p>
                      <a:pPr fontAlgn="ctr"/>
                      <a:r>
                        <a:rPr lang="en-US" sz="1600" b="1">
                          <a:effectLst/>
                        </a:rPr>
                        <a:t>Meistaragráða</a:t>
                      </a:r>
                      <a:endParaRPr lang="en-US" sz="1600">
                        <a:effectLst/>
                      </a:endParaRPr>
                    </a:p>
                  </a:txBody>
                  <a:tcPr marL="62807" marR="62807" marT="31404" marB="31404" anchor="ctr">
                    <a:lnL>
                      <a:noFill/>
                    </a:lnL>
                    <a:lnR>
                      <a:noFill/>
                    </a:lnR>
                    <a:lnT>
                      <a:noFill/>
                    </a:lnT>
                    <a:lnB>
                      <a:noFill/>
                    </a:lnB>
                  </a:tcPr>
                </a:tc>
                <a:tc>
                  <a:txBody>
                    <a:bodyPr/>
                    <a:lstStyle/>
                    <a:p>
                      <a:pPr algn="ctr" fontAlgn="ctr"/>
                      <a:r>
                        <a:rPr lang="nb-NO" sz="1600">
                          <a:effectLst/>
                        </a:rPr>
                        <a:t>15.0</a:t>
                      </a:r>
                    </a:p>
                  </a:txBody>
                  <a:tcPr marL="62807" marR="62807" marT="31404" marB="31404" anchor="ctr">
                    <a:lnL>
                      <a:noFill/>
                    </a:lnL>
                    <a:lnR>
                      <a:noFill/>
                    </a:lnR>
                    <a:lnT>
                      <a:noFill/>
                    </a:lnT>
                    <a:lnB>
                      <a:noFill/>
                    </a:lnB>
                  </a:tcPr>
                </a:tc>
                <a:tc>
                  <a:txBody>
                    <a:bodyPr/>
                    <a:lstStyle/>
                    <a:p>
                      <a:pPr algn="ctr" fontAlgn="ctr"/>
                      <a:r>
                        <a:rPr lang="en-US" sz="1600">
                          <a:effectLst/>
                        </a:rPr>
                        <a:t>$76,180</a:t>
                      </a:r>
                    </a:p>
                  </a:txBody>
                  <a:tcPr marL="62807" marR="62807" marT="31404" marB="31404" anchor="ctr">
                    <a:lnL>
                      <a:noFill/>
                    </a:lnL>
                    <a:lnR>
                      <a:noFill/>
                    </a:lnR>
                    <a:lnT>
                      <a:noFill/>
                    </a:lnT>
                    <a:lnB>
                      <a:noFill/>
                    </a:lnB>
                  </a:tcPr>
                </a:tc>
                <a:extLst>
                  <a:ext uri="{0D108BD9-81ED-4DB2-BD59-A6C34878D82A}">
                    <a16:rowId xmlns:a16="http://schemas.microsoft.com/office/drawing/2014/main" val="10003"/>
                  </a:ext>
                </a:extLst>
              </a:tr>
              <a:tr h="339134">
                <a:tc>
                  <a:txBody>
                    <a:bodyPr/>
                    <a:lstStyle/>
                    <a:p>
                      <a:pPr fontAlgn="ctr"/>
                      <a:r>
                        <a:rPr lang="en-US" sz="1600" b="1">
                          <a:effectLst/>
                        </a:rPr>
                        <a:t>Bakkalárgráða</a:t>
                      </a:r>
                      <a:endParaRPr lang="en-US" sz="1600">
                        <a:effectLst/>
                      </a:endParaRPr>
                    </a:p>
                  </a:txBody>
                  <a:tcPr marL="62807" marR="62807" marT="31404" marB="31404" anchor="ctr">
                    <a:lnL>
                      <a:noFill/>
                    </a:lnL>
                    <a:lnR>
                      <a:noFill/>
                    </a:lnR>
                    <a:lnT>
                      <a:noFill/>
                    </a:lnT>
                    <a:lnB>
                      <a:noFill/>
                    </a:lnB>
                  </a:tcPr>
                </a:tc>
                <a:tc>
                  <a:txBody>
                    <a:bodyPr/>
                    <a:lstStyle/>
                    <a:p>
                      <a:pPr algn="ctr" fontAlgn="ctr"/>
                      <a:r>
                        <a:rPr lang="hr-HR" sz="1600">
                          <a:effectLst/>
                        </a:rPr>
                        <a:t>6.4</a:t>
                      </a:r>
                    </a:p>
                  </a:txBody>
                  <a:tcPr marL="62807" marR="62807" marT="31404" marB="31404" anchor="ctr">
                    <a:lnL>
                      <a:noFill/>
                    </a:lnL>
                    <a:lnR>
                      <a:noFill/>
                    </a:lnR>
                    <a:lnT>
                      <a:noFill/>
                    </a:lnT>
                    <a:lnB>
                      <a:noFill/>
                    </a:lnB>
                  </a:tcPr>
                </a:tc>
                <a:tc>
                  <a:txBody>
                    <a:bodyPr/>
                    <a:lstStyle/>
                    <a:p>
                      <a:pPr algn="ctr" fontAlgn="ctr"/>
                      <a:r>
                        <a:rPr lang="en-US" sz="1600">
                          <a:effectLst/>
                        </a:rPr>
                        <a:t>$75,440</a:t>
                      </a:r>
                    </a:p>
                  </a:txBody>
                  <a:tcPr marL="62807" marR="62807" marT="31404" marB="31404" anchor="ctr">
                    <a:lnL>
                      <a:noFill/>
                    </a:lnL>
                    <a:lnR>
                      <a:noFill/>
                    </a:lnR>
                    <a:lnT>
                      <a:noFill/>
                    </a:lnT>
                    <a:lnB>
                      <a:noFill/>
                    </a:lnB>
                  </a:tcPr>
                </a:tc>
                <a:extLst>
                  <a:ext uri="{0D108BD9-81ED-4DB2-BD59-A6C34878D82A}">
                    <a16:rowId xmlns:a16="http://schemas.microsoft.com/office/drawing/2014/main" val="10004"/>
                  </a:ext>
                </a:extLst>
              </a:tr>
              <a:tr h="339134">
                <a:tc>
                  <a:txBody>
                    <a:bodyPr/>
                    <a:lstStyle/>
                    <a:p>
                      <a:pPr fontAlgn="ctr"/>
                      <a:r>
                        <a:rPr lang="en-US" sz="1600" b="1">
                          <a:effectLst/>
                        </a:rPr>
                        <a:t>Tveggja ára háskólagráða</a:t>
                      </a:r>
                      <a:endParaRPr lang="en-US" sz="1600">
                        <a:effectLst/>
                      </a:endParaRPr>
                    </a:p>
                  </a:txBody>
                  <a:tcPr marL="62807" marR="62807" marT="31404" marB="31404" anchor="ctr">
                    <a:lnL>
                      <a:noFill/>
                    </a:lnL>
                    <a:lnR>
                      <a:noFill/>
                    </a:lnR>
                    <a:lnT>
                      <a:noFill/>
                    </a:lnT>
                    <a:lnB>
                      <a:noFill/>
                    </a:lnB>
                  </a:tcPr>
                </a:tc>
                <a:tc>
                  <a:txBody>
                    <a:bodyPr/>
                    <a:lstStyle/>
                    <a:p>
                      <a:pPr algn="ctr" fontAlgn="ctr"/>
                      <a:r>
                        <a:rPr lang="hr-HR" sz="1600">
                          <a:effectLst/>
                        </a:rPr>
                        <a:t>6.2</a:t>
                      </a:r>
                    </a:p>
                  </a:txBody>
                  <a:tcPr marL="62807" marR="62807" marT="31404" marB="31404" anchor="ctr">
                    <a:lnL>
                      <a:noFill/>
                    </a:lnL>
                    <a:lnR>
                      <a:noFill/>
                    </a:lnR>
                    <a:lnT>
                      <a:noFill/>
                    </a:lnT>
                    <a:lnB>
                      <a:noFill/>
                    </a:lnB>
                  </a:tcPr>
                </a:tc>
                <a:tc>
                  <a:txBody>
                    <a:bodyPr/>
                    <a:lstStyle/>
                    <a:p>
                      <a:pPr algn="ctr" fontAlgn="ctr"/>
                      <a:r>
                        <a:rPr lang="en-US" sz="1600">
                          <a:effectLst/>
                        </a:rPr>
                        <a:t>$54,940</a:t>
                      </a:r>
                    </a:p>
                  </a:txBody>
                  <a:tcPr marL="62807" marR="62807" marT="31404" marB="31404" anchor="ctr">
                    <a:lnL>
                      <a:noFill/>
                    </a:lnL>
                    <a:lnR>
                      <a:noFill/>
                    </a:lnR>
                    <a:lnT>
                      <a:noFill/>
                    </a:lnT>
                    <a:lnB>
                      <a:noFill/>
                    </a:lnB>
                  </a:tcPr>
                </a:tc>
                <a:extLst>
                  <a:ext uri="{0D108BD9-81ED-4DB2-BD59-A6C34878D82A}">
                    <a16:rowId xmlns:a16="http://schemas.microsoft.com/office/drawing/2014/main" val="10005"/>
                  </a:ext>
                </a:extLst>
              </a:tr>
              <a:tr h="593483">
                <a:tc>
                  <a:txBody>
                    <a:bodyPr/>
                    <a:lstStyle/>
                    <a:p>
                      <a:pPr fontAlgn="ctr"/>
                      <a:r>
                        <a:rPr lang="en-US" sz="1600" b="1">
                          <a:effectLst/>
                        </a:rPr>
                        <a:t>Prófskírteini eftir framhaldsskóla, án prófgráðu</a:t>
                      </a:r>
                      <a:endParaRPr lang="en-US" sz="1600">
                        <a:effectLst/>
                      </a:endParaRPr>
                    </a:p>
                  </a:txBody>
                  <a:tcPr marL="62807" marR="62807" marT="31404" marB="31404" anchor="ctr">
                    <a:lnL>
                      <a:noFill/>
                    </a:lnL>
                    <a:lnR>
                      <a:noFill/>
                    </a:lnR>
                    <a:lnT>
                      <a:noFill/>
                    </a:lnT>
                    <a:lnB>
                      <a:noFill/>
                    </a:lnB>
                  </a:tcPr>
                </a:tc>
                <a:tc>
                  <a:txBody>
                    <a:bodyPr/>
                    <a:lstStyle/>
                    <a:p>
                      <a:pPr algn="ctr" fontAlgn="ctr"/>
                      <a:r>
                        <a:rPr lang="nb-NO" sz="1600">
                          <a:effectLst/>
                        </a:rPr>
                        <a:t>5.6</a:t>
                      </a:r>
                    </a:p>
                  </a:txBody>
                  <a:tcPr marL="62807" marR="62807" marT="31404" marB="31404" anchor="ctr">
                    <a:lnL>
                      <a:noFill/>
                    </a:lnL>
                    <a:lnR>
                      <a:noFill/>
                    </a:lnR>
                    <a:lnT>
                      <a:noFill/>
                    </a:lnT>
                    <a:lnB>
                      <a:noFill/>
                    </a:lnB>
                  </a:tcPr>
                </a:tc>
                <a:tc>
                  <a:txBody>
                    <a:bodyPr/>
                    <a:lstStyle/>
                    <a:p>
                      <a:pPr algn="ctr" fontAlgn="ctr"/>
                      <a:r>
                        <a:rPr lang="en-US" sz="1600">
                          <a:effectLst/>
                        </a:rPr>
                        <a:t>$39,940</a:t>
                      </a:r>
                    </a:p>
                  </a:txBody>
                  <a:tcPr marL="62807" marR="62807" marT="31404" marB="31404" anchor="ctr">
                    <a:lnL>
                      <a:noFill/>
                    </a:lnL>
                    <a:lnR>
                      <a:noFill/>
                    </a:lnR>
                    <a:lnT>
                      <a:noFill/>
                    </a:lnT>
                    <a:lnB>
                      <a:noFill/>
                    </a:lnB>
                  </a:tcPr>
                </a:tc>
                <a:extLst>
                  <a:ext uri="{0D108BD9-81ED-4DB2-BD59-A6C34878D82A}">
                    <a16:rowId xmlns:a16="http://schemas.microsoft.com/office/drawing/2014/main" val="10006"/>
                  </a:ext>
                </a:extLst>
              </a:tr>
              <a:tr h="339134">
                <a:tc>
                  <a:txBody>
                    <a:bodyPr/>
                    <a:lstStyle/>
                    <a:p>
                      <a:pPr fontAlgn="ctr"/>
                      <a:r>
                        <a:rPr lang="en-US" sz="1600" b="1" dirty="0">
                          <a:effectLst/>
                        </a:rPr>
                        <a:t>Háskólanám að hluta, án prófgráðu</a:t>
                      </a:r>
                      <a:endParaRPr lang="en-US" sz="1600" dirty="0">
                        <a:effectLst/>
                      </a:endParaRPr>
                    </a:p>
                  </a:txBody>
                  <a:tcPr marL="62807" marR="62807" marT="31404" marB="31404" anchor="ctr">
                    <a:lnL>
                      <a:noFill/>
                    </a:lnL>
                    <a:lnR>
                      <a:noFill/>
                    </a:lnR>
                    <a:lnT>
                      <a:noFill/>
                    </a:lnT>
                    <a:lnB>
                      <a:noFill/>
                    </a:lnB>
                  </a:tcPr>
                </a:tc>
                <a:tc>
                  <a:txBody>
                    <a:bodyPr/>
                    <a:lstStyle/>
                    <a:p>
                      <a:pPr algn="ctr" fontAlgn="ctr"/>
                      <a:r>
                        <a:rPr lang="mr-IN" sz="1600">
                          <a:effectLst/>
                        </a:rPr>
                        <a:t>-0.1</a:t>
                      </a:r>
                    </a:p>
                  </a:txBody>
                  <a:tcPr marL="62807" marR="62807" marT="31404" marB="31404" anchor="ctr">
                    <a:lnL>
                      <a:noFill/>
                    </a:lnL>
                    <a:lnR>
                      <a:noFill/>
                    </a:lnR>
                    <a:lnT>
                      <a:noFill/>
                    </a:lnT>
                    <a:lnB>
                      <a:noFill/>
                    </a:lnB>
                  </a:tcPr>
                </a:tc>
                <a:tc>
                  <a:txBody>
                    <a:bodyPr/>
                    <a:lstStyle/>
                    <a:p>
                      <a:pPr algn="ctr" fontAlgn="ctr"/>
                      <a:r>
                        <a:rPr lang="en-US" sz="1600">
                          <a:effectLst/>
                        </a:rPr>
                        <a:t>$36,790</a:t>
                      </a:r>
                    </a:p>
                  </a:txBody>
                  <a:tcPr marL="62807" marR="62807" marT="31404" marB="31404" anchor="ctr">
                    <a:lnL>
                      <a:noFill/>
                    </a:lnL>
                    <a:lnR>
                      <a:noFill/>
                    </a:lnR>
                    <a:lnT>
                      <a:noFill/>
                    </a:lnT>
                    <a:lnB>
                      <a:noFill/>
                    </a:lnB>
                  </a:tcPr>
                </a:tc>
                <a:extLst>
                  <a:ext uri="{0D108BD9-81ED-4DB2-BD59-A6C34878D82A}">
                    <a16:rowId xmlns:a16="http://schemas.microsoft.com/office/drawing/2014/main" val="10007"/>
                  </a:ext>
                </a:extLst>
              </a:tr>
              <a:tr h="593483">
                <a:tc>
                  <a:txBody>
                    <a:bodyPr/>
                    <a:lstStyle/>
                    <a:p>
                      <a:pPr fontAlgn="ctr"/>
                      <a:r>
                        <a:rPr lang="en-US" sz="1600" b="1">
                          <a:effectLst/>
                        </a:rPr>
                        <a:t>Framhaldsskólapróf eða sambærileg menntun</a:t>
                      </a:r>
                      <a:endParaRPr lang="en-US" sz="1600">
                        <a:effectLst/>
                      </a:endParaRPr>
                    </a:p>
                  </a:txBody>
                  <a:tcPr marL="62807" marR="62807" marT="31404" marB="31404" anchor="ctr">
                    <a:lnL>
                      <a:noFill/>
                    </a:lnL>
                    <a:lnR>
                      <a:noFill/>
                    </a:lnR>
                    <a:lnT>
                      <a:noFill/>
                    </a:lnT>
                    <a:lnB>
                      <a:noFill/>
                    </a:lnB>
                  </a:tcPr>
                </a:tc>
                <a:tc>
                  <a:txBody>
                    <a:bodyPr/>
                    <a:lstStyle/>
                    <a:p>
                      <a:pPr algn="ctr" fontAlgn="ctr"/>
                      <a:r>
                        <a:rPr lang="nb-NO" sz="1600">
                          <a:effectLst/>
                        </a:rPr>
                        <a:t>1.5</a:t>
                      </a:r>
                    </a:p>
                  </a:txBody>
                  <a:tcPr marL="62807" marR="62807" marT="31404" marB="31404" anchor="ctr">
                    <a:lnL>
                      <a:noFill/>
                    </a:lnL>
                    <a:lnR>
                      <a:noFill/>
                    </a:lnR>
                    <a:lnT>
                      <a:noFill/>
                    </a:lnT>
                    <a:lnB>
                      <a:noFill/>
                    </a:lnB>
                  </a:tcPr>
                </a:tc>
                <a:tc>
                  <a:txBody>
                    <a:bodyPr/>
                    <a:lstStyle/>
                    <a:p>
                      <a:pPr algn="ctr" fontAlgn="ctr"/>
                      <a:r>
                        <a:rPr lang="en-US" sz="1600">
                          <a:effectLst/>
                        </a:rPr>
                        <a:t>$37,930</a:t>
                      </a:r>
                    </a:p>
                  </a:txBody>
                  <a:tcPr marL="62807" marR="62807" marT="31404" marB="31404" anchor="ctr">
                    <a:lnL>
                      <a:noFill/>
                    </a:lnL>
                    <a:lnR>
                      <a:noFill/>
                    </a:lnR>
                    <a:lnT>
                      <a:noFill/>
                    </a:lnT>
                    <a:lnB>
                      <a:noFill/>
                    </a:lnB>
                  </a:tcPr>
                </a:tc>
                <a:extLst>
                  <a:ext uri="{0D108BD9-81ED-4DB2-BD59-A6C34878D82A}">
                    <a16:rowId xmlns:a16="http://schemas.microsoft.com/office/drawing/2014/main" val="10008"/>
                  </a:ext>
                </a:extLst>
              </a:tr>
              <a:tr h="593483">
                <a:tc>
                  <a:txBody>
                    <a:bodyPr/>
                    <a:lstStyle/>
                    <a:p>
                      <a:pPr fontAlgn="ctr"/>
                      <a:r>
                        <a:rPr lang="en-US" sz="1600" b="1" dirty="0">
                          <a:effectLst/>
                        </a:rPr>
                        <a:t>Engin formleg menntunarréttindi</a:t>
                      </a:r>
                      <a:endParaRPr lang="en-US" sz="1600" dirty="0">
                        <a:effectLst/>
                      </a:endParaRPr>
                    </a:p>
                  </a:txBody>
                  <a:tcPr marL="62807" marR="62807" marT="31404" marB="31404" anchor="ctr">
                    <a:lnL>
                      <a:noFill/>
                    </a:lnL>
                    <a:lnR>
                      <a:noFill/>
                    </a:lnR>
                    <a:lnT>
                      <a:noFill/>
                    </a:lnT>
                    <a:lnB>
                      <a:noFill/>
                    </a:lnB>
                  </a:tcPr>
                </a:tc>
                <a:tc>
                  <a:txBody>
                    <a:bodyPr/>
                    <a:lstStyle/>
                    <a:p>
                      <a:pPr algn="ctr" fontAlgn="ctr"/>
                      <a:r>
                        <a:rPr lang="hr-HR" sz="1600">
                          <a:effectLst/>
                        </a:rPr>
                        <a:t>3.3</a:t>
                      </a:r>
                    </a:p>
                  </a:txBody>
                  <a:tcPr marL="62807" marR="62807" marT="31404" marB="31404" anchor="ctr">
                    <a:lnL>
                      <a:noFill/>
                    </a:lnL>
                    <a:lnR>
                      <a:noFill/>
                    </a:lnR>
                    <a:lnT>
                      <a:noFill/>
                    </a:lnT>
                    <a:lnB>
                      <a:noFill/>
                    </a:lnB>
                  </a:tcPr>
                </a:tc>
                <a:tc>
                  <a:txBody>
                    <a:bodyPr/>
                    <a:lstStyle/>
                    <a:p>
                      <a:pPr algn="ctr" fontAlgn="ctr"/>
                      <a:r>
                        <a:rPr lang="en-US" sz="1600" dirty="0">
                          <a:effectLst/>
                        </a:rPr>
                        <a:t>$25,700</a:t>
                      </a:r>
                    </a:p>
                  </a:txBody>
                  <a:tcPr marL="62807" marR="62807" marT="31404" marB="31404" anchor="ctr">
                    <a:lnL>
                      <a:noFill/>
                    </a:lnL>
                    <a:lnR>
                      <a:noFill/>
                    </a:lnR>
                    <a:lnT>
                      <a:noFill/>
                    </a:lnT>
                    <a:lnB>
                      <a:noFill/>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560298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338667" y="122767"/>
            <a:ext cx="8062913" cy="658813"/>
          </a:xfrm>
        </p:spPr>
        <p:txBody>
          <a:bodyPr/>
          <a:lstStyle/>
          <a:p>
            <a:pPr fontAlgn="auto">
              <a:spcAft>
                <a:spcPts val="0"/>
              </a:spcAft>
              <a:defRPr/>
            </a:pPr>
            <a:r>
              <a:rPr lang="en-US" dirty="0"/>
              <a:t>Fátækt í Bandaríkjunum</a:t>
            </a:r>
          </a:p>
        </p:txBody>
      </p:sp>
      <p:sp>
        <p:nvSpPr>
          <p:cNvPr id="9219" name="Figure Legend"/>
          <p:cNvSpPr>
            <a:spLocks noGrp="1"/>
          </p:cNvSpPr>
          <p:nvPr>
            <p:ph type="body" sz="quarter" idx="14"/>
          </p:nvPr>
        </p:nvSpPr>
        <p:spPr>
          <a:xfrm>
            <a:off x="338667" y="913869"/>
            <a:ext cx="8669866" cy="5801255"/>
          </a:xfrm>
        </p:spPr>
        <p:txBody>
          <a:bodyPr/>
          <a:lstStyle/>
          <a:p>
            <a:pPr eaLnBrk="1" hangingPunct="1"/>
            <a:r>
              <a:rPr lang="en-US" altLang="en-US" b="1" dirty="0">
                <a:ea typeface="MS PGothic" charset="-128"/>
              </a:rPr>
              <a:t>Vanvinna</a:t>
            </a:r>
            <a:r>
              <a:rPr lang="en-US" altLang="en-US" dirty="0">
                <a:ea typeface="MS PGothic" charset="-128"/>
              </a:rPr>
              <a:t> er það þegar fólk tekur verr launað og lægra metið starf en menntun þess og reynsla gefa tilefni til </a:t>
            </a:r>
          </a:p>
          <a:p>
            <a:pPr eaLnBrk="1" hangingPunct="1"/>
            <a:r>
              <a:rPr lang="en-US" altLang="en-US" b="1" dirty="0">
                <a:ea typeface="MS PGothic" charset="-128"/>
              </a:rPr>
              <a:t>Kerfislægt atvinnuleysi </a:t>
            </a:r>
            <a:r>
              <a:rPr lang="en-US" altLang="en-US" dirty="0">
                <a:ea typeface="MS PGothic" charset="-128"/>
              </a:rPr>
              <a:t>er samfélagslegt misræmi milli atvinnuleitenda og þeirra starfa sem eru í boði </a:t>
            </a:r>
          </a:p>
          <a:p>
            <a:pPr eaLnBrk="1" hangingPunct="1"/>
            <a:r>
              <a:rPr lang="en-US" b="1" dirty="0"/>
              <a:t>Það er dýrt að vera fátækur: </a:t>
            </a:r>
            <a:r>
              <a:rPr lang="en-US" dirty="0"/>
              <a:t>Fólk sem hefur meira fé handbært, betra lánshæfismat, stöðugri tekjur og traustar tryggingar getur keypt vörur og þjónustu með öðrum hætti en þeir sem hafa ekki slíkt öryggi. </a:t>
            </a:r>
          </a:p>
          <a:p>
            <a:pPr marL="342900" indent="-342900" eaLnBrk="1" hangingPunct="1">
              <a:buClr>
                <a:schemeClr val="tx1"/>
              </a:buClr>
              <a:buFont typeface="Arial" charset="0"/>
              <a:buChar char="•"/>
            </a:pPr>
            <a:r>
              <a:rPr lang="en-US" dirty="0"/>
              <a:t>Tekjuhærra fólk á greiðari aðgang að lánsfé með kreditkortum eða lánum og getur líklega samið um lægri mánaðarlegar greiðslur eða lægri útborgun.</a:t>
            </a:r>
          </a:p>
          <a:p>
            <a:pPr marL="342900" indent="-342900">
              <a:buClr>
                <a:schemeClr val="tx1"/>
              </a:buClr>
              <a:buFont typeface="Arial" charset="0"/>
              <a:buChar char="•"/>
            </a:pPr>
            <a:r>
              <a:rPr lang="en-US" dirty="0"/>
              <a:t>Fólk sem býr við fátækt greiðir mun stærri hluta tekna sinna fyrir húsnæði og bíla en aðrir – stundum 70–80 prósent heildarteknanna. Efnaminna fólk er einnig líklegra til að leigja en eiga og byggir því ekki upp lánshæfi á sama hátt. Það getur heldur ekki selt eignina síðar og nýtt eigið fé sitt (Nobles 2019).</a:t>
            </a:r>
            <a:endParaRPr lang="en-US" altLang="en-US" dirty="0">
              <a:ea typeface="MS PGothic" charset="-128"/>
            </a:endParaRPr>
          </a:p>
          <a:p>
            <a:pPr eaLnBrk="1" hangingPunct="1">
              <a:lnSpc>
                <a:spcPct val="90000"/>
              </a:lnSpc>
              <a:spcBef>
                <a:spcPts val="1584"/>
              </a:spcBef>
            </a:pPr>
            <a:endParaRPr lang="en-US" altLang="en-US" sz="2400" dirty="0">
              <a:ea typeface="MS PGothic" charset="-128"/>
            </a:endParaRPr>
          </a:p>
        </p:txBody>
      </p:sp>
    </p:spTree>
    <p:extLst>
      <p:ext uri="{BB962C8B-B14F-4D97-AF65-F5344CB8AC3E}">
        <p14:creationId xmlns:p14="http://schemas.microsoft.com/office/powerpoint/2010/main" val="185673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17926"/>
            <a:ext cx="8062913" cy="658813"/>
          </a:xfrm>
        </p:spPr>
        <p:txBody>
          <a:bodyPr/>
          <a:lstStyle/>
          <a:p>
            <a:pPr fontAlgn="auto">
              <a:spcAft>
                <a:spcPts val="0"/>
              </a:spcAft>
              <a:defRPr/>
            </a:pPr>
            <a:r>
              <a:rPr lang="en-US" dirty="0"/>
              <a:t>Mynd 18.13</a:t>
            </a:r>
          </a:p>
        </p:txBody>
      </p:sp>
      <p:pic>
        <p:nvPicPr>
          <p:cNvPr id="3" name="Picture Placeholder 2" descr="Graph depicting the working poverty vs. non-working poverty rates, distributed by country." title="FIgure 18.1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309687" y="676739"/>
            <a:ext cx="6753225" cy="4880068"/>
          </a:xfrm>
        </p:spPr>
      </p:pic>
      <p:sp>
        <p:nvSpPr>
          <p:cNvPr id="9219" name="Figure Legend"/>
          <p:cNvSpPr>
            <a:spLocks noGrp="1"/>
          </p:cNvSpPr>
          <p:nvPr>
            <p:ph type="body" sz="quarter" idx="14"/>
          </p:nvPr>
        </p:nvSpPr>
        <p:spPr>
          <a:xfrm>
            <a:off x="457200" y="5815013"/>
            <a:ext cx="8062913" cy="900112"/>
          </a:xfrm>
        </p:spPr>
        <p:txBody>
          <a:bodyPr/>
          <a:lstStyle/>
          <a:p>
            <a:r>
              <a:rPr lang="en-US" sz="1600" dirty="0"/>
              <a:t>Hlutfall fátækra sem vinna og fátækra sem eru án atvinnu, um 2000 — Í Bandaríkjunum er hærra hlutfall fólks sem býr við fátækt í vinnu en í öðrum þróuðum ríkjum.</a:t>
            </a:r>
          </a:p>
        </p:txBody>
      </p:sp>
    </p:spTree>
    <p:extLst>
      <p:ext uri="{BB962C8B-B14F-4D97-AF65-F5344CB8AC3E}">
        <p14:creationId xmlns:p14="http://schemas.microsoft.com/office/powerpoint/2010/main" val="1319392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0" y="17926"/>
            <a:ext cx="8062913" cy="658813"/>
          </a:xfrm>
        </p:spPr>
        <p:txBody>
          <a:bodyPr/>
          <a:lstStyle/>
          <a:p>
            <a:pPr fontAlgn="auto">
              <a:spcAft>
                <a:spcPts val="0"/>
              </a:spcAft>
              <a:defRPr/>
            </a:pPr>
            <a:r>
              <a:rPr lang="en-US" dirty="0"/>
              <a:t>Mynd 18.14</a:t>
            </a:r>
          </a:p>
        </p:txBody>
      </p:sp>
      <p:pic>
        <p:nvPicPr>
          <p:cNvPr id="4" name="Picture Placeholder 3" descr="A map of the United States shows the percentage of people in poverty by state. New Mexico, Oklahoma, Arkansas, Louisiana, Mississippi, Alabama, Kentucky, and West Virginia have 15 percent or more people living in poverty. Nevada, Arizona, Montana, Texas, Missouri, Michigan, Ohio, Florida, Georgia, Pennsylvania, and New York have 12 percent to 14.9 percent living in poverty. California, Oregon, Idaho, South Dakota, Illinois, Indiana had 11 percent of people living in poverty. Utah, Colorado, Minnesota, New Hampshire, New Jersey, and Massachusetts have less than 9.5 percent living in poverty." title="Figure 18.1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42976" y="755809"/>
            <a:ext cx="7119937" cy="4330780"/>
          </a:xfrm>
        </p:spPr>
      </p:pic>
      <p:sp>
        <p:nvSpPr>
          <p:cNvPr id="9219" name="Figure Legend"/>
          <p:cNvSpPr>
            <a:spLocks noGrp="1"/>
          </p:cNvSpPr>
          <p:nvPr>
            <p:ph type="body" sz="quarter" idx="14"/>
          </p:nvPr>
        </p:nvSpPr>
        <p:spPr>
          <a:xfrm>
            <a:off x="457198" y="5196481"/>
            <a:ext cx="8062913" cy="900112"/>
          </a:xfrm>
        </p:spPr>
        <p:txBody>
          <a:bodyPr/>
          <a:lstStyle/>
          <a:p>
            <a:r>
              <a:rPr lang="en-US" sz="1600" dirty="0"/>
              <a:t>Fátæktarhlutfall er mismunandi eftir ríkjum og landshlutum. Svæðin þar sem fátækt er mest liggja fremur þétt saman, en næsthæsta fátæktarhlutfallið mælist í ríkjum víðs vegar um landið, allt frá Nevada og Arizona í suðvesturhlutanum til New York í norðausturhlutanum. (Heimild: U.S. Census Bureau)</a:t>
            </a:r>
          </a:p>
        </p:txBody>
      </p:sp>
      <p:sp>
        <p:nvSpPr>
          <p:cNvPr id="6" name="TextBox 5">
            <a:extLst>
              <a:ext uri="{FF2B5EF4-FFF2-40B4-BE49-F238E27FC236}">
                <a16:creationId xmlns:a16="http://schemas.microsoft.com/office/drawing/2014/main" id="{AFBBACE2-1ABE-5842-A610-ECC962E60D30}"/>
              </a:ext>
            </a:extLst>
          </p:cNvPr>
          <p:cNvSpPr txBox="1"/>
          <p:nvPr/>
        </p:nvSpPr>
        <p:spPr>
          <a:xfrm>
            <a:off x="214392" y="6318607"/>
            <a:ext cx="8815227" cy="553998"/>
          </a:xfrm>
          <a:prstGeom prst="rect">
            <a:avLst/>
          </a:prstGeom>
          <a:noFill/>
        </p:spPr>
        <p:txBody>
          <a:bodyPr wrap="square" rtlCol="0">
            <a:spAutoFit/>
          </a:bodyPr>
          <a:lstStyle/>
          <a:p>
            <a:r>
              <a:rPr lang="en-US" sz="1000" dirty="0"/>
              <a:t>Þetta ítarefni frá OpenStax er © Rice University og gefið út samkvæmt alþjóðlega leyfinu CC BY-NC-SA 4.0. Heimilt er að afrita eða breyta efninu eingöngu í óviðskiptalegum tilgangi, en geta verður OpenStax og Rice University og tilgreina allar breytingar. </a:t>
            </a:r>
            <a:r>
              <a:rPr lang="en-US" sz="1000"/>
              <a:t>Öllum aðlöguðum útgáfum verður að miðla með sams konar leyfi.</a:t>
            </a:r>
            <a:endParaRPr lang="en-US" sz="1000" dirty="0"/>
          </a:p>
        </p:txBody>
      </p:sp>
    </p:spTree>
    <p:extLst>
      <p:ext uri="{BB962C8B-B14F-4D97-AF65-F5344CB8AC3E}">
        <p14:creationId xmlns:p14="http://schemas.microsoft.com/office/powerpoint/2010/main" val="12504125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6231</TotalTime>
  <Words>2045</Words>
  <Application>Microsoft Macintosh PowerPoint</Application>
  <PresentationFormat>On-screen Show (4:3)</PresentationFormat>
  <Paragraphs>172</Paragraphs>
  <Slides>28</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MS PGothic</vt:lpstr>
      <vt:lpstr>Arial</vt:lpstr>
      <vt:lpstr>Arial Black</vt:lpstr>
      <vt:lpstr>Calibri</vt:lpstr>
      <vt:lpstr>Essential</vt:lpstr>
      <vt:lpstr>INTRODUCTION TO Sociology 3E</vt:lpstr>
      <vt:lpstr>Figure 18.1</vt:lpstr>
      <vt:lpstr>Introduction to Work and the economy</vt:lpstr>
      <vt:lpstr>The Wage gap</vt:lpstr>
      <vt:lpstr>The Recession(s)</vt:lpstr>
      <vt:lpstr>Figure 18.2</vt:lpstr>
      <vt:lpstr>Agricultural revolution</vt:lpstr>
      <vt:lpstr>Figure 18.3</vt:lpstr>
      <vt:lpstr>Figure 18.4</vt:lpstr>
      <vt:lpstr>Industrial revolution</vt:lpstr>
      <vt:lpstr>Economic systems</vt:lpstr>
      <vt:lpstr>Figure 18.5</vt:lpstr>
      <vt:lpstr>Stock Exchanges</vt:lpstr>
      <vt:lpstr>Figure 18.6</vt:lpstr>
      <vt:lpstr>Figure 18.7</vt:lpstr>
      <vt:lpstr>Figure 18.8</vt:lpstr>
      <vt:lpstr>Theoretical perspectives</vt:lpstr>
      <vt:lpstr>Theoretical perspectives (cont.)</vt:lpstr>
      <vt:lpstr>Figure 18.9</vt:lpstr>
      <vt:lpstr>Globalization</vt:lpstr>
      <vt:lpstr>Figure 18.10</vt:lpstr>
      <vt:lpstr>Figure 18.11</vt:lpstr>
      <vt:lpstr>Globalization (cont.)</vt:lpstr>
      <vt:lpstr>Figure 18.12</vt:lpstr>
      <vt:lpstr>Education and employment impact</vt:lpstr>
      <vt:lpstr>Poverty in the united States</vt:lpstr>
      <vt:lpstr>Figure 18.13</vt:lpstr>
      <vt:lpstr>Figure 18.14</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18 - Work and the Economy</dc:title>
  <dc:creator>Spuddy McSpare</dc:creator>
  <cp:lastModifiedBy>Theresa Masciale</cp:lastModifiedBy>
  <cp:revision>118</cp:revision>
  <dcterms:created xsi:type="dcterms:W3CDTF">2012-06-04T02:13:36Z</dcterms:created>
  <dcterms:modified xsi:type="dcterms:W3CDTF">2026-02-16T20:42:04Z</dcterms:modified>
</cp:coreProperties>
</file>