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20"/>
  </p:notesMasterIdLst>
  <p:handoutMasterIdLst>
    <p:handoutMasterId r:id="rId21"/>
  </p:handoutMasterIdLst>
  <p:sldIdLst>
    <p:sldId id="256" r:id="rId2"/>
    <p:sldId id="277" r:id="rId3"/>
    <p:sldId id="280" r:id="rId4"/>
    <p:sldId id="287" r:id="rId5"/>
    <p:sldId id="289" r:id="rId6"/>
    <p:sldId id="279" r:id="rId7"/>
    <p:sldId id="290" r:id="rId8"/>
    <p:sldId id="291" r:id="rId9"/>
    <p:sldId id="292" r:id="rId10"/>
    <p:sldId id="281" r:id="rId11"/>
    <p:sldId id="282" r:id="rId12"/>
    <p:sldId id="283" r:id="rId13"/>
    <p:sldId id="293" r:id="rId14"/>
    <p:sldId id="284" r:id="rId15"/>
    <p:sldId id="294" r:id="rId16"/>
    <p:sldId id="295" r:id="rId17"/>
    <p:sldId id="296" r:id="rId18"/>
    <p:sldId id="288" r:id="rId1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354" autoAdjust="0"/>
    <p:restoredTop sz="86457" autoAdjust="0"/>
  </p:normalViewPr>
  <p:slideViewPr>
    <p:cSldViewPr snapToGrid="0" snapToObjects="1">
      <p:cViewPr varScale="1">
        <p:scale>
          <a:sx n="101" d="100"/>
          <a:sy n="101" d="100"/>
        </p:scale>
        <p:origin x="1256" y="200"/>
      </p:cViewPr>
      <p:guideLst>
        <p:guide orient="horz" pos="2160"/>
        <p:guide pos="2880"/>
      </p:guideLst>
    </p:cSldViewPr>
  </p:slideViewPr>
  <p:outlineViewPr>
    <p:cViewPr>
      <p:scale>
        <a:sx n="33" d="100"/>
        <a:sy n="33" d="100"/>
      </p:scale>
      <p:origin x="0" y="-17456"/>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handoutMaster" Target="handoutMasters/handout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E5310F03-FC83-4E11-8558-AE8A84515371}" type="datetimeFigureOut">
              <a:rPr lang="en-US"/>
              <a:pPr>
                <a:defRPr/>
              </a:pPr>
              <a:t>2/16/26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5E2D4EAB-08FF-4A94-84C5-535EB0AB39EB}" type="slidenum">
              <a:rPr lang="en-US"/>
              <a:pPr>
                <a:defRPr/>
              </a:pPr>
              <a:t>‹#›</a:t>
            </a:fld>
            <a:endParaRPr lang="en-US"/>
          </a:p>
        </p:txBody>
      </p:sp>
    </p:spTree>
    <p:extLst>
      <p:ext uri="{BB962C8B-B14F-4D97-AF65-F5344CB8AC3E}">
        <p14:creationId xmlns:p14="http://schemas.microsoft.com/office/powerpoint/2010/main" val="41496155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B76A9D-53A7-4A9B-BF78-03583B06A5B9}" type="datetimeFigureOut">
              <a:rPr lang="en-US" smtClean="0"/>
              <a:t>2/16/26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A48C05-3C17-4C4D-A6EE-62543A455289}" type="slidenum">
              <a:rPr lang="en-US" smtClean="0"/>
              <a:t>‹#›</a:t>
            </a:fld>
            <a:endParaRPr lang="en-US"/>
          </a:p>
        </p:txBody>
      </p:sp>
    </p:spTree>
    <p:extLst>
      <p:ext uri="{BB962C8B-B14F-4D97-AF65-F5344CB8AC3E}">
        <p14:creationId xmlns:p14="http://schemas.microsoft.com/office/powerpoint/2010/main" val="2870943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9" name="Picture Placeholder 8"/>
          <p:cNvSpPr>
            <a:spLocks noGrp="1"/>
          </p:cNvSpPr>
          <p:nvPr>
            <p:ph type="pic" sz="quarter" idx="13"/>
          </p:nvPr>
        </p:nvSpPr>
        <p:spPr>
          <a:xfrm>
            <a:off x="457199" y="1107618"/>
            <a:ext cx="4031619" cy="4607689"/>
          </a:xfrm>
        </p:spPr>
        <p:txBody>
          <a:bodyPr rtlCol="0">
            <a:normAutofit/>
          </a:bodyPr>
          <a:lstStyle/>
          <a:p>
            <a:pPr lvl="0"/>
            <a:endParaRPr lang="en-US" noProof="0"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5"/>
          </p:nvPr>
        </p:nvSpPr>
        <p:spPr/>
        <p:txBody>
          <a:bodyPr/>
          <a:lstStyle>
            <a:lvl1pPr>
              <a:defRPr/>
            </a:lvl1pPr>
          </a:lstStyle>
          <a:p>
            <a:pPr>
              <a:defRPr/>
            </a:pPr>
            <a:fld id="{3778084C-0054-4ED1-99C5-4BF4A9817D56}" type="datetime4">
              <a:rPr lang="en-US" smtClean="0"/>
              <a:t>February 16, 2026</a:t>
            </a:fld>
            <a:endParaRPr lang="en-US"/>
          </a:p>
        </p:txBody>
      </p:sp>
      <p:sp>
        <p:nvSpPr>
          <p:cNvPr id="7" name="Slide Number Placeholder 6"/>
          <p:cNvSpPr>
            <a:spLocks noGrp="1"/>
          </p:cNvSpPr>
          <p:nvPr>
            <p:ph type="sldNum" sz="quarter" idx="17"/>
          </p:nvPr>
        </p:nvSpPr>
        <p:spPr/>
        <p:txBody>
          <a:bodyPr/>
          <a:lstStyle>
            <a:lvl1pPr>
              <a:defRPr/>
            </a:lvl1pPr>
          </a:lstStyle>
          <a:p>
            <a:pPr>
              <a:defRPr/>
            </a:pPr>
            <a:fld id="{76124547-4185-4266-B4E4-2581C1A87319}" type="slidenum">
              <a:rPr lang="en-US"/>
              <a:pPr>
                <a:defRPr/>
              </a:pPr>
              <a:t>‹#›</a:t>
            </a:fld>
            <a:endParaRPr lang="en-US"/>
          </a:p>
        </p:txBody>
      </p:sp>
      <p:sp>
        <p:nvSpPr>
          <p:cNvPr id="10" name="Footer Placeholder 4">
            <a:extLst>
              <a:ext uri="{FF2B5EF4-FFF2-40B4-BE49-F238E27FC236}">
                <a16:creationId xmlns:a16="http://schemas.microsoft.com/office/drawing/2014/main" id="{371855FD-2DD3-499E-9CB1-7376F2B525BF}"/>
              </a:ext>
            </a:extLst>
          </p:cNvPr>
          <p:cNvSpPr>
            <a:spLocks noGrp="1"/>
          </p:cNvSpPr>
          <p:nvPr>
            <p:ph type="ftr" sz="quarter" idx="3"/>
          </p:nvPr>
        </p:nvSpPr>
        <p:spPr>
          <a:xfrm>
            <a:off x="457200" y="6492875"/>
            <a:ext cx="7698828" cy="284163"/>
          </a:xfrm>
          <a:prstGeom prst="rect">
            <a:avLst/>
          </a:prstGeom>
        </p:spPr>
        <p:txBody>
          <a:bodyPr vert="horz" lIns="91440" tIns="45720" rIns="91440" bIns="45720" rtlCol="0" anchor="t"/>
          <a:lstStyle>
            <a:lvl1pPr algn="l" fontAlgn="auto">
              <a:spcBef>
                <a:spcPts val="0"/>
              </a:spcBef>
              <a:spcAft>
                <a:spcPts val="0"/>
              </a:spcAft>
              <a:defRPr sz="800" dirty="0">
                <a:solidFill>
                  <a:schemeClr val="tx1"/>
                </a:solidFill>
                <a:latin typeface="+mn-lt"/>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 </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rtlCol="0">
            <a:normAutofit/>
          </a:bodyPr>
          <a:lstStyle/>
          <a:p>
            <a:pPr lvl="0"/>
            <a:endParaRPr lang="en-US" noProof="0"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5"/>
          </p:nvPr>
        </p:nvSpPr>
        <p:spPr/>
        <p:txBody>
          <a:bodyPr/>
          <a:lstStyle>
            <a:lvl1pPr>
              <a:defRPr/>
            </a:lvl1pPr>
          </a:lstStyle>
          <a:p>
            <a:pPr>
              <a:defRPr/>
            </a:pPr>
            <a:fld id="{8536B173-FAAC-4342-B0C9-7E4910AAA2FB}" type="datetime4">
              <a:rPr lang="en-US" smtClean="0"/>
              <a:t>February 16, 2026</a:t>
            </a:fld>
            <a:endParaRPr lang="en-US"/>
          </a:p>
        </p:txBody>
      </p:sp>
      <p:sp>
        <p:nvSpPr>
          <p:cNvPr id="10" name="Slide Number Placeholder 5"/>
          <p:cNvSpPr>
            <a:spLocks noGrp="1"/>
          </p:cNvSpPr>
          <p:nvPr>
            <p:ph type="sldNum" sz="quarter" idx="17"/>
          </p:nvPr>
        </p:nvSpPr>
        <p:spPr/>
        <p:txBody>
          <a:bodyPr/>
          <a:lstStyle>
            <a:lvl1pPr>
              <a:defRPr/>
            </a:lvl1pPr>
          </a:lstStyle>
          <a:p>
            <a:pPr>
              <a:defRPr/>
            </a:pPr>
            <a:fld id="{2C3785B0-FE98-4A5B-9A50-1292CD97EBC4}" type="slidenum">
              <a:rPr lang="en-US"/>
              <a:pPr>
                <a:defRPr/>
              </a:pPr>
              <a:t>‹#›</a:t>
            </a:fld>
            <a:endParaRPr lang="en-US"/>
          </a:p>
        </p:txBody>
      </p:sp>
      <p:sp>
        <p:nvSpPr>
          <p:cNvPr id="11" name="Footer Placeholder 4">
            <a:extLst>
              <a:ext uri="{FF2B5EF4-FFF2-40B4-BE49-F238E27FC236}">
                <a16:creationId xmlns:a16="http://schemas.microsoft.com/office/drawing/2014/main" id="{441BC0CB-4484-4E7D-A3E6-AD23645522D2}"/>
              </a:ext>
            </a:extLst>
          </p:cNvPr>
          <p:cNvSpPr>
            <a:spLocks noGrp="1"/>
          </p:cNvSpPr>
          <p:nvPr>
            <p:ph type="ftr" sz="quarter" idx="3"/>
          </p:nvPr>
        </p:nvSpPr>
        <p:spPr>
          <a:xfrm>
            <a:off x="457200" y="6492875"/>
            <a:ext cx="7698828" cy="284163"/>
          </a:xfrm>
          <a:prstGeom prst="rect">
            <a:avLst/>
          </a:prstGeom>
        </p:spPr>
        <p:txBody>
          <a:bodyPr vert="horz" lIns="91440" tIns="45720" rIns="91440" bIns="45720" rtlCol="0" anchor="t"/>
          <a:lstStyle>
            <a:lvl1pPr algn="l" fontAlgn="auto">
              <a:spcBef>
                <a:spcPts val="0"/>
              </a:spcBef>
              <a:spcAft>
                <a:spcPts val="0"/>
              </a:spcAft>
              <a:defRPr sz="800" dirty="0">
                <a:solidFill>
                  <a:schemeClr val="tx1"/>
                </a:solidFill>
                <a:latin typeface="+mn-lt"/>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 </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p:txBody>
          <a:bodyPr/>
          <a:lstStyle>
            <a:lvl1pPr>
              <a:defRPr/>
            </a:lvl1pPr>
          </a:lstStyle>
          <a:p>
            <a:pPr>
              <a:defRPr/>
            </a:pPr>
            <a:fld id="{003DE004-AA3C-4769-89E1-36C919BC448C}" type="datetime4">
              <a:rPr lang="en-US" smtClean="0"/>
              <a:t>February 16, 2026</a:t>
            </a:fld>
            <a:endParaRPr lang="en-US"/>
          </a:p>
        </p:txBody>
      </p:sp>
      <p:sp>
        <p:nvSpPr>
          <p:cNvPr id="7" name="Slide Number Placeholder 6"/>
          <p:cNvSpPr>
            <a:spLocks noGrp="1"/>
          </p:cNvSpPr>
          <p:nvPr>
            <p:ph type="sldNum" sz="quarter" idx="12"/>
          </p:nvPr>
        </p:nvSpPr>
        <p:spPr/>
        <p:txBody>
          <a:bodyPr/>
          <a:lstStyle>
            <a:lvl1pPr>
              <a:defRPr/>
            </a:lvl1pPr>
          </a:lstStyle>
          <a:p>
            <a:pPr>
              <a:defRPr/>
            </a:pPr>
            <a:fld id="{6158F162-EC8D-4B5B-975F-B8B0EEBB18C6}" type="slidenum">
              <a:rPr lang="en-US"/>
              <a:pPr>
                <a:defRPr/>
              </a:pPr>
              <a:t>‹#›</a:t>
            </a:fld>
            <a:endParaRPr lang="en-US"/>
          </a:p>
        </p:txBody>
      </p:sp>
      <p:sp>
        <p:nvSpPr>
          <p:cNvPr id="8" name="Footer Placeholder 4">
            <a:extLst>
              <a:ext uri="{FF2B5EF4-FFF2-40B4-BE49-F238E27FC236}">
                <a16:creationId xmlns:a16="http://schemas.microsoft.com/office/drawing/2014/main" id="{8EDB00C7-DBDB-4BCD-8C05-0428DF8D2F67}"/>
              </a:ext>
            </a:extLst>
          </p:cNvPr>
          <p:cNvSpPr>
            <a:spLocks noGrp="1"/>
          </p:cNvSpPr>
          <p:nvPr>
            <p:ph type="ftr" sz="quarter" idx="3"/>
          </p:nvPr>
        </p:nvSpPr>
        <p:spPr>
          <a:xfrm>
            <a:off x="457200" y="6492875"/>
            <a:ext cx="7698828" cy="284163"/>
          </a:xfrm>
          <a:prstGeom prst="rect">
            <a:avLst/>
          </a:prstGeom>
        </p:spPr>
        <p:txBody>
          <a:bodyPr vert="horz" lIns="91440" tIns="45720" rIns="91440" bIns="45720" rtlCol="0" anchor="t"/>
          <a:lstStyle>
            <a:lvl1pPr algn="l" fontAlgn="auto">
              <a:spcBef>
                <a:spcPts val="0"/>
              </a:spcBef>
              <a:spcAft>
                <a:spcPts val="0"/>
              </a:spcAft>
              <a:defRPr sz="800" dirty="0">
                <a:solidFill>
                  <a:schemeClr val="tx1"/>
                </a:solidFill>
                <a:latin typeface="+mn-lt"/>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txBox="1">
            <a:spLocks/>
          </p:cNvSpPr>
          <p:nvPr userDrawn="1"/>
        </p:nvSpPr>
        <p:spPr>
          <a:xfrm>
            <a:off x="0" y="788988"/>
            <a:ext cx="9144000" cy="709612"/>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fontAlgn="auto">
              <a:spcAft>
                <a:spcPts val="0"/>
              </a:spcAft>
              <a:defRPr/>
            </a:pPr>
            <a:r>
              <a:rPr lang="en-US" sz="3500" dirty="0"/>
              <a:t>College Physics</a:t>
            </a:r>
          </a:p>
          <a:p>
            <a:pPr algn="ctr" fontAlgn="auto">
              <a:spcAft>
                <a:spcPts val="0"/>
              </a:spcAft>
              <a:defRPr/>
            </a:pPr>
            <a:endParaRPr lang="en-US" sz="1800" cap="none" dirty="0">
              <a:solidFill>
                <a:schemeClr val="accent3">
                  <a:lumMod val="20000"/>
                  <a:lumOff val="80000"/>
                </a:schemeClr>
              </a:solidFill>
              <a:latin typeface="+mn-lt"/>
            </a:endParaRPr>
          </a:p>
          <a:p>
            <a:pPr algn="ctr" fontAlgn="auto">
              <a:spcAft>
                <a:spcPts val="0"/>
              </a:spcAft>
              <a:defRPr/>
            </a:pPr>
            <a:r>
              <a:rPr lang="en-US" sz="2000" b="1" cap="none" dirty="0">
                <a:solidFill>
                  <a:srgbClr val="212F62"/>
                </a:solidFill>
                <a:latin typeface="+mn-lt"/>
              </a:rPr>
              <a:t>Chapter # Chapter Title</a:t>
            </a:r>
          </a:p>
          <a:p>
            <a:pPr algn="ctr" fontAlgn="auto">
              <a:spcAft>
                <a:spcPts val="0"/>
              </a:spcAft>
              <a:defRPr/>
            </a:pPr>
            <a:r>
              <a:rPr lang="en-US" sz="1600" cap="none" dirty="0">
                <a:solidFill>
                  <a:schemeClr val="tx1"/>
                </a:solidFill>
                <a:latin typeface="+mn-lt"/>
              </a:rPr>
              <a:t>PowerPoint Image Slideshow</a:t>
            </a:r>
          </a:p>
        </p:txBody>
      </p:sp>
      <p:pic>
        <p:nvPicPr>
          <p:cNvPr id="3" name="Picture 8" descr="medium_covers_Page_2.png"/>
          <p:cNvPicPr>
            <a:picLocks noChangeAspect="1"/>
          </p:cNvPicPr>
          <p:nvPr userDrawn="1"/>
        </p:nvPicPr>
        <p:blipFill>
          <a:blip r:embed="rId2" cstate="print"/>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sp>
        <p:nvSpPr>
          <p:cNvPr id="4" name="Date Placeholder 3"/>
          <p:cNvSpPr>
            <a:spLocks noGrp="1"/>
          </p:cNvSpPr>
          <p:nvPr>
            <p:ph type="dt" sz="half" idx="10"/>
          </p:nvPr>
        </p:nvSpPr>
        <p:spPr/>
        <p:txBody>
          <a:bodyPr/>
          <a:lstStyle>
            <a:lvl1pPr>
              <a:defRPr/>
            </a:lvl1pPr>
          </a:lstStyle>
          <a:p>
            <a:pPr>
              <a:defRPr/>
            </a:pPr>
            <a:fld id="{BBADE475-E4AD-49D3-9196-DD34B8982871}" type="datetime4">
              <a:rPr lang="en-US" smtClean="0"/>
              <a:t>February 16, 2026</a:t>
            </a:fld>
            <a:endParaRPr lang="en-US" dirty="0"/>
          </a:p>
        </p:txBody>
      </p:sp>
      <p:sp>
        <p:nvSpPr>
          <p:cNvPr id="6" name="Footer Placeholder 4">
            <a:extLst>
              <a:ext uri="{FF2B5EF4-FFF2-40B4-BE49-F238E27FC236}">
                <a16:creationId xmlns:a16="http://schemas.microsoft.com/office/drawing/2014/main" id="{DAD129E8-7A0B-4AD0-AB80-D95B1EA79235}"/>
              </a:ext>
            </a:extLst>
          </p:cNvPr>
          <p:cNvSpPr>
            <a:spLocks noGrp="1"/>
          </p:cNvSpPr>
          <p:nvPr>
            <p:ph type="ftr" sz="quarter" idx="3"/>
          </p:nvPr>
        </p:nvSpPr>
        <p:spPr>
          <a:xfrm>
            <a:off x="457200" y="6492875"/>
            <a:ext cx="7698828" cy="284163"/>
          </a:xfrm>
          <a:prstGeom prst="rect">
            <a:avLst/>
          </a:prstGeom>
        </p:spPr>
        <p:txBody>
          <a:bodyPr vert="horz" lIns="91440" tIns="45720" rIns="91440" bIns="45720" rtlCol="0" anchor="t"/>
          <a:lstStyle>
            <a:lvl1pPr algn="l" fontAlgn="auto">
              <a:spcBef>
                <a:spcPts val="0"/>
              </a:spcBef>
              <a:spcAft>
                <a:spcPts val="0"/>
              </a:spcAft>
              <a:defRPr sz="800" dirty="0">
                <a:solidFill>
                  <a:schemeClr val="tx1"/>
                </a:solidFill>
                <a:latin typeface="+mn-lt"/>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 </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1027" name="Text Placeholder 2"/>
          <p:cNvSpPr>
            <a:spLocks noGrp="1"/>
          </p:cNvSpPr>
          <p:nvPr>
            <p:ph type="body" idx="1"/>
          </p:nvPr>
        </p:nvSpPr>
        <p:spPr bwMode="auto">
          <a:xfrm>
            <a:off x="457200" y="1752600"/>
            <a:ext cx="7620000" cy="4373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172200"/>
            <a:ext cx="3429000" cy="304800"/>
          </a:xfrm>
          <a:prstGeom prst="rect">
            <a:avLst/>
          </a:prstGeom>
        </p:spPr>
        <p:txBody>
          <a:bodyPr vert="horz" lIns="91440" tIns="45720" rIns="91440" bIns="0" rtlCol="0" anchor="b"/>
          <a:lstStyle>
            <a:lvl1pPr algn="l" fontAlgn="auto">
              <a:spcBef>
                <a:spcPts val="0"/>
              </a:spcBef>
              <a:spcAft>
                <a:spcPts val="0"/>
              </a:spcAft>
              <a:defRPr sz="1000" smtClean="0">
                <a:solidFill>
                  <a:schemeClr val="tx1"/>
                </a:solidFill>
                <a:latin typeface="+mn-lt"/>
              </a:defRPr>
            </a:lvl1pPr>
          </a:lstStyle>
          <a:p>
            <a:pPr>
              <a:defRPr/>
            </a:pPr>
            <a:fld id="{07F23380-60DC-4CBF-802E-BA7348AB1D0B}" type="datetime4">
              <a:rPr lang="en-US" smtClean="0"/>
              <a:t>February 16, 2026</a:t>
            </a:fld>
            <a:endParaRPr lang="en-US" dirty="0"/>
          </a:p>
        </p:txBody>
      </p:sp>
      <p:sp>
        <p:nvSpPr>
          <p:cNvPr id="5" name="Footer Placeholder 4"/>
          <p:cNvSpPr>
            <a:spLocks noGrp="1"/>
          </p:cNvSpPr>
          <p:nvPr>
            <p:ph type="ftr" sz="quarter" idx="3"/>
          </p:nvPr>
        </p:nvSpPr>
        <p:spPr>
          <a:xfrm>
            <a:off x="457200" y="6492875"/>
            <a:ext cx="7698828" cy="284163"/>
          </a:xfrm>
          <a:prstGeom prst="rect">
            <a:avLst/>
          </a:prstGeom>
        </p:spPr>
        <p:txBody>
          <a:bodyPr vert="horz" lIns="91440" tIns="45720" rIns="91440" bIns="45720" rtlCol="0" anchor="t"/>
          <a:lstStyle>
            <a:lvl1pPr algn="l" fontAlgn="auto">
              <a:spcBef>
                <a:spcPts val="0"/>
              </a:spcBef>
              <a:spcAft>
                <a:spcPts val="0"/>
              </a:spcAft>
              <a:defRPr sz="800" dirty="0">
                <a:solidFill>
                  <a:schemeClr val="tx1"/>
                </a:solidFill>
                <a:latin typeface="+mn-lt"/>
              </a:defRPr>
            </a:lvl1pPr>
          </a:lstStyle>
          <a:p>
            <a:pPr>
              <a:defRPr/>
            </a:pPr>
            <a:r>
              <a:rPr lang="en-US" dirty="0"/>
              <a:t>This </a:t>
            </a:r>
            <a:r>
              <a:rPr lang="en-US" dirty="0" err="1"/>
              <a:t>OpenStax</a:t>
            </a:r>
            <a:r>
              <a:rPr lang="en-US" dirty="0"/>
              <a:t> ancillary resource is © Rice University under a CC-BY 4.0 International license; it may be reproduced or modified but must be attributed to </a:t>
            </a:r>
            <a:r>
              <a:rPr lang="en-US" dirty="0" err="1"/>
              <a:t>OpenStax</a:t>
            </a:r>
            <a:r>
              <a:rPr lang="en-US" dirty="0"/>
              <a:t>, Rice University and any changes must be noted. Any images credited to other sources are similarly available for reproduction, but must be attributed to their sources. </a:t>
            </a:r>
          </a:p>
        </p:txBody>
      </p:sp>
      <p:sp>
        <p:nvSpPr>
          <p:cNvPr id="6" name="Slide Number Placeholder 5"/>
          <p:cNvSpPr>
            <a:spLocks noGrp="1"/>
          </p:cNvSpPr>
          <p:nvPr>
            <p:ph type="sldNum" sz="quarter" idx="4"/>
          </p:nvPr>
        </p:nvSpPr>
        <p:spPr>
          <a:xfrm rot="16200000">
            <a:off x="8044657" y="683419"/>
            <a:ext cx="1316037" cy="365125"/>
          </a:xfrm>
          <a:prstGeom prst="rect">
            <a:avLst/>
          </a:prstGeom>
        </p:spPr>
        <p:txBody>
          <a:bodyPr vert="horz" lIns="91440" tIns="45720" rIns="91440" bIns="45720" rtlCol="0" anchor="ctr"/>
          <a:lstStyle>
            <a:lvl1pPr algn="r" fontAlgn="auto">
              <a:spcBef>
                <a:spcPts val="0"/>
              </a:spcBef>
              <a:spcAft>
                <a:spcPts val="0"/>
              </a:spcAft>
              <a:defRPr sz="2400" b="1" smtClean="0">
                <a:solidFill>
                  <a:srgbClr val="FFFFFF"/>
                </a:solidFill>
                <a:latin typeface="+mn-lt"/>
              </a:defRPr>
            </a:lvl1pPr>
          </a:lstStyle>
          <a:p>
            <a:pPr>
              <a:defRPr/>
            </a:pPr>
            <a:fld id="{C56169A9-3380-4EA0-9DA0-2D35F2C8DA18}"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Lst>
  <p:hf sldNum="0" hdr="0" dt="0"/>
  <p:txStyles>
    <p:titleStyle>
      <a:lvl1pPr algn="l" rtl="0" fontAlgn="base">
        <a:spcBef>
          <a:spcPct val="0"/>
        </a:spcBef>
        <a:spcAft>
          <a:spcPct val="0"/>
        </a:spcAft>
        <a:defRPr sz="2400" kern="1200" cap="all" spc="-60" baseline="0">
          <a:solidFill>
            <a:schemeClr val="tx1"/>
          </a:solidFill>
          <a:latin typeface="+mj-lt"/>
          <a:ea typeface="+mj-ea"/>
          <a:cs typeface="+mj-cs"/>
        </a:defRPr>
      </a:lvl1pPr>
      <a:lvl2pPr algn="l" rtl="0" fontAlgn="base">
        <a:spcBef>
          <a:spcPct val="0"/>
        </a:spcBef>
        <a:spcAft>
          <a:spcPct val="0"/>
        </a:spcAft>
        <a:defRPr sz="2400">
          <a:solidFill>
            <a:srgbClr val="6CB255"/>
          </a:solidFill>
          <a:latin typeface="Arial Black" pitchFamily="34" charset="0"/>
        </a:defRPr>
      </a:lvl2pPr>
      <a:lvl3pPr algn="l" rtl="0" fontAlgn="base">
        <a:spcBef>
          <a:spcPct val="0"/>
        </a:spcBef>
        <a:spcAft>
          <a:spcPct val="0"/>
        </a:spcAft>
        <a:defRPr sz="2400">
          <a:solidFill>
            <a:srgbClr val="6CB255"/>
          </a:solidFill>
          <a:latin typeface="Arial Black" pitchFamily="34" charset="0"/>
        </a:defRPr>
      </a:lvl3pPr>
      <a:lvl4pPr algn="l" rtl="0" fontAlgn="base">
        <a:spcBef>
          <a:spcPct val="0"/>
        </a:spcBef>
        <a:spcAft>
          <a:spcPct val="0"/>
        </a:spcAft>
        <a:defRPr sz="2400">
          <a:solidFill>
            <a:srgbClr val="6CB255"/>
          </a:solidFill>
          <a:latin typeface="Arial Black" pitchFamily="34" charset="0"/>
        </a:defRPr>
      </a:lvl4pPr>
      <a:lvl5pPr algn="l" rtl="0" fontAlgn="base">
        <a:spcBef>
          <a:spcPct val="0"/>
        </a:spcBef>
        <a:spcAft>
          <a:spcPct val="0"/>
        </a:spcAft>
        <a:defRPr sz="2400">
          <a:solidFill>
            <a:srgbClr val="6CB255"/>
          </a:solidFill>
          <a:latin typeface="Arial Black" pitchFamily="34" charset="0"/>
        </a:defRPr>
      </a:lvl5pPr>
      <a:lvl6pPr marL="457200" algn="l" rtl="0" fontAlgn="base">
        <a:spcBef>
          <a:spcPct val="0"/>
        </a:spcBef>
        <a:spcAft>
          <a:spcPct val="0"/>
        </a:spcAft>
        <a:defRPr sz="2400">
          <a:solidFill>
            <a:srgbClr val="6CB255"/>
          </a:solidFill>
          <a:latin typeface="Arial Black" pitchFamily="34" charset="0"/>
        </a:defRPr>
      </a:lvl6pPr>
      <a:lvl7pPr marL="914400" algn="l" rtl="0" fontAlgn="base">
        <a:spcBef>
          <a:spcPct val="0"/>
        </a:spcBef>
        <a:spcAft>
          <a:spcPct val="0"/>
        </a:spcAft>
        <a:defRPr sz="2400">
          <a:solidFill>
            <a:srgbClr val="6CB255"/>
          </a:solidFill>
          <a:latin typeface="Arial Black" pitchFamily="34" charset="0"/>
        </a:defRPr>
      </a:lvl7pPr>
      <a:lvl8pPr marL="1371600" algn="l" rtl="0" fontAlgn="base">
        <a:spcBef>
          <a:spcPct val="0"/>
        </a:spcBef>
        <a:spcAft>
          <a:spcPct val="0"/>
        </a:spcAft>
        <a:defRPr sz="2400">
          <a:solidFill>
            <a:srgbClr val="6CB255"/>
          </a:solidFill>
          <a:latin typeface="Arial Black" pitchFamily="34" charset="0"/>
        </a:defRPr>
      </a:lvl8pPr>
      <a:lvl9pPr marL="1828800" algn="l" rtl="0" fontAlgn="base">
        <a:spcBef>
          <a:spcPct val="0"/>
        </a:spcBef>
        <a:spcAft>
          <a:spcPct val="0"/>
        </a:spcAft>
        <a:defRPr sz="2400">
          <a:solidFill>
            <a:srgbClr val="6CB255"/>
          </a:solidFill>
          <a:latin typeface="Arial Black" pitchFamily="34" charset="0"/>
        </a:defRPr>
      </a:lvl9pPr>
    </p:titleStyle>
    <p:bodyStyle>
      <a:lvl1pPr algn="l" rtl="0" fontAlgn="base">
        <a:spcBef>
          <a:spcPct val="20000"/>
        </a:spcBef>
        <a:spcAft>
          <a:spcPts val="600"/>
        </a:spcAft>
        <a:buClr>
          <a:srgbClr val="6CB255"/>
        </a:buClr>
        <a:buFont typeface="Arial" charset="0"/>
        <a:defRPr sz="2000" kern="1200">
          <a:solidFill>
            <a:schemeClr val="tx1"/>
          </a:solidFill>
          <a:latin typeface="+mn-lt"/>
          <a:ea typeface="+mn-ea"/>
          <a:cs typeface="+mn-cs"/>
        </a:defRPr>
      </a:lvl1pPr>
      <a:lvl2pPr marL="457200" indent="-182563" algn="l" rtl="0" fontAlgn="base">
        <a:spcBef>
          <a:spcPct val="20000"/>
        </a:spcBef>
        <a:spcAft>
          <a:spcPct val="0"/>
        </a:spcAft>
        <a:buClr>
          <a:schemeClr val="tx1"/>
        </a:buClr>
        <a:buFont typeface="Arial" charset="0"/>
        <a:buChar char="•"/>
        <a:defRPr sz="2000" kern="1200">
          <a:solidFill>
            <a:srgbClr val="000000"/>
          </a:solidFill>
          <a:latin typeface="+mn-lt"/>
          <a:ea typeface="+mn-ea"/>
          <a:cs typeface="+mn-cs"/>
        </a:defRPr>
      </a:lvl2pPr>
      <a:lvl3pPr marL="11430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3pPr>
      <a:lvl4pPr marL="16002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4pPr>
      <a:lvl5pPr marL="2057400" indent="-228600" algn="l" rtl="0" fontAlgn="base">
        <a:spcBef>
          <a:spcPct val="20000"/>
        </a:spcBef>
        <a:spcAft>
          <a:spcPct val="0"/>
        </a:spcAft>
        <a:buClr>
          <a:schemeClr val="tx1"/>
        </a:buClr>
        <a:buFont typeface="Arial" charset="0"/>
        <a:buChar char="•"/>
        <a:defRPr kern="120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 /><Relationship Id="rId2" Type="http://schemas.openxmlformats.org/officeDocument/2006/relationships/image" Target="../media/v3_image3_51e54acd9dc1.png" /><Relationship Id="rId3" Type="http://schemas.openxmlformats.org/officeDocument/2006/relationships/image" Target="../media/image4.jpe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6_7beb8b1c2976.png"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8.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13_3420b1e19b55.png" /></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a:extLst>
              <a:ext uri="{FF2B5EF4-FFF2-40B4-BE49-F238E27FC236}">
                <a16:creationId xmlns:a16="http://schemas.microsoft.com/office/drawing/2014/main" id="{EEAE9C10-0035-48F9-9989-4F17D2F32DFC}"/>
              </a:ext>
            </a:extLst>
          </p:cNvPr>
          <p:cNvSpPr>
            <a:spLocks noGrp="1"/>
          </p:cNvSpPr>
          <p:nvPr>
            <p:ph type="title" idx="4294967295"/>
          </p:nvPr>
        </p:nvSpPr>
        <p:spPr>
          <a:xfrm>
            <a:off x="0" y="788988"/>
            <a:ext cx="9144000" cy="735012"/>
          </a:xfrm>
        </p:spPr>
        <p:txBody>
          <a:bodyPr>
            <a:normAutofit/>
          </a:bodyPr>
          <a:lstStyle/>
          <a:p>
            <a:pPr algn="ctr"/>
            <a:r>
              <a:rPr lang="en-US" sz="3600" dirty="0"/>
              <a:t>Félagsfræði,</a:t>
            </a:r>
            <a:r>
              <a:rPr lang="en-US" sz="3600" baseline="0" dirty="0"/>
              <a:t> 3. útgáfa</a:t>
            </a:r>
            <a:endParaRPr lang="en-US" sz="3600" dirty="0"/>
          </a:p>
        </p:txBody>
      </p:sp>
      <p:sp>
        <p:nvSpPr>
          <p:cNvPr id="5" name="Chapter Title"/>
          <p:cNvSpPr txBox="1">
            <a:spLocks/>
          </p:cNvSpPr>
          <p:nvPr/>
        </p:nvSpPr>
        <p:spPr>
          <a:xfrm>
            <a:off x="0" y="1616891"/>
            <a:ext cx="9144000" cy="709612"/>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fontAlgn="auto">
              <a:spcAft>
                <a:spcPts val="0"/>
              </a:spcAft>
              <a:defRPr/>
            </a:pPr>
            <a:r>
              <a:rPr lang="en-US" sz="2000" b="1" cap="none" dirty="0">
                <a:solidFill>
                  <a:srgbClr val="212F62"/>
                </a:solidFill>
                <a:latin typeface="+mn-lt"/>
              </a:rPr>
              <a:t>16. kafli MENNTUN</a:t>
            </a:r>
          </a:p>
          <a:p>
            <a:pPr algn="ctr" fontAlgn="auto">
              <a:spcAft>
                <a:spcPts val="0"/>
              </a:spcAft>
              <a:defRPr/>
            </a:pPr>
            <a:r>
              <a:rPr lang="en-US" sz="1600" cap="none" dirty="0">
                <a:solidFill>
                  <a:schemeClr val="tx1"/>
                </a:solidFill>
                <a:latin typeface="+mn-lt"/>
              </a:rPr>
              <a:t>PowerPoint-myndasýning</a:t>
            </a:r>
          </a:p>
        </p:txBody>
      </p:sp>
      <p:pic>
        <p:nvPicPr>
          <p:cNvPr id="7" name="Picture 6" descr="Image of OpenStax Sociology Cover" title="OS Sociology Cove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5698" y="2557844"/>
            <a:ext cx="3235428" cy="3235428"/>
          </a:xfrm>
          <a:prstGeom prst="rect">
            <a:avLst/>
          </a:prstGeom>
        </p:spPr>
      </p:pic>
      <p:pic>
        <p:nvPicPr>
          <p:cNvPr id="6" name="OpenStaxLogo" descr="openstax college logo"/>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0087" y="5775854"/>
            <a:ext cx="1226434" cy="83359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16.1</a:t>
            </a:r>
          </a:p>
        </p:txBody>
      </p:sp>
      <p:pic>
        <p:nvPicPr>
          <p:cNvPr id="4" name="Figure" descr="Eight girls graduating from college in their gowns, with their backs turned toward the camera"/>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9668" r="-19668"/>
          <a:stretch>
            <a:fillRect/>
          </a:stretch>
        </p:blipFill>
        <p:spPr/>
      </p:pic>
      <p:sp>
        <p:nvSpPr>
          <p:cNvPr id="9219" name="Figure Legend"/>
          <p:cNvSpPr>
            <a:spLocks noGrp="1"/>
          </p:cNvSpPr>
          <p:nvPr>
            <p:ph type="body" sz="quarter" idx="14"/>
          </p:nvPr>
        </p:nvSpPr>
        <p:spPr>
          <a:xfrm>
            <a:off x="457200" y="4843463"/>
            <a:ext cx="8062913" cy="1166812"/>
          </a:xfrm>
        </p:spPr>
        <p:txBody>
          <a:bodyPr/>
          <a:lstStyle/>
          <a:p>
            <a:r>
              <a:rPr lang="en-US" sz="1600" dirty="0"/>
              <a:t>Nemendur sem ljúka háskólanámi hefja starfsferil sinn líklega skuldsettir. (Mynd frá </a:t>
            </a:r>
            <a:r>
              <a:rPr lang="en-US" sz="1600"/>
              <a:t>Kevin Dooley/flickr</a:t>
            </a:r>
            <a:r>
              <a:rPr lang="en-US" sz="1600" dirty="0"/>
              <a:t>)</a:t>
            </a:r>
          </a:p>
          <a:p>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145256" y="125521"/>
            <a:ext cx="1557338" cy="658813"/>
          </a:xfrm>
        </p:spPr>
        <p:txBody>
          <a:bodyPr>
            <a:normAutofit/>
          </a:bodyPr>
          <a:lstStyle/>
          <a:p>
            <a:pPr fontAlgn="auto">
              <a:spcAft>
                <a:spcPts val="0"/>
              </a:spcAft>
              <a:defRPr/>
            </a:pPr>
            <a:r>
              <a:rPr lang="en-US" sz="1600" dirty="0"/>
              <a:t>Mynd 16.2</a:t>
            </a:r>
          </a:p>
        </p:txBody>
      </p:sp>
      <p:pic>
        <p:nvPicPr>
          <p:cNvPr id="7" name="Picture Placeholder 6" descr="A graph shows the unemployment rate by level of educational attainment. Among people age 25 and older with a bachelor's degree or higher, the unemployment rate was 2.0 percent in January 2020, down from 2.4 percent a year earlier. The national unemployment rate was 3.6 percent in January 2020, down from 4.0 percent in January 2019. (The national unemployment rate is for people age 16 and older.) The bottom data line of the graph indicates bachelors degree holders, who are regularly several percentage points lower in unemployment than the next level of people measured, which are people with some college education. Those without a high school degree have the highest consistent unemployment rate, sometimes more than 10 percent higher than those with bachelors degrees."/>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2014537" y="125521"/>
            <a:ext cx="6700837" cy="4676094"/>
          </a:xfrm>
        </p:spPr>
      </p:pic>
      <p:sp>
        <p:nvSpPr>
          <p:cNvPr id="9219" name="Figure Legend" descr="A graph shows the unemployment rate by level of educational attainment. Among people age 25 and older with a bachelor's degree or higher, the unemployment rate was 2.0 percent in January 2020, down from 2.4 percent a year earlier. The national unemployment rate was 3.6 percent in January 2020, down from 4.0 percent in January 2019. (The national unemployment rate is for people age 16 and older.) The bottom data line of the graph indicates bachelors degree holders, who are regularly several percentage points lower in unemployment than the next level of people measured, which are people with some college education. Those without a high school degree have the highest consistent unemployment rate, sometimes more than 10 percent higher than those with bachelors degrees." title="Figure 16.2"/>
          <p:cNvSpPr>
            <a:spLocks noGrp="1"/>
          </p:cNvSpPr>
          <p:nvPr>
            <p:ph type="body" sz="quarter" idx="14"/>
          </p:nvPr>
        </p:nvSpPr>
        <p:spPr>
          <a:xfrm>
            <a:off x="145256" y="4972049"/>
            <a:ext cx="8686800" cy="1885951"/>
          </a:xfrm>
        </p:spPr>
        <p:txBody>
          <a:bodyPr/>
          <a:lstStyle/>
          <a:p>
            <a:r>
              <a:rPr lang="en-US" sz="1600" dirty="0"/>
              <a:t>Atvinnuleysi meðal fólks 25 ára og eldra eftir menntunarstigi. Eins og sést á grafinu tók almennt atvinnuleysi að minnka árið 2009 eftir að hafa náð hámarki í fjármálakreppunni og hélt áfram að minnka á árunum 2010–2020. (Grafið sýnir ekki aukið atvinnuleysi í COVID-19-faraldrinum.) Takið eftir muninum eftir menntunarstigi og áhrifum hans á atvinnuleysi. Atvinnuleysi hefur alltaf verið minnst meðal fólks með bakkalárgráðu en mest meðal þeirra sem hafa ekki lokið framhaldsskóla. (Heimild: Bureau of Labor Statistics)</a:t>
            </a:r>
            <a:endParaRPr lang="en-US" sz="1600" dirty="0">
              <a:solidFill>
                <a:schemeClr val="tx1"/>
              </a:solidFill>
            </a:endParaRPr>
          </a:p>
        </p:txBody>
      </p:sp>
    </p:spTree>
    <p:extLst>
      <p:ext uri="{BB962C8B-B14F-4D97-AF65-F5344CB8AC3E}">
        <p14:creationId xmlns:p14="http://schemas.microsoft.com/office/powerpoint/2010/main" val="33936681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16.3</a:t>
            </a:r>
          </a:p>
        </p:txBody>
      </p:sp>
      <p:pic>
        <p:nvPicPr>
          <p:cNvPr id="7" name="Picture Placeholder 6" descr="Teenagers or young adults sit at tables in a classroom. They are all dressed casually, and many are smiling or laughing." title="Figure 16.3"/>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814387" y="1158266"/>
            <a:ext cx="7240836" cy="4070959"/>
          </a:xfrm>
        </p:spPr>
      </p:pic>
      <p:sp>
        <p:nvSpPr>
          <p:cNvPr id="9219" name="Figure Legend"/>
          <p:cNvSpPr>
            <a:spLocks noGrp="1"/>
          </p:cNvSpPr>
          <p:nvPr>
            <p:ph type="body" sz="quarter" idx="14"/>
          </p:nvPr>
        </p:nvSpPr>
        <p:spPr>
          <a:xfrm>
            <a:off x="571500" y="5414963"/>
            <a:ext cx="8062913" cy="1166812"/>
          </a:xfrm>
        </p:spPr>
        <p:txBody>
          <a:bodyPr/>
          <a:lstStyle/>
          <a:p>
            <a:r>
              <a:rPr lang="en-US" sz="1600" dirty="0"/>
              <a:t>Þessir nemendur í Kambódíu stunda nám við fremur óformlegar aðstæður. Aðstæður og starfshættir í öðrum skólum, bæði í nágrenninu og víða um heim, eru mjög ólík. (Mynd: Nguyen Hun Vu/</a:t>
            </a:r>
            <a:r>
              <a:rPr lang="en-US" sz="1600" dirty="0" err="1"/>
              <a:t>flickr</a:t>
            </a:r>
            <a:r>
              <a:rPr lang="en-US" sz="1600" dirty="0"/>
              <a:t>)</a:t>
            </a:r>
            <a:endParaRPr lang="en-US" sz="1600" dirty="0">
              <a:solidFill>
                <a:schemeClr val="tx1"/>
              </a:solidFill>
            </a:endParaRPr>
          </a:p>
        </p:txBody>
      </p:sp>
    </p:spTree>
    <p:extLst>
      <p:ext uri="{BB962C8B-B14F-4D97-AF65-F5344CB8AC3E}">
        <p14:creationId xmlns:p14="http://schemas.microsoft.com/office/powerpoint/2010/main" val="2881379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Tegundir menntunar</a:t>
            </a:r>
          </a:p>
        </p:txBody>
      </p:sp>
      <p:sp>
        <p:nvSpPr>
          <p:cNvPr id="9219" name="Figure Legend"/>
          <p:cNvSpPr>
            <a:spLocks noGrp="1"/>
          </p:cNvSpPr>
          <p:nvPr>
            <p:ph type="body" sz="quarter" idx="14"/>
          </p:nvPr>
        </p:nvSpPr>
        <p:spPr>
          <a:xfrm>
            <a:off x="457200" y="1643063"/>
            <a:ext cx="8062913" cy="3028950"/>
          </a:xfrm>
        </p:spPr>
        <p:txBody>
          <a:bodyPr/>
          <a:lstStyle/>
          <a:p>
            <a:pPr>
              <a:spcBef>
                <a:spcPts val="1584"/>
              </a:spcBef>
            </a:pPr>
            <a:r>
              <a:rPr lang="en-US" altLang="en-US" b="1" dirty="0">
                <a:ea typeface="MS PGothic" charset="-128"/>
              </a:rPr>
              <a:t>Formlegt nám: </a:t>
            </a:r>
            <a:r>
              <a:rPr lang="en-US" altLang="en-US" dirty="0">
                <a:ea typeface="MS PGothic" charset="-128"/>
              </a:rPr>
              <a:t>nám fræðilegra staðreynda og hugtaka. </a:t>
            </a:r>
          </a:p>
          <a:p>
            <a:pPr>
              <a:spcBef>
                <a:spcPts val="1584"/>
              </a:spcBef>
            </a:pPr>
            <a:r>
              <a:rPr lang="en-US" altLang="en-US" b="1" dirty="0">
                <a:ea typeface="MS PGothic" charset="-128"/>
              </a:rPr>
              <a:t>Óformlegt nám: </a:t>
            </a:r>
            <a:r>
              <a:rPr lang="en-US" altLang="en-US" dirty="0">
                <a:ea typeface="MS PGothic" charset="-128"/>
              </a:rPr>
              <a:t>menntun sem felst í að læra menningarleg gildi, viðmið og væntanlega hegðun með þátttöku í samfélaginu. </a:t>
            </a:r>
          </a:p>
          <a:p>
            <a:pPr>
              <a:spcBef>
                <a:spcPts val="1584"/>
              </a:spcBef>
            </a:pPr>
            <a:r>
              <a:rPr lang="en-US" altLang="en-US" b="1" dirty="0">
                <a:ea typeface="MS PGothic" charset="-128"/>
              </a:rPr>
              <a:t>Menningarmiðlun </a:t>
            </a:r>
            <a:r>
              <a:rPr lang="en-US" altLang="en-US" dirty="0">
                <a:ea typeface="MS PGothic" charset="-128"/>
              </a:rPr>
              <a:t>er ferlið þar sem fólk tileinkar sér gildi, viðhorf og félagsleg viðmið eigin menningar. Bæði formlegt og óformlegt nám fela í sér menningarmiðlun.</a:t>
            </a:r>
          </a:p>
        </p:txBody>
      </p:sp>
    </p:spTree>
    <p:extLst>
      <p:ext uri="{BB962C8B-B14F-4D97-AF65-F5344CB8AC3E}">
        <p14:creationId xmlns:p14="http://schemas.microsoft.com/office/powerpoint/2010/main" val="1156219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16.4</a:t>
            </a:r>
          </a:p>
        </p:txBody>
      </p:sp>
      <p:pic>
        <p:nvPicPr>
          <p:cNvPr id="7" name="Picture Placeholder 6" descr="A child of about ten years old slices bread while a younger child looks on." title="figure 16.4"/>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904743" y="1107618"/>
            <a:ext cx="6967670" cy="4606404"/>
          </a:xfrm>
        </p:spPr>
      </p:pic>
      <p:sp>
        <p:nvSpPr>
          <p:cNvPr id="8195" name="Figure Legend"/>
          <p:cNvSpPr>
            <a:spLocks noGrp="1"/>
          </p:cNvSpPr>
          <p:nvPr>
            <p:ph type="body" sz="quarter" idx="14"/>
          </p:nvPr>
        </p:nvSpPr>
        <p:spPr>
          <a:xfrm>
            <a:off x="200025" y="6094262"/>
            <a:ext cx="8320088" cy="648981"/>
          </a:xfrm>
        </p:spPr>
        <p:txBody>
          <a:bodyPr/>
          <a:lstStyle/>
          <a:p>
            <a:r>
              <a:rPr lang="en-US" sz="1600" dirty="0">
                <a:solidFill>
                  <a:schemeClr val="tx1"/>
                </a:solidFill>
              </a:rPr>
              <a:t>Þegar börn sýna yngri systkinum sínum hvernig á að bera fram mat er það dæmi um óformlega menntun. (Mynd: Tim Pierce/</a:t>
            </a:r>
            <a:r>
              <a:rPr lang="en-US" sz="1600" dirty="0" err="1">
                <a:solidFill>
                  <a:schemeClr val="tx1"/>
                </a:solidFill>
              </a:rPr>
              <a:t>flickr</a:t>
            </a:r>
            <a:r>
              <a:rPr lang="en-US" sz="1600" dirty="0">
                <a:solidFill>
                  <a:schemeClr val="tx1"/>
                </a:solidFill>
              </a:rPr>
              <a:t>)</a:t>
            </a:r>
          </a:p>
        </p:txBody>
      </p:sp>
    </p:spTree>
    <p:extLst>
      <p:ext uri="{BB962C8B-B14F-4D97-AF65-F5344CB8AC3E}">
        <p14:creationId xmlns:p14="http://schemas.microsoft.com/office/powerpoint/2010/main" val="2367507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Aðgangur að menntun: Mills v. Board of Education</a:t>
            </a:r>
          </a:p>
        </p:txBody>
      </p:sp>
      <p:sp>
        <p:nvSpPr>
          <p:cNvPr id="9219" name="Figure Legend"/>
          <p:cNvSpPr>
            <a:spLocks noGrp="1"/>
          </p:cNvSpPr>
          <p:nvPr>
            <p:ph type="body" sz="quarter" idx="14"/>
          </p:nvPr>
        </p:nvSpPr>
        <p:spPr>
          <a:xfrm>
            <a:off x="457199" y="1100138"/>
            <a:ext cx="8062913" cy="5429250"/>
          </a:xfrm>
        </p:spPr>
        <p:txBody>
          <a:bodyPr/>
          <a:lstStyle/>
          <a:p>
            <a:pPr marL="285750" indent="-285750">
              <a:buClr>
                <a:schemeClr val="tx1"/>
              </a:buClr>
              <a:buFont typeface="Arial" charset="0"/>
              <a:buChar char="•"/>
            </a:pPr>
            <a:r>
              <a:rPr lang="en-US" sz="1800" dirty="0"/>
              <a:t>Foreldrar sjö barna á skólaaldri með þroskahömlun héldu því fram að skólayfirvöld synjuðu þeim um aðgang að gjaldfrjálsri opinberri menntun. </a:t>
            </a:r>
          </a:p>
          <a:p>
            <a:pPr marL="285750" indent="-285750">
              <a:buClr>
                <a:schemeClr val="tx1"/>
              </a:buClr>
              <a:buFont typeface="Arial" charset="0"/>
              <a:buChar char="•"/>
            </a:pPr>
            <a:r>
              <a:rPr lang="en-US" sz="1800" dirty="0"/>
              <a:t>Skólayfirvöld töldu að „sérstakar“ þarfir barnanna myndu auka kostnað og að þau yrðu því að vera heima án aðgangs að menntun.</a:t>
            </a:r>
          </a:p>
          <a:p>
            <a:pPr marL="285750" indent="-285750">
              <a:buClr>
                <a:schemeClr val="tx1"/>
              </a:buClr>
              <a:buFont typeface="Arial" charset="0"/>
              <a:buChar char="•"/>
            </a:pPr>
            <a:r>
              <a:rPr lang="en-US" sz="1800" dirty="0"/>
              <a:t>Dómarinn Joseph Cornelius </a:t>
            </a:r>
            <a:r>
              <a:rPr lang="en-US" sz="1800" dirty="0" err="1"/>
              <a:t>Waddy</a:t>
            </a:r>
            <a:r>
              <a:rPr lang="en-US" sz="1800" dirty="0"/>
              <a:t> staðfesti rétt nemendanna til menntunar:</a:t>
            </a:r>
          </a:p>
          <a:p>
            <a:endParaRPr lang="en-US" sz="1800" dirty="0"/>
          </a:p>
          <a:p>
            <a:r>
              <a:rPr lang="en-US" sz="1600" dirty="0"/>
              <a:t>Tryggja verður borgurunum stjórnarskrárvarin réttindi þrátt fyrir þann aukna kostnað sem því fylgir … Hagsmunir District of Columbia af því að mennta börnin sem útilokuð hafa verið verða augljóslega að vega þyngra en hagsmunir þess af því að varðveita fjármuni sína. … Ekki verður leyft að annmarkar á opinbera skólakerfi District of Columbia, hvort sem þeir stafa af ónógu fjármagni eða óskilvirkri stjórnsýslu, bitni frekar á „sérstöku“ eða fötluðu barni en ófötluðu barni (</a:t>
            </a:r>
            <a:r>
              <a:rPr lang="en-US" sz="1600" i="1" dirty="0"/>
              <a:t>Mills v. Board of Education</a:t>
            </a:r>
            <a:r>
              <a:rPr lang="en-US" sz="1600" dirty="0"/>
              <a:t> 1972).</a:t>
            </a:r>
          </a:p>
        </p:txBody>
      </p:sp>
    </p:spTree>
    <p:extLst>
      <p:ext uri="{BB962C8B-B14F-4D97-AF65-F5344CB8AC3E}">
        <p14:creationId xmlns:p14="http://schemas.microsoft.com/office/powerpoint/2010/main" val="7953850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Samvirknihyggja</a:t>
            </a:r>
          </a:p>
        </p:txBody>
      </p:sp>
      <p:sp>
        <p:nvSpPr>
          <p:cNvPr id="9219" name="Figure Legend"/>
          <p:cNvSpPr>
            <a:spLocks noGrp="1"/>
          </p:cNvSpPr>
          <p:nvPr>
            <p:ph type="body" sz="quarter" idx="14"/>
          </p:nvPr>
        </p:nvSpPr>
        <p:spPr>
          <a:xfrm>
            <a:off x="457199" y="1100138"/>
            <a:ext cx="8062913" cy="5429250"/>
          </a:xfrm>
        </p:spPr>
        <p:txBody>
          <a:bodyPr/>
          <a:lstStyle/>
          <a:p>
            <a:pPr marL="0" indent="0">
              <a:buClr>
                <a:schemeClr val="tx1"/>
              </a:buClr>
              <a:buFont typeface="Arial" panose="020B0604020202020204" pitchFamily="34" charset="0"/>
              <a:buNone/>
              <a:defRPr/>
            </a:pPr>
            <a:r>
              <a:rPr lang="en-US" altLang="en-US" sz="1800" b="1" dirty="0"/>
              <a:t>Augljós hlutverk</a:t>
            </a:r>
          </a:p>
          <a:p>
            <a:pPr marL="285750" indent="-285750">
              <a:buClr>
                <a:schemeClr val="tx1"/>
              </a:buClr>
              <a:buFont typeface="Arial" charset="0"/>
              <a:buChar char="•"/>
              <a:defRPr/>
            </a:pPr>
            <a:r>
              <a:rPr lang="en-US" altLang="en-US" sz="1800" b="1" dirty="0"/>
              <a:t>Félagsleg staðsetning: </a:t>
            </a:r>
            <a:r>
              <a:rPr lang="en-US" altLang="en-US" sz="1800" dirty="0"/>
              <a:t>að nýta menntun til að bæta félagslega stöðu sína. </a:t>
            </a:r>
          </a:p>
          <a:p>
            <a:pPr marL="0" indent="0">
              <a:buClr>
                <a:schemeClr val="tx1"/>
              </a:buClr>
              <a:buFont typeface="Arial" panose="020B0604020202020204" pitchFamily="34" charset="0"/>
              <a:buNone/>
              <a:defRPr/>
            </a:pPr>
            <a:endParaRPr lang="en-US" altLang="en-US" sz="1800" b="1" dirty="0"/>
          </a:p>
          <a:p>
            <a:pPr marL="0" indent="0">
              <a:buClr>
                <a:schemeClr val="tx1"/>
              </a:buClr>
              <a:buFont typeface="Arial" panose="020B0604020202020204" pitchFamily="34" charset="0"/>
              <a:buNone/>
              <a:defRPr/>
            </a:pPr>
            <a:endParaRPr lang="en-US" altLang="en-US" sz="1800" b="1" dirty="0"/>
          </a:p>
          <a:p>
            <a:pPr marL="0" indent="0">
              <a:buClr>
                <a:schemeClr val="tx1"/>
              </a:buClr>
              <a:buFont typeface="Arial" panose="020B0604020202020204" pitchFamily="34" charset="0"/>
              <a:buNone/>
              <a:defRPr/>
            </a:pPr>
            <a:r>
              <a:rPr lang="en-US" altLang="en-US" sz="1800" b="1" dirty="0"/>
              <a:t>Dulin hlutverk</a:t>
            </a:r>
          </a:p>
          <a:p>
            <a:pPr marL="285750" indent="-285750">
              <a:buClr>
                <a:schemeClr val="tx1"/>
              </a:buClr>
              <a:buFont typeface="Arial" charset="0"/>
              <a:buChar char="•"/>
              <a:defRPr/>
            </a:pPr>
            <a:r>
              <a:rPr lang="en-US" altLang="en-US" sz="1800" b="1" dirty="0"/>
              <a:t>Flokkun nemenda: </a:t>
            </a:r>
            <a:r>
              <a:rPr lang="en-US" altLang="en-US" sz="1800" dirty="0"/>
              <a:t>að flokka nemendur eftir námsárangri eða námsgetu. </a:t>
            </a:r>
          </a:p>
        </p:txBody>
      </p:sp>
    </p:spTree>
    <p:extLst>
      <p:ext uri="{BB962C8B-B14F-4D97-AF65-F5344CB8AC3E}">
        <p14:creationId xmlns:p14="http://schemas.microsoft.com/office/powerpoint/2010/main" val="13262504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Átakakenning</a:t>
            </a:r>
          </a:p>
        </p:txBody>
      </p:sp>
      <p:sp>
        <p:nvSpPr>
          <p:cNvPr id="9219" name="Figure Legend"/>
          <p:cNvSpPr>
            <a:spLocks noGrp="1"/>
          </p:cNvSpPr>
          <p:nvPr>
            <p:ph type="body" sz="quarter" idx="14"/>
          </p:nvPr>
        </p:nvSpPr>
        <p:spPr>
          <a:xfrm>
            <a:off x="457199" y="1100138"/>
            <a:ext cx="8458201" cy="5429250"/>
          </a:xfrm>
        </p:spPr>
        <p:txBody>
          <a:bodyPr/>
          <a:lstStyle/>
          <a:p>
            <a:pPr marL="285750" indent="-285750">
              <a:spcBef>
                <a:spcPts val="1032"/>
              </a:spcBef>
              <a:buClr>
                <a:schemeClr val="tx1"/>
              </a:buClr>
              <a:buFont typeface="Arial" charset="0"/>
              <a:buChar char="•"/>
              <a:defRPr/>
            </a:pPr>
            <a:r>
              <a:rPr lang="en-US" sz="2400" b="1" dirty="0"/>
              <a:t>Menningarauður</a:t>
            </a:r>
            <a:r>
              <a:rPr lang="en-US" sz="2400" dirty="0"/>
              <a:t>: menningarleg þekking sem gegnir, í óeiginlegri merkingu, hlutverki gjaldmiðils og auðveldar fólki að fóta sig innan menningar. </a:t>
            </a:r>
          </a:p>
          <a:p>
            <a:pPr marL="285750" indent="-285750">
              <a:spcBef>
                <a:spcPts val="1032"/>
              </a:spcBef>
              <a:buClr>
                <a:schemeClr val="tx1"/>
              </a:buClr>
              <a:buFont typeface="Arial" charset="0"/>
              <a:buChar char="•"/>
              <a:defRPr/>
            </a:pPr>
            <a:r>
              <a:rPr lang="en-US" sz="2400" b="1" dirty="0"/>
              <a:t>Dulin námskrá: </a:t>
            </a:r>
            <a:r>
              <a:rPr lang="en-US" sz="2400" dirty="0"/>
              <a:t>þekking og venjur utan formlegs námsefnis sem fólk tileinkar sér með óformlegu námi og menningarmiðlun. </a:t>
            </a:r>
          </a:p>
          <a:p>
            <a:pPr marL="1017270" lvl="1" indent="-285750">
              <a:spcBef>
                <a:spcPts val="1032"/>
              </a:spcBef>
              <a:buClr>
                <a:schemeClr val="tx1"/>
              </a:buClr>
              <a:buFont typeface="Arial" charset="0"/>
              <a:buChar char="•"/>
              <a:defRPr/>
            </a:pPr>
            <a:r>
              <a:rPr lang="en-US" sz="1800" dirty="0"/>
              <a:t>Hugtakið hefur verið notað í starfi námsárangurs- og nýnemaverkefna um tiltekna hegðun, námsaðferðir og leiðir til að fóta sig í námsumhverfinu.</a:t>
            </a:r>
          </a:p>
          <a:p>
            <a:pPr marL="285750" indent="-285750">
              <a:spcBef>
                <a:spcPts val="1032"/>
              </a:spcBef>
              <a:buClr>
                <a:schemeClr val="tx1"/>
              </a:buClr>
              <a:buFont typeface="Arial" charset="0"/>
              <a:buChar char="•"/>
              <a:defRPr/>
            </a:pPr>
            <a:r>
              <a:rPr lang="en-US" sz="2400" b="1" dirty="0"/>
              <a:t>Getuskipting: </a:t>
            </a:r>
            <a:r>
              <a:rPr lang="en-US" sz="2400" dirty="0"/>
              <a:t>formlegt flokkunarkerfi sem skipar nemendum á „námsbrautir“ (lengra komnir, slakari námsárangur) og viðheldur ójöfnuði</a:t>
            </a:r>
            <a:endParaRPr lang="en-US" altLang="en-US" sz="2400" dirty="0"/>
          </a:p>
        </p:txBody>
      </p:sp>
    </p:spTree>
    <p:extLst>
      <p:ext uri="{BB962C8B-B14F-4D97-AF65-F5344CB8AC3E}">
        <p14:creationId xmlns:p14="http://schemas.microsoft.com/office/powerpoint/2010/main" val="7723000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8" y="110247"/>
            <a:ext cx="8062913" cy="658813"/>
          </a:xfrm>
        </p:spPr>
        <p:txBody>
          <a:bodyPr/>
          <a:lstStyle/>
          <a:p>
            <a:pPr fontAlgn="auto">
              <a:spcAft>
                <a:spcPts val="0"/>
              </a:spcAft>
              <a:defRPr/>
            </a:pPr>
            <a:r>
              <a:rPr lang="en-US" dirty="0"/>
              <a:t>Mynd 16.5</a:t>
            </a:r>
          </a:p>
        </p:txBody>
      </p:sp>
      <p:pic>
        <p:nvPicPr>
          <p:cNvPr id="7" name="Picture Placeholder 6" descr="A teacher writes on a whiteboard and a group of students looks on while seated at desks." title="Figure 16.6"/>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928685" y="900113"/>
            <a:ext cx="6815139" cy="4528970"/>
          </a:xfrm>
        </p:spPr>
      </p:pic>
      <p:sp>
        <p:nvSpPr>
          <p:cNvPr id="9219" name="Figure Legend"/>
          <p:cNvSpPr>
            <a:spLocks noGrp="1"/>
          </p:cNvSpPr>
          <p:nvPr>
            <p:ph type="body" sz="quarter" idx="14"/>
          </p:nvPr>
        </p:nvSpPr>
        <p:spPr>
          <a:xfrm>
            <a:off x="457199" y="5691188"/>
            <a:ext cx="8062913" cy="1166812"/>
          </a:xfrm>
        </p:spPr>
        <p:txBody>
          <a:bodyPr/>
          <a:lstStyle/>
          <a:p>
            <a:r>
              <a:rPr lang="en-US" sz="1600" dirty="0"/>
              <a:t>Vald kennarans í kennslustofunni er ein leið menntunar til að gegna hinu augljósa hlutverki félagslegs taumhalds. (Mynd: US Department of Education/</a:t>
            </a:r>
            <a:r>
              <a:rPr lang="en-US" sz="1600" dirty="0" err="1"/>
              <a:t>flickr</a:t>
            </a:r>
            <a:r>
              <a:rPr lang="en-US" sz="1600" dirty="0"/>
              <a:t>)</a:t>
            </a:r>
          </a:p>
        </p:txBody>
      </p:sp>
    </p:spTree>
    <p:extLst>
      <p:ext uri="{BB962C8B-B14F-4D97-AF65-F5344CB8AC3E}">
        <p14:creationId xmlns:p14="http://schemas.microsoft.com/office/powerpoint/2010/main" val="7602383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16.6</a:t>
            </a:r>
          </a:p>
        </p:txBody>
      </p:sp>
      <p:sp>
        <p:nvSpPr>
          <p:cNvPr id="9219" name="Figure Legend"/>
          <p:cNvSpPr>
            <a:spLocks noGrp="1"/>
          </p:cNvSpPr>
          <p:nvPr>
            <p:ph type="body" sz="quarter" idx="14"/>
          </p:nvPr>
        </p:nvSpPr>
        <p:spPr>
          <a:xfrm>
            <a:off x="457200" y="2328862"/>
            <a:ext cx="3443288" cy="2543175"/>
          </a:xfrm>
        </p:spPr>
        <p:txBody>
          <a:bodyPr/>
          <a:lstStyle/>
          <a:p>
            <a:r>
              <a:rPr lang="en-US" sz="1600" dirty="0"/>
              <a:t>Ein leið til að kenna nemendum föðurlandsást er að hefja hvern dag á því að fara með hollustueiðinn. </a:t>
            </a:r>
          </a:p>
          <a:p>
            <a:endParaRPr lang="en-US" sz="1600" dirty="0"/>
          </a:p>
          <a:p>
            <a:r>
              <a:rPr lang="en-US" sz="1600" dirty="0"/>
              <a:t>Samkvæmt fjölda dómsúrskurða má ekki þvinga nemendur í Bandaríkjunum til að fara með hollustueiðinn eða heilsa fánanum meðan hann er fluttur. (Mynd: SC National Guard/</a:t>
            </a:r>
            <a:r>
              <a:rPr lang="en-US" sz="1600" dirty="0" err="1"/>
              <a:t>flickr</a:t>
            </a:r>
            <a:r>
              <a:rPr lang="en-US" sz="1600" dirty="0"/>
              <a:t>)</a:t>
            </a:r>
          </a:p>
        </p:txBody>
      </p:sp>
      <p:pic>
        <p:nvPicPr>
          <p:cNvPr id="7" name="Picture Placeholder 6" descr="A group of people in graduation caps and gowns stands with their hands over their hearts." title="Figure 16.6 "/>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4576762" y="538161"/>
            <a:ext cx="3943351" cy="5915027"/>
          </a:xfrm>
        </p:spPr>
      </p:pic>
    </p:spTree>
    <p:extLst>
      <p:ext uri="{BB962C8B-B14F-4D97-AF65-F5344CB8AC3E}">
        <p14:creationId xmlns:p14="http://schemas.microsoft.com/office/powerpoint/2010/main" val="16407604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Mynd 16.7</a:t>
            </a:r>
          </a:p>
        </p:txBody>
      </p:sp>
      <p:pic>
        <p:nvPicPr>
          <p:cNvPr id="2" name="Figure" descr="A child kicking a soccer ball on a playground toward three other children who are caged against a wall by a small metal goal post. " title="Figure 16.7"/>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209786" y="1165226"/>
            <a:ext cx="6733106" cy="4464050"/>
          </a:xfrm>
        </p:spPr>
      </p:pic>
      <p:sp>
        <p:nvSpPr>
          <p:cNvPr id="9219" name="Figure Legend"/>
          <p:cNvSpPr>
            <a:spLocks noGrp="1"/>
          </p:cNvSpPr>
          <p:nvPr>
            <p:ph type="body" sz="quarter" idx="14"/>
          </p:nvPr>
        </p:nvSpPr>
        <p:spPr>
          <a:xfrm>
            <a:off x="457200" y="5900738"/>
            <a:ext cx="8062913" cy="666750"/>
          </a:xfrm>
        </p:spPr>
        <p:txBody>
          <a:bodyPr/>
          <a:lstStyle/>
          <a:p>
            <a:r>
              <a:rPr lang="en-US" sz="1600" dirty="0"/>
              <a:t>Átakakenningarsinnar líta á menntakerfið sem tæki valdhafa til að viðhalda völdum sínum. (Mynd frá Thomas Ricker/</a:t>
            </a:r>
            <a:r>
              <a:rPr lang="en-US" sz="1600" dirty="0" err="1"/>
              <a:t>flickr</a:t>
            </a:r>
            <a:r>
              <a:rPr lang="en-US" sz="1600" dirty="0"/>
              <a:t>)</a:t>
            </a:r>
          </a:p>
        </p:txBody>
      </p:sp>
    </p:spTree>
    <p:extLst>
      <p:ext uri="{BB962C8B-B14F-4D97-AF65-F5344CB8AC3E}">
        <p14:creationId xmlns:p14="http://schemas.microsoft.com/office/powerpoint/2010/main" val="5269404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0"/>
            <a:ext cx="8062913" cy="658813"/>
          </a:xfrm>
        </p:spPr>
        <p:txBody>
          <a:bodyPr/>
          <a:lstStyle/>
          <a:p>
            <a:pPr fontAlgn="auto">
              <a:spcAft>
                <a:spcPts val="0"/>
              </a:spcAft>
              <a:defRPr/>
            </a:pPr>
            <a:r>
              <a:rPr lang="en-US" dirty="0"/>
              <a:t>Einkunnaverðbólga</a:t>
            </a:r>
          </a:p>
        </p:txBody>
      </p:sp>
      <p:sp>
        <p:nvSpPr>
          <p:cNvPr id="9219" name="Figure Legend"/>
          <p:cNvSpPr>
            <a:spLocks noGrp="1"/>
          </p:cNvSpPr>
          <p:nvPr>
            <p:ph type="body" sz="quarter" idx="14"/>
          </p:nvPr>
        </p:nvSpPr>
        <p:spPr>
          <a:xfrm>
            <a:off x="242888" y="814388"/>
            <a:ext cx="8686799" cy="5815012"/>
          </a:xfrm>
        </p:spPr>
        <p:txBody>
          <a:bodyPr/>
          <a:lstStyle/>
          <a:p>
            <a:pPr>
              <a:spcBef>
                <a:spcPts val="1032"/>
              </a:spcBef>
              <a:defRPr/>
            </a:pPr>
            <a:r>
              <a:rPr lang="en-US" sz="1800" b="1" dirty="0"/>
              <a:t>Einkunnaverðbólga</a:t>
            </a:r>
            <a:r>
              <a:rPr lang="en-US" sz="1800" dirty="0"/>
              <a:t> vísar almennt til þess að nemendum séu gefnar hærri einkunnir en frammistaða þeirra gefur tilefni til.</a:t>
            </a:r>
          </a:p>
          <a:p>
            <a:pPr marL="285750" indent="-285750">
              <a:spcBef>
                <a:spcPts val="1032"/>
              </a:spcBef>
              <a:buClr>
                <a:schemeClr val="tx1"/>
              </a:buClr>
              <a:buFont typeface="Arial" charset="0"/>
              <a:buChar char="•"/>
              <a:defRPr/>
            </a:pPr>
            <a:r>
              <a:rPr lang="en-US" sz="1800" dirty="0"/>
              <a:t>Hlutfall A-einkunna hefur aukist um nokkur prósentustig á hverjum áratug og A var algengasta einkunnin (</a:t>
            </a:r>
            <a:r>
              <a:rPr lang="en-US" sz="1800" dirty="0" err="1"/>
              <a:t>Jaschik</a:t>
            </a:r>
            <a:r>
              <a:rPr lang="en-US" sz="1800" dirty="0"/>
              <a:t> 2016). </a:t>
            </a:r>
          </a:p>
          <a:p>
            <a:pPr marL="285750" indent="-285750">
              <a:spcBef>
                <a:spcPts val="1032"/>
              </a:spcBef>
              <a:buClr>
                <a:schemeClr val="tx1"/>
              </a:buClr>
              <a:buFont typeface="Arial" charset="0"/>
              <a:buChar char="•"/>
              <a:defRPr/>
            </a:pPr>
            <a:r>
              <a:rPr lang="en-US" sz="1800" dirty="0"/>
              <a:t>Í einu tilviki viðurkenndi deildarforseti við Harvard að miðgildi einkunna þar væri A- og algengasta einkunnin væri A.</a:t>
            </a:r>
          </a:p>
          <a:p>
            <a:pPr marL="285750" indent="-285750">
              <a:spcBef>
                <a:spcPts val="1032"/>
              </a:spcBef>
              <a:buClr>
                <a:schemeClr val="tx1"/>
              </a:buClr>
              <a:buFont typeface="Arial" charset="0"/>
              <a:buChar char="•"/>
              <a:defRPr/>
            </a:pPr>
            <a:r>
              <a:rPr lang="en-US" sz="1800" dirty="0"/>
              <a:t>Williams College komst að því að A+-einkunnum hafði fjölgað úr 212 skólaárið 2009–10 í 426 skólaárið 2017–18 (</a:t>
            </a:r>
            <a:r>
              <a:rPr lang="en-US" sz="1800" dirty="0" err="1"/>
              <a:t>Berlinsky-Schine</a:t>
            </a:r>
            <a:r>
              <a:rPr lang="en-US" sz="1800" dirty="0"/>
              <a:t> 2020). </a:t>
            </a:r>
          </a:p>
          <a:p>
            <a:pPr marL="285750" indent="-285750">
              <a:spcBef>
                <a:spcPts val="1032"/>
              </a:spcBef>
              <a:buClr>
                <a:schemeClr val="tx1"/>
              </a:buClr>
              <a:buFont typeface="Arial" charset="0"/>
              <a:buChar char="•"/>
              <a:defRPr/>
            </a:pPr>
            <a:r>
              <a:rPr lang="en-US" sz="1800" dirty="0"/>
              <a:t>Princeton-háskóli reyndi að draga úr einkunnaverðbólgu með því að takmarka fjölda A-einkunna en hætti síðar við þá stefnu (</a:t>
            </a:r>
            <a:r>
              <a:rPr lang="en-US" sz="1800" dirty="0" err="1"/>
              <a:t>Greason</a:t>
            </a:r>
            <a:r>
              <a:rPr lang="en-US" sz="1800" dirty="0"/>
              <a:t> 2020).</a:t>
            </a:r>
            <a:endParaRPr lang="en-US" altLang="en-US" sz="1800" dirty="0"/>
          </a:p>
          <a:p>
            <a:pPr>
              <a:spcBef>
                <a:spcPts val="1032"/>
              </a:spcBef>
              <a:defRPr/>
            </a:pPr>
            <a:endParaRPr lang="en-US" sz="1800" dirty="0"/>
          </a:p>
          <a:p>
            <a:pPr>
              <a:spcBef>
                <a:spcPts val="1032"/>
              </a:spcBef>
              <a:defRPr/>
            </a:pPr>
            <a:r>
              <a:rPr lang="en-US" sz="1800" b="1" dirty="0"/>
              <a:t>Afleiðingar</a:t>
            </a:r>
            <a:r>
              <a:rPr lang="en-US" sz="1800" dirty="0"/>
              <a:t>: Nemendur með hærri einkunnir eru líklegri til að fá starf eða inngöngu í framhaldsnám. </a:t>
            </a:r>
          </a:p>
          <a:p>
            <a:pPr>
              <a:spcBef>
                <a:spcPts val="1032"/>
              </a:spcBef>
              <a:defRPr/>
            </a:pPr>
            <a:r>
              <a:rPr lang="en-US" sz="1800" dirty="0"/>
              <a:t>Umsækjendur með hærri einkunnir njóta áfram forgangs, </a:t>
            </a:r>
            <a:r>
              <a:rPr lang="en-US" sz="1800" i="1" dirty="0"/>
              <a:t>jafnvel þótt sá sem tekur ákvörðunina viti að háskóli umsækjandans kunni að ýkja einkunnir </a:t>
            </a:r>
            <a:r>
              <a:rPr lang="en-US" sz="1800" dirty="0"/>
              <a:t>(Swift 2013). </a:t>
            </a:r>
            <a:endParaRPr lang="en-US" altLang="en-US" sz="1800" dirty="0"/>
          </a:p>
        </p:txBody>
      </p:sp>
    </p:spTree>
    <p:extLst>
      <p:ext uri="{BB962C8B-B14F-4D97-AF65-F5344CB8AC3E}">
        <p14:creationId xmlns:p14="http://schemas.microsoft.com/office/powerpoint/2010/main" val="291285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200" y="241300"/>
            <a:ext cx="8062913" cy="658813"/>
          </a:xfrm>
        </p:spPr>
        <p:txBody>
          <a:bodyPr/>
          <a:lstStyle/>
          <a:p>
            <a:pPr fontAlgn="auto">
              <a:spcAft>
                <a:spcPts val="0"/>
              </a:spcAft>
              <a:defRPr/>
            </a:pPr>
            <a:r>
              <a:rPr lang="en-US" dirty="0"/>
              <a:t>Jafnt aðgengi að menntun</a:t>
            </a:r>
          </a:p>
        </p:txBody>
      </p:sp>
      <p:pic>
        <p:nvPicPr>
          <p:cNvPr id="2" name="Figure" descr="Armed National Guardsmen escorting black students up the outside stairs of a brick high school building."/>
          <p:cNvPicPr>
            <a:picLocks noGrp="1" noChangeAspect="1"/>
          </p:cNvPicPr>
          <p:nvPr>
            <p:ph type="pic" sz="quarter" idx="13"/>
          </p:nvPr>
        </p:nvPicPr>
        <p:blipFill>
          <a:blip r:embed="rId2">
            <a:extLst>
              <a:ext uri="{28A0092B-C50C-407E-A947-70E740481C1C}">
                <a14:useLocalDpi xmlns:a14="http://schemas.microsoft.com/office/drawing/2010/main" val="0"/>
              </a:ext>
            </a:extLst>
          </a:blip>
          <a:stretch>
            <a:fillRect/>
          </a:stretch>
        </p:blipFill>
        <p:spPr>
          <a:xfrm>
            <a:off x="1385888" y="1044345"/>
            <a:ext cx="6511852" cy="4297823"/>
          </a:xfrm>
        </p:spPr>
      </p:pic>
      <p:sp>
        <p:nvSpPr>
          <p:cNvPr id="9219" name="Figure Legend"/>
          <p:cNvSpPr>
            <a:spLocks noGrp="1"/>
          </p:cNvSpPr>
          <p:nvPr>
            <p:ph type="body" sz="quarter" idx="14"/>
          </p:nvPr>
        </p:nvSpPr>
        <p:spPr>
          <a:xfrm>
            <a:off x="457200" y="5486401"/>
            <a:ext cx="8062913" cy="1166812"/>
          </a:xfrm>
        </p:spPr>
        <p:txBody>
          <a:bodyPr/>
          <a:lstStyle/>
          <a:p>
            <a:r>
              <a:rPr lang="en-US" sz="1600" dirty="0"/>
              <a:t>Eisenhower forseti sendi hermenn úr 101. loftborna herdeildinni frá Kentucky til að fylgja svörtum nemendum inn í Little Rock Central High School eftir að ríkisstjóri Arkansas hafði reynt að meina þeim inngöngu. (Mynd: U.S. Army)</a:t>
            </a:r>
          </a:p>
        </p:txBody>
      </p:sp>
    </p:spTree>
    <p:extLst>
      <p:ext uri="{BB962C8B-B14F-4D97-AF65-F5344CB8AC3E}">
        <p14:creationId xmlns:p14="http://schemas.microsoft.com/office/powerpoint/2010/main" val="21298987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9" name="Figure Legend"/>
          <p:cNvSpPr>
            <a:spLocks noGrp="1"/>
          </p:cNvSpPr>
          <p:nvPr>
            <p:ph type="body" sz="quarter" idx="14"/>
          </p:nvPr>
        </p:nvSpPr>
        <p:spPr>
          <a:xfrm>
            <a:off x="242888" y="658812"/>
            <a:ext cx="8743949" cy="5913437"/>
          </a:xfrm>
        </p:spPr>
        <p:txBody>
          <a:bodyPr/>
          <a:lstStyle/>
          <a:p>
            <a:pPr marL="285750" indent="-285750">
              <a:spcBef>
                <a:spcPts val="432"/>
              </a:spcBef>
              <a:buClr>
                <a:schemeClr val="tx1"/>
              </a:buClr>
              <a:buFont typeface="Arial" charset="0"/>
              <a:buChar char="•"/>
              <a:defRPr/>
            </a:pPr>
            <a:r>
              <a:rPr lang="en-US" altLang="en-US" sz="1550" dirty="0"/>
              <a:t>Vegna ójafnrar auðlindaskiptingar milli hverfa, útilokunarstefnu í húsnæðismálum og ráðningaraðferða í skólum hélst ójöfnuður í skólum New York og annarra borga eftir </a:t>
            </a:r>
            <a:r>
              <a:rPr lang="en-US" altLang="en-US" sz="1550" i="1" dirty="0"/>
              <a:t>Brown</a:t>
            </a:r>
            <a:r>
              <a:rPr lang="en-US" altLang="en-US" sz="1550" dirty="0"/>
              <a:t>. </a:t>
            </a:r>
          </a:p>
          <a:p>
            <a:pPr marL="285750" indent="-285750">
              <a:spcBef>
                <a:spcPts val="432"/>
              </a:spcBef>
              <a:buClr>
                <a:schemeClr val="tx1"/>
              </a:buClr>
              <a:buFont typeface="Arial" charset="0"/>
              <a:buChar char="•"/>
              <a:defRPr/>
            </a:pPr>
            <a:r>
              <a:rPr lang="en-US" altLang="en-US" sz="1550" dirty="0"/>
              <a:t>Mae Mallory leiddi mótmæli, með stuðningi Ellu Baker og NAACP, þar sem börnum var haldið heima úr skóla.</a:t>
            </a:r>
          </a:p>
          <a:p>
            <a:pPr marL="285750" indent="-285750">
              <a:spcBef>
                <a:spcPts val="432"/>
              </a:spcBef>
              <a:buClr>
                <a:schemeClr val="tx1"/>
              </a:buClr>
              <a:buFont typeface="Arial" charset="0"/>
              <a:buChar char="•"/>
              <a:defRPr/>
            </a:pPr>
            <a:r>
              <a:rPr lang="en-US" altLang="en-US" sz="1550" dirty="0"/>
              <a:t>Fyrir að meina börnum sínum að sækja skóla voru </a:t>
            </a:r>
            <a:r>
              <a:rPr lang="en-US" altLang="en-US" sz="1550" b="1" dirty="0"/>
              <a:t>Harlem Nine </a:t>
            </a:r>
            <a:r>
              <a:rPr lang="en-US" altLang="en-US" sz="1550" dirty="0"/>
              <a:t>sagðar vanrækja skyldur sínar sem foreldrar og áttu yfir höfði sér lögbundin viðurlög.</a:t>
            </a:r>
          </a:p>
          <a:p>
            <a:pPr marL="285750" indent="-285750">
              <a:spcBef>
                <a:spcPts val="432"/>
              </a:spcBef>
              <a:buClr>
                <a:schemeClr val="tx1"/>
              </a:buClr>
              <a:buFont typeface="Arial" charset="0"/>
              <a:buChar char="•"/>
              <a:defRPr/>
            </a:pPr>
            <a:r>
              <a:rPr lang="en-US" altLang="en-US" sz="1550" dirty="0"/>
              <a:t>Dómstólar úrskurðuðu þeim þó að lokum í vil og komust að þeirri niðurstöðu að </a:t>
            </a:r>
            <a:r>
              <a:rPr lang="en-US" sz="1550" dirty="0"/>
              <a:t>nemendur í tilteknum hverfum fengju enn </a:t>
            </a:r>
            <a:r>
              <a:rPr lang="en-US" sz="1550" b="1" dirty="0"/>
              <a:t>„lakari menntun vegna mismununar“.</a:t>
            </a:r>
          </a:p>
          <a:p>
            <a:pPr marL="285750" indent="-285750">
              <a:spcBef>
                <a:spcPts val="432"/>
              </a:spcBef>
              <a:buClr>
                <a:schemeClr val="tx1"/>
              </a:buClr>
              <a:buFont typeface="Arial" charset="0"/>
              <a:buChar char="•"/>
              <a:defRPr/>
            </a:pPr>
            <a:r>
              <a:rPr lang="en-US" altLang="en-US" sz="1550" dirty="0"/>
              <a:t>New York-borg tók upp </a:t>
            </a:r>
            <a:r>
              <a:rPr lang="en-US" altLang="en-US" sz="1550" b="1" dirty="0"/>
              <a:t>frjálst skólaflutningskerfi </a:t>
            </a:r>
            <a:r>
              <a:rPr lang="en-US" altLang="en-US" sz="1550" dirty="0"/>
              <a:t>sem síðar þróaðist yfir í </a:t>
            </a:r>
            <a:r>
              <a:rPr lang="en-US" altLang="en-US" sz="1550" b="1" dirty="0"/>
              <a:t>skólaakstur milli hverfa</a:t>
            </a:r>
            <a:r>
              <a:rPr lang="en-US" altLang="en-US" sz="1550" dirty="0"/>
              <a:t>, þar sem nemendur voru fluttir í önnur hverfi til að sækja skóla. </a:t>
            </a:r>
          </a:p>
          <a:p>
            <a:pPr marL="1017270" lvl="1" indent="-285750">
              <a:spcBef>
                <a:spcPts val="432"/>
              </a:spcBef>
              <a:buClr>
                <a:schemeClr val="tx1"/>
              </a:buClr>
              <a:buFont typeface="Arial" charset="0"/>
              <a:buChar char="•"/>
              <a:defRPr/>
            </a:pPr>
            <a:r>
              <a:rPr lang="en-US" altLang="en-US" sz="1550" dirty="0"/>
              <a:t>Sumir nemendur fóru í betri skóla en aðrir í lakari skóla („gagnkvæmur skólaakstur“), með það að markmiði að afnema aðskilnað skólanna.</a:t>
            </a:r>
          </a:p>
          <a:p>
            <a:pPr marL="1017270" lvl="1" indent="-285750">
              <a:spcBef>
                <a:spcPts val="432"/>
              </a:spcBef>
              <a:buClr>
                <a:schemeClr val="tx1"/>
              </a:buClr>
              <a:buFont typeface="Arial" charset="0"/>
              <a:buChar char="•"/>
              <a:defRPr/>
            </a:pPr>
            <a:r>
              <a:rPr lang="en-US" altLang="en-US" sz="1550" dirty="0"/>
              <a:t>Foreldrar í hverfum hvítra mótmæltu þegar nemendum úr öðrum skólum fjölgaði þar. </a:t>
            </a:r>
          </a:p>
          <a:p>
            <a:pPr marL="1017270" lvl="1" indent="-285750">
              <a:spcBef>
                <a:spcPts val="432"/>
              </a:spcBef>
              <a:buClr>
                <a:schemeClr val="tx1"/>
              </a:buClr>
              <a:buFont typeface="Arial" charset="0"/>
              <a:buChar char="•"/>
              <a:defRPr/>
            </a:pPr>
            <a:r>
              <a:rPr lang="en-US" altLang="en-US" sz="1550" dirty="0"/>
              <a:t>Þótt skólaakstur milli hverfa sé oft talinn hafa bætt námsárangur nemenda úr minnihlutahópum dregur hann ekki alltaf úr aðskilnaði. Skólar New York-borgar eru enn almennt taldir þeir mest aðskildu í Bandaríkjunum.</a:t>
            </a:r>
          </a:p>
        </p:txBody>
      </p:sp>
      <p:sp>
        <p:nvSpPr>
          <p:cNvPr id="5" name="Figure Number"/>
          <p:cNvSpPr>
            <a:spLocks noGrp="1"/>
          </p:cNvSpPr>
          <p:nvPr>
            <p:ph type="title"/>
          </p:nvPr>
        </p:nvSpPr>
        <p:spPr>
          <a:xfrm>
            <a:off x="457199" y="0"/>
            <a:ext cx="8286752" cy="658813"/>
          </a:xfrm>
        </p:spPr>
        <p:txBody>
          <a:bodyPr>
            <a:normAutofit/>
          </a:bodyPr>
          <a:lstStyle/>
          <a:p>
            <a:pPr fontAlgn="auto">
              <a:spcAft>
                <a:spcPts val="0"/>
              </a:spcAft>
              <a:defRPr/>
            </a:pPr>
            <a:r>
              <a:rPr lang="en-US" dirty="0"/>
              <a:t>Aðskilnaður og leiðir til að draga úr honum</a:t>
            </a:r>
          </a:p>
        </p:txBody>
      </p:sp>
    </p:spTree>
    <p:extLst>
      <p:ext uri="{BB962C8B-B14F-4D97-AF65-F5344CB8AC3E}">
        <p14:creationId xmlns:p14="http://schemas.microsoft.com/office/powerpoint/2010/main" val="19549284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0"/>
            <a:ext cx="8286752" cy="658813"/>
          </a:xfrm>
        </p:spPr>
        <p:txBody>
          <a:bodyPr>
            <a:normAutofit/>
          </a:bodyPr>
          <a:lstStyle/>
          <a:p>
            <a:pPr fontAlgn="auto">
              <a:spcAft>
                <a:spcPts val="0"/>
              </a:spcAft>
              <a:defRPr/>
            </a:pPr>
            <a:r>
              <a:rPr lang="en-US" dirty="0"/>
              <a:t>Samræming og próf </a:t>
            </a:r>
          </a:p>
        </p:txBody>
      </p:sp>
      <p:sp>
        <p:nvSpPr>
          <p:cNvPr id="9219" name="Figure Legend"/>
          <p:cNvSpPr>
            <a:spLocks noGrp="1"/>
          </p:cNvSpPr>
          <p:nvPr>
            <p:ph type="body" sz="quarter" idx="14"/>
          </p:nvPr>
        </p:nvSpPr>
        <p:spPr>
          <a:xfrm>
            <a:off x="242888" y="658813"/>
            <a:ext cx="8743949" cy="5429250"/>
          </a:xfrm>
        </p:spPr>
        <p:txBody>
          <a:bodyPr/>
          <a:lstStyle/>
          <a:p>
            <a:pPr marL="285750" indent="-285750">
              <a:spcBef>
                <a:spcPts val="432"/>
              </a:spcBef>
              <a:buClr>
                <a:schemeClr val="tx1"/>
              </a:buClr>
              <a:buFont typeface="Arial" charset="0"/>
              <a:buChar char="•"/>
              <a:defRPr/>
            </a:pPr>
            <a:r>
              <a:rPr lang="en-US" sz="1800" b="1" dirty="0"/>
              <a:t>No Child Left Behind-lögin </a:t>
            </a:r>
            <a:r>
              <a:rPr lang="en-US" sz="1800" dirty="0"/>
              <a:t>skylduðu ríkin til að prófa nemendur í tilteknum árgöngum, en niðurstöðurnar réðu því hvort þau ættu rétt á alríkisstyrkjum. </a:t>
            </a:r>
          </a:p>
          <a:p>
            <a:pPr marL="285750" indent="-285750">
              <a:spcBef>
                <a:spcPts val="432"/>
              </a:spcBef>
              <a:buClr>
                <a:schemeClr val="tx1"/>
              </a:buClr>
              <a:buFont typeface="Arial" charset="0"/>
              <a:buChar char="•"/>
              <a:defRPr/>
            </a:pPr>
            <a:r>
              <a:rPr lang="en-US" sz="1800" b="1" dirty="0"/>
              <a:t>Every Student Succeeds Act (ESSA) </a:t>
            </a:r>
            <a:r>
              <a:rPr lang="en-US" sz="1800" dirty="0"/>
              <a:t>dregur úr hlutverki alríkisins í menntamálum. Ábyrgðin færist til ríkjanna, sem þurfa að leggja áætlanir sínar og markmið fyrir U.S. Department of Education til samþykktar.</a:t>
            </a:r>
          </a:p>
          <a:p>
            <a:pPr>
              <a:spcBef>
                <a:spcPts val="432"/>
              </a:spcBef>
              <a:buClr>
                <a:schemeClr val="tx1"/>
              </a:buClr>
              <a:defRPr/>
            </a:pPr>
            <a:endParaRPr lang="en-US" altLang="en-US" sz="1800" dirty="0"/>
          </a:p>
          <a:p>
            <a:pPr>
              <a:buClr>
                <a:schemeClr val="tx1"/>
              </a:buClr>
            </a:pPr>
            <a:r>
              <a:rPr lang="en-US" sz="1800" b="1" dirty="0"/>
              <a:t>Scholastic Aptitude Test (SAT) og American College Testing (ACT) </a:t>
            </a:r>
            <a:r>
              <a:rPr lang="en-US" sz="1800" dirty="0"/>
              <a:t>voru notuð við inntöku nemenda í háskóla. </a:t>
            </a:r>
          </a:p>
          <a:p>
            <a:pPr marL="285750" indent="-285750">
              <a:buClr>
                <a:schemeClr val="tx1"/>
              </a:buClr>
              <a:buFont typeface="Arial" charset="0"/>
              <a:buChar char="•"/>
            </a:pPr>
            <a:r>
              <a:rPr lang="en-US" sz="1800" dirty="0"/>
              <a:t>Ójöfn aðföng valda því að nemendur eru misvel undirbúnir. </a:t>
            </a:r>
          </a:p>
          <a:p>
            <a:pPr marL="285750" indent="-285750">
              <a:buClr>
                <a:schemeClr val="tx1"/>
              </a:buClr>
              <a:buFont typeface="Arial" charset="0"/>
              <a:buChar char="•"/>
            </a:pPr>
            <a:r>
              <a:rPr lang="en-US" sz="1800" dirty="0"/>
              <a:t>Ójöfnuður í K-12-menntakerfinu getur því fylgt nemendum áfram í háskóla.</a:t>
            </a:r>
          </a:p>
          <a:p>
            <a:pPr>
              <a:buClr>
                <a:schemeClr val="tx1"/>
              </a:buClr>
            </a:pPr>
            <a:endParaRPr lang="en-US" sz="1800" dirty="0"/>
          </a:p>
          <a:p>
            <a:pPr>
              <a:buClr>
                <a:schemeClr val="tx1"/>
              </a:buClr>
            </a:pPr>
            <a:r>
              <a:rPr lang="en-US" sz="1800" dirty="0"/>
              <a:t>Árið 2020 afnam hópur mjög kröfuharðra háskóla kröfu um samræmd próf við inntöku og árið 2021 fjölguðu háskólum sem rýmkuðu og framlengdu þá stefnu að prófniðurstöður væru valfrjálsar.</a:t>
            </a:r>
          </a:p>
          <a:p>
            <a:pPr marL="285750" indent="-285750">
              <a:spcBef>
                <a:spcPts val="432"/>
              </a:spcBef>
              <a:buClr>
                <a:schemeClr val="tx1"/>
              </a:buClr>
              <a:buFont typeface="Arial" charset="0"/>
              <a:buChar char="•"/>
              <a:defRPr/>
            </a:pPr>
            <a:endParaRPr lang="en-US" altLang="en-US" sz="1800" dirty="0"/>
          </a:p>
        </p:txBody>
      </p:sp>
    </p:spTree>
    <p:extLst>
      <p:ext uri="{BB962C8B-B14F-4D97-AF65-F5344CB8AC3E}">
        <p14:creationId xmlns:p14="http://schemas.microsoft.com/office/powerpoint/2010/main" val="18276056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off x="457199" y="0"/>
            <a:ext cx="8286752" cy="658813"/>
          </a:xfrm>
        </p:spPr>
        <p:txBody>
          <a:bodyPr>
            <a:normAutofit/>
          </a:bodyPr>
          <a:lstStyle/>
          <a:p>
            <a:pPr fontAlgn="auto">
              <a:spcAft>
                <a:spcPts val="0"/>
              </a:spcAft>
              <a:defRPr/>
            </a:pPr>
            <a:r>
              <a:rPr lang="en-US" dirty="0"/>
              <a:t>Nemendur með fötlun</a:t>
            </a:r>
          </a:p>
        </p:txBody>
      </p:sp>
      <p:sp>
        <p:nvSpPr>
          <p:cNvPr id="9219" name="Figure Legend"/>
          <p:cNvSpPr>
            <a:spLocks noGrp="1"/>
          </p:cNvSpPr>
          <p:nvPr>
            <p:ph type="body" sz="quarter" idx="14"/>
          </p:nvPr>
        </p:nvSpPr>
        <p:spPr>
          <a:xfrm>
            <a:off x="228600" y="828670"/>
            <a:ext cx="8758237" cy="5815017"/>
          </a:xfrm>
        </p:spPr>
        <p:txBody>
          <a:bodyPr/>
          <a:lstStyle/>
          <a:p>
            <a:pPr>
              <a:spcBef>
                <a:spcPts val="432"/>
              </a:spcBef>
              <a:spcAft>
                <a:spcPts val="0"/>
              </a:spcAft>
              <a:defRPr/>
            </a:pPr>
            <a:r>
              <a:rPr lang="en-US" altLang="en-US" sz="1800" dirty="0"/>
              <a:t>Americans With Disabilities Act, </a:t>
            </a:r>
            <a:r>
              <a:rPr lang="en-US" sz="1800" dirty="0"/>
              <a:t>Individuals with Disabilities Education Act (IDEA) og No Child Left Behind juku úrræði og athygli í þágu nemenda með fötlun.</a:t>
            </a:r>
          </a:p>
          <a:p>
            <a:pPr>
              <a:spcBef>
                <a:spcPts val="432"/>
              </a:spcBef>
              <a:spcAft>
                <a:spcPts val="0"/>
              </a:spcAft>
              <a:defRPr/>
            </a:pPr>
            <a:endParaRPr lang="en-US" sz="1800" dirty="0"/>
          </a:p>
          <a:p>
            <a:pPr>
              <a:spcBef>
                <a:spcPts val="432"/>
              </a:spcBef>
              <a:spcAft>
                <a:spcPts val="0"/>
              </a:spcAft>
              <a:defRPr/>
            </a:pPr>
            <a:r>
              <a:rPr lang="en-US" sz="1800" dirty="0"/>
              <a:t>Ríkin innleiða þessi úrræði þó með ólíkum hætti og sums staðar skortir aðföng til að veita fullnægjandi menntun og stuðning.</a:t>
            </a:r>
          </a:p>
          <a:p>
            <a:pPr>
              <a:spcBef>
                <a:spcPts val="432"/>
              </a:spcBef>
              <a:spcAft>
                <a:spcPts val="0"/>
              </a:spcAft>
              <a:defRPr/>
            </a:pPr>
            <a:endParaRPr lang="en-US" sz="1800" dirty="0"/>
          </a:p>
          <a:p>
            <a:pPr>
              <a:spcBef>
                <a:spcPts val="432"/>
              </a:spcBef>
              <a:spcAft>
                <a:spcPts val="0"/>
              </a:spcAft>
              <a:defRPr/>
            </a:pPr>
            <a:r>
              <a:rPr lang="en-US" sz="1800" dirty="0"/>
              <a:t>Margar raskanir og námsáskoranir, þar á meðal ADHD og lesblinda, eru vangreindar eða misskildar og fólk fær ekki nægan stuðning.</a:t>
            </a:r>
          </a:p>
          <a:p>
            <a:pPr marL="285750" indent="-285750">
              <a:spcBef>
                <a:spcPts val="432"/>
              </a:spcBef>
              <a:spcAft>
                <a:spcPts val="0"/>
              </a:spcAft>
              <a:buClr>
                <a:schemeClr val="tx1"/>
              </a:buClr>
              <a:buFont typeface="Arial" charset="0"/>
              <a:buChar char="•"/>
              <a:defRPr/>
            </a:pPr>
            <a:r>
              <a:rPr lang="en-US" sz="1800" dirty="0"/>
              <a:t>Þær kunna ranglega að vera túlkaðar sem hegðunarvandi.</a:t>
            </a:r>
          </a:p>
          <a:p>
            <a:pPr marL="285750" indent="-285750">
              <a:spcBef>
                <a:spcPts val="432"/>
              </a:spcBef>
              <a:spcAft>
                <a:spcPts val="0"/>
              </a:spcAft>
              <a:buClr>
                <a:schemeClr val="tx1"/>
              </a:buClr>
              <a:buFont typeface="Arial" charset="0"/>
              <a:buChar char="•"/>
              <a:defRPr/>
            </a:pPr>
            <a:r>
              <a:rPr lang="en-US" sz="1800" dirty="0"/>
              <a:t>Þetta getur varað fram á fullorðinsár. ADHD var til dæmis lengi talið bundið við börn en kemur einnig fyrir hjá fullorðnum.</a:t>
            </a:r>
          </a:p>
          <a:p>
            <a:pPr>
              <a:spcBef>
                <a:spcPts val="432"/>
              </a:spcBef>
              <a:spcAft>
                <a:spcPts val="0"/>
              </a:spcAft>
              <a:defRPr/>
            </a:pPr>
            <a:endParaRPr lang="en-US" sz="1800" dirty="0"/>
          </a:p>
          <a:p>
            <a:pPr>
              <a:spcBef>
                <a:spcPts val="432"/>
              </a:spcBef>
              <a:spcAft>
                <a:spcPts val="0"/>
              </a:spcAft>
              <a:defRPr/>
            </a:pPr>
            <a:r>
              <a:rPr lang="en-US" sz="1800" dirty="0"/>
              <a:t>Skóli án aðgreiningar og nám í almennum bekkjum voru hluti af No Child Left Behind, en flestir sérfræðingar telja að sérhæfður stuðningur, einstaklingsmiðuð kennsla og aukin þjálfun kennara séu nauðsynleg til að bæta árangur. </a:t>
            </a:r>
          </a:p>
          <a:p>
            <a:pPr>
              <a:spcBef>
                <a:spcPts val="432"/>
              </a:spcBef>
              <a:spcAft>
                <a:spcPts val="0"/>
              </a:spcAft>
              <a:defRPr/>
            </a:pPr>
            <a:endParaRPr lang="en-US" sz="1800" dirty="0"/>
          </a:p>
          <a:p>
            <a:pPr>
              <a:spcBef>
                <a:spcPts val="432"/>
              </a:spcBef>
              <a:spcAft>
                <a:spcPts val="0"/>
              </a:spcAft>
              <a:defRPr/>
            </a:pPr>
            <a:r>
              <a:rPr lang="en-US" sz="1800" dirty="0"/>
              <a:t>Almennt hafa úrræðin batnað svo mikið að um 73 prósent nemenda með fötlun ljúka nú framhaldsskóla að landsmeðaltali.</a:t>
            </a:r>
          </a:p>
          <a:p>
            <a:pPr>
              <a:spcBef>
                <a:spcPts val="432"/>
              </a:spcBef>
              <a:defRPr/>
            </a:pPr>
            <a:endParaRPr lang="en-US" sz="1800" dirty="0"/>
          </a:p>
          <a:p>
            <a:pPr>
              <a:spcBef>
                <a:spcPts val="432"/>
              </a:spcBef>
              <a:defRPr/>
            </a:pPr>
            <a:endParaRPr lang="en-US" sz="1800" dirty="0"/>
          </a:p>
        </p:txBody>
      </p:sp>
    </p:spTree>
    <p:extLst>
      <p:ext uri="{BB962C8B-B14F-4D97-AF65-F5344CB8AC3E}">
        <p14:creationId xmlns:p14="http://schemas.microsoft.com/office/powerpoint/2010/main" val="12980398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9" name="Figure Legend"/>
          <p:cNvSpPr>
            <a:spLocks noGrp="1"/>
          </p:cNvSpPr>
          <p:nvPr>
            <p:ph type="title" idx="4294967295"/>
          </p:nvPr>
        </p:nvSpPr>
        <p:spPr bwMode="auto">
          <a:xfrm>
            <a:off x="457200" y="4843463"/>
            <a:ext cx="8062913" cy="1166812"/>
          </a:xfrm>
          <a:prstGeom prst="rect">
            <a:avLst/>
          </a:prstGeom>
          <a:noFill/>
          <a:ln w="9525">
            <a:noFill/>
            <a:prstDash/>
            <a:miter lim="800000"/>
            <a:headEnd/>
            <a:tailEnd/>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base" latinLnBrk="0" hangingPunct="1">
              <a:lnSpc>
                <a:spcPct val="100000"/>
              </a:lnSpc>
              <a:spcBef>
                <a:spcPct val="20000"/>
              </a:spcBef>
              <a:spcAft>
                <a:spcPts val="600"/>
              </a:spcAft>
              <a:buClr>
                <a:srgbClr val="6CB255"/>
              </a:buClr>
              <a:buSzTx/>
              <a:buFont typeface="Arial" charset="0"/>
              <a:buNone/>
              <a:tabLst/>
              <a:defRPr/>
            </a:pPr>
            <a:r>
              <a:rPr kumimoji="0" lang="en-US" sz="1600" b="0" i="0" u="none" strike="noStrike" kern="1200" cap="none" spc="0" normalizeH="0" baseline="0" noProof="0" dirty="0">
                <a:ln>
                  <a:noFill/>
                </a:ln>
                <a:solidFill>
                  <a:srgbClr val="000000"/>
                </a:solidFill>
                <a:effectLst/>
                <a:uLnTx/>
                <a:uFillTx/>
                <a:latin typeface="+mn-lt"/>
                <a:ea typeface="+mn-ea"/>
                <a:cs typeface="+mn-cs"/>
              </a:rPr>
              <a:t>Árangur sjálfstætt rekinna opinberra skóla miðað við almenna opinbera skóla er deiluefni. Margar rannsóknir, þar á meðal CREDO-rannsókn Stanford, styðja ekki að þeir fyrrnefndu skili alltaf betri árangri. (Heimild: CREDO, Multiple Choice: Charter School Performance in 16 States)</a:t>
            </a:r>
          </a:p>
        </p:txBody>
      </p:sp>
      <p:pic>
        <p:nvPicPr>
          <p:cNvPr id="4" name="Figure" descr="Pictured is a graph titled Charter School Performance Compared to Public Schools. 46% of students in charter schools and public schools performed at the same level. 37% of charter school students did worse and 17% of charter school students did bette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44494" r="-44494"/>
          <a:stretch>
            <a:fillRect/>
          </a:stretch>
        </p:blipFill>
        <p:spPr/>
      </p:pic>
      <p:sp>
        <p:nvSpPr>
          <p:cNvPr id="5" name="TextBox 4">
            <a:extLst>
              <a:ext uri="{FF2B5EF4-FFF2-40B4-BE49-F238E27FC236}">
                <a16:creationId xmlns:a16="http://schemas.microsoft.com/office/drawing/2014/main" id="{F3076481-FC8C-7248-8A91-BC934C47F140}"/>
              </a:ext>
            </a:extLst>
          </p:cNvPr>
          <p:cNvSpPr txBox="1"/>
          <p:nvPr/>
        </p:nvSpPr>
        <p:spPr>
          <a:xfrm>
            <a:off x="214392" y="6318607"/>
            <a:ext cx="8815227" cy="553998"/>
          </a:xfrm>
          <a:prstGeom prst="rect">
            <a:avLst/>
          </a:prstGeom>
          <a:noFill/>
        </p:spPr>
        <p:txBody>
          <a:bodyPr wrap="square" rtlCol="0">
            <a:spAutoFit/>
          </a:bodyPr>
          <a:lstStyle/>
          <a:p>
            <a:r>
              <a:rPr lang="en-US" sz="1000" dirty="0"/>
              <a:t>Þetta OpenStax-viðbótarefni er © Rice University og gefið út samkvæmt CC BY-NC-SA 4.0 International-leyfi. Heimilt er að afrita það eða breyta því eingöngu í óviðskiptalegum tilgangi, en geta verður OpenStax og Rice University sem höfunda og tilgreina allar breytingar. </a:t>
            </a:r>
            <a:r>
              <a:rPr lang="en-US" sz="1000"/>
              <a:t>Öllum aðlöguðum útgáfum verður að deila með sams konar leyfi.</a:t>
            </a:r>
            <a:endParaRPr lang="en-US" sz="1000" dirty="0"/>
          </a:p>
        </p:txBody>
      </p:sp>
    </p:spTree>
    <p:extLst>
      <p:ext uri="{BB962C8B-B14F-4D97-AF65-F5344CB8AC3E}">
        <p14:creationId xmlns:p14="http://schemas.microsoft.com/office/powerpoint/2010/main" val="41714447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6583</TotalTime>
  <Words>1521</Words>
  <Application>Microsoft Macintosh PowerPoint</Application>
  <PresentationFormat>On-screen Show (4:3)</PresentationFormat>
  <Paragraphs>84</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MS PGothic</vt:lpstr>
      <vt:lpstr>Arial</vt:lpstr>
      <vt:lpstr>Arial Black</vt:lpstr>
      <vt:lpstr>Calibri</vt:lpstr>
      <vt:lpstr>Essential</vt:lpstr>
      <vt:lpstr>Introduction To Sociology 3E</vt:lpstr>
      <vt:lpstr>Figure 16.1</vt:lpstr>
      <vt:lpstr>Figure 16.2</vt:lpstr>
      <vt:lpstr>Figure 16.3</vt:lpstr>
      <vt:lpstr>Types of education</vt:lpstr>
      <vt:lpstr>Figure 16.4</vt:lpstr>
      <vt:lpstr>Access to education: Mills V. Board of Ed</vt:lpstr>
      <vt:lpstr>Functionalism</vt:lpstr>
      <vt:lpstr>Conflict theory</vt:lpstr>
      <vt:lpstr>Figure 16.5</vt:lpstr>
      <vt:lpstr>Figure 16.6</vt:lpstr>
      <vt:lpstr>Figure 16.7</vt:lpstr>
      <vt:lpstr>Grade inflation</vt:lpstr>
      <vt:lpstr>Equal education</vt:lpstr>
      <vt:lpstr>Segregation and Ways to alleviate it</vt:lpstr>
      <vt:lpstr>Standardization and tests </vt:lpstr>
      <vt:lpstr>Students with disabilities</vt:lpstr>
      <vt:lpstr>The debate over the performance of charter schools vs. public schools is a charged one. Dozens of studies have been made on the topic, and some, as reflected in Stanford's CREDO study above, do not support the claim that charter schools always outperform public schools. (Source: Based on the CREDO study Multiple Choice: Charter School Performance in 16 States)</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Sociology 2nd Edition - Chapter 16 - Education</dc:title>
  <dc:creator>Spuddy McSpare</dc:creator>
  <cp:lastModifiedBy>Theresa Masciale</cp:lastModifiedBy>
  <cp:revision>89</cp:revision>
  <dcterms:created xsi:type="dcterms:W3CDTF">2012-06-04T02:13:36Z</dcterms:created>
  <dcterms:modified xsi:type="dcterms:W3CDTF">2026-02-16T20:44:48Z</dcterms:modified>
</cp:coreProperties>
</file>