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21"/>
  </p:notesMasterIdLst>
  <p:handoutMasterIdLst>
    <p:handoutMasterId r:id="rId22"/>
  </p:handoutMasterIdLst>
  <p:sldIdLst>
    <p:sldId id="256" r:id="rId2"/>
    <p:sldId id="280" r:id="rId3"/>
    <p:sldId id="288" r:id="rId4"/>
    <p:sldId id="300" r:id="rId5"/>
    <p:sldId id="289" r:id="rId6"/>
    <p:sldId id="290" r:id="rId7"/>
    <p:sldId id="292" r:id="rId8"/>
    <p:sldId id="296" r:id="rId9"/>
    <p:sldId id="293" r:id="rId10"/>
    <p:sldId id="281" r:id="rId11"/>
    <p:sldId id="294" r:id="rId12"/>
    <p:sldId id="295" r:id="rId13"/>
    <p:sldId id="283" r:id="rId14"/>
    <p:sldId id="297" r:id="rId15"/>
    <p:sldId id="298" r:id="rId16"/>
    <p:sldId id="299" r:id="rId17"/>
    <p:sldId id="284" r:id="rId18"/>
    <p:sldId id="285" r:id="rId19"/>
    <p:sldId id="287"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63" autoAdjust="0"/>
    <p:restoredTop sz="95095" autoAdjust="0"/>
  </p:normalViewPr>
  <p:slideViewPr>
    <p:cSldViewPr snapToGrid="0" snapToObjects="1">
      <p:cViewPr varScale="1">
        <p:scale>
          <a:sx n="112" d="100"/>
          <a:sy n="112" d="100"/>
        </p:scale>
        <p:origin x="192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FDE48D-3D36-4D3B-86DC-C26626151C3C}" type="datetimeFigureOut">
              <a:rPr lang="en-US" smtClean="0"/>
              <a:t>2/16/26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38BB58-8120-43E6-8108-B09FAC66E6D6}" type="slidenum">
              <a:rPr lang="en-US" smtClean="0"/>
              <a:t>‹#›</a:t>
            </a:fld>
            <a:endParaRPr lang="en-US"/>
          </a:p>
        </p:txBody>
      </p:sp>
    </p:spTree>
    <p:extLst>
      <p:ext uri="{BB962C8B-B14F-4D97-AF65-F5344CB8AC3E}">
        <p14:creationId xmlns:p14="http://schemas.microsoft.com/office/powerpoint/2010/main" val="700624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chemeClr val="tx1"/>
              </a:buClr>
              <a:buFont typeface="+mj-lt"/>
              <a:buAutoNum type="alphaLcParenR"/>
              <a:defRPr>
                <a:solidFill>
                  <a:schemeClr val="tx1"/>
                </a:solidFill>
              </a:defRPr>
            </a:lvl2pPr>
            <a:lvl3pPr marL="1257300" indent="-342900">
              <a:buClr>
                <a:schemeClr val="tx1"/>
              </a:buClr>
              <a:buFont typeface="+mj-lt"/>
              <a:buAutoNum type="alphaLcParenR"/>
              <a:defRPr>
                <a:solidFill>
                  <a:schemeClr val="tx1"/>
                </a:solidFill>
              </a:defRPr>
            </a:lvl3pPr>
            <a:lvl4pPr marL="1714500" indent="-342900">
              <a:buClr>
                <a:schemeClr val="tx1"/>
              </a:buClr>
              <a:buFont typeface="+mj-lt"/>
              <a:buAutoNum type="alphaLcParenR"/>
              <a:defRPr>
                <a:solidFill>
                  <a:schemeClr val="tx1"/>
                </a:solidFill>
              </a:defRPr>
            </a:lvl4pPr>
            <a:lvl5pPr marL="2171700" indent="-342900">
              <a:buClr>
                <a:schemeClr val="tx1"/>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63BF801A-C5AC-4D75-82E7-E13CD3F268F2}" type="datetime4">
              <a:rPr lang="en-US" smtClean="0"/>
              <a:t>February 16, 2026</a:t>
            </a:fld>
            <a:endParaRPr lang="en-US"/>
          </a:p>
        </p:txBody>
      </p:sp>
      <p:sp>
        <p:nvSpPr>
          <p:cNvPr id="6" name="Footer Placeholder 5"/>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F2E48697-9FBB-479A-9616-863798F5BDF7}" type="datetime4">
              <a:rPr lang="en-US" smtClean="0"/>
              <a:t>February 16, 2026</a:t>
            </a:fld>
            <a:endParaRPr lang="en-US" dirty="0"/>
          </a:p>
        </p:txBody>
      </p:sp>
      <p:sp>
        <p:nvSpPr>
          <p:cNvPr id="6" name="Footer Placeholder 4"/>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0418610C-3BAE-442E-A9CF-D02ABF408250}" type="datetime4">
              <a:rPr lang="en-US" smtClean="0"/>
              <a:t>February 16, 2026</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txBox="1">
            <a:spLocks/>
          </p:cNvSpPr>
          <p:nvPr userDrawn="1"/>
        </p:nvSpPr>
        <p:spPr>
          <a:xfrm>
            <a:off x="0" y="788988"/>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3500" dirty="0"/>
              <a:t>Félagsfræði, 3. útgáfa</a:t>
            </a:r>
          </a:p>
          <a:p>
            <a:pPr algn="ctr" fontAlgn="auto">
              <a:spcAft>
                <a:spcPts val="0"/>
              </a:spcAft>
              <a:defRPr/>
            </a:pPr>
            <a:endParaRPr lang="en-US" sz="1800" cap="none" dirty="0">
              <a:solidFill>
                <a:schemeClr val="accent3">
                  <a:lumMod val="20000"/>
                  <a:lumOff val="80000"/>
                </a:schemeClr>
              </a:solidFill>
              <a:latin typeface="+mn-lt"/>
            </a:endParaRPr>
          </a:p>
          <a:p>
            <a:pPr algn="ctr" fontAlgn="auto">
              <a:spcAft>
                <a:spcPts val="0"/>
              </a:spcAft>
              <a:defRPr/>
            </a:pPr>
            <a:r>
              <a:rPr lang="en-US" sz="2000" b="1" cap="none" dirty="0">
                <a:solidFill>
                  <a:srgbClr val="212F62"/>
                </a:solidFill>
                <a:latin typeface="+mn-lt"/>
              </a:rPr>
              <a:t>3. kafli: Menning</a:t>
            </a:r>
          </a:p>
          <a:p>
            <a:pPr algn="ctr" fontAlgn="auto">
              <a:spcAft>
                <a:spcPts val="0"/>
              </a:spcAft>
              <a:defRPr/>
            </a:pPr>
            <a:r>
              <a:rPr lang="en-US" sz="1600" cap="none" dirty="0">
                <a:solidFill>
                  <a:schemeClr val="tx1"/>
                </a:solidFill>
                <a:latin typeface="+mn-lt"/>
              </a:rPr>
              <a:t>Myndasýning í PowerPoint</a:t>
            </a:r>
          </a:p>
        </p:txBody>
      </p:sp>
      <p:sp>
        <p:nvSpPr>
          <p:cNvPr id="4" name="Date Placeholder 3"/>
          <p:cNvSpPr>
            <a:spLocks noGrp="1"/>
          </p:cNvSpPr>
          <p:nvPr>
            <p:ph type="dt" sz="half" idx="10"/>
          </p:nvPr>
        </p:nvSpPr>
        <p:spPr/>
        <p:txBody>
          <a:bodyPr/>
          <a:lstStyle>
            <a:lvl1pPr>
              <a:defRPr/>
            </a:lvl1pPr>
          </a:lstStyle>
          <a:p>
            <a:pPr>
              <a:defRPr/>
            </a:pPr>
            <a:fld id="{3102870D-0CD4-4401-9B9D-D14507481DC3}" type="datetime4">
              <a:rPr lang="en-US" smtClean="0"/>
              <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
            </a:r>
            <a:r>
              <a:rPr lang="en-US" dirty="0" err="1"/>
              <a:t/>
            </a:r>
            <a:r>
              <a:rPr lang="en-US" dirty="0"/>
              <a:t/>
            </a:r>
            <a:r>
              <a:rPr lang="en-US" dirty="0" err="1"/>
              <a:t/>
            </a:r>
            <a:r>
              <a:rPr lang="en-US" dirty="0"/>
              <a:t/>
            </a:r>
          </a:p>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BC4FE3FC-DC8D-43CF-979D-A520A09A78B4}" type="datetime4">
              <a:rPr lang="en-US" smtClean="0"/>
              <a:t>February 16, 2026</a:t>
            </a:fld>
            <a:endParaRPr lang="en-US" dirty="0"/>
          </a:p>
        </p:txBody>
      </p:sp>
      <p:sp>
        <p:nvSpPr>
          <p:cNvPr id="5" name="Footer Placeholder 4"/>
          <p:cNvSpPr>
            <a:spLocks noGrp="1"/>
          </p:cNvSpPr>
          <p:nvPr>
            <p:ph type="ftr" sz="quarter" idx="3"/>
          </p:nvPr>
        </p:nvSpPr>
        <p:spPr>
          <a:xfrm>
            <a:off x="457200" y="6492875"/>
            <a:ext cx="7764162"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3_51e54acd9dc1.png" /><Relationship Id="rId3" Type="http://schemas.openxmlformats.org/officeDocument/2006/relationships/image" Target="../media/image4.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3f38ad6641e6.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b9a586639158.png" /><Relationship Id="rId3" Type="http://schemas.openxmlformats.org/officeDocument/2006/relationships/image" Target="../media/image12.jpe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DB4AB409-39EB-4B9F-8D4E-BD61D7E22F81}"/>
              </a:ext>
            </a:extLst>
          </p:cNvPr>
          <p:cNvSpPr>
            <a:spLocks noGrp="1"/>
          </p:cNvSpPr>
          <p:nvPr>
            <p:ph type="title" idx="4294967295"/>
          </p:nvPr>
        </p:nvSpPr>
        <p:spPr>
          <a:xfrm>
            <a:off x="0" y="679656"/>
            <a:ext cx="9144000" cy="735012"/>
          </a:xfrm>
        </p:spPr>
        <p:txBody>
          <a:bodyPr>
            <a:normAutofit/>
          </a:bodyPr>
          <a:lstStyle/>
          <a:p>
            <a:pPr algn="ctr"/>
            <a:r>
              <a:rPr lang="en-US" sz="3600" dirty="0"/>
              <a:t>FÉLAGSFRÆÐI</a:t>
            </a:r>
            <a:r>
              <a:rPr lang="en-US" sz="3600" baseline="0" dirty="0"/>
              <a:t>, </a:t>
            </a:r>
            <a:r>
              <a:rPr lang="en-US" sz="3600" dirty="0"/>
              <a:t>3. ÚTGÁFA</a:t>
            </a:r>
            <a:r>
              <a:rPr lang="en-US" sz="3600" baseline="0" dirty="0"/>
              <a:t/>
            </a:r>
            <a:endParaRPr lang="en-US" sz="3600" dirty="0"/>
          </a:p>
        </p:txBody>
      </p:sp>
      <p:sp>
        <p:nvSpPr>
          <p:cNvPr id="5" name="Chapter Title"/>
          <p:cNvSpPr txBox="1">
            <a:spLocks/>
          </p:cNvSpPr>
          <p:nvPr/>
        </p:nvSpPr>
        <p:spPr>
          <a:xfrm>
            <a:off x="0" y="1613940"/>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3. kafli: MENNING</a:t>
            </a:r>
          </a:p>
          <a:p>
            <a:pPr algn="ctr" fontAlgn="auto">
              <a:spcAft>
                <a:spcPts val="0"/>
              </a:spcAft>
              <a:defRPr/>
            </a:pPr>
            <a:r>
              <a:rPr lang="en-US" sz="1600" cap="none" dirty="0">
                <a:solidFill>
                  <a:schemeClr val="tx1"/>
                </a:solidFill>
                <a:latin typeface="+mn-lt"/>
              </a:rPr>
              <a:t>Myndasýning í PowerPoint</a:t>
            </a:r>
          </a:p>
        </p:txBody>
      </p:sp>
      <p:pic>
        <p:nvPicPr>
          <p:cNvPr id="7" name="Picture 6" descr="Image of OpenStax Sociology Cover" title="OS Sociology C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5698" y="2557844"/>
            <a:ext cx="3235428" cy="3235428"/>
          </a:xfrm>
          <a:prstGeom prst="rect">
            <a:avLst/>
          </a:prstGeom>
        </p:spPr>
      </p:pic>
      <p:pic>
        <p:nvPicPr>
          <p:cNvPr id="6" name="OpenStaxLogo" descr="openstax college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5801978"/>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3.1</a:t>
            </a:r>
          </a:p>
        </p:txBody>
      </p:sp>
      <p:pic>
        <p:nvPicPr>
          <p:cNvPr id="7" name="Picture Placeholder 6" descr="Two people wearing judo uniforms and rank belts embrace at the center of a mat while a referee and audience look on." title="Figure 3.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480" b="17480"/>
          <a:stretch>
            <a:fillRect/>
          </a:stretch>
        </p:blipFill>
        <p:spPr>
          <a:xfrm>
            <a:off x="457199" y="1122386"/>
            <a:ext cx="8062914" cy="3294869"/>
          </a:xfrm>
        </p:spPr>
      </p:pic>
      <p:sp>
        <p:nvSpPr>
          <p:cNvPr id="9219" name="Figure Legend"/>
          <p:cNvSpPr>
            <a:spLocks noGrp="1"/>
          </p:cNvSpPr>
          <p:nvPr>
            <p:ph type="body" sz="quarter" idx="14"/>
          </p:nvPr>
        </p:nvSpPr>
        <p:spPr>
          <a:xfrm>
            <a:off x="457199" y="4630359"/>
            <a:ext cx="8062913" cy="1649412"/>
          </a:xfrm>
        </p:spPr>
        <p:txBody>
          <a:bodyPr/>
          <a:lstStyle/>
          <a:p>
            <a:r>
              <a:rPr lang="en-US" sz="1600" dirty="0"/>
              <a:t>Fólk fylgir ýmsum reglum og viðmiðum sem verða til í menningu samfélagsins, hópsins eða starfsvettvangsins sem það tilheyrir og halda þar gildi sínu. Iðkendur bardagaíþrótta eru þekktir fyrir að sýna hver öðrum mikla og áberandi virðingu.  </a:t>
            </a:r>
          </a:p>
          <a:p>
            <a:r>
              <a:rPr lang="en-US" sz="1600" dirty="0"/>
              <a:t>Jafnvel eftir atvinnubardaga, þar sem oft hefur verið mikið um heift og ögrandi orðaskipti í aðdragandanum, sýna margir andstæðingar hvor öðrum virðingu og umhyggju.  </a:t>
            </a:r>
          </a:p>
        </p:txBody>
      </p:sp>
    </p:spTree>
    <p:extLst>
      <p:ext uri="{BB962C8B-B14F-4D97-AF65-F5344CB8AC3E}">
        <p14:creationId xmlns:p14="http://schemas.microsoft.com/office/powerpoint/2010/main" val="2871388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Hvað er menning?</a:t>
            </a:r>
          </a:p>
        </p:txBody>
      </p:sp>
      <p:sp>
        <p:nvSpPr>
          <p:cNvPr id="9219" name="Figure Legend"/>
          <p:cNvSpPr>
            <a:spLocks noGrp="1"/>
          </p:cNvSpPr>
          <p:nvPr>
            <p:ph type="body" sz="quarter" idx="14"/>
          </p:nvPr>
        </p:nvSpPr>
        <p:spPr>
          <a:xfrm>
            <a:off x="457199" y="1732414"/>
            <a:ext cx="8062913" cy="1649412"/>
          </a:xfrm>
        </p:spPr>
        <p:txBody>
          <a:bodyPr/>
          <a:lstStyle/>
          <a:p>
            <a:pPr eaLnBrk="1" hangingPunct="1"/>
            <a:r>
              <a:rPr lang="en-US" altLang="en-US" sz="2400" b="1" dirty="0">
                <a:ea typeface="MS PGothic" charset="-128"/>
              </a:rPr>
              <a:t>Menning</a:t>
            </a:r>
            <a:r>
              <a:rPr lang="en-US" altLang="en-US" sz="2400" dirty="0">
                <a:ea typeface="MS PGothic" charset="-128"/>
              </a:rPr>
              <a:t> felst í sameiginlegum viðhorfum, gildum og siðum </a:t>
            </a:r>
          </a:p>
          <a:p>
            <a:pPr eaLnBrk="1" hangingPunct="1"/>
            <a:endParaRPr lang="en-US" altLang="en-US" sz="2400" dirty="0">
              <a:ea typeface="MS PGothic" charset="-128"/>
            </a:endParaRPr>
          </a:p>
          <a:p>
            <a:pPr eaLnBrk="1" hangingPunct="1"/>
            <a:r>
              <a:rPr lang="en-US" altLang="en-US" sz="2400" b="1" dirty="0">
                <a:ea typeface="MS PGothic" charset="-128"/>
              </a:rPr>
              <a:t>Samfélag</a:t>
            </a:r>
            <a:r>
              <a:rPr lang="en-US" altLang="en-US" sz="2400" dirty="0">
                <a:ea typeface="MS PGothic" charset="-128"/>
              </a:rPr>
              <a:t> er hópur fólks sem býr á afmörkuðu svæði og á sameiginlega menningu </a:t>
            </a:r>
          </a:p>
        </p:txBody>
      </p:sp>
    </p:spTree>
    <p:extLst>
      <p:ext uri="{BB962C8B-B14F-4D97-AF65-F5344CB8AC3E}">
        <p14:creationId xmlns:p14="http://schemas.microsoft.com/office/powerpoint/2010/main" val="1905871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3.2</a:t>
            </a:r>
          </a:p>
        </p:txBody>
      </p:sp>
      <p:pic>
        <p:nvPicPr>
          <p:cNvPr id="3" name="Picture Placeholder 2" descr="Dozens of people stand close together on a crowded commuter train." title="Figure 3.2"/>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126012" y="900113"/>
            <a:ext cx="6725285" cy="5043964"/>
          </a:xfrm>
        </p:spPr>
      </p:pic>
      <p:sp>
        <p:nvSpPr>
          <p:cNvPr id="9219" name="Figure Legend"/>
          <p:cNvSpPr>
            <a:spLocks noGrp="1"/>
          </p:cNvSpPr>
          <p:nvPr>
            <p:ph type="body" sz="quarter" idx="14"/>
          </p:nvPr>
        </p:nvSpPr>
        <p:spPr>
          <a:xfrm>
            <a:off x="457199" y="6278942"/>
            <a:ext cx="8062913" cy="579058"/>
          </a:xfrm>
        </p:spPr>
        <p:txBody>
          <a:bodyPr/>
          <a:lstStyle/>
          <a:p>
            <a:r>
              <a:rPr lang="en-US" sz="1600" dirty="0"/>
              <a:t>Hvernig myndi gestur úr dreifbýli hegða sér og líða í þessari þéttsetnu lest í Hong Kong? (Mynd: Eric Chan/</a:t>
            </a:r>
            <a:r>
              <a:rPr lang="en-US" sz="1600" dirty="0" err="1"/>
              <a:t>flickr</a:t>
            </a:r>
            <a:r>
              <a:rPr lang="en-US" sz="1600" dirty="0"/>
              <a:t>)</a:t>
            </a:r>
          </a:p>
        </p:txBody>
      </p:sp>
    </p:spTree>
    <p:extLst>
      <p:ext uri="{BB962C8B-B14F-4D97-AF65-F5344CB8AC3E}">
        <p14:creationId xmlns:p14="http://schemas.microsoft.com/office/powerpoint/2010/main" val="694117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Hvað er menning? (frh.)</a:t>
            </a:r>
          </a:p>
        </p:txBody>
      </p:sp>
      <p:sp>
        <p:nvSpPr>
          <p:cNvPr id="9219" name="Figure Legend"/>
          <p:cNvSpPr>
            <a:spLocks noGrp="1"/>
          </p:cNvSpPr>
          <p:nvPr>
            <p:ph type="body" sz="quarter" idx="14"/>
          </p:nvPr>
        </p:nvSpPr>
        <p:spPr>
          <a:xfrm>
            <a:off x="457199" y="1732414"/>
            <a:ext cx="8062913" cy="1649412"/>
          </a:xfrm>
        </p:spPr>
        <p:txBody>
          <a:bodyPr/>
          <a:lstStyle/>
          <a:p>
            <a:pPr eaLnBrk="1" hangingPunct="1"/>
            <a:r>
              <a:rPr lang="en-US" altLang="en-US" sz="2400" b="1" dirty="0">
                <a:ea typeface="MS PGothic" charset="-128"/>
              </a:rPr>
              <a:t>Efnisleg menning </a:t>
            </a:r>
            <a:r>
              <a:rPr lang="en-US" altLang="en-US" sz="2400" dirty="0">
                <a:ea typeface="MS PGothic" charset="-128"/>
              </a:rPr>
              <a:t>nær til hluta og eigna hóps fólks </a:t>
            </a:r>
          </a:p>
          <a:p>
            <a:pPr eaLnBrk="1" hangingPunct="1"/>
            <a:endParaRPr lang="en-US" altLang="en-US" sz="2400" dirty="0">
              <a:ea typeface="MS PGothic" charset="-128"/>
            </a:endParaRPr>
          </a:p>
          <a:p>
            <a:pPr eaLnBrk="1" hangingPunct="1"/>
            <a:r>
              <a:rPr lang="en-US" altLang="en-US" sz="2400" b="1" dirty="0">
                <a:ea typeface="MS PGothic" charset="-128"/>
              </a:rPr>
              <a:t>Óefnisleg menning </a:t>
            </a:r>
            <a:r>
              <a:rPr lang="en-US" altLang="en-US" sz="2400" dirty="0">
                <a:ea typeface="MS PGothic" charset="-128"/>
              </a:rPr>
              <a:t>felst í hugmyndum, viðhorfum og skoðunum samfélags </a:t>
            </a:r>
          </a:p>
          <a:p>
            <a:pPr eaLnBrk="1" hangingPunct="1"/>
            <a:endParaRPr lang="en-US" altLang="en-US" sz="2400" dirty="0">
              <a:ea typeface="MS PGothic" charset="-128"/>
            </a:endParaRPr>
          </a:p>
          <a:p>
            <a:r>
              <a:rPr lang="en-US" altLang="en-US" sz="2400" b="1" dirty="0">
                <a:ea typeface="MS PGothic" charset="-128"/>
              </a:rPr>
              <a:t>Algildir menningarþættir </a:t>
            </a:r>
            <a:r>
              <a:rPr lang="en-US" altLang="en-US" sz="2400" dirty="0">
                <a:ea typeface="MS PGothic" charset="-128"/>
              </a:rPr>
              <a:t>eru mynstur eða einkenni sem eru sameiginleg öllum samfélögum heims </a:t>
            </a:r>
          </a:p>
          <a:p>
            <a:pPr eaLnBrk="1" hangingPunct="1"/>
            <a:endParaRPr lang="en-US" altLang="en-US" sz="2400" dirty="0">
              <a:ea typeface="MS PGothic" charset="-128"/>
            </a:endParaRPr>
          </a:p>
        </p:txBody>
      </p:sp>
    </p:spTree>
    <p:extLst>
      <p:ext uri="{BB962C8B-B14F-4D97-AF65-F5344CB8AC3E}">
        <p14:creationId xmlns:p14="http://schemas.microsoft.com/office/powerpoint/2010/main" val="847256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07824" y="735635"/>
            <a:ext cx="8062913" cy="658813"/>
          </a:xfrm>
        </p:spPr>
        <p:txBody>
          <a:bodyPr>
            <a:normAutofit fontScale="90000"/>
          </a:bodyPr>
          <a:lstStyle/>
          <a:p>
            <a:pPr fontAlgn="auto">
              <a:spcAft>
                <a:spcPts val="0"/>
              </a:spcAft>
              <a:defRPr/>
            </a:pPr>
            <a:r>
              <a:rPr lang="en-US" dirty="0"/>
              <a:t>Spurning: Hvern þessara þátta telur þú algildastan </a:t>
            </a:r>
            <a:r>
              <a:rPr lang="mr-IN" dirty="0"/>
              <a:t>–</a:t>
            </a:r>
            <a:r>
              <a:rPr lang="en-US" dirty="0"/>
              <a:t> þann sem vekur líkust viðbrögð í ólíkum menningarheimum?</a:t>
            </a:r>
          </a:p>
        </p:txBody>
      </p:sp>
      <p:sp>
        <p:nvSpPr>
          <p:cNvPr id="9219" name="Figure Legend"/>
          <p:cNvSpPr>
            <a:spLocks noGrp="1"/>
          </p:cNvSpPr>
          <p:nvPr>
            <p:ph type="body" sz="quarter" idx="14"/>
          </p:nvPr>
        </p:nvSpPr>
        <p:spPr>
          <a:xfrm>
            <a:off x="457199" y="1732414"/>
            <a:ext cx="8062913" cy="1649412"/>
          </a:xfrm>
        </p:spPr>
        <p:txBody>
          <a:bodyPr/>
          <a:lstStyle/>
          <a:p>
            <a:pPr marL="457200" indent="-457200" eaLnBrk="1" hangingPunct="1">
              <a:buClr>
                <a:schemeClr val="tx1"/>
              </a:buClr>
              <a:buAutoNum type="alphaUcPeriod"/>
            </a:pPr>
            <a:r>
              <a:rPr lang="en-US" altLang="en-US" sz="2400" dirty="0">
                <a:ea typeface="MS PGothic" charset="-128"/>
              </a:rPr>
              <a:t>Tónlist</a:t>
            </a:r>
          </a:p>
          <a:p>
            <a:pPr marL="457200" indent="-457200" eaLnBrk="1" hangingPunct="1">
              <a:buClr>
                <a:schemeClr val="tx1"/>
              </a:buClr>
              <a:buAutoNum type="alphaUcPeriod"/>
            </a:pPr>
            <a:r>
              <a:rPr lang="en-US" altLang="en-US" sz="2400" dirty="0">
                <a:ea typeface="MS PGothic" charset="-128"/>
              </a:rPr>
              <a:t>Myndlist</a:t>
            </a:r>
          </a:p>
          <a:p>
            <a:pPr marL="457200" indent="-457200" eaLnBrk="1" hangingPunct="1">
              <a:buClr>
                <a:schemeClr val="tx1"/>
              </a:buClr>
              <a:buAutoNum type="alphaUcPeriod"/>
            </a:pPr>
            <a:r>
              <a:rPr lang="en-US" altLang="en-US" sz="2400" dirty="0">
                <a:ea typeface="MS PGothic" charset="-128"/>
              </a:rPr>
              <a:t>Kímni</a:t>
            </a:r>
          </a:p>
          <a:p>
            <a:pPr marL="457200" indent="-457200" eaLnBrk="1" hangingPunct="1">
              <a:buClr>
                <a:schemeClr val="tx1"/>
              </a:buClr>
              <a:buAutoNum type="alphaUcPeriod"/>
            </a:pPr>
            <a:r>
              <a:rPr lang="en-US" altLang="en-US" sz="2400" dirty="0">
                <a:ea typeface="MS PGothic" charset="-128"/>
              </a:rPr>
              <a:t>Kvikmyndir</a:t>
            </a:r>
          </a:p>
          <a:p>
            <a:pPr marL="457200" indent="-457200" eaLnBrk="1" hangingPunct="1">
              <a:buClr>
                <a:schemeClr val="tx1"/>
              </a:buClr>
              <a:buAutoNum type="alphaUcPeriod"/>
            </a:pPr>
            <a:r>
              <a:rPr lang="en-US" altLang="en-US" sz="2400" dirty="0">
                <a:ea typeface="MS PGothic" charset="-128"/>
              </a:rPr>
              <a:t>Annað</a:t>
            </a:r>
          </a:p>
        </p:txBody>
      </p:sp>
    </p:spTree>
    <p:extLst>
      <p:ext uri="{BB962C8B-B14F-4D97-AF65-F5344CB8AC3E}">
        <p14:creationId xmlns:p14="http://schemas.microsoft.com/office/powerpoint/2010/main" val="1979889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Þjóðhverfa og menningarleg afstæðishyggja</a:t>
            </a:r>
          </a:p>
        </p:txBody>
      </p:sp>
      <p:sp>
        <p:nvSpPr>
          <p:cNvPr id="9219" name="Figure Legend"/>
          <p:cNvSpPr>
            <a:spLocks noGrp="1"/>
          </p:cNvSpPr>
          <p:nvPr>
            <p:ph type="body" sz="quarter" idx="14"/>
          </p:nvPr>
        </p:nvSpPr>
        <p:spPr>
          <a:xfrm>
            <a:off x="457199" y="1732414"/>
            <a:ext cx="8062913" cy="4854124"/>
          </a:xfrm>
        </p:spPr>
        <p:txBody>
          <a:bodyPr/>
          <a:lstStyle/>
          <a:p>
            <a:pPr marL="342900" indent="-342900" eaLnBrk="1" hangingPunct="1">
              <a:lnSpc>
                <a:spcPct val="80000"/>
              </a:lnSpc>
              <a:spcBef>
                <a:spcPts val="1776"/>
              </a:spcBef>
              <a:buFont typeface="Arial" charset="0"/>
              <a:buChar char="•"/>
            </a:pPr>
            <a:r>
              <a:rPr lang="en-US" altLang="en-US" sz="2400" b="1" dirty="0">
                <a:ea typeface="MS PGothic" charset="-128"/>
              </a:rPr>
              <a:t>Þjóðhverfa</a:t>
            </a:r>
            <a:r>
              <a:rPr lang="en-US" altLang="en-US" sz="2400" dirty="0">
                <a:ea typeface="MS PGothic" charset="-128"/>
              </a:rPr>
              <a:t> felst í að meta aðra menningu út frá viðmiðum eigin menningar </a:t>
            </a:r>
          </a:p>
          <a:p>
            <a:pPr marL="342900" indent="-342900" eaLnBrk="1" hangingPunct="1">
              <a:lnSpc>
                <a:spcPct val="80000"/>
              </a:lnSpc>
              <a:spcBef>
                <a:spcPts val="1776"/>
              </a:spcBef>
              <a:buFont typeface="Arial" charset="0"/>
              <a:buChar char="•"/>
            </a:pPr>
            <a:r>
              <a:rPr lang="en-US" altLang="en-US" sz="2400" b="1" dirty="0">
                <a:ea typeface="MS PGothic" charset="-128"/>
              </a:rPr>
              <a:t>Menningarleg heimsvaldastefna </a:t>
            </a:r>
            <a:r>
              <a:rPr lang="en-US" altLang="en-US" sz="2400" dirty="0">
                <a:ea typeface="MS PGothic" charset="-128"/>
              </a:rPr>
              <a:t>felst í að þröngva eigin menningargildum vísvitandi upp á aðra menningu</a:t>
            </a:r>
          </a:p>
          <a:p>
            <a:pPr marL="342900" indent="-342900" eaLnBrk="1" hangingPunct="1">
              <a:lnSpc>
                <a:spcPct val="80000"/>
              </a:lnSpc>
              <a:spcBef>
                <a:spcPts val="1776"/>
              </a:spcBef>
              <a:buFont typeface="Arial" charset="0"/>
              <a:buChar char="•"/>
            </a:pPr>
            <a:r>
              <a:rPr lang="en-US" altLang="en-US" sz="2400" b="1" dirty="0">
                <a:ea typeface="MS PGothic" charset="-128"/>
              </a:rPr>
              <a:t>Menningarlegt áfall: </a:t>
            </a:r>
            <a:r>
              <a:rPr lang="en-US" altLang="en-US" sz="2400" dirty="0">
                <a:ea typeface="MS PGothic" charset="-128"/>
              </a:rPr>
              <a:t>persónuleg vanáttun sem fólk upplifir þegar það kynnist ókunnugum lifnaðarháttum </a:t>
            </a:r>
          </a:p>
          <a:p>
            <a:pPr marL="342900" indent="-342900" eaLnBrk="1" hangingPunct="1">
              <a:lnSpc>
                <a:spcPct val="80000"/>
              </a:lnSpc>
              <a:spcBef>
                <a:spcPts val="1776"/>
              </a:spcBef>
              <a:buFont typeface="Arial" charset="0"/>
              <a:buChar char="•"/>
            </a:pPr>
            <a:r>
              <a:rPr lang="en-US" altLang="en-US" sz="2400" b="1" dirty="0">
                <a:ea typeface="MS PGothic" charset="-128"/>
              </a:rPr>
              <a:t>Menningarleg afstæðishyggja </a:t>
            </a:r>
            <a:r>
              <a:rPr lang="en-US" altLang="en-US" sz="2400" dirty="0">
                <a:ea typeface="MS PGothic" charset="-128"/>
              </a:rPr>
              <a:t>felst í að meta menningu út frá hennar eigin viðmiðum</a:t>
            </a:r>
          </a:p>
          <a:p>
            <a:pPr marL="342900" indent="-342900" eaLnBrk="1" hangingPunct="1">
              <a:lnSpc>
                <a:spcPct val="80000"/>
              </a:lnSpc>
              <a:spcBef>
                <a:spcPts val="1776"/>
              </a:spcBef>
              <a:buFont typeface="Arial" charset="0"/>
              <a:buChar char="•"/>
            </a:pPr>
            <a:r>
              <a:rPr lang="en-US" altLang="en-US" sz="2400" b="1" dirty="0" err="1">
                <a:ea typeface="MS PGothic" charset="-128"/>
              </a:rPr>
              <a:t>Ofmat á framandi menningu</a:t>
            </a:r>
            <a:r>
              <a:rPr lang="en-US" altLang="en-US" sz="2400" dirty="0">
                <a:ea typeface="MS PGothic" charset="-128"/>
              </a:rPr>
              <a:t> er sú trú að önnur menning sé eigin menningu fremri </a:t>
            </a:r>
          </a:p>
          <a:p>
            <a:pPr eaLnBrk="1" hangingPunct="1"/>
            <a:endParaRPr lang="en-US" altLang="en-US" sz="2400" dirty="0">
              <a:ea typeface="MS PGothic" charset="-128"/>
            </a:endParaRPr>
          </a:p>
        </p:txBody>
      </p:sp>
    </p:spTree>
    <p:extLst>
      <p:ext uri="{BB962C8B-B14F-4D97-AF65-F5344CB8AC3E}">
        <p14:creationId xmlns:p14="http://schemas.microsoft.com/office/powerpoint/2010/main" val="2051612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fontScale="90000"/>
          </a:bodyPr>
          <a:lstStyle/>
          <a:p>
            <a:pPr fontAlgn="auto">
              <a:spcAft>
                <a:spcPts val="0"/>
              </a:spcAft>
              <a:defRPr/>
            </a:pPr>
            <a:r>
              <a:rPr lang="en-US" dirty="0"/>
              <a:t>Þjóðhverfa og menningarleg afstæðishyggja (frh.)</a:t>
            </a:r>
          </a:p>
        </p:txBody>
      </p:sp>
      <p:pic>
        <p:nvPicPr>
          <p:cNvPr id="2" name="Picture 1" descr="Several columns of coffins of different sizes and shapes hang from a rockface. Some have writing on them." title="Figure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298" y="1019452"/>
            <a:ext cx="7424715" cy="4952284"/>
          </a:xfrm>
          <a:prstGeom prst="rect">
            <a:avLst/>
          </a:prstGeom>
        </p:spPr>
      </p:pic>
      <p:sp>
        <p:nvSpPr>
          <p:cNvPr id="9219" name="Figure Legend"/>
          <p:cNvSpPr>
            <a:spLocks noGrp="1"/>
          </p:cNvSpPr>
          <p:nvPr>
            <p:ph type="body" sz="quarter" idx="14"/>
          </p:nvPr>
        </p:nvSpPr>
        <p:spPr>
          <a:xfrm>
            <a:off x="895103" y="5971736"/>
            <a:ext cx="6786518" cy="886264"/>
          </a:xfrm>
        </p:spPr>
        <p:txBody>
          <a:bodyPr/>
          <a:lstStyle/>
          <a:p>
            <a:r>
              <a:rPr lang="en-US" sz="1200" dirty="0"/>
              <a:t>Í þúsundir ára hafa íbúar </a:t>
            </a:r>
            <a:r>
              <a:rPr lang="en-US" sz="1200" dirty="0" err="1"/>
              <a:t>Sagada</a:t>
            </a:r>
            <a:r>
              <a:rPr lang="en-US" sz="1200" dirty="0"/>
              <a:t> á Filippseyjum lagt lík látinna í kistur sem eru hengdar á kletta nærri þorpum þeirra. Sumum gestum kann að þykja þessi siður aðdáunarverður en öðrum óviðeigandi. (Mynd: Arian </a:t>
            </a:r>
            <a:r>
              <a:rPr lang="en-US" sz="1200" dirty="0" err="1"/>
              <a:t>Zwegers</a:t>
            </a:r>
            <a:r>
              <a:rPr lang="en-US" sz="1200" dirty="0"/>
              <a:t>/</a:t>
            </a:r>
            <a:r>
              <a:rPr lang="en-US" sz="1200" dirty="0" err="1"/>
              <a:t>flickr</a:t>
            </a:r>
            <a:r>
              <a:rPr lang="en-US" sz="1200" dirty="0"/>
              <a:t>)</a:t>
            </a:r>
          </a:p>
          <a:p>
            <a:br>
              <a:rPr lang="en-US" sz="2400" dirty="0"/>
            </a:br>
            <a:endParaRPr lang="en-US" altLang="en-US" sz="2400" dirty="0">
              <a:ea typeface="MS PGothic" charset="-128"/>
            </a:endParaRPr>
          </a:p>
        </p:txBody>
      </p:sp>
    </p:spTree>
    <p:extLst>
      <p:ext uri="{BB962C8B-B14F-4D97-AF65-F5344CB8AC3E}">
        <p14:creationId xmlns:p14="http://schemas.microsoft.com/office/powerpoint/2010/main" val="981288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Gildi og viðhorf</a:t>
            </a:r>
          </a:p>
        </p:txBody>
      </p:sp>
      <p:sp>
        <p:nvSpPr>
          <p:cNvPr id="9219" name="Figure Legend"/>
          <p:cNvSpPr>
            <a:spLocks noGrp="1"/>
          </p:cNvSpPr>
          <p:nvPr>
            <p:ph type="body" sz="quarter" idx="14"/>
          </p:nvPr>
        </p:nvSpPr>
        <p:spPr>
          <a:xfrm>
            <a:off x="457199" y="1732414"/>
            <a:ext cx="8062913" cy="1649412"/>
          </a:xfrm>
        </p:spPr>
        <p:txBody>
          <a:bodyPr/>
          <a:lstStyle/>
          <a:p>
            <a:pPr marL="342900" indent="-342900" eaLnBrk="1" hangingPunct="1">
              <a:lnSpc>
                <a:spcPct val="80000"/>
              </a:lnSpc>
              <a:buClr>
                <a:schemeClr val="tx1"/>
              </a:buClr>
              <a:buFont typeface="Arial" charset="0"/>
              <a:buChar char="•"/>
            </a:pPr>
            <a:r>
              <a:rPr lang="en-US" altLang="en-US" sz="2400" b="1" dirty="0">
                <a:ea typeface="MS PGothic" charset="-128"/>
              </a:rPr>
              <a:t>Gildi</a:t>
            </a:r>
            <a:r>
              <a:rPr lang="en-US" altLang="en-US" sz="2400" dirty="0">
                <a:ea typeface="MS PGothic" charset="-128"/>
              </a:rPr>
              <a:t> eru menningarleg viðmið um hvað telst gott og réttlátt í samfélaginu </a:t>
            </a:r>
          </a:p>
          <a:p>
            <a:pPr marL="342900" indent="-342900" eaLnBrk="1" hangingPunct="1">
              <a:lnSpc>
                <a:spcPct val="80000"/>
              </a:lnSpc>
              <a:buClr>
                <a:schemeClr val="tx1"/>
              </a:buClr>
              <a:buFont typeface="Arial" charset="0"/>
              <a:buChar char="•"/>
            </a:pPr>
            <a:r>
              <a:rPr lang="en-US" altLang="en-US" sz="2400" b="1" dirty="0">
                <a:ea typeface="MS PGothic" charset="-128"/>
              </a:rPr>
              <a:t>Viðhorf</a:t>
            </a:r>
            <a:r>
              <a:rPr lang="en-US" altLang="en-US" sz="2400" dirty="0">
                <a:ea typeface="MS PGothic" charset="-128"/>
              </a:rPr>
              <a:t> eru grundvallarskoðanir eða sannfæringar sem fólk lítur á sem sannar </a:t>
            </a:r>
          </a:p>
          <a:p>
            <a:pPr marL="342900" indent="-342900" eaLnBrk="1" hangingPunct="1">
              <a:lnSpc>
                <a:spcPct val="80000"/>
              </a:lnSpc>
              <a:buClr>
                <a:schemeClr val="tx1"/>
              </a:buClr>
              <a:buFont typeface="Arial" charset="0"/>
              <a:buChar char="•"/>
            </a:pPr>
            <a:r>
              <a:rPr lang="en-US" altLang="en-US" sz="2400" b="1" dirty="0">
                <a:ea typeface="MS PGothic" charset="-128"/>
              </a:rPr>
              <a:t>Hugsjónamenning </a:t>
            </a:r>
            <a:r>
              <a:rPr lang="en-US" altLang="en-US" sz="2400" dirty="0">
                <a:ea typeface="MS PGothic" charset="-128"/>
              </a:rPr>
              <a:t>lýsir þeim viðmiðum sem samfélag vill tileinka sér og fylgja </a:t>
            </a:r>
          </a:p>
          <a:p>
            <a:pPr marL="342900" indent="-342900" eaLnBrk="1" hangingPunct="1">
              <a:lnSpc>
                <a:spcPct val="80000"/>
              </a:lnSpc>
              <a:buClr>
                <a:schemeClr val="tx1"/>
              </a:buClr>
              <a:buFont typeface="Arial" charset="0"/>
              <a:buChar char="•"/>
            </a:pPr>
            <a:r>
              <a:rPr lang="en-US" altLang="en-US" sz="2400" b="1" dirty="0">
                <a:ea typeface="MS PGothic" charset="-128"/>
              </a:rPr>
              <a:t>Raunmenning </a:t>
            </a:r>
            <a:r>
              <a:rPr lang="en-US" altLang="en-US" sz="2400" dirty="0">
                <a:ea typeface="MS PGothic" charset="-128"/>
              </a:rPr>
              <a:t>lýsir samfélaginu eins og það er í raun, út frá því sem þar gerist og er til staðar </a:t>
            </a:r>
          </a:p>
          <a:p>
            <a:pPr marL="342900" indent="-342900" eaLnBrk="1" hangingPunct="1">
              <a:lnSpc>
                <a:spcPct val="80000"/>
              </a:lnSpc>
              <a:buClr>
                <a:schemeClr val="tx1"/>
              </a:buClr>
              <a:buFont typeface="Arial" charset="0"/>
              <a:buChar char="•"/>
            </a:pPr>
            <a:r>
              <a:rPr lang="en-US" altLang="en-US" sz="2400" b="1" dirty="0">
                <a:ea typeface="MS PGothic" charset="-128"/>
              </a:rPr>
              <a:t>Viðurlög</a:t>
            </a:r>
            <a:r>
              <a:rPr lang="en-US" altLang="en-US" sz="2400" dirty="0">
                <a:ea typeface="MS PGothic" charset="-128"/>
              </a:rPr>
              <a:t> eru jákvæð eða neikvæð viðbrögð samfélags við tiltekinni hegðun </a:t>
            </a:r>
          </a:p>
          <a:p>
            <a:pPr marL="342900" indent="-342900" eaLnBrk="1" hangingPunct="1">
              <a:lnSpc>
                <a:spcPct val="80000"/>
              </a:lnSpc>
              <a:buClr>
                <a:schemeClr val="tx1"/>
              </a:buClr>
              <a:buFont typeface="Arial" charset="0"/>
              <a:buChar char="•"/>
            </a:pPr>
            <a:r>
              <a:rPr lang="en-US" altLang="en-US" sz="2400" b="1" dirty="0">
                <a:ea typeface="MS PGothic" charset="-128"/>
              </a:rPr>
              <a:t>Félagslegt taumhald </a:t>
            </a:r>
            <a:r>
              <a:rPr lang="en-US" altLang="en-US" sz="2400" dirty="0">
                <a:ea typeface="MS PGothic" charset="-128"/>
              </a:rPr>
              <a:t>er leið til að stuðla að því að fólk fylgi menningarlegum viðmiðum </a:t>
            </a:r>
          </a:p>
          <a:p>
            <a:pPr eaLnBrk="1" hangingPunct="1">
              <a:buClr>
                <a:schemeClr val="tx1"/>
              </a:buClr>
            </a:pPr>
            <a:endParaRPr lang="en-US" altLang="en-US" sz="2400" dirty="0">
              <a:ea typeface="MS PGothic" charset="-128"/>
            </a:endParaRPr>
          </a:p>
        </p:txBody>
      </p:sp>
    </p:spTree>
    <p:extLst>
      <p:ext uri="{BB962C8B-B14F-4D97-AF65-F5344CB8AC3E}">
        <p14:creationId xmlns:p14="http://schemas.microsoft.com/office/powerpoint/2010/main" val="1380778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3.4</a:t>
            </a:r>
          </a:p>
        </p:txBody>
      </p:sp>
      <p:pic>
        <p:nvPicPr>
          <p:cNvPr id="2" name="Figure" descr="Two male soldiers in uniform are shown from behind walking and holding hands."/>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1856036" y="1122363"/>
            <a:ext cx="5265240"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Víða í Afríku og Mið-Austurlöndum þykir eðlilegt að karlmenn leiðist sem vinir. Hvernig ætli Bandaríkjamenn myndu bregðast við þessum tveimur hermönnum? (Mynd: Geordie Mott/Wikimedia Commons)</a:t>
            </a:r>
          </a:p>
        </p:txBody>
      </p:sp>
    </p:spTree>
    <p:extLst>
      <p:ext uri="{BB962C8B-B14F-4D97-AF65-F5344CB8AC3E}">
        <p14:creationId xmlns:p14="http://schemas.microsoft.com/office/powerpoint/2010/main" val="951546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VIÐMIÐ</a:t>
            </a:r>
          </a:p>
        </p:txBody>
      </p:sp>
      <p:sp>
        <p:nvSpPr>
          <p:cNvPr id="9219" name="Figure Legend"/>
          <p:cNvSpPr>
            <a:spLocks noGrp="1"/>
          </p:cNvSpPr>
          <p:nvPr>
            <p:ph type="body" sz="quarter" idx="14"/>
          </p:nvPr>
        </p:nvSpPr>
        <p:spPr>
          <a:xfrm>
            <a:off x="457199" y="1275214"/>
            <a:ext cx="8062913" cy="5411336"/>
          </a:xfrm>
        </p:spPr>
        <p:txBody>
          <a:bodyPr/>
          <a:lstStyle/>
          <a:p>
            <a:pPr eaLnBrk="1" hangingPunct="1"/>
            <a:r>
              <a:rPr lang="en-US" altLang="en-US" sz="2400" b="1" dirty="0">
                <a:ea typeface="MS PGothic" charset="-128"/>
              </a:rPr>
              <a:t>Viðmið</a:t>
            </a:r>
            <a:r>
              <a:rPr lang="en-US" altLang="en-US" sz="2400" dirty="0">
                <a:ea typeface="MS PGothic" charset="-128"/>
              </a:rPr>
              <a:t> eru sýnilegar og ósýnilegar hegðunarreglur sem móta samfélög</a:t>
            </a:r>
          </a:p>
          <a:p>
            <a:pPr eaLnBrk="1" hangingPunct="1"/>
            <a:r>
              <a:rPr lang="en-US" altLang="en-US" sz="2400" b="1" dirty="0">
                <a:ea typeface="MS PGothic" charset="-128"/>
              </a:rPr>
              <a:t>Óformleg viðmið </a:t>
            </a:r>
            <a:r>
              <a:rPr lang="en-US" altLang="en-US" sz="2400" dirty="0">
                <a:ea typeface="MS PGothic" charset="-128"/>
              </a:rPr>
              <a:t>eru hversdagslegar hegðunarvenjur sem fólk fylgir almennt</a:t>
            </a:r>
          </a:p>
          <a:p>
            <a:pPr eaLnBrk="1" hangingPunct="1"/>
            <a:r>
              <a:rPr lang="en-US" altLang="en-US" sz="2400" b="1" dirty="0">
                <a:ea typeface="MS PGothic" charset="-128"/>
              </a:rPr>
              <a:t>Formleg viðmið </a:t>
            </a:r>
            <a:r>
              <a:rPr lang="en-US" altLang="en-US" sz="2400" dirty="0">
                <a:ea typeface="MS PGothic" charset="-128"/>
              </a:rPr>
              <a:t>eru fastsettar, skriflegar reglur</a:t>
            </a:r>
          </a:p>
          <a:p>
            <a:pPr eaLnBrk="1" hangingPunct="1"/>
            <a:endParaRPr lang="en-US" altLang="en-US" sz="2400" dirty="0">
              <a:ea typeface="MS PGothic" charset="-128"/>
            </a:endParaRPr>
          </a:p>
          <a:p>
            <a:pPr eaLnBrk="1" hangingPunct="1"/>
            <a:endParaRPr lang="en-US" altLang="en-US" sz="2400" dirty="0">
              <a:ea typeface="MS PGothic" charset="-128"/>
            </a:endParaRPr>
          </a:p>
          <a:p>
            <a:pPr eaLnBrk="1" hangingPunct="1"/>
            <a:r>
              <a:rPr lang="en-US" altLang="en-US" dirty="0">
                <a:ea typeface="MS PGothic" charset="-128"/>
              </a:rPr>
              <a:t>Þótt menningarleg viðmið og önnur hegðunarviðmið séu fræðileg hugtök innan greinarinnar benda flestir félagsfræðingar og talsmenn menningarfærni á að forðast beri hversdagslega tengingu þeirra við það sem telst „eðlilegt“.   </a:t>
            </a:r>
          </a:p>
          <a:p>
            <a:pPr eaLnBrk="1" hangingPunct="1"/>
            <a:r>
              <a:rPr lang="en-US" altLang="en-US" dirty="0">
                <a:ea typeface="MS PGothic" charset="-128"/>
              </a:rPr>
              <a:t>Með öðrum orðum ættum við ekki að tala um „eðlilega greind“, „eðlileg sambönd“ og þar fram eftir götunum.</a:t>
            </a:r>
          </a:p>
          <a:p>
            <a:pPr eaLnBrk="1" hangingPunct="1"/>
            <a:endParaRPr lang="en-US" altLang="en-US" sz="2400" dirty="0">
              <a:ea typeface="MS PGothic" charset="-128"/>
            </a:endParaRPr>
          </a:p>
        </p:txBody>
      </p:sp>
    </p:spTree>
    <p:extLst>
      <p:ext uri="{BB962C8B-B14F-4D97-AF65-F5344CB8AC3E}">
        <p14:creationId xmlns:p14="http://schemas.microsoft.com/office/powerpoint/2010/main" val="1437233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Tákn og tungumál</a:t>
            </a:r>
          </a:p>
        </p:txBody>
      </p:sp>
      <p:sp>
        <p:nvSpPr>
          <p:cNvPr id="9219" name="Figure Legend"/>
          <p:cNvSpPr>
            <a:spLocks noGrp="1"/>
          </p:cNvSpPr>
          <p:nvPr>
            <p:ph type="body" sz="quarter" idx="14"/>
          </p:nvPr>
        </p:nvSpPr>
        <p:spPr>
          <a:xfrm>
            <a:off x="457199" y="1732414"/>
            <a:ext cx="8062913" cy="1649412"/>
          </a:xfrm>
        </p:spPr>
        <p:txBody>
          <a:bodyPr/>
          <a:lstStyle/>
          <a:p>
            <a:pPr eaLnBrk="1" hangingPunct="1"/>
            <a:r>
              <a:rPr lang="en-US" altLang="en-US" sz="2400" b="1" dirty="0">
                <a:ea typeface="MS PGothic" charset="-128"/>
              </a:rPr>
              <a:t>Tákn</a:t>
            </a:r>
            <a:r>
              <a:rPr lang="en-US" altLang="en-US" sz="2400" dirty="0">
                <a:ea typeface="MS PGothic" charset="-128"/>
              </a:rPr>
              <a:t> eru látbragð eða hlutir sem hafa merkingu sem fólk í sama menningarsamfélagi þekkir </a:t>
            </a:r>
          </a:p>
          <a:p>
            <a:pPr eaLnBrk="1" hangingPunct="1"/>
            <a:endParaRPr lang="en-US" altLang="en-US" sz="2400" dirty="0">
              <a:ea typeface="MS PGothic" charset="-128"/>
            </a:endParaRPr>
          </a:p>
          <a:p>
            <a:pPr eaLnBrk="1" hangingPunct="1"/>
            <a:r>
              <a:rPr lang="en-US" altLang="en-US" sz="2400" b="1" dirty="0">
                <a:ea typeface="MS PGothic" charset="-128"/>
              </a:rPr>
              <a:t>Tungumál</a:t>
            </a:r>
            <a:r>
              <a:rPr lang="en-US" altLang="en-US" sz="2400" dirty="0">
                <a:ea typeface="MS PGothic" charset="-128"/>
              </a:rPr>
              <a:t> er táknbundið samskiptakerfi </a:t>
            </a:r>
          </a:p>
          <a:p>
            <a:pPr eaLnBrk="1" hangingPunct="1"/>
            <a:endParaRPr lang="en-US" altLang="en-US" sz="2400" dirty="0">
              <a:ea typeface="MS PGothic" charset="-128"/>
            </a:endParaRPr>
          </a:p>
          <a:p>
            <a:pPr eaLnBrk="1" hangingPunct="1"/>
            <a:r>
              <a:rPr lang="en-US" altLang="en-US" sz="2400" b="1" dirty="0">
                <a:ea typeface="MS PGothic" charset="-128"/>
              </a:rPr>
              <a:t>Sapir–Whorf-tilgátan </a:t>
            </a:r>
            <a:r>
              <a:rPr lang="en-US" altLang="en-US" sz="2400" dirty="0">
                <a:ea typeface="MS PGothic" charset="-128"/>
              </a:rPr>
              <a:t>lýsir því hvernig skilningur fólks á heiminum mótast af tungumáli þess </a:t>
            </a:r>
          </a:p>
          <a:p>
            <a:pPr eaLnBrk="1" hangingPunct="1"/>
            <a:endParaRPr lang="en-US" altLang="en-US" sz="2400" dirty="0">
              <a:ea typeface="MS PGothic" charset="-128"/>
            </a:endParaRPr>
          </a:p>
        </p:txBody>
      </p:sp>
    </p:spTree>
    <p:extLst>
      <p:ext uri="{BB962C8B-B14F-4D97-AF65-F5344CB8AC3E}">
        <p14:creationId xmlns:p14="http://schemas.microsoft.com/office/powerpoint/2010/main" val="1529210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3.8</a:t>
            </a:r>
          </a:p>
        </p:txBody>
      </p:sp>
      <p:pic>
        <p:nvPicPr>
          <p:cNvPr id="7" name="Picture Placeholder 6" descr="At least a hundred people wearing costumes stand in a rough circle around a central figure holding a baby. The costumes include Wonder Woman, Batman, Superman, Harley Quinn, the Joker, Mera, and others." title="Figure 3.8"/>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7198" y="955435"/>
            <a:ext cx="8258177" cy="4616689"/>
          </a:xfrm>
        </p:spPr>
      </p:pic>
      <p:sp>
        <p:nvSpPr>
          <p:cNvPr id="9219" name="Figure Legend"/>
          <p:cNvSpPr>
            <a:spLocks noGrp="1"/>
          </p:cNvSpPr>
          <p:nvPr>
            <p:ph type="body" sz="quarter" idx="14"/>
          </p:nvPr>
        </p:nvSpPr>
        <p:spPr>
          <a:xfrm>
            <a:off x="457199" y="5757863"/>
            <a:ext cx="8062913" cy="914399"/>
          </a:xfrm>
        </p:spPr>
        <p:txBody>
          <a:bodyPr/>
          <a:lstStyle/>
          <a:p>
            <a:r>
              <a:rPr lang="en-US" sz="1600" dirty="0" err="1"/>
              <a:t>Búningaleikarar</a:t>
            </a:r>
            <a:r>
              <a:rPr lang="en-US" sz="1600" dirty="0"/>
              <a:t> mynda sérstaka undirmenningu (smærri menningarhóp innan stærra menningarsamfélags) í Bandaríkjunum. Innan þessarar undirmenningar eru síðan undirhópar, svo sem þessi sem líkir eftir persónum frá D.C. Comics. (Mynd: Pat </a:t>
            </a:r>
            <a:r>
              <a:rPr lang="en-US" sz="1600" dirty="0" err="1"/>
              <a:t>Loika</a:t>
            </a:r>
            <a:r>
              <a:rPr lang="en-US" sz="1600" dirty="0"/>
              <a:t>)</a:t>
            </a:r>
            <a:br>
              <a:rPr lang="en-US" sz="1600" dirty="0"/>
            </a:br>
            <a:endParaRPr lang="en-US" sz="1600" dirty="0"/>
          </a:p>
        </p:txBody>
      </p:sp>
    </p:spTree>
    <p:extLst>
      <p:ext uri="{BB962C8B-B14F-4D97-AF65-F5344CB8AC3E}">
        <p14:creationId xmlns:p14="http://schemas.microsoft.com/office/powerpoint/2010/main" val="478845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Tegundir menningar</a:t>
            </a:r>
          </a:p>
        </p:txBody>
      </p:sp>
      <p:sp>
        <p:nvSpPr>
          <p:cNvPr id="9219" name="Figure Legend"/>
          <p:cNvSpPr>
            <a:spLocks noGrp="1"/>
          </p:cNvSpPr>
          <p:nvPr>
            <p:ph type="body" sz="quarter" idx="14"/>
          </p:nvPr>
        </p:nvSpPr>
        <p:spPr>
          <a:xfrm>
            <a:off x="457199" y="1732413"/>
            <a:ext cx="8062913" cy="4457371"/>
          </a:xfrm>
        </p:spPr>
        <p:txBody>
          <a:bodyPr/>
          <a:lstStyle/>
          <a:p>
            <a:pPr eaLnBrk="1" hangingPunct="1"/>
            <a:r>
              <a:rPr lang="en-US" altLang="en-US" sz="2400" b="1" dirty="0">
                <a:ea typeface="MS PGothic" charset="-128"/>
              </a:rPr>
              <a:t>Hámenning </a:t>
            </a:r>
            <a:r>
              <a:rPr lang="en-US" altLang="en-US" sz="2400" dirty="0">
                <a:ea typeface="MS PGothic" charset="-128"/>
              </a:rPr>
              <a:t>vísar til menningarmynstra yfirstéttar samfélagsins </a:t>
            </a:r>
          </a:p>
          <a:p>
            <a:pPr eaLnBrk="1" hangingPunct="1"/>
            <a:r>
              <a:rPr lang="en-US" altLang="en-US" sz="2400" b="1" dirty="0">
                <a:ea typeface="MS PGothic" charset="-128"/>
              </a:rPr>
              <a:t>Dægurmenning </a:t>
            </a:r>
            <a:r>
              <a:rPr lang="en-US" altLang="en-US" sz="2400" dirty="0">
                <a:ea typeface="MS PGothic" charset="-128"/>
              </a:rPr>
              <a:t>vísar til útbreiddra meginstrauma meðal íbúa samfélags </a:t>
            </a:r>
          </a:p>
          <a:p>
            <a:pPr eaLnBrk="1" hangingPunct="1"/>
            <a:r>
              <a:rPr lang="en-US" altLang="en-US" sz="2400" b="1" dirty="0">
                <a:ea typeface="MS PGothic" charset="-128"/>
              </a:rPr>
              <a:t>Jaðarmenningarhópar</a:t>
            </a:r>
            <a:r>
              <a:rPr lang="en-US" altLang="en-US" sz="2400" dirty="0">
                <a:ea typeface="MS PGothic" charset="-128"/>
              </a:rPr>
              <a:t> eru hópar sem eiga sameiginlega sérstaka sjálfsmynd, aðgreinda frá meirihluta samfélagsins, þótt meðlimirnir tilheyri jafnframt stærra samfélagi </a:t>
            </a:r>
          </a:p>
          <a:p>
            <a:pPr eaLnBrk="1" hangingPunct="1"/>
            <a:r>
              <a:rPr lang="en-US" altLang="en-US" sz="2400" b="1" dirty="0">
                <a:ea typeface="MS PGothic" charset="-128"/>
              </a:rPr>
              <a:t>Gagnmenningarhópar</a:t>
            </a:r>
            <a:r>
              <a:rPr lang="en-US" altLang="en-US" sz="2400" dirty="0">
                <a:ea typeface="MS PGothic" charset="-128"/>
              </a:rPr>
              <a:t> eru hópar sem hafna og berjast gegn almennt viðurkenndum menningarmynstrum samfélagsins</a:t>
            </a:r>
          </a:p>
        </p:txBody>
      </p:sp>
    </p:spTree>
    <p:extLst>
      <p:ext uri="{BB962C8B-B14F-4D97-AF65-F5344CB8AC3E}">
        <p14:creationId xmlns:p14="http://schemas.microsoft.com/office/powerpoint/2010/main" val="94847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Nýsköpun og uppgötvanir</a:t>
            </a:r>
          </a:p>
        </p:txBody>
      </p:sp>
      <p:sp>
        <p:nvSpPr>
          <p:cNvPr id="9219" name="Figure Legend"/>
          <p:cNvSpPr>
            <a:spLocks noGrp="1"/>
          </p:cNvSpPr>
          <p:nvPr>
            <p:ph type="body" sz="quarter" idx="14"/>
          </p:nvPr>
        </p:nvSpPr>
        <p:spPr>
          <a:xfrm>
            <a:off x="457199" y="1732413"/>
            <a:ext cx="8062913" cy="4457371"/>
          </a:xfrm>
        </p:spPr>
        <p:txBody>
          <a:bodyPr/>
          <a:lstStyle/>
          <a:p>
            <a:pPr eaLnBrk="1" hangingPunct="1">
              <a:lnSpc>
                <a:spcPct val="90000"/>
              </a:lnSpc>
              <a:spcBef>
                <a:spcPts val="1776"/>
              </a:spcBef>
            </a:pPr>
            <a:r>
              <a:rPr lang="en-US" altLang="en-US" sz="2400" b="1" dirty="0">
                <a:ea typeface="MS PGothic" charset="-128"/>
              </a:rPr>
              <a:t>Nýjungar</a:t>
            </a:r>
            <a:r>
              <a:rPr lang="en-US" altLang="en-US" sz="2400" dirty="0">
                <a:ea typeface="MS PGothic" charset="-128"/>
              </a:rPr>
              <a:t> eru nýir hlutir eða hugmyndir sem koma í fyrsta sinn fram innan menningar. </a:t>
            </a:r>
          </a:p>
          <a:p>
            <a:pPr eaLnBrk="1" hangingPunct="1">
              <a:lnSpc>
                <a:spcPct val="90000"/>
              </a:lnSpc>
              <a:spcBef>
                <a:spcPts val="1776"/>
              </a:spcBef>
            </a:pPr>
            <a:r>
              <a:rPr lang="en-US" altLang="en-US" sz="2400" b="1" dirty="0">
                <a:ea typeface="MS PGothic" charset="-128"/>
              </a:rPr>
              <a:t>Uppgötvanir</a:t>
            </a:r>
            <a:r>
              <a:rPr lang="en-US" altLang="en-US" sz="2400" dirty="0">
                <a:ea typeface="MS PGothic" charset="-128"/>
              </a:rPr>
              <a:t> eru áður óþekktir hlutir eða hugmyndir sem koma í ljós en voru þegar til. </a:t>
            </a:r>
          </a:p>
          <a:p>
            <a:pPr eaLnBrk="1" hangingPunct="1">
              <a:lnSpc>
                <a:spcPct val="90000"/>
              </a:lnSpc>
              <a:spcBef>
                <a:spcPts val="1776"/>
              </a:spcBef>
            </a:pPr>
            <a:r>
              <a:rPr lang="en-US" altLang="en-US" sz="2400" b="1" dirty="0">
                <a:ea typeface="MS PGothic" charset="-128"/>
              </a:rPr>
              <a:t>Uppfinningar</a:t>
            </a:r>
            <a:r>
              <a:rPr lang="en-US" altLang="en-US" sz="2400" dirty="0">
                <a:ea typeface="MS PGothic" charset="-128"/>
              </a:rPr>
              <a:t> sameina þætti úr því sem þegar er til í ný form.</a:t>
            </a:r>
          </a:p>
          <a:p>
            <a:pPr eaLnBrk="1" hangingPunct="1">
              <a:lnSpc>
                <a:spcPct val="90000"/>
              </a:lnSpc>
              <a:spcBef>
                <a:spcPts val="1776"/>
              </a:spcBef>
            </a:pPr>
            <a:r>
              <a:rPr lang="en-US" altLang="en-US" sz="2400" b="1" dirty="0">
                <a:ea typeface="MS PGothic" charset="-128"/>
              </a:rPr>
              <a:t>Menningartöf </a:t>
            </a:r>
            <a:r>
              <a:rPr lang="en-US" altLang="en-US" sz="2400" dirty="0">
                <a:ea typeface="MS PGothic" charset="-128"/>
              </a:rPr>
              <a:t>er töfin frá því að nýr þáttur bætist við efnislega menningu þar til óefnisleg menning hefur aðlagast honum. </a:t>
            </a:r>
          </a:p>
        </p:txBody>
      </p:sp>
    </p:spTree>
    <p:extLst>
      <p:ext uri="{BB962C8B-B14F-4D97-AF65-F5344CB8AC3E}">
        <p14:creationId xmlns:p14="http://schemas.microsoft.com/office/powerpoint/2010/main" val="1067159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Útbreiðsla og hnattvæðing</a:t>
            </a:r>
          </a:p>
        </p:txBody>
      </p:sp>
      <p:sp>
        <p:nvSpPr>
          <p:cNvPr id="9219" name="Figure Legend"/>
          <p:cNvSpPr>
            <a:spLocks noGrp="1"/>
          </p:cNvSpPr>
          <p:nvPr>
            <p:ph type="body" sz="quarter" idx="14"/>
          </p:nvPr>
        </p:nvSpPr>
        <p:spPr>
          <a:xfrm>
            <a:off x="457199" y="1732413"/>
            <a:ext cx="8062913" cy="4457371"/>
          </a:xfrm>
        </p:spPr>
        <p:txBody>
          <a:bodyPr/>
          <a:lstStyle/>
          <a:p>
            <a:pPr eaLnBrk="1" hangingPunct="1"/>
            <a:r>
              <a:rPr lang="en-US" altLang="en-US" sz="2400" b="1" dirty="0">
                <a:ea typeface="MS PGothic" charset="-128"/>
              </a:rPr>
              <a:t>Hnattvæðing</a:t>
            </a:r>
            <a:r>
              <a:rPr lang="en-US" altLang="en-US" sz="2400" dirty="0">
                <a:ea typeface="MS PGothic" charset="-128"/>
              </a:rPr>
              <a:t> vísar til samþættingar alþjóðaviðskipta og fjármálamarkaða </a:t>
            </a:r>
          </a:p>
          <a:p>
            <a:pPr eaLnBrk="1" hangingPunct="1"/>
            <a:r>
              <a:rPr lang="en-US" altLang="en-US" sz="2400" b="1" dirty="0">
                <a:ea typeface="MS PGothic" charset="-128"/>
              </a:rPr>
              <a:t>Útbreiðsla</a:t>
            </a:r>
            <a:r>
              <a:rPr lang="en-US" altLang="en-US" sz="2400" dirty="0">
                <a:ea typeface="MS PGothic" charset="-128"/>
              </a:rPr>
              <a:t> vísar til útbreiðslu efnislegrar og óefnislegrar menningar frá einu menningarsamfélagi til annars </a:t>
            </a:r>
          </a:p>
        </p:txBody>
      </p:sp>
    </p:spTree>
    <p:extLst>
      <p:ext uri="{BB962C8B-B14F-4D97-AF65-F5344CB8AC3E}">
        <p14:creationId xmlns:p14="http://schemas.microsoft.com/office/powerpoint/2010/main" val="1921911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3.9</a:t>
            </a:r>
          </a:p>
        </p:txBody>
      </p:sp>
      <p:pic>
        <p:nvPicPr>
          <p:cNvPr id="7" name="Picture Placeholder 6" descr="A graph showing usage of technology, innovations, or other new items or practices. In the first stage, 2.5 percent of people are the innovators. In the next, 13.5 percent of people are the early adopters. In the next 34 percent of people are the early majority. In the next, 34 percent of people are the late majority. In the last, 16 percent of people are laggards. The diffusion chasm occurs in the early adoption stage, just before the majority begins to adopt it." title="Figure 3.9"/>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854101" y="1292897"/>
            <a:ext cx="6970360" cy="3319219"/>
          </a:xfrm>
        </p:spPr>
      </p:pic>
      <p:sp>
        <p:nvSpPr>
          <p:cNvPr id="9219" name="Figure Legend"/>
          <p:cNvSpPr>
            <a:spLocks noGrp="1"/>
          </p:cNvSpPr>
          <p:nvPr>
            <p:ph type="body" sz="quarter" idx="14"/>
          </p:nvPr>
        </p:nvSpPr>
        <p:spPr>
          <a:xfrm>
            <a:off x="626013" y="5004900"/>
            <a:ext cx="8062913" cy="1166812"/>
          </a:xfrm>
        </p:spPr>
        <p:txBody>
          <a:bodyPr/>
          <a:lstStyle/>
          <a:p>
            <a:r>
              <a:rPr lang="en-US" sz="1200" dirty="0"/>
              <a:t>Lífsferill innleiðingar tækni — Félagsfræðingurinn Everett Rogers (1962) þróaði líkan um dreifingu nýjunga. Eftir því sem neytendur taka nýjung smám saman í notkun nálgast notkun hennar 100 prósent, eða fulla útbreiðslu í samfélaginu. Þetta línurit er oft notað í viðskiptum, sölu, tækni og umfjöllun um menningarlegar nýjungar. Með því má lýsa hversu hratt ólíkir hópar tileinka sér (eða byrja að nota) nýja tækni eða nýtt slanguryrði. Hafa ber í huga að þetta er aðeins greiningarrammi: Ekki fylgja allar nýjungar nákvæmlega þessu mynstri, en það skapar góðan grunn fyrir umræður og spár. (Línurit: Höfundarréttur Rice University, OpenStax, samkvæmt CC BY 4.0-leyfi)</a:t>
            </a:r>
          </a:p>
          <a:p>
            <a:br>
              <a:rPr lang="en-US" sz="1600" dirty="0"/>
            </a:br>
            <a:endParaRPr lang="en-US" sz="1600" dirty="0"/>
          </a:p>
        </p:txBody>
      </p:sp>
    </p:spTree>
    <p:extLst>
      <p:ext uri="{BB962C8B-B14F-4D97-AF65-F5344CB8AC3E}">
        <p14:creationId xmlns:p14="http://schemas.microsoft.com/office/powerpoint/2010/main" val="478845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3.10</a:t>
            </a:r>
          </a:p>
        </p:txBody>
      </p:sp>
      <p:pic>
        <p:nvPicPr>
          <p:cNvPr id="2" name="Figure" descr="Figure (a) shows drawings of a patent for the zippe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1744390" y="1127185"/>
            <a:ext cx="2550318" cy="3500437"/>
          </a:xfrm>
        </p:spPr>
      </p:pic>
      <p:pic>
        <p:nvPicPr>
          <p:cNvPr id="1026" name="Figure" descr="Figure (b) shows a modern zipp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294708" y="1127978"/>
            <a:ext cx="2299910" cy="349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9" name="Figure Legend"/>
          <p:cNvSpPr>
            <a:spLocks noGrp="1"/>
          </p:cNvSpPr>
          <p:nvPr>
            <p:ph type="body" sz="quarter" idx="14"/>
          </p:nvPr>
        </p:nvSpPr>
        <p:spPr>
          <a:xfrm>
            <a:off x="457200" y="4843463"/>
            <a:ext cx="8062913" cy="1166812"/>
          </a:xfrm>
        </p:spPr>
        <p:txBody>
          <a:bodyPr/>
          <a:lstStyle/>
          <a:p>
            <a:r>
              <a:rPr lang="en-US" sz="1600" dirty="0"/>
              <a:t>Rennilásinn fékk einkaleyfi árið 1893 undir heitinu „clasp locker“ (til vinstri), en breiddist ekki út í samfélaginu fyrr en mörgum áratugum síðar. Nú þekkist hann samstundis um allan heim. (Mynd (a): U.S. Patent Office/Wikimedia Commons; mynd (b): </a:t>
            </a:r>
            <a:r>
              <a:rPr lang="en-US" sz="1600" dirty="0" err="1"/>
              <a:t>Rabensteiner</a:t>
            </a:r>
            <a:r>
              <a:rPr lang="en-US" sz="1600" dirty="0"/>
              <a:t>/Wikimedia Commons)</a:t>
            </a:r>
          </a:p>
        </p:txBody>
      </p:sp>
    </p:spTree>
    <p:extLst>
      <p:ext uri="{BB962C8B-B14F-4D97-AF65-F5344CB8AC3E}">
        <p14:creationId xmlns:p14="http://schemas.microsoft.com/office/powerpoint/2010/main" val="2783047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3.12</a:t>
            </a:r>
          </a:p>
        </p:txBody>
      </p:sp>
      <p:pic>
        <p:nvPicPr>
          <p:cNvPr id="7" name="Picture Placeholder 6" descr="Two people in cultural dress and holding an umbrella." title="Figure 3.1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650" b="17650"/>
          <a:stretch>
            <a:fillRect/>
          </a:stretch>
        </p:blipFill>
        <p:spPr/>
      </p:pic>
      <p:sp>
        <p:nvSpPr>
          <p:cNvPr id="9219" name="Figure Legend"/>
          <p:cNvSpPr>
            <a:spLocks noGrp="1"/>
          </p:cNvSpPr>
          <p:nvPr>
            <p:ph type="body" sz="quarter" idx="14"/>
          </p:nvPr>
        </p:nvSpPr>
        <p:spPr>
          <a:xfrm>
            <a:off x="457198" y="4709899"/>
            <a:ext cx="8062913" cy="1166812"/>
          </a:xfrm>
        </p:spPr>
        <p:txBody>
          <a:bodyPr/>
          <a:lstStyle/>
          <a:p>
            <a:r>
              <a:rPr lang="en-US" sz="1600" dirty="0"/>
              <a:t>Utanaðkomandi áhorfendur kunna stundum að álykta af myndum úr skrúðgöngu eða viðhafnartilefni að fólk úr tilteknu menningarsamfélagi klæðist alltaf á ákveðinn hátt. Í raun kunna þessar tvær manneskjur að ganga í jakkafötum eða gallabuxum og stuttermabolum þegar þær taka ekki þátt í blómaskrúðgöngu. Fólk sýnir menningarlega sjálfsmynd sína eða notar menningartengda muni ekki alltaf dagsdaglega, en við sérstök tilefni verða slík menningarleg einkenni oft sýnileg. (Mynd: John </a:t>
            </a:r>
            <a:r>
              <a:rPr lang="en-US" sz="1600" dirty="0" err="1"/>
              <a:t>Shedrick</a:t>
            </a:r>
            <a:r>
              <a:rPr lang="en-US" sz="1600" dirty="0"/>
              <a:t>)</a:t>
            </a:r>
          </a:p>
        </p:txBody>
      </p:sp>
      <p:sp>
        <p:nvSpPr>
          <p:cNvPr id="6" name="TextBox 5">
            <a:extLst>
              <a:ext uri="{FF2B5EF4-FFF2-40B4-BE49-F238E27FC236}">
                <a16:creationId xmlns:a16="http://schemas.microsoft.com/office/drawing/2014/main" id="{79C424D3-8486-C34D-AEB0-50634FC285B6}"/>
              </a:ext>
            </a:extLst>
          </p:cNvPr>
          <p:cNvSpPr txBox="1"/>
          <p:nvPr/>
        </p:nvSpPr>
        <p:spPr>
          <a:xfrm>
            <a:off x="164386" y="6304002"/>
            <a:ext cx="8815227" cy="553998"/>
          </a:xfrm>
          <a:prstGeom prst="rect">
            <a:avLst/>
          </a:prstGeom>
          <a:noFill/>
        </p:spPr>
        <p:txBody>
          <a:bodyPr wrap="square" rtlCol="0">
            <a:spAutoFit/>
          </a:bodyPr>
          <a:lstStyle/>
          <a:p>
            <a:r>
              <a:rPr lang="en-US" sz="1000" dirty="0"/>
              <a:t>Þetta ítarefni OpenStax er © Rice University og gefið út samkvæmt alþjóðlega leyfinu CC BY-NC-SA 4.0. Heimilt er að afrita það eða breyta því eingöngu í óviðskiptalegum tilgangi, en geta verður OpenStax og Rice University og tilgreina allar breytingar. Öllum aðlöguðum útgáfum verður að dreifa með sams konar leyfi.</a:t>
            </a:r>
          </a:p>
        </p:txBody>
      </p:sp>
    </p:spTree>
    <p:extLst>
      <p:ext uri="{BB962C8B-B14F-4D97-AF65-F5344CB8AC3E}">
        <p14:creationId xmlns:p14="http://schemas.microsoft.com/office/powerpoint/2010/main" val="27830473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1838</TotalTime>
  <Words>1147</Words>
  <Application>Microsoft Macintosh PowerPoint</Application>
  <PresentationFormat>On-screen Show (4:3)</PresentationFormat>
  <Paragraphs>79</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MS PGothic</vt:lpstr>
      <vt:lpstr>Arial</vt:lpstr>
      <vt:lpstr>Arial Black</vt:lpstr>
      <vt:lpstr>Calibri</vt:lpstr>
      <vt:lpstr>Essential</vt:lpstr>
      <vt:lpstr>INTRODUCTION TO SOCIOLOGY 3E</vt:lpstr>
      <vt:lpstr>Figure 3.1</vt:lpstr>
      <vt:lpstr>What is Culture?</vt:lpstr>
      <vt:lpstr>Figure 3.2</vt:lpstr>
      <vt:lpstr>What is Culture? (cont.)</vt:lpstr>
      <vt:lpstr>Q: Which of these do you feel is the most universal – that the response across different cultures would be most similar?</vt:lpstr>
      <vt:lpstr>Ethnocentrism and cultural relativism</vt:lpstr>
      <vt:lpstr>Ethnocentrism and cultural relativism, (cont.)</vt:lpstr>
      <vt:lpstr>Values and Beliefs</vt:lpstr>
      <vt:lpstr>Figure 3.4</vt:lpstr>
      <vt:lpstr>NORMS</vt:lpstr>
      <vt:lpstr>Symbols and language</vt:lpstr>
      <vt:lpstr>Figure 3.8</vt:lpstr>
      <vt:lpstr>Types of Culture</vt:lpstr>
      <vt:lpstr>Innovation and discovery</vt:lpstr>
      <vt:lpstr>Diffusion and globalization</vt:lpstr>
      <vt:lpstr>Figure 3.9</vt:lpstr>
      <vt:lpstr>Figure 3.10</vt:lpstr>
      <vt:lpstr>Figure 3.12</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3 - Culture</dc:title>
  <dc:creator>Spuddy McSpare</dc:creator>
  <cp:lastModifiedBy>Theresa Masciale</cp:lastModifiedBy>
  <cp:revision>69</cp:revision>
  <dcterms:created xsi:type="dcterms:W3CDTF">2012-06-04T02:13:36Z</dcterms:created>
  <dcterms:modified xsi:type="dcterms:W3CDTF">2026-02-16T20:28:42Z</dcterms:modified>
</cp:coreProperties>
</file>