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33"/>
  </p:notesMasterIdLst>
  <p:handoutMasterIdLst>
    <p:handoutMasterId r:id="rId34"/>
  </p:handoutMasterIdLst>
  <p:sldIdLst>
    <p:sldId id="256" r:id="rId2"/>
    <p:sldId id="279" r:id="rId3"/>
    <p:sldId id="290" r:id="rId4"/>
    <p:sldId id="278" r:id="rId5"/>
    <p:sldId id="292" r:id="rId6"/>
    <p:sldId id="293" r:id="rId7"/>
    <p:sldId id="294" r:id="rId8"/>
    <p:sldId id="291" r:id="rId9"/>
    <p:sldId id="295" r:id="rId10"/>
    <p:sldId id="296" r:id="rId11"/>
    <p:sldId id="289" r:id="rId12"/>
    <p:sldId id="297" r:id="rId13"/>
    <p:sldId id="277" r:id="rId14"/>
    <p:sldId id="299" r:id="rId15"/>
    <p:sldId id="286" r:id="rId16"/>
    <p:sldId id="300" r:id="rId17"/>
    <p:sldId id="298" r:id="rId18"/>
    <p:sldId id="301" r:id="rId19"/>
    <p:sldId id="302" r:id="rId20"/>
    <p:sldId id="283" r:id="rId21"/>
    <p:sldId id="303" r:id="rId22"/>
    <p:sldId id="304" r:id="rId23"/>
    <p:sldId id="305" r:id="rId24"/>
    <p:sldId id="306" r:id="rId25"/>
    <p:sldId id="287" r:id="rId26"/>
    <p:sldId id="307" r:id="rId27"/>
    <p:sldId id="288" r:id="rId28"/>
    <p:sldId id="309" r:id="rId29"/>
    <p:sldId id="308" r:id="rId30"/>
    <p:sldId id="310" r:id="rId31"/>
    <p:sldId id="311" r:id="rId32"/>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54" autoAdjust="0"/>
    <p:restoredTop sz="86384" autoAdjust="0"/>
  </p:normalViewPr>
  <p:slideViewPr>
    <p:cSldViewPr snapToGrid="0" snapToObjects="1">
      <p:cViewPr varScale="1">
        <p:scale>
          <a:sx n="101" d="100"/>
          <a:sy n="101" d="100"/>
        </p:scale>
        <p:origin x="1256" y="200"/>
      </p:cViewPr>
      <p:guideLst>
        <p:guide orient="horz" pos="2160"/>
        <p:guide pos="2880"/>
      </p:guideLst>
    </p:cSldViewPr>
  </p:slideViewPr>
  <p:outlineViewPr>
    <p:cViewPr>
      <p:scale>
        <a:sx n="33" d="100"/>
        <a:sy n="33" d="100"/>
      </p:scale>
      <p:origin x="0" y="-3512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notesMaster" Target="notesMasters/notesMaster1.xml"/><Relationship Id="rId34" Type="http://schemas.openxmlformats.org/officeDocument/2006/relationships/handoutMaster" Target="handoutMasters/handout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fontAlgn="auto">
              <a:spcBef>
                <a:spcPts val="0"/>
              </a:spcBef>
              <a:spcAft>
                <a:spcPts val="0"/>
              </a:spcAft>
              <a:defRPr sz="1200" smtClean="0">
                <a:latin typeface="+mn-lt"/>
              </a:defRPr>
            </a:lvl1pPr>
          </a:lstStyle>
          <a:p>
            <a:pPr>
              <a:defRPr/>
            </a:pPr>
            <a:fld id="{E5310F03-FC83-4E11-8558-AE8A84515371}" type="datetimeFigureOut">
              <a:rPr lang="en-US"/>
              <a:pPr>
                <a:defRPr/>
              </a:pPr>
              <a:t>2/16/26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fontAlgn="auto">
              <a:spcBef>
                <a:spcPts val="0"/>
              </a:spcBef>
              <a:spcAft>
                <a:spcPts val="0"/>
              </a:spcAft>
              <a:defRPr sz="1200" smtClean="0">
                <a:latin typeface="+mn-lt"/>
              </a:defRPr>
            </a:lvl1pPr>
          </a:lstStyle>
          <a:p>
            <a:pPr>
              <a:defRPr/>
            </a:pPr>
            <a:fld id="{5E2D4EAB-08FF-4A94-84C5-535EB0AB39EB}" type="slidenum">
              <a:rPr lang="en-US"/>
              <a:pPr>
                <a:defRPr/>
              </a:pPr>
              <a:t>‹#›</a:t>
            </a:fld>
            <a:endParaRPr lang="en-US"/>
          </a:p>
        </p:txBody>
      </p:sp>
    </p:spTree>
    <p:extLst>
      <p:ext uri="{BB962C8B-B14F-4D97-AF65-F5344CB8AC3E}">
        <p14:creationId xmlns:p14="http://schemas.microsoft.com/office/powerpoint/2010/main" val="41496155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188F36CC-AFE2-4758-82DB-89FAD1A5ADD8}" type="datetimeFigureOut">
              <a:rPr lang="en-US" smtClean="0"/>
              <a:t>2/16/26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C46BA964-A10A-4356-8A60-E0DDF3048F04}" type="slidenum">
              <a:rPr lang="en-US" smtClean="0"/>
              <a:t>‹#›</a:t>
            </a:fld>
            <a:endParaRPr lang="en-US"/>
          </a:p>
        </p:txBody>
      </p:sp>
    </p:spTree>
    <p:extLst>
      <p:ext uri="{BB962C8B-B14F-4D97-AF65-F5344CB8AC3E}">
        <p14:creationId xmlns:p14="http://schemas.microsoft.com/office/powerpoint/2010/main" val="1120289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9" name="Picture Placeholder 8"/>
          <p:cNvSpPr>
            <a:spLocks noGrp="1"/>
          </p:cNvSpPr>
          <p:nvPr>
            <p:ph type="pic" sz="quarter" idx="13"/>
          </p:nvPr>
        </p:nvSpPr>
        <p:spPr>
          <a:xfrm>
            <a:off x="457199" y="1107618"/>
            <a:ext cx="4031619" cy="4607689"/>
          </a:xfrm>
        </p:spPr>
        <p:txBody>
          <a:bodyPr rtlCol="0">
            <a:normAutofit/>
          </a:bodyPr>
          <a:lstStyle/>
          <a:p>
            <a:pPr lvl="0"/>
            <a:endParaRPr lang="en-US" noProof="0"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5"/>
          </p:nvPr>
        </p:nvSpPr>
        <p:spPr/>
        <p:txBody>
          <a:bodyPr/>
          <a:lstStyle>
            <a:lvl1pPr>
              <a:defRPr/>
            </a:lvl1pPr>
          </a:lstStyle>
          <a:p>
            <a:pPr>
              <a:defRPr/>
            </a:pPr>
            <a:fld id="{C0633843-5DC6-4347-8797-9DD731413D97}" type="datetime4">
              <a:rPr lang="en-US" smtClean="0"/>
              <a:t>February 16, 2026</a:t>
            </a:fld>
            <a:endParaRPr lang="en-US"/>
          </a:p>
        </p:txBody>
      </p:sp>
      <p:sp>
        <p:nvSpPr>
          <p:cNvPr id="7" name="Slide Number Placeholder 6"/>
          <p:cNvSpPr>
            <a:spLocks noGrp="1"/>
          </p:cNvSpPr>
          <p:nvPr>
            <p:ph type="sldNum" sz="quarter" idx="17"/>
          </p:nvPr>
        </p:nvSpPr>
        <p:spPr/>
        <p:txBody>
          <a:bodyPr/>
          <a:lstStyle>
            <a:lvl1pPr>
              <a:defRPr/>
            </a:lvl1pPr>
          </a:lstStyle>
          <a:p>
            <a:pPr>
              <a:defRPr/>
            </a:pPr>
            <a:fld id="{76124547-4185-4266-B4E4-2581C1A87319}" type="slidenum">
              <a:rPr lang="en-US"/>
              <a:pPr>
                <a:defRPr/>
              </a:pPr>
              <a:t>‹#›</a:t>
            </a:fld>
            <a:endParaRPr lang="en-US"/>
          </a:p>
        </p:txBody>
      </p:sp>
      <p:sp>
        <p:nvSpPr>
          <p:cNvPr id="8" name="Footer Placeholder 4">
            <a:extLst>
              <a:ext uri="{FF2B5EF4-FFF2-40B4-BE49-F238E27FC236}">
                <a16:creationId xmlns:a16="http://schemas.microsoft.com/office/drawing/2014/main" id="{7CB19818-35F3-493A-AA06-32C05A4479A5}"/>
              </a:ext>
            </a:extLst>
          </p:cNvPr>
          <p:cNvSpPr>
            <a:spLocks noGrp="1"/>
          </p:cNvSpPr>
          <p:nvPr>
            <p:ph type="ftr" sz="quarter" idx="3"/>
          </p:nvPr>
        </p:nvSpPr>
        <p:spPr>
          <a:xfrm>
            <a:off x="457199" y="6492875"/>
            <a:ext cx="7738533" cy="365125"/>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 </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fld id="{10108AAD-5F8B-43A9-AD14-D8BC483FC54B}" type="datetime4">
              <a:rPr lang="en-US" smtClean="0"/>
              <a:t>February 16, 2026</a:t>
            </a:fld>
            <a:endParaRPr lang="en-US"/>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a:p>
        </p:txBody>
      </p:sp>
      <p:sp>
        <p:nvSpPr>
          <p:cNvPr id="11" name="Footer Placeholder 4">
            <a:extLst>
              <a:ext uri="{FF2B5EF4-FFF2-40B4-BE49-F238E27FC236}">
                <a16:creationId xmlns:a16="http://schemas.microsoft.com/office/drawing/2014/main" id="{E586E82A-4CD5-4728-B234-7C68F59FCB49}"/>
              </a:ext>
            </a:extLst>
          </p:cNvPr>
          <p:cNvSpPr>
            <a:spLocks noGrp="1"/>
          </p:cNvSpPr>
          <p:nvPr>
            <p:ph type="ftr" sz="quarter" idx="3"/>
          </p:nvPr>
        </p:nvSpPr>
        <p:spPr>
          <a:xfrm>
            <a:off x="457199" y="6492875"/>
            <a:ext cx="7738533" cy="365125"/>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lvl1pPr>
              <a:defRPr/>
            </a:lvl1pPr>
          </a:lstStyle>
          <a:p>
            <a:pPr>
              <a:defRPr/>
            </a:pPr>
            <a:fld id="{EBFC52E7-C221-40E5-BC8D-B7C9E210186F}" type="datetime4">
              <a:rPr lang="en-US" smtClean="0"/>
              <a:t>February 16, 2026</a:t>
            </a:fld>
            <a:endParaRPr lang="en-US"/>
          </a:p>
        </p:txBody>
      </p:sp>
      <p:sp>
        <p:nvSpPr>
          <p:cNvPr id="7" name="Slide Number Placeholder 6"/>
          <p:cNvSpPr>
            <a:spLocks noGrp="1"/>
          </p:cNvSpPr>
          <p:nvPr>
            <p:ph type="sldNum" sz="quarter" idx="12"/>
          </p:nvPr>
        </p:nvSpPr>
        <p:spPr/>
        <p:txBody>
          <a:bodyPr/>
          <a:lstStyle>
            <a:lvl1pPr>
              <a:defRPr/>
            </a:lvl1pPr>
          </a:lstStyle>
          <a:p>
            <a:pPr>
              <a:defRPr/>
            </a:pPr>
            <a:fld id="{6158F162-EC8D-4B5B-975F-B8B0EEBB18C6}" type="slidenum">
              <a:rPr lang="en-US"/>
              <a:pPr>
                <a:defRPr/>
              </a:pPr>
              <a:t>‹#›</a:t>
            </a:fld>
            <a:endParaRPr lang="en-US"/>
          </a:p>
        </p:txBody>
      </p:sp>
      <p:sp>
        <p:nvSpPr>
          <p:cNvPr id="8" name="Footer Placeholder 4">
            <a:extLst>
              <a:ext uri="{FF2B5EF4-FFF2-40B4-BE49-F238E27FC236}">
                <a16:creationId xmlns:a16="http://schemas.microsoft.com/office/drawing/2014/main" id="{474FDF90-F6C5-4CE2-81C5-B271393E5797}"/>
              </a:ext>
            </a:extLst>
          </p:cNvPr>
          <p:cNvSpPr>
            <a:spLocks noGrp="1"/>
          </p:cNvSpPr>
          <p:nvPr>
            <p:ph type="ftr" sz="quarter" idx="3"/>
          </p:nvPr>
        </p:nvSpPr>
        <p:spPr>
          <a:xfrm>
            <a:off x="457199" y="6492875"/>
            <a:ext cx="7738533" cy="365125"/>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txBox="1">
            <a:spLocks/>
          </p:cNvSpPr>
          <p:nvPr userDrawn="1"/>
        </p:nvSpPr>
        <p:spPr>
          <a:xfrm>
            <a:off x="0" y="788988"/>
            <a:ext cx="9144000" cy="709612"/>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fontAlgn="auto">
              <a:spcAft>
                <a:spcPts val="0"/>
              </a:spcAft>
              <a:defRPr/>
            </a:pPr>
            <a:r>
              <a:rPr lang="en-US" sz="3500" dirty="0"/>
              <a:t>College Physics</a:t>
            </a:r>
          </a:p>
          <a:p>
            <a:pPr algn="ctr" fontAlgn="auto">
              <a:spcAft>
                <a:spcPts val="0"/>
              </a:spcAft>
              <a:defRPr/>
            </a:pPr>
            <a:endParaRPr lang="en-US" sz="1800" cap="none" dirty="0">
              <a:solidFill>
                <a:schemeClr val="accent3">
                  <a:lumMod val="20000"/>
                  <a:lumOff val="80000"/>
                </a:schemeClr>
              </a:solidFill>
              <a:latin typeface="+mn-lt"/>
            </a:endParaRPr>
          </a:p>
          <a:p>
            <a:pPr algn="ctr" fontAlgn="auto">
              <a:spcAft>
                <a:spcPts val="0"/>
              </a:spcAft>
              <a:defRPr/>
            </a:pPr>
            <a:r>
              <a:rPr lang="en-US" sz="2000" b="1" cap="none" dirty="0">
                <a:solidFill>
                  <a:srgbClr val="212F62"/>
                </a:solidFill>
                <a:latin typeface="+mn-lt"/>
              </a:rPr>
              <a:t>Chapter # Chapter Title</a:t>
            </a:r>
          </a:p>
          <a:p>
            <a:pPr algn="ctr" fontAlgn="auto">
              <a:spcAft>
                <a:spcPts val="0"/>
              </a:spcAft>
              <a:defRPr/>
            </a:pPr>
            <a:r>
              <a:rPr lang="en-US" sz="1600" cap="none" dirty="0">
                <a:solidFill>
                  <a:schemeClr val="tx1"/>
                </a:solidFill>
                <a:latin typeface="+mn-lt"/>
              </a:rPr>
              <a:t>PowerPoint Image Slideshow</a:t>
            </a:r>
          </a:p>
        </p:txBody>
      </p:sp>
      <p:pic>
        <p:nvPicPr>
          <p:cNvPr id="3" name="Picture 8" descr="medium_covers_Page_2.png"/>
          <p:cNvPicPr>
            <a:picLocks noChangeAspect="1"/>
          </p:cNvPicPr>
          <p:nvPr userDrawn="1"/>
        </p:nvPicPr>
        <p:blipFill>
          <a:blip r:embed="rId2" cstate="print"/>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sp>
        <p:nvSpPr>
          <p:cNvPr id="4" name="Date Placeholder 3"/>
          <p:cNvSpPr>
            <a:spLocks noGrp="1"/>
          </p:cNvSpPr>
          <p:nvPr>
            <p:ph type="dt" sz="half" idx="10"/>
          </p:nvPr>
        </p:nvSpPr>
        <p:spPr/>
        <p:txBody>
          <a:bodyPr/>
          <a:lstStyle>
            <a:lvl1pPr>
              <a:defRPr/>
            </a:lvl1pPr>
          </a:lstStyle>
          <a:p>
            <a:pPr>
              <a:defRPr/>
            </a:pPr>
            <a:fld id="{43AAA82E-1598-4255-93A2-82A3F491DBB6}" type="datetime4">
              <a:rPr lang="en-US" smtClean="0"/>
              <a:t>February 16, 2026</a:t>
            </a:fld>
            <a:endParaRPr lang="en-US" dirty="0"/>
          </a:p>
        </p:txBody>
      </p:sp>
      <p:sp>
        <p:nvSpPr>
          <p:cNvPr id="6" name="Footer Placeholder 4">
            <a:extLst>
              <a:ext uri="{FF2B5EF4-FFF2-40B4-BE49-F238E27FC236}">
                <a16:creationId xmlns:a16="http://schemas.microsoft.com/office/drawing/2014/main" id="{37D8E06E-3D5B-4DEC-9E99-372CE9A8E5C4}"/>
              </a:ext>
            </a:extLst>
          </p:cNvPr>
          <p:cNvSpPr>
            <a:spLocks noGrp="1"/>
          </p:cNvSpPr>
          <p:nvPr>
            <p:ph type="ftr" sz="quarter" idx="3"/>
          </p:nvPr>
        </p:nvSpPr>
        <p:spPr>
          <a:xfrm>
            <a:off x="457199" y="6492875"/>
            <a:ext cx="7738533" cy="365125"/>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 </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1027" name="Text Placeholder 2"/>
          <p:cNvSpPr>
            <a:spLocks noGrp="1"/>
          </p:cNvSpPr>
          <p:nvPr>
            <p:ph type="body" idx="1"/>
          </p:nvPr>
        </p:nvSpPr>
        <p:spPr bwMode="auto">
          <a:xfrm>
            <a:off x="457200" y="1752600"/>
            <a:ext cx="7620000" cy="4373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0"/>
            <a:ext cx="3429000" cy="304800"/>
          </a:xfrm>
          <a:prstGeom prst="rect">
            <a:avLst/>
          </a:prstGeom>
        </p:spPr>
        <p:txBody>
          <a:bodyPr vert="horz" lIns="91440" tIns="45720" rIns="91440" bIns="0" rtlCol="0" anchor="b"/>
          <a:lstStyle>
            <a:lvl1pPr algn="l" fontAlgn="auto">
              <a:spcBef>
                <a:spcPts val="0"/>
              </a:spcBef>
              <a:spcAft>
                <a:spcPts val="0"/>
              </a:spcAft>
              <a:defRPr sz="1000" smtClean="0">
                <a:solidFill>
                  <a:schemeClr val="tx1"/>
                </a:solidFill>
                <a:latin typeface="+mn-lt"/>
              </a:defRPr>
            </a:lvl1pPr>
          </a:lstStyle>
          <a:p>
            <a:pPr>
              <a:defRPr/>
            </a:pPr>
            <a:fld id="{ACBEE4C7-6110-466D-BFB9-28880EF894E4}" type="datetime4">
              <a:rPr lang="en-US" smtClean="0"/>
              <a:t>February 16, 2026</a:t>
            </a:fld>
            <a:endParaRPr lang="en-US" dirty="0"/>
          </a:p>
        </p:txBody>
      </p:sp>
      <p:sp>
        <p:nvSpPr>
          <p:cNvPr id="5" name="Footer Placeholder 4"/>
          <p:cNvSpPr>
            <a:spLocks noGrp="1"/>
          </p:cNvSpPr>
          <p:nvPr>
            <p:ph type="ftr" sz="quarter" idx="3"/>
          </p:nvPr>
        </p:nvSpPr>
        <p:spPr>
          <a:xfrm>
            <a:off x="457199" y="6492875"/>
            <a:ext cx="7738533" cy="365125"/>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 </a:t>
            </a:r>
          </a:p>
        </p:txBody>
      </p:sp>
      <p:sp>
        <p:nvSpPr>
          <p:cNvPr id="6" name="Slide Number Placeholder 5"/>
          <p:cNvSpPr>
            <a:spLocks noGrp="1"/>
          </p:cNvSpPr>
          <p:nvPr>
            <p:ph type="sldNum" sz="quarter" idx="4"/>
          </p:nvPr>
        </p:nvSpPr>
        <p:spPr>
          <a:xfrm rot="16200000">
            <a:off x="8044657" y="683419"/>
            <a:ext cx="1316037" cy="365125"/>
          </a:xfrm>
          <a:prstGeom prst="rect">
            <a:avLst/>
          </a:prstGeom>
        </p:spPr>
        <p:txBody>
          <a:bodyPr vert="horz" lIns="91440" tIns="45720" rIns="91440" bIns="45720" rtlCol="0" anchor="ctr"/>
          <a:lstStyle>
            <a:lvl1pPr algn="r" fontAlgn="auto">
              <a:spcBef>
                <a:spcPts val="0"/>
              </a:spcBef>
              <a:spcAft>
                <a:spcPts val="0"/>
              </a:spcAft>
              <a:defRPr sz="2400" b="1" smtClean="0">
                <a:solidFill>
                  <a:srgbClr val="FFFFFF"/>
                </a:solidFill>
                <a:latin typeface="+mn-lt"/>
              </a:defRPr>
            </a:lvl1pPr>
          </a:lstStyle>
          <a:p>
            <a:pPr>
              <a:defRPr/>
            </a:pPr>
            <a:fld id="{C56169A9-3380-4EA0-9DA0-2D35F2C8DA18}"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Lst>
  <p:hf sldNum="0" hdr="0" dt="0"/>
  <p:txStyles>
    <p:titleStyle>
      <a:lvl1pPr algn="l" rtl="0" fontAlgn="base">
        <a:spcBef>
          <a:spcPct val="0"/>
        </a:spcBef>
        <a:spcAft>
          <a:spcPct val="0"/>
        </a:spcAft>
        <a:defRPr sz="2400" kern="1200" cap="all" spc="-60" baseline="0">
          <a:solidFill>
            <a:schemeClr val="tx1"/>
          </a:solidFill>
          <a:latin typeface="+mj-lt"/>
          <a:ea typeface="+mj-ea"/>
          <a:cs typeface="+mj-cs"/>
        </a:defRPr>
      </a:lvl1pPr>
      <a:lvl2pPr algn="l" rtl="0" fontAlgn="base">
        <a:spcBef>
          <a:spcPct val="0"/>
        </a:spcBef>
        <a:spcAft>
          <a:spcPct val="0"/>
        </a:spcAft>
        <a:defRPr sz="2400">
          <a:solidFill>
            <a:srgbClr val="6CB255"/>
          </a:solidFill>
          <a:latin typeface="Arial Black" pitchFamily="34" charset="0"/>
        </a:defRPr>
      </a:lvl2pPr>
      <a:lvl3pPr algn="l" rtl="0" fontAlgn="base">
        <a:spcBef>
          <a:spcPct val="0"/>
        </a:spcBef>
        <a:spcAft>
          <a:spcPct val="0"/>
        </a:spcAft>
        <a:defRPr sz="2400">
          <a:solidFill>
            <a:srgbClr val="6CB255"/>
          </a:solidFill>
          <a:latin typeface="Arial Black" pitchFamily="34" charset="0"/>
        </a:defRPr>
      </a:lvl3pPr>
      <a:lvl4pPr algn="l" rtl="0" fontAlgn="base">
        <a:spcBef>
          <a:spcPct val="0"/>
        </a:spcBef>
        <a:spcAft>
          <a:spcPct val="0"/>
        </a:spcAft>
        <a:defRPr sz="2400">
          <a:solidFill>
            <a:srgbClr val="6CB255"/>
          </a:solidFill>
          <a:latin typeface="Arial Black" pitchFamily="34" charset="0"/>
        </a:defRPr>
      </a:lvl4pPr>
      <a:lvl5pPr algn="l" rtl="0" fontAlgn="base">
        <a:spcBef>
          <a:spcPct val="0"/>
        </a:spcBef>
        <a:spcAft>
          <a:spcPct val="0"/>
        </a:spcAft>
        <a:defRPr sz="2400">
          <a:solidFill>
            <a:srgbClr val="6CB255"/>
          </a:solidFill>
          <a:latin typeface="Arial Black" pitchFamily="34" charset="0"/>
        </a:defRPr>
      </a:lvl5pPr>
      <a:lvl6pPr marL="457200" algn="l" rtl="0" fontAlgn="base">
        <a:spcBef>
          <a:spcPct val="0"/>
        </a:spcBef>
        <a:spcAft>
          <a:spcPct val="0"/>
        </a:spcAft>
        <a:defRPr sz="2400">
          <a:solidFill>
            <a:srgbClr val="6CB255"/>
          </a:solidFill>
          <a:latin typeface="Arial Black" pitchFamily="34" charset="0"/>
        </a:defRPr>
      </a:lvl6pPr>
      <a:lvl7pPr marL="914400" algn="l" rtl="0" fontAlgn="base">
        <a:spcBef>
          <a:spcPct val="0"/>
        </a:spcBef>
        <a:spcAft>
          <a:spcPct val="0"/>
        </a:spcAft>
        <a:defRPr sz="2400">
          <a:solidFill>
            <a:srgbClr val="6CB255"/>
          </a:solidFill>
          <a:latin typeface="Arial Black" pitchFamily="34" charset="0"/>
        </a:defRPr>
      </a:lvl7pPr>
      <a:lvl8pPr marL="1371600" algn="l" rtl="0" fontAlgn="base">
        <a:spcBef>
          <a:spcPct val="0"/>
        </a:spcBef>
        <a:spcAft>
          <a:spcPct val="0"/>
        </a:spcAft>
        <a:defRPr sz="2400">
          <a:solidFill>
            <a:srgbClr val="6CB255"/>
          </a:solidFill>
          <a:latin typeface="Arial Black" pitchFamily="34" charset="0"/>
        </a:defRPr>
      </a:lvl8pPr>
      <a:lvl9pPr marL="1828800" algn="l" rtl="0" fontAlgn="base">
        <a:spcBef>
          <a:spcPct val="0"/>
        </a:spcBef>
        <a:spcAft>
          <a:spcPct val="0"/>
        </a:spcAft>
        <a:defRPr sz="2400">
          <a:solidFill>
            <a:srgbClr val="6CB255"/>
          </a:solidFill>
          <a:latin typeface="Arial Black" pitchFamily="34" charset="0"/>
        </a:defRPr>
      </a:lvl9pPr>
    </p:titleStyle>
    <p:bodyStyle>
      <a:lvl1pPr algn="l" rtl="0" fontAlgn="base">
        <a:spcBef>
          <a:spcPct val="20000"/>
        </a:spcBef>
        <a:spcAft>
          <a:spcPts val="600"/>
        </a:spcAft>
        <a:buClr>
          <a:srgbClr val="6CB255"/>
        </a:buClr>
        <a:buFont typeface="Arial" charset="0"/>
        <a:defRPr sz="2000" kern="1200">
          <a:solidFill>
            <a:schemeClr val="tx1"/>
          </a:solidFill>
          <a:latin typeface="+mn-lt"/>
          <a:ea typeface="+mn-ea"/>
          <a:cs typeface="+mn-cs"/>
        </a:defRPr>
      </a:lvl1pPr>
      <a:lvl2pPr marL="457200" indent="-182563" algn="l" rtl="0" fontAlgn="base">
        <a:spcBef>
          <a:spcPct val="20000"/>
        </a:spcBef>
        <a:spcAft>
          <a:spcPct val="0"/>
        </a:spcAft>
        <a:buClr>
          <a:schemeClr val="tx1"/>
        </a:buClr>
        <a:buFont typeface="Arial" charset="0"/>
        <a:buChar char="•"/>
        <a:defRPr sz="2000" kern="1200">
          <a:solidFill>
            <a:srgbClr val="000000"/>
          </a:solidFill>
          <a:latin typeface="+mn-lt"/>
          <a:ea typeface="+mn-ea"/>
          <a:cs typeface="+mn-cs"/>
        </a:defRPr>
      </a:lvl2pPr>
      <a:lvl3pPr marL="11430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3pPr>
      <a:lvl4pPr marL="16002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4pPr>
      <a:lvl5pPr marL="20574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v3_image3_51e54acd9dc1.png" /><Relationship Id="rId3" Type="http://schemas.openxmlformats.org/officeDocument/2006/relationships/image" Target="../media/image4.jpe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01E8FC2-ACA7-4906-98CA-463B5A3C5983}"/>
              </a:ext>
            </a:extLst>
          </p:cNvPr>
          <p:cNvSpPr>
            <a:spLocks noGrp="1"/>
          </p:cNvSpPr>
          <p:nvPr>
            <p:ph type="title" idx="4294967295"/>
          </p:nvPr>
        </p:nvSpPr>
        <p:spPr>
          <a:xfrm>
            <a:off x="0" y="702486"/>
            <a:ext cx="9144000" cy="735012"/>
          </a:xfrm>
        </p:spPr>
        <p:txBody>
          <a:bodyPr>
            <a:normAutofit/>
          </a:bodyPr>
          <a:lstStyle/>
          <a:p>
            <a:pPr algn="ctr"/>
            <a:r>
              <a:rPr lang="en-US" sz="3600" dirty="0"/>
              <a:t>FÉLAGSFRÆÐI, 3. ÚTGÁFA</a:t>
            </a:r>
          </a:p>
        </p:txBody>
      </p:sp>
      <p:sp>
        <p:nvSpPr>
          <p:cNvPr id="5" name="Chapter Title"/>
          <p:cNvSpPr txBox="1">
            <a:spLocks/>
          </p:cNvSpPr>
          <p:nvPr/>
        </p:nvSpPr>
        <p:spPr>
          <a:xfrm>
            <a:off x="0" y="1641605"/>
            <a:ext cx="9144000" cy="709612"/>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fontAlgn="auto">
              <a:spcAft>
                <a:spcPts val="0"/>
              </a:spcAft>
              <a:defRPr/>
            </a:pPr>
            <a:r>
              <a:rPr lang="en-US" sz="2000" b="1" cap="none" dirty="0">
                <a:solidFill>
                  <a:srgbClr val="212F62"/>
                </a:solidFill>
                <a:latin typeface="+mn-lt"/>
              </a:rPr>
              <a:t>15. kafli TRÚARBRÖGÐ</a:t>
            </a:r>
          </a:p>
          <a:p>
            <a:pPr algn="ctr" fontAlgn="auto">
              <a:spcAft>
                <a:spcPts val="0"/>
              </a:spcAft>
              <a:defRPr/>
            </a:pPr>
            <a:r>
              <a:rPr lang="en-US" sz="1600" cap="none" dirty="0">
                <a:solidFill>
                  <a:schemeClr val="tx1"/>
                </a:solidFill>
                <a:latin typeface="+mn-lt"/>
              </a:rPr>
              <a:t>Myndasýning í PowerPoint</a:t>
            </a:r>
          </a:p>
        </p:txBody>
      </p:sp>
      <p:pic>
        <p:nvPicPr>
          <p:cNvPr id="7" name="Picture 6" descr="Image of OpenStax Sociology Cover" title="OS Sociology Cov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5698" y="2557844"/>
            <a:ext cx="3235428" cy="3235428"/>
          </a:xfrm>
          <a:prstGeom prst="rect">
            <a:avLst/>
          </a:prstGeom>
        </p:spPr>
      </p:pic>
      <p:pic>
        <p:nvPicPr>
          <p:cNvPr id="6" name="OpenStaxLogo" descr="openstax college logo"/>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0087" y="5775854"/>
            <a:ext cx="1226434" cy="8335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15.1</a:t>
            </a:r>
          </a:p>
        </p:txBody>
      </p:sp>
      <p:pic>
        <p:nvPicPr>
          <p:cNvPr id="4" name="Figure" descr="A photo of thousands of people in a stadium during a megachurh ceremony"/>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1989" r="-11989"/>
          <a:stretch>
            <a:fillRect/>
          </a:stretch>
        </p:blipFill>
        <p:spPr>
          <a:xfrm>
            <a:off x="141493" y="1284618"/>
            <a:ext cx="8762078" cy="4128040"/>
          </a:xfrm>
        </p:spPr>
      </p:pic>
      <p:sp>
        <p:nvSpPr>
          <p:cNvPr id="9219" name="Figure Legend"/>
          <p:cNvSpPr>
            <a:spLocks noGrp="1"/>
          </p:cNvSpPr>
          <p:nvPr>
            <p:ph type="body" sz="quarter" idx="14"/>
          </p:nvPr>
        </p:nvSpPr>
        <p:spPr>
          <a:xfrm>
            <a:off x="457199" y="5884606"/>
            <a:ext cx="8062913" cy="686107"/>
          </a:xfrm>
        </p:spPr>
        <p:txBody>
          <a:bodyPr/>
          <a:lstStyle/>
          <a:p>
            <a:r>
              <a:rPr lang="en-US" sz="1600" dirty="0"/>
              <a:t>Trúarbrögð birtast í ýmsum myndum, meðal annars í formi þessarar stóru </a:t>
            </a:r>
            <a:r>
              <a:rPr lang="en-US" sz="1600" dirty="0" err="1"/>
              <a:t>risakirkju</a:t>
            </a:r>
            <a:r>
              <a:rPr lang="en-US" sz="1600" dirty="0"/>
              <a:t>. (Ljósmynd: </a:t>
            </a:r>
            <a:r>
              <a:rPr lang="en-US" sz="1600" dirty="0" err="1"/>
              <a:t>ToBeDaniel</a:t>
            </a:r>
            <a:r>
              <a:rPr lang="en-US" sz="1600" dirty="0"/>
              <a:t>/Wikimedia Commons)</a:t>
            </a:r>
          </a:p>
        </p:txBody>
      </p:sp>
    </p:spTree>
    <p:extLst>
      <p:ext uri="{BB962C8B-B14F-4D97-AF65-F5344CB8AC3E}">
        <p14:creationId xmlns:p14="http://schemas.microsoft.com/office/powerpoint/2010/main" val="3456744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SP.: HVAÐA MERKINGU HAFA TRÚARBRÖGÐ FYRIR ÞÉR?</a:t>
            </a:r>
          </a:p>
        </p:txBody>
      </p:sp>
      <p:sp>
        <p:nvSpPr>
          <p:cNvPr id="7" name="Text Placeholder 6"/>
          <p:cNvSpPr>
            <a:spLocks noGrp="1"/>
          </p:cNvSpPr>
          <p:nvPr>
            <p:ph type="body" sz="quarter" idx="14"/>
          </p:nvPr>
        </p:nvSpPr>
        <p:spPr>
          <a:xfrm>
            <a:off x="457200" y="1355715"/>
            <a:ext cx="8062912" cy="2330460"/>
          </a:xfrm>
        </p:spPr>
        <p:txBody>
          <a:bodyPr/>
          <a:lstStyle/>
          <a:p>
            <a:pPr marL="457200" indent="-457200">
              <a:buClr>
                <a:schemeClr val="tx1"/>
              </a:buClr>
              <a:buAutoNum type="alphaUcPeriod"/>
            </a:pPr>
            <a:r>
              <a:rPr lang="en-US" dirty="0"/>
              <a:t>Þau veita mér leiðsögn í lífinu</a:t>
            </a:r>
          </a:p>
          <a:p>
            <a:pPr marL="457200" indent="-457200">
              <a:buClr>
                <a:schemeClr val="tx1"/>
              </a:buClr>
              <a:buAutoNum type="alphaUcPeriod"/>
            </a:pPr>
            <a:r>
              <a:rPr lang="en-US" dirty="0"/>
              <a:t>Þau veita mér stuðning</a:t>
            </a:r>
          </a:p>
          <a:p>
            <a:pPr marL="457200" indent="-457200">
              <a:buClr>
                <a:schemeClr val="tx1"/>
              </a:buClr>
              <a:buAutoNum type="alphaUcPeriod"/>
            </a:pPr>
            <a:r>
              <a:rPr lang="en-US" dirty="0"/>
              <a:t>Þau eru samfélagsgerð</a:t>
            </a:r>
          </a:p>
          <a:p>
            <a:pPr marL="457200" indent="-457200">
              <a:buClr>
                <a:schemeClr val="tx1"/>
              </a:buClr>
              <a:buAutoNum type="alphaUcPeriod"/>
            </a:pPr>
            <a:r>
              <a:rPr lang="en-US" dirty="0"/>
              <a:t>Andleg málefni skipta mig meira máli en trúarbrögð</a:t>
            </a:r>
          </a:p>
          <a:p>
            <a:pPr marL="457200" indent="-457200">
              <a:buClr>
                <a:schemeClr val="tx1"/>
              </a:buClr>
              <a:buAutoNum type="alphaUcPeriod"/>
            </a:pPr>
            <a:r>
              <a:rPr lang="en-US" dirty="0"/>
              <a:t>Ég hugsa lítið um andleg málefni eða trúarbrögð</a:t>
            </a:r>
          </a:p>
        </p:txBody>
      </p:sp>
    </p:spTree>
    <p:extLst>
      <p:ext uri="{BB962C8B-B14F-4D97-AF65-F5344CB8AC3E}">
        <p14:creationId xmlns:p14="http://schemas.microsoft.com/office/powerpoint/2010/main" val="1248458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64323"/>
            <a:ext cx="8062913" cy="658813"/>
          </a:xfrm>
        </p:spPr>
        <p:txBody>
          <a:bodyPr/>
          <a:lstStyle/>
          <a:p>
            <a:pPr algn="r" fontAlgn="auto">
              <a:spcAft>
                <a:spcPts val="0"/>
              </a:spcAft>
              <a:defRPr/>
            </a:pPr>
            <a:r>
              <a:rPr lang="en-US" dirty="0"/>
              <a:t>Mynd 15.2</a:t>
            </a:r>
          </a:p>
        </p:txBody>
      </p:sp>
      <p:pic>
        <p:nvPicPr>
          <p:cNvPr id="7" name="Picture Placeholder 6" descr="Several dozen people are positioned on their knees with their heads down, inside a mosque." title="Figure 15.2"/>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267226" y="863233"/>
            <a:ext cx="6442858" cy="4293286"/>
          </a:xfrm>
        </p:spPr>
      </p:pic>
      <p:sp>
        <p:nvSpPr>
          <p:cNvPr id="10243" name="Figure Legend"/>
          <p:cNvSpPr>
            <a:spLocks noGrp="1"/>
          </p:cNvSpPr>
          <p:nvPr>
            <p:ph type="body" sz="quarter" idx="14"/>
          </p:nvPr>
        </p:nvSpPr>
        <p:spPr>
          <a:xfrm>
            <a:off x="457199" y="5296617"/>
            <a:ext cx="8062913" cy="1413899"/>
          </a:xfrm>
        </p:spPr>
        <p:txBody>
          <a:bodyPr/>
          <a:lstStyle/>
          <a:p>
            <a:r>
              <a:rPr lang="en-US" sz="1600" dirty="0">
                <a:solidFill>
                  <a:schemeClr val="tx1"/>
                </a:solidFill>
              </a:rPr>
              <a:t>Útbreidd trúariðkun, eins og bænahaldið hér í Umayyad-moskunni í Damaskus, getur tengt fólk sem annars væri ókunnugt. Múslimar um allan heim biðjast fyrir fimm sinnum á dag og snúa sér þá að Kaaba í Mekka (sjá mynd í kafla 15.2). Auk trúarlegs gildis getur slík sameiginleg athöfn eflt samfélagskennd til muna. (Mynd: Arian </a:t>
            </a:r>
            <a:r>
              <a:rPr lang="en-US" sz="1600" dirty="0" err="1">
                <a:solidFill>
                  <a:schemeClr val="tx1"/>
                </a:solidFill>
              </a:rPr>
              <a:t>Zwegers</a:t>
            </a:r>
            <a:r>
              <a:rPr lang="en-US" sz="1600" dirty="0">
                <a:solidFill>
                  <a:schemeClr val="tx1"/>
                </a:solidFill>
              </a:rPr>
              <a:t>/</a:t>
            </a:r>
            <a:r>
              <a:rPr lang="en-US" sz="1600" dirty="0" err="1">
                <a:solidFill>
                  <a:schemeClr val="tx1"/>
                </a:solidFill>
              </a:rPr>
              <a:t>flickr</a:t>
            </a:r>
            <a:r>
              <a:rPr lang="en-US" sz="1600" dirty="0">
                <a:solidFill>
                  <a:schemeClr val="tx1"/>
                </a:solidFill>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Hvað eru trúarbrögð?</a:t>
            </a:r>
          </a:p>
        </p:txBody>
      </p:sp>
      <p:sp>
        <p:nvSpPr>
          <p:cNvPr id="7" name="Text Placeholder 6"/>
          <p:cNvSpPr>
            <a:spLocks noGrp="1"/>
          </p:cNvSpPr>
          <p:nvPr>
            <p:ph type="body" sz="quarter" idx="14"/>
          </p:nvPr>
        </p:nvSpPr>
        <p:spPr>
          <a:xfrm>
            <a:off x="457200" y="1355715"/>
            <a:ext cx="8062912" cy="2330460"/>
          </a:xfrm>
        </p:spPr>
        <p:txBody>
          <a:bodyPr/>
          <a:lstStyle/>
          <a:p>
            <a:pPr eaLnBrk="1" hangingPunct="1"/>
            <a:r>
              <a:rPr lang="en-US" altLang="en-US" b="1" dirty="0">
                <a:ea typeface="MS PGothic" charset="-128"/>
              </a:rPr>
              <a:t>Trúarbrögð</a:t>
            </a:r>
            <a:r>
              <a:rPr lang="en-US" altLang="en-US" dirty="0">
                <a:ea typeface="MS PGothic" charset="-128"/>
              </a:rPr>
              <a:t> eru kerfi viðhorfa, gilda og athafna sem varða það sem fólk telur heilagt eða andlega mikilvægt.</a:t>
            </a:r>
          </a:p>
          <a:p>
            <a:pPr eaLnBrk="1" hangingPunct="1"/>
            <a:endParaRPr lang="en-US" altLang="en-US" dirty="0">
              <a:ea typeface="MS PGothic" charset="-128"/>
            </a:endParaRPr>
          </a:p>
          <a:p>
            <a:pPr eaLnBrk="1" hangingPunct="1"/>
            <a:r>
              <a:rPr lang="en-US" altLang="en-US" b="1" dirty="0">
                <a:ea typeface="MS PGothic" charset="-128"/>
              </a:rPr>
              <a:t>Trúarupplifun </a:t>
            </a:r>
            <a:r>
              <a:rPr lang="en-US" altLang="en-US" dirty="0">
                <a:ea typeface="MS PGothic" charset="-128"/>
              </a:rPr>
              <a:t>er sú sannfæring eða tilfinning að vera í tengslum við „hið guðlega“.</a:t>
            </a:r>
          </a:p>
          <a:p>
            <a:pPr eaLnBrk="1" hangingPunct="1"/>
            <a:endParaRPr lang="en-US" altLang="en-US" dirty="0">
              <a:ea typeface="MS PGothic" charset="-128"/>
            </a:endParaRPr>
          </a:p>
          <a:p>
            <a:pPr eaLnBrk="1" hangingPunct="1"/>
            <a:r>
              <a:rPr lang="en-US" altLang="en-US" b="1" dirty="0">
                <a:ea typeface="MS PGothic" charset="-128"/>
              </a:rPr>
              <a:t>Trúarskoðanir </a:t>
            </a:r>
            <a:r>
              <a:rPr lang="en-US" altLang="en-US" dirty="0">
                <a:ea typeface="MS PGothic" charset="-128"/>
              </a:rPr>
              <a:t>eru tilteknar hugmyndir sem fólk af ákveðinni trú telur sannar.</a:t>
            </a:r>
          </a:p>
          <a:p>
            <a:pPr eaLnBrk="1" hangingPunct="1"/>
            <a:endParaRPr lang="en-US" altLang="en-US" dirty="0">
              <a:ea typeface="MS PGothic" charset="-128"/>
            </a:endParaRPr>
          </a:p>
          <a:p>
            <a:pPr eaLnBrk="1" hangingPunct="1"/>
            <a:r>
              <a:rPr lang="en-US" altLang="en-US" b="1" dirty="0">
                <a:ea typeface="MS PGothic" charset="-128"/>
              </a:rPr>
              <a:t>Trúarsiðir </a:t>
            </a:r>
            <a:r>
              <a:rPr lang="en-US" altLang="en-US" dirty="0">
                <a:ea typeface="MS PGothic" charset="-128"/>
              </a:rPr>
              <a:t>eru athafnir eða venjur sem ætlast er til eða krafist er að meðlimir tiltekins hóps viðhafi.</a:t>
            </a:r>
          </a:p>
          <a:p>
            <a:pPr eaLnBrk="1" hangingPunct="1"/>
            <a:endParaRPr lang="en-US" altLang="en-US" dirty="0">
              <a:ea typeface="MS PGothic" charset="-128"/>
            </a:endParaRPr>
          </a:p>
        </p:txBody>
      </p:sp>
    </p:spTree>
    <p:extLst>
      <p:ext uri="{BB962C8B-B14F-4D97-AF65-F5344CB8AC3E}">
        <p14:creationId xmlns:p14="http://schemas.microsoft.com/office/powerpoint/2010/main" val="8968336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Sögulegt sjónarhorn</a:t>
            </a:r>
          </a:p>
        </p:txBody>
      </p:sp>
      <p:sp>
        <p:nvSpPr>
          <p:cNvPr id="7" name="Text Placeholder 6"/>
          <p:cNvSpPr>
            <a:spLocks noGrp="1"/>
          </p:cNvSpPr>
          <p:nvPr>
            <p:ph type="body" sz="quarter" idx="14"/>
          </p:nvPr>
        </p:nvSpPr>
        <p:spPr>
          <a:xfrm>
            <a:off x="457200" y="1355714"/>
            <a:ext cx="8062912" cy="5340053"/>
          </a:xfrm>
        </p:spPr>
        <p:txBody>
          <a:bodyPr/>
          <a:lstStyle/>
          <a:p>
            <a:pPr eaLnBrk="1" hangingPunct="1"/>
            <a:r>
              <a:rPr lang="en-US" dirty="0"/>
              <a:t>Samkvæmt Durkheim vísar hið heilaga til þeirra þátta lífsins sem eru óvenjulegir eða yfirnáttúrulegir, það er þess sem er aðgreint frá öðru sem „heilagt“.</a:t>
            </a:r>
          </a:p>
          <a:p>
            <a:pPr eaLnBrk="1" hangingPunct="1"/>
            <a:r>
              <a:rPr lang="en-US" dirty="0"/>
              <a:t>Það sem fólk aðgreinir ekki sem heilagt telst veraldlegt — hversdagslegir, óhelgir eða „veraldlegir“ þættir lífsins.</a:t>
            </a:r>
          </a:p>
          <a:p>
            <a:pPr eaLnBrk="1" hangingPunct="1"/>
            <a:endParaRPr lang="en-US" dirty="0"/>
          </a:p>
          <a:p>
            <a:pPr eaLnBrk="1" hangingPunct="1"/>
            <a:r>
              <a:rPr lang="en-US" b="1" dirty="0"/>
              <a:t>Veraldarvæðing</a:t>
            </a:r>
            <a:r>
              <a:rPr lang="en-US" dirty="0"/>
              <a:t> er minnkandi áhrif trúarbragða á samfélagið.</a:t>
            </a:r>
          </a:p>
          <a:p>
            <a:pPr marL="342900" indent="-342900" eaLnBrk="1" hangingPunct="1">
              <a:buClr>
                <a:schemeClr val="tx1"/>
              </a:buClr>
              <a:buFontTx/>
              <a:buChar char="-"/>
            </a:pPr>
            <a:r>
              <a:rPr lang="en-US" dirty="0"/>
              <a:t>minnkandi vægi trúarlegra gilda í daglegu lífi </a:t>
            </a:r>
          </a:p>
          <a:p>
            <a:pPr marL="342900" indent="-342900" eaLnBrk="1" hangingPunct="1">
              <a:buClr>
                <a:schemeClr val="tx1"/>
              </a:buClr>
              <a:buFontTx/>
              <a:buChar char="-"/>
            </a:pPr>
            <a:r>
              <a:rPr lang="en-US" dirty="0"/>
              <a:t>samsvarandi aukið vægi ótrúarlegra gilda</a:t>
            </a:r>
            <a:br>
              <a:rPr lang="en-US" dirty="0"/>
            </a:br>
            <a:endParaRPr lang="en-US" altLang="en-US" dirty="0">
              <a:ea typeface="MS PGothic" charset="-128"/>
            </a:endParaRPr>
          </a:p>
        </p:txBody>
      </p:sp>
    </p:spTree>
    <p:extLst>
      <p:ext uri="{BB962C8B-B14F-4D97-AF65-F5344CB8AC3E}">
        <p14:creationId xmlns:p14="http://schemas.microsoft.com/office/powerpoint/2010/main" val="94906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Sjónarhorn samvirknihyggju</a:t>
            </a:r>
          </a:p>
        </p:txBody>
      </p:sp>
      <p:sp>
        <p:nvSpPr>
          <p:cNvPr id="7" name="Text Placeholder 6"/>
          <p:cNvSpPr>
            <a:spLocks noGrp="1"/>
          </p:cNvSpPr>
          <p:nvPr>
            <p:ph type="body" sz="quarter" idx="14"/>
          </p:nvPr>
        </p:nvSpPr>
        <p:spPr>
          <a:xfrm>
            <a:off x="457200" y="1355714"/>
            <a:ext cx="8062912" cy="5340053"/>
          </a:xfrm>
        </p:spPr>
        <p:txBody>
          <a:bodyPr/>
          <a:lstStyle/>
          <a:p>
            <a:pPr eaLnBrk="1" hangingPunct="1"/>
            <a:r>
              <a:rPr lang="en-US" dirty="0"/>
              <a:t>Tilvist, gildi og merking trúarbragða eru háð samfélaginu.</a:t>
            </a:r>
          </a:p>
          <a:p>
            <a:pPr eaLnBrk="1" hangingPunct="1"/>
            <a:r>
              <a:rPr lang="en-US" dirty="0"/>
              <a:t>Samfélagið reiðir sig jafnframt á trúarbrögð.</a:t>
            </a:r>
          </a:p>
          <a:p>
            <a:pPr eaLnBrk="1" hangingPunct="1"/>
            <a:endParaRPr lang="en-US" dirty="0"/>
          </a:p>
          <a:p>
            <a:pPr eaLnBrk="1" hangingPunct="1"/>
            <a:r>
              <a:rPr lang="en-US" dirty="0"/>
              <a:t>Trúarbrögð:</a:t>
            </a:r>
          </a:p>
          <a:p>
            <a:pPr marL="342900" indent="-342900" eaLnBrk="1" hangingPunct="1">
              <a:buClr>
                <a:schemeClr val="tx1"/>
              </a:buClr>
              <a:buFont typeface="Arial" charset="0"/>
              <a:buChar char="•"/>
            </a:pPr>
            <a:r>
              <a:rPr lang="en-US" dirty="0"/>
              <a:t> veita svör við andlegum ráðgátum</a:t>
            </a:r>
          </a:p>
          <a:p>
            <a:pPr marL="342900" indent="-342900" eaLnBrk="1" hangingPunct="1">
              <a:buClr>
                <a:schemeClr val="tx1"/>
              </a:buClr>
              <a:buFont typeface="Arial" charset="0"/>
              <a:buChar char="•"/>
            </a:pPr>
            <a:r>
              <a:rPr lang="en-US" dirty="0"/>
              <a:t>veita tilfinningalega huggun</a:t>
            </a:r>
          </a:p>
          <a:p>
            <a:pPr marL="342900" indent="-342900" eaLnBrk="1" hangingPunct="1">
              <a:buClr>
                <a:schemeClr val="tx1"/>
              </a:buClr>
              <a:buFont typeface="Arial" charset="0"/>
              <a:buChar char="•"/>
            </a:pPr>
            <a:r>
              <a:rPr lang="en-US" dirty="0"/>
              <a:t>skapa vettvang fyrir félagsleg samskipti og félagslegt taumhald.</a:t>
            </a:r>
            <a:endParaRPr lang="en-US" altLang="en-US" dirty="0">
              <a:ea typeface="MS PGothic" charset="-128"/>
            </a:endParaRPr>
          </a:p>
        </p:txBody>
      </p:sp>
    </p:spTree>
    <p:extLst>
      <p:ext uri="{BB962C8B-B14F-4D97-AF65-F5344CB8AC3E}">
        <p14:creationId xmlns:p14="http://schemas.microsoft.com/office/powerpoint/2010/main" val="1932618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64323"/>
            <a:ext cx="8062913" cy="658813"/>
          </a:xfrm>
        </p:spPr>
        <p:txBody>
          <a:bodyPr/>
          <a:lstStyle/>
          <a:p>
            <a:pPr algn="r" fontAlgn="auto">
              <a:spcAft>
                <a:spcPts val="0"/>
              </a:spcAft>
              <a:defRPr/>
            </a:pPr>
            <a:r>
              <a:rPr lang="en-US" dirty="0"/>
              <a:t>Mynd 15.3</a:t>
            </a:r>
          </a:p>
        </p:txBody>
      </p:sp>
      <p:pic>
        <p:nvPicPr>
          <p:cNvPr id="3" name="Picture Placeholder 2" descr="A large group of people surround a body of water. Several people are in the water." title="Figure 15.3"/>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135625" y="850617"/>
            <a:ext cx="6474541" cy="4318519"/>
          </a:xfrm>
        </p:spPr>
      </p:pic>
      <p:sp>
        <p:nvSpPr>
          <p:cNvPr id="10243" name="Figure Legend"/>
          <p:cNvSpPr>
            <a:spLocks noGrp="1"/>
          </p:cNvSpPr>
          <p:nvPr>
            <p:ph type="body" sz="quarter" idx="14"/>
          </p:nvPr>
        </p:nvSpPr>
        <p:spPr>
          <a:xfrm>
            <a:off x="457199" y="5328060"/>
            <a:ext cx="8062913" cy="1413899"/>
          </a:xfrm>
        </p:spPr>
        <p:txBody>
          <a:bodyPr/>
          <a:lstStyle/>
          <a:p>
            <a:r>
              <a:rPr lang="en-US" sz="1600" dirty="0">
                <a:solidFill>
                  <a:schemeClr val="tx1"/>
                </a:solidFill>
              </a:rPr>
              <a:t>Samvirknihyggjusinnar telja trúarbrögð fullnægja mörgum mikilvægum þörfum fólks, þar á meðal þörfinni fyrir samheldni hóps og félagsskap. Hindúar í pílagrímsferð koma langt að til Ram </a:t>
            </a:r>
            <a:r>
              <a:rPr lang="en-US" sz="1600" dirty="0" err="1">
                <a:solidFill>
                  <a:schemeClr val="tx1"/>
                </a:solidFill>
              </a:rPr>
              <a:t>Kund</a:t>
            </a:r>
            <a:r>
              <a:rPr lang="en-US" sz="1600" dirty="0">
                <a:solidFill>
                  <a:schemeClr val="tx1"/>
                </a:solidFill>
              </a:rPr>
              <a:t>, helgistaðar í borginni Nashik á Indlandi. Einn þeirra trúarsiða sem þar eru iðkaðir á að færa sálum látinna hjálpræði. Hvaða þörf fullnægir þessi athöfn? (Mynd: Arian </a:t>
            </a:r>
            <a:r>
              <a:rPr lang="en-US" sz="1600" dirty="0" err="1">
                <a:solidFill>
                  <a:schemeClr val="tx1"/>
                </a:solidFill>
              </a:rPr>
              <a:t>Zwegers</a:t>
            </a:r>
            <a:r>
              <a:rPr lang="en-US" sz="1600" dirty="0">
                <a:solidFill>
                  <a:schemeClr val="tx1"/>
                </a:solidFill>
              </a:rPr>
              <a:t>/</a:t>
            </a:r>
            <a:r>
              <a:rPr lang="en-US" sz="1600" dirty="0" err="1">
                <a:solidFill>
                  <a:schemeClr val="tx1"/>
                </a:solidFill>
              </a:rPr>
              <a:t>flickr</a:t>
            </a:r>
            <a:r>
              <a:rPr lang="en-US" sz="1600" dirty="0">
                <a:solidFill>
                  <a:schemeClr val="tx1"/>
                </a:solidFill>
              </a:rPr>
              <a:t>)</a:t>
            </a:r>
          </a:p>
        </p:txBody>
      </p:sp>
    </p:spTree>
    <p:extLst>
      <p:ext uri="{BB962C8B-B14F-4D97-AF65-F5344CB8AC3E}">
        <p14:creationId xmlns:p14="http://schemas.microsoft.com/office/powerpoint/2010/main" val="596840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Sjónarhorn átakakenninga</a:t>
            </a:r>
          </a:p>
        </p:txBody>
      </p:sp>
      <p:sp>
        <p:nvSpPr>
          <p:cNvPr id="7" name="Text Placeholder 6"/>
          <p:cNvSpPr>
            <a:spLocks noGrp="1"/>
          </p:cNvSpPr>
          <p:nvPr>
            <p:ph type="body" sz="quarter" idx="14"/>
          </p:nvPr>
        </p:nvSpPr>
        <p:spPr>
          <a:xfrm>
            <a:off x="457200" y="1355714"/>
            <a:ext cx="8062912" cy="5340053"/>
          </a:xfrm>
        </p:spPr>
        <p:txBody>
          <a:bodyPr/>
          <a:lstStyle/>
          <a:p>
            <a:pPr eaLnBrk="1" hangingPunct="1"/>
            <a:r>
              <a:rPr lang="en-US" dirty="0"/>
              <a:t>Átakakenningasinnar líta á trúarbrögð sem stofnun sem stuðlar að viðhaldi félagslegs ójöfnuðar.</a:t>
            </a:r>
          </a:p>
          <a:p>
            <a:pPr eaLnBrk="1" hangingPunct="1"/>
            <a:endParaRPr lang="en-US" dirty="0"/>
          </a:p>
          <a:p>
            <a:pPr eaLnBrk="1" hangingPunct="1"/>
            <a:r>
              <a:rPr lang="en-US" dirty="0"/>
              <a:t>Þeir gagnrýna að mörg trúarbrögð boði að trúaðir eigi að sætta sig við ríkjandi aðstæður vegna þess að þær séu ákvarðaðar af guðlegum mætti.</a:t>
            </a:r>
          </a:p>
          <a:p>
            <a:pPr eaLnBrk="1" hangingPunct="1"/>
            <a:endParaRPr lang="en-US" dirty="0"/>
          </a:p>
          <a:p>
            <a:pPr eaLnBrk="1" hangingPunct="1"/>
            <a:r>
              <a:rPr lang="en-US" dirty="0"/>
              <a:t>Átakakenningasinnar benda einnig á að valdhafar innan trúarbragða geti oft stýrt venjum, trúarsiðum og trúarskoðunum með túlkun sinni á helgiritum eða með því að segjast eiga í beinum samskiptum við hið guðlega.</a:t>
            </a:r>
            <a:endParaRPr lang="en-US" altLang="en-US" dirty="0">
              <a:ea typeface="MS PGothic" charset="-128"/>
            </a:endParaRPr>
          </a:p>
        </p:txBody>
      </p:sp>
    </p:spTree>
    <p:extLst>
      <p:ext uri="{BB962C8B-B14F-4D97-AF65-F5344CB8AC3E}">
        <p14:creationId xmlns:p14="http://schemas.microsoft.com/office/powerpoint/2010/main" val="1356997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Sjónarhorn átakakenninga: femínískar kenningar</a:t>
            </a:r>
          </a:p>
        </p:txBody>
      </p:sp>
      <p:sp>
        <p:nvSpPr>
          <p:cNvPr id="7" name="Text Placeholder 6"/>
          <p:cNvSpPr>
            <a:spLocks noGrp="1"/>
          </p:cNvSpPr>
          <p:nvPr>
            <p:ph type="body" sz="quarter" idx="14"/>
          </p:nvPr>
        </p:nvSpPr>
        <p:spPr>
          <a:xfrm>
            <a:off x="457200" y="1060746"/>
            <a:ext cx="8062912" cy="5340053"/>
          </a:xfrm>
        </p:spPr>
        <p:txBody>
          <a:bodyPr/>
          <a:lstStyle/>
          <a:p>
            <a:pPr eaLnBrk="1" hangingPunct="1"/>
            <a:r>
              <a:rPr lang="en-US" dirty="0"/>
              <a:t>Fræðafólk hefur lagt áherslu á grundvallarhlutverk kvenna í trúarlegri félagsmótun.</a:t>
            </a:r>
          </a:p>
          <a:p>
            <a:pPr marL="342900" indent="-342900" eaLnBrk="1" hangingPunct="1">
              <a:buClr>
                <a:schemeClr val="tx1"/>
              </a:buClr>
              <a:buFont typeface="Arial" charset="0"/>
              <a:buChar char="•"/>
            </a:pPr>
            <a:r>
              <a:rPr lang="en-US" dirty="0"/>
              <a:t>Konur annast oft að mestu formlega trúarfræðslu á heimilinu, jafnvel í trúarbrögðum þar sem karlar teljast andlegir leiðtogar fjölskyldunnar.</a:t>
            </a:r>
          </a:p>
          <a:p>
            <a:pPr marL="342900" indent="-342900" eaLnBrk="1" hangingPunct="1">
              <a:buClr>
                <a:schemeClr val="tx1"/>
              </a:buClr>
              <a:buFont typeface="Arial" charset="0"/>
              <a:buChar char="•"/>
            </a:pPr>
            <a:r>
              <a:rPr lang="en-US" dirty="0"/>
              <a:t>Í sumum menningarsamfélögum, þar á meðal í Bandaríkjunum, virðist algengara að börn foreldra af ólíkum trúarbrögðum fylgi trú móðurinnar.</a:t>
            </a:r>
          </a:p>
          <a:p>
            <a:pPr eaLnBrk="1" hangingPunct="1"/>
            <a:endParaRPr lang="en-US" dirty="0"/>
          </a:p>
          <a:p>
            <a:r>
              <a:rPr lang="en-US" dirty="0"/>
              <a:t>Konur gegna einnig lykilhlutverki sem sjálfboðaliðar, starfsfólk og fræðarar.</a:t>
            </a:r>
          </a:p>
          <a:p>
            <a:pPr eaLnBrk="1" hangingPunct="1"/>
            <a:endParaRPr lang="en-US" dirty="0"/>
          </a:p>
          <a:p>
            <a:pPr eaLnBrk="1" hangingPunct="1"/>
            <a:r>
              <a:rPr lang="en-US" dirty="0"/>
              <a:t>Konur gegna þó yfirleitt víkjandi hlutverki í stjórn trúfélaga.</a:t>
            </a:r>
          </a:p>
        </p:txBody>
      </p:sp>
    </p:spTree>
    <p:extLst>
      <p:ext uri="{BB962C8B-B14F-4D97-AF65-F5344CB8AC3E}">
        <p14:creationId xmlns:p14="http://schemas.microsoft.com/office/powerpoint/2010/main" val="1158464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15.4</a:t>
            </a:r>
          </a:p>
        </p:txBody>
      </p:sp>
      <p:pic>
        <p:nvPicPr>
          <p:cNvPr id="3" name="Figure" descr="About a half-dozen older men wearing Roman Catholic priestly garb are shown from the shoulders up."/>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238864" y="1137112"/>
            <a:ext cx="6172638" cy="4111097"/>
          </a:xfrm>
        </p:spPr>
      </p:pic>
      <p:sp>
        <p:nvSpPr>
          <p:cNvPr id="9219" name="Figure Legend"/>
          <p:cNvSpPr>
            <a:spLocks noGrp="1"/>
          </p:cNvSpPr>
          <p:nvPr>
            <p:ph type="body" sz="quarter" idx="14"/>
          </p:nvPr>
        </p:nvSpPr>
        <p:spPr>
          <a:xfrm>
            <a:off x="457200" y="5418650"/>
            <a:ext cx="8062913" cy="1166812"/>
          </a:xfrm>
        </p:spPr>
        <p:txBody>
          <a:bodyPr/>
          <a:lstStyle/>
          <a:p>
            <a:r>
              <a:rPr lang="en-US" sz="1600" dirty="0"/>
              <a:t>Mörg trúarbrögð, þar á meðal kaþólsk trú, hafa lengi bannað konum að gegna andlegum leiðtogastöðum. Femínískir fræðimenn beina sjónum að kynjamisrétti og stuðla að leiðtogahlutverkum kvenna innan trúarbragða. (Ljósmynd: Wikimedia Commons)</a:t>
            </a:r>
          </a:p>
        </p:txBody>
      </p:sp>
    </p:spTree>
    <p:extLst>
      <p:ext uri="{BB962C8B-B14F-4D97-AF65-F5344CB8AC3E}">
        <p14:creationId xmlns:p14="http://schemas.microsoft.com/office/powerpoint/2010/main" val="22051658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Táknræn samskiptahyggja</a:t>
            </a:r>
          </a:p>
        </p:txBody>
      </p:sp>
      <p:sp>
        <p:nvSpPr>
          <p:cNvPr id="7" name="Text Placeholder 6"/>
          <p:cNvSpPr>
            <a:spLocks noGrp="1"/>
          </p:cNvSpPr>
          <p:nvPr>
            <p:ph type="body" sz="quarter" idx="14"/>
          </p:nvPr>
        </p:nvSpPr>
        <p:spPr>
          <a:xfrm>
            <a:off x="457200" y="1060746"/>
            <a:ext cx="8062912" cy="5340053"/>
          </a:xfrm>
        </p:spPr>
        <p:txBody>
          <a:bodyPr/>
          <a:lstStyle/>
          <a:p>
            <a:pPr eaLnBrk="1" hangingPunct="1"/>
            <a:r>
              <a:rPr lang="en-US" dirty="0"/>
              <a:t>Hjá mörgum gegnir trúarsamfélag hlutverki </a:t>
            </a:r>
            <a:r>
              <a:rPr lang="en-US" b="1" dirty="0"/>
              <a:t>viðmiðunar</a:t>
            </a:r>
            <a:r>
              <a:rPr lang="en-US" dirty="0"/>
              <a:t/>
            </a:r>
            <a:r>
              <a:rPr lang="en-US" b="1" dirty="0"/>
              <a:t>hóps</a:t>
            </a:r>
            <a:r>
              <a:rPr lang="en-US" dirty="0"/>
              <a:t> sem hjálpar þeim að móta sjálfsmynd sína.</a:t>
            </a:r>
          </a:p>
          <a:p>
            <a:pPr eaLnBrk="1" hangingPunct="1"/>
            <a:r>
              <a:rPr lang="en-US" b="1" dirty="0"/>
              <a:t>Trúartákn</a:t>
            </a:r>
            <a:r>
              <a:rPr lang="en-US" dirty="0"/>
              <a:t> hafa til dæmis merkingu fyrir stóra hópa fólks.</a:t>
            </a:r>
          </a:p>
          <a:p>
            <a:pPr eaLnBrk="1" hangingPunct="1"/>
            <a:r>
              <a:rPr lang="en-US" dirty="0"/>
              <a:t>Trúarbrögð veita einstaklingum </a:t>
            </a:r>
            <a:r>
              <a:rPr lang="en-US" b="1" dirty="0"/>
              <a:t>félagslega merkingu </a:t>
            </a:r>
            <a:r>
              <a:rPr lang="en-US" dirty="0"/>
              <a:t>þegar þeir læra af öðrum um trúarskoðanir, helgisiði og trúarhugmyndir.</a:t>
            </a:r>
          </a:p>
          <a:p>
            <a:pPr marL="342900" indent="-342900" eaLnBrk="1" hangingPunct="1">
              <a:buClr>
                <a:schemeClr val="tx1"/>
              </a:buClr>
              <a:buFont typeface="Arial" charset="0"/>
              <a:buChar char="•"/>
            </a:pPr>
            <a:r>
              <a:rPr lang="en-US" dirty="0"/>
              <a:t>Þetta ferli stuðlar að mótun sjálfsmyndar sem auðveldar fólki að laga sig að umhverfi sínu.</a:t>
            </a:r>
          </a:p>
          <a:p>
            <a:pPr marL="342900" indent="-342900" eaLnBrk="1" hangingPunct="1">
              <a:buClr>
                <a:schemeClr val="tx1"/>
              </a:buClr>
              <a:buFont typeface="Arial" charset="0"/>
              <a:buChar char="•"/>
            </a:pPr>
            <a:r>
              <a:rPr lang="en-US" dirty="0"/>
              <a:t>Félagsleg merking trúar verður til við félagsmótun og samskipti við aðra í trúarlegu umhverfi.</a:t>
            </a:r>
          </a:p>
        </p:txBody>
      </p:sp>
    </p:spTree>
    <p:extLst>
      <p:ext uri="{BB962C8B-B14F-4D97-AF65-F5344CB8AC3E}">
        <p14:creationId xmlns:p14="http://schemas.microsoft.com/office/powerpoint/2010/main" val="13912080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15.5</a:t>
            </a:r>
          </a:p>
        </p:txBody>
      </p:sp>
      <p:pic>
        <p:nvPicPr>
          <p:cNvPr id="3" name="Figure" descr="The symbols of 14 religions are depicted in a circle around the edge of an illustration of Earth, with North America and part of South America visible. The Earth illustration is shown sitting in the middle of a starry sky."/>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2758440" y="1122363"/>
            <a:ext cx="3460432" cy="3500437"/>
          </a:xfrm>
        </p:spPr>
      </p:pic>
      <p:sp>
        <p:nvSpPr>
          <p:cNvPr id="9219" name="Figure Legend"/>
          <p:cNvSpPr>
            <a:spLocks noGrp="1"/>
          </p:cNvSpPr>
          <p:nvPr>
            <p:ph type="body" sz="quarter" idx="14"/>
          </p:nvPr>
        </p:nvSpPr>
        <p:spPr>
          <a:xfrm>
            <a:off x="457200" y="4843463"/>
            <a:ext cx="8062913" cy="1166812"/>
          </a:xfrm>
        </p:spPr>
        <p:txBody>
          <a:bodyPr/>
          <a:lstStyle/>
          <a:p>
            <a:r>
              <a:rPr lang="en-US" sz="1400" dirty="0">
                <a:solidFill>
                  <a:schemeClr val="tx1"/>
                </a:solidFill>
              </a:rPr>
              <a:t>Hér sjást tákn fjórtán trúarbragða. Án sérstakrar röðunar tákna þau gyðingdóm, Wicca-trú, taóisma, kristni, konfúsíanisma, bahá’í-trú, drúídatrú, íslam, hindúisma, Zaraþústratrú, shintó, jainisma, síkisma og búddisma. Getur þú tengt hvert tákn við rétt trúarbrögð? Hvernig gæti táknrænn </a:t>
            </a:r>
            <a:r>
              <a:rPr lang="en-US" sz="1400" dirty="0" err="1">
                <a:solidFill>
                  <a:schemeClr val="tx1"/>
                </a:solidFill>
              </a:rPr>
              <a:t>samskiptahyggjumaður</a:t>
            </a:r>
            <a:r>
              <a:rPr lang="en-US" sz="1400" dirty="0">
                <a:solidFill>
                  <a:schemeClr val="tx1"/>
                </a:solidFill>
              </a:rPr>
              <a:t> túlkað þessi tákn? (Ljósmynd: ReligiousTolerance.org (http://ReligiousTolerance.org))</a:t>
            </a:r>
          </a:p>
          <a:p>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Tegundir trúfélaga</a:t>
            </a:r>
          </a:p>
        </p:txBody>
      </p:sp>
      <p:sp>
        <p:nvSpPr>
          <p:cNvPr id="7" name="Text Placeholder 6"/>
          <p:cNvSpPr>
            <a:spLocks noGrp="1"/>
          </p:cNvSpPr>
          <p:nvPr>
            <p:ph type="body" sz="quarter" idx="14"/>
          </p:nvPr>
        </p:nvSpPr>
        <p:spPr>
          <a:xfrm>
            <a:off x="457200" y="1783417"/>
            <a:ext cx="8062912" cy="4145435"/>
          </a:xfrm>
        </p:spPr>
        <p:txBody>
          <a:bodyPr/>
          <a:lstStyle/>
          <a:p>
            <a:pPr marL="342900" indent="-342900" eaLnBrk="1" fontAlgn="auto" hangingPunct="1">
              <a:spcBef>
                <a:spcPts val="1680"/>
              </a:spcBef>
              <a:spcAft>
                <a:spcPts val="0"/>
              </a:spcAft>
              <a:buClr>
                <a:schemeClr val="tx1"/>
              </a:buClr>
              <a:buFont typeface="Arial" charset="0"/>
              <a:buChar char="•"/>
              <a:defRPr/>
            </a:pPr>
            <a:r>
              <a:rPr lang="en-US" b="1" dirty="0"/>
              <a:t>Sértrúarsöfnuðir</a:t>
            </a:r>
            <a:r>
              <a:rPr lang="en-US" dirty="0"/>
              <a:t> eru litlir og leyndir trúarhópar sem hafa mikil afskipti af lífi félagsmanna og lúta karismatískum leiðtoga </a:t>
            </a:r>
          </a:p>
          <a:p>
            <a:pPr marL="342900" indent="-342900" eaLnBrk="1" fontAlgn="auto" hangingPunct="1">
              <a:spcBef>
                <a:spcPts val="1680"/>
              </a:spcBef>
              <a:spcAft>
                <a:spcPts val="0"/>
              </a:spcAft>
              <a:buClr>
                <a:schemeClr val="tx1"/>
              </a:buClr>
              <a:buFont typeface="Arial" charset="0"/>
              <a:buChar char="•"/>
              <a:defRPr/>
            </a:pPr>
            <a:r>
              <a:rPr lang="en-US" dirty="0"/>
              <a:t/>
            </a:r>
            <a:r>
              <a:rPr lang="en-US" b="1" dirty="0"/>
              <a:t>Sértrúarhópur</a:t>
            </a:r>
            <a:r>
              <a:rPr lang="en-US" dirty="0"/>
              <a:t> er lítill og nýr klofningshópur úr trúardeild</a:t>
            </a:r>
          </a:p>
          <a:p>
            <a:pPr marL="342900" indent="-342900" eaLnBrk="1" fontAlgn="auto" hangingPunct="1">
              <a:spcBef>
                <a:spcPts val="1680"/>
              </a:spcBef>
              <a:spcAft>
                <a:spcPts val="0"/>
              </a:spcAft>
              <a:buClr>
                <a:schemeClr val="tx1"/>
              </a:buClr>
              <a:buFont typeface="Arial" charset="0"/>
              <a:buChar char="•"/>
              <a:defRPr/>
            </a:pPr>
            <a:r>
              <a:rPr lang="en-US" b="1" dirty="0"/>
              <a:t>Rótgrónir sértrúarhópar </a:t>
            </a:r>
            <a:r>
              <a:rPr lang="en-US" dirty="0"/>
              <a:t>eru sértrúarhópar sem ná varanlegri fótfestu en verða ekki að trúardeildum </a:t>
            </a:r>
          </a:p>
          <a:p>
            <a:pPr marL="342900" indent="-342900" eaLnBrk="1" fontAlgn="auto" hangingPunct="1">
              <a:spcBef>
                <a:spcPts val="1680"/>
              </a:spcBef>
              <a:spcAft>
                <a:spcPts val="0"/>
              </a:spcAft>
              <a:buClr>
                <a:schemeClr val="tx1"/>
              </a:buClr>
              <a:buFont typeface="Arial" charset="0"/>
              <a:buChar char="•"/>
              <a:defRPr/>
            </a:pPr>
            <a:r>
              <a:rPr lang="en-US" dirty="0"/>
              <a:t/>
            </a:r>
            <a:r>
              <a:rPr lang="en-US" b="1" dirty="0"/>
              <a:t>Trúardeild</a:t>
            </a:r>
            <a:r>
              <a:rPr lang="en-US" dirty="0"/>
              <a:t> er stór og viðurkennd trúarstofnun sem nýtur ekki opinbers stuðnings ríkisins </a:t>
            </a:r>
          </a:p>
          <a:p>
            <a:pPr marL="342900" indent="-342900" eaLnBrk="1" fontAlgn="auto" hangingPunct="1">
              <a:spcBef>
                <a:spcPts val="1680"/>
              </a:spcBef>
              <a:spcAft>
                <a:spcPts val="0"/>
              </a:spcAft>
              <a:buClr>
                <a:schemeClr val="tx1"/>
              </a:buClr>
              <a:buFont typeface="Arial" charset="0"/>
              <a:buChar char="•"/>
              <a:defRPr/>
            </a:pPr>
            <a:r>
              <a:rPr lang="en-US" b="1" dirty="0"/>
              <a:t>Ríkiskirkja</a:t>
            </a:r>
            <a:r>
              <a:rPr lang="en-US" dirty="0"/>
              <a:t> er trúarstofnun sem telst opinber trú ríkisins </a:t>
            </a:r>
          </a:p>
        </p:txBody>
      </p:sp>
    </p:spTree>
    <p:extLst>
      <p:ext uri="{BB962C8B-B14F-4D97-AF65-F5344CB8AC3E}">
        <p14:creationId xmlns:p14="http://schemas.microsoft.com/office/powerpoint/2010/main" val="7168562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0"/>
            <a:ext cx="8062913" cy="658813"/>
          </a:xfrm>
        </p:spPr>
        <p:txBody>
          <a:bodyPr/>
          <a:lstStyle/>
          <a:p>
            <a:pPr fontAlgn="auto">
              <a:spcAft>
                <a:spcPts val="0"/>
              </a:spcAft>
              <a:defRPr/>
            </a:pPr>
            <a:r>
              <a:rPr lang="en-US" dirty="0"/>
              <a:t>Mynd 15.6</a:t>
            </a:r>
          </a:p>
        </p:txBody>
      </p:sp>
      <p:pic>
        <p:nvPicPr>
          <p:cNvPr id="7" name="Picture Placeholder 6" descr="Nine women dressed in black dresses and wearing veils carry a large wooden object. They carry identical forked walking sticks in their hands." title="Fiure 15.6"/>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773487" y="734263"/>
            <a:ext cx="7430336" cy="4606836"/>
          </a:xfrm>
        </p:spPr>
      </p:pic>
      <p:sp>
        <p:nvSpPr>
          <p:cNvPr id="8195" name="Figure Legend"/>
          <p:cNvSpPr>
            <a:spLocks noGrp="1"/>
          </p:cNvSpPr>
          <p:nvPr>
            <p:ph type="body" sz="quarter" idx="14"/>
          </p:nvPr>
        </p:nvSpPr>
        <p:spPr>
          <a:xfrm>
            <a:off x="575185" y="5416549"/>
            <a:ext cx="8062914" cy="1413899"/>
          </a:xfrm>
        </p:spPr>
        <p:txBody>
          <a:bodyPr/>
          <a:lstStyle/>
          <a:p>
            <a:r>
              <a:rPr lang="en-US" sz="1600" dirty="0">
                <a:solidFill>
                  <a:schemeClr val="tx1"/>
                </a:solidFill>
              </a:rPr>
              <a:t>Menningarhefðir geta sprottið af trúarhefðum eða haft áhrif á þær. Fólk úr sömu grein kristninnar getur haldið hátíðir með mjög ólíkum hætti eftir búsetu. Á þessari mynd frá Gvatemala klæðast konur líkt og við jarðarför og gegna áberandi hlutverki í helgigöngu dymbilvikunnar (</a:t>
            </a:r>
            <a:r>
              <a:rPr lang="en-US" sz="1600" dirty="0" err="1">
                <a:solidFill>
                  <a:schemeClr val="tx1"/>
                </a:solidFill>
              </a:rPr>
              <a:t>Semana</a:t>
            </a:r>
            <a:r>
              <a:rPr lang="en-US" sz="1600" dirty="0">
                <a:solidFill>
                  <a:schemeClr val="tx1"/>
                </a:solidFill>
              </a:rPr>
              <a:t> Santa). Jafnvel í nálægum löndum Mið-Ameríku getur slík ganga verið með öðrum hætti.</a:t>
            </a:r>
          </a:p>
          <a:p>
            <a:br>
              <a:rPr lang="en-US" sz="1600" dirty="0"/>
            </a:br>
            <a:endParaRPr lang="en-US" sz="1600" dirty="0">
              <a:solidFill>
                <a:schemeClr val="tx1"/>
              </a:solidFill>
            </a:endParaRPr>
          </a:p>
        </p:txBody>
      </p:sp>
    </p:spTree>
    <p:extLst>
      <p:ext uri="{BB962C8B-B14F-4D97-AF65-F5344CB8AC3E}">
        <p14:creationId xmlns:p14="http://schemas.microsoft.com/office/powerpoint/2010/main" val="16037783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Tegundir trúfélaga (framhald)</a:t>
            </a:r>
          </a:p>
        </p:txBody>
      </p:sp>
      <p:sp>
        <p:nvSpPr>
          <p:cNvPr id="7" name="Text Placeholder 6"/>
          <p:cNvSpPr>
            <a:spLocks noGrp="1"/>
          </p:cNvSpPr>
          <p:nvPr>
            <p:ph type="body" sz="quarter" idx="14"/>
          </p:nvPr>
        </p:nvSpPr>
        <p:spPr>
          <a:xfrm>
            <a:off x="457200" y="1783417"/>
            <a:ext cx="8062912" cy="4145435"/>
          </a:xfrm>
        </p:spPr>
        <p:txBody>
          <a:bodyPr/>
          <a:lstStyle/>
          <a:p>
            <a:pPr marL="342900" indent="-342900" eaLnBrk="1" fontAlgn="auto" hangingPunct="1">
              <a:spcBef>
                <a:spcPts val="1680"/>
              </a:spcBef>
              <a:spcAft>
                <a:spcPts val="0"/>
              </a:spcAft>
              <a:buClr>
                <a:schemeClr val="tx1"/>
              </a:buClr>
              <a:buFont typeface="Arial" charset="0"/>
              <a:buChar char="•"/>
              <a:defRPr/>
            </a:pPr>
            <a:r>
              <a:rPr lang="en-US" b="1" dirty="0"/>
              <a:t>Eingyðistrú</a:t>
            </a:r>
            <a:r>
              <a:rPr lang="en-US" dirty="0"/>
              <a:t> er trú sem byggist á trú á einn guð </a:t>
            </a:r>
          </a:p>
          <a:p>
            <a:pPr marL="342900" indent="-342900" eaLnBrk="1" fontAlgn="auto" hangingPunct="1">
              <a:spcBef>
                <a:spcPts val="1680"/>
              </a:spcBef>
              <a:spcAft>
                <a:spcPts val="0"/>
              </a:spcAft>
              <a:buClr>
                <a:schemeClr val="tx1"/>
              </a:buClr>
              <a:buFont typeface="Arial" charset="0"/>
              <a:buChar char="•"/>
              <a:defRPr/>
            </a:pPr>
            <a:r>
              <a:rPr lang="en-US" b="1" dirty="0"/>
              <a:t>Fjölgyðistrú</a:t>
            </a:r>
            <a:r>
              <a:rPr lang="en-US" dirty="0"/>
              <a:t> er trú sem byggist á trú á marga guði </a:t>
            </a:r>
          </a:p>
          <a:p>
            <a:pPr marL="342900" indent="-342900" eaLnBrk="1" fontAlgn="auto" hangingPunct="1">
              <a:spcBef>
                <a:spcPts val="1680"/>
              </a:spcBef>
              <a:spcAft>
                <a:spcPts val="0"/>
              </a:spcAft>
              <a:buClr>
                <a:schemeClr val="tx1"/>
              </a:buClr>
              <a:buFont typeface="Arial" charset="0"/>
              <a:buChar char="•"/>
              <a:defRPr/>
            </a:pPr>
            <a:r>
              <a:rPr lang="en-US" b="1" dirty="0"/>
              <a:t>Trú á náttúruvætti</a:t>
            </a:r>
            <a:r>
              <a:rPr lang="en-US" dirty="0"/>
              <a:t> er trú á guðlegan eðlisþátt annarra vera en manna, svo sem dýra, plantna og náttúrufyrirbæra </a:t>
            </a:r>
          </a:p>
          <a:p>
            <a:pPr marL="342900" indent="-342900" eaLnBrk="1" fontAlgn="auto" hangingPunct="1">
              <a:spcBef>
                <a:spcPts val="1680"/>
              </a:spcBef>
              <a:spcAft>
                <a:spcPts val="0"/>
              </a:spcAft>
              <a:buClr>
                <a:schemeClr val="tx1"/>
              </a:buClr>
              <a:buFont typeface="Arial" charset="0"/>
              <a:buChar char="•"/>
              <a:defRPr/>
            </a:pPr>
            <a:r>
              <a:rPr lang="en-US" b="1" dirty="0" err="1"/>
              <a:t>Tótemtrú</a:t>
            </a:r>
            <a:r>
              <a:rPr lang="en-US" dirty="0"/>
              <a:t> er trú á guðleg tengsl milli manna og annarra náttúruvera </a:t>
            </a:r>
          </a:p>
          <a:p>
            <a:pPr marL="342900" indent="-342900" eaLnBrk="1" fontAlgn="auto" hangingPunct="1">
              <a:spcBef>
                <a:spcPts val="1680"/>
              </a:spcBef>
              <a:spcAft>
                <a:spcPts val="0"/>
              </a:spcAft>
              <a:buClr>
                <a:schemeClr val="tx1"/>
              </a:buClr>
              <a:buFont typeface="Arial" charset="0"/>
              <a:buChar char="•"/>
              <a:defRPr/>
            </a:pPr>
            <a:r>
              <a:rPr lang="en-US" b="1" dirty="0"/>
              <a:t>Guðleysi</a:t>
            </a:r>
            <a:r>
              <a:rPr lang="en-US" dirty="0"/>
              <a:t> er sú afstaða að engir guðir séu til </a:t>
            </a:r>
          </a:p>
        </p:txBody>
      </p:sp>
    </p:spTree>
    <p:extLst>
      <p:ext uri="{BB962C8B-B14F-4D97-AF65-F5344CB8AC3E}">
        <p14:creationId xmlns:p14="http://schemas.microsoft.com/office/powerpoint/2010/main" val="18521902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15.7</a:t>
            </a:r>
          </a:p>
        </p:txBody>
      </p:sp>
      <p:pic>
        <p:nvPicPr>
          <p:cNvPr id="2" name="Figure" descr="A young Mennonite boy in a straw hat is shown eating a piece of pizza."/>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249771" y="1122824"/>
            <a:ext cx="3945663" cy="5256213"/>
          </a:xfrm>
        </p:spPr>
      </p:pic>
      <p:sp>
        <p:nvSpPr>
          <p:cNvPr id="8195" name="Figure Legend"/>
          <p:cNvSpPr>
            <a:spLocks noGrp="1"/>
          </p:cNvSpPr>
          <p:nvPr>
            <p:ph type="body" sz="quarter" idx="14"/>
          </p:nvPr>
        </p:nvSpPr>
        <p:spPr>
          <a:xfrm>
            <a:off x="4513006" y="353961"/>
            <a:ext cx="4630993" cy="6492240"/>
          </a:xfrm>
        </p:spPr>
        <p:txBody>
          <a:bodyPr/>
          <a:lstStyle/>
          <a:p>
            <a:pPr>
              <a:spcBef>
                <a:spcPts val="1584"/>
              </a:spcBef>
            </a:pPr>
            <a:r>
              <a:rPr lang="en-US" sz="1450" b="1" dirty="0">
                <a:solidFill>
                  <a:schemeClr val="tx1"/>
                </a:solidFill>
              </a:rPr>
              <a:t>Hvernig myndir þú flokka mennóníta: sem sértrúarsöfnuð, sértrúarhóp eða trúardeild? </a:t>
            </a:r>
          </a:p>
          <a:p>
            <a:pPr>
              <a:spcBef>
                <a:spcPts val="1584"/>
              </a:spcBef>
            </a:pPr>
            <a:r>
              <a:rPr lang="en-US" sz="1450" dirty="0">
                <a:solidFill>
                  <a:schemeClr val="tx1"/>
                </a:solidFill>
              </a:rPr>
              <a:t>Mennónítar eru stærsti hópurinn innan </a:t>
            </a:r>
            <a:r>
              <a:rPr lang="en-US" sz="1450" b="1" dirty="0">
                <a:solidFill>
                  <a:schemeClr val="tx1"/>
                </a:solidFill>
              </a:rPr>
              <a:t>endurskírnarhreyfingarinnar</a:t>
            </a:r>
            <a:r>
              <a:rPr lang="en-US" sz="1450" dirty="0">
                <a:solidFill>
                  <a:schemeClr val="tx1"/>
                </a:solidFill>
              </a:rPr>
              <a:t> innan kristninnar, en til hennar teljast einnig Amish-fólk og </a:t>
            </a:r>
            <a:r>
              <a:rPr lang="en-US" sz="1450" dirty="0" err="1">
                <a:solidFill>
                  <a:schemeClr val="tx1"/>
                </a:solidFill>
              </a:rPr>
              <a:t>hútterítar</a:t>
            </a:r>
            <a:r>
              <a:rPr lang="en-US" sz="1450" dirty="0">
                <a:solidFill>
                  <a:schemeClr val="tx1"/>
                </a:solidFill>
              </a:rPr>
              <a:t>. </a:t>
            </a:r>
          </a:p>
          <a:p>
            <a:pPr>
              <a:spcBef>
                <a:spcPts val="1584"/>
              </a:spcBef>
            </a:pPr>
            <a:r>
              <a:rPr lang="en-US" sz="1450" dirty="0">
                <a:solidFill>
                  <a:schemeClr val="tx1"/>
                </a:solidFill>
              </a:rPr>
              <a:t>Endurskírnarsinnar aðhyllast ýmsar sérstakar trúarskoðanir, en grundvallarmunurinn á þeim og öðrum greinum kristninnar felst í þeirri trú að skírn, innganga í kirkjuna, eigi ekki að fara fram fyrr en einstaklingurinn hefur aldur og þroska til að taka meðvitaða ákvörðun.</a:t>
            </a:r>
          </a:p>
          <a:p>
            <a:pPr>
              <a:spcBef>
                <a:spcPts val="1584"/>
              </a:spcBef>
            </a:pPr>
            <a:r>
              <a:rPr lang="en-US" sz="1450" dirty="0">
                <a:solidFill>
                  <a:schemeClr val="tx1"/>
                </a:solidFill>
              </a:rPr>
              <a:t>Þeir sættu ofsóknum af hálfu kaþólskra og mótmælendakirkna og ríkisvalds. William Penn bauð þá velkomna til Pennsylvaníu, ásamt kvekurum, en héraðið var þekkt fyrir trúarlegt umburðarlyndi.  </a:t>
            </a:r>
          </a:p>
          <a:p>
            <a:pPr>
              <a:spcBef>
                <a:spcPts val="1584"/>
              </a:spcBef>
            </a:pPr>
            <a:r>
              <a:rPr lang="en-US" sz="1450" dirty="0">
                <a:solidFill>
                  <a:schemeClr val="tx1"/>
                </a:solidFill>
              </a:rPr>
              <a:t>Þótt mennónítar séu oft tengdir Amish-fólki eru þeir sérstakur hópur. Margir þeirra nota nútímatækni sem Amish-fólk notar ekki.</a:t>
            </a:r>
            <a:r>
              <a:rPr lang="mr-IN" sz="1450" dirty="0">
                <a:solidFill>
                  <a:schemeClr val="tx1"/>
                </a:solidFill>
              </a:rPr>
              <a:t/>
            </a:r>
            <a:r>
              <a:rPr lang="en-US" sz="1450" dirty="0">
                <a:solidFill>
                  <a:schemeClr val="tx1"/>
                </a:solidFill>
              </a:rPr>
              <a:t/>
            </a:r>
            <a:r>
              <a:rPr lang="mr-IN" sz="1450" dirty="0">
                <a:solidFill>
                  <a:schemeClr val="tx1"/>
                </a:solidFill>
              </a:rPr>
              <a:t/>
            </a:r>
            <a:r>
              <a:rPr lang="en-US" sz="1450" dirty="0">
                <a:solidFill>
                  <a:schemeClr val="tx1"/>
                </a:solidFill>
              </a:rPr>
              <a:t/>
            </a:r>
            <a:r>
              <a:rPr lang="en-US" sz="1450" dirty="0" err="1">
                <a:solidFill>
                  <a:schemeClr val="tx1"/>
                </a:solidFill>
              </a:rPr>
              <a:t/>
            </a:r>
            <a:r>
              <a:rPr lang="en-US" sz="1450" dirty="0">
                <a:solidFill>
                  <a:schemeClr val="tx1"/>
                </a:solidFill>
              </a:rPr>
              <a:t/>
            </a:r>
          </a:p>
          <a:p>
            <a:pPr algn="r"/>
            <a:endParaRPr lang="en-US" sz="1100" dirty="0">
              <a:solidFill>
                <a:schemeClr val="tx1"/>
              </a:solidFill>
            </a:endParaRPr>
          </a:p>
          <a:p>
            <a:pPr algn="r"/>
            <a:r>
              <a:rPr lang="en-US" sz="1050" dirty="0">
                <a:solidFill>
                  <a:schemeClr val="tx1"/>
                </a:solidFill>
              </a:rPr>
              <a:t>(Ljósmynd: </a:t>
            </a:r>
            <a:r>
              <a:rPr lang="en-US" sz="1050" dirty="0" err="1">
                <a:solidFill>
                  <a:schemeClr val="tx1"/>
                </a:solidFill>
              </a:rPr>
              <a:t>Frenkieb</a:t>
            </a:r>
            <a:r>
              <a:rPr lang="en-US" sz="1050" dirty="0">
                <a:solidFill>
                  <a:schemeClr val="tx1"/>
                </a:solidFill>
              </a:rPr>
              <a:t>/</a:t>
            </a:r>
            <a:r>
              <a:rPr lang="en-US" sz="1050" dirty="0" err="1">
                <a:solidFill>
                  <a:schemeClr val="tx1"/>
                </a:solidFill>
              </a:rPr>
              <a:t>flickr</a:t>
            </a:r>
            <a:r>
              <a:rPr lang="en-US" sz="1050" dirty="0">
                <a:solidFill>
                  <a:schemeClr val="tx1"/>
                </a:solidFill>
              </a:rPr>
              <a:t>)</a:t>
            </a:r>
          </a:p>
          <a:p>
            <a:endParaRPr lang="en-US" sz="1600" dirty="0">
              <a:solidFill>
                <a:schemeClr val="tx1"/>
              </a:solidFill>
            </a:endParaRPr>
          </a:p>
          <a:p>
            <a:endParaRPr lang="en-US" sz="1600" dirty="0">
              <a:solidFill>
                <a:schemeClr val="tx1"/>
              </a:solidFill>
            </a:endParaRPr>
          </a:p>
          <a:p>
            <a:endParaRPr lang="en-US" sz="1600" dirty="0">
              <a:solidFill>
                <a:schemeClr val="tx1"/>
              </a:solidFill>
            </a:endParaRPr>
          </a:p>
          <a:p>
            <a:r>
              <a:rPr lang="en-US" sz="1600" dirty="0">
                <a:solidFill>
                  <a:schemeClr val="tx1"/>
                </a:solidFill>
              </a:rPr>
              <a:t> </a:t>
            </a:r>
          </a:p>
        </p:txBody>
      </p:sp>
    </p:spTree>
    <p:extLst>
      <p:ext uri="{BB962C8B-B14F-4D97-AF65-F5344CB8AC3E}">
        <p14:creationId xmlns:p14="http://schemas.microsoft.com/office/powerpoint/2010/main" val="20883990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9420"/>
            <a:ext cx="8062913" cy="658813"/>
          </a:xfrm>
        </p:spPr>
        <p:txBody>
          <a:bodyPr/>
          <a:lstStyle/>
          <a:p>
            <a:pPr fontAlgn="auto">
              <a:spcAft>
                <a:spcPts val="0"/>
              </a:spcAft>
              <a:defRPr/>
            </a:pPr>
            <a:r>
              <a:rPr lang="en-US" dirty="0"/>
              <a:t>Hindúismi</a:t>
            </a:r>
          </a:p>
        </p:txBody>
      </p:sp>
      <p:sp>
        <p:nvSpPr>
          <p:cNvPr id="7" name="Text Placeholder 6"/>
          <p:cNvSpPr>
            <a:spLocks noGrp="1"/>
          </p:cNvSpPr>
          <p:nvPr>
            <p:ph type="body" sz="quarter" idx="14"/>
          </p:nvPr>
        </p:nvSpPr>
        <p:spPr>
          <a:xfrm>
            <a:off x="457200" y="855407"/>
            <a:ext cx="8686800" cy="5766620"/>
          </a:xfrm>
        </p:spPr>
        <p:txBody>
          <a:bodyPr/>
          <a:lstStyle/>
          <a:p>
            <a:pPr>
              <a:spcBef>
                <a:spcPts val="1080"/>
              </a:spcBef>
            </a:pPr>
            <a:r>
              <a:rPr lang="en-US" dirty="0"/>
              <a:t>Hindúismi er talinn elstur trúarbragða heims og á rætur að rekja til Indus-dalsins fyrir um 4.500 árum, á svæði sem nú tilheyrir norðvesturhluta Indlands og Pakistan. </a:t>
            </a:r>
          </a:p>
          <a:p>
            <a:pPr>
              <a:spcBef>
                <a:spcPts val="1080"/>
              </a:spcBef>
            </a:pPr>
            <a:r>
              <a:rPr lang="en-US" dirty="0"/>
              <a:t>Hindúismi er þriðja stærsta trúarbragð heims, með um einn milljarð fylgjenda. </a:t>
            </a:r>
          </a:p>
          <a:p>
            <a:pPr>
              <a:spcBef>
                <a:spcPts val="1080"/>
              </a:spcBef>
            </a:pPr>
            <a:r>
              <a:rPr lang="en-US" dirty="0"/>
              <a:t>Hindúar trúa á guðlegan mátt sem getur birst í ólíkum myndum: Brahma, Vishnu og Shiva.</a:t>
            </a:r>
          </a:p>
          <a:p>
            <a:pPr>
              <a:spcBef>
                <a:spcPts val="1080"/>
              </a:spcBef>
            </a:pPr>
            <a:r>
              <a:rPr lang="en-US" dirty="0"/>
              <a:t>Nokkur helgirit, sem nefnast einu nafni </a:t>
            </a:r>
            <a:r>
              <a:rPr lang="en-US" b="1" dirty="0"/>
              <a:t>Vedurnar</a:t>
            </a:r>
            <a:r>
              <a:rPr lang="en-US" dirty="0"/>
              <a:t>, geyma trúarljóð og helgisiði frá Indlandi til forna og eru að mestu rituð á sanskrít. </a:t>
            </a:r>
          </a:p>
          <a:p>
            <a:pPr>
              <a:spcBef>
                <a:spcPts val="1080"/>
              </a:spcBef>
            </a:pPr>
            <a:r>
              <a:rPr lang="en-US" dirty="0"/>
              <a:t>Hindúar aðhyllast almennt þær lífsreglur sem nefnast </a:t>
            </a:r>
            <a:r>
              <a:rPr lang="en-US" b="1" dirty="0"/>
              <a:t>dharma</a:t>
            </a:r>
            <a:r>
              <a:rPr lang="en-US" dirty="0"/>
              <a:t>. Þær vísa til skyldna hvers og eins í heiminum og þeirrar breytni sem telst „rétt“. </a:t>
            </a:r>
          </a:p>
          <a:p>
            <a:pPr>
              <a:spcBef>
                <a:spcPts val="1080"/>
              </a:spcBef>
            </a:pPr>
            <a:r>
              <a:rPr lang="en-US" dirty="0"/>
              <a:t>Hindúar trúa einnig á </a:t>
            </a:r>
            <a:r>
              <a:rPr lang="en-US" b="1" dirty="0"/>
              <a:t>karma</a:t>
            </a:r>
            <a:r>
              <a:rPr lang="en-US" dirty="0"/>
              <a:t>, þá hugmynd að andlegar afleiðingar gerða fólks jafnist út í síendurtekinni hringrás í þessu lífi eða síðar, eftir endurholdgun.</a:t>
            </a:r>
          </a:p>
          <a:p>
            <a:pPr marL="342900" indent="-342900" eaLnBrk="1" fontAlgn="auto" hangingPunct="1">
              <a:spcBef>
                <a:spcPts val="1680"/>
              </a:spcBef>
              <a:spcAft>
                <a:spcPts val="0"/>
              </a:spcAft>
              <a:buFont typeface="Arial" charset="0"/>
              <a:buChar char="•"/>
              <a:defRPr/>
            </a:pPr>
            <a:endParaRPr lang="en-US" dirty="0"/>
          </a:p>
        </p:txBody>
      </p:sp>
    </p:spTree>
    <p:extLst>
      <p:ext uri="{BB962C8B-B14F-4D97-AF65-F5344CB8AC3E}">
        <p14:creationId xmlns:p14="http://schemas.microsoft.com/office/powerpoint/2010/main" val="12831999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Búddismi</a:t>
            </a:r>
          </a:p>
        </p:txBody>
      </p:sp>
      <p:sp>
        <p:nvSpPr>
          <p:cNvPr id="7" name="Text Placeholder 6"/>
          <p:cNvSpPr>
            <a:spLocks noGrp="1"/>
          </p:cNvSpPr>
          <p:nvPr>
            <p:ph type="body" sz="quarter" idx="14"/>
          </p:nvPr>
        </p:nvSpPr>
        <p:spPr>
          <a:xfrm>
            <a:off x="457200" y="1031249"/>
            <a:ext cx="8062912" cy="5590777"/>
          </a:xfrm>
        </p:spPr>
        <p:txBody>
          <a:bodyPr/>
          <a:lstStyle/>
          <a:p>
            <a:r>
              <a:rPr lang="en-US" dirty="0"/>
              <a:t>Siddhartha Gautama grundvallaði búddisma um 500 f.Kr.</a:t>
            </a:r>
          </a:p>
          <a:p>
            <a:r>
              <a:rPr lang="en-US" dirty="0"/>
              <a:t>Kenningar Búdda hvetja búddista til að lifa siðferðilegu lífi með því að viðurkenna hin fjögur göfugu sannindi: </a:t>
            </a:r>
          </a:p>
          <a:p>
            <a:pPr marL="457200" indent="-457200">
              <a:buClr>
                <a:schemeClr val="tx1"/>
              </a:buClr>
              <a:buAutoNum type="arabicParenR"/>
            </a:pPr>
            <a:r>
              <a:rPr lang="en-US" dirty="0"/>
              <a:t>lífið er þjáning</a:t>
            </a:r>
          </a:p>
          <a:p>
            <a:pPr marL="457200" indent="-457200">
              <a:buClr>
                <a:schemeClr val="tx1"/>
              </a:buClr>
              <a:buAutoNum type="arabicParenR"/>
            </a:pPr>
            <a:r>
              <a:rPr lang="en-US" dirty="0"/>
              <a:t>þjáning sprettur af því að vera bundinn löngunum, </a:t>
            </a:r>
          </a:p>
          <a:p>
            <a:pPr marL="457200" indent="-457200">
              <a:buClr>
                <a:schemeClr val="tx1"/>
              </a:buClr>
              <a:buAutoNum type="arabicParenR"/>
            </a:pPr>
            <a:r>
              <a:rPr lang="en-US" dirty="0"/>
              <a:t>þjáning lýkur þegar bindingu við langanir lýkur</a:t>
            </a:r>
          </a:p>
          <a:p>
            <a:pPr marL="457200" indent="-457200">
              <a:buClr>
                <a:schemeClr val="tx1"/>
              </a:buClr>
              <a:buAutoNum type="arabicParenR"/>
            </a:pPr>
            <a:r>
              <a:rPr lang="en-US" dirty="0"/>
              <a:t>unnt er að losna undan þjáningu með því að fylgja „hinum gullna meðalvegi“. </a:t>
            </a:r>
          </a:p>
          <a:p>
            <a:endParaRPr lang="en-US" dirty="0"/>
          </a:p>
          <a:p>
            <a:r>
              <a:rPr lang="en-US" dirty="0"/>
              <a:t>Hugmyndin um „hinn gullna meðalveg“ er kjarninn í búddískri hugsun, sem hvetur fólk til að lifa í núinu og temja sér umburðarlyndi gagnvart öðrum (Smith 1991). </a:t>
            </a:r>
          </a:p>
          <a:p>
            <a:endParaRPr lang="en-US" dirty="0"/>
          </a:p>
          <a:p>
            <a:r>
              <a:rPr lang="en-US" dirty="0"/>
              <a:t>Í búddisma er hlutverk guðdómsins einnig gjarnan látið víkja fyrir áherslu á persónulega ábyrgð (Craig 2002).</a:t>
            </a:r>
          </a:p>
        </p:txBody>
      </p:sp>
    </p:spTree>
    <p:extLst>
      <p:ext uri="{BB962C8B-B14F-4D97-AF65-F5344CB8AC3E}">
        <p14:creationId xmlns:p14="http://schemas.microsoft.com/office/powerpoint/2010/main" val="9178701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15.8</a:t>
            </a:r>
          </a:p>
        </p:txBody>
      </p:sp>
      <p:pic>
        <p:nvPicPr>
          <p:cNvPr id="2" name="Figure" descr="A man dressed in an orange robe is shown with his legs crosses, sitting within outdoor brick walls."/>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457200" y="1341025"/>
            <a:ext cx="4032250" cy="4790313"/>
          </a:xfrm>
        </p:spPr>
      </p:pic>
      <p:sp>
        <p:nvSpPr>
          <p:cNvPr id="8195" name="Figure Legend"/>
          <p:cNvSpPr>
            <a:spLocks noGrp="1"/>
          </p:cNvSpPr>
          <p:nvPr>
            <p:ph type="body" sz="quarter" idx="14"/>
          </p:nvPr>
        </p:nvSpPr>
        <p:spPr>
          <a:xfrm>
            <a:off x="4606925" y="1108075"/>
            <a:ext cx="3913188" cy="5256213"/>
          </a:xfrm>
        </p:spPr>
        <p:txBody>
          <a:bodyPr/>
          <a:lstStyle/>
          <a:p>
            <a:r>
              <a:rPr lang="en-US" sz="1600" dirty="0">
                <a:solidFill>
                  <a:schemeClr val="tx1"/>
                </a:solidFill>
              </a:rPr>
              <a:t>Hugleiðsla er mikilvæg iðkun í búddisma. Hér sést tíbetskur munkur hugleiða í einrúmi. (Mynd: Prince Roy/</a:t>
            </a:r>
            <a:r>
              <a:rPr lang="en-US" sz="1600" dirty="0" err="1">
                <a:solidFill>
                  <a:schemeClr val="tx1"/>
                </a:solidFill>
              </a:rPr>
              <a:t>flickr</a:t>
            </a:r>
            <a:r>
              <a:rPr lang="en-US" sz="1600" dirty="0">
                <a:solidFill>
                  <a:schemeClr val="tx1"/>
                </a:solidFill>
              </a:rPr>
              <a:t>)</a:t>
            </a:r>
          </a:p>
        </p:txBody>
      </p:sp>
    </p:spTree>
    <p:extLst>
      <p:ext uri="{BB962C8B-B14F-4D97-AF65-F5344CB8AC3E}">
        <p14:creationId xmlns:p14="http://schemas.microsoft.com/office/powerpoint/2010/main" val="28930173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34820"/>
            <a:ext cx="8062913" cy="658813"/>
          </a:xfrm>
        </p:spPr>
        <p:txBody>
          <a:bodyPr/>
          <a:lstStyle/>
          <a:p>
            <a:pPr fontAlgn="auto">
              <a:spcAft>
                <a:spcPts val="0"/>
              </a:spcAft>
              <a:defRPr/>
            </a:pPr>
            <a:r>
              <a:rPr lang="en-US" dirty="0"/>
              <a:t>Konfúsíanismi</a:t>
            </a:r>
          </a:p>
        </p:txBody>
      </p:sp>
      <p:sp>
        <p:nvSpPr>
          <p:cNvPr id="7" name="Text Placeholder 6"/>
          <p:cNvSpPr>
            <a:spLocks noGrp="1"/>
          </p:cNvSpPr>
          <p:nvPr>
            <p:ph type="body" sz="quarter" idx="14"/>
          </p:nvPr>
        </p:nvSpPr>
        <p:spPr>
          <a:xfrm>
            <a:off x="324465" y="824772"/>
            <a:ext cx="8480321" cy="5841499"/>
          </a:xfrm>
        </p:spPr>
        <p:txBody>
          <a:bodyPr/>
          <a:lstStyle/>
          <a:p>
            <a:r>
              <a:rPr lang="en-US" dirty="0"/>
              <a:t>Konfúsíanismi var mótaður af Kung Fu-Tzu (Konfúsíusi), sem var uppi á sjöttu og fimmtu öld f.Kr. </a:t>
            </a:r>
          </a:p>
          <a:p>
            <a:endParaRPr lang="en-US" dirty="0"/>
          </a:p>
          <a:p>
            <a:r>
              <a:rPr lang="en-US" b="1" dirty="0"/>
              <a:t>Konfúsíanismi er fremur heimspeki eða samfélagskerfi </a:t>
            </a:r>
            <a:r>
              <a:rPr lang="en-US" dirty="0"/>
              <a:t>en trúarbrögð, enda felur hann hvorki í sér tiltekna tilbeiðslu né formlega helgigripi. </a:t>
            </a:r>
          </a:p>
          <a:p>
            <a:endParaRPr lang="en-US" dirty="0"/>
          </a:p>
          <a:p>
            <a:r>
              <a:rPr lang="en-US" dirty="0"/>
              <a:t>Áherslan er á að miðla visku um siðferðilega breytni</a:t>
            </a:r>
          </a:p>
          <a:p>
            <a:endParaRPr lang="en-US" dirty="0"/>
          </a:p>
          <a:p>
            <a:r>
              <a:rPr lang="en-US" dirty="0"/>
              <a:t>Kenningarnar mótuðust raunar við aðstæður sem einkenndust af samfélagslegu stjórnleysi og nær algeru hruni félagslegrar samheldni. </a:t>
            </a:r>
          </a:p>
        </p:txBody>
      </p:sp>
    </p:spTree>
    <p:extLst>
      <p:ext uri="{BB962C8B-B14F-4D97-AF65-F5344CB8AC3E}">
        <p14:creationId xmlns:p14="http://schemas.microsoft.com/office/powerpoint/2010/main" val="8504244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34820"/>
            <a:ext cx="8062913" cy="658813"/>
          </a:xfrm>
        </p:spPr>
        <p:txBody>
          <a:bodyPr/>
          <a:lstStyle/>
          <a:p>
            <a:pPr fontAlgn="auto">
              <a:spcAft>
                <a:spcPts val="0"/>
              </a:spcAft>
              <a:defRPr/>
            </a:pPr>
            <a:r>
              <a:rPr lang="en-US" dirty="0"/>
              <a:t>Taóismi</a:t>
            </a:r>
          </a:p>
        </p:txBody>
      </p:sp>
      <p:sp>
        <p:nvSpPr>
          <p:cNvPr id="7" name="Text Placeholder 6"/>
          <p:cNvSpPr>
            <a:spLocks noGrp="1"/>
          </p:cNvSpPr>
          <p:nvPr>
            <p:ph type="body" sz="quarter" idx="14"/>
          </p:nvPr>
        </p:nvSpPr>
        <p:spPr>
          <a:xfrm>
            <a:off x="324465" y="824772"/>
            <a:ext cx="8480321" cy="5841499"/>
          </a:xfrm>
        </p:spPr>
        <p:txBody>
          <a:bodyPr/>
          <a:lstStyle/>
          <a:p>
            <a:r>
              <a:rPr lang="en-US" dirty="0"/>
              <a:t>Tao er yfirleitt þýtt sem „vegur“ eða „leið“. </a:t>
            </a:r>
          </a:p>
          <a:p>
            <a:pPr marL="342900" indent="-342900">
              <a:buClr>
                <a:schemeClr val="tx1"/>
              </a:buClr>
              <a:buFont typeface="Arial" charset="0"/>
              <a:buChar char="•"/>
            </a:pPr>
            <a:r>
              <a:rPr lang="en-US" dirty="0"/>
              <a:t>Laozi, sem var uppi í Kína einhvern tíma á sjöttu öld f.Kr., er almennt talinn stofnandi trúarbragðanna. </a:t>
            </a:r>
          </a:p>
          <a:p>
            <a:pPr marL="342900" indent="-342900">
              <a:buClr>
                <a:schemeClr val="tx1"/>
              </a:buClr>
              <a:buFont typeface="Arial" charset="0"/>
              <a:buChar char="•"/>
            </a:pPr>
            <a:r>
              <a:rPr lang="en-US" dirty="0"/>
              <a:t>Í taóískum trúarhugmyndum er lögð áhersla á dyggðir samúðar og hófsemi.</a:t>
            </a:r>
          </a:p>
          <a:p>
            <a:r>
              <a:rPr lang="en-US" dirty="0"/>
              <a:t>Kjarnahugtakið </a:t>
            </a:r>
            <a:r>
              <a:rPr lang="en-US" i="1" dirty="0" err="1"/>
              <a:t>tao</a:t>
            </a:r>
            <a:r>
              <a:rPr lang="en-US" dirty="0"/>
              <a:t> má skilja sem andlegan veruleika, skipan alheimsins eða lífshætti nútímans í samhljómi við hvort tveggja. </a:t>
            </a:r>
          </a:p>
          <a:p>
            <a:endParaRPr lang="en-US" dirty="0"/>
          </a:p>
          <a:p>
            <a:r>
              <a:rPr lang="en-US" dirty="0"/>
              <a:t/>
            </a:r>
            <a:r>
              <a:rPr lang="en-US" dirty="0" err="1"/>
              <a:t>yin</a:t>
            </a:r>
            <a:r>
              <a:rPr lang="en-US" dirty="0"/>
              <a:t>-yang-táknið og hugmyndin um andstæða krafta eru meðal kjarnahugmynda taóismans (Smith 1991). </a:t>
            </a:r>
          </a:p>
          <a:p>
            <a:endParaRPr lang="en-US" dirty="0"/>
          </a:p>
          <a:p>
            <a:r>
              <a:rPr lang="en-US" dirty="0"/>
              <a:t>Sumir fræðimenn hafa borið þessa kínversku hefð saman við konfúsíanisma og sagt að „konfúsíanismi fjalli um reglur daglegrar breytni en taóismi um andlegri vídd tilverunnar“ (Feng og English 1972).</a:t>
            </a:r>
          </a:p>
          <a:p>
            <a:br>
              <a:rPr lang="en-US" dirty="0"/>
            </a:br>
            <a:endParaRPr lang="en-US" dirty="0"/>
          </a:p>
        </p:txBody>
      </p:sp>
    </p:spTree>
    <p:extLst>
      <p:ext uri="{BB962C8B-B14F-4D97-AF65-F5344CB8AC3E}">
        <p14:creationId xmlns:p14="http://schemas.microsoft.com/office/powerpoint/2010/main" val="8476876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34820"/>
            <a:ext cx="8062913" cy="555115"/>
          </a:xfrm>
        </p:spPr>
        <p:txBody>
          <a:bodyPr/>
          <a:lstStyle/>
          <a:p>
            <a:pPr fontAlgn="auto">
              <a:spcAft>
                <a:spcPts val="0"/>
              </a:spcAft>
              <a:defRPr/>
            </a:pPr>
            <a:r>
              <a:rPr lang="en-US" dirty="0"/>
              <a:t>Gyðingdómur</a:t>
            </a:r>
          </a:p>
        </p:txBody>
      </p:sp>
      <p:sp>
        <p:nvSpPr>
          <p:cNvPr id="7" name="Text Placeholder 6"/>
          <p:cNvSpPr>
            <a:spLocks noGrp="1"/>
          </p:cNvSpPr>
          <p:nvPr>
            <p:ph type="body" sz="quarter" idx="14"/>
          </p:nvPr>
        </p:nvSpPr>
        <p:spPr>
          <a:xfrm>
            <a:off x="248495" y="589935"/>
            <a:ext cx="8689028" cy="6135330"/>
          </a:xfrm>
        </p:spPr>
        <p:txBody>
          <a:bodyPr/>
          <a:lstStyle/>
          <a:p>
            <a:r>
              <a:rPr lang="en-US" dirty="0"/>
              <a:t>Abraham er einnig talinn einn af upphafsmönnum kristni og íslams. Þessi þrjú trúarbrögð og nokkur önnur eru því kölluð „abrahamísk trúarbrögð“. </a:t>
            </a:r>
          </a:p>
          <a:p>
            <a:r>
              <a:rPr lang="en-US" dirty="0"/>
              <a:t>Helgirit gyðinga er Tóra, sem kristnir menn viðurkenna einnig sem fyrstu fimm bækur Biblíunnar. </a:t>
            </a:r>
          </a:p>
          <a:p>
            <a:r>
              <a:rPr lang="en-US" dirty="0"/>
              <a:t>Gyðingar leggja meiri áherslu á siðferðilega breytni og verk í þessum heimi en trú og persónulega sáluhjálp í öðrum heimi. </a:t>
            </a:r>
          </a:p>
          <a:p>
            <a:pPr marL="342900" indent="-342900">
              <a:buClr>
                <a:schemeClr val="tx1"/>
              </a:buClr>
              <a:buFont typeface="Arial" charset="0"/>
              <a:buChar char="•"/>
            </a:pPr>
            <a:r>
              <a:rPr lang="en-US" b="1" dirty="0"/>
              <a:t>Boðorðin tíu</a:t>
            </a:r>
            <a:r>
              <a:rPr lang="en-US" dirty="0"/>
              <a:t>: Menning gyðinga er samofin menningu annarra trúarbragða og ríkja sem segjast aðhyllast „gyðing-kristin gildi“.</a:t>
            </a:r>
          </a:p>
          <a:p>
            <a:endParaRPr lang="en-US" dirty="0"/>
          </a:p>
          <a:p>
            <a:r>
              <a:rPr lang="en-US" dirty="0"/>
              <a:t>Gyðingar eru næststærsti trúarhópur Bandaríkjanna. Þar býr jafnframt næstfjölmennasta samfélag gyðinga í heiminum, á eftir Ísrael.</a:t>
            </a:r>
          </a:p>
          <a:p>
            <a:endParaRPr lang="en-US" dirty="0"/>
          </a:p>
          <a:p>
            <a:r>
              <a:rPr lang="en-US" dirty="0"/>
              <a:t>Gyðingar geta skilgreint sig bæði sem þjóðernishóp og trúarhóp (</a:t>
            </a:r>
            <a:r>
              <a:rPr lang="en-US" dirty="0" err="1"/>
              <a:t>Glauz-Todrank</a:t>
            </a:r>
            <a:r>
              <a:rPr lang="en-US" dirty="0"/>
              <a:t> 2014). </a:t>
            </a:r>
          </a:p>
          <a:p>
            <a:endParaRPr lang="en-US" dirty="0"/>
          </a:p>
          <a:p>
            <a:br>
              <a:rPr lang="en-US" dirty="0"/>
            </a:br>
            <a:endParaRPr lang="en-US" dirty="0"/>
          </a:p>
        </p:txBody>
      </p:sp>
    </p:spTree>
    <p:extLst>
      <p:ext uri="{BB962C8B-B14F-4D97-AF65-F5344CB8AC3E}">
        <p14:creationId xmlns:p14="http://schemas.microsoft.com/office/powerpoint/2010/main" val="12941382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34820"/>
            <a:ext cx="8062913" cy="555115"/>
          </a:xfrm>
        </p:spPr>
        <p:txBody>
          <a:bodyPr/>
          <a:lstStyle/>
          <a:p>
            <a:pPr fontAlgn="auto">
              <a:spcAft>
                <a:spcPts val="0"/>
              </a:spcAft>
              <a:defRPr/>
            </a:pPr>
            <a:r>
              <a:rPr lang="en-US" dirty="0"/>
              <a:t>Íslam</a:t>
            </a:r>
          </a:p>
        </p:txBody>
      </p:sp>
      <p:sp>
        <p:nvSpPr>
          <p:cNvPr id="7" name="Text Placeholder 6"/>
          <p:cNvSpPr>
            <a:spLocks noGrp="1"/>
          </p:cNvSpPr>
          <p:nvPr>
            <p:ph type="body" sz="quarter" idx="14"/>
          </p:nvPr>
        </p:nvSpPr>
        <p:spPr>
          <a:xfrm>
            <a:off x="248495" y="589935"/>
            <a:ext cx="8689028" cy="5841499"/>
          </a:xfrm>
        </p:spPr>
        <p:txBody>
          <a:bodyPr/>
          <a:lstStyle/>
          <a:p>
            <a:r>
              <a:rPr lang="en-US" dirty="0"/>
              <a:t>Íslam byggist á kenningum spámannsins Múhameðs, sem fæddist í Mekka í Sádi-Arabíu árið 570 e.Kr. Orðið íslam merkir „friður“ og „undirgefni“. </a:t>
            </a:r>
          </a:p>
          <a:p>
            <a:r>
              <a:rPr lang="en-US" dirty="0"/>
              <a:t>Múslimar trúa því að spámaðurinn Múhameð sé sendiboði Allah (Guðs). Fylgjendur íslams nefnast múslimar.</a:t>
            </a:r>
          </a:p>
          <a:p>
            <a:r>
              <a:rPr lang="en-US" dirty="0"/>
              <a:t>Helgirit múslima er Kóraninn. </a:t>
            </a:r>
          </a:p>
          <a:p>
            <a:r>
              <a:rPr lang="en-US" dirty="0"/>
              <a:t>Múslimar fylgja fimm meginatriðum trúar og iðkunar, sem oft eru kölluð „stoðirnar fimm“: </a:t>
            </a:r>
          </a:p>
          <a:p>
            <a:pPr marL="457200" indent="-457200">
              <a:spcBef>
                <a:spcPts val="0"/>
              </a:spcBef>
              <a:spcAft>
                <a:spcPts val="0"/>
              </a:spcAft>
              <a:buClr>
                <a:schemeClr val="tx1"/>
              </a:buClr>
              <a:buAutoNum type="arabicParenR"/>
            </a:pPr>
            <a:r>
              <a:rPr lang="en-US" dirty="0"/>
              <a:t>Allah er eini Guðinn og Múhameð er spámaður hans, </a:t>
            </a:r>
          </a:p>
          <a:p>
            <a:pPr marL="457200" indent="-457200">
              <a:spcBef>
                <a:spcPts val="0"/>
              </a:spcBef>
              <a:spcAft>
                <a:spcPts val="0"/>
              </a:spcAft>
              <a:buClr>
                <a:schemeClr val="tx1"/>
              </a:buClr>
              <a:buAutoNum type="arabicParenR"/>
            </a:pPr>
            <a:r>
              <a:rPr lang="en-US" dirty="0"/>
              <a:t>dagleg bæn, </a:t>
            </a:r>
          </a:p>
          <a:p>
            <a:pPr marL="457200" indent="-457200">
              <a:spcBef>
                <a:spcPts val="0"/>
              </a:spcBef>
              <a:spcAft>
                <a:spcPts val="0"/>
              </a:spcAft>
              <a:buClr>
                <a:schemeClr val="tx1"/>
              </a:buClr>
              <a:buAutoNum type="arabicParenR"/>
            </a:pPr>
            <a:r>
              <a:rPr lang="en-US" dirty="0"/>
              <a:t>að hjálpa fátækum, </a:t>
            </a:r>
          </a:p>
          <a:p>
            <a:pPr marL="457200" indent="-457200">
              <a:spcBef>
                <a:spcPts val="0"/>
              </a:spcBef>
              <a:spcAft>
                <a:spcPts val="0"/>
              </a:spcAft>
              <a:buClr>
                <a:schemeClr val="tx1"/>
              </a:buClr>
              <a:buAutoNum type="arabicParenR"/>
            </a:pPr>
            <a:r>
              <a:rPr lang="en-US" dirty="0"/>
              <a:t>fasta sem andleg iðkun og </a:t>
            </a:r>
          </a:p>
          <a:p>
            <a:pPr marL="457200" indent="-457200">
              <a:spcBef>
                <a:spcPts val="0"/>
              </a:spcBef>
              <a:spcAft>
                <a:spcPts val="0"/>
              </a:spcAft>
              <a:buClr>
                <a:schemeClr val="tx1"/>
              </a:buClr>
              <a:buAutoNum type="arabicParenR"/>
            </a:pPr>
            <a:r>
              <a:rPr lang="en-US" dirty="0"/>
              <a:t>pílagrímsferð til hinnar helgu borgar Mekka.</a:t>
            </a:r>
          </a:p>
          <a:p>
            <a:endParaRPr lang="en-US" dirty="0"/>
          </a:p>
          <a:p>
            <a:r>
              <a:rPr lang="en-US" dirty="0"/>
              <a:t>Í Bandaríkjunum eru múslimar þriðji stærsti trúarhópurinn, á eftir kristnum mönnum og gyðingum. Gert er ráð fyrir að um 2040 verði múslimar þar orðnir fleiri en gyðingar (Pew Research Center 2018).</a:t>
            </a:r>
          </a:p>
          <a:p>
            <a:br>
              <a:rPr lang="en-US" dirty="0"/>
            </a:br>
            <a:endParaRPr lang="en-US" dirty="0"/>
          </a:p>
        </p:txBody>
      </p:sp>
    </p:spTree>
    <p:extLst>
      <p:ext uri="{BB962C8B-B14F-4D97-AF65-F5344CB8AC3E}">
        <p14:creationId xmlns:p14="http://schemas.microsoft.com/office/powerpoint/2010/main" val="11497603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12659"/>
            <a:ext cx="8062913" cy="658813"/>
          </a:xfrm>
        </p:spPr>
        <p:txBody>
          <a:bodyPr/>
          <a:lstStyle/>
          <a:p>
            <a:pPr fontAlgn="auto">
              <a:spcAft>
                <a:spcPts val="0"/>
              </a:spcAft>
              <a:defRPr/>
            </a:pPr>
            <a:r>
              <a:rPr lang="en-US" dirty="0"/>
              <a:t>Mynd 15.9</a:t>
            </a:r>
          </a:p>
        </p:txBody>
      </p:sp>
      <p:pic>
        <p:nvPicPr>
          <p:cNvPr id="2" name="Figure" descr="A person dressed in white is shown from behind looking down over the Kaaba, Islam’s most sacred site. Hundreds of other people, dressed in all black or all white, can be seen circling a large black cube-like structure on the floor of a stadium-like structure. "/>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173379" y="565611"/>
            <a:ext cx="6790749" cy="5093062"/>
          </a:xfrm>
        </p:spPr>
      </p:pic>
      <p:sp>
        <p:nvSpPr>
          <p:cNvPr id="9219" name="Figure Legend"/>
          <p:cNvSpPr>
            <a:spLocks noGrp="1"/>
          </p:cNvSpPr>
          <p:nvPr>
            <p:ph type="body" sz="quarter" idx="14"/>
          </p:nvPr>
        </p:nvSpPr>
        <p:spPr>
          <a:xfrm>
            <a:off x="147484" y="6017341"/>
            <a:ext cx="8760542" cy="671359"/>
          </a:xfrm>
        </p:spPr>
        <p:txBody>
          <a:bodyPr/>
          <a:lstStyle/>
          <a:p>
            <a:r>
              <a:rPr lang="en-US" sz="1600" dirty="0"/>
              <a:t>Ein af grunnstoðum trúariðkunar múslima er pílagrímsferð til Mekka. Á myndinni gengur fólk hringinn í kringum </a:t>
            </a:r>
            <a:r>
              <a:rPr lang="en-US" sz="1600" dirty="0" err="1"/>
              <a:t>Kaaba</a:t>
            </a:r>
            <a:r>
              <a:rPr lang="en-US" sz="1600" dirty="0"/>
              <a:t>, helgasta stað íslams. (Mynd: </a:t>
            </a:r>
            <a:r>
              <a:rPr lang="en-US" sz="1600" dirty="0" err="1"/>
              <a:t>Raeky</a:t>
            </a:r>
            <a:r>
              <a:rPr lang="en-US" sz="1600" dirty="0"/>
              <a:t>/</a:t>
            </a:r>
            <a:r>
              <a:rPr lang="en-US" sz="1600" dirty="0" err="1"/>
              <a:t>flickr</a:t>
            </a:r>
            <a:r>
              <a:rPr lang="en-US" sz="1600" dirty="0"/>
              <a:t>)</a:t>
            </a:r>
          </a:p>
        </p:txBody>
      </p:sp>
    </p:spTree>
    <p:extLst>
      <p:ext uri="{BB962C8B-B14F-4D97-AF65-F5344CB8AC3E}">
        <p14:creationId xmlns:p14="http://schemas.microsoft.com/office/powerpoint/2010/main" val="36588923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34820"/>
            <a:ext cx="8062913" cy="555115"/>
          </a:xfrm>
        </p:spPr>
        <p:txBody>
          <a:bodyPr/>
          <a:lstStyle/>
          <a:p>
            <a:pPr fontAlgn="auto">
              <a:spcAft>
                <a:spcPts val="0"/>
              </a:spcAft>
              <a:defRPr/>
            </a:pPr>
            <a:r>
              <a:rPr lang="en-US" dirty="0"/>
              <a:t>Kristni</a:t>
            </a:r>
          </a:p>
        </p:txBody>
      </p:sp>
      <p:sp>
        <p:nvSpPr>
          <p:cNvPr id="7" name="Text Placeholder 6"/>
          <p:cNvSpPr>
            <a:spLocks noGrp="1"/>
          </p:cNvSpPr>
          <p:nvPr>
            <p:ph type="body" sz="quarter" idx="14"/>
          </p:nvPr>
        </p:nvSpPr>
        <p:spPr>
          <a:xfrm>
            <a:off x="248495" y="589935"/>
            <a:ext cx="8689028" cy="5841499"/>
          </a:xfrm>
        </p:spPr>
        <p:txBody>
          <a:bodyPr/>
          <a:lstStyle/>
          <a:p>
            <a:r>
              <a:rPr lang="en-US" dirty="0"/>
              <a:t>Kristni er nú fjölmennustu trúarbrögð heims. Hún á rætur að rekja 2.000 ár aftur í tímann til Jesú frá Nasaret í Palestínu.</a:t>
            </a:r>
          </a:p>
          <a:p>
            <a:r>
              <a:rPr lang="en-US" dirty="0"/>
              <a:t>Kristni er eingyðistrú en Guð birtist í þremur persónum, hinni heilögu þrenningu: föðurnum (Guði), syninum (Jesú) og heilögum anda.</a:t>
            </a:r>
          </a:p>
          <a:p>
            <a:r>
              <a:rPr lang="en-US" dirty="0"/>
              <a:t>Helgirit eru mismunandi: </a:t>
            </a:r>
          </a:p>
          <a:p>
            <a:pPr marL="342900" indent="-342900">
              <a:buClr>
                <a:schemeClr val="tx1"/>
              </a:buClr>
              <a:buFont typeface="Arial" charset="0"/>
              <a:buChar char="•"/>
            </a:pPr>
            <a:r>
              <a:rPr lang="en-US" dirty="0"/>
              <a:t>Kirkja Jesú Krists hinna Síðari daga, rótgróinn kristinn sértrúarsöfnuður, notar til dæmis einnig Mormónsbók. Fylgjendur hennar telja að þar sé fjallað um kristna kenningu og ævi Jesú umfram það sem kemur fram í Biblíunni. </a:t>
            </a:r>
          </a:p>
          <a:p>
            <a:endParaRPr lang="en-US" dirty="0"/>
          </a:p>
          <a:p>
            <a:r>
              <a:rPr lang="en-US" dirty="0"/>
              <a:t>Stærsti hópur kristinna Bandaríkjamanna tilheyrir mótmælendakirkjum, meðal annars baptistum, biskupakirkjunni, lútherskum kirkjum, meþódistum, hvítasunnumönnum og öðrum kirkjudeildum. </a:t>
            </a:r>
          </a:p>
          <a:p>
            <a:r>
              <a:rPr lang="en-US" dirty="0"/>
              <a:t>Fleiri skilgreina sig þó sem kaþólska en sem fylgjendur nokkurrar einstakrar mótmælendakirkju (Pew Research Center, 2020).</a:t>
            </a:r>
          </a:p>
          <a:p>
            <a:endParaRPr lang="en-US" dirty="0"/>
          </a:p>
          <a:p>
            <a:br>
              <a:rPr lang="en-US" dirty="0"/>
            </a:br>
            <a:endParaRPr lang="en-US" dirty="0"/>
          </a:p>
        </p:txBody>
      </p:sp>
    </p:spTree>
    <p:extLst>
      <p:ext uri="{BB962C8B-B14F-4D97-AF65-F5344CB8AC3E}">
        <p14:creationId xmlns:p14="http://schemas.microsoft.com/office/powerpoint/2010/main" val="4375260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algn="r" fontAlgn="auto">
              <a:spcAft>
                <a:spcPts val="0"/>
              </a:spcAft>
              <a:defRPr/>
            </a:pPr>
            <a:r>
              <a:rPr lang="en-US" dirty="0"/>
              <a:t>Mynd 15.10</a:t>
            </a:r>
          </a:p>
        </p:txBody>
      </p:sp>
      <p:pic>
        <p:nvPicPr>
          <p:cNvPr id="7" name="Picture Placeholder 6" descr="A choir performs with a lead singer in front." title="Figure 15.10"/>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135626" y="1049081"/>
            <a:ext cx="6467004" cy="4313492"/>
          </a:xfrm>
        </p:spPr>
      </p:pic>
      <p:sp>
        <p:nvSpPr>
          <p:cNvPr id="10243" name="Figure Legend"/>
          <p:cNvSpPr>
            <a:spLocks noGrp="1"/>
          </p:cNvSpPr>
          <p:nvPr>
            <p:ph type="body" sz="quarter" idx="14"/>
          </p:nvPr>
        </p:nvSpPr>
        <p:spPr>
          <a:xfrm>
            <a:off x="457200" y="5545394"/>
            <a:ext cx="8062913" cy="958645"/>
          </a:xfrm>
        </p:spPr>
        <p:txBody>
          <a:bodyPr/>
          <a:lstStyle/>
          <a:p>
            <a:r>
              <a:rPr lang="en-US" sz="1600" dirty="0">
                <a:solidFill>
                  <a:schemeClr val="tx1"/>
                </a:solidFill>
              </a:rPr>
              <a:t>Hinn þekkti Howard-gospelkór Howard-háskóla skipa nemendur, fyrrverandi nemendur og fólk úr nærsamfélaginu. Kórinn kemur fram á háskólasvæðinu og víða um heim, meðal annars hér í Úkraínu. (Mynd: US Embassy Kyiv Ukraine/</a:t>
            </a:r>
            <a:r>
              <a:rPr lang="en-US" sz="1600" dirty="0" err="1">
                <a:solidFill>
                  <a:schemeClr val="tx1"/>
                </a:solidFill>
              </a:rPr>
              <a:t>flickr</a:t>
            </a:r>
            <a:r>
              <a:rPr lang="en-US" sz="1600" dirty="0">
                <a:solidFill>
                  <a:schemeClr val="tx1"/>
                </a:solidFill>
              </a:rPr>
              <a:t>)</a:t>
            </a:r>
          </a:p>
        </p:txBody>
      </p:sp>
    </p:spTree>
    <p:extLst>
      <p:ext uri="{BB962C8B-B14F-4D97-AF65-F5344CB8AC3E}">
        <p14:creationId xmlns:p14="http://schemas.microsoft.com/office/powerpoint/2010/main" val="9552341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algn="r" fontAlgn="auto">
              <a:spcAft>
                <a:spcPts val="0"/>
              </a:spcAft>
              <a:defRPr/>
            </a:pPr>
            <a:r>
              <a:rPr lang="en-US" dirty="0"/>
              <a:t>Mynd 15.11</a:t>
            </a:r>
          </a:p>
        </p:txBody>
      </p:sp>
      <p:pic>
        <p:nvPicPr>
          <p:cNvPr id="3" name="Picture Placeholder 2" descr="Photo A shows several people holding an infant over a Baptismal font. Photo B shows a young person reading the Torah at a podium. Photo C shows two people embracing in front of a Church building."/>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209544" y="1225604"/>
            <a:ext cx="8816470" cy="2741711"/>
          </a:xfrm>
        </p:spPr>
      </p:pic>
      <p:sp>
        <p:nvSpPr>
          <p:cNvPr id="10243" name="Figure Legend"/>
          <p:cNvSpPr>
            <a:spLocks noGrp="1"/>
          </p:cNvSpPr>
          <p:nvPr>
            <p:ph type="body" sz="quarter" idx="14"/>
          </p:nvPr>
        </p:nvSpPr>
        <p:spPr>
          <a:xfrm>
            <a:off x="457199" y="4159046"/>
            <a:ext cx="8062913" cy="2595715"/>
          </a:xfrm>
        </p:spPr>
        <p:txBody>
          <a:bodyPr/>
          <a:lstStyle/>
          <a:p>
            <a:r>
              <a:rPr lang="en-US" sz="1600" dirty="0"/>
              <a:t>Trú og trúariðkun gegna lykilhlutverki á öllum æviskeiðum og styrkja tilfinningaleg og vitsmunaleg tengsl við trúna. Í mörgum trúarbrögðum er athöfn eða sakramenti sem tekur ungbörn inn í trúarsamfélagið, líkt og skírn í kristni. </a:t>
            </a:r>
          </a:p>
          <a:p>
            <a:r>
              <a:rPr lang="en-US" sz="1600" dirty="0"/>
              <a:t>Í gyðingdómi marka athafnir á borð við Bat Mitzvah og Bar Mitzvah umskipti ungmenna til fullorðinsára. </a:t>
            </a:r>
          </a:p>
          <a:p>
            <a:r>
              <a:rPr lang="en-US" sz="1600" dirty="0"/>
              <a:t>Mörg pör staðfesta einnig samband sitt með trúarlegri hjónavígslu, líkt og þessir meðlimir Kirkju Jesú Krists hinna Síðari daga. (Myndir: a: John </a:t>
            </a:r>
            <a:r>
              <a:rPr lang="en-US" sz="1600" dirty="0" err="1"/>
              <a:t>Ragai</a:t>
            </a:r>
            <a:r>
              <a:rPr lang="en-US" sz="1600" dirty="0"/>
              <a:t>/</a:t>
            </a:r>
            <a:r>
              <a:rPr lang="en-US" sz="1600" dirty="0" err="1"/>
              <a:t>flickr</a:t>
            </a:r>
            <a:r>
              <a:rPr lang="en-US" sz="1600" dirty="0"/>
              <a:t>; b: Michele Pace/</a:t>
            </a:r>
            <a:r>
              <a:rPr lang="en-US" sz="1600" dirty="0" err="1"/>
              <a:t>flickr</a:t>
            </a:r>
            <a:r>
              <a:rPr lang="en-US" sz="1600" dirty="0"/>
              <a:t>; c: </a:t>
            </a:r>
            <a:r>
              <a:rPr lang="en-US" sz="1600" dirty="0" err="1"/>
              <a:t>kristin</a:t>
            </a:r>
            <a:r>
              <a:rPr lang="en-US" sz="1600" dirty="0"/>
              <a:t> </a:t>
            </a:r>
            <a:r>
              <a:rPr lang="en-US" sz="1600" dirty="0" err="1"/>
              <a:t>klein</a:t>
            </a:r>
            <a:r>
              <a:rPr lang="en-US" sz="1600" dirty="0"/>
              <a:t>/</a:t>
            </a:r>
            <a:r>
              <a:rPr lang="en-US" sz="1600" dirty="0" err="1"/>
              <a:t>flickr</a:t>
            </a:r>
            <a:r>
              <a:rPr lang="en-US" sz="1600" dirty="0"/>
              <a:t>)</a:t>
            </a:r>
            <a:endParaRPr lang="en-US" sz="1600" dirty="0">
              <a:solidFill>
                <a:schemeClr val="tx1"/>
              </a:solidFill>
            </a:endParaRPr>
          </a:p>
        </p:txBody>
      </p:sp>
    </p:spTree>
    <p:extLst>
      <p:ext uri="{BB962C8B-B14F-4D97-AF65-F5344CB8AC3E}">
        <p14:creationId xmlns:p14="http://schemas.microsoft.com/office/powerpoint/2010/main" val="5793466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34820"/>
            <a:ext cx="8062913" cy="555115"/>
          </a:xfrm>
        </p:spPr>
        <p:txBody>
          <a:bodyPr/>
          <a:lstStyle/>
          <a:p>
            <a:pPr fontAlgn="auto">
              <a:spcAft>
                <a:spcPts val="0"/>
              </a:spcAft>
              <a:defRPr/>
            </a:pPr>
            <a:r>
              <a:rPr lang="en-US" dirty="0"/>
              <a:t>Trúarbrögð í Bandaríkjunum</a:t>
            </a:r>
          </a:p>
        </p:txBody>
      </p:sp>
      <p:sp>
        <p:nvSpPr>
          <p:cNvPr id="7" name="Text Placeholder 6"/>
          <p:cNvSpPr>
            <a:spLocks noGrp="1"/>
          </p:cNvSpPr>
          <p:nvPr>
            <p:ph type="body" sz="quarter" idx="14"/>
          </p:nvPr>
        </p:nvSpPr>
        <p:spPr>
          <a:xfrm>
            <a:off x="248495" y="589935"/>
            <a:ext cx="8689028" cy="5841499"/>
          </a:xfrm>
        </p:spPr>
        <p:txBody>
          <a:bodyPr/>
          <a:lstStyle/>
          <a:p>
            <a:pPr eaLnBrk="1" hangingPunct="1"/>
            <a:r>
              <a:rPr lang="en-US" altLang="en-US" b="1" dirty="0">
                <a:ea typeface="MS PGothic" charset="-128"/>
              </a:rPr>
              <a:t>Frelsunarguðfræði </a:t>
            </a:r>
            <a:r>
              <a:rPr lang="en-US" altLang="en-US" dirty="0">
                <a:ea typeface="MS PGothic" charset="-128"/>
              </a:rPr>
              <a:t>felst í því að beita kirkjunni á stjórnmálavettvangi til að stuðla að samfélagsbreytingum, einkum með aðgerðum gegn félagslegu óréttlæti, mismunun og fátækt. </a:t>
            </a:r>
          </a:p>
          <a:p>
            <a:pPr eaLnBrk="1" hangingPunct="1"/>
            <a:endParaRPr lang="en-US" altLang="en-US" dirty="0">
              <a:ea typeface="MS PGothic" charset="-128"/>
            </a:endParaRPr>
          </a:p>
          <a:p>
            <a:r>
              <a:rPr lang="en-US" altLang="en-US" dirty="0">
                <a:ea typeface="MS PGothic" charset="-128"/>
              </a:rPr>
              <a:t/>
            </a:r>
            <a:r>
              <a:rPr lang="en-US" altLang="en-US" b="1" dirty="0">
                <a:ea typeface="MS PGothic" charset="-128"/>
              </a:rPr>
              <a:t>Risakirkja</a:t>
            </a:r>
            <a:r>
              <a:rPr lang="en-US" altLang="en-US" dirty="0">
                <a:ea typeface="MS PGothic" charset="-128"/>
              </a:rPr>
              <a:t> er kristin kirkja með mjög stóran söfnuð, að jafnaði yfir 2.000 manns sem sækja reglulegar vikulegar guðsþjónustur </a:t>
            </a:r>
          </a:p>
          <a:p>
            <a:pPr eaLnBrk="1" hangingPunct="1"/>
            <a:endParaRPr lang="en-US" altLang="en-US" dirty="0">
              <a:ea typeface="MS PGothic" charset="-128"/>
            </a:endParaRPr>
          </a:p>
          <a:p>
            <a:pPr eaLnBrk="1" hangingPunct="1"/>
            <a:r>
              <a:rPr lang="en-US" altLang="en-US" b="1" dirty="0">
                <a:ea typeface="MS PGothic" charset="-128"/>
              </a:rPr>
              <a:t>Veraldarvæðing og bókstafstrú:</a:t>
            </a:r>
          </a:p>
          <a:p>
            <a:pPr marL="342900" indent="-342900" eaLnBrk="1" hangingPunct="1">
              <a:buClr>
                <a:schemeClr val="tx1"/>
              </a:buClr>
              <a:buFont typeface="Arial" charset="0"/>
              <a:buChar char="•"/>
            </a:pPr>
            <a:r>
              <a:rPr lang="en-US" altLang="en-US" dirty="0">
                <a:ea typeface="MS PGothic" charset="-128"/>
              </a:rPr>
              <a:t>Hvort tveggja færist í aukana</a:t>
            </a:r>
          </a:p>
          <a:p>
            <a:pPr marL="342900" indent="-342900">
              <a:buClr>
                <a:schemeClr val="tx1"/>
              </a:buClr>
              <a:buFont typeface="Arial" charset="0"/>
              <a:buChar char="•"/>
            </a:pPr>
            <a:r>
              <a:rPr lang="en-US" dirty="0"/>
              <a:t>Þeim fjölgar sem segjast ekki tilheyra neinum trúarbrögðum. Í könnun Pew árið 2019 náði hlutfallið nýju hámarki, 26 prósentum, en var 17 prósent árið 2009 (Pew Research Center, 2020). </a:t>
            </a:r>
          </a:p>
          <a:p>
            <a:pPr marL="342900" indent="-342900">
              <a:buClr>
                <a:schemeClr val="tx1"/>
              </a:buClr>
              <a:buFont typeface="Arial" charset="0"/>
              <a:buChar char="•"/>
            </a:pPr>
            <a:r>
              <a:rPr lang="en-US" dirty="0"/>
              <a:t>Ástæður og merking þess að vera „án trúar“ eru þó mjög mismunandi: sumir segja sig vísvitandi úr trúfélagi, aðrir fjarlægjast trúna smám saman eða draga úr trúariðkun og enn aðrir tileinka sér annars konar andlegar iðkanir.</a:t>
            </a:r>
            <a:endParaRPr lang="en-US" altLang="en-US" dirty="0">
              <a:ea typeface="MS PGothic" charset="-128"/>
            </a:endParaRPr>
          </a:p>
          <a:p>
            <a:endParaRPr lang="en-US" dirty="0"/>
          </a:p>
          <a:p>
            <a:br>
              <a:rPr lang="en-US" dirty="0"/>
            </a:br>
            <a:endParaRPr lang="en-US" dirty="0"/>
          </a:p>
        </p:txBody>
      </p:sp>
    </p:spTree>
    <p:extLst>
      <p:ext uri="{BB962C8B-B14F-4D97-AF65-F5344CB8AC3E}">
        <p14:creationId xmlns:p14="http://schemas.microsoft.com/office/powerpoint/2010/main" val="1032771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34820"/>
            <a:ext cx="8062913" cy="555115"/>
          </a:xfrm>
        </p:spPr>
        <p:txBody>
          <a:bodyPr/>
          <a:lstStyle/>
          <a:p>
            <a:pPr fontAlgn="auto">
              <a:spcAft>
                <a:spcPts val="0"/>
              </a:spcAft>
              <a:defRPr/>
            </a:pPr>
            <a:r>
              <a:rPr lang="en-US" dirty="0"/>
              <a:t>Trúarsamkomur og trúariðkun</a:t>
            </a:r>
          </a:p>
        </p:txBody>
      </p:sp>
      <p:graphicFrame>
        <p:nvGraphicFramePr>
          <p:cNvPr id="3" name="Table 2"/>
          <p:cNvGraphicFramePr>
            <a:graphicFrameLocks noGrp="1"/>
          </p:cNvGraphicFramePr>
          <p:nvPr>
            <p:extLst>
              <p:ext uri="{D42A27DB-BD31-4B8C-83A1-F6EECF244321}">
                <p14:modId xmlns:p14="http://schemas.microsoft.com/office/powerpoint/2010/main" val="1869518749"/>
              </p:ext>
            </p:extLst>
          </p:nvPr>
        </p:nvGraphicFramePr>
        <p:xfrm>
          <a:off x="294965" y="625978"/>
          <a:ext cx="8418112" cy="5089490"/>
        </p:xfrm>
        <a:graphic>
          <a:graphicData uri="http://schemas.openxmlformats.org/drawingml/2006/table">
            <a:tbl>
              <a:tblPr firstRow="1"/>
              <a:tblGrid>
                <a:gridCol w="2104528">
                  <a:extLst>
                    <a:ext uri="{9D8B030D-6E8A-4147-A177-3AD203B41FA5}">
                      <a16:colId xmlns:a16="http://schemas.microsoft.com/office/drawing/2014/main" val="20000"/>
                    </a:ext>
                  </a:extLst>
                </a:gridCol>
                <a:gridCol w="2104528">
                  <a:extLst>
                    <a:ext uri="{9D8B030D-6E8A-4147-A177-3AD203B41FA5}">
                      <a16:colId xmlns:a16="http://schemas.microsoft.com/office/drawing/2014/main" val="20001"/>
                    </a:ext>
                  </a:extLst>
                </a:gridCol>
                <a:gridCol w="2104528">
                  <a:extLst>
                    <a:ext uri="{9D8B030D-6E8A-4147-A177-3AD203B41FA5}">
                      <a16:colId xmlns:a16="http://schemas.microsoft.com/office/drawing/2014/main" val="20002"/>
                    </a:ext>
                  </a:extLst>
                </a:gridCol>
                <a:gridCol w="2104528">
                  <a:extLst>
                    <a:ext uri="{9D8B030D-6E8A-4147-A177-3AD203B41FA5}">
                      <a16:colId xmlns:a16="http://schemas.microsoft.com/office/drawing/2014/main" val="20003"/>
                    </a:ext>
                  </a:extLst>
                </a:gridCol>
              </a:tblGrid>
              <a:tr h="585216">
                <a:tc>
                  <a:txBody>
                    <a:bodyPr/>
                    <a:lstStyle/>
                    <a:p>
                      <a:pPr algn="l" fontAlgn="b"/>
                      <a:r>
                        <a:rPr lang="en-US" sz="1300" b="1">
                          <a:effectLst/>
                        </a:rPr>
                        <a:t>Trúarhefð</a:t>
                      </a:r>
                    </a:p>
                  </a:txBody>
                  <a:tcPr marL="62807" marR="62807" marT="31404" marB="31404" anchor="b">
                    <a:lnL>
                      <a:noFill/>
                    </a:lnL>
                    <a:lnR>
                      <a:noFill/>
                    </a:lnR>
                    <a:lnT>
                      <a:noFill/>
                    </a:lnT>
                    <a:lnB>
                      <a:noFill/>
                    </a:lnB>
                  </a:tcPr>
                </a:tc>
                <a:tc>
                  <a:txBody>
                    <a:bodyPr/>
                    <a:lstStyle/>
                    <a:p>
                      <a:pPr algn="ctr" fontAlgn="b"/>
                      <a:r>
                        <a:rPr lang="en-US" sz="1300" b="1" dirty="0">
                          <a:effectLst/>
                        </a:rPr>
                        <a:t>Að minnsta kosti vikulega</a:t>
                      </a:r>
                    </a:p>
                  </a:txBody>
                  <a:tcPr marL="62807" marR="62807" marT="31404" marB="31404" anchor="b">
                    <a:lnL>
                      <a:noFill/>
                    </a:lnL>
                    <a:lnR>
                      <a:noFill/>
                    </a:lnR>
                    <a:lnT>
                      <a:noFill/>
                    </a:lnT>
                    <a:lnB>
                      <a:noFill/>
                    </a:lnB>
                  </a:tcPr>
                </a:tc>
                <a:tc>
                  <a:txBody>
                    <a:bodyPr/>
                    <a:lstStyle/>
                    <a:p>
                      <a:pPr algn="ctr" fontAlgn="b"/>
                      <a:r>
                        <a:rPr lang="en-US" sz="1300" b="1" dirty="0">
                          <a:effectLst/>
                        </a:rPr>
                        <a:t>1–2 sinnum í mánuði; nokkrum sinnum á ári</a:t>
                      </a:r>
                    </a:p>
                  </a:txBody>
                  <a:tcPr marL="62807" marR="62807" marT="31404" marB="31404" anchor="b">
                    <a:lnL>
                      <a:noFill/>
                    </a:lnL>
                    <a:lnR>
                      <a:noFill/>
                    </a:lnR>
                    <a:lnT>
                      <a:noFill/>
                    </a:lnT>
                    <a:lnB>
                      <a:noFill/>
                    </a:lnB>
                  </a:tcPr>
                </a:tc>
                <a:tc>
                  <a:txBody>
                    <a:bodyPr/>
                    <a:lstStyle/>
                    <a:p>
                      <a:pPr algn="ctr" fontAlgn="b"/>
                      <a:r>
                        <a:rPr lang="en-US" sz="1300" b="1">
                          <a:effectLst/>
                        </a:rPr>
                        <a:t>Sjaldan/aldrei</a:t>
                      </a:r>
                    </a:p>
                  </a:txBody>
                  <a:tcPr marL="62807" marR="62807" marT="31404" marB="31404" anchor="b">
                    <a:lnL>
                      <a:noFill/>
                    </a:lnL>
                    <a:lnR>
                      <a:noFill/>
                    </a:lnR>
                    <a:lnT>
                      <a:noFill/>
                    </a:lnT>
                    <a:lnB>
                      <a:noFill/>
                    </a:lnB>
                  </a:tcPr>
                </a:tc>
                <a:extLst>
                  <a:ext uri="{0D108BD9-81ED-4DB2-BD59-A6C34878D82A}">
                    <a16:rowId xmlns:a16="http://schemas.microsoft.com/office/drawing/2014/main" val="10000"/>
                  </a:ext>
                </a:extLst>
              </a:tr>
              <a:tr h="289844">
                <a:tc>
                  <a:txBody>
                    <a:bodyPr/>
                    <a:lstStyle/>
                    <a:p>
                      <a:pPr fontAlgn="ctr"/>
                      <a:r>
                        <a:rPr lang="en-US" sz="1300" b="1">
                          <a:effectLst/>
                        </a:rPr>
                        <a:t>Búddistar</a:t>
                      </a:r>
                      <a:endParaRPr lang="en-US" sz="1600">
                        <a:effectLst/>
                      </a:endParaRPr>
                    </a:p>
                  </a:txBody>
                  <a:tcPr marL="62807" marR="62807" marT="31404" marB="31404" anchor="ctr">
                    <a:lnL>
                      <a:noFill/>
                    </a:lnL>
                    <a:lnR>
                      <a:noFill/>
                    </a:lnR>
                    <a:lnT>
                      <a:noFill/>
                    </a:lnT>
                    <a:lnB>
                      <a:noFill/>
                    </a:lnB>
                  </a:tcPr>
                </a:tc>
                <a:tc>
                  <a:txBody>
                    <a:bodyPr/>
                    <a:lstStyle/>
                    <a:p>
                      <a:pPr algn="ctr" fontAlgn="ctr"/>
                      <a:r>
                        <a:rPr lang="mr-IN" sz="1300">
                          <a:effectLst/>
                        </a:rPr>
                        <a:t>18%</a:t>
                      </a:r>
                    </a:p>
                  </a:txBody>
                  <a:tcPr marL="62807" marR="62807" marT="31404" marB="31404" anchor="ctr">
                    <a:lnL>
                      <a:noFill/>
                    </a:lnL>
                    <a:lnR>
                      <a:noFill/>
                    </a:lnR>
                    <a:lnT>
                      <a:noFill/>
                    </a:lnT>
                    <a:lnB>
                      <a:noFill/>
                    </a:lnB>
                  </a:tcPr>
                </a:tc>
                <a:tc>
                  <a:txBody>
                    <a:bodyPr/>
                    <a:lstStyle/>
                    <a:p>
                      <a:pPr algn="ctr" fontAlgn="ctr"/>
                      <a:r>
                        <a:rPr lang="mr-IN" sz="1300" dirty="0">
                          <a:effectLst/>
                        </a:rPr>
                        <a:t>50%</a:t>
                      </a:r>
                    </a:p>
                  </a:txBody>
                  <a:tcPr marL="62807" marR="62807" marT="31404" marB="31404" anchor="ctr">
                    <a:lnL>
                      <a:noFill/>
                    </a:lnL>
                    <a:lnR>
                      <a:noFill/>
                    </a:lnR>
                    <a:lnT>
                      <a:noFill/>
                    </a:lnT>
                    <a:lnB>
                      <a:noFill/>
                    </a:lnB>
                  </a:tcPr>
                </a:tc>
                <a:tc>
                  <a:txBody>
                    <a:bodyPr/>
                    <a:lstStyle/>
                    <a:p>
                      <a:pPr algn="ctr" fontAlgn="ctr"/>
                      <a:r>
                        <a:rPr lang="mr-IN" sz="1300">
                          <a:effectLst/>
                        </a:rPr>
                        <a:t>31%</a:t>
                      </a:r>
                    </a:p>
                  </a:txBody>
                  <a:tcPr marL="62807" marR="62807" marT="31404" marB="31404" anchor="ctr">
                    <a:lnL>
                      <a:noFill/>
                    </a:lnL>
                    <a:lnR>
                      <a:noFill/>
                    </a:lnR>
                    <a:lnT>
                      <a:noFill/>
                    </a:lnT>
                    <a:lnB>
                      <a:noFill/>
                    </a:lnB>
                  </a:tcPr>
                </a:tc>
                <a:extLst>
                  <a:ext uri="{0D108BD9-81ED-4DB2-BD59-A6C34878D82A}">
                    <a16:rowId xmlns:a16="http://schemas.microsoft.com/office/drawing/2014/main" val="10001"/>
                  </a:ext>
                </a:extLst>
              </a:tr>
              <a:tr h="289844">
                <a:tc>
                  <a:txBody>
                    <a:bodyPr/>
                    <a:lstStyle/>
                    <a:p>
                      <a:pPr fontAlgn="ctr"/>
                      <a:r>
                        <a:rPr lang="en-US" sz="1300" b="1">
                          <a:effectLst/>
                        </a:rPr>
                        <a:t>Kaþólikkar</a:t>
                      </a:r>
                      <a:endParaRPr lang="en-US" sz="1600">
                        <a:effectLst/>
                      </a:endParaRPr>
                    </a:p>
                  </a:txBody>
                  <a:tcPr marL="62807" marR="62807" marT="31404" marB="31404" anchor="ctr">
                    <a:lnL>
                      <a:noFill/>
                    </a:lnL>
                    <a:lnR>
                      <a:noFill/>
                    </a:lnR>
                    <a:lnT>
                      <a:noFill/>
                    </a:lnT>
                    <a:lnB>
                      <a:noFill/>
                    </a:lnB>
                  </a:tcPr>
                </a:tc>
                <a:tc>
                  <a:txBody>
                    <a:bodyPr/>
                    <a:lstStyle/>
                    <a:p>
                      <a:pPr algn="ctr" fontAlgn="ctr"/>
                      <a:r>
                        <a:rPr lang="mr-IN" sz="1300">
                          <a:effectLst/>
                        </a:rPr>
                        <a:t>39%</a:t>
                      </a:r>
                    </a:p>
                  </a:txBody>
                  <a:tcPr marL="62807" marR="62807" marT="31404" marB="31404" anchor="ctr">
                    <a:lnL>
                      <a:noFill/>
                    </a:lnL>
                    <a:lnR>
                      <a:noFill/>
                    </a:lnR>
                    <a:lnT>
                      <a:noFill/>
                    </a:lnT>
                    <a:lnB>
                      <a:noFill/>
                    </a:lnB>
                  </a:tcPr>
                </a:tc>
                <a:tc>
                  <a:txBody>
                    <a:bodyPr/>
                    <a:lstStyle/>
                    <a:p>
                      <a:pPr algn="ctr" fontAlgn="ctr"/>
                      <a:r>
                        <a:rPr lang="mr-IN" sz="1300">
                          <a:effectLst/>
                        </a:rPr>
                        <a:t>40%</a:t>
                      </a:r>
                    </a:p>
                  </a:txBody>
                  <a:tcPr marL="62807" marR="62807" marT="31404" marB="31404" anchor="ctr">
                    <a:lnL>
                      <a:noFill/>
                    </a:lnL>
                    <a:lnR>
                      <a:noFill/>
                    </a:lnR>
                    <a:lnT>
                      <a:noFill/>
                    </a:lnT>
                    <a:lnB>
                      <a:noFill/>
                    </a:lnB>
                  </a:tcPr>
                </a:tc>
                <a:tc>
                  <a:txBody>
                    <a:bodyPr/>
                    <a:lstStyle/>
                    <a:p>
                      <a:pPr algn="ctr" fontAlgn="ctr"/>
                      <a:r>
                        <a:rPr lang="mr-IN" sz="1300">
                          <a:effectLst/>
                        </a:rPr>
                        <a:t>20%</a:t>
                      </a:r>
                    </a:p>
                  </a:txBody>
                  <a:tcPr marL="62807" marR="62807" marT="31404" marB="31404" anchor="ctr">
                    <a:lnL>
                      <a:noFill/>
                    </a:lnL>
                    <a:lnR>
                      <a:noFill/>
                    </a:lnR>
                    <a:lnT>
                      <a:noFill/>
                    </a:lnT>
                    <a:lnB>
                      <a:noFill/>
                    </a:lnB>
                  </a:tcPr>
                </a:tc>
                <a:extLst>
                  <a:ext uri="{0D108BD9-81ED-4DB2-BD59-A6C34878D82A}">
                    <a16:rowId xmlns:a16="http://schemas.microsoft.com/office/drawing/2014/main" val="10002"/>
                  </a:ext>
                </a:extLst>
              </a:tr>
              <a:tr h="520322">
                <a:tc>
                  <a:txBody>
                    <a:bodyPr/>
                    <a:lstStyle/>
                    <a:p>
                      <a:pPr fontAlgn="ctr"/>
                      <a:r>
                        <a:rPr lang="en-US" sz="1300" b="1">
                          <a:effectLst/>
                        </a:rPr>
                        <a:t>Evangelískir mótmælendur</a:t>
                      </a:r>
                      <a:endParaRPr lang="en-US" sz="1600">
                        <a:effectLst/>
                      </a:endParaRPr>
                    </a:p>
                  </a:txBody>
                  <a:tcPr marL="62807" marR="62807" marT="31404" marB="31404" anchor="ctr">
                    <a:lnL>
                      <a:noFill/>
                    </a:lnL>
                    <a:lnR>
                      <a:noFill/>
                    </a:lnR>
                    <a:lnT>
                      <a:noFill/>
                    </a:lnT>
                    <a:lnB>
                      <a:noFill/>
                    </a:lnB>
                  </a:tcPr>
                </a:tc>
                <a:tc>
                  <a:txBody>
                    <a:bodyPr/>
                    <a:lstStyle/>
                    <a:p>
                      <a:pPr algn="ctr" fontAlgn="ctr"/>
                      <a:r>
                        <a:rPr lang="mr-IN" sz="1300">
                          <a:effectLst/>
                        </a:rPr>
                        <a:t>58%</a:t>
                      </a:r>
                    </a:p>
                  </a:txBody>
                  <a:tcPr marL="62807" marR="62807" marT="31404" marB="31404" anchor="ctr">
                    <a:lnL>
                      <a:noFill/>
                    </a:lnL>
                    <a:lnR>
                      <a:noFill/>
                    </a:lnR>
                    <a:lnT>
                      <a:noFill/>
                    </a:lnT>
                    <a:lnB>
                      <a:noFill/>
                    </a:lnB>
                  </a:tcPr>
                </a:tc>
                <a:tc>
                  <a:txBody>
                    <a:bodyPr/>
                    <a:lstStyle/>
                    <a:p>
                      <a:pPr algn="ctr" fontAlgn="ctr"/>
                      <a:r>
                        <a:rPr lang="mr-IN" sz="1300">
                          <a:effectLst/>
                        </a:rPr>
                        <a:t>30%</a:t>
                      </a:r>
                    </a:p>
                  </a:txBody>
                  <a:tcPr marL="62807" marR="62807" marT="31404" marB="31404" anchor="ctr">
                    <a:lnL>
                      <a:noFill/>
                    </a:lnL>
                    <a:lnR>
                      <a:noFill/>
                    </a:lnR>
                    <a:lnT>
                      <a:noFill/>
                    </a:lnT>
                    <a:lnB>
                      <a:noFill/>
                    </a:lnB>
                  </a:tcPr>
                </a:tc>
                <a:tc>
                  <a:txBody>
                    <a:bodyPr/>
                    <a:lstStyle/>
                    <a:p>
                      <a:pPr algn="ctr" fontAlgn="ctr"/>
                      <a:r>
                        <a:rPr lang="mr-IN" sz="1300">
                          <a:effectLst/>
                        </a:rPr>
                        <a:t>12%</a:t>
                      </a:r>
                    </a:p>
                  </a:txBody>
                  <a:tcPr marL="62807" marR="62807" marT="31404" marB="31404" anchor="ctr">
                    <a:lnL>
                      <a:noFill/>
                    </a:lnL>
                    <a:lnR>
                      <a:noFill/>
                    </a:lnR>
                    <a:lnT>
                      <a:noFill/>
                    </a:lnT>
                    <a:lnB>
                      <a:noFill/>
                    </a:lnB>
                  </a:tcPr>
                </a:tc>
                <a:extLst>
                  <a:ext uri="{0D108BD9-81ED-4DB2-BD59-A6C34878D82A}">
                    <a16:rowId xmlns:a16="http://schemas.microsoft.com/office/drawing/2014/main" val="10003"/>
                  </a:ext>
                </a:extLst>
              </a:tr>
              <a:tr h="289844">
                <a:tc>
                  <a:txBody>
                    <a:bodyPr/>
                    <a:lstStyle/>
                    <a:p>
                      <a:pPr fontAlgn="ctr"/>
                      <a:r>
                        <a:rPr lang="en-US" sz="1300" b="1">
                          <a:effectLst/>
                        </a:rPr>
                        <a:t>Hindúar</a:t>
                      </a:r>
                      <a:endParaRPr lang="en-US" sz="1600">
                        <a:effectLst/>
                      </a:endParaRPr>
                    </a:p>
                  </a:txBody>
                  <a:tcPr marL="62807" marR="62807" marT="31404" marB="31404" anchor="ctr">
                    <a:lnL>
                      <a:noFill/>
                    </a:lnL>
                    <a:lnR>
                      <a:noFill/>
                    </a:lnR>
                    <a:lnT>
                      <a:noFill/>
                    </a:lnT>
                    <a:lnB>
                      <a:noFill/>
                    </a:lnB>
                  </a:tcPr>
                </a:tc>
                <a:tc>
                  <a:txBody>
                    <a:bodyPr/>
                    <a:lstStyle/>
                    <a:p>
                      <a:pPr algn="ctr" fontAlgn="ctr"/>
                      <a:r>
                        <a:rPr lang="mr-IN" sz="1300">
                          <a:effectLst/>
                        </a:rPr>
                        <a:t>18%</a:t>
                      </a:r>
                    </a:p>
                  </a:txBody>
                  <a:tcPr marL="62807" marR="62807" marT="31404" marB="31404" anchor="ctr">
                    <a:lnL>
                      <a:noFill/>
                    </a:lnL>
                    <a:lnR>
                      <a:noFill/>
                    </a:lnR>
                    <a:lnT>
                      <a:noFill/>
                    </a:lnT>
                    <a:lnB>
                      <a:noFill/>
                    </a:lnB>
                  </a:tcPr>
                </a:tc>
                <a:tc>
                  <a:txBody>
                    <a:bodyPr/>
                    <a:lstStyle/>
                    <a:p>
                      <a:pPr algn="ctr" fontAlgn="ctr"/>
                      <a:r>
                        <a:rPr lang="mr-IN" sz="1300">
                          <a:effectLst/>
                        </a:rPr>
                        <a:t>60%</a:t>
                      </a:r>
                    </a:p>
                  </a:txBody>
                  <a:tcPr marL="62807" marR="62807" marT="31404" marB="31404" anchor="ctr">
                    <a:lnL>
                      <a:noFill/>
                    </a:lnL>
                    <a:lnR>
                      <a:noFill/>
                    </a:lnR>
                    <a:lnT>
                      <a:noFill/>
                    </a:lnT>
                    <a:lnB>
                      <a:noFill/>
                    </a:lnB>
                  </a:tcPr>
                </a:tc>
                <a:tc>
                  <a:txBody>
                    <a:bodyPr/>
                    <a:lstStyle/>
                    <a:p>
                      <a:pPr algn="ctr" fontAlgn="ctr"/>
                      <a:r>
                        <a:rPr lang="mr-IN" sz="1300">
                          <a:effectLst/>
                        </a:rPr>
                        <a:t>21%</a:t>
                      </a:r>
                    </a:p>
                  </a:txBody>
                  <a:tcPr marL="62807" marR="62807" marT="31404" marB="31404" anchor="ctr">
                    <a:lnL>
                      <a:noFill/>
                    </a:lnL>
                    <a:lnR>
                      <a:noFill/>
                    </a:lnR>
                    <a:lnT>
                      <a:noFill/>
                    </a:lnT>
                    <a:lnB>
                      <a:noFill/>
                    </a:lnB>
                  </a:tcPr>
                </a:tc>
                <a:extLst>
                  <a:ext uri="{0D108BD9-81ED-4DB2-BD59-A6C34878D82A}">
                    <a16:rowId xmlns:a16="http://schemas.microsoft.com/office/drawing/2014/main" val="10004"/>
                  </a:ext>
                </a:extLst>
              </a:tr>
              <a:tr h="520322">
                <a:tc>
                  <a:txBody>
                    <a:bodyPr/>
                    <a:lstStyle/>
                    <a:p>
                      <a:pPr fontAlgn="ctr"/>
                      <a:r>
                        <a:rPr lang="en-US" sz="1300" b="1">
                          <a:effectLst/>
                        </a:rPr>
                        <a:t>Sögulega svartar mótmælendakirkjur</a:t>
                      </a:r>
                      <a:endParaRPr lang="en-US" sz="1600">
                        <a:effectLst/>
                      </a:endParaRPr>
                    </a:p>
                  </a:txBody>
                  <a:tcPr marL="62807" marR="62807" marT="31404" marB="31404" anchor="ctr">
                    <a:lnL>
                      <a:noFill/>
                    </a:lnL>
                    <a:lnR>
                      <a:noFill/>
                    </a:lnR>
                    <a:lnT>
                      <a:noFill/>
                    </a:lnT>
                    <a:lnB>
                      <a:noFill/>
                    </a:lnB>
                  </a:tcPr>
                </a:tc>
                <a:tc>
                  <a:txBody>
                    <a:bodyPr/>
                    <a:lstStyle/>
                    <a:p>
                      <a:pPr algn="ctr" fontAlgn="ctr"/>
                      <a:r>
                        <a:rPr lang="mr-IN" sz="1300" dirty="0">
                          <a:effectLst/>
                        </a:rPr>
                        <a:t>53%</a:t>
                      </a:r>
                    </a:p>
                  </a:txBody>
                  <a:tcPr marL="62807" marR="62807" marT="31404" marB="31404" anchor="ctr">
                    <a:lnL>
                      <a:noFill/>
                    </a:lnL>
                    <a:lnR>
                      <a:noFill/>
                    </a:lnR>
                    <a:lnT>
                      <a:noFill/>
                    </a:lnT>
                    <a:lnB>
                      <a:noFill/>
                    </a:lnB>
                  </a:tcPr>
                </a:tc>
                <a:tc>
                  <a:txBody>
                    <a:bodyPr/>
                    <a:lstStyle/>
                    <a:p>
                      <a:pPr algn="ctr" fontAlgn="ctr"/>
                      <a:r>
                        <a:rPr lang="mr-IN" sz="1300">
                          <a:effectLst/>
                        </a:rPr>
                        <a:t>36%</a:t>
                      </a:r>
                    </a:p>
                  </a:txBody>
                  <a:tcPr marL="62807" marR="62807" marT="31404" marB="31404" anchor="ctr">
                    <a:lnL>
                      <a:noFill/>
                    </a:lnL>
                    <a:lnR>
                      <a:noFill/>
                    </a:lnR>
                    <a:lnT>
                      <a:noFill/>
                    </a:lnT>
                    <a:lnB>
                      <a:noFill/>
                    </a:lnB>
                  </a:tcPr>
                </a:tc>
                <a:tc>
                  <a:txBody>
                    <a:bodyPr/>
                    <a:lstStyle/>
                    <a:p>
                      <a:pPr algn="ctr" fontAlgn="ctr"/>
                      <a:r>
                        <a:rPr lang="mr-IN" sz="1300">
                          <a:effectLst/>
                        </a:rPr>
                        <a:t>10%</a:t>
                      </a:r>
                    </a:p>
                  </a:txBody>
                  <a:tcPr marL="62807" marR="62807" marT="31404" marB="31404" anchor="ctr">
                    <a:lnL>
                      <a:noFill/>
                    </a:lnL>
                    <a:lnR>
                      <a:noFill/>
                    </a:lnR>
                    <a:lnT>
                      <a:noFill/>
                    </a:lnT>
                    <a:lnB>
                      <a:noFill/>
                    </a:lnB>
                  </a:tcPr>
                </a:tc>
                <a:extLst>
                  <a:ext uri="{0D108BD9-81ED-4DB2-BD59-A6C34878D82A}">
                    <a16:rowId xmlns:a16="http://schemas.microsoft.com/office/drawing/2014/main" val="10005"/>
                  </a:ext>
                </a:extLst>
              </a:tr>
              <a:tr h="289844">
                <a:tc>
                  <a:txBody>
                    <a:bodyPr/>
                    <a:lstStyle/>
                    <a:p>
                      <a:pPr fontAlgn="ctr"/>
                      <a:r>
                        <a:rPr lang="en-US" sz="1300" b="1">
                          <a:effectLst/>
                        </a:rPr>
                        <a:t>Vottar Jehóva</a:t>
                      </a:r>
                      <a:endParaRPr lang="en-US" sz="1600">
                        <a:effectLst/>
                      </a:endParaRPr>
                    </a:p>
                  </a:txBody>
                  <a:tcPr marL="62807" marR="62807" marT="31404" marB="31404" anchor="ctr">
                    <a:lnL>
                      <a:noFill/>
                    </a:lnL>
                    <a:lnR>
                      <a:noFill/>
                    </a:lnR>
                    <a:lnT>
                      <a:noFill/>
                    </a:lnT>
                    <a:lnB>
                      <a:noFill/>
                    </a:lnB>
                  </a:tcPr>
                </a:tc>
                <a:tc>
                  <a:txBody>
                    <a:bodyPr/>
                    <a:lstStyle/>
                    <a:p>
                      <a:pPr algn="ctr" fontAlgn="ctr"/>
                      <a:r>
                        <a:rPr lang="mr-IN" sz="1300">
                          <a:effectLst/>
                        </a:rPr>
                        <a:t>85%</a:t>
                      </a:r>
                    </a:p>
                  </a:txBody>
                  <a:tcPr marL="62807" marR="62807" marT="31404" marB="31404" anchor="ctr">
                    <a:lnL>
                      <a:noFill/>
                    </a:lnL>
                    <a:lnR>
                      <a:noFill/>
                    </a:lnR>
                    <a:lnT>
                      <a:noFill/>
                    </a:lnT>
                    <a:lnB>
                      <a:noFill/>
                    </a:lnB>
                  </a:tcPr>
                </a:tc>
                <a:tc>
                  <a:txBody>
                    <a:bodyPr/>
                    <a:lstStyle/>
                    <a:p>
                      <a:pPr algn="ctr" fontAlgn="ctr"/>
                      <a:r>
                        <a:rPr lang="mr-IN" sz="1300">
                          <a:effectLst/>
                        </a:rPr>
                        <a:t>11%</a:t>
                      </a:r>
                    </a:p>
                  </a:txBody>
                  <a:tcPr marL="62807" marR="62807" marT="31404" marB="31404" anchor="ctr">
                    <a:lnL>
                      <a:noFill/>
                    </a:lnL>
                    <a:lnR>
                      <a:noFill/>
                    </a:lnR>
                    <a:lnT>
                      <a:noFill/>
                    </a:lnT>
                    <a:lnB>
                      <a:noFill/>
                    </a:lnB>
                  </a:tcPr>
                </a:tc>
                <a:tc>
                  <a:txBody>
                    <a:bodyPr/>
                    <a:lstStyle/>
                    <a:p>
                      <a:pPr algn="ctr" fontAlgn="ctr"/>
                      <a:r>
                        <a:rPr lang="mr-IN" sz="1300">
                          <a:effectLst/>
                        </a:rPr>
                        <a:t>3%</a:t>
                      </a:r>
                    </a:p>
                  </a:txBody>
                  <a:tcPr marL="62807" marR="62807" marT="31404" marB="31404" anchor="ctr">
                    <a:lnL>
                      <a:noFill/>
                    </a:lnL>
                    <a:lnR>
                      <a:noFill/>
                    </a:lnR>
                    <a:lnT>
                      <a:noFill/>
                    </a:lnT>
                    <a:lnB>
                      <a:noFill/>
                    </a:lnB>
                  </a:tcPr>
                </a:tc>
                <a:extLst>
                  <a:ext uri="{0D108BD9-81ED-4DB2-BD59-A6C34878D82A}">
                    <a16:rowId xmlns:a16="http://schemas.microsoft.com/office/drawing/2014/main" val="10006"/>
                  </a:ext>
                </a:extLst>
              </a:tr>
              <a:tr h="289844">
                <a:tc>
                  <a:txBody>
                    <a:bodyPr/>
                    <a:lstStyle/>
                    <a:p>
                      <a:pPr fontAlgn="ctr"/>
                      <a:r>
                        <a:rPr lang="en-US" sz="1300" b="1" dirty="0">
                          <a:effectLst/>
                        </a:rPr>
                        <a:t>Gyðingar</a:t>
                      </a:r>
                      <a:endParaRPr lang="en-US" sz="1600" dirty="0">
                        <a:effectLst/>
                      </a:endParaRPr>
                    </a:p>
                  </a:txBody>
                  <a:tcPr marL="62807" marR="62807" marT="31404" marB="31404" anchor="ctr">
                    <a:lnL>
                      <a:noFill/>
                    </a:lnL>
                    <a:lnR>
                      <a:noFill/>
                    </a:lnR>
                    <a:lnT>
                      <a:noFill/>
                    </a:lnT>
                    <a:lnB>
                      <a:noFill/>
                    </a:lnB>
                  </a:tcPr>
                </a:tc>
                <a:tc>
                  <a:txBody>
                    <a:bodyPr/>
                    <a:lstStyle/>
                    <a:p>
                      <a:pPr algn="ctr" fontAlgn="ctr"/>
                      <a:r>
                        <a:rPr lang="mr-IN" sz="1300">
                          <a:effectLst/>
                        </a:rPr>
                        <a:t>19%</a:t>
                      </a:r>
                    </a:p>
                  </a:txBody>
                  <a:tcPr marL="62807" marR="62807" marT="31404" marB="31404" anchor="ctr">
                    <a:lnL>
                      <a:noFill/>
                    </a:lnL>
                    <a:lnR>
                      <a:noFill/>
                    </a:lnR>
                    <a:lnT>
                      <a:noFill/>
                    </a:lnT>
                    <a:lnB>
                      <a:noFill/>
                    </a:lnB>
                  </a:tcPr>
                </a:tc>
                <a:tc>
                  <a:txBody>
                    <a:bodyPr/>
                    <a:lstStyle/>
                    <a:p>
                      <a:pPr algn="ctr" fontAlgn="ctr"/>
                      <a:r>
                        <a:rPr lang="mr-IN" sz="1300">
                          <a:effectLst/>
                        </a:rPr>
                        <a:t>49%</a:t>
                      </a:r>
                    </a:p>
                  </a:txBody>
                  <a:tcPr marL="62807" marR="62807" marT="31404" marB="31404" anchor="ctr">
                    <a:lnL>
                      <a:noFill/>
                    </a:lnL>
                    <a:lnR>
                      <a:noFill/>
                    </a:lnR>
                    <a:lnT>
                      <a:noFill/>
                    </a:lnT>
                    <a:lnB>
                      <a:noFill/>
                    </a:lnB>
                  </a:tcPr>
                </a:tc>
                <a:tc>
                  <a:txBody>
                    <a:bodyPr/>
                    <a:lstStyle/>
                    <a:p>
                      <a:pPr algn="ctr" fontAlgn="ctr"/>
                      <a:r>
                        <a:rPr lang="mr-IN" sz="1300">
                          <a:effectLst/>
                        </a:rPr>
                        <a:t>31%</a:t>
                      </a:r>
                    </a:p>
                  </a:txBody>
                  <a:tcPr marL="62807" marR="62807" marT="31404" marB="31404" anchor="ctr">
                    <a:lnL>
                      <a:noFill/>
                    </a:lnL>
                    <a:lnR>
                      <a:noFill/>
                    </a:lnR>
                    <a:lnT>
                      <a:noFill/>
                    </a:lnT>
                    <a:lnB>
                      <a:noFill/>
                    </a:lnB>
                  </a:tcPr>
                </a:tc>
                <a:extLst>
                  <a:ext uri="{0D108BD9-81ED-4DB2-BD59-A6C34878D82A}">
                    <a16:rowId xmlns:a16="http://schemas.microsoft.com/office/drawing/2014/main" val="10007"/>
                  </a:ext>
                </a:extLst>
              </a:tr>
              <a:tr h="457200">
                <a:tc>
                  <a:txBody>
                    <a:bodyPr/>
                    <a:lstStyle/>
                    <a:p>
                      <a:pPr fontAlgn="ctr"/>
                      <a:r>
                        <a:rPr lang="en-US" sz="1300" b="1">
                          <a:effectLst/>
                        </a:rPr>
                        <a:t>Meginstraumskirkjur mótmælenda</a:t>
                      </a:r>
                      <a:endParaRPr lang="en-US" sz="1600">
                        <a:effectLst/>
                      </a:endParaRPr>
                    </a:p>
                  </a:txBody>
                  <a:tcPr marL="62807" marR="62807" marT="31404" marB="31404" anchor="ctr">
                    <a:lnL>
                      <a:noFill/>
                    </a:lnL>
                    <a:lnR>
                      <a:noFill/>
                    </a:lnR>
                    <a:lnT>
                      <a:noFill/>
                    </a:lnT>
                    <a:lnB>
                      <a:noFill/>
                    </a:lnB>
                  </a:tcPr>
                </a:tc>
                <a:tc>
                  <a:txBody>
                    <a:bodyPr/>
                    <a:lstStyle/>
                    <a:p>
                      <a:pPr algn="ctr" fontAlgn="ctr"/>
                      <a:r>
                        <a:rPr lang="mr-IN" sz="1300">
                          <a:effectLst/>
                        </a:rPr>
                        <a:t>33%</a:t>
                      </a:r>
                    </a:p>
                  </a:txBody>
                  <a:tcPr marL="62807" marR="62807" marT="31404" marB="31404" anchor="ctr">
                    <a:lnL>
                      <a:noFill/>
                    </a:lnL>
                    <a:lnR>
                      <a:noFill/>
                    </a:lnR>
                    <a:lnT>
                      <a:noFill/>
                    </a:lnT>
                    <a:lnB>
                      <a:noFill/>
                    </a:lnB>
                  </a:tcPr>
                </a:tc>
                <a:tc>
                  <a:txBody>
                    <a:bodyPr/>
                    <a:lstStyle/>
                    <a:p>
                      <a:pPr algn="ctr" fontAlgn="ctr"/>
                      <a:r>
                        <a:rPr lang="mr-IN" sz="1300">
                          <a:effectLst/>
                        </a:rPr>
                        <a:t>43%</a:t>
                      </a:r>
                    </a:p>
                  </a:txBody>
                  <a:tcPr marL="62807" marR="62807" marT="31404" marB="31404" anchor="ctr">
                    <a:lnL>
                      <a:noFill/>
                    </a:lnL>
                    <a:lnR>
                      <a:noFill/>
                    </a:lnR>
                    <a:lnT>
                      <a:noFill/>
                    </a:lnT>
                    <a:lnB>
                      <a:noFill/>
                    </a:lnB>
                  </a:tcPr>
                </a:tc>
                <a:tc>
                  <a:txBody>
                    <a:bodyPr/>
                    <a:lstStyle/>
                    <a:p>
                      <a:pPr algn="ctr" fontAlgn="ctr"/>
                      <a:r>
                        <a:rPr lang="mr-IN" sz="1300">
                          <a:effectLst/>
                        </a:rPr>
                        <a:t>24%</a:t>
                      </a:r>
                    </a:p>
                  </a:txBody>
                  <a:tcPr marL="62807" marR="62807" marT="31404" marB="31404" anchor="ctr">
                    <a:lnL>
                      <a:noFill/>
                    </a:lnL>
                    <a:lnR>
                      <a:noFill/>
                    </a:lnR>
                    <a:lnT>
                      <a:noFill/>
                    </a:lnT>
                    <a:lnB>
                      <a:noFill/>
                    </a:lnB>
                  </a:tcPr>
                </a:tc>
                <a:extLst>
                  <a:ext uri="{0D108BD9-81ED-4DB2-BD59-A6C34878D82A}">
                    <a16:rowId xmlns:a16="http://schemas.microsoft.com/office/drawing/2014/main" val="10008"/>
                  </a:ext>
                </a:extLst>
              </a:tr>
              <a:tr h="457200">
                <a:tc>
                  <a:txBody>
                    <a:bodyPr/>
                    <a:lstStyle/>
                    <a:p>
                      <a:pPr fontAlgn="ctr"/>
                      <a:r>
                        <a:rPr lang="en-US" sz="1300" b="1">
                          <a:effectLst/>
                        </a:rPr>
                        <a:t>Kirkja Jesú Krists hinna Síðari daga</a:t>
                      </a:r>
                      <a:endParaRPr lang="en-US" sz="1600">
                        <a:effectLst/>
                      </a:endParaRPr>
                    </a:p>
                  </a:txBody>
                  <a:tcPr marL="62807" marR="62807" marT="31404" marB="31404" anchor="ctr">
                    <a:lnL>
                      <a:noFill/>
                    </a:lnL>
                    <a:lnR>
                      <a:noFill/>
                    </a:lnR>
                    <a:lnT>
                      <a:noFill/>
                    </a:lnT>
                    <a:lnB>
                      <a:noFill/>
                    </a:lnB>
                  </a:tcPr>
                </a:tc>
                <a:tc>
                  <a:txBody>
                    <a:bodyPr/>
                    <a:lstStyle/>
                    <a:p>
                      <a:pPr algn="ctr" fontAlgn="ctr"/>
                      <a:r>
                        <a:rPr lang="mr-IN" sz="1300">
                          <a:effectLst/>
                        </a:rPr>
                        <a:t>77%</a:t>
                      </a:r>
                    </a:p>
                  </a:txBody>
                  <a:tcPr marL="62807" marR="62807" marT="31404" marB="31404" anchor="ctr">
                    <a:lnL>
                      <a:noFill/>
                    </a:lnL>
                    <a:lnR>
                      <a:noFill/>
                    </a:lnR>
                    <a:lnT>
                      <a:noFill/>
                    </a:lnT>
                    <a:lnB>
                      <a:noFill/>
                    </a:lnB>
                  </a:tcPr>
                </a:tc>
                <a:tc>
                  <a:txBody>
                    <a:bodyPr/>
                    <a:lstStyle/>
                    <a:p>
                      <a:pPr algn="ctr" fontAlgn="ctr"/>
                      <a:r>
                        <a:rPr lang="mr-IN" sz="1300">
                          <a:effectLst/>
                        </a:rPr>
                        <a:t>14%</a:t>
                      </a:r>
                    </a:p>
                  </a:txBody>
                  <a:tcPr marL="62807" marR="62807" marT="31404" marB="31404" anchor="ctr">
                    <a:lnL>
                      <a:noFill/>
                    </a:lnL>
                    <a:lnR>
                      <a:noFill/>
                    </a:lnR>
                    <a:lnT>
                      <a:noFill/>
                    </a:lnT>
                    <a:lnB>
                      <a:noFill/>
                    </a:lnB>
                  </a:tcPr>
                </a:tc>
                <a:tc>
                  <a:txBody>
                    <a:bodyPr/>
                    <a:lstStyle/>
                    <a:p>
                      <a:pPr algn="ctr" fontAlgn="ctr"/>
                      <a:r>
                        <a:rPr lang="mr-IN" sz="1300">
                          <a:effectLst/>
                        </a:rPr>
                        <a:t>9%</a:t>
                      </a:r>
                    </a:p>
                  </a:txBody>
                  <a:tcPr marL="62807" marR="62807" marT="31404" marB="31404" anchor="ctr">
                    <a:lnL>
                      <a:noFill/>
                    </a:lnL>
                    <a:lnR>
                      <a:noFill/>
                    </a:lnR>
                    <a:lnT>
                      <a:noFill/>
                    </a:lnT>
                    <a:lnB>
                      <a:noFill/>
                    </a:lnB>
                  </a:tcPr>
                </a:tc>
                <a:extLst>
                  <a:ext uri="{0D108BD9-81ED-4DB2-BD59-A6C34878D82A}">
                    <a16:rowId xmlns:a16="http://schemas.microsoft.com/office/drawing/2014/main" val="10009"/>
                  </a:ext>
                </a:extLst>
              </a:tr>
              <a:tr h="289844">
                <a:tc>
                  <a:txBody>
                    <a:bodyPr/>
                    <a:lstStyle/>
                    <a:p>
                      <a:pPr fontAlgn="ctr"/>
                      <a:r>
                        <a:rPr lang="en-US" sz="1300" b="1" dirty="0">
                          <a:effectLst/>
                        </a:rPr>
                        <a:t>Múslimar</a:t>
                      </a:r>
                      <a:endParaRPr lang="en-US" sz="1600" dirty="0">
                        <a:effectLst/>
                      </a:endParaRPr>
                    </a:p>
                  </a:txBody>
                  <a:tcPr marL="62807" marR="62807" marT="31404" marB="31404" anchor="ctr">
                    <a:lnL>
                      <a:noFill/>
                    </a:lnL>
                    <a:lnR>
                      <a:noFill/>
                    </a:lnR>
                    <a:lnT>
                      <a:noFill/>
                    </a:lnT>
                    <a:lnB>
                      <a:noFill/>
                    </a:lnB>
                  </a:tcPr>
                </a:tc>
                <a:tc>
                  <a:txBody>
                    <a:bodyPr/>
                    <a:lstStyle/>
                    <a:p>
                      <a:pPr algn="ctr" fontAlgn="ctr"/>
                      <a:r>
                        <a:rPr lang="mr-IN" sz="1300">
                          <a:effectLst/>
                        </a:rPr>
                        <a:t>45%</a:t>
                      </a:r>
                    </a:p>
                  </a:txBody>
                  <a:tcPr marL="62807" marR="62807" marT="31404" marB="31404" anchor="ctr">
                    <a:lnL>
                      <a:noFill/>
                    </a:lnL>
                    <a:lnR>
                      <a:noFill/>
                    </a:lnR>
                    <a:lnT>
                      <a:noFill/>
                    </a:lnT>
                    <a:lnB>
                      <a:noFill/>
                    </a:lnB>
                  </a:tcPr>
                </a:tc>
                <a:tc>
                  <a:txBody>
                    <a:bodyPr/>
                    <a:lstStyle/>
                    <a:p>
                      <a:pPr algn="ctr" fontAlgn="ctr"/>
                      <a:r>
                        <a:rPr lang="mr-IN" sz="1300">
                          <a:effectLst/>
                        </a:rPr>
                        <a:t>31%</a:t>
                      </a:r>
                    </a:p>
                  </a:txBody>
                  <a:tcPr marL="62807" marR="62807" marT="31404" marB="31404" anchor="ctr">
                    <a:lnL>
                      <a:noFill/>
                    </a:lnL>
                    <a:lnR>
                      <a:noFill/>
                    </a:lnR>
                    <a:lnT>
                      <a:noFill/>
                    </a:lnT>
                    <a:lnB>
                      <a:noFill/>
                    </a:lnB>
                  </a:tcPr>
                </a:tc>
                <a:tc>
                  <a:txBody>
                    <a:bodyPr/>
                    <a:lstStyle/>
                    <a:p>
                      <a:pPr algn="ctr" fontAlgn="ctr"/>
                      <a:r>
                        <a:rPr lang="mr-IN" sz="1300">
                          <a:effectLst/>
                        </a:rPr>
                        <a:t>22%</a:t>
                      </a:r>
                    </a:p>
                  </a:txBody>
                  <a:tcPr marL="62807" marR="62807" marT="31404" marB="31404" anchor="ctr">
                    <a:lnL>
                      <a:noFill/>
                    </a:lnL>
                    <a:lnR>
                      <a:noFill/>
                    </a:lnR>
                    <a:lnT>
                      <a:noFill/>
                    </a:lnT>
                    <a:lnB>
                      <a:noFill/>
                    </a:lnB>
                  </a:tcPr>
                </a:tc>
                <a:extLst>
                  <a:ext uri="{0D108BD9-81ED-4DB2-BD59-A6C34878D82A}">
                    <a16:rowId xmlns:a16="http://schemas.microsoft.com/office/drawing/2014/main" val="10010"/>
                  </a:ext>
                </a:extLst>
              </a:tr>
              <a:tr h="289844">
                <a:tc>
                  <a:txBody>
                    <a:bodyPr/>
                    <a:lstStyle/>
                    <a:p>
                      <a:pPr fontAlgn="ctr"/>
                      <a:r>
                        <a:rPr lang="en-US" sz="1300" b="1">
                          <a:effectLst/>
                        </a:rPr>
                        <a:t>Rétttrúnaðarkristnir</a:t>
                      </a:r>
                      <a:endParaRPr lang="en-US" sz="1600">
                        <a:effectLst/>
                      </a:endParaRPr>
                    </a:p>
                  </a:txBody>
                  <a:tcPr marL="62807" marR="62807" marT="31404" marB="31404" anchor="ctr">
                    <a:lnL>
                      <a:noFill/>
                    </a:lnL>
                    <a:lnR>
                      <a:noFill/>
                    </a:lnR>
                    <a:lnT>
                      <a:noFill/>
                    </a:lnT>
                    <a:lnB>
                      <a:noFill/>
                    </a:lnB>
                  </a:tcPr>
                </a:tc>
                <a:tc>
                  <a:txBody>
                    <a:bodyPr/>
                    <a:lstStyle/>
                    <a:p>
                      <a:pPr algn="ctr" fontAlgn="ctr"/>
                      <a:r>
                        <a:rPr lang="mr-IN" sz="1300">
                          <a:effectLst/>
                        </a:rPr>
                        <a:t>31%</a:t>
                      </a:r>
                    </a:p>
                  </a:txBody>
                  <a:tcPr marL="62807" marR="62807" marT="31404" marB="31404" anchor="ctr">
                    <a:lnL>
                      <a:noFill/>
                    </a:lnL>
                    <a:lnR>
                      <a:noFill/>
                    </a:lnR>
                    <a:lnT>
                      <a:noFill/>
                    </a:lnT>
                    <a:lnB>
                      <a:noFill/>
                    </a:lnB>
                  </a:tcPr>
                </a:tc>
                <a:tc>
                  <a:txBody>
                    <a:bodyPr/>
                    <a:lstStyle/>
                    <a:p>
                      <a:pPr algn="ctr" fontAlgn="ctr"/>
                      <a:r>
                        <a:rPr lang="mr-IN" sz="1300">
                          <a:effectLst/>
                        </a:rPr>
                        <a:t>54%</a:t>
                      </a:r>
                    </a:p>
                  </a:txBody>
                  <a:tcPr marL="62807" marR="62807" marT="31404" marB="31404" anchor="ctr">
                    <a:lnL>
                      <a:noFill/>
                    </a:lnL>
                    <a:lnR>
                      <a:noFill/>
                    </a:lnR>
                    <a:lnT>
                      <a:noFill/>
                    </a:lnT>
                    <a:lnB>
                      <a:noFill/>
                    </a:lnB>
                  </a:tcPr>
                </a:tc>
                <a:tc>
                  <a:txBody>
                    <a:bodyPr/>
                    <a:lstStyle/>
                    <a:p>
                      <a:pPr algn="ctr" fontAlgn="ctr"/>
                      <a:r>
                        <a:rPr lang="mr-IN" sz="1300" dirty="0">
                          <a:effectLst/>
                        </a:rPr>
                        <a:t>15%</a:t>
                      </a:r>
                    </a:p>
                  </a:txBody>
                  <a:tcPr marL="62807" marR="62807" marT="31404" marB="31404" anchor="ctr">
                    <a:lnL>
                      <a:noFill/>
                    </a:lnL>
                    <a:lnR>
                      <a:noFill/>
                    </a:lnR>
                    <a:lnT>
                      <a:noFill/>
                    </a:lnT>
                    <a:lnB>
                      <a:noFill/>
                    </a:lnB>
                  </a:tcPr>
                </a:tc>
                <a:extLst>
                  <a:ext uri="{0D108BD9-81ED-4DB2-BD59-A6C34878D82A}">
                    <a16:rowId xmlns:a16="http://schemas.microsoft.com/office/drawing/2014/main" val="10011"/>
                  </a:ext>
                </a:extLst>
              </a:tr>
              <a:tr h="520322">
                <a:tc>
                  <a:txBody>
                    <a:bodyPr/>
                    <a:lstStyle/>
                    <a:p>
                      <a:pPr fontAlgn="ctr"/>
                      <a:r>
                        <a:rPr lang="en-US" sz="1300" b="1">
                          <a:effectLst/>
                        </a:rPr>
                        <a:t>Utan trúfélaga („án trúar“)</a:t>
                      </a:r>
                      <a:endParaRPr lang="en-US" sz="1600">
                        <a:effectLst/>
                      </a:endParaRPr>
                    </a:p>
                  </a:txBody>
                  <a:tcPr marL="62807" marR="62807" marT="31404" marB="31404" anchor="ctr">
                    <a:lnL>
                      <a:noFill/>
                    </a:lnL>
                    <a:lnR>
                      <a:noFill/>
                    </a:lnR>
                    <a:lnT>
                      <a:noFill/>
                    </a:lnT>
                    <a:lnB>
                      <a:noFill/>
                    </a:lnB>
                  </a:tcPr>
                </a:tc>
                <a:tc>
                  <a:txBody>
                    <a:bodyPr/>
                    <a:lstStyle/>
                    <a:p>
                      <a:pPr algn="ctr" fontAlgn="ctr"/>
                      <a:r>
                        <a:rPr lang="mr-IN" sz="1300">
                          <a:effectLst/>
                        </a:rPr>
                        <a:t>4%</a:t>
                      </a:r>
                    </a:p>
                  </a:txBody>
                  <a:tcPr marL="62807" marR="62807" marT="31404" marB="31404" anchor="ctr">
                    <a:lnL>
                      <a:noFill/>
                    </a:lnL>
                    <a:lnR>
                      <a:noFill/>
                    </a:lnR>
                    <a:lnT>
                      <a:noFill/>
                    </a:lnT>
                    <a:lnB>
                      <a:noFill/>
                    </a:lnB>
                  </a:tcPr>
                </a:tc>
                <a:tc>
                  <a:txBody>
                    <a:bodyPr/>
                    <a:lstStyle/>
                    <a:p>
                      <a:pPr algn="ctr" fontAlgn="ctr"/>
                      <a:r>
                        <a:rPr lang="mr-IN" sz="1300" dirty="0">
                          <a:effectLst/>
                        </a:rPr>
                        <a:t>24%</a:t>
                      </a:r>
                    </a:p>
                  </a:txBody>
                  <a:tcPr marL="62807" marR="62807" marT="31404" marB="31404" anchor="ctr">
                    <a:lnL>
                      <a:noFill/>
                    </a:lnL>
                    <a:lnR>
                      <a:noFill/>
                    </a:lnR>
                    <a:lnT>
                      <a:noFill/>
                    </a:lnT>
                    <a:lnB>
                      <a:noFill/>
                    </a:lnB>
                  </a:tcPr>
                </a:tc>
                <a:tc>
                  <a:txBody>
                    <a:bodyPr/>
                    <a:lstStyle/>
                    <a:p>
                      <a:pPr algn="ctr" fontAlgn="ctr"/>
                      <a:r>
                        <a:rPr lang="mr-IN" sz="1300" dirty="0">
                          <a:effectLst/>
                        </a:rPr>
                        <a:t>72%</a:t>
                      </a:r>
                    </a:p>
                  </a:txBody>
                  <a:tcPr marL="62807" marR="62807" marT="31404" marB="31404" anchor="ctr">
                    <a:lnL>
                      <a:noFill/>
                    </a:lnL>
                    <a:lnR>
                      <a:noFill/>
                    </a:lnR>
                    <a:lnT>
                      <a:noFill/>
                    </a:lnT>
                    <a:lnB>
                      <a:noFill/>
                    </a:lnB>
                  </a:tcPr>
                </a:tc>
                <a:extLst>
                  <a:ext uri="{0D108BD9-81ED-4DB2-BD59-A6C34878D82A}">
                    <a16:rowId xmlns:a16="http://schemas.microsoft.com/office/drawing/2014/main" val="10012"/>
                  </a:ext>
                </a:extLst>
              </a:tr>
            </a:tbl>
          </a:graphicData>
        </a:graphic>
      </p:graphicFrame>
      <p:sp>
        <p:nvSpPr>
          <p:cNvPr id="6" name="TextBox 5"/>
          <p:cNvSpPr txBox="1"/>
          <p:nvPr/>
        </p:nvSpPr>
        <p:spPr>
          <a:xfrm>
            <a:off x="88489" y="6355080"/>
            <a:ext cx="8863780" cy="384048"/>
          </a:xfrm>
          <a:prstGeom prst="rect">
            <a:avLst/>
          </a:prstGeom>
          <a:noFill/>
        </p:spPr>
        <p:txBody>
          <a:bodyPr wrap="square" rtlCol="0">
            <a:spAutoFit/>
          </a:bodyPr>
          <a:lstStyle/>
          <a:p>
            <a:r>
              <a:rPr lang="en-US" sz="1100" dirty="0"/>
              <a:t>Í könnun meðal fullorðinna Bandaríkjamanna var spurt hversu oft þeir sæktu trúarsamkomur. (Heimild: Pew Research Center, 2020)</a:t>
            </a:r>
          </a:p>
        </p:txBody>
      </p:sp>
    </p:spTree>
    <p:extLst>
      <p:ext uri="{BB962C8B-B14F-4D97-AF65-F5344CB8AC3E}">
        <p14:creationId xmlns:p14="http://schemas.microsoft.com/office/powerpoint/2010/main" val="11675299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529ECA4-8874-F44B-BC9B-2AB56B811A25}"/>
              </a:ext>
            </a:extLst>
          </p:cNvPr>
          <p:cNvSpPr txBox="1">
            <a:spLocks noGrp="1"/>
          </p:cNvSpPr>
          <p:nvPr>
            <p:ph type="title" idx="4294967295"/>
          </p:nvPr>
        </p:nvSpPr>
        <p:spPr>
          <a:xfrm>
            <a:off x="164386" y="128014"/>
            <a:ext cx="8815227"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charset="0"/>
                <a:ea typeface="+mn-ea"/>
                <a:cs typeface="+mn-cs"/>
              </a:rPr>
              <a:t>Þetta ítarefni OpenStax er © Rice University og gefið út samkvæmt alþjóðlega leyfinu CC BY-NC-SA 4.0. Heimilt er að afrita það eða breyta því eingöngu í óviðskiptalegum tilgangi, en geta verður OpenStax og Rice University sem rétthafa og tilgreina allar breytingar. </a:t>
            </a:r>
            <a:r>
              <a:rPr kumimoji="0" lang="en-US" sz="1000" b="0" i="0" u="none" strike="noStrike" kern="1200" cap="none" spc="0" normalizeH="0" baseline="0" noProof="0">
                <a:ln>
                  <a:noFill/>
                </a:ln>
                <a:solidFill>
                  <a:prstClr val="black"/>
                </a:solidFill>
                <a:effectLst/>
                <a:uLnTx/>
                <a:uFillTx/>
                <a:latin typeface="Arial" charset="0"/>
                <a:ea typeface="+mn-ea"/>
                <a:cs typeface="+mn-cs"/>
              </a:rPr>
              <a:t>Öllu aðlöguðu efni verður að deila samkvæmt sams konar leyfi.</a:t>
            </a:r>
            <a:endParaRPr kumimoji="0" lang="en-US" sz="10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2732803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6318</TotalTime>
  <Words>2723</Words>
  <Application>Microsoft Macintosh PowerPoint</Application>
  <PresentationFormat>On-screen Show (4:3)</PresentationFormat>
  <Paragraphs>235</Paragraphs>
  <Slides>31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MS PGothic</vt:lpstr>
      <vt:lpstr>Arial</vt:lpstr>
      <vt:lpstr>Arial Black</vt:lpstr>
      <vt:lpstr>Calibri</vt:lpstr>
      <vt:lpstr>Essential</vt:lpstr>
      <vt:lpstr>INTRODUCTION TO SOCIOLOGY 3E</vt:lpstr>
      <vt:lpstr>Figure 15.1</vt:lpstr>
      <vt:lpstr>Q: HOW DO YOU THINK ABOUT RELIGION?</vt:lpstr>
      <vt:lpstr>Figure 15.2</vt:lpstr>
      <vt:lpstr>What is Religion?</vt:lpstr>
      <vt:lpstr>Historical Perspective</vt:lpstr>
      <vt:lpstr>Functionalist Perspective</vt:lpstr>
      <vt:lpstr>Figure 15.3</vt:lpstr>
      <vt:lpstr>Conflict Perspective</vt:lpstr>
      <vt:lpstr>Conflict Perspective: Feminist Theory</vt:lpstr>
      <vt:lpstr>Figure 15.4</vt:lpstr>
      <vt:lpstr>Symbolic interactionism</vt:lpstr>
      <vt:lpstr>Figure 15.5</vt:lpstr>
      <vt:lpstr>Types of religious organizations</vt:lpstr>
      <vt:lpstr>Figure 15.6</vt:lpstr>
      <vt:lpstr>Types of religious organizations (cont.)</vt:lpstr>
      <vt:lpstr>Figure 15.7</vt:lpstr>
      <vt:lpstr>Hinduism</vt:lpstr>
      <vt:lpstr>Buddhism</vt:lpstr>
      <vt:lpstr>Figure 15.8</vt:lpstr>
      <vt:lpstr>Confucianism</vt:lpstr>
      <vt:lpstr>Taoism</vt:lpstr>
      <vt:lpstr>Judaism</vt:lpstr>
      <vt:lpstr>Islam</vt:lpstr>
      <vt:lpstr>Figure 15.9</vt:lpstr>
      <vt:lpstr>Christianity</vt:lpstr>
      <vt:lpstr>Figure 15.10</vt:lpstr>
      <vt:lpstr>Figure 15.11</vt:lpstr>
      <vt:lpstr>Religion in the United States</vt:lpstr>
      <vt:lpstr>Religious Worship and observance</vt:lpstr>
      <vt:lpstr>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Sociology 2nd Edition - Chapter 15 - Religion</dc:title>
  <dc:creator>Spuddy McSpare</dc:creator>
  <cp:lastModifiedBy>Theresa Masciale</cp:lastModifiedBy>
  <cp:revision>116</cp:revision>
  <cp:lastPrinted>2012-07-12T10:13:59Z</cp:lastPrinted>
  <dcterms:created xsi:type="dcterms:W3CDTF">2012-06-04T02:13:36Z</dcterms:created>
  <dcterms:modified xsi:type="dcterms:W3CDTF">2026-02-16T20:47:43Z</dcterms:modified>
</cp:coreProperties>
</file>