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35"/>
  </p:notesMasterIdLst>
  <p:handoutMasterIdLst>
    <p:handoutMasterId r:id="rId36"/>
  </p:handoutMasterIdLst>
  <p:sldIdLst>
    <p:sldId id="256" r:id="rId2"/>
    <p:sldId id="277" r:id="rId3"/>
    <p:sldId id="283" r:id="rId4"/>
    <p:sldId id="288" r:id="rId5"/>
    <p:sldId id="302" r:id="rId6"/>
    <p:sldId id="289" r:id="rId7"/>
    <p:sldId id="290" r:id="rId8"/>
    <p:sldId id="291" r:id="rId9"/>
    <p:sldId id="292" r:id="rId10"/>
    <p:sldId id="293" r:id="rId11"/>
    <p:sldId id="282" r:id="rId12"/>
    <p:sldId id="294" r:id="rId13"/>
    <p:sldId id="295" r:id="rId14"/>
    <p:sldId id="296" r:id="rId15"/>
    <p:sldId id="297" r:id="rId16"/>
    <p:sldId id="298" r:id="rId17"/>
    <p:sldId id="299" r:id="rId18"/>
    <p:sldId id="300" r:id="rId19"/>
    <p:sldId id="301" r:id="rId20"/>
    <p:sldId id="279" r:id="rId21"/>
    <p:sldId id="281" r:id="rId22"/>
    <p:sldId id="280" r:id="rId23"/>
    <p:sldId id="273" r:id="rId24"/>
    <p:sldId id="284" r:id="rId25"/>
    <p:sldId id="303" r:id="rId26"/>
    <p:sldId id="304" r:id="rId27"/>
    <p:sldId id="285" r:id="rId28"/>
    <p:sldId id="305" r:id="rId29"/>
    <p:sldId id="306" r:id="rId30"/>
    <p:sldId id="307" r:id="rId31"/>
    <p:sldId id="308" r:id="rId32"/>
    <p:sldId id="286" r:id="rId33"/>
    <p:sldId id="309"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54" autoAdjust="0"/>
    <p:restoredTop sz="95095" autoAdjust="0"/>
  </p:normalViewPr>
  <p:slideViewPr>
    <p:cSldViewPr snapToGrid="0" snapToObjects="1">
      <p:cViewPr varScale="1">
        <p:scale>
          <a:sx n="112" d="100"/>
          <a:sy n="112" d="100"/>
        </p:scale>
        <p:origin x="93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B7C32C-A9D6-4973-BE8B-869EB33CB7CD}" type="datetimeFigureOut">
              <a:rPr lang="en-US" smtClean="0"/>
              <a:t>2/16/26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9F0FA6-761C-4705-93F2-25AC5D9F4658}" type="slidenum">
              <a:rPr lang="en-US" smtClean="0"/>
              <a:t>‹#›</a:t>
            </a:fld>
            <a:endParaRPr lang="en-US"/>
          </a:p>
        </p:txBody>
      </p:sp>
    </p:spTree>
    <p:extLst>
      <p:ext uri="{BB962C8B-B14F-4D97-AF65-F5344CB8AC3E}">
        <p14:creationId xmlns:p14="http://schemas.microsoft.com/office/powerpoint/2010/main" val="895243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9F0FA6-761C-4705-93F2-25AC5D9F4658}" type="slidenum">
              <a:rPr lang="en-US" smtClean="0"/>
              <a:t>33</a:t>
            </a:fld>
            <a:endParaRPr lang="en-US"/>
          </a:p>
        </p:txBody>
      </p:sp>
    </p:spTree>
    <p:extLst>
      <p:ext uri="{BB962C8B-B14F-4D97-AF65-F5344CB8AC3E}">
        <p14:creationId xmlns:p14="http://schemas.microsoft.com/office/powerpoint/2010/main" val="3336896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chemeClr val="tx1"/>
              </a:buClr>
              <a:buFont typeface="+mj-lt"/>
              <a:buAutoNum type="alphaLcParenR"/>
              <a:defRPr>
                <a:solidFill>
                  <a:schemeClr val="tx1"/>
                </a:solidFill>
              </a:defRPr>
            </a:lvl2pPr>
            <a:lvl3pPr marL="1257300" indent="-342900">
              <a:buClr>
                <a:schemeClr val="tx1"/>
              </a:buClr>
              <a:buFont typeface="+mj-lt"/>
              <a:buAutoNum type="alphaLcParenR"/>
              <a:defRPr>
                <a:solidFill>
                  <a:schemeClr val="tx1"/>
                </a:solidFill>
              </a:defRPr>
            </a:lvl3pPr>
            <a:lvl4pPr marL="1714500" indent="-342900">
              <a:buClr>
                <a:schemeClr val="tx1"/>
              </a:buClr>
              <a:buFont typeface="+mj-lt"/>
              <a:buAutoNum type="alphaLcParenR"/>
              <a:defRPr>
                <a:solidFill>
                  <a:schemeClr val="tx1"/>
                </a:solidFill>
              </a:defRPr>
            </a:lvl4pPr>
            <a:lvl5pPr marL="2171700" indent="-342900">
              <a:buClr>
                <a:schemeClr val="tx1"/>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B67A9EB6-BABE-46C7-9165-EA550400A35C}" type="datetime4">
              <a:rPr lang="en-US" smtClean="0"/>
              <a:t>February 16, 2026</a:t>
            </a:fld>
            <a:endParaRPr lang="en-US"/>
          </a:p>
        </p:txBody>
      </p:sp>
      <p:sp>
        <p:nvSpPr>
          <p:cNvPr id="6" name="Footer Placeholder 5"/>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13372C7F-23C0-40D4-BA49-453B93CBE990}" type="datetime4">
              <a:rPr lang="en-US" smtClean="0"/>
              <a:t>February 16, 2026</a:t>
            </a:fld>
            <a:endParaRPr lang="en-US"/>
          </a:p>
        </p:txBody>
      </p:sp>
      <p:sp>
        <p:nvSpPr>
          <p:cNvPr id="6" name="Footer Placeholder 4"/>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A96A1872-5F8C-4C51-88DB-C79F87A7BB3F}" type="datetime4">
              <a:rPr lang="en-US" smtClean="0"/>
              <a:t>February 16, 2026</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pPr>
              <a:defRPr/>
            </a:pPr>
            <a:fld id="{49B2C142-F413-4BE2-9526-149DD552F97D}" type="datetime4">
              <a:rPr lang="en-US" smtClean="0"/>
              <a:t>February 16, 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CB8DE040-8465-4289-AAC6-5BBA64E05745}" type="datetime4">
              <a:rPr lang="en-US" smtClean="0"/>
              <a:t>February 16, 2026</a:t>
            </a:fld>
            <a:endParaRPr lang="en-US" dirty="0"/>
          </a:p>
        </p:txBody>
      </p:sp>
      <p:sp>
        <p:nvSpPr>
          <p:cNvPr id="5" name="Footer Placeholder 4"/>
          <p:cNvSpPr>
            <a:spLocks noGrp="1"/>
          </p:cNvSpPr>
          <p:nvPr>
            <p:ph type="ftr" sz="quarter" idx="3"/>
          </p:nvPr>
        </p:nvSpPr>
        <p:spPr>
          <a:xfrm>
            <a:off x="457200" y="6492875"/>
            <a:ext cx="7788876"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2_51e54acd9dc1.png" /><Relationship Id="rId3" Type="http://schemas.openxmlformats.org/officeDocument/2006/relationships/image" Target="../media/image3.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aclu.org/issues/voting-rights/voter-restoration/felony-disenfranchisement-laws-map"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8d45b6294525.png"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1FDAD44-7C6F-4822-9739-F63CB58F6FA6}"/>
              </a:ext>
            </a:extLst>
          </p:cNvPr>
          <p:cNvSpPr>
            <a:spLocks noGrp="1"/>
          </p:cNvSpPr>
          <p:nvPr>
            <p:ph type="title" idx="4294967295"/>
          </p:nvPr>
        </p:nvSpPr>
        <p:spPr>
          <a:xfrm>
            <a:off x="0" y="765316"/>
            <a:ext cx="9144000" cy="659296"/>
          </a:xfrm>
        </p:spPr>
        <p:txBody>
          <a:bodyPr>
            <a:normAutofit/>
          </a:bodyPr>
          <a:lstStyle/>
          <a:p>
            <a:pPr algn="ctr"/>
            <a:r>
              <a:rPr lang="en-US" sz="3600" dirty="0"/>
              <a:t>FÉLAGSFRÆÐI, 3. ÚTGÁFA</a:t>
            </a:r>
          </a:p>
        </p:txBody>
      </p:sp>
      <p:sp>
        <p:nvSpPr>
          <p:cNvPr id="5" name="Chapter Title"/>
          <p:cNvSpPr txBox="1">
            <a:spLocks/>
          </p:cNvSpPr>
          <p:nvPr/>
        </p:nvSpPr>
        <p:spPr>
          <a:xfrm>
            <a:off x="0" y="1566682"/>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7. kafli: FRÁVIK, AFBROT OG FÉLAGSLEGT TAUMHALD</a:t>
            </a:r>
          </a:p>
          <a:p>
            <a:pPr algn="ctr" fontAlgn="auto">
              <a:spcAft>
                <a:spcPts val="0"/>
              </a:spcAft>
              <a:defRPr/>
            </a:pPr>
            <a:r>
              <a:rPr lang="en-US" sz="1600" cap="none" dirty="0">
                <a:solidFill>
                  <a:schemeClr val="tx1"/>
                </a:solidFill>
                <a:latin typeface="+mn-lt"/>
              </a:rPr>
              <a:t>Myndasýning í PowerPoint</a:t>
            </a:r>
          </a:p>
        </p:txBody>
      </p:sp>
      <p:pic>
        <p:nvPicPr>
          <p:cNvPr id="4" name="Picture 3" descr="Image of OpenStax Sociology Cover" title="OS Sociology C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4286" y="2418364"/>
            <a:ext cx="3235428" cy="3235428"/>
          </a:xfrm>
          <a:prstGeom prst="rect">
            <a:avLst/>
          </a:prstGeom>
        </p:spPr>
      </p:pic>
      <p:pic>
        <p:nvPicPr>
          <p:cNvPr id="6" name="OpenStaxLogo" descr="openstax college logo">
            <a:extLst>
              <a:ext uri="{FF2B5EF4-FFF2-40B4-BE49-F238E27FC236}">
                <a16:creationId xmlns:a16="http://schemas.microsoft.com/office/drawing/2014/main" id="{F59B7CE2-2094-4C44-91F6-47B5EC2E5A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5801978"/>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7.1</a:t>
            </a:r>
          </a:p>
        </p:txBody>
      </p:sp>
      <p:pic>
        <p:nvPicPr>
          <p:cNvPr id="7" name="Picture Placeholder 6" descr="A group of people walk down the street in a parade-like manner. They carry signs reading 'Prohibition Protects Gangs' and 'Cannabis Consumers Are Not Criminals.'" title="Figure 7.1"/>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585522" y="1274139"/>
            <a:ext cx="8212944" cy="4652528"/>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07435"/>
            <a:ext cx="3403600" cy="1573212"/>
          </a:xfrm>
        </p:spPr>
        <p:txBody>
          <a:bodyPr>
            <a:normAutofit/>
          </a:bodyPr>
          <a:lstStyle/>
          <a:p>
            <a:pPr fontAlgn="auto">
              <a:spcAft>
                <a:spcPts val="0"/>
              </a:spcAft>
              <a:defRPr/>
            </a:pPr>
            <a:r>
              <a:rPr lang="en-US"/>
              <a:t>Fyrirtækjaafbrot</a:t>
            </a:r>
            <a:r>
              <a:rPr lang="en-US" dirty="0"/>
              <a:t>, fjármálaafbrot eða „hvítflibba</a:t>
            </a:r>
            <a:r>
              <a:rPr lang="en-US"/>
              <a:t>afbrot“</a:t>
            </a:r>
            <a:endParaRPr lang="en-US" dirty="0"/>
          </a:p>
        </p:txBody>
      </p:sp>
      <p:pic>
        <p:nvPicPr>
          <p:cNvPr id="7" name="Picture Placeholder 6" descr="Wells Fargo CEO John Stumpf speaks to reporters who are crowding around him holding microphones and cameras." title="Figure 7.2"/>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910665" y="207434"/>
            <a:ext cx="4114800" cy="2738628"/>
          </a:xfrm>
        </p:spPr>
      </p:pic>
      <p:sp>
        <p:nvSpPr>
          <p:cNvPr id="9" name="Text Placeholder 8"/>
          <p:cNvSpPr>
            <a:spLocks noGrp="1"/>
          </p:cNvSpPr>
          <p:nvPr>
            <p:ph type="body" sz="quarter" idx="14"/>
          </p:nvPr>
        </p:nvSpPr>
        <p:spPr>
          <a:xfrm>
            <a:off x="457200" y="3235315"/>
            <a:ext cx="8062912" cy="3071293"/>
          </a:xfrm>
        </p:spPr>
        <p:txBody>
          <a:bodyPr/>
          <a:lstStyle/>
          <a:p>
            <a:r>
              <a:rPr lang="en-US" dirty="0"/>
              <a:t>Wells Fargo framdi svik með því að stofna reikninga og gefa út kreditkort án samþykkis viðskiptavina.</a:t>
            </a:r>
          </a:p>
          <a:p>
            <a:r>
              <a:rPr lang="en-US" dirty="0"/>
              <a:t>Þetta leiddi til þess að þúsundir viðskiptavina greiddu ólögmæt gjöld, lánshæfiseinkunn sumra lækkaði og eignir annarra voru jafnvel teknar til baka.</a:t>
            </a:r>
          </a:p>
          <a:p>
            <a:pPr marL="342900" indent="-342900">
              <a:buFont typeface="Arial" charset="0"/>
              <a:buChar char="•"/>
            </a:pPr>
            <a:r>
              <a:rPr lang="en-US" dirty="0"/>
              <a:t>Margir starfsmenn Wells Fargo misstu vinnuna, þar á meðal 5.300 sölumenn og forstjórinn John </a:t>
            </a:r>
            <a:r>
              <a:rPr lang="en-US" dirty="0" err="1"/>
              <a:t>Stumpf</a:t>
            </a:r>
            <a:r>
              <a:rPr lang="en-US" dirty="0"/>
              <a:t>).</a:t>
            </a:r>
          </a:p>
          <a:p>
            <a:pPr marL="342900" indent="-342900">
              <a:buFont typeface="Arial" charset="0"/>
              <a:buChar char="•"/>
            </a:pPr>
            <a:r>
              <a:rPr lang="en-US" dirty="0"/>
              <a:t>Wells Fargo greiddi sektir og féllst á að innleiða nýja starfshætti.</a:t>
            </a:r>
          </a:p>
          <a:p>
            <a:pPr marL="342900" indent="-342900">
              <a:buFont typeface="Arial" charset="0"/>
              <a:buChar char="•"/>
            </a:pPr>
            <a:r>
              <a:rPr lang="en-US" dirty="0"/>
              <a:t>Enginn var þó ákærður fyrir afbrot þótt málið hefði áhrif á yfir 3 milljónir viðskiptavina.</a:t>
            </a:r>
          </a:p>
          <a:p>
            <a:endParaRPr lang="en-US" dirty="0"/>
          </a:p>
        </p:txBody>
      </p:sp>
    </p:spTree>
    <p:extLst>
      <p:ext uri="{BB962C8B-B14F-4D97-AF65-F5344CB8AC3E}">
        <p14:creationId xmlns:p14="http://schemas.microsoft.com/office/powerpoint/2010/main" val="1492684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524932" y="512233"/>
            <a:ext cx="8229601" cy="658813"/>
          </a:xfrm>
        </p:spPr>
        <p:txBody>
          <a:bodyPr>
            <a:normAutofit fontScale="90000"/>
          </a:bodyPr>
          <a:lstStyle/>
          <a:p>
            <a:pPr fontAlgn="auto">
              <a:spcAft>
                <a:spcPts val="0"/>
              </a:spcAft>
              <a:defRPr/>
            </a:pPr>
            <a:r>
              <a:rPr lang="en-US" dirty="0"/>
              <a:t>Sp.: Hvert eftirfarandi brota ætti að varða þyngstu refsingunni?</a:t>
            </a:r>
          </a:p>
        </p:txBody>
      </p:sp>
      <p:sp>
        <p:nvSpPr>
          <p:cNvPr id="6" name="Text Placeholder 6"/>
          <p:cNvSpPr>
            <a:spLocks noGrp="1"/>
          </p:cNvSpPr>
          <p:nvPr>
            <p:ph type="body" sz="quarter" idx="14"/>
          </p:nvPr>
        </p:nvSpPr>
        <p:spPr>
          <a:xfrm>
            <a:off x="232117" y="1485900"/>
            <a:ext cx="8686799" cy="4928968"/>
          </a:xfrm>
        </p:spPr>
        <p:txBody>
          <a:bodyPr/>
          <a:lstStyle/>
          <a:p>
            <a:endParaRPr lang="en-US" dirty="0"/>
          </a:p>
          <a:p>
            <a:pPr>
              <a:buClr>
                <a:schemeClr val="tx1"/>
              </a:buClr>
            </a:pPr>
            <a:endParaRPr lang="en-US" dirty="0"/>
          </a:p>
          <a:p>
            <a:pPr marL="1188720" lvl="1">
              <a:buClr>
                <a:schemeClr val="tx1"/>
              </a:buClr>
              <a:buFont typeface="+mj-lt"/>
              <a:buAutoNum type="alphaUcPeriod"/>
            </a:pPr>
            <a:r>
              <a:rPr lang="en-US" dirty="0"/>
              <a:t>Innbrot á mannlaust heimili þar sem um $8000 í reiðufé, skartgripum og raftækjum var stolið og rúða og hurð skemmdust; viðgerðir kostuðu $2000.</a:t>
            </a:r>
          </a:p>
          <a:p>
            <a:pPr marL="1188720" lvl="1">
              <a:buClr>
                <a:schemeClr val="tx1"/>
              </a:buClr>
              <a:buFont typeface="+mj-lt"/>
              <a:buAutoNum type="alphaUcPeriod"/>
            </a:pPr>
            <a:r>
              <a:rPr lang="en-US" dirty="0"/>
              <a:t>Tryggingasvik í síma þar sem fjölskylda var svikin um $26,000.</a:t>
            </a:r>
          </a:p>
          <a:p>
            <a:pPr lvl="1" indent="0">
              <a:buNone/>
            </a:pPr>
            <a:endParaRPr lang="en-US" dirty="0"/>
          </a:p>
          <a:p>
            <a:pPr marL="1188720" lvl="1">
              <a:buFont typeface="+mj-lt"/>
              <a:buAutoNum type="alphaUcPeriod"/>
            </a:pPr>
            <a:endParaRPr lang="en-US" dirty="0"/>
          </a:p>
          <a:p>
            <a:pPr marL="1188720" lvl="1">
              <a:buFont typeface="+mj-lt"/>
              <a:buAutoNum type="alphaUcPeriod"/>
            </a:pPr>
            <a:endParaRPr lang="en-US" dirty="0"/>
          </a:p>
          <a:p>
            <a:pPr lvl="1" indent="0">
              <a:buNone/>
            </a:pPr>
            <a:endParaRPr lang="en-US" dirty="0"/>
          </a:p>
          <a:p>
            <a:endParaRPr lang="en-US" dirty="0"/>
          </a:p>
          <a:p>
            <a:endParaRPr lang="en-US" dirty="0"/>
          </a:p>
        </p:txBody>
      </p:sp>
    </p:spTree>
    <p:extLst>
      <p:ext uri="{BB962C8B-B14F-4D97-AF65-F5344CB8AC3E}">
        <p14:creationId xmlns:p14="http://schemas.microsoft.com/office/powerpoint/2010/main" val="1465639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524932" y="512233"/>
            <a:ext cx="8229601" cy="658813"/>
          </a:xfrm>
        </p:spPr>
        <p:txBody>
          <a:bodyPr>
            <a:normAutofit fontScale="90000"/>
          </a:bodyPr>
          <a:lstStyle/>
          <a:p>
            <a:pPr fontAlgn="auto">
              <a:spcAft>
                <a:spcPts val="0"/>
              </a:spcAft>
              <a:defRPr/>
            </a:pPr>
            <a:r>
              <a:rPr lang="en-US" dirty="0"/>
              <a:t>Sp.: Hvert eftirfarandi brota ætti að varða þyngstu refsingunni? (framhald)</a:t>
            </a:r>
          </a:p>
        </p:txBody>
      </p:sp>
      <p:sp>
        <p:nvSpPr>
          <p:cNvPr id="6" name="Text Placeholder 6"/>
          <p:cNvSpPr>
            <a:spLocks noGrp="1"/>
          </p:cNvSpPr>
          <p:nvPr>
            <p:ph type="body" sz="quarter" idx="14"/>
          </p:nvPr>
        </p:nvSpPr>
        <p:spPr>
          <a:xfrm>
            <a:off x="232118" y="1471613"/>
            <a:ext cx="8522416" cy="4943255"/>
          </a:xfrm>
        </p:spPr>
        <p:txBody>
          <a:bodyPr/>
          <a:lstStyle/>
          <a:p>
            <a:pPr>
              <a:buClr>
                <a:schemeClr val="tx1"/>
              </a:buClr>
            </a:pPr>
            <a:endParaRPr lang="en-US" dirty="0"/>
          </a:p>
          <a:p>
            <a:pPr>
              <a:buClr>
                <a:schemeClr val="tx1"/>
              </a:buClr>
            </a:pPr>
            <a:endParaRPr lang="en-US" dirty="0"/>
          </a:p>
          <a:p>
            <a:pPr marL="1188720" lvl="1">
              <a:buClr>
                <a:schemeClr val="tx1"/>
              </a:buClr>
              <a:buFont typeface="+mj-lt"/>
              <a:buAutoNum type="alphaUcPeriod"/>
            </a:pPr>
            <a:r>
              <a:rPr lang="en-US" dirty="0"/>
              <a:t>Rán þar sem $80 í reiðufé og farsími að verðmæti $700 voru tekin af manneskju.</a:t>
            </a:r>
          </a:p>
          <a:p>
            <a:pPr marL="1188720" lvl="1">
              <a:buClr>
                <a:schemeClr val="tx1"/>
              </a:buClr>
              <a:buFont typeface="+mj-lt"/>
              <a:buAutoNum type="alphaUcPeriod"/>
            </a:pPr>
            <a:r>
              <a:rPr lang="en-US" dirty="0"/>
              <a:t>Röð ofbeldislausra innbrota þar sem eignum að heildarverðmæti $38,000 var stolið frá þremur fjölskyldum.</a:t>
            </a:r>
          </a:p>
          <a:p>
            <a:pPr marL="1188720" lvl="1">
              <a:buClr>
                <a:schemeClr val="tx1"/>
              </a:buClr>
              <a:buFont typeface="+mj-lt"/>
              <a:buAutoNum type="alphaUcPeriod"/>
            </a:pPr>
            <a:r>
              <a:rPr lang="en-US" dirty="0"/>
              <a:t>A </a:t>
            </a:r>
            <a:r>
              <a:rPr lang="en-US" dirty="0" err="1"/>
              <a:t>gíslaforrits</a:t>
            </a:r>
            <a:r>
              <a:rPr lang="en-US" dirty="0"/>
              <a:t>árás þar sem meðalstórt fyrirtæki tapaði 1,5 milljónum dala.</a:t>
            </a:r>
          </a:p>
          <a:p>
            <a:pPr marL="1188720" lvl="1">
              <a:buClr>
                <a:schemeClr val="tx1"/>
              </a:buClr>
              <a:buFont typeface="+mj-lt"/>
              <a:buAutoNum type="alphaUcPeriod"/>
            </a:pPr>
            <a:r>
              <a:rPr lang="en-US" dirty="0"/>
              <a:t>Fyrirtækjasvik þar sem 200 dalir voru teknir af hverju fórnarlambi, alls 70.000 manns.</a:t>
            </a:r>
          </a:p>
          <a:p>
            <a:pPr lvl="1" indent="0">
              <a:buClr>
                <a:schemeClr val="tx1"/>
              </a:buClr>
              <a:buNone/>
            </a:pPr>
            <a:endParaRPr lang="en-US" dirty="0"/>
          </a:p>
          <a:p>
            <a:pPr marL="1188720" lvl="1">
              <a:buClr>
                <a:schemeClr val="tx1"/>
              </a:buClr>
              <a:buFont typeface="+mj-lt"/>
              <a:buAutoNum type="alphaUcPeriod"/>
            </a:pPr>
            <a:endParaRPr lang="en-US" dirty="0"/>
          </a:p>
          <a:p>
            <a:pPr marL="1188720" lvl="1">
              <a:buClr>
                <a:schemeClr val="tx1"/>
              </a:buClr>
              <a:buFont typeface="+mj-lt"/>
              <a:buAutoNum type="alphaUcPeriod"/>
            </a:pPr>
            <a:endParaRPr lang="en-US" dirty="0"/>
          </a:p>
          <a:p>
            <a:pPr lvl="1" indent="0">
              <a:buClr>
                <a:schemeClr val="tx1"/>
              </a:buClr>
              <a:buNone/>
            </a:pPr>
            <a:endParaRPr lang="en-US" dirty="0"/>
          </a:p>
          <a:p>
            <a:pPr>
              <a:buClr>
                <a:schemeClr val="tx1"/>
              </a:buClr>
            </a:pPr>
            <a:endParaRPr lang="en-US" dirty="0"/>
          </a:p>
          <a:p>
            <a:pPr>
              <a:buClr>
                <a:schemeClr val="tx1"/>
              </a:buClr>
            </a:pPr>
            <a:endParaRPr lang="en-US" dirty="0"/>
          </a:p>
        </p:txBody>
      </p:sp>
    </p:spTree>
    <p:extLst>
      <p:ext uri="{BB962C8B-B14F-4D97-AF65-F5344CB8AC3E}">
        <p14:creationId xmlns:p14="http://schemas.microsoft.com/office/powerpoint/2010/main" val="961249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71967"/>
            <a:ext cx="8314267" cy="658813"/>
          </a:xfrm>
        </p:spPr>
        <p:txBody>
          <a:bodyPr>
            <a:normAutofit/>
          </a:bodyPr>
          <a:lstStyle/>
          <a:p>
            <a:pPr fontAlgn="auto">
              <a:spcAft>
                <a:spcPts val="0"/>
              </a:spcAft>
              <a:defRPr/>
            </a:pPr>
            <a:r>
              <a:rPr lang="en-US" dirty="0"/>
              <a:t>Frávik: skilgreiningar og samhengi</a:t>
            </a:r>
          </a:p>
        </p:txBody>
      </p:sp>
      <p:sp>
        <p:nvSpPr>
          <p:cNvPr id="9" name="Text Placeholder 8"/>
          <p:cNvSpPr>
            <a:spLocks noGrp="1"/>
          </p:cNvSpPr>
          <p:nvPr>
            <p:ph type="body" sz="quarter" idx="14"/>
          </p:nvPr>
        </p:nvSpPr>
        <p:spPr>
          <a:xfrm>
            <a:off x="457199" y="900114"/>
            <a:ext cx="8314267" cy="5788554"/>
          </a:xfrm>
        </p:spPr>
        <p:txBody>
          <a:bodyPr/>
          <a:lstStyle/>
          <a:p>
            <a:r>
              <a:rPr lang="en-US" altLang="en-US" b="1" dirty="0">
                <a:ea typeface="MS PGothic" charset="-128"/>
              </a:rPr>
              <a:t>Frávik</a:t>
            </a:r>
            <a:r>
              <a:rPr lang="en-US" altLang="en-US" dirty="0">
                <a:ea typeface="MS PGothic" charset="-128"/>
              </a:rPr>
              <a:t> felst í broti gegn viðmiðum sem ráðast af samhengi, menningu eða samfélagi.</a:t>
            </a:r>
          </a:p>
          <a:p>
            <a:r>
              <a:rPr lang="en-US" dirty="0"/>
              <a:t>Frávik má líta á sem afstæð og háð mati þess sem horfir.</a:t>
            </a:r>
          </a:p>
          <a:p>
            <a:r>
              <a:rPr lang="en-US" dirty="0"/>
              <a:t>Sum hegðun er aldrei ásættanleg, en margar athafnir teljast frávik í einu umhverfi og viðurkenndar í öðru.</a:t>
            </a:r>
          </a:p>
          <a:p>
            <a:pPr marL="342900" indent="-342900">
              <a:buClr>
                <a:schemeClr val="tx1"/>
              </a:buClr>
              <a:buFont typeface="Arial" charset="0"/>
              <a:buChar char="•"/>
            </a:pPr>
            <a:r>
              <a:rPr lang="en-US" sz="1600" dirty="0"/>
              <a:t>Að tala hátt og segja brandara við trúarathöfn: yfirleitt frávikshegðun.</a:t>
            </a:r>
          </a:p>
          <a:p>
            <a:pPr marL="342900" indent="-342900">
              <a:buClr>
                <a:schemeClr val="tx1"/>
              </a:buClr>
              <a:buFont typeface="Arial" charset="0"/>
              <a:buChar char="•"/>
            </a:pPr>
            <a:r>
              <a:rPr lang="en-US" sz="1600" dirty="0"/>
              <a:t>Að tala hátt og segja brandara í samkvæminu eftir athöfnina: yfirleitt í lagi.</a:t>
            </a:r>
          </a:p>
          <a:p>
            <a:r>
              <a:rPr lang="en-US" dirty="0"/>
              <a:t>Frávik fara ekki endilega saman við brot á lögum eða formlegum reglum.</a:t>
            </a:r>
          </a:p>
          <a:p>
            <a:r>
              <a:rPr lang="en-US" sz="1800" dirty="0"/>
              <a:t>Athugið: Þótt </a:t>
            </a:r>
            <a:r>
              <a:rPr lang="en-US" sz="1800" i="1" dirty="0"/>
              <a:t>almenn</a:t>
            </a:r>
            <a:r>
              <a:rPr lang="en-US" sz="1800" dirty="0"/>
              <a:t> merking orðsins „frávik“ sé yfirleitt neikvæð leggur </a:t>
            </a:r>
            <a:r>
              <a:rPr lang="en-US" sz="1800" i="1" dirty="0"/>
              <a:t>félagsfræðilega skilgreiningin </a:t>
            </a:r>
            <a:r>
              <a:rPr lang="en-US" sz="1800" dirty="0"/>
              <a:t>minni áherslu á dóma um rétt og rangt en á það að hegðun brjóti gegn viðmiðum.</a:t>
            </a:r>
          </a:p>
          <a:p>
            <a:r>
              <a:rPr lang="en-US" sz="1800" dirty="0"/>
              <a:t>Til dæmis geta hugrakkar athafnir talist frávik vegna þess að þær eru óvenjulegar eða sjaldgæfar </a:t>
            </a:r>
            <a:r>
              <a:rPr lang="mr-IN" sz="1800" dirty="0"/>
              <a:t>–</a:t>
            </a:r>
            <a:r>
              <a:rPr lang="en-US" sz="1800" dirty="0"/>
              <a:t> en það gerir þau ekki slæm.</a:t>
            </a:r>
          </a:p>
        </p:txBody>
      </p:sp>
    </p:spTree>
    <p:extLst>
      <p:ext uri="{BB962C8B-B14F-4D97-AF65-F5344CB8AC3E}">
        <p14:creationId xmlns:p14="http://schemas.microsoft.com/office/powerpoint/2010/main" val="1773252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90499"/>
            <a:ext cx="8314267" cy="658813"/>
          </a:xfrm>
        </p:spPr>
        <p:txBody>
          <a:bodyPr>
            <a:normAutofit/>
          </a:bodyPr>
          <a:lstStyle/>
          <a:p>
            <a:pPr fontAlgn="auto">
              <a:spcAft>
                <a:spcPts val="0"/>
              </a:spcAft>
              <a:defRPr/>
            </a:pPr>
            <a:r>
              <a:rPr lang="en-US" dirty="0"/>
              <a:t>Breytt viðhorf til frávika (1. hluti)</a:t>
            </a:r>
          </a:p>
        </p:txBody>
      </p:sp>
      <p:sp>
        <p:nvSpPr>
          <p:cNvPr id="9" name="Text Placeholder 8"/>
          <p:cNvSpPr>
            <a:spLocks noGrp="1"/>
          </p:cNvSpPr>
          <p:nvPr>
            <p:ph type="body" sz="quarter" idx="14"/>
          </p:nvPr>
        </p:nvSpPr>
        <p:spPr>
          <a:xfrm>
            <a:off x="457200" y="1050913"/>
            <a:ext cx="8062912" cy="5536153"/>
          </a:xfrm>
        </p:spPr>
        <p:txBody>
          <a:bodyPr/>
          <a:lstStyle/>
          <a:p>
            <a:pPr>
              <a:buClr>
                <a:schemeClr val="tx1"/>
              </a:buClr>
            </a:pPr>
            <a:r>
              <a:rPr lang="en-US" altLang="en-US" b="1" dirty="0">
                <a:ea typeface="MS PGothic" charset="-128"/>
              </a:rPr>
              <a:t>Kannabis: </a:t>
            </a:r>
          </a:p>
          <a:p>
            <a:pPr marL="342900" indent="-342900">
              <a:buClr>
                <a:schemeClr val="tx1"/>
              </a:buClr>
              <a:buFont typeface="Arial" charset="0"/>
              <a:buChar char="•"/>
            </a:pPr>
            <a:r>
              <a:rPr lang="en-US" dirty="0">
                <a:ea typeface="MS PGothic" charset="-128"/>
              </a:rPr>
              <a:t>Lengst af var notkun þess hvorki refsiverð né háð verulegum takmörkunum í Bandaríkjunum.</a:t>
            </a:r>
          </a:p>
          <a:p>
            <a:pPr marL="342900" indent="-342900">
              <a:buClr>
                <a:schemeClr val="tx1"/>
              </a:buClr>
              <a:buFont typeface="Arial" charset="0"/>
              <a:buChar char="•"/>
            </a:pPr>
            <a:r>
              <a:rPr lang="en-US" dirty="0">
                <a:ea typeface="MS PGothic" charset="-128"/>
              </a:rPr>
              <a:t>Með komu innflytjenda frá Mexíkó og öðrum spænskumælandi löndum var efnið tengt frávikshegðun. Goðsagnir og orðrómur tengdu kannabisneyslu við afbrot og einkum hættu fyrir bandarískt ungt fólk.</a:t>
            </a:r>
          </a:p>
          <a:p>
            <a:pPr marL="342900" indent="-342900">
              <a:buClr>
                <a:schemeClr val="tx1"/>
              </a:buClr>
              <a:buFont typeface="Arial" charset="0"/>
              <a:buChar char="•"/>
            </a:pPr>
            <a:r>
              <a:rPr lang="en-US" dirty="0">
                <a:ea typeface="MS PGothic" charset="-128"/>
              </a:rPr>
              <a:t>Á fjórða áratug 20. aldar hafði notkun þess víða verið gerð refsiverð; í stríðinu gegn fíkniefnum leiddi hún til ákæra og fangelsunar margra Bandaríkjamanna.</a:t>
            </a:r>
          </a:p>
          <a:p>
            <a:pPr marL="342900" indent="-342900">
              <a:buClr>
                <a:schemeClr val="tx1"/>
              </a:buClr>
              <a:buFont typeface="Arial" charset="0"/>
              <a:buChar char="•"/>
            </a:pPr>
            <a:r>
              <a:rPr lang="en-US" dirty="0">
                <a:ea typeface="MS PGothic" charset="-128"/>
              </a:rPr>
              <a:t>Eftir að margir valdamenn hafa notað kannabis og lækningagildi þess orðið viðurkennt hafa mörg ríki heimilað notkun þess í lækningaskyni og/eða til afþreyingar.</a:t>
            </a:r>
          </a:p>
          <a:p>
            <a:pPr marL="342900" indent="-342900">
              <a:buClr>
                <a:schemeClr val="tx1"/>
              </a:buClr>
              <a:buFont typeface="Arial" charset="0"/>
              <a:buChar char="•"/>
            </a:pPr>
            <a:endParaRPr lang="en-US" dirty="0">
              <a:ea typeface="MS PGothic" charset="-128"/>
            </a:endParaRPr>
          </a:p>
          <a:p>
            <a:pPr marL="342900" indent="-342900">
              <a:buClr>
                <a:schemeClr val="tx1"/>
              </a:buClr>
              <a:buFont typeface="Arial" charset="0"/>
              <a:buChar char="•"/>
            </a:pPr>
            <a:endParaRPr lang="en-US" dirty="0">
              <a:ea typeface="MS PGothic" charset="-128"/>
            </a:endParaRPr>
          </a:p>
          <a:p>
            <a:pPr>
              <a:buClr>
                <a:schemeClr val="tx1"/>
              </a:buClr>
            </a:pPr>
            <a:endParaRPr lang="en-US" dirty="0"/>
          </a:p>
        </p:txBody>
      </p:sp>
    </p:spTree>
    <p:extLst>
      <p:ext uri="{BB962C8B-B14F-4D97-AF65-F5344CB8AC3E}">
        <p14:creationId xmlns:p14="http://schemas.microsoft.com/office/powerpoint/2010/main" val="2141103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63500"/>
            <a:ext cx="8314267" cy="658813"/>
          </a:xfrm>
        </p:spPr>
        <p:txBody>
          <a:bodyPr>
            <a:normAutofit/>
          </a:bodyPr>
          <a:lstStyle/>
          <a:p>
            <a:pPr fontAlgn="auto">
              <a:spcAft>
                <a:spcPts val="0"/>
              </a:spcAft>
              <a:defRPr/>
            </a:pPr>
            <a:r>
              <a:rPr lang="en-US" dirty="0"/>
              <a:t>Breytt viðhorf til frávika (2. hluti)</a:t>
            </a:r>
          </a:p>
        </p:txBody>
      </p:sp>
      <p:sp>
        <p:nvSpPr>
          <p:cNvPr id="9" name="Text Placeholder 8"/>
          <p:cNvSpPr>
            <a:spLocks noGrp="1"/>
          </p:cNvSpPr>
          <p:nvPr>
            <p:ph type="body" sz="quarter" idx="14"/>
          </p:nvPr>
        </p:nvSpPr>
        <p:spPr>
          <a:xfrm>
            <a:off x="457199" y="610648"/>
            <a:ext cx="8314267" cy="5790152"/>
          </a:xfrm>
        </p:spPr>
        <p:txBody>
          <a:bodyPr/>
          <a:lstStyle/>
          <a:p>
            <a:pPr>
              <a:buClr>
                <a:schemeClr val="tx1"/>
              </a:buClr>
            </a:pPr>
            <a:r>
              <a:rPr lang="en-US" altLang="en-US" b="1" dirty="0">
                <a:ea typeface="MS PGothic" charset="-128"/>
              </a:rPr>
              <a:t>Hinsegin fólk og sambönd:</a:t>
            </a:r>
          </a:p>
          <a:p>
            <a:pPr marL="342900" indent="-342900">
              <a:buClr>
                <a:schemeClr val="tx1"/>
              </a:buClr>
              <a:buFont typeface="Arial" charset="0"/>
              <a:buChar char="•"/>
            </a:pPr>
            <a:r>
              <a:rPr lang="en-US" dirty="0">
                <a:ea typeface="MS PGothic" charset="-128"/>
              </a:rPr>
              <a:t>Náin samskipti og kynlíf fólks af sama kyni voru refsiverð í öllum ríkjum fram á sjöunda og áttunda áratuginn. Í sumum ríkjum giltu slík lög allt þar til Hæstiréttur kvað upp úrskurð árið 2003.</a:t>
            </a:r>
          </a:p>
          <a:p>
            <a:pPr marL="342900" indent="-342900">
              <a:buClr>
                <a:schemeClr val="tx1"/>
              </a:buClr>
              <a:buFont typeface="Arial" charset="0"/>
              <a:buChar char="•"/>
            </a:pPr>
            <a:r>
              <a:rPr lang="en-US" dirty="0">
                <a:ea typeface="MS PGothic" charset="-128"/>
              </a:rPr>
              <a:t>Önnur lög bönnuðu fólki að klæðast á þann hátt sem samræmdist ekki kyni þess við fæðingu.</a:t>
            </a:r>
          </a:p>
          <a:p>
            <a:pPr marL="342900" indent="-342900">
              <a:buClr>
                <a:schemeClr val="tx1"/>
              </a:buClr>
              <a:buFont typeface="Arial" charset="0"/>
              <a:buChar char="•"/>
            </a:pPr>
            <a:r>
              <a:rPr lang="en-US" dirty="0">
                <a:ea typeface="MS PGothic" charset="-128"/>
              </a:rPr>
              <a:t>Þessi lög og kerfisbundin mismunun gagnvart hinsegin fólki leiddu til illrar meðferðar og mannréttindabrota.</a:t>
            </a:r>
          </a:p>
          <a:p>
            <a:pPr marL="1074420" lvl="1" indent="-342900">
              <a:buClr>
                <a:schemeClr val="tx1"/>
              </a:buClr>
              <a:buFont typeface="Arial" charset="0"/>
              <a:buChar char="•"/>
            </a:pPr>
            <a:r>
              <a:rPr lang="en-US" dirty="0">
                <a:ea typeface="MS PGothic" charset="-128"/>
              </a:rPr>
              <a:t>Samkynhneigðum körlum sem höfðu gegnt herþjónustu í síðari heimsstyrjöldinni var vikið úr hernum með smán. Þeir misstu þar með rétt til bóta og gátu ekki nýtt herþjónustuna í starfsframa sínum.</a:t>
            </a:r>
          </a:p>
          <a:p>
            <a:pPr marL="1074420" lvl="1" indent="-342900">
              <a:buClr>
                <a:schemeClr val="tx1"/>
              </a:buClr>
              <a:buFont typeface="Arial" charset="0"/>
              <a:buChar char="•"/>
            </a:pPr>
            <a:r>
              <a:rPr lang="en-US" dirty="0">
                <a:ea typeface="MS PGothic" charset="-128"/>
              </a:rPr>
              <a:t>Gagnnjósnastarfsemi beindist að hinsegin fólki vegna þess að það var talið skapa hættu á njósnum Sovétríkjanna.</a:t>
            </a:r>
          </a:p>
          <a:p>
            <a:pPr marL="1074420" lvl="1" indent="-342900">
              <a:buClr>
                <a:schemeClr val="tx1"/>
              </a:buClr>
              <a:buFont typeface="Arial" charset="0"/>
              <a:buChar char="•"/>
            </a:pPr>
            <a:r>
              <a:rPr lang="en-US" dirty="0">
                <a:ea typeface="MS PGothic" charset="-128"/>
              </a:rPr>
              <a:t>Lögregla beitti hinsegin fólk, einkum trans fólk, oft ofbeldi og niðurlægði það. Til dæmis kannaði lögregla kyn fólks með sjónrænni skoðun á almannafæri.</a:t>
            </a:r>
          </a:p>
          <a:p>
            <a:pPr>
              <a:buClr>
                <a:schemeClr val="tx1"/>
              </a:buClr>
            </a:pPr>
            <a:endParaRPr lang="en-US" dirty="0"/>
          </a:p>
        </p:txBody>
      </p:sp>
    </p:spTree>
    <p:extLst>
      <p:ext uri="{BB962C8B-B14F-4D97-AF65-F5344CB8AC3E}">
        <p14:creationId xmlns:p14="http://schemas.microsoft.com/office/powerpoint/2010/main" val="1706288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63500"/>
            <a:ext cx="8314267" cy="658813"/>
          </a:xfrm>
        </p:spPr>
        <p:txBody>
          <a:bodyPr>
            <a:normAutofit/>
          </a:bodyPr>
          <a:lstStyle/>
          <a:p>
            <a:pPr fontAlgn="auto">
              <a:spcAft>
                <a:spcPts val="0"/>
              </a:spcAft>
              <a:defRPr/>
            </a:pPr>
            <a:r>
              <a:rPr lang="en-US" dirty="0"/>
              <a:t>Breytt viðhorf til frávika (3. hluti)</a:t>
            </a:r>
          </a:p>
        </p:txBody>
      </p:sp>
      <p:sp>
        <p:nvSpPr>
          <p:cNvPr id="9" name="Text Placeholder 8"/>
          <p:cNvSpPr>
            <a:spLocks noGrp="1"/>
          </p:cNvSpPr>
          <p:nvPr>
            <p:ph type="body" sz="quarter" idx="14"/>
          </p:nvPr>
        </p:nvSpPr>
        <p:spPr>
          <a:xfrm>
            <a:off x="457199" y="610648"/>
            <a:ext cx="8314267" cy="6004465"/>
          </a:xfrm>
        </p:spPr>
        <p:txBody>
          <a:bodyPr/>
          <a:lstStyle/>
          <a:p>
            <a:pPr>
              <a:buClr>
                <a:schemeClr val="tx1"/>
              </a:buClr>
            </a:pPr>
            <a:r>
              <a:rPr lang="en-US" altLang="en-US" b="1" dirty="0">
                <a:ea typeface="MS PGothic" charset="-128"/>
              </a:rPr>
              <a:t>Hinsegin fólk og sambönd:</a:t>
            </a:r>
          </a:p>
          <a:p>
            <a:pPr>
              <a:buClr>
                <a:schemeClr val="tx1"/>
              </a:buClr>
            </a:pPr>
            <a:endParaRPr lang="en-US" dirty="0">
              <a:ea typeface="MS PGothic" charset="-128"/>
            </a:endParaRPr>
          </a:p>
          <a:p>
            <a:pPr marL="342900" indent="-342900">
              <a:buClr>
                <a:schemeClr val="tx1"/>
              </a:buClr>
              <a:buFont typeface="Arial" charset="0"/>
              <a:buChar char="•"/>
            </a:pPr>
            <a:r>
              <a:rPr lang="en-US" dirty="0">
                <a:ea typeface="MS PGothic" charset="-128"/>
              </a:rPr>
              <a:t>Þrátt fyrir þessa sögu kúgunar börðust hinsegin fólk og stuðningsfólk þess ótrauð fyrir réttindum sínum.</a:t>
            </a:r>
          </a:p>
          <a:p>
            <a:pPr marL="342900" indent="-342900">
              <a:buClr>
                <a:schemeClr val="tx1"/>
              </a:buClr>
              <a:buFont typeface="Arial" charset="0"/>
              <a:buChar char="•"/>
            </a:pPr>
            <a:r>
              <a:rPr lang="en-US" dirty="0">
                <a:ea typeface="MS PGothic" charset="-128"/>
              </a:rPr>
              <a:t>Árið 1973 breytti APA flokkun sinni á samkynhneigð þannig að hún var ekki lengur talin röskun.</a:t>
            </a:r>
          </a:p>
          <a:p>
            <a:pPr marL="1074420" lvl="1" indent="-342900">
              <a:buClr>
                <a:schemeClr val="tx1"/>
              </a:buClr>
              <a:buFont typeface="Arial" charset="0"/>
              <a:buChar char="•"/>
            </a:pPr>
            <a:r>
              <a:rPr lang="en-US" dirty="0">
                <a:ea typeface="MS PGothic" charset="-128"/>
              </a:rPr>
              <a:t>Á síðari árum hefur APA stutt réttindi hinsegin fólks betur, meðal annars með því að leggjast gegn „bælingarmeðferð“ og auka stuðning við trans samfélagið.</a:t>
            </a:r>
          </a:p>
          <a:p>
            <a:pPr marL="342900" indent="-342900">
              <a:buClr>
                <a:schemeClr val="tx1"/>
              </a:buClr>
              <a:buFont typeface="Arial" charset="0"/>
              <a:buChar char="•"/>
            </a:pPr>
            <a:r>
              <a:rPr lang="en-US" dirty="0">
                <a:ea typeface="MS PGothic" charset="-128"/>
              </a:rPr>
              <a:t>Afnám Defense of Marriage Act lögleiddi hjónabönd samkynja para um öll Bandaríkin og dómur Hæstaréttar árið 2020 bannaði í reynd mismunun gagnvart hinsegin fólki á vinnustöðum.</a:t>
            </a:r>
          </a:p>
          <a:p>
            <a:pPr marL="342900" indent="-342900">
              <a:buClr>
                <a:schemeClr val="tx1"/>
              </a:buClr>
              <a:buFont typeface="Arial" charset="0"/>
              <a:buChar char="•"/>
            </a:pPr>
            <a:r>
              <a:rPr lang="en-US" dirty="0">
                <a:ea typeface="MS PGothic" charset="-128"/>
              </a:rPr>
              <a:t>Þótt hinsegin fólk njóti nú almennt mun meiri þátttöku og viðurkenningar í bandarísku samfélagi en áður eru enn verulegar áskoranir fyrir hendi.</a:t>
            </a:r>
          </a:p>
          <a:p>
            <a:pPr marL="1074420" lvl="1" indent="-342900">
              <a:buClr>
                <a:schemeClr val="tx1"/>
              </a:buClr>
              <a:buFont typeface="Arial" charset="0"/>
              <a:buChar char="•"/>
            </a:pPr>
            <a:r>
              <a:rPr lang="en-US" sz="1600" dirty="0">
                <a:ea typeface="MS PGothic" charset="-128"/>
              </a:rPr>
              <a:t>(Nánar verður fjallað um þessi efni í 12. kafla.)</a:t>
            </a:r>
          </a:p>
          <a:p>
            <a:pPr>
              <a:buClr>
                <a:schemeClr val="tx1"/>
              </a:buClr>
            </a:pPr>
            <a:endParaRPr lang="en-US" dirty="0">
              <a:ea typeface="MS PGothic" charset="-128"/>
            </a:endParaRPr>
          </a:p>
          <a:p>
            <a:pPr>
              <a:buClr>
                <a:schemeClr val="tx1"/>
              </a:buClr>
            </a:pPr>
            <a:endParaRPr lang="en-US" dirty="0">
              <a:ea typeface="MS PGothic" charset="-128"/>
            </a:endParaRPr>
          </a:p>
          <a:p>
            <a:pPr>
              <a:buClr>
                <a:schemeClr val="tx1"/>
              </a:buClr>
            </a:pPr>
            <a:endParaRPr lang="en-US" dirty="0"/>
          </a:p>
        </p:txBody>
      </p:sp>
    </p:spTree>
    <p:extLst>
      <p:ext uri="{BB962C8B-B14F-4D97-AF65-F5344CB8AC3E}">
        <p14:creationId xmlns:p14="http://schemas.microsoft.com/office/powerpoint/2010/main" val="1475355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6" y="190501"/>
            <a:ext cx="8314267" cy="658813"/>
          </a:xfrm>
        </p:spPr>
        <p:txBody>
          <a:bodyPr>
            <a:normAutofit fontScale="90000"/>
          </a:bodyPr>
          <a:lstStyle/>
          <a:p>
            <a:pPr fontAlgn="auto">
              <a:spcAft>
                <a:spcPts val="0"/>
              </a:spcAft>
              <a:defRPr/>
            </a:pPr>
            <a:r>
              <a:rPr lang="en-US" dirty="0"/>
              <a:t>Mat á frávikum eftir aðstæðum: </a:t>
            </a:r>
            <a:br>
              <a:rPr lang="en-US" dirty="0"/>
            </a:br>
            <a:r>
              <a:rPr lang="en-US" dirty="0"/>
              <a:t>Lögmæti og viðurkenning fjárhættuspila</a:t>
            </a:r>
          </a:p>
        </p:txBody>
      </p:sp>
      <p:sp>
        <p:nvSpPr>
          <p:cNvPr id="9" name="Text Placeholder 8"/>
          <p:cNvSpPr>
            <a:spLocks noGrp="1"/>
          </p:cNvSpPr>
          <p:nvPr>
            <p:ph type="body" sz="quarter" idx="14"/>
          </p:nvPr>
        </p:nvSpPr>
        <p:spPr>
          <a:xfrm>
            <a:off x="203200" y="985832"/>
            <a:ext cx="8686800" cy="5536153"/>
          </a:xfrm>
        </p:spPr>
        <p:txBody>
          <a:bodyPr/>
          <a:lstStyle/>
          <a:p>
            <a:pPr marL="342900" indent="-342900">
              <a:buClr>
                <a:schemeClr val="tx1"/>
              </a:buClr>
              <a:buFont typeface="Arial" charset="0"/>
              <a:buChar char="•"/>
            </a:pPr>
            <a:r>
              <a:rPr lang="en-US" dirty="0">
                <a:ea typeface="MS PGothic" charset="-128"/>
              </a:rPr>
              <a:t>Óhófleg fjárhættuspil eru yfirleitt talin frávikshegðun og stundum skaðleg.</a:t>
            </a:r>
          </a:p>
          <a:p>
            <a:pPr marL="342900" indent="-342900">
              <a:buClr>
                <a:schemeClr val="tx1"/>
              </a:buClr>
              <a:buFont typeface="Arial" charset="0"/>
              <a:buChar char="•"/>
            </a:pPr>
            <a:r>
              <a:rPr lang="en-US" dirty="0">
                <a:ea typeface="MS PGothic" charset="-128"/>
              </a:rPr>
              <a:t>Fjárhættuspil í hófi eru hins vegar almennt ekki talin frávikshegðun.</a:t>
            </a:r>
          </a:p>
          <a:p>
            <a:pPr marL="1074420" lvl="1" indent="-342900">
              <a:buClr>
                <a:schemeClr val="tx1"/>
              </a:buClr>
              <a:buFont typeface="Arial" charset="0"/>
              <a:buChar char="•"/>
            </a:pPr>
            <a:r>
              <a:rPr lang="en-US" sz="1800" dirty="0">
                <a:ea typeface="MS PGothic" charset="-128"/>
              </a:rPr>
              <a:t>Vitað er að margir </a:t>
            </a:r>
            <a:r>
              <a:rPr lang="mr-IN" sz="1800" dirty="0">
                <a:ea typeface="MS PGothic" charset="-128"/>
              </a:rPr>
              <a:t>–</a:t>
            </a:r>
            <a:r>
              <a:rPr lang="en-US" sz="1800" dirty="0">
                <a:ea typeface="MS PGothic" charset="-128"/>
              </a:rPr>
              <a:t> þar á meðal opinberar persónur </a:t>
            </a:r>
            <a:r>
              <a:rPr lang="mr-IN" sz="1800" dirty="0">
                <a:ea typeface="MS PGothic" charset="-128"/>
              </a:rPr>
              <a:t>–</a:t>
            </a:r>
            <a:r>
              <a:rPr lang="en-US" sz="1800" dirty="0">
                <a:ea typeface="MS PGothic" charset="-128"/>
              </a:rPr>
              <a:t> veðja á íþróttir, heimsækja spilavíti og stunda annars konar fjárhættuspil. Fjárhættuspil af þessu tagi eru yfirleitt ekki talin frávikshegðun.</a:t>
            </a:r>
          </a:p>
          <a:p>
            <a:pPr marL="342900" indent="-342900">
              <a:buClr>
                <a:schemeClr val="tx1"/>
              </a:buClr>
              <a:buFont typeface="Arial" charset="0"/>
              <a:buChar char="•"/>
            </a:pPr>
            <a:r>
              <a:rPr lang="en-US" dirty="0">
                <a:ea typeface="MS PGothic" charset="-128"/>
              </a:rPr>
              <a:t>Þar til nýlega voru þó margs konar fjárhættuspil háð ströngum takmörkunum í Bandaríkjunum. Þau voru lögleg á ákveðnum landsvæðum en þar giltu yfirleitt takmarkanir og ströngu eftirliti var beitt.</a:t>
            </a:r>
          </a:p>
          <a:p>
            <a:pPr marL="342900" indent="-342900">
              <a:buClr>
                <a:schemeClr val="tx1"/>
              </a:buClr>
              <a:buFont typeface="Arial" charset="0"/>
              <a:buChar char="•"/>
            </a:pPr>
            <a:r>
              <a:rPr lang="en-US" dirty="0">
                <a:ea typeface="MS PGothic" charset="-128"/>
              </a:rPr>
              <a:t>Meðan slík lög voru eða eru í gildi brutu því margir sem stunduðu eða stunda fjárhættuspil í raun lögin.</a:t>
            </a:r>
          </a:p>
          <a:p>
            <a:pPr marL="1074420" lvl="1" indent="-342900">
              <a:buClr>
                <a:schemeClr val="tx1"/>
              </a:buClr>
              <a:buFont typeface="Arial" charset="0"/>
              <a:buChar char="•"/>
            </a:pPr>
            <a:r>
              <a:rPr lang="en-US" dirty="0">
                <a:ea typeface="MS PGothic" charset="-128"/>
              </a:rPr>
              <a:t>Töldust þeir víkja frá viðmiðum vegna fjárhættuspilanna sjálfra?</a:t>
            </a:r>
          </a:p>
          <a:p>
            <a:pPr marL="1074420" lvl="1" indent="-342900">
              <a:buClr>
                <a:schemeClr val="tx1"/>
              </a:buClr>
              <a:buFont typeface="Arial" charset="0"/>
              <a:buChar char="•"/>
            </a:pPr>
            <a:r>
              <a:rPr lang="en-US" dirty="0">
                <a:ea typeface="MS PGothic" charset="-128"/>
              </a:rPr>
              <a:t>Töldust þeir víkja frá viðmiðum vegna þess að þeir brutu lögin, þótt háttsemin sjálf teldist ekki frávik?</a:t>
            </a:r>
          </a:p>
          <a:p>
            <a:pPr marL="1074420" lvl="1" indent="-342900">
              <a:buClr>
                <a:schemeClr val="tx1"/>
              </a:buClr>
              <a:buFont typeface="Arial" charset="0"/>
              <a:buChar char="•"/>
            </a:pPr>
            <a:r>
              <a:rPr lang="en-US" dirty="0">
                <a:ea typeface="MS PGothic" charset="-128"/>
              </a:rPr>
              <a:t>Hvernig á þetta við um önnur lög og aðra hegðun?</a:t>
            </a:r>
          </a:p>
          <a:p>
            <a:pPr lvl="1" indent="0">
              <a:buClr>
                <a:schemeClr val="tx1"/>
              </a:buClr>
              <a:buNone/>
            </a:pPr>
            <a:endParaRPr lang="en-US" sz="1600" dirty="0">
              <a:ea typeface="MS PGothic" charset="-128"/>
            </a:endParaRPr>
          </a:p>
          <a:p>
            <a:pPr>
              <a:buClr>
                <a:schemeClr val="tx1"/>
              </a:buClr>
            </a:pPr>
            <a:endParaRPr lang="en-US" dirty="0">
              <a:ea typeface="MS PGothic" charset="-128"/>
            </a:endParaRPr>
          </a:p>
          <a:p>
            <a:pPr>
              <a:buClr>
                <a:schemeClr val="tx1"/>
              </a:buClr>
            </a:pPr>
            <a:endParaRPr lang="en-US" dirty="0">
              <a:ea typeface="MS PGothic" charset="-128"/>
            </a:endParaRPr>
          </a:p>
          <a:p>
            <a:pPr>
              <a:buClr>
                <a:schemeClr val="tx1"/>
              </a:buClr>
            </a:pPr>
            <a:endParaRPr lang="en-US" dirty="0"/>
          </a:p>
        </p:txBody>
      </p:sp>
    </p:spTree>
    <p:extLst>
      <p:ext uri="{BB962C8B-B14F-4D97-AF65-F5344CB8AC3E}">
        <p14:creationId xmlns:p14="http://schemas.microsoft.com/office/powerpoint/2010/main" val="813230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7.3</a:t>
            </a:r>
          </a:p>
        </p:txBody>
      </p:sp>
      <p:pic>
        <p:nvPicPr>
          <p:cNvPr id="2" name="Figure" descr="A hearse with the license plate “LASTRYD” is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864641" y="1122363"/>
            <a:ext cx="5248031"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Líkvagn með skráningarmerkið „LASTRYD“. Hvaða augum myndir þú líta eiganda bílsins? (Mynd frá Brian </a:t>
            </a:r>
            <a:r>
              <a:rPr lang="en-US" sz="1600" dirty="0" err="1"/>
              <a:t>Teutsch</a:t>
            </a:r>
            <a:r>
              <a:rPr lang="en-US" sz="1600" dirty="0"/>
              <a:t>/</a:t>
            </a:r>
            <a:r>
              <a:rPr lang="en-US" sz="1600" dirty="0" err="1"/>
              <a:t>flickr</a:t>
            </a:r>
            <a:r>
              <a:rPr lang="en-US" sz="1600" dirty="0"/>
              <a:t>)</a:t>
            </a:r>
          </a:p>
        </p:txBody>
      </p:sp>
    </p:spTree>
    <p:extLst>
      <p:ext uri="{BB962C8B-B14F-4D97-AF65-F5344CB8AC3E}">
        <p14:creationId xmlns:p14="http://schemas.microsoft.com/office/powerpoint/2010/main" val="3418741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6" y="190501"/>
            <a:ext cx="8314267" cy="658813"/>
          </a:xfrm>
        </p:spPr>
        <p:txBody>
          <a:bodyPr>
            <a:normAutofit/>
          </a:bodyPr>
          <a:lstStyle/>
          <a:p>
            <a:pPr fontAlgn="auto">
              <a:spcAft>
                <a:spcPts val="0"/>
              </a:spcAft>
              <a:defRPr/>
            </a:pPr>
            <a:r>
              <a:rPr lang="en-US" dirty="0"/>
              <a:t>Félagslegt taumhald</a:t>
            </a:r>
          </a:p>
        </p:txBody>
      </p:sp>
      <p:sp>
        <p:nvSpPr>
          <p:cNvPr id="9" name="Text Placeholder 8"/>
          <p:cNvSpPr>
            <a:spLocks noGrp="1"/>
          </p:cNvSpPr>
          <p:nvPr>
            <p:ph type="body" sz="quarter" idx="14"/>
          </p:nvPr>
        </p:nvSpPr>
        <p:spPr>
          <a:xfrm>
            <a:off x="203200" y="985832"/>
            <a:ext cx="8686800" cy="5536153"/>
          </a:xfrm>
        </p:spPr>
        <p:txBody>
          <a:bodyPr/>
          <a:lstStyle/>
          <a:p>
            <a:pPr marL="457200" indent="-457200" eaLnBrk="1" hangingPunct="1">
              <a:lnSpc>
                <a:spcPct val="80000"/>
              </a:lnSpc>
              <a:spcBef>
                <a:spcPts val="1176"/>
              </a:spcBef>
              <a:buClr>
                <a:schemeClr val="tx1"/>
              </a:buClr>
              <a:buFont typeface="Arial" charset="0"/>
              <a:buChar char="•"/>
              <a:defRPr/>
            </a:pPr>
            <a:r>
              <a:rPr lang="en-US" altLang="en-US" sz="2400" b="1" dirty="0"/>
              <a:t>Félagslegt taumhald </a:t>
            </a:r>
            <a:r>
              <a:rPr lang="en-US" altLang="en-US" sz="2400" dirty="0"/>
              <a:t>felst í því að stýra og framfylgja viðmiðum</a:t>
            </a:r>
          </a:p>
          <a:p>
            <a:pPr marL="457200" indent="-457200" eaLnBrk="1" hangingPunct="1">
              <a:lnSpc>
                <a:spcPct val="80000"/>
              </a:lnSpc>
              <a:spcBef>
                <a:spcPts val="1176"/>
              </a:spcBef>
              <a:buClr>
                <a:schemeClr val="tx1"/>
              </a:buClr>
              <a:buFont typeface="Arial" charset="0"/>
              <a:buChar char="•"/>
              <a:defRPr/>
            </a:pPr>
            <a:r>
              <a:rPr lang="en-US" altLang="en-US" sz="2400" b="1" dirty="0"/>
              <a:t>Félagsleg skipan </a:t>
            </a:r>
            <a:r>
              <a:rPr lang="en-US" altLang="en-US" sz="2400" dirty="0"/>
              <a:t>er það skipulag venja og hegðunar sem samfélagsþegnar byggja daglegt líf sitt á</a:t>
            </a:r>
          </a:p>
          <a:p>
            <a:pPr marL="457200" indent="-457200" eaLnBrk="1" hangingPunct="1">
              <a:lnSpc>
                <a:spcPct val="80000"/>
              </a:lnSpc>
              <a:spcBef>
                <a:spcPts val="1176"/>
              </a:spcBef>
              <a:buClr>
                <a:schemeClr val="tx1"/>
              </a:buClr>
              <a:buFont typeface="Arial" charset="0"/>
              <a:buChar char="•"/>
              <a:defRPr/>
            </a:pPr>
            <a:r>
              <a:rPr lang="en-US" altLang="en-US" sz="2400" b="1" dirty="0"/>
              <a:t>Viðurlög</a:t>
            </a:r>
            <a:r>
              <a:rPr lang="en-US" altLang="en-US" sz="2400" dirty="0"/>
              <a:t> eru úrræði til að framfylgja reglum</a:t>
            </a:r>
          </a:p>
          <a:p>
            <a:pPr marL="457200" indent="-457200" eaLnBrk="1" hangingPunct="1">
              <a:lnSpc>
                <a:spcPct val="80000"/>
              </a:lnSpc>
              <a:spcBef>
                <a:spcPts val="1176"/>
              </a:spcBef>
              <a:buClr>
                <a:schemeClr val="tx1"/>
              </a:buClr>
              <a:buFont typeface="Arial" charset="0"/>
              <a:buChar char="•"/>
              <a:defRPr/>
            </a:pPr>
            <a:r>
              <a:rPr lang="en-US" altLang="en-US" sz="2400" b="1" dirty="0"/>
              <a:t>Jákvæð viðurlög </a:t>
            </a:r>
            <a:r>
              <a:rPr lang="en-US" altLang="en-US" sz="2400" dirty="0"/>
              <a:t>eru umbun fyrir að fylgja viðmiðum</a:t>
            </a:r>
          </a:p>
          <a:p>
            <a:pPr marL="457200" indent="-457200" eaLnBrk="1" hangingPunct="1">
              <a:lnSpc>
                <a:spcPct val="80000"/>
              </a:lnSpc>
              <a:spcBef>
                <a:spcPts val="1176"/>
              </a:spcBef>
              <a:buClr>
                <a:schemeClr val="tx1"/>
              </a:buClr>
              <a:buFont typeface="Arial" charset="0"/>
              <a:buChar char="•"/>
              <a:defRPr/>
            </a:pPr>
            <a:r>
              <a:rPr lang="en-US" altLang="en-US" sz="2400" b="1" dirty="0"/>
              <a:t>Neikvæð viðurlög </a:t>
            </a:r>
            <a:r>
              <a:rPr lang="en-US" altLang="en-US" sz="2400" dirty="0"/>
              <a:t>eru refsingar fyrir brot gegn viðmiðum</a:t>
            </a:r>
          </a:p>
          <a:p>
            <a:pPr marL="457200" indent="-457200" eaLnBrk="1" hangingPunct="1">
              <a:lnSpc>
                <a:spcPct val="80000"/>
              </a:lnSpc>
              <a:spcBef>
                <a:spcPts val="1176"/>
              </a:spcBef>
              <a:buClr>
                <a:schemeClr val="tx1"/>
              </a:buClr>
              <a:buFont typeface="Arial" charset="0"/>
              <a:buChar char="•"/>
              <a:defRPr/>
            </a:pPr>
            <a:r>
              <a:rPr lang="en-US" altLang="en-US" sz="2400" b="1" dirty="0"/>
              <a:t>Óformleg viðurlög </a:t>
            </a:r>
            <a:r>
              <a:rPr lang="en-US" altLang="en-US" sz="2400" dirty="0"/>
              <a:t>eru </a:t>
            </a:r>
            <a:r>
              <a:rPr lang="en-US" sz="2400" dirty="0"/>
              <a:t>viðurlög sem koma fram í samskiptum augliti til auglitis</a:t>
            </a:r>
            <a:endParaRPr lang="en-US" altLang="en-US" sz="2400" dirty="0"/>
          </a:p>
          <a:p>
            <a:pPr marL="457200" indent="-457200" eaLnBrk="1" hangingPunct="1">
              <a:lnSpc>
                <a:spcPct val="80000"/>
              </a:lnSpc>
              <a:spcBef>
                <a:spcPts val="1176"/>
              </a:spcBef>
              <a:buClr>
                <a:schemeClr val="tx1"/>
              </a:buClr>
              <a:buFont typeface="Arial" charset="0"/>
              <a:buChar char="•"/>
              <a:defRPr/>
            </a:pPr>
            <a:r>
              <a:rPr lang="en-US" altLang="en-US" sz="2400" b="1" dirty="0"/>
              <a:t>Formleg viðurlög </a:t>
            </a:r>
            <a:r>
              <a:rPr lang="en-US" altLang="en-US" sz="2400" dirty="0"/>
              <a:t>eru viðurlög sem hafa opinbera viðurkenningu og þar til bærir aðilar framfylgja</a:t>
            </a:r>
          </a:p>
          <a:p>
            <a:pPr lvl="1" indent="0">
              <a:buClr>
                <a:schemeClr val="tx1"/>
              </a:buClr>
              <a:buNone/>
            </a:pPr>
            <a:endParaRPr lang="en-US" sz="1600" dirty="0">
              <a:ea typeface="MS PGothic" charset="-128"/>
            </a:endParaRPr>
          </a:p>
          <a:p>
            <a:pPr>
              <a:buClr>
                <a:schemeClr val="tx1"/>
              </a:buClr>
            </a:pPr>
            <a:endParaRPr lang="en-US" dirty="0">
              <a:ea typeface="MS PGothic" charset="-128"/>
            </a:endParaRPr>
          </a:p>
          <a:p>
            <a:pPr>
              <a:buClr>
                <a:schemeClr val="tx1"/>
              </a:buClr>
            </a:pPr>
            <a:endParaRPr lang="en-US" dirty="0">
              <a:ea typeface="MS PGothic" charset="-128"/>
            </a:endParaRPr>
          </a:p>
          <a:p>
            <a:pPr>
              <a:buClr>
                <a:schemeClr val="tx1"/>
              </a:buClr>
            </a:pPr>
            <a:endParaRPr lang="en-US" dirty="0"/>
          </a:p>
        </p:txBody>
      </p:sp>
    </p:spTree>
    <p:extLst>
      <p:ext uri="{BB962C8B-B14F-4D97-AF65-F5344CB8AC3E}">
        <p14:creationId xmlns:p14="http://schemas.microsoft.com/office/powerpoint/2010/main" val="909689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6" y="190501"/>
            <a:ext cx="8314267" cy="658813"/>
          </a:xfrm>
        </p:spPr>
        <p:txBody>
          <a:bodyPr>
            <a:normAutofit fontScale="90000"/>
          </a:bodyPr>
          <a:lstStyle/>
          <a:p>
            <a:pPr fontAlgn="auto">
              <a:spcAft>
                <a:spcPts val="0"/>
              </a:spcAft>
              <a:defRPr/>
            </a:pPr>
            <a:r>
              <a:rPr lang="en-US" altLang="en-US" dirty="0">
                <a:ea typeface="MS PGothic" charset="-128"/>
              </a:rPr>
              <a:t>Virknihyggja – Émile Durkheim: Frávik sem nauðsynlegur þáttur samfélagsins</a:t>
            </a:r>
            <a:endParaRPr lang="en-US" dirty="0"/>
          </a:p>
        </p:txBody>
      </p:sp>
      <p:sp>
        <p:nvSpPr>
          <p:cNvPr id="9" name="Text Placeholder 8"/>
          <p:cNvSpPr>
            <a:spLocks noGrp="1"/>
          </p:cNvSpPr>
          <p:nvPr>
            <p:ph type="body" sz="quarter" idx="14"/>
          </p:nvPr>
        </p:nvSpPr>
        <p:spPr>
          <a:xfrm>
            <a:off x="203200" y="985832"/>
            <a:ext cx="8686800" cy="5536153"/>
          </a:xfrm>
        </p:spPr>
        <p:txBody>
          <a:bodyPr/>
          <a:lstStyle/>
          <a:p>
            <a:pPr marL="457200" indent="-457200" eaLnBrk="1" hangingPunct="1">
              <a:lnSpc>
                <a:spcPct val="80000"/>
              </a:lnSpc>
              <a:spcBef>
                <a:spcPts val="1176"/>
              </a:spcBef>
              <a:buClr>
                <a:schemeClr val="tx1"/>
              </a:buClr>
              <a:buFont typeface="Arial" charset="0"/>
              <a:buChar char="•"/>
              <a:defRPr/>
            </a:pPr>
            <a:r>
              <a:rPr lang="en-US" altLang="en-US" sz="2400" b="1" dirty="0"/>
              <a:t>Frávik geta stuðlað að framförum í samfélaginu.</a:t>
            </a:r>
          </a:p>
          <a:p>
            <a:pPr marL="1188720" lvl="1">
              <a:lnSpc>
                <a:spcPct val="80000"/>
              </a:lnSpc>
              <a:spcBef>
                <a:spcPts val="1176"/>
              </a:spcBef>
              <a:buClr>
                <a:schemeClr val="tx1"/>
              </a:buClr>
              <a:buFont typeface="Arial" charset="0"/>
              <a:buChar char="•"/>
              <a:defRPr/>
            </a:pPr>
            <a:r>
              <a:rPr lang="en-US" altLang="en-US" sz="2400" dirty="0"/>
              <a:t>Þau geta ögrað ríkjandi viðhorfum fólks.</a:t>
            </a:r>
          </a:p>
          <a:p>
            <a:pPr marL="1714500" lvl="2">
              <a:lnSpc>
                <a:spcPct val="80000"/>
              </a:lnSpc>
              <a:spcBef>
                <a:spcPts val="1176"/>
              </a:spcBef>
              <a:buClr>
                <a:schemeClr val="tx1"/>
              </a:buClr>
              <a:buFont typeface="Arial" charset="0"/>
              <a:buChar char="•"/>
              <a:defRPr/>
            </a:pPr>
            <a:r>
              <a:rPr lang="en-US" altLang="en-US" sz="2200" dirty="0"/>
              <a:t>Til dæmis felur það í sér frávik frá félagslegum viðmiðum að taka þátt í mótmælagöngu og halda á mótmælaskiltum fyrir utan fyrirtæki sem kemur illa fram við starfsfólk sitt. Slík mótmæli geta þó vakið athygli á málinu og bætt ástandið.</a:t>
            </a:r>
          </a:p>
          <a:p>
            <a:pPr marL="1188720" lvl="1">
              <a:lnSpc>
                <a:spcPct val="80000"/>
              </a:lnSpc>
              <a:spcBef>
                <a:spcPts val="1176"/>
              </a:spcBef>
              <a:buClr>
                <a:schemeClr val="tx1"/>
              </a:buClr>
              <a:buFont typeface="Arial" charset="0"/>
              <a:buChar char="•"/>
              <a:defRPr/>
            </a:pPr>
            <a:r>
              <a:rPr lang="en-US" altLang="en-US" sz="2400" dirty="0"/>
              <a:t>Refsing fyrir frávik getur áréttað félagsleg viðmið.</a:t>
            </a:r>
          </a:p>
          <a:p>
            <a:pPr marL="1714500" lvl="2">
              <a:lnSpc>
                <a:spcPct val="80000"/>
              </a:lnSpc>
              <a:spcBef>
                <a:spcPts val="1176"/>
              </a:spcBef>
              <a:buClr>
                <a:schemeClr val="tx1"/>
              </a:buClr>
              <a:buFont typeface="Arial" charset="0"/>
              <a:buChar char="•"/>
              <a:defRPr/>
            </a:pPr>
            <a:r>
              <a:rPr lang="en-US" altLang="en-US" sz="2200" dirty="0"/>
              <a:t>Þegar einstaklingur er sóttur til saka og refsað fyrir afbrot sýnir það öðrum að afbrot eru ekki liðin.</a:t>
            </a:r>
          </a:p>
          <a:p>
            <a:pPr marL="1188720" lvl="1">
              <a:lnSpc>
                <a:spcPct val="80000"/>
              </a:lnSpc>
              <a:spcBef>
                <a:spcPts val="1176"/>
              </a:spcBef>
              <a:buClr>
                <a:schemeClr val="tx1"/>
              </a:buClr>
              <a:buFont typeface="Arial" charset="0"/>
              <a:buChar char="•"/>
              <a:defRPr/>
            </a:pPr>
            <a:r>
              <a:rPr lang="en-US" altLang="en-US" sz="2400" dirty="0"/>
              <a:t>Frávik geta eflt samheldni samfélagsins fyrir tilstilli „sameiginlegrar vitundar“.</a:t>
            </a:r>
          </a:p>
          <a:p>
            <a:pPr marL="1714500" lvl="2">
              <a:lnSpc>
                <a:spcPct val="80000"/>
              </a:lnSpc>
              <a:spcBef>
                <a:spcPts val="1176"/>
              </a:spcBef>
              <a:buClr>
                <a:schemeClr val="tx1"/>
              </a:buClr>
              <a:buFont typeface="Arial" charset="0"/>
              <a:buChar char="•"/>
              <a:defRPr/>
            </a:pPr>
            <a:r>
              <a:rPr lang="en-US" altLang="en-US" sz="2200" dirty="0"/>
              <a:t>„Afbrot er afbrot vegna þess að við fordæmum það.“</a:t>
            </a:r>
          </a:p>
          <a:p>
            <a:pPr marL="1714500" lvl="2">
              <a:lnSpc>
                <a:spcPct val="80000"/>
              </a:lnSpc>
              <a:spcBef>
                <a:spcPts val="1176"/>
              </a:spcBef>
              <a:buClr>
                <a:schemeClr val="tx1"/>
              </a:buClr>
              <a:buFont typeface="Arial" charset="0"/>
              <a:buChar char="•"/>
              <a:defRPr/>
            </a:pPr>
            <a:r>
              <a:rPr lang="en-US" altLang="en-US" sz="2200" dirty="0"/>
              <a:t>Hvernig myndi Durkheim bregðast við dæminu um fjárhættuspil</a:t>
            </a:r>
            <a:r>
              <a:rPr lang="mr-IN" altLang="en-US" sz="2200" dirty="0"/>
              <a:t>–</a:t>
            </a:r>
            <a:r>
              <a:rPr lang="en-US" altLang="en-US" sz="2200" dirty="0"/>
              <a:t> — er háttsemin afbrot ef við fordæmum hana ekki?</a:t>
            </a:r>
          </a:p>
          <a:p>
            <a:pPr lvl="1" indent="0">
              <a:buClr>
                <a:schemeClr val="tx1"/>
              </a:buClr>
              <a:buNone/>
            </a:pPr>
            <a:endParaRPr lang="en-US" sz="1600" dirty="0">
              <a:ea typeface="MS PGothic" charset="-128"/>
            </a:endParaRPr>
          </a:p>
          <a:p>
            <a:pPr>
              <a:buClr>
                <a:schemeClr val="tx1"/>
              </a:buClr>
            </a:pPr>
            <a:endParaRPr lang="en-US" dirty="0">
              <a:ea typeface="MS PGothic" charset="-128"/>
            </a:endParaRPr>
          </a:p>
          <a:p>
            <a:pPr>
              <a:buClr>
                <a:schemeClr val="tx1"/>
              </a:buClr>
            </a:pPr>
            <a:endParaRPr lang="en-US" dirty="0">
              <a:ea typeface="MS PGothic" charset="-128"/>
            </a:endParaRPr>
          </a:p>
          <a:p>
            <a:pPr>
              <a:buClr>
                <a:schemeClr val="tx1"/>
              </a:buClr>
            </a:pPr>
            <a:endParaRPr lang="en-US" dirty="0"/>
          </a:p>
        </p:txBody>
      </p:sp>
    </p:spTree>
    <p:extLst>
      <p:ext uri="{BB962C8B-B14F-4D97-AF65-F5344CB8AC3E}">
        <p14:creationId xmlns:p14="http://schemas.microsoft.com/office/powerpoint/2010/main" val="603236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6" y="105836"/>
            <a:ext cx="8314267" cy="658813"/>
          </a:xfrm>
        </p:spPr>
        <p:txBody>
          <a:bodyPr>
            <a:normAutofit fontScale="90000"/>
          </a:bodyPr>
          <a:lstStyle/>
          <a:p>
            <a:pPr fontAlgn="auto">
              <a:spcAft>
                <a:spcPts val="0"/>
              </a:spcAft>
              <a:defRPr/>
            </a:pPr>
            <a:r>
              <a:rPr lang="en-US" altLang="en-US" dirty="0">
                <a:ea typeface="MS PGothic" charset="-128"/>
              </a:rPr>
              <a:t>Virknihyggja – Robert Merton: Álagskenning</a:t>
            </a:r>
            <a:endParaRPr lang="en-US" dirty="0"/>
          </a:p>
        </p:txBody>
      </p:sp>
      <p:sp>
        <p:nvSpPr>
          <p:cNvPr id="9" name="Text Placeholder 8"/>
          <p:cNvSpPr>
            <a:spLocks noGrp="1"/>
          </p:cNvSpPr>
          <p:nvPr>
            <p:ph type="body" sz="quarter" idx="14"/>
          </p:nvPr>
        </p:nvSpPr>
        <p:spPr>
          <a:xfrm>
            <a:off x="203200" y="985832"/>
            <a:ext cx="8686800" cy="5536153"/>
          </a:xfrm>
        </p:spPr>
        <p:txBody>
          <a:bodyPr/>
          <a:lstStyle/>
          <a:p>
            <a:pPr eaLnBrk="1" fontAlgn="auto" hangingPunct="1">
              <a:spcBef>
                <a:spcPts val="200"/>
              </a:spcBef>
              <a:spcAft>
                <a:spcPts val="0"/>
              </a:spcAft>
              <a:buClr>
                <a:schemeClr val="tx1"/>
              </a:buClr>
              <a:defRPr/>
            </a:pPr>
            <a:r>
              <a:rPr lang="en-US" b="1" dirty="0" sz="1600">
                <a:solidFill>
                  <a:prstClr val="black"/>
                </a:solidFill>
              </a:rPr>
              <a:t>Álagskenning </a:t>
            </a:r>
            <a:r>
              <a:rPr lang="en-US" dirty="0" sz="1600">
                <a:solidFill>
                  <a:prstClr val="black"/>
                </a:solidFill>
              </a:rPr>
              <a:t>fjallar um samband samfélagslega viðurkenndra markmiða og samfélagslega viðurkenndra leiða til að ná þeim</a:t>
            </a:r>
          </a:p>
          <a:p>
            <a:pPr marL="342900" indent="-342900">
              <a:spcBef>
                <a:spcPts val="200"/>
              </a:spcBef>
              <a:buClr>
                <a:schemeClr val="tx1"/>
              </a:buClr>
              <a:buFont typeface="Arial" charset="0"/>
              <a:buChar char="•"/>
            </a:pPr>
            <a:r>
              <a:rPr lang="en-US" i="1" dirty="0" sz="1600"/>
              <a:t>Aðlögun</a:t>
            </a:r>
            <a:r>
              <a:rPr lang="en-US" dirty="0" sz="1600"/>
              <a:t>: Þeir sem aðlagast kjósa að víkja ekki frá viðmiðum. Þeir vinna að markmiðum sínum eftir því sem kostur er með samfélagslega viðurkenndum leiðum.</a:t>
            </a:r>
          </a:p>
          <a:p>
            <a:pPr marL="342900" indent="-342900">
              <a:spcBef>
                <a:spcPts val="200"/>
              </a:spcBef>
              <a:buClr>
                <a:schemeClr val="tx1"/>
              </a:buClr>
              <a:buFont typeface="Arial" charset="0"/>
              <a:buChar char="•"/>
            </a:pPr>
            <a:r>
              <a:rPr lang="en-US" i="1" dirty="0" sz="1600"/>
              <a:t>Nýsköpun</a:t>
            </a:r>
            <a:r>
              <a:rPr lang="en-US" dirty="0" sz="1600"/>
              <a:t>: Þeir sem velja nýsköpun stefna að markmiðum sem þeir geta ekki náð með lögmætum leiðum og beita þess í stað afbrota- eða fráviksleiðum.</a:t>
            </a:r>
          </a:p>
          <a:p>
            <a:pPr marL="342900" indent="-342900">
              <a:spcBef>
                <a:spcPts val="200"/>
              </a:spcBef>
              <a:buClr>
                <a:schemeClr val="tx1"/>
              </a:buClr>
              <a:buFont typeface="Arial" charset="0"/>
              <a:buChar char="•"/>
            </a:pPr>
            <a:r>
              <a:rPr lang="en-US" i="1" dirty="0" sz="1600"/>
              <a:t>Helgisiðahyggja</a:t>
            </a:r>
            <a:r>
              <a:rPr lang="en-US" dirty="0" sz="1600"/>
              <a:t>: Fólk sem tileinkar sér helgisiðahyggju lækkar markmið sín þar til hægt er að ná þeim með samfélagslega viðurkenndum leiðum. Það leggur meiri áherslu á að fylgja viðmiðum en að láta fjarlægan draum rætast.</a:t>
            </a:r>
          </a:p>
          <a:p>
            <a:pPr marL="342900" indent="-342900">
              <a:spcBef>
                <a:spcPts val="200"/>
              </a:spcBef>
              <a:buClr>
                <a:schemeClr val="tx1"/>
              </a:buClr>
              <a:buFont typeface="Arial" charset="0"/>
              <a:buChar char="•"/>
            </a:pPr>
            <a:r>
              <a:rPr lang="en-US" i="1" dirty="0" err="1" sz="1600"/>
              <a:t>Undanhald</a:t>
            </a:r>
            <a:r>
              <a:rPr lang="en-US" dirty="0" sz="1600"/>
              <a:t>: Aðrir hörfa og hafna bæði markmiðum samfélagsins og leiðunum að þeim. Sumt fólk sem betlar eða er heimilislaust hefur snúið baki við samfélagslegu markmiði um fjárhagslega velgengni.</a:t>
            </a:r>
          </a:p>
          <a:p>
            <a:pPr marL="342900" indent="-342900">
              <a:spcBef>
                <a:spcPts val="200"/>
              </a:spcBef>
              <a:buClr>
                <a:schemeClr val="tx1"/>
              </a:buClr>
              <a:buFont typeface="Arial" charset="0"/>
              <a:buChar char="•"/>
            </a:pPr>
            <a:r>
              <a:rPr lang="en-US" i="1" dirty="0" sz="1600"/>
              <a:t>Uppreisn</a:t>
            </a:r>
            <a:r>
              <a:rPr lang="en-US" dirty="0" sz="1600"/>
              <a:t>: Fáeinir gera uppreisn og setja eigin markmið og leiðir í stað markmiða og leiða samfélagsins. Hryðjuverkamenn eða frelsisbaráttufólk leitast við að kollvarpa markmiðum samfélagsins með samfélagslega óviðurkenndum leiðum.</a:t>
            </a:r>
          </a:p>
          <a:p>
            <a:pPr>
              <a:spcBef>
                <a:spcPts val="200"/>
              </a:spcBef>
              <a:buClr>
                <a:schemeClr val="tx1"/>
              </a:buClr>
            </a:pPr>
            <a:endParaRPr lang="en-US" dirty="0">
              <a:ea typeface="MS PGothic" charset="-128"/>
            </a:endParaRPr>
          </a:p>
          <a:p>
            <a:pPr>
              <a:spcBef>
                <a:spcPts val="200"/>
              </a:spcBef>
              <a:buClr>
                <a:schemeClr val="tx1"/>
              </a:buClr>
            </a:pPr>
            <a:endParaRPr lang="en-US" dirty="0">
              <a:ea typeface="MS PGothic" charset="-128"/>
            </a:endParaRPr>
          </a:p>
          <a:p>
            <a:pPr>
              <a:spcBef>
                <a:spcPts val="200"/>
              </a:spcBef>
              <a:buClr>
                <a:schemeClr val="tx1"/>
              </a:buClr>
            </a:pPr>
            <a:endParaRPr lang="en-US" dirty="0"/>
          </a:p>
        </p:txBody>
      </p:sp>
    </p:spTree>
    <p:extLst>
      <p:ext uri="{BB962C8B-B14F-4D97-AF65-F5344CB8AC3E}">
        <p14:creationId xmlns:p14="http://schemas.microsoft.com/office/powerpoint/2010/main" val="139799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6" y="105836"/>
            <a:ext cx="8314267" cy="658813"/>
          </a:xfrm>
        </p:spPr>
        <p:txBody>
          <a:bodyPr>
            <a:normAutofit fontScale="90000"/>
          </a:bodyPr>
          <a:lstStyle/>
          <a:p>
            <a:pPr fontAlgn="auto">
              <a:spcAft>
                <a:spcPts val="0"/>
              </a:spcAft>
              <a:defRPr/>
            </a:pPr>
            <a:r>
              <a:rPr lang="en-US" altLang="en-US" dirty="0">
                <a:ea typeface="MS PGothic" charset="-128"/>
              </a:rPr>
              <a:t>Virknihyggja – kenning um félagslega óreiðu</a:t>
            </a:r>
            <a:endParaRPr lang="en-US" dirty="0"/>
          </a:p>
        </p:txBody>
      </p:sp>
      <p:sp>
        <p:nvSpPr>
          <p:cNvPr id="9" name="Text Placeholder 8"/>
          <p:cNvSpPr>
            <a:spLocks noGrp="1"/>
          </p:cNvSpPr>
          <p:nvPr>
            <p:ph type="body" sz="quarter" idx="14"/>
          </p:nvPr>
        </p:nvSpPr>
        <p:spPr>
          <a:xfrm>
            <a:off x="152399" y="764649"/>
            <a:ext cx="8686800" cy="5536153"/>
          </a:xfrm>
        </p:spPr>
        <p:txBody>
          <a:bodyPr/>
          <a:lstStyle/>
          <a:p>
            <a:pPr eaLnBrk="1" fontAlgn="auto" hangingPunct="1">
              <a:spcBef>
                <a:spcPts val="0"/>
              </a:spcBef>
              <a:spcAft>
                <a:spcPts val="0"/>
              </a:spcAft>
              <a:buClr>
                <a:schemeClr val="tx1"/>
              </a:buClr>
              <a:defRPr/>
            </a:pPr>
            <a:r>
              <a:rPr lang="en-US" b="1" dirty="0">
                <a:solidFill>
                  <a:prstClr val="black"/>
                </a:solidFill>
              </a:rPr>
              <a:t>Kenning um félagslega óreiðu</a:t>
            </a:r>
            <a:r>
              <a:rPr lang="en-US" dirty="0">
                <a:solidFill>
                  <a:prstClr val="black"/>
                </a:solidFill>
              </a:rPr>
              <a:t> heldur því fram að afbrot eigi sér stað í samfélögum þar sem félagsleg tengsl eru veik og félagslegt taumhald skortir.</a:t>
            </a:r>
          </a:p>
          <a:p>
            <a:pPr eaLnBrk="1" fontAlgn="auto" hangingPunct="1">
              <a:spcBef>
                <a:spcPts val="0"/>
              </a:spcBef>
              <a:spcAft>
                <a:spcPts val="0"/>
              </a:spcAft>
              <a:buClr>
                <a:schemeClr val="tx1"/>
              </a:buClr>
              <a:defRPr/>
            </a:pPr>
            <a:r>
              <a:rPr lang="en-US" b="1" dirty="0"/>
              <a:t>Leggur meiri áherslu á mótun en meðfædda eiginleika: </a:t>
            </a:r>
            <a:r>
              <a:rPr lang="en-US" dirty="0"/>
              <a:t>Enginn fæðist afbrotamaður heldur þróast í þá átt með tímanum, oft fyrir áhrif þátta í félagslegu umhverfi sínu.</a:t>
            </a:r>
          </a:p>
          <a:p>
            <a:pPr eaLnBrk="1" fontAlgn="auto" hangingPunct="1">
              <a:spcBef>
                <a:spcPts val="0"/>
              </a:spcBef>
              <a:spcAft>
                <a:spcPts val="0"/>
              </a:spcAft>
              <a:buClr>
                <a:schemeClr val="tx1"/>
              </a:buClr>
              <a:defRPr/>
            </a:pPr>
            <a:r>
              <a:rPr lang="en-US" b="1" dirty="0"/>
              <a:t>Robert Sampson og Byron Groves </a:t>
            </a:r>
            <a:r>
              <a:rPr lang="en-US" dirty="0"/>
              <a:t>komust að því að fátækt og sundrun fjölskyldna á tilteknum svæðum höfðu sterka jákvæða fylgni við félagslega upplausn.</a:t>
            </a:r>
          </a:p>
          <a:p>
            <a:pPr eaLnBrk="1" fontAlgn="auto" hangingPunct="1">
              <a:spcBef>
                <a:spcPts val="0"/>
              </a:spcBef>
              <a:spcAft>
                <a:spcPts val="0"/>
              </a:spcAft>
              <a:buClr>
                <a:schemeClr val="tx1"/>
              </a:buClr>
              <a:defRPr/>
            </a:pPr>
            <a:r>
              <a:rPr lang="en-US" dirty="0">
                <a:solidFill>
                  <a:prstClr val="black"/>
                </a:solidFill>
              </a:rPr>
              <a:t>Þess vegna felast margar aðgerðir til að draga úr afbrotum og bæta nærumhverfið í menntun, samfélagsþátttöku, geðheilbrigðisþjónustu og fjárhagslegum stuðningi.  </a:t>
            </a:r>
          </a:p>
          <a:p>
            <a:pPr marL="342900" indent="-342900" eaLnBrk="1" fontAlgn="auto" hangingPunct="1">
              <a:spcBef>
                <a:spcPts val="0"/>
              </a:spcBef>
              <a:spcAft>
                <a:spcPts val="0"/>
              </a:spcAft>
              <a:buClr>
                <a:schemeClr val="tx1"/>
              </a:buClr>
              <a:buFont typeface="Arial" charset="0"/>
              <a:buChar char="•"/>
              <a:defRPr/>
            </a:pPr>
            <a:r>
              <a:rPr lang="en-US" dirty="0">
                <a:solidFill>
                  <a:prstClr val="black"/>
                </a:solidFill>
              </a:rPr>
              <a:t>Stundum getur þetta haft neikvæðar afleiðingar, svo sem hækkandi framfærslukostnað íbúa þegar hverfi taka stakkaskiptum og verð hækkar.</a:t>
            </a:r>
          </a:p>
          <a:p>
            <a:pPr marL="342900" indent="-342900" eaLnBrk="1" fontAlgn="auto" hangingPunct="1">
              <a:spcBef>
                <a:spcPts val="0"/>
              </a:spcBef>
              <a:spcAft>
                <a:spcPts val="0"/>
              </a:spcAft>
              <a:buClr>
                <a:schemeClr val="tx1"/>
              </a:buClr>
              <a:buFont typeface="Arial" charset="0"/>
              <a:buChar char="•"/>
              <a:defRPr/>
            </a:pPr>
            <a:r>
              <a:rPr lang="en-US" dirty="0">
                <a:solidFill>
                  <a:prstClr val="black"/>
                </a:solidFill>
              </a:rPr>
              <a:t>Þetta getur einnig skýrt hvers vegna sum sveitarfélög og fylki leyfa foreldrum að senda börn sín í skóla í öðrum hverfum </a:t>
            </a:r>
            <a:r>
              <a:rPr lang="mr-IN" dirty="0">
                <a:solidFill>
                  <a:prstClr val="black"/>
                </a:solidFill>
              </a:rPr>
              <a:t>–</a:t>
            </a:r>
            <a:r>
              <a:rPr lang="en-US" dirty="0">
                <a:solidFill>
                  <a:prstClr val="black"/>
                </a:solidFill>
              </a:rPr>
              <a:t> til að stuðla að jöfnuði.  </a:t>
            </a:r>
          </a:p>
        </p:txBody>
      </p:sp>
    </p:spTree>
    <p:extLst>
      <p:ext uri="{BB962C8B-B14F-4D97-AF65-F5344CB8AC3E}">
        <p14:creationId xmlns:p14="http://schemas.microsoft.com/office/powerpoint/2010/main" val="1070228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488" y="105836"/>
            <a:ext cx="8181445" cy="658813"/>
          </a:xfrm>
        </p:spPr>
        <p:txBody>
          <a:bodyPr>
            <a:normAutofit/>
          </a:bodyPr>
          <a:lstStyle/>
          <a:p>
            <a:pPr fontAlgn="auto">
              <a:spcAft>
                <a:spcPts val="0"/>
              </a:spcAft>
              <a:defRPr/>
            </a:pPr>
            <a:r>
              <a:rPr lang="en-US" altLang="en-US" dirty="0">
                <a:ea typeface="MS PGothic" charset="-128"/>
              </a:rPr>
              <a:t>Átakakenning</a:t>
            </a:r>
            <a:endParaRPr lang="en-US" dirty="0"/>
          </a:p>
        </p:txBody>
      </p:sp>
      <p:sp>
        <p:nvSpPr>
          <p:cNvPr id="9" name="Text Placeholder 8"/>
          <p:cNvSpPr>
            <a:spLocks noGrp="1"/>
          </p:cNvSpPr>
          <p:nvPr>
            <p:ph type="body" sz="quarter" idx="14"/>
          </p:nvPr>
        </p:nvSpPr>
        <p:spPr>
          <a:xfrm>
            <a:off x="338666" y="764649"/>
            <a:ext cx="8314268" cy="5536153"/>
          </a:xfrm>
        </p:spPr>
        <p:txBody>
          <a:bodyPr/>
          <a:lstStyle/>
          <a:p>
            <a:pPr fontAlgn="auto">
              <a:spcBef>
                <a:spcPts val="0"/>
              </a:spcBef>
              <a:spcAft>
                <a:spcPts val="0"/>
              </a:spcAft>
              <a:buClr>
                <a:schemeClr val="tx1"/>
              </a:buClr>
              <a:defRPr/>
            </a:pPr>
            <a:r>
              <a:rPr lang="en-US" b="1" dirty="0">
                <a:solidFill>
                  <a:prstClr val="black"/>
                </a:solidFill>
              </a:rPr>
              <a:t>Kenning Marx um </a:t>
            </a:r>
            <a:r>
              <a:rPr lang="en-US" altLang="en-US" b="1" dirty="0">
                <a:ea typeface="MS PGothic" charset="-128"/>
              </a:rPr>
              <a:t>átök: </a:t>
            </a:r>
            <a:r>
              <a:rPr lang="en-US" altLang="en-US" dirty="0">
                <a:ea typeface="MS PGothic" charset="-128"/>
              </a:rPr>
              <a:t>Félagslegt taumhald ræðst beint af styrk félagslegra tengsla og frávik verða til þegar einstaklingur upplifir sig ótengdan samfélaginu</a:t>
            </a:r>
          </a:p>
          <a:p>
            <a:pPr eaLnBrk="1" fontAlgn="auto" hangingPunct="1">
              <a:spcBef>
                <a:spcPts val="0"/>
              </a:spcBef>
              <a:spcAft>
                <a:spcPts val="0"/>
              </a:spcAft>
              <a:buClr>
                <a:schemeClr val="tx1"/>
              </a:buClr>
              <a:defRPr/>
            </a:pPr>
            <a:endParaRPr lang="en-US" dirty="0">
              <a:solidFill>
                <a:prstClr val="black"/>
              </a:solidFill>
            </a:endParaRPr>
          </a:p>
          <a:p>
            <a:pPr fontAlgn="auto">
              <a:spcBef>
                <a:spcPts val="0"/>
              </a:spcBef>
              <a:spcAft>
                <a:spcPts val="0"/>
              </a:spcAft>
              <a:buClr>
                <a:schemeClr val="tx1"/>
              </a:buClr>
              <a:defRPr/>
            </a:pPr>
            <a:r>
              <a:rPr lang="en-US" altLang="en-US" b="1" dirty="0">
                <a:ea typeface="MS PGothic" charset="-128"/>
              </a:rPr>
              <a:t>Valdakjarni C. Wright Mills: </a:t>
            </a:r>
            <a:r>
              <a:rPr lang="en-US" altLang="en-US" dirty="0">
                <a:ea typeface="MS PGothic" charset="-128"/>
              </a:rPr>
              <a:t>Ákvarðanir um frávik og afbrot eru teknar af fámennum hópi auðugs og áhrifamikils fólks á toppi samfélagsins sem ræður yfir völdum og auðlindum.  </a:t>
            </a:r>
          </a:p>
          <a:p>
            <a:pPr marL="342900" indent="-342900" fontAlgn="auto">
              <a:spcBef>
                <a:spcPts val="0"/>
              </a:spcBef>
              <a:spcAft>
                <a:spcPts val="0"/>
              </a:spcAft>
              <a:buClr>
                <a:schemeClr val="tx1"/>
              </a:buClr>
              <a:buFont typeface="Arial" charset="0"/>
              <a:buChar char="•"/>
              <a:defRPr/>
            </a:pPr>
            <a:r>
              <a:rPr lang="en-US" altLang="en-US" dirty="0">
                <a:ea typeface="MS PGothic" charset="-128"/>
              </a:rPr>
              <a:t>Hvernig tengist þessi kenning dæminu um fyrirtækjaafbrot?</a:t>
            </a:r>
          </a:p>
          <a:p>
            <a:pPr marL="342900" indent="-342900" fontAlgn="auto">
              <a:spcBef>
                <a:spcPts val="0"/>
              </a:spcBef>
              <a:spcAft>
                <a:spcPts val="0"/>
              </a:spcAft>
              <a:buClr>
                <a:schemeClr val="tx1"/>
              </a:buClr>
              <a:buFont typeface="Arial" charset="0"/>
              <a:buChar char="•"/>
              <a:defRPr/>
            </a:pPr>
            <a:r>
              <a:rPr lang="en-US" altLang="en-US" dirty="0">
                <a:ea typeface="MS PGothic" charset="-128"/>
              </a:rPr>
              <a:t>Í textanum er tekið dæmi um leikmenn í NFL sem voru sakfelldir fyrir heimilisofbeldi.</a:t>
            </a:r>
          </a:p>
          <a:p>
            <a:pPr marL="1074420" lvl="1" indent="-342900" fontAlgn="auto">
              <a:spcBef>
                <a:spcPts val="0"/>
              </a:spcBef>
              <a:spcAft>
                <a:spcPts val="0"/>
              </a:spcAft>
              <a:buClr>
                <a:schemeClr val="tx1"/>
              </a:buClr>
              <a:buFont typeface="Arial" charset="0"/>
              <a:buChar char="•"/>
              <a:defRPr/>
            </a:pPr>
            <a:r>
              <a:rPr lang="en-US" altLang="en-US" dirty="0">
                <a:ea typeface="MS PGothic" charset="-128"/>
              </a:rPr>
              <a:t>Á árunum 2000–2019 voru 51 leikmaður í NFL sakfelldur fyrir heimilisofbeldi.  Samanlagt hlutu þeir 49 daga fangelsisvist, sem talið er mun vægara en samanlagðir dómar 51 annars einstaklings sem sakfelldur var fyrir sömu brot. </a:t>
            </a:r>
          </a:p>
          <a:p>
            <a:pPr marL="1074420" lvl="1" indent="-342900" fontAlgn="auto">
              <a:spcBef>
                <a:spcPts val="0"/>
              </a:spcBef>
              <a:spcAft>
                <a:spcPts val="0"/>
              </a:spcAft>
              <a:buClr>
                <a:schemeClr val="tx1"/>
              </a:buClr>
              <a:buFont typeface="Arial" charset="0"/>
              <a:buChar char="•"/>
              <a:defRPr/>
            </a:pPr>
            <a:r>
              <a:rPr lang="en-US" dirty="0">
                <a:solidFill>
                  <a:prstClr val="black"/>
                </a:solidFill>
                <a:ea typeface="MS PGothic" charset="-128"/>
              </a:rPr>
              <a:t>Í mörgum tilvikum voru viðurlög NFL eða liðanna, svo sem leikbönn eða sektir, þyngri en viðurlög réttarkerfisins.</a:t>
            </a:r>
            <a:endParaRPr lang="en-US" dirty="0">
              <a:ea typeface="MS PGothic" charset="-128"/>
            </a:endParaRPr>
          </a:p>
          <a:p>
            <a:pPr>
              <a:buClr>
                <a:schemeClr val="tx1"/>
              </a:buClr>
            </a:pPr>
            <a:endParaRPr lang="en-US" dirty="0">
              <a:ea typeface="MS PGothic" charset="-128"/>
            </a:endParaRPr>
          </a:p>
          <a:p>
            <a:pPr>
              <a:buClr>
                <a:schemeClr val="tx1"/>
              </a:buClr>
            </a:pPr>
            <a:endParaRPr lang="en-US" dirty="0"/>
          </a:p>
        </p:txBody>
      </p:sp>
    </p:spTree>
    <p:extLst>
      <p:ext uri="{BB962C8B-B14F-4D97-AF65-F5344CB8AC3E}">
        <p14:creationId xmlns:p14="http://schemas.microsoft.com/office/powerpoint/2010/main" val="1654028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6" y="105836"/>
            <a:ext cx="8314267" cy="658813"/>
          </a:xfrm>
        </p:spPr>
        <p:txBody>
          <a:bodyPr>
            <a:normAutofit/>
          </a:bodyPr>
          <a:lstStyle/>
          <a:p>
            <a:pPr fontAlgn="auto">
              <a:spcAft>
                <a:spcPts val="0"/>
              </a:spcAft>
              <a:defRPr/>
            </a:pPr>
            <a:r>
              <a:rPr lang="en-US" altLang="en-US" dirty="0">
                <a:ea typeface="MS PGothic" charset="-128"/>
              </a:rPr>
              <a:t>Táknræn samskiptahyggja: stimplunarkenning</a:t>
            </a:r>
            <a:endParaRPr lang="en-US" dirty="0"/>
          </a:p>
        </p:txBody>
      </p:sp>
      <p:sp>
        <p:nvSpPr>
          <p:cNvPr id="9" name="Text Placeholder 8"/>
          <p:cNvSpPr>
            <a:spLocks noGrp="1"/>
          </p:cNvSpPr>
          <p:nvPr>
            <p:ph type="body" sz="quarter" idx="14"/>
          </p:nvPr>
        </p:nvSpPr>
        <p:spPr>
          <a:xfrm>
            <a:off x="152399" y="1328738"/>
            <a:ext cx="8686800" cy="4972064"/>
          </a:xfrm>
        </p:spPr>
        <p:txBody>
          <a:bodyPr/>
          <a:lstStyle/>
          <a:p>
            <a:pPr marL="342900" indent="-342900" eaLnBrk="1" hangingPunct="1">
              <a:lnSpc>
                <a:spcPct val="80000"/>
              </a:lnSpc>
              <a:spcBef>
                <a:spcPts val="1680"/>
              </a:spcBef>
              <a:buClr>
                <a:schemeClr val="tx1"/>
              </a:buClr>
              <a:buFont typeface="Arial" charset="0"/>
              <a:buChar char="•"/>
            </a:pPr>
            <a:r>
              <a:rPr lang="en-US" altLang="en-US" b="1" dirty="0">
                <a:ea typeface="MS PGothic" charset="-128"/>
              </a:rPr>
              <a:t>Stimplunarkenning </a:t>
            </a:r>
            <a:r>
              <a:rPr lang="en-US" altLang="en-US" dirty="0">
                <a:ea typeface="MS PGothic" charset="-128"/>
              </a:rPr>
              <a:t>felst í því að meðlimir samfélagsins stimpla hegðun annarrar manneskju sem frávikshegðun</a:t>
            </a:r>
          </a:p>
          <a:p>
            <a:pPr marL="342900" indent="-342900" eaLnBrk="1" hangingPunct="1">
              <a:lnSpc>
                <a:spcPct val="80000"/>
              </a:lnSpc>
              <a:spcBef>
                <a:spcPts val="1680"/>
              </a:spcBef>
              <a:buClr>
                <a:schemeClr val="tx1"/>
              </a:buClr>
              <a:buFont typeface="Arial" charset="0"/>
              <a:buChar char="•"/>
            </a:pPr>
            <a:r>
              <a:rPr lang="en-US" altLang="en-US" b="1" dirty="0">
                <a:ea typeface="MS PGothic" charset="-128"/>
              </a:rPr>
              <a:t>Frumfrávik </a:t>
            </a:r>
            <a:r>
              <a:rPr lang="en-US" altLang="en-US" dirty="0">
                <a:ea typeface="MS PGothic" charset="-128"/>
              </a:rPr>
              <a:t>er brot gegn viðmiðum sem hefur engin langvarandi áhrif á sjálfsmynd einstaklingsins eða samskipti hans við aðra</a:t>
            </a:r>
          </a:p>
          <a:p>
            <a:pPr marL="342900" indent="-342900" eaLnBrk="1" hangingPunct="1">
              <a:lnSpc>
                <a:spcPct val="80000"/>
              </a:lnSpc>
              <a:spcBef>
                <a:spcPts val="1680"/>
              </a:spcBef>
              <a:buClr>
                <a:schemeClr val="tx1"/>
              </a:buClr>
              <a:buFont typeface="Arial" charset="0"/>
              <a:buChar char="•"/>
            </a:pPr>
            <a:r>
              <a:rPr lang="en-US" altLang="en-US" b="1" dirty="0">
                <a:ea typeface="MS PGothic" charset="-128"/>
              </a:rPr>
              <a:t>Síðfrávik </a:t>
            </a:r>
            <a:r>
              <a:rPr lang="en-US" altLang="en-US" dirty="0">
                <a:ea typeface="MS PGothic" charset="-128"/>
              </a:rPr>
              <a:t>er frávik sem verður þegar sjálfsmynd og hegðun einstaklings taka að breytast eftir að aðrir í samfélaginu hafa stimplað athafnir hans sem frávikshegðun</a:t>
            </a:r>
          </a:p>
          <a:p>
            <a:pPr marL="342900" indent="-342900" eaLnBrk="1" hangingPunct="1">
              <a:lnSpc>
                <a:spcPct val="80000"/>
              </a:lnSpc>
              <a:spcBef>
                <a:spcPts val="1680"/>
              </a:spcBef>
              <a:buClr>
                <a:schemeClr val="tx1"/>
              </a:buClr>
              <a:buFont typeface="Arial" charset="0"/>
              <a:buChar char="•"/>
            </a:pPr>
            <a:r>
              <a:rPr lang="en-US" altLang="en-US" b="1" dirty="0">
                <a:ea typeface="MS PGothic" charset="-128"/>
              </a:rPr>
              <a:t>Meginstaða </a:t>
            </a:r>
            <a:r>
              <a:rPr lang="en-US" altLang="en-US" dirty="0">
                <a:ea typeface="MS PGothic" charset="-128"/>
              </a:rPr>
              <a:t>er stimpill sem lýsir því einkenni sem helst skilgreinir einstakling</a:t>
            </a:r>
          </a:p>
          <a:p>
            <a:pPr>
              <a:buClr>
                <a:schemeClr val="tx1"/>
              </a:buClr>
            </a:pPr>
            <a:endParaRPr lang="en-US" dirty="0">
              <a:ea typeface="MS PGothic" charset="-128"/>
            </a:endParaRPr>
          </a:p>
          <a:p>
            <a:pPr>
              <a:buClr>
                <a:schemeClr val="tx1"/>
              </a:buClr>
            </a:pPr>
            <a:endParaRPr lang="en-US" dirty="0">
              <a:ea typeface="MS PGothic" charset="-128"/>
            </a:endParaRPr>
          </a:p>
          <a:p>
            <a:pPr>
              <a:buClr>
                <a:schemeClr val="tx1"/>
              </a:buClr>
            </a:pPr>
            <a:endParaRPr lang="en-US" dirty="0"/>
          </a:p>
        </p:txBody>
      </p:sp>
    </p:spTree>
    <p:extLst>
      <p:ext uri="{BB962C8B-B14F-4D97-AF65-F5344CB8AC3E}">
        <p14:creationId xmlns:p14="http://schemas.microsoft.com/office/powerpoint/2010/main" val="314250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6" y="105836"/>
            <a:ext cx="8314267" cy="658813"/>
          </a:xfrm>
        </p:spPr>
        <p:txBody>
          <a:bodyPr>
            <a:normAutofit/>
          </a:bodyPr>
          <a:lstStyle/>
          <a:p>
            <a:pPr fontAlgn="auto">
              <a:spcAft>
                <a:spcPts val="0"/>
              </a:spcAft>
              <a:defRPr/>
            </a:pPr>
            <a:r>
              <a:rPr lang="en-US" altLang="en-US" dirty="0">
                <a:ea typeface="MS PGothic" charset="-128"/>
              </a:rPr>
              <a:t>Hlutleysingaraðferðir</a:t>
            </a:r>
            <a:endParaRPr lang="en-US" dirty="0"/>
          </a:p>
        </p:txBody>
      </p:sp>
      <p:sp>
        <p:nvSpPr>
          <p:cNvPr id="9" name="Text Placeholder 8"/>
          <p:cNvSpPr>
            <a:spLocks noGrp="1"/>
          </p:cNvSpPr>
          <p:nvPr>
            <p:ph type="body" sz="quarter" idx="14"/>
          </p:nvPr>
        </p:nvSpPr>
        <p:spPr>
          <a:xfrm>
            <a:off x="152399" y="1085850"/>
            <a:ext cx="8686800" cy="5214952"/>
          </a:xfrm>
        </p:spPr>
        <p:txBody>
          <a:bodyPr/>
          <a:lstStyle/>
          <a:p>
            <a:pPr>
              <a:buClr>
                <a:schemeClr val="tx1"/>
              </a:buClr>
            </a:pPr>
            <a:r>
              <a:rPr lang="en-US" dirty="0"/>
              <a:t>Sykes og </a:t>
            </a:r>
            <a:r>
              <a:rPr lang="en-US" dirty="0" err="1"/>
              <a:t>Matza</a:t>
            </a:r>
            <a:r>
              <a:rPr lang="en-US" dirty="0"/>
              <a:t> (1957) rannsökuðu unglingspilta sem höfðu verið stimplaðir sem ungir afbrotamenn til að kanna hvernig þeir ýmist tóku stimplinum eða höfnuðu honum:</a:t>
            </a:r>
          </a:p>
          <a:p>
            <a:pPr>
              <a:buClr>
                <a:schemeClr val="tx1"/>
              </a:buClr>
            </a:pPr>
            <a:endParaRPr lang="en-US" dirty="0">
              <a:ea typeface="MS PGothic" charset="-128"/>
            </a:endParaRPr>
          </a:p>
          <a:p>
            <a:pPr marL="342900" indent="-342900">
              <a:buClr>
                <a:schemeClr val="tx1"/>
              </a:buClr>
              <a:buFont typeface="Arial" charset="0"/>
              <a:buChar char="•"/>
            </a:pPr>
            <a:r>
              <a:rPr lang="en-US" dirty="0"/>
              <a:t>Afneitun ábyrgðar: Stimplinum er hafnað með því að neita ábyrgð á verknaðinum.</a:t>
            </a:r>
          </a:p>
          <a:p>
            <a:pPr marL="342900" indent="-342900">
              <a:buClr>
                <a:schemeClr val="tx1"/>
              </a:buClr>
              <a:buFont typeface="Arial" charset="0"/>
              <a:buChar char="•"/>
            </a:pPr>
            <a:r>
              <a:rPr lang="en-US" dirty="0"/>
              <a:t>Afneitun skaða: Einstaklingurinn telur gjörðir sínar ekki </a:t>
            </a:r>
            <a:r>
              <a:rPr lang="en-US" dirty="0" err="1"/>
              <a:t>alvarlegar</a:t>
            </a:r>
            <a:r>
              <a:rPr lang="en-US" dirty="0"/>
              <a:t> þar sem enginn varð fyrir skaða.</a:t>
            </a:r>
          </a:p>
          <a:p>
            <a:pPr marL="342900" indent="-342900">
              <a:buClr>
                <a:schemeClr val="tx1"/>
              </a:buClr>
              <a:buFont typeface="Arial" charset="0"/>
              <a:buChar char="•"/>
            </a:pPr>
            <a:r>
              <a:rPr lang="en-US" dirty="0"/>
              <a:t>Afneitun fórnarlambsins: Ef ekkert fórnarlamb er til staðar hefur ekkert afbrot verið framið. </a:t>
            </a:r>
          </a:p>
          <a:p>
            <a:pPr marL="342900" indent="-342900">
              <a:buClr>
                <a:schemeClr val="tx1"/>
              </a:buClr>
              <a:buFont typeface="Arial" charset="0"/>
              <a:buChar char="•"/>
            </a:pPr>
            <a:r>
              <a:rPr lang="en-US" dirty="0"/>
              <a:t>Fordæming þeirra sem fordæma: Reynt er að snúa sökinni yfir á ásakendur eða eftirlitsaðila. </a:t>
            </a:r>
          </a:p>
          <a:p>
            <a:pPr marL="342900" indent="-342900">
              <a:buClr>
                <a:schemeClr val="tx1"/>
              </a:buClr>
              <a:buFont typeface="Arial" charset="0"/>
              <a:buChar char="•"/>
            </a:pPr>
            <a:r>
              <a:rPr lang="en-US" dirty="0"/>
              <a:t>Skírskotun til æðri skyldu: Því er haldið fram að athafnirnar hafi þjónað æðri tilgangi. </a:t>
            </a:r>
          </a:p>
          <a:p>
            <a:pPr marL="4229100" lvl="8">
              <a:buClr>
                <a:schemeClr val="tx1"/>
              </a:buClr>
              <a:buFont typeface="Arial" charset="0"/>
              <a:buChar char="•"/>
            </a:pPr>
            <a:r>
              <a:rPr lang="en-US" dirty="0"/>
              <a:t>(Sykes og </a:t>
            </a:r>
            <a:r>
              <a:rPr lang="en-US" dirty="0" err="1"/>
              <a:t>Matza</a:t>
            </a:r>
            <a:r>
              <a:rPr lang="en-US" dirty="0"/>
              <a:t>, 1957)</a:t>
            </a:r>
          </a:p>
          <a:p>
            <a:pPr>
              <a:buClr>
                <a:schemeClr val="tx1"/>
              </a:buClr>
            </a:pPr>
            <a:endParaRPr lang="en-US" dirty="0">
              <a:ea typeface="MS PGothic" charset="-128"/>
            </a:endParaRPr>
          </a:p>
          <a:p>
            <a:pPr>
              <a:buClr>
                <a:schemeClr val="tx1"/>
              </a:buClr>
            </a:pPr>
            <a:endParaRPr lang="en-US" dirty="0">
              <a:ea typeface="MS PGothic" charset="-128"/>
            </a:endParaRPr>
          </a:p>
          <a:p>
            <a:pPr>
              <a:buClr>
                <a:schemeClr val="tx1"/>
              </a:buClr>
            </a:pPr>
            <a:endParaRPr lang="en-US" dirty="0"/>
          </a:p>
        </p:txBody>
      </p:sp>
    </p:spTree>
    <p:extLst>
      <p:ext uri="{BB962C8B-B14F-4D97-AF65-F5344CB8AC3E}">
        <p14:creationId xmlns:p14="http://schemas.microsoft.com/office/powerpoint/2010/main" val="898007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6" y="105836"/>
            <a:ext cx="8314267" cy="658813"/>
          </a:xfrm>
        </p:spPr>
        <p:txBody>
          <a:bodyPr>
            <a:normAutofit fontScale="90000"/>
          </a:bodyPr>
          <a:lstStyle/>
          <a:p>
            <a:pPr fontAlgn="auto">
              <a:spcAft>
                <a:spcPts val="0"/>
              </a:spcAft>
              <a:defRPr/>
            </a:pPr>
            <a:r>
              <a:rPr lang="en-US" altLang="en-US" dirty="0">
                <a:ea typeface="MS PGothic" charset="-128"/>
              </a:rPr>
              <a:t>Kosningaréttarsvipting vegna alvarlegs afbrots </a:t>
            </a:r>
            <a:br>
              <a:rPr lang="en-US" altLang="en-US" dirty="0">
                <a:ea typeface="MS PGothic" charset="-128"/>
              </a:rPr>
            </a:br>
            <a:r>
              <a:rPr lang="en-US" altLang="en-US" dirty="0">
                <a:ea typeface="MS PGothic" charset="-128"/>
              </a:rPr>
              <a:t>og kosningarétturinn</a:t>
            </a:r>
            <a:endParaRPr lang="en-US" dirty="0"/>
          </a:p>
        </p:txBody>
      </p:sp>
      <p:sp>
        <p:nvSpPr>
          <p:cNvPr id="9" name="Text Placeholder 8"/>
          <p:cNvSpPr>
            <a:spLocks noGrp="1"/>
          </p:cNvSpPr>
          <p:nvPr>
            <p:ph type="body" sz="quarter" idx="14"/>
          </p:nvPr>
        </p:nvSpPr>
        <p:spPr>
          <a:xfrm>
            <a:off x="152399" y="762001"/>
            <a:ext cx="8873068" cy="5841999"/>
          </a:xfrm>
        </p:spPr>
        <p:txBody>
          <a:bodyPr/>
          <a:lstStyle/>
          <a:p>
            <a:pPr>
              <a:buClr>
                <a:schemeClr val="tx1"/>
              </a:buClr>
            </a:pPr>
            <a:r>
              <a:rPr lang="en-US" dirty="0"/>
              <a:t>Mörg fylki beita einhvers konar kosningaréttarsviptingu, það er að banna eða takmarka kosningarétt fólks sem hefur framið tiltekin afbrot.  </a:t>
            </a:r>
          </a:p>
          <a:p>
            <a:pPr marL="342900" indent="-342900">
              <a:buClr>
                <a:schemeClr val="tx1"/>
              </a:buClr>
              <a:buFont typeface="Arial" charset="0"/>
              <a:buChar char="•"/>
            </a:pPr>
            <a:r>
              <a:rPr lang="en-US" dirty="0"/>
              <a:t>Aðeins tvö fylki leyfa öllum að kjósa óháð því hvort þeir hafi verið sakfelldir eða sitji í fangelsi.  Þar mega því jafnvel þeir sem nú afplána fangelsisdóm kjósa.</a:t>
            </a:r>
          </a:p>
          <a:p>
            <a:pPr marL="342900" indent="-342900">
              <a:buClr>
                <a:schemeClr val="tx1"/>
              </a:buClr>
              <a:buFont typeface="Arial" charset="0"/>
              <a:buChar char="•"/>
            </a:pPr>
            <a:r>
              <a:rPr lang="en-US" dirty="0"/>
              <a:t>Aðeins tvö fylki svipta alla sem hafa verið sakfelldir fyrir alvarlegt afbrot kosningarétti ævilangt. </a:t>
            </a:r>
          </a:p>
          <a:p>
            <a:pPr marL="342900" indent="-342900">
              <a:buClr>
                <a:schemeClr val="tx1"/>
              </a:buClr>
              <a:buFont typeface="Arial" charset="0"/>
              <a:buChar char="•"/>
            </a:pPr>
            <a:r>
              <a:rPr lang="en-US" dirty="0"/>
              <a:t>Í hinum 46 fylkjunum gilda reglur sem eru einhvers staðar þar á milli:</a:t>
            </a:r>
          </a:p>
          <a:p>
            <a:pPr marL="1074420" lvl="1" indent="-342900">
              <a:buClr>
                <a:schemeClr val="tx1"/>
              </a:buClr>
              <a:buFont typeface="Arial" charset="0"/>
              <a:buChar char="•"/>
            </a:pPr>
            <a:r>
              <a:rPr lang="en-US" sz="1800" dirty="0"/>
              <a:t>Sum fylki svipta fólk ævilangt kosningarétti vegna </a:t>
            </a:r>
            <a:r>
              <a:rPr lang="en-US" sz="1800" i="1" dirty="0"/>
              <a:t>tiltekinna</a:t>
            </a:r>
            <a:r>
              <a:rPr lang="en-US" sz="1800" dirty="0"/>
              <a:t> dóma fyrir alvarleg afbrot.</a:t>
            </a:r>
          </a:p>
          <a:p>
            <a:pPr marL="1074420" lvl="1" indent="-342900">
              <a:buClr>
                <a:schemeClr val="tx1"/>
              </a:buClr>
              <a:buFont typeface="Arial" charset="0"/>
              <a:buChar char="•"/>
            </a:pPr>
            <a:r>
              <a:rPr lang="en-US" sz="1800" dirty="0"/>
              <a:t>Sum fylki heimila fólki að kjósa þegar fullnustu dóms er að öllu leyti lokið, þar á meðal reynslulausn eða skilorðsbundnu eftirliti.</a:t>
            </a:r>
          </a:p>
          <a:p>
            <a:pPr marL="1074420" lvl="1" indent="-342900">
              <a:buClr>
                <a:schemeClr val="tx1"/>
              </a:buClr>
              <a:buFont typeface="Arial" charset="0"/>
              <a:buChar char="•"/>
            </a:pPr>
            <a:r>
              <a:rPr lang="en-US" sz="1800" dirty="0"/>
              <a:t>Sum fylki banna fólki að kjósa meðan það er í fangelsi en heimila það eftir að fangelsisvist lýkur, jafnvel þótt viðkomandi sé á reynslulausn.  </a:t>
            </a:r>
          </a:p>
          <a:p>
            <a:pPr marL="342900" indent="-342900">
              <a:buClr>
                <a:schemeClr val="tx1"/>
              </a:buClr>
              <a:buFont typeface="Arial" charset="0"/>
              <a:buChar char="•"/>
            </a:pPr>
            <a:r>
              <a:rPr lang="en-US" dirty="0"/>
              <a:t>Eins og fjallað er um í </a:t>
            </a:r>
            <a:r>
              <a:rPr lang="en-US" dirty="0" err="1"/>
              <a:t>kafla</a:t>
            </a:r>
            <a:r>
              <a:rPr lang="en-US" dirty="0"/>
              <a:t> 17 svipta þessi lög fólk af öðrum kynþáttum en hvítum kosningarétti í óhóflegum mæli.</a:t>
            </a:r>
          </a:p>
          <a:p>
            <a:pPr>
              <a:buClr>
                <a:schemeClr val="tx1"/>
              </a:buClr>
            </a:pPr>
            <a:endParaRPr lang="en-US" dirty="0">
              <a:ea typeface="MS PGothic" charset="-128"/>
            </a:endParaRPr>
          </a:p>
          <a:p>
            <a:pPr>
              <a:buClr>
                <a:schemeClr val="tx1"/>
              </a:buClr>
            </a:pPr>
            <a:endParaRPr lang="en-US" dirty="0">
              <a:ea typeface="MS PGothic" charset="-128"/>
            </a:endParaRPr>
          </a:p>
          <a:p>
            <a:pPr>
              <a:buClr>
                <a:schemeClr val="tx1"/>
              </a:buClr>
            </a:pPr>
            <a:endParaRPr lang="en-US" dirty="0"/>
          </a:p>
        </p:txBody>
      </p:sp>
      <p:sp>
        <p:nvSpPr>
          <p:cNvPr id="2" name="TextBox 1"/>
          <p:cNvSpPr txBox="1"/>
          <p:nvPr/>
        </p:nvSpPr>
        <p:spPr>
          <a:xfrm>
            <a:off x="6537960" y="6291072"/>
            <a:ext cx="1691640" cy="347472"/>
          </a:xfrm>
          <a:prstGeom prst="rect">
            <a:avLst/>
          </a:prstGeom>
          <a:noFill/>
        </p:spPr>
        <p:txBody>
          <a:bodyPr wrap="none" rtlCol="0">
            <a:spAutoFit/>
          </a:bodyPr>
          <a:lstStyle/>
          <a:p>
            <a:r>
              <a:rPr lang="en-US" dirty="0" sz="1200">
                <a:hlinkClick r:id="rId2"/>
              </a:rPr>
              <a:t>KORT ACLU</a:t>
            </a:r>
            <a:endParaRPr lang="en-US" dirty="0"/>
          </a:p>
        </p:txBody>
      </p:sp>
    </p:spTree>
    <p:extLst>
      <p:ext uri="{BB962C8B-B14F-4D97-AF65-F5344CB8AC3E}">
        <p14:creationId xmlns:p14="http://schemas.microsoft.com/office/powerpoint/2010/main" val="1974353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7.4</a:t>
            </a:r>
          </a:p>
        </p:txBody>
      </p:sp>
      <p:pic>
        <p:nvPicPr>
          <p:cNvPr id="2" name="Figure" descr="Protesters are shown here wearing yellow chicken costumers and holding PETA signs that say “I Am Not a Nugget” and “Stop McCruelty.”"/>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542250" y="1122363"/>
            <a:ext cx="7892812"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Fólk sem aðhyllist virknihyggju telur að frávik gegni mikilvægu hlutverki í samfélaginu og megi nota til að ögra viðhorfum fólks. Mótmælendur, á borð við þessa félaga í PETA, beita þessari aðferð oft til að vekja athygli á málstað sínum. (Ljósmynd: David </a:t>
            </a:r>
            <a:r>
              <a:rPr lang="en-US" sz="1600" dirty="0" err="1"/>
              <a:t>Shankbone</a:t>
            </a:r>
            <a:r>
              <a:rPr lang="en-US" sz="1600" dirty="0"/>
              <a:t>/</a:t>
            </a:r>
            <a:r>
              <a:rPr lang="en-US" sz="1600" dirty="0" err="1"/>
              <a:t>flickr</a:t>
            </a:r>
            <a:r>
              <a:rPr lang="en-US" sz="1600" dirty="0"/>
              <a:t>)</a:t>
            </a:r>
            <a:r>
              <a:rPr lang="en-US" sz="1600" dirty="0">
                <a:solidFill>
                  <a:schemeClr val="tx1"/>
                </a:solidFill>
              </a:rPr>
              <a:t>.</a:t>
            </a:r>
            <a:endParaRPr lang="en-US" sz="1600" dirty="0"/>
          </a:p>
        </p:txBody>
      </p:sp>
    </p:spTree>
    <p:extLst>
      <p:ext uri="{BB962C8B-B14F-4D97-AF65-F5344CB8AC3E}">
        <p14:creationId xmlns:p14="http://schemas.microsoft.com/office/powerpoint/2010/main" val="3514640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7.5</a:t>
            </a:r>
          </a:p>
        </p:txBody>
      </p:sp>
      <p:pic>
        <p:nvPicPr>
          <p:cNvPr id="2" name="Figure" descr="A block of run-down, dirty rowhouses is shown."/>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155032" y="1122363"/>
            <a:ext cx="4667249"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Fylgjendur kenningar um félagslega óreiðu telja að einstaklingar sem alast upp á fátækum svæðum séu líklegri til að sýna frávikshegðun eða taka þátt í afbrotum. (Ljósmynd: Apollo 1758/Wikimedia Commons)</a:t>
            </a:r>
          </a:p>
        </p:txBody>
      </p:sp>
    </p:spTree>
    <p:extLst>
      <p:ext uri="{BB962C8B-B14F-4D97-AF65-F5344CB8AC3E}">
        <p14:creationId xmlns:p14="http://schemas.microsoft.com/office/powerpoint/2010/main" val="3709694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7.6</a:t>
            </a:r>
          </a:p>
        </p:txBody>
      </p:sp>
      <p:pic>
        <p:nvPicPr>
          <p:cNvPr id="2" name="Figure" descr="A small pile of confiscated cocaine is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804272" y="1122363"/>
            <a:ext cx="5368768"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Frá 1986 til 2010 var refsing fyrir vörslu krakks, „fíkniefnis hinna fátæku“, 100 sinnum þyngri en refsing fyrir neyslu kókaíns, sem var frekar fíkniefni efnameiri hópa. (Ljósmynd: Wikimedia Commons)</a:t>
            </a:r>
          </a:p>
        </p:txBody>
      </p:sp>
    </p:spTree>
    <p:extLst>
      <p:ext uri="{BB962C8B-B14F-4D97-AF65-F5344CB8AC3E}">
        <p14:creationId xmlns:p14="http://schemas.microsoft.com/office/powerpoint/2010/main" val="799953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7.7</a:t>
            </a:r>
          </a:p>
        </p:txBody>
      </p:sp>
      <p:pic>
        <p:nvPicPr>
          <p:cNvPr id="2" name="Figure" descr="A woman is shown voting at a voting booth."/>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721254" y="1108075"/>
            <a:ext cx="3504142" cy="5256213"/>
          </a:xfrm>
        </p:spPr>
      </p:pic>
      <p:sp>
        <p:nvSpPr>
          <p:cNvPr id="8195" name="Figure Legend"/>
          <p:cNvSpPr>
            <a:spLocks noGrp="1"/>
          </p:cNvSpPr>
          <p:nvPr>
            <p:ph type="body" sz="quarter" idx="14"/>
          </p:nvPr>
        </p:nvSpPr>
        <p:spPr>
          <a:xfrm>
            <a:off x="4606925" y="1108075"/>
            <a:ext cx="3913188" cy="5256213"/>
          </a:xfrm>
        </p:spPr>
        <p:txBody>
          <a:bodyPr/>
          <a:lstStyle/>
          <a:p>
            <a:r>
              <a:rPr lang="en-US" sz="1600" dirty="0">
                <a:solidFill>
                  <a:schemeClr val="tx1"/>
                </a:solidFill>
              </a:rPr>
              <a:t>Á fyrri sakfelling fyrir alvarlegt afbrot að svipta bandarískan ríkisborgara kosningarétti ævilangt? (Mynd: Joshin Yamada/</a:t>
            </a:r>
            <a:r>
              <a:rPr lang="en-US" sz="1600" dirty="0" err="1">
                <a:solidFill>
                  <a:schemeClr val="tx1"/>
                </a:solidFill>
              </a:rPr>
              <a:t>flickr</a:t>
            </a:r>
            <a:r>
              <a:rPr lang="en-US" sz="1600" dirty="0">
                <a:solidFill>
                  <a:schemeClr val="tx1"/>
                </a:solidFill>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7.8</a:t>
            </a:r>
          </a:p>
        </p:txBody>
      </p:sp>
      <p:pic>
        <p:nvPicPr>
          <p:cNvPr id="7" name="Picture Placeholder 6" descr="A person exhales smoke while using a vaping device. " title="Figure 7.8"/>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419" b="17419"/>
          <a:stretch>
            <a:fillRect/>
          </a:stretch>
        </p:blipFill>
        <p:spPr/>
      </p:pic>
      <p:sp>
        <p:nvSpPr>
          <p:cNvPr id="9219" name="Figure Legend"/>
          <p:cNvSpPr>
            <a:spLocks noGrp="1"/>
          </p:cNvSpPr>
          <p:nvPr>
            <p:ph type="body" sz="quarter" idx="14"/>
          </p:nvPr>
        </p:nvSpPr>
        <p:spPr>
          <a:xfrm>
            <a:off x="457200" y="4843463"/>
            <a:ext cx="8062913" cy="1166812"/>
          </a:xfrm>
        </p:spPr>
        <p:txBody>
          <a:bodyPr/>
          <a:lstStyle/>
          <a:p>
            <a:r>
              <a:rPr lang="en-US" sz="1600" dirty="0"/>
              <a:t>Bæði tóbaksreykingar og notkun </a:t>
            </a:r>
            <a:r>
              <a:rPr lang="en-US" sz="1600" dirty="0" err="1"/>
              <a:t>rafrettna</a:t>
            </a:r>
            <a:r>
              <a:rPr lang="en-US" sz="1600" dirty="0"/>
              <a:t> meðal ungmenna undir lögaldri eru annaðhvort ólögleg eða háð ströngum reglum í öllum ríkjum Bandaríkjanna. </a:t>
            </a:r>
          </a:p>
          <a:p>
            <a:r>
              <a:rPr lang="en-US" sz="1600" dirty="0"/>
              <a:t>Ef notkun </a:t>
            </a:r>
            <a:r>
              <a:rPr lang="en-US" sz="1600" dirty="0" err="1"/>
              <a:t>rafrettna</a:t>
            </a:r>
            <a:r>
              <a:rPr lang="en-US" sz="1600" dirty="0"/>
              <a:t> telst afbrot, hver er þá brotaþolinn? </a:t>
            </a:r>
          </a:p>
          <a:p>
            <a:r>
              <a:rPr lang="en-US" sz="1600" dirty="0"/>
              <a:t>Hvaða skyldu hafa stjórnvöld til að vernda börn, og í sumum tilvikum fullorðna, fyrir sjálfum sér? (Mynd: Vaping360/</a:t>
            </a:r>
            <a:r>
              <a:rPr lang="en-US" sz="1600" dirty="0" err="1"/>
              <a:t>flickr</a:t>
            </a:r>
            <a:r>
              <a:rPr lang="en-US" sz="1600" dirty="0"/>
              <a:t>)</a:t>
            </a:r>
          </a:p>
        </p:txBody>
      </p:sp>
    </p:spTree>
    <p:extLst>
      <p:ext uri="{BB962C8B-B14F-4D97-AF65-F5344CB8AC3E}">
        <p14:creationId xmlns:p14="http://schemas.microsoft.com/office/powerpoint/2010/main" val="4061478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a:xfrm>
            <a:off x="338665" y="762001"/>
            <a:ext cx="8648173" cy="5841999"/>
          </a:xfrm>
        </p:spPr>
        <p:txBody>
          <a:bodyPr/>
          <a:lstStyle/>
          <a:p>
            <a:pPr eaLnBrk="1" hangingPunct="1">
              <a:buClr>
                <a:schemeClr val="tx1"/>
              </a:buClr>
            </a:pPr>
            <a:r>
              <a:rPr lang="en-US" altLang="en-US" b="1" dirty="0">
                <a:ea typeface="MS PGothic" charset="-128"/>
              </a:rPr>
              <a:t>Afbrot</a:t>
            </a:r>
            <a:r>
              <a:rPr lang="en-US" altLang="en-US" dirty="0">
                <a:ea typeface="MS PGothic" charset="-128"/>
              </a:rPr>
              <a:t> er háttsemi sem brýtur gegn lögum og varðar formlegum viðurlögum</a:t>
            </a:r>
          </a:p>
          <a:p>
            <a:pPr eaLnBrk="1" hangingPunct="1">
              <a:buClr>
                <a:schemeClr val="tx1"/>
              </a:buClr>
            </a:pPr>
            <a:r>
              <a:rPr lang="en-US" altLang="en-US" b="1" dirty="0">
                <a:ea typeface="MS PGothic" charset="-128"/>
              </a:rPr>
              <a:t>Lagabálkar </a:t>
            </a:r>
            <a:r>
              <a:rPr lang="en-US" altLang="en-US" dirty="0">
                <a:ea typeface="MS PGothic" charset="-128"/>
              </a:rPr>
              <a:t>viðhalda formlegu félagslegu taumhaldi með lögum</a:t>
            </a:r>
          </a:p>
          <a:p>
            <a:pPr eaLnBrk="1" hangingPunct="1">
              <a:buClr>
                <a:schemeClr val="tx1"/>
              </a:buClr>
            </a:pPr>
            <a:endParaRPr lang="en-US" altLang="en-US" dirty="0">
              <a:ea typeface="MS PGothic" charset="-128"/>
            </a:endParaRPr>
          </a:p>
          <a:p>
            <a:pPr eaLnBrk="1" hangingPunct="1">
              <a:buClr>
                <a:schemeClr val="tx1"/>
              </a:buClr>
            </a:pPr>
            <a:r>
              <a:rPr lang="en-US" altLang="en-US" dirty="0">
                <a:ea typeface="MS PGothic" charset="-128"/>
              </a:rPr>
              <a:t>Munurinn á frávikshegðun og afbrotum:</a:t>
            </a:r>
          </a:p>
          <a:p>
            <a:pPr marL="342900" indent="-342900" eaLnBrk="1" hangingPunct="1">
              <a:buClr>
                <a:schemeClr val="tx1"/>
              </a:buClr>
              <a:buFont typeface="Arial" charset="0"/>
              <a:buChar char="•"/>
            </a:pPr>
            <a:r>
              <a:rPr lang="en-US" dirty="0"/>
              <a:t>Að ganga aftur á bak í kennslustund telst frávikshegðun. </a:t>
            </a:r>
          </a:p>
          <a:p>
            <a:pPr marL="342900" indent="-342900" eaLnBrk="1" hangingPunct="1">
              <a:buClr>
                <a:schemeClr val="tx1"/>
              </a:buClr>
              <a:buFont typeface="Arial" charset="0"/>
              <a:buChar char="•"/>
            </a:pPr>
            <a:r>
              <a:rPr lang="en-US" dirty="0"/>
              <a:t>Að aka með áfengismagn í blóði yfir löglegum mörkum ríkisins er afbrot.</a:t>
            </a:r>
          </a:p>
          <a:p>
            <a:pPr eaLnBrk="1" hangingPunct="1">
              <a:buClr>
                <a:schemeClr val="tx1"/>
              </a:buClr>
            </a:pPr>
            <a:r>
              <a:rPr lang="en-US" altLang="en-US" dirty="0">
                <a:ea typeface="MS PGothic" charset="-128"/>
              </a:rPr>
              <a:t>Hafið afstæði frávika í huga:</a:t>
            </a:r>
          </a:p>
          <a:p>
            <a:pPr marL="342900" indent="-342900" eaLnBrk="1" hangingPunct="1">
              <a:buClr>
                <a:schemeClr val="tx1"/>
              </a:buClr>
              <a:buFont typeface="Arial" charset="0"/>
              <a:buChar char="•"/>
            </a:pPr>
            <a:r>
              <a:rPr lang="en-US" altLang="en-US" dirty="0">
                <a:ea typeface="MS PGothic" charset="-128"/>
              </a:rPr>
              <a:t>Áður kom fram að frávikshegðun er ekki alltaf slæm. Sum afbrot eru heldur ekki endilega „slæm“: Baráttufólk fyrir borgararéttindum braut bæði gegn viðmiðum og lögum, stofnaði sjálfu sér í hættu og vann þannig að umbótum í samfélaginu. </a:t>
            </a:r>
          </a:p>
          <a:p>
            <a:pPr marL="342900" indent="-342900" eaLnBrk="1" hangingPunct="1">
              <a:buClr>
                <a:schemeClr val="tx1"/>
              </a:buClr>
              <a:buFont typeface="Arial" charset="0"/>
              <a:buChar char="•"/>
            </a:pPr>
            <a:r>
              <a:rPr lang="en-US" altLang="en-US" b="1" dirty="0">
                <a:ea typeface="MS PGothic" charset="-128"/>
              </a:rPr>
              <a:t>Sumir samfélagsþegnar kunna að líta á lögin sjálf sem frávik</a:t>
            </a:r>
            <a:r>
              <a:rPr lang="en-US" altLang="en-US" dirty="0">
                <a:ea typeface="MS PGothic" charset="-128"/>
              </a:rPr>
              <a:t>. Þegar konur kjósa í tilteknum löndum telja sumir það til dæmis brjóta gegn siðum eða trúarlegum gildum. </a:t>
            </a:r>
          </a:p>
        </p:txBody>
      </p:sp>
      <p:sp>
        <p:nvSpPr>
          <p:cNvPr id="5" name="Figure Number"/>
          <p:cNvSpPr>
            <a:spLocks noGrp="1"/>
          </p:cNvSpPr>
          <p:nvPr>
            <p:ph type="title"/>
          </p:nvPr>
        </p:nvSpPr>
        <p:spPr>
          <a:xfrm>
            <a:off x="338666" y="105836"/>
            <a:ext cx="8314267" cy="658813"/>
          </a:xfrm>
        </p:spPr>
        <p:txBody>
          <a:bodyPr>
            <a:normAutofit/>
          </a:bodyPr>
          <a:lstStyle/>
          <a:p>
            <a:pPr fontAlgn="auto">
              <a:spcAft>
                <a:spcPts val="0"/>
              </a:spcAft>
              <a:defRPr/>
            </a:pPr>
            <a:r>
              <a:rPr lang="en-US" altLang="en-US" dirty="0">
                <a:ea typeface="MS PGothic" charset="-128"/>
              </a:rPr>
              <a:t>Afbrot og lög</a:t>
            </a:r>
            <a:endParaRPr lang="en-US" dirty="0"/>
          </a:p>
        </p:txBody>
      </p:sp>
    </p:spTree>
    <p:extLst>
      <p:ext uri="{BB962C8B-B14F-4D97-AF65-F5344CB8AC3E}">
        <p14:creationId xmlns:p14="http://schemas.microsoft.com/office/powerpoint/2010/main" val="1352619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6" y="105836"/>
            <a:ext cx="8314267" cy="658813"/>
          </a:xfrm>
        </p:spPr>
        <p:txBody>
          <a:bodyPr>
            <a:normAutofit/>
          </a:bodyPr>
          <a:lstStyle/>
          <a:p>
            <a:pPr fontAlgn="auto">
              <a:spcAft>
                <a:spcPts val="0"/>
              </a:spcAft>
              <a:defRPr/>
            </a:pPr>
            <a:r>
              <a:rPr lang="en-US" altLang="en-US" dirty="0">
                <a:ea typeface="MS PGothic" charset="-128"/>
              </a:rPr>
              <a:t>Tegundir afbrota</a:t>
            </a:r>
            <a:endParaRPr lang="en-US" dirty="0"/>
          </a:p>
        </p:txBody>
      </p:sp>
      <p:sp>
        <p:nvSpPr>
          <p:cNvPr id="9" name="Text Placeholder 8"/>
          <p:cNvSpPr>
            <a:spLocks noGrp="1"/>
          </p:cNvSpPr>
          <p:nvPr>
            <p:ph type="body" sz="quarter" idx="14"/>
          </p:nvPr>
        </p:nvSpPr>
        <p:spPr>
          <a:xfrm>
            <a:off x="338666" y="980550"/>
            <a:ext cx="8686801" cy="5841999"/>
          </a:xfrm>
        </p:spPr>
        <p:txBody>
          <a:bodyPr/>
          <a:lstStyle/>
          <a:p>
            <a:pPr eaLnBrk="1" hangingPunct="1">
              <a:lnSpc>
                <a:spcPct val="80000"/>
              </a:lnSpc>
              <a:spcBef>
                <a:spcPts val="1680"/>
              </a:spcBef>
              <a:buClr>
                <a:schemeClr val="tx1"/>
              </a:buClr>
            </a:pPr>
            <a:r>
              <a:rPr lang="en-US" altLang="en-US" b="1" dirty="0">
                <a:ea typeface="MS PGothic" charset="-128"/>
              </a:rPr>
              <a:t>Ofbeldisbrot </a:t>
            </a:r>
            <a:r>
              <a:rPr lang="en-US" altLang="en-US" dirty="0">
                <a:ea typeface="MS PGothic" charset="-128"/>
              </a:rPr>
              <a:t>eru afbrot þar sem valdi er beitt eða hótun um valdbeitingu viðhöfð</a:t>
            </a:r>
          </a:p>
          <a:p>
            <a:pPr eaLnBrk="1" hangingPunct="1">
              <a:lnSpc>
                <a:spcPct val="80000"/>
              </a:lnSpc>
              <a:spcBef>
                <a:spcPts val="1680"/>
              </a:spcBef>
              <a:buClr>
                <a:schemeClr val="tx1"/>
              </a:buClr>
            </a:pPr>
            <a:r>
              <a:rPr lang="en-US" altLang="en-US" b="1" dirty="0">
                <a:ea typeface="MS PGothic" charset="-128"/>
              </a:rPr>
              <a:t>Afbrot án ofbeldis </a:t>
            </a:r>
            <a:r>
              <a:rPr lang="en-US" altLang="en-US" dirty="0">
                <a:ea typeface="MS PGothic" charset="-128"/>
              </a:rPr>
              <a:t>fela í sér skemmdir eða þjófnað á eignum án valdbeitingar eða hótunar um valdbeitingu</a:t>
            </a:r>
          </a:p>
          <a:p>
            <a:pPr eaLnBrk="1" hangingPunct="1">
              <a:lnSpc>
                <a:spcPct val="80000"/>
              </a:lnSpc>
              <a:spcBef>
                <a:spcPts val="1680"/>
              </a:spcBef>
              <a:buClr>
                <a:schemeClr val="tx1"/>
              </a:buClr>
            </a:pPr>
            <a:r>
              <a:rPr lang="en-US" altLang="en-US" b="1" dirty="0">
                <a:ea typeface="MS PGothic" charset="-128"/>
              </a:rPr>
              <a:t>Götubrot </a:t>
            </a:r>
            <a:r>
              <a:rPr lang="en-US" altLang="en-US" dirty="0">
                <a:ea typeface="MS PGothic" charset="-128"/>
              </a:rPr>
              <a:t>eru afbrot almennra borgara gegn öðru fólki eða stofnunum, yfirleitt á almannafæri</a:t>
            </a:r>
          </a:p>
          <a:p>
            <a:pPr eaLnBrk="1" hangingPunct="1">
              <a:lnSpc>
                <a:spcPct val="80000"/>
              </a:lnSpc>
              <a:spcBef>
                <a:spcPts val="1680"/>
              </a:spcBef>
              <a:buClr>
                <a:schemeClr val="tx1"/>
              </a:buClr>
            </a:pPr>
            <a:r>
              <a:rPr lang="en-US" altLang="en-US" b="1" dirty="0">
                <a:ea typeface="MS PGothic" charset="-128"/>
              </a:rPr>
              <a:t>Fyrirtækjaafbrot </a:t>
            </a:r>
            <a:r>
              <a:rPr lang="en-US" altLang="en-US" dirty="0">
                <a:ea typeface="MS PGothic" charset="-128"/>
              </a:rPr>
              <a:t>eru afbrot sem starfsfólk fremur í atvinnustarfsemi eða sem fólk fremur með sambærilegum hætti í þágu fyrirtækja. </a:t>
            </a:r>
          </a:p>
          <a:p>
            <a:pPr marL="342900" indent="-342900" eaLnBrk="1" hangingPunct="1">
              <a:lnSpc>
                <a:spcPct val="80000"/>
              </a:lnSpc>
              <a:spcBef>
                <a:spcPts val="1680"/>
              </a:spcBef>
              <a:buClr>
                <a:schemeClr val="tx1"/>
              </a:buClr>
              <a:buFont typeface="Arial" charset="0"/>
              <a:buChar char="•"/>
            </a:pPr>
            <a:r>
              <a:rPr lang="en-US" altLang="en-US" dirty="0">
                <a:ea typeface="MS PGothic" charset="-128"/>
              </a:rPr>
              <a:t>Sum fyrirtækjaafbrot beinast gegn einstaklingum (</a:t>
            </a:r>
            <a:r>
              <a:rPr lang="en-US" altLang="en-US" dirty="0" err="1">
                <a:ea typeface="MS PGothic" charset="-128"/>
              </a:rPr>
              <a:t>e.g</a:t>
            </a:r>
            <a:r>
              <a:rPr lang="en-US" altLang="en-US" dirty="0">
                <a:ea typeface="MS PGothic" charset="-128"/>
              </a:rPr>
              <a:t> viðskiptavinum eða starfsfólki), önnur gegn fyrirtækjum (til dæmis keppinautum eða fyrirtækjum í viðskiptum) og enn önnur brjóta gegn stjórnvaldsreglum sem ætlað er að vernda aðra.</a:t>
            </a:r>
          </a:p>
          <a:p>
            <a:pPr eaLnBrk="1" hangingPunct="1">
              <a:lnSpc>
                <a:spcPct val="80000"/>
              </a:lnSpc>
              <a:spcBef>
                <a:spcPts val="1680"/>
              </a:spcBef>
              <a:buClr>
                <a:schemeClr val="tx1"/>
              </a:buClr>
            </a:pPr>
            <a:r>
              <a:rPr lang="en-US" altLang="en-US" b="1" dirty="0">
                <a:ea typeface="MS PGothic" charset="-128"/>
              </a:rPr>
              <a:t>Brot án þolanda </a:t>
            </a:r>
            <a:r>
              <a:rPr lang="en-US" altLang="en-US" dirty="0">
                <a:ea typeface="MS PGothic" charset="-128"/>
              </a:rPr>
              <a:t>eru ólögleg athæfi sem valda engum skaða nema hugsanlega þeim sem stundar þau</a:t>
            </a:r>
          </a:p>
          <a:p>
            <a:pPr marL="342900" indent="-342900" eaLnBrk="1" hangingPunct="1">
              <a:lnSpc>
                <a:spcPct val="80000"/>
              </a:lnSpc>
              <a:spcBef>
                <a:spcPts val="1680"/>
              </a:spcBef>
              <a:buClr>
                <a:schemeClr val="tx1"/>
              </a:buClr>
              <a:buFont typeface="Arial" charset="0"/>
              <a:buChar char="•"/>
            </a:pPr>
            <a:r>
              <a:rPr lang="en-US" altLang="en-US" dirty="0">
                <a:ea typeface="MS PGothic" charset="-128"/>
              </a:rPr>
              <a:t>Sumir líta á ólöglegt fjárhættuspil um lágar fjárhæðir sem brot án þolanda. </a:t>
            </a:r>
          </a:p>
        </p:txBody>
      </p:sp>
    </p:spTree>
    <p:extLst>
      <p:ext uri="{BB962C8B-B14F-4D97-AF65-F5344CB8AC3E}">
        <p14:creationId xmlns:p14="http://schemas.microsoft.com/office/powerpoint/2010/main" val="890023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52399" y="38104"/>
            <a:ext cx="8062913" cy="658813"/>
          </a:xfrm>
        </p:spPr>
        <p:txBody>
          <a:bodyPr/>
          <a:lstStyle/>
          <a:p>
            <a:pPr fontAlgn="auto">
              <a:spcAft>
                <a:spcPts val="0"/>
              </a:spcAft>
              <a:defRPr/>
            </a:pPr>
            <a:r>
              <a:rPr lang="en-US" dirty="0"/>
              <a:t>Hatursglæpir í Bandaríkjunum</a:t>
            </a:r>
          </a:p>
        </p:txBody>
      </p:sp>
      <p:pic>
        <p:nvPicPr>
          <p:cNvPr id="7" name="Picture Placeholder 6" descr="This is a pie chart showing the percentage of bias motivation categories for victims of single-bias incidents in 2019. They are as follows: Race/Ethnicity/Ancestry/Bias, 57.6%; Religion 20.1%;; Sexual Orientation, 16.7%; Gender Identity, 2.7%; Disability, 2.0%; Gender, 0.9%." title="Figure 7.9"/>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780254" y="838975"/>
            <a:ext cx="6807201" cy="4421230"/>
          </a:xfrm>
        </p:spPr>
      </p:pic>
      <p:sp>
        <p:nvSpPr>
          <p:cNvPr id="9219" name="Figure Legend"/>
          <p:cNvSpPr>
            <a:spLocks noGrp="1"/>
          </p:cNvSpPr>
          <p:nvPr>
            <p:ph type="body" sz="quarter" idx="14"/>
          </p:nvPr>
        </p:nvSpPr>
        <p:spPr>
          <a:xfrm>
            <a:off x="457200" y="5402263"/>
            <a:ext cx="8062913" cy="1166812"/>
          </a:xfrm>
        </p:spPr>
        <p:txBody>
          <a:bodyPr/>
          <a:lstStyle/>
          <a:p>
            <a:r>
              <a:rPr lang="en-US" sz="1600" dirty="0"/>
              <a:t>Árið 2009 var tilkynnt um 8.336 þolendur hatursglæpa í Bandaríkjunum. Það er innan við fimm prósent af fjölda þeirra sem sögðust hafa orðið fyrir hatursglæpum í könnun. (Línurit: FBI 2010)</a:t>
            </a:r>
          </a:p>
        </p:txBody>
      </p:sp>
    </p:spTree>
    <p:extLst>
      <p:ext uri="{BB962C8B-B14F-4D97-AF65-F5344CB8AC3E}">
        <p14:creationId xmlns:p14="http://schemas.microsoft.com/office/powerpoint/2010/main" val="1548631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6" y="105836"/>
            <a:ext cx="8314267" cy="658813"/>
          </a:xfrm>
        </p:spPr>
        <p:txBody>
          <a:bodyPr>
            <a:normAutofit/>
          </a:bodyPr>
          <a:lstStyle/>
          <a:p>
            <a:pPr fontAlgn="auto">
              <a:spcAft>
                <a:spcPts val="0"/>
              </a:spcAft>
              <a:defRPr/>
            </a:pPr>
            <a:r>
              <a:rPr lang="en-US" altLang="en-US" dirty="0">
                <a:ea typeface="MS PGothic" charset="-128"/>
              </a:rPr>
              <a:t>Afbrotatölfræði</a:t>
            </a:r>
            <a:endParaRPr lang="en-US" dirty="0"/>
          </a:p>
        </p:txBody>
      </p:sp>
      <p:sp>
        <p:nvSpPr>
          <p:cNvPr id="9" name="Text Placeholder 8"/>
          <p:cNvSpPr>
            <a:spLocks noGrp="1"/>
          </p:cNvSpPr>
          <p:nvPr>
            <p:ph type="body" sz="quarter" idx="14"/>
          </p:nvPr>
        </p:nvSpPr>
        <p:spPr>
          <a:xfrm>
            <a:off x="338665" y="931331"/>
            <a:ext cx="8686801" cy="5841999"/>
          </a:xfrm>
        </p:spPr>
        <p:txBody>
          <a:bodyPr/>
          <a:lstStyle/>
          <a:p>
            <a:pPr eaLnBrk="1" hangingPunct="1">
              <a:lnSpc>
                <a:spcPct val="80000"/>
              </a:lnSpc>
              <a:spcBef>
                <a:spcPts val="1680"/>
              </a:spcBef>
            </a:pPr>
            <a:r>
              <a:rPr lang="en-US" altLang="en-US" b="1" dirty="0">
                <a:ea typeface="MS PGothic" charset="-128"/>
              </a:rPr>
              <a:t>17.000 sjálfstæðar löggæslustofnanir</a:t>
            </a:r>
            <a:r>
              <a:rPr lang="en-US" altLang="en-US" dirty="0">
                <a:ea typeface="MS PGothic" charset="-128"/>
              </a:rPr>
              <a:t>, svo sem lögregluembætti borga og bæja, safna eigin gögnum.</a:t>
            </a:r>
          </a:p>
          <a:p>
            <a:pPr eaLnBrk="1" hangingPunct="1">
              <a:lnSpc>
                <a:spcPct val="80000"/>
              </a:lnSpc>
              <a:spcBef>
                <a:spcPts val="1680"/>
              </a:spcBef>
            </a:pPr>
            <a:r>
              <a:rPr lang="en-US" altLang="en-US" dirty="0">
                <a:ea typeface="MS PGothic" charset="-128"/>
              </a:rPr>
              <a:t>Þær senda skýrslur áfram til annarra stofnana og að lokum berast upplýsingarnar til alríkis</a:t>
            </a:r>
            <a:r>
              <a:rPr lang="en-US" altLang="en-US" dirty="0" err="1">
                <a:ea typeface="MS PGothic" charset="-128"/>
              </a:rPr>
              <a:t>rannsóknarlögreglu</a:t>
            </a:r>
            <a:r>
              <a:rPr lang="en-US" altLang="en-US" dirty="0">
                <a:ea typeface="MS PGothic" charset="-128"/>
              </a:rPr>
              <a:t> Bandaríkjanna í samræmdum afbrotaskýrslum hennar.</a:t>
            </a:r>
          </a:p>
          <a:p>
            <a:pPr eaLnBrk="1" hangingPunct="1">
              <a:lnSpc>
                <a:spcPct val="80000"/>
              </a:lnSpc>
              <a:spcBef>
                <a:spcPts val="1680"/>
              </a:spcBef>
            </a:pPr>
            <a:r>
              <a:rPr lang="en-US" dirty="0"/>
              <a:t>Ríkjunum ber nú einnig að afhenda gögn í </a:t>
            </a:r>
            <a:r>
              <a:rPr lang="en-US" b="1" dirty="0"/>
              <a:t>National Incident-Based Reporting System (NIBRS), </a:t>
            </a:r>
            <a:r>
              <a:rPr lang="en-US" dirty="0"/>
              <a:t>sem skráir ítarlegri upplýsingar um hvert afbrot, meðal annars tíma dags, staðsetningu og aðrar aðstæður.</a:t>
            </a:r>
          </a:p>
          <a:p>
            <a:pPr eaLnBrk="1" hangingPunct="1">
              <a:lnSpc>
                <a:spcPct val="80000"/>
              </a:lnSpc>
              <a:spcBef>
                <a:spcPts val="1680"/>
              </a:spcBef>
            </a:pPr>
            <a:r>
              <a:rPr lang="en-US" altLang="en-US" dirty="0">
                <a:ea typeface="MS PGothic" charset="-128"/>
              </a:rPr>
              <a:t>Allar þessar skýrslur byggjast á </a:t>
            </a:r>
            <a:r>
              <a:rPr lang="en-US" altLang="en-US" b="1" dirty="0">
                <a:ea typeface="MS PGothic" charset="-128"/>
              </a:rPr>
              <a:t>afbrotum sem tilkynnt eru lögreglu. </a:t>
            </a:r>
            <a:r>
              <a:rPr lang="en-US" altLang="en-US" dirty="0">
                <a:ea typeface="MS PGothic" charset="-128"/>
              </a:rPr>
              <a:t>Þær ná ekki yfir öll afbrot því mörg þeirra eru ekki tilkynnt vegna ótta við hefndaraðgerðir, skammar, vantrausts á lögreglu eða lítilla líkinda á saksókn.</a:t>
            </a:r>
            <a:endParaRPr lang="en-US" altLang="en-US" b="1" dirty="0">
              <a:ea typeface="MS PGothic" charset="-128"/>
            </a:endParaRPr>
          </a:p>
          <a:p>
            <a:pPr eaLnBrk="1" hangingPunct="1">
              <a:lnSpc>
                <a:spcPct val="80000"/>
              </a:lnSpc>
              <a:spcBef>
                <a:spcPts val="1680"/>
              </a:spcBef>
            </a:pPr>
            <a:r>
              <a:rPr lang="en-US" altLang="en-US" b="1" dirty="0">
                <a:ea typeface="MS PGothic" charset="-128"/>
              </a:rPr>
              <a:t>Landskönnun Bandaríkjanna á þolendum afbrota</a:t>
            </a:r>
            <a:r>
              <a:rPr lang="en-US" altLang="en-US" dirty="0">
                <a:ea typeface="MS PGothic" charset="-128"/>
              </a:rPr>
              <a:t> er </a:t>
            </a:r>
            <a:r>
              <a:rPr lang="en-US" altLang="en-US" b="1" dirty="0">
                <a:ea typeface="MS PGothic" charset="-128"/>
              </a:rPr>
              <a:t>sjálfsskýrslukönnun</a:t>
            </a:r>
            <a:r>
              <a:rPr lang="en-US" altLang="en-US" dirty="0">
                <a:ea typeface="MS PGothic" charset="-128"/>
              </a:rPr>
              <a:t> þar sem fólk veitir upplýsingar af fúsum og frjálsum vilja í könnunum og með skyldum aðferðum. </a:t>
            </a:r>
          </a:p>
          <a:p>
            <a:pPr eaLnBrk="1" hangingPunct="1">
              <a:lnSpc>
                <a:spcPct val="80000"/>
              </a:lnSpc>
              <a:spcBef>
                <a:spcPts val="1680"/>
              </a:spcBef>
            </a:pPr>
            <a:r>
              <a:rPr lang="en-US" altLang="en-US" dirty="0">
                <a:ea typeface="MS PGothic" charset="-128"/>
              </a:rPr>
              <a:t>Sjálfsskýrslukannanir sýna yfirleitt mun hærri tíðni afbrota. </a:t>
            </a:r>
          </a:p>
        </p:txBody>
      </p:sp>
    </p:spTree>
    <p:extLst>
      <p:ext uri="{BB962C8B-B14F-4D97-AF65-F5344CB8AC3E}">
        <p14:creationId xmlns:p14="http://schemas.microsoft.com/office/powerpoint/2010/main" val="1320463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a:xfrm>
            <a:off x="152399" y="762001"/>
            <a:ext cx="8873068" cy="5841999"/>
          </a:xfrm>
        </p:spPr>
        <p:txBody>
          <a:bodyPr/>
          <a:lstStyle/>
          <a:p>
            <a:pPr marL="342900" indent="-342900" eaLnBrk="1" fontAlgn="auto" hangingPunct="1">
              <a:spcBef>
                <a:spcPts val="200"/>
              </a:spcBef>
              <a:spcAft>
                <a:spcPts val="0"/>
              </a:spcAft>
              <a:buClr>
                <a:schemeClr val="tx1"/>
              </a:buClr>
              <a:buFont typeface="Arial" charset="0"/>
              <a:buChar char="•"/>
              <a:defRPr/>
            </a:pPr>
            <a:r>
              <a:rPr lang="en-US" dirty="0" sz="1550">
                <a:solidFill>
                  <a:prstClr val="black"/>
                </a:solidFill>
              </a:rPr>
              <a:t/>
            </a:r>
            <a:r>
              <a:rPr lang="en-US" b="1" dirty="0" sz="1550">
                <a:solidFill>
                  <a:prstClr val="black"/>
                </a:solidFill>
              </a:rPr>
              <a:t>Lögregla</a:t>
            </a:r>
            <a:r>
              <a:rPr lang="en-US" dirty="0" sz="1550">
                <a:solidFill>
                  <a:prstClr val="black"/>
                </a:solidFill>
              </a:rPr>
              <a:t/>
            </a:r>
            <a:r>
              <a:rPr lang="en-US" b="1" dirty="0" sz="1550">
                <a:solidFill>
                  <a:prstClr val="black"/>
                </a:solidFill>
              </a:rPr>
              <a:t> og aðrar löggæslustofnanir </a:t>
            </a:r>
            <a:r>
              <a:rPr lang="en-US" dirty="0" sz="1550">
                <a:solidFill>
                  <a:prstClr val="black"/>
                </a:solidFill>
              </a:rPr>
              <a:t>eru borgaralegar stofnanir sem framfylgja lögum og tryggja almannareglu á alríkis-, fylkis- og sveitarstjórnarstigi.</a:t>
            </a:r>
          </a:p>
          <a:p>
            <a:pPr marL="1074420" lvl="1" indent="-342900" fontAlgn="auto">
              <a:spcBef>
                <a:spcPts val="200"/>
              </a:spcBef>
              <a:spcAft>
                <a:spcPts val="0"/>
              </a:spcAft>
              <a:buClr>
                <a:schemeClr val="tx1"/>
              </a:buClr>
              <a:buFont typeface="Arial" charset="0"/>
              <a:buChar char="•"/>
              <a:defRPr/>
            </a:pPr>
            <a:r>
              <a:rPr lang="en-US" dirty="0" sz="1550">
                <a:solidFill>
                  <a:prstClr val="black"/>
                </a:solidFill>
              </a:rPr>
              <a:t>Bandaríkin hafa ekkert alríkislögreglulið, en alríkisstofnanir á borð við FBI, fíkniefnalögregluna, áfengis-, tóbaks- og skotvopnastofnunina (ATF) og aðrar stofnanir rannsaka og vinna gegn afbrotum.</a:t>
            </a:r>
          </a:p>
          <a:p>
            <a:pPr marL="1074420" lvl="1" indent="-342900" fontAlgn="auto">
              <a:spcBef>
                <a:spcPts val="200"/>
              </a:spcBef>
              <a:spcAft>
                <a:spcPts val="0"/>
              </a:spcAft>
              <a:buClr>
                <a:schemeClr val="tx1"/>
              </a:buClr>
              <a:buFont typeface="Arial" charset="0"/>
              <a:buChar char="•"/>
              <a:defRPr/>
            </a:pPr>
            <a:r>
              <a:rPr lang="en-US" dirty="0" sz="1550">
                <a:solidFill>
                  <a:prstClr val="black"/>
                </a:solidFill>
              </a:rPr>
              <a:t>Lögreglulið fylkja og sveitarfélaga starfa hvert með sína </a:t>
            </a:r>
            <a:r>
              <a:rPr lang="en-US" b="1" dirty="0" sz="1550">
                <a:solidFill>
                  <a:prstClr val="black"/>
                </a:solidFill>
              </a:rPr>
              <a:t>lögsögu</a:t>
            </a:r>
            <a:r>
              <a:rPr lang="en-US" dirty="0" sz="1550">
                <a:solidFill>
                  <a:prstClr val="black"/>
                </a:solidFill>
              </a:rPr>
              <a:t>, samhliða embættum lögreglustjóra, garðalögreglu og öðrum aðilum.</a:t>
            </a:r>
          </a:p>
          <a:p>
            <a:pPr marL="1074420" lvl="1" indent="-342900" fontAlgn="auto">
              <a:spcBef>
                <a:spcPts val="200"/>
              </a:spcBef>
              <a:spcAft>
                <a:spcPts val="0"/>
              </a:spcAft>
              <a:buClr>
                <a:schemeClr val="tx1"/>
              </a:buClr>
              <a:buFont typeface="Arial" charset="0"/>
              <a:buChar char="•"/>
              <a:defRPr/>
            </a:pPr>
            <a:r>
              <a:rPr lang="en-US" dirty="0" sz="1550">
                <a:solidFill>
                  <a:prstClr val="black"/>
                </a:solidFill>
              </a:rPr>
              <a:t>Sumar aðrar stofnanir hafa rannsóknarheimildir en ekki vald til að framfylgja lögum:</a:t>
            </a:r>
          </a:p>
          <a:p>
            <a:pPr marL="1600200" lvl="2" fontAlgn="auto">
              <a:spcBef>
                <a:spcPts val="200"/>
              </a:spcBef>
              <a:spcAft>
                <a:spcPts val="0"/>
              </a:spcAft>
              <a:buClr>
                <a:schemeClr val="tx1"/>
              </a:buClr>
              <a:buFont typeface="Arial" charset="0"/>
              <a:buChar char="•"/>
              <a:defRPr/>
            </a:pPr>
            <a:r>
              <a:rPr lang="en-US" dirty="0" sz="1550">
                <a:solidFill>
                  <a:prstClr val="black"/>
                </a:solidFill>
              </a:rPr>
              <a:t>Verðbréfa- og kauphallarnefndin hefur til dæmis eftirlit með fjármálaviðskiptum og rannsakar afbrot og önnur mál. Hún þarf hins vegar að vinna með FBI eða annarri stofnun að handtökum og meðferð sakamála.  </a:t>
            </a:r>
          </a:p>
          <a:p>
            <a:pPr marL="1074420" lvl="1" fontAlgn="auto">
              <a:spcBef>
                <a:spcPts val="200"/>
              </a:spcBef>
              <a:spcAft>
                <a:spcPts val="0"/>
              </a:spcAft>
              <a:buClr>
                <a:schemeClr val="tx1"/>
              </a:buClr>
              <a:buFont typeface="Arial" charset="0"/>
              <a:buChar char="•"/>
              <a:defRPr/>
            </a:pPr>
            <a:r>
              <a:rPr lang="en-US" dirty="0" sz="1550">
                <a:solidFill>
                  <a:prstClr val="black"/>
                </a:solidFill>
              </a:rPr>
              <a:t>Valdheimildir sumra stofnana eru ekki alltaf skýrar. Innflytjenda- og tollgæslan og landamæragæslan voru til dæmis látin sinna mannfjöldastjórnun og löggæslu vegna borgaralegra óeirða í mótmælunum árið 2020, þótt starfsfólk þeirra hefði ekki fengið þjálfun til þess.  </a:t>
            </a:r>
          </a:p>
        </p:txBody>
      </p:sp>
      <p:sp>
        <p:nvSpPr>
          <p:cNvPr id="5" name="Figure Number"/>
          <p:cNvSpPr>
            <a:spLocks noGrp="1"/>
          </p:cNvSpPr>
          <p:nvPr>
            <p:ph type="title"/>
          </p:nvPr>
        </p:nvSpPr>
        <p:spPr>
          <a:xfrm>
            <a:off x="338666" y="105836"/>
            <a:ext cx="8033809" cy="658813"/>
          </a:xfrm>
        </p:spPr>
        <p:txBody>
          <a:bodyPr>
            <a:normAutofit/>
          </a:bodyPr>
          <a:lstStyle/>
          <a:p>
            <a:pPr fontAlgn="auto">
              <a:spcAft>
                <a:spcPts val="0"/>
              </a:spcAft>
              <a:defRPr/>
            </a:pPr>
            <a:r>
              <a:rPr lang="en-US" altLang="en-US" dirty="0">
                <a:ea typeface="MS PGothic" charset="-128"/>
              </a:rPr>
              <a:t>Refsivörslukerfið (1. hluti)</a:t>
            </a:r>
            <a:endParaRPr lang="en-US" dirty="0"/>
          </a:p>
        </p:txBody>
      </p:sp>
    </p:spTree>
    <p:extLst>
      <p:ext uri="{BB962C8B-B14F-4D97-AF65-F5344CB8AC3E}">
        <p14:creationId xmlns:p14="http://schemas.microsoft.com/office/powerpoint/2010/main" val="649679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6" y="105836"/>
            <a:ext cx="8314267" cy="658813"/>
          </a:xfrm>
        </p:spPr>
        <p:txBody>
          <a:bodyPr>
            <a:normAutofit/>
          </a:bodyPr>
          <a:lstStyle/>
          <a:p>
            <a:pPr fontAlgn="auto">
              <a:spcAft>
                <a:spcPts val="0"/>
              </a:spcAft>
              <a:defRPr/>
            </a:pPr>
            <a:r>
              <a:rPr lang="en-US" altLang="en-US" dirty="0">
                <a:ea typeface="MS PGothic" charset="-128"/>
              </a:rPr>
              <a:t>Refsivörslukerfið (2. hluti)</a:t>
            </a:r>
            <a:endParaRPr lang="en-US" dirty="0"/>
          </a:p>
        </p:txBody>
      </p:sp>
      <p:sp>
        <p:nvSpPr>
          <p:cNvPr id="9" name="Text Placeholder 8"/>
          <p:cNvSpPr>
            <a:spLocks noGrp="1"/>
          </p:cNvSpPr>
          <p:nvPr>
            <p:ph type="body" sz="quarter" idx="14"/>
          </p:nvPr>
        </p:nvSpPr>
        <p:spPr>
          <a:xfrm>
            <a:off x="152399" y="1300162"/>
            <a:ext cx="8873068" cy="5303837"/>
          </a:xfrm>
        </p:spPr>
        <p:txBody>
          <a:bodyPr/>
          <a:lstStyle/>
          <a:p>
            <a:pPr fontAlgn="auto">
              <a:spcBef>
                <a:spcPts val="1080"/>
              </a:spcBef>
              <a:spcAft>
                <a:spcPts val="0"/>
              </a:spcAft>
              <a:buClr>
                <a:schemeClr val="tx1"/>
              </a:buClr>
              <a:defRPr/>
            </a:pPr>
            <a:r>
              <a:rPr lang="en-US" dirty="0"/>
              <a:t/>
            </a:r>
            <a:r>
              <a:rPr lang="en-US" b="1" dirty="0"/>
              <a:t>Dómstóll</a:t>
            </a:r>
            <a:r>
              <a:rPr lang="en-US" dirty="0"/>
              <a:t> er stofnun sem hefur vald til að taka ákvarðanir á grundvelli laga.</a:t>
            </a:r>
            <a:r>
              <a:rPr lang="en-US" dirty="0">
                <a:solidFill>
                  <a:prstClr val="black"/>
                </a:solidFill>
              </a:rPr>
              <a:t> </a:t>
            </a:r>
          </a:p>
          <a:p>
            <a:pPr marL="342900" indent="-342900" fontAlgn="auto">
              <a:spcBef>
                <a:spcPts val="1080"/>
              </a:spcBef>
              <a:spcAft>
                <a:spcPts val="0"/>
              </a:spcAft>
              <a:buClr>
                <a:schemeClr val="tx1"/>
              </a:buClr>
              <a:buFont typeface="Arial" charset="0"/>
              <a:buChar char="•"/>
              <a:defRPr/>
            </a:pPr>
            <a:r>
              <a:rPr lang="en-US" dirty="0">
                <a:solidFill>
                  <a:prstClr val="black"/>
                </a:solidFill>
              </a:rPr>
              <a:t>Forseti skipar dómara við alríkisdómstóla með samþykki öldungadeildarinnar. Þeir fjalla um alríkisbrot, viðskiptamál, mál milli fylkja og rétta beitingu laganna sjálfra. </a:t>
            </a:r>
          </a:p>
          <a:p>
            <a:pPr marL="342900" indent="-342900" fontAlgn="auto">
              <a:spcBef>
                <a:spcPts val="1080"/>
              </a:spcBef>
              <a:spcAft>
                <a:spcPts val="0"/>
              </a:spcAft>
              <a:buClr>
                <a:schemeClr val="tx1"/>
              </a:buClr>
              <a:buFont typeface="Arial" charset="0"/>
              <a:buChar char="•"/>
              <a:defRPr/>
            </a:pPr>
            <a:r>
              <a:rPr lang="en-US" dirty="0">
                <a:solidFill>
                  <a:prstClr val="black"/>
                </a:solidFill>
              </a:rPr>
              <a:t>Dómstólar fylkjanna fjalla um mál innan viðkomandi fylkis og skiptast í nokkur dómstig. </a:t>
            </a:r>
          </a:p>
          <a:p>
            <a:pPr marL="342900" indent="-342900" fontAlgn="auto">
              <a:spcBef>
                <a:spcPts val="1080"/>
              </a:spcBef>
              <a:spcAft>
                <a:spcPts val="0"/>
              </a:spcAft>
              <a:buClr>
                <a:schemeClr val="tx1"/>
              </a:buClr>
              <a:buFont typeface="Arial" charset="0"/>
              <a:buChar char="•"/>
              <a:defRPr/>
            </a:pPr>
            <a:r>
              <a:rPr lang="en-US" dirty="0">
                <a:solidFill>
                  <a:prstClr val="black"/>
                </a:solidFill>
              </a:rPr>
              <a:t>Dómstólar frumbyggjaþjóða (og réttarkerfi þeirra) fara með og leysa úr réttarágreiningi og sakamálum á ættbálkasvæðum frumbyggja Bandaríkjanna. </a:t>
            </a:r>
          </a:p>
          <a:p>
            <a:pPr marL="342900" indent="-342900" fontAlgn="auto">
              <a:spcBef>
                <a:spcPts val="1080"/>
              </a:spcBef>
              <a:spcAft>
                <a:spcPts val="0"/>
              </a:spcAft>
              <a:buClr>
                <a:schemeClr val="tx1"/>
              </a:buClr>
              <a:buFont typeface="Arial" charset="0"/>
              <a:buChar char="•"/>
              <a:defRPr/>
            </a:pPr>
            <a:r>
              <a:rPr lang="en-US" dirty="0">
                <a:solidFill>
                  <a:prstClr val="black"/>
                </a:solidFill>
              </a:rPr>
              <a:t>Hæstiréttur tekur einkum fyrir mál sem varða túlkun stjórnarskrárinnar og annarra laga eftir að önnur dómstig hafa verið fullreynd. Í sakamálum sker rétturinn yfirleitt úr um hvort stjórnvöld eða lög brjóti gegn stjórnarskránni, svo sem ákvæðum hennar um réttláta málsmeðferð eða jafna réttarvernd.</a:t>
            </a:r>
          </a:p>
          <a:p>
            <a:pPr marL="342900" indent="-342900" fontAlgn="auto">
              <a:spcBef>
                <a:spcPts val="1080"/>
              </a:spcBef>
              <a:spcAft>
                <a:spcPts val="0"/>
              </a:spcAft>
              <a:buClr>
                <a:schemeClr val="tx1"/>
              </a:buClr>
              <a:buFont typeface="Arial" charset="0"/>
              <a:buChar char="•"/>
              <a:defRPr/>
            </a:pPr>
            <a:endParaRPr lang="en-US" dirty="0"/>
          </a:p>
        </p:txBody>
      </p:sp>
    </p:spTree>
    <p:extLst>
      <p:ext uri="{BB962C8B-B14F-4D97-AF65-F5344CB8AC3E}">
        <p14:creationId xmlns:p14="http://schemas.microsoft.com/office/powerpoint/2010/main" val="4389562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4"/>
          </p:nvPr>
        </p:nvSpPr>
        <p:spPr>
          <a:xfrm>
            <a:off x="152399" y="762001"/>
            <a:ext cx="8873068" cy="5841999"/>
          </a:xfrm>
        </p:spPr>
        <p:txBody>
          <a:bodyPr/>
          <a:lstStyle/>
          <a:p>
            <a:pPr marL="342900" indent="-342900" fontAlgn="auto">
              <a:spcBef>
                <a:spcPts val="1080"/>
              </a:spcBef>
              <a:spcAft>
                <a:spcPts val="0"/>
              </a:spcAft>
              <a:buClr>
                <a:schemeClr val="tx1"/>
              </a:buClr>
              <a:buFont typeface="Arial" charset="0"/>
              <a:buChar char="•"/>
              <a:defRPr/>
            </a:pPr>
            <a:r>
              <a:rPr lang="en-US" dirty="0">
                <a:solidFill>
                  <a:prstClr val="black"/>
                </a:solidFill>
              </a:rPr>
              <a:t> </a:t>
            </a:r>
            <a:r>
              <a:rPr lang="en-US" b="1" dirty="0">
                <a:solidFill>
                  <a:prstClr val="black"/>
                </a:solidFill>
              </a:rPr>
              <a:t>Fullnustukerfi refsinga </a:t>
            </a:r>
            <a:r>
              <a:rPr lang="en-US" dirty="0"/>
              <a:t>hefur eftirlit með fólki sem hefur verið handtekið, sakfellt og dæmt fyrir refsiverð brot, auk fólks sem er í gæslu meðan það bíður málflutnings, réttarhalda eða annarrar málsmeðferðar.</a:t>
            </a:r>
          </a:p>
          <a:p>
            <a:pPr marL="342900" indent="-342900" fontAlgn="auto">
              <a:spcBef>
                <a:spcPts val="1080"/>
              </a:spcBef>
              <a:spcAft>
                <a:spcPts val="0"/>
              </a:spcAft>
              <a:buClr>
                <a:schemeClr val="tx1"/>
              </a:buClr>
              <a:buFont typeface="Arial" charset="0"/>
              <a:buChar char="•"/>
              <a:defRPr/>
            </a:pPr>
            <a:r>
              <a:rPr lang="en-US" dirty="0">
                <a:solidFill>
                  <a:prstClr val="black"/>
                </a:solidFill>
              </a:rPr>
              <a:t>Kerfið nær til staðbundinna stofnana, svo sem gæsluvarðhaldsfangelsa, auk stofnana fylkjanna og alríkisins.</a:t>
            </a:r>
          </a:p>
          <a:p>
            <a:pPr marL="342900" indent="-342900" fontAlgn="auto">
              <a:spcBef>
                <a:spcPts val="1080"/>
              </a:spcBef>
              <a:spcAft>
                <a:spcPts val="0"/>
              </a:spcAft>
              <a:buClr>
                <a:schemeClr val="tx1"/>
              </a:buClr>
              <a:buFont typeface="Arial" charset="0"/>
              <a:buChar char="•"/>
              <a:defRPr/>
            </a:pPr>
            <a:r>
              <a:rPr lang="en-US" dirty="0">
                <a:solidFill>
                  <a:prstClr val="black"/>
                </a:solidFill>
              </a:rPr>
              <a:t>Undir fullnustukerfið falla bæði fangelsaðir einstaklingar, sem er gert að dvelja á stofnun, og fólk sem hefur fengið reynslulausn eða er undir skilorðsbundnu eftirliti. </a:t>
            </a:r>
          </a:p>
          <a:p>
            <a:pPr marL="1074420" lvl="1" indent="-342900" fontAlgn="auto">
              <a:spcBef>
                <a:spcPts val="1080"/>
              </a:spcBef>
              <a:spcAft>
                <a:spcPts val="0"/>
              </a:spcAft>
              <a:buClr>
                <a:schemeClr val="tx1"/>
              </a:buClr>
              <a:buFont typeface="Arial" charset="0"/>
              <a:buChar char="•"/>
              <a:defRPr/>
            </a:pPr>
            <a:r>
              <a:rPr lang="en-US" dirty="0">
                <a:solidFill>
                  <a:prstClr val="black"/>
                </a:solidFill>
              </a:rPr>
              <a:t>Reynslulausn vísar yfirleitt til þess að fólk sé leyst úr fangelsi með því skilyrði að það sæti eftirliti og haldi sig frá tiltekinni háttsemi.</a:t>
            </a:r>
          </a:p>
          <a:p>
            <a:pPr marL="1074420" lvl="1" indent="-342900" fontAlgn="auto">
              <a:spcBef>
                <a:spcPts val="1080"/>
              </a:spcBef>
              <a:spcAft>
                <a:spcPts val="0"/>
              </a:spcAft>
              <a:buClr>
                <a:schemeClr val="tx1"/>
              </a:buClr>
              <a:buFont typeface="Arial" charset="0"/>
              <a:buChar char="•"/>
              <a:defRPr/>
            </a:pPr>
            <a:r>
              <a:rPr lang="en-US" dirty="0">
                <a:solidFill>
                  <a:prstClr val="black"/>
                </a:solidFill>
              </a:rPr>
              <a:t>Skilorðsbundið eftirlit kemur oft í stað fangelsisvistar.</a:t>
            </a:r>
          </a:p>
          <a:p>
            <a:pPr marL="342900" indent="-342900" fontAlgn="auto">
              <a:spcBef>
                <a:spcPts val="1080"/>
              </a:spcBef>
              <a:spcAft>
                <a:spcPts val="0"/>
              </a:spcAft>
              <a:buClr>
                <a:schemeClr val="tx1"/>
              </a:buClr>
              <a:buFont typeface="Arial" charset="0"/>
              <a:buChar char="•"/>
              <a:defRPr/>
            </a:pPr>
            <a:r>
              <a:rPr lang="en-US" dirty="0">
                <a:solidFill>
                  <a:prstClr val="black"/>
                </a:solidFill>
              </a:rPr>
              <a:t>Fjöldi fólks innan bandaríska fullnustukerfisins tók að aukast jafnt og þétt á áttunda og níunda áratugnum og náði hámarki árið 2007, þegar alls 7,3 milljónir manna féllu undir kerfið.</a:t>
            </a:r>
          </a:p>
          <a:p>
            <a:pPr marL="342900" indent="-342900" fontAlgn="auto">
              <a:spcBef>
                <a:spcPts val="1080"/>
              </a:spcBef>
              <a:spcAft>
                <a:spcPts val="0"/>
              </a:spcAft>
              <a:buClr>
                <a:schemeClr val="tx1"/>
              </a:buClr>
              <a:buFont typeface="Arial" charset="0"/>
              <a:buChar char="•"/>
              <a:defRPr/>
            </a:pPr>
            <a:r>
              <a:rPr lang="en-US" dirty="0">
                <a:solidFill>
                  <a:prstClr val="black"/>
                </a:solidFill>
              </a:rPr>
              <a:t>Árið 2018 var heildarfjöldinn 6,4 milljónir, þar af voru 2,3 milljónir í fangelsi.</a:t>
            </a:r>
          </a:p>
          <a:p>
            <a:pPr marL="342900" indent="-342900" fontAlgn="auto">
              <a:spcBef>
                <a:spcPts val="1080"/>
              </a:spcBef>
              <a:spcAft>
                <a:spcPts val="0"/>
              </a:spcAft>
              <a:buClr>
                <a:schemeClr val="tx1"/>
              </a:buClr>
              <a:buFont typeface="Arial" charset="0"/>
              <a:buChar char="•"/>
              <a:defRPr/>
            </a:pPr>
            <a:endParaRPr lang="en-US" dirty="0">
              <a:solidFill>
                <a:prstClr val="black"/>
              </a:solidFill>
            </a:endParaRPr>
          </a:p>
        </p:txBody>
      </p:sp>
      <p:sp>
        <p:nvSpPr>
          <p:cNvPr id="5" name="Figure Number"/>
          <p:cNvSpPr>
            <a:spLocks noGrp="1"/>
          </p:cNvSpPr>
          <p:nvPr>
            <p:ph type="title"/>
          </p:nvPr>
        </p:nvSpPr>
        <p:spPr>
          <a:xfrm>
            <a:off x="338666" y="105836"/>
            <a:ext cx="8314267" cy="658813"/>
          </a:xfrm>
        </p:spPr>
        <p:txBody>
          <a:bodyPr>
            <a:normAutofit/>
          </a:bodyPr>
          <a:lstStyle/>
          <a:p>
            <a:pPr fontAlgn="auto">
              <a:spcAft>
                <a:spcPts val="0"/>
              </a:spcAft>
              <a:defRPr/>
            </a:pPr>
            <a:r>
              <a:rPr lang="en-US" altLang="en-US" dirty="0">
                <a:ea typeface="MS PGothic" charset="-128"/>
              </a:rPr>
              <a:t>Refsivörslukerfið (3. hluti)</a:t>
            </a:r>
            <a:endParaRPr lang="en-US" dirty="0"/>
          </a:p>
        </p:txBody>
      </p:sp>
    </p:spTree>
    <p:extLst>
      <p:ext uri="{BB962C8B-B14F-4D97-AF65-F5344CB8AC3E}">
        <p14:creationId xmlns:p14="http://schemas.microsoft.com/office/powerpoint/2010/main" val="182709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7.10</a:t>
            </a:r>
          </a:p>
        </p:txBody>
      </p:sp>
      <p:pic>
        <p:nvPicPr>
          <p:cNvPr id="7" name="Picture Placeholder 6" descr="A transit police officer holds a dog's leach while the dog investigates a suitcase on a train." title="Figure 7.10"/>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677722" y="1002517"/>
            <a:ext cx="5621868" cy="3738542"/>
          </a:xfrm>
        </p:spPr>
      </p:pic>
      <p:sp>
        <p:nvSpPr>
          <p:cNvPr id="9219" name="Figure Legend"/>
          <p:cNvSpPr>
            <a:spLocks noGrp="1"/>
          </p:cNvSpPr>
          <p:nvPr>
            <p:ph type="body" sz="quarter" idx="14"/>
          </p:nvPr>
        </p:nvSpPr>
        <p:spPr>
          <a:xfrm>
            <a:off x="457200" y="4843463"/>
            <a:ext cx="8062913" cy="1166812"/>
          </a:xfrm>
        </p:spPr>
        <p:txBody>
          <a:bodyPr/>
          <a:lstStyle/>
          <a:p>
            <a:r>
              <a:rPr lang="en-US" sz="1600" b="1" dirty="0"/>
              <a:t/>
            </a:r>
            <a:r>
              <a:rPr lang="en-US" sz="1600" dirty="0"/>
              <a:t>Lögreglan beitir fjölbreyttum búnaði og úrræðum til að vernda samfélagið og koma í veg fyrir afbrot. Hundar í K9-sveitum leita að sprengiefnum og ólöglegum efnum í lestum og á öðrum opinberum stöðum. (Mynd: MTA/</a:t>
            </a:r>
            <a:r>
              <a:rPr lang="en-US" sz="1600" dirty="0" err="1"/>
              <a:t>flickr</a:t>
            </a:r>
            <a:r>
              <a:rPr lang="en-US" sz="1600" dirty="0"/>
              <a:t>)</a:t>
            </a:r>
          </a:p>
        </p:txBody>
      </p:sp>
    </p:spTree>
    <p:extLst>
      <p:ext uri="{BB962C8B-B14F-4D97-AF65-F5344CB8AC3E}">
        <p14:creationId xmlns:p14="http://schemas.microsoft.com/office/powerpoint/2010/main" val="25598109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6" y="21171"/>
            <a:ext cx="8314267" cy="588429"/>
          </a:xfrm>
        </p:spPr>
        <p:txBody>
          <a:bodyPr>
            <a:normAutofit/>
          </a:bodyPr>
          <a:lstStyle/>
          <a:p>
            <a:pPr fontAlgn="auto">
              <a:spcAft>
                <a:spcPts val="0"/>
              </a:spcAft>
              <a:defRPr/>
            </a:pPr>
            <a:r>
              <a:rPr lang="en-US" altLang="en-US" dirty="0">
                <a:ea typeface="MS PGothic" charset="-128"/>
              </a:rPr>
              <a:t>Löggæsla og kynþáttur</a:t>
            </a:r>
            <a:endParaRPr lang="en-US" dirty="0"/>
          </a:p>
        </p:txBody>
      </p:sp>
      <p:sp>
        <p:nvSpPr>
          <p:cNvPr id="9" name="Text Placeholder 8"/>
          <p:cNvSpPr>
            <a:spLocks noGrp="1"/>
          </p:cNvSpPr>
          <p:nvPr>
            <p:ph type="body" sz="quarter" idx="14"/>
          </p:nvPr>
        </p:nvSpPr>
        <p:spPr>
          <a:xfrm>
            <a:off x="270932" y="609600"/>
            <a:ext cx="8758768" cy="5841999"/>
          </a:xfrm>
        </p:spPr>
        <p:txBody>
          <a:bodyPr/>
          <a:lstStyle/>
          <a:p>
            <a:pPr marL="342900" indent="-342900" fontAlgn="auto">
              <a:spcBef>
                <a:spcPts val="1080"/>
              </a:spcBef>
              <a:spcAft>
                <a:spcPts val="0"/>
              </a:spcAft>
              <a:buClr>
                <a:schemeClr val="tx1"/>
              </a:buClr>
              <a:buFont typeface="Arial" charset="0"/>
              <a:buChar char="•"/>
              <a:defRPr/>
            </a:pPr>
            <a:r>
              <a:rPr lang="en-US" dirty="0">
                <a:solidFill>
                  <a:prstClr val="black"/>
                </a:solidFill>
              </a:rPr>
              <a:t>Á tímum þrælahalds, borgarastyrjaldarinnar og endurreisnartímabilsins gegndi löggæslan lykilhlutverki í kúgun Bandaríkjamanna af afrískum uppruna og viðhaldi yfirráða hvítra.  </a:t>
            </a:r>
          </a:p>
          <a:p>
            <a:pPr marL="342900" indent="-342900" fontAlgn="auto">
              <a:spcBef>
                <a:spcPts val="1080"/>
              </a:spcBef>
              <a:spcAft>
                <a:spcPts val="0"/>
              </a:spcAft>
              <a:buClr>
                <a:schemeClr val="tx1"/>
              </a:buClr>
              <a:buFont typeface="Arial" charset="0"/>
              <a:buChar char="•"/>
              <a:defRPr/>
            </a:pPr>
            <a:r>
              <a:rPr lang="en-US" dirty="0">
                <a:solidFill>
                  <a:prstClr val="black"/>
                </a:solidFill>
              </a:rPr>
              <a:t>Einkum, en þó ekki eingöngu, í Suðurríkjunum voru sett lög sem skertu réttindi svartra. Takmarkanir á skotvopnaeign voru til dæmis sjaldgæfar í Bandaríkjunum þar til sett voru lög um skotvopnaeftirlit til að hindra svart fólk, bæði í ánauð og frjálst, í að eiga skotvopn. </a:t>
            </a:r>
          </a:p>
          <a:p>
            <a:pPr marL="342900" indent="-342900" fontAlgn="auto">
              <a:spcBef>
                <a:spcPts val="1080"/>
              </a:spcBef>
              <a:spcAft>
                <a:spcPts val="0"/>
              </a:spcAft>
              <a:buClr>
                <a:schemeClr val="tx1"/>
              </a:buClr>
              <a:buFont typeface="Arial" charset="0"/>
              <a:buChar char="•"/>
              <a:defRPr/>
            </a:pPr>
            <a:r>
              <a:rPr lang="en-US" dirty="0">
                <a:solidFill>
                  <a:prstClr val="black"/>
                </a:solidFill>
              </a:rPr>
              <a:t>Á níunda áratugnum voru sett lög sem þyngdu viðurlög við vörslu tiltekinna fíkniefna, svo sem krakks, og sviptu dómara ákvörðunarvaldi við refsiákvörðun.</a:t>
            </a:r>
          </a:p>
          <a:p>
            <a:pPr marL="1074420" lvl="1" indent="-342900" fontAlgn="auto">
              <a:spcBef>
                <a:spcPts val="1080"/>
              </a:spcBef>
              <a:spcAft>
                <a:spcPts val="0"/>
              </a:spcAft>
              <a:buClr>
                <a:schemeClr val="tx1"/>
              </a:buClr>
              <a:buFont typeface="Arial" charset="0"/>
              <a:buChar char="•"/>
              <a:defRPr/>
            </a:pPr>
            <a:r>
              <a:rPr lang="en-US" dirty="0">
                <a:solidFill>
                  <a:prstClr val="black"/>
                </a:solidFill>
              </a:rPr>
              <a:t>Lög um eignaupptöku án sakfellingar, þjálfun og starfsvenjur sem byggðust á kynþáttamiðaðri einstaklingsgreiningu og aðrir hvatar ýttu undir harkalega löggæslu gagnvart lituðu fólki; fjöldafangelsunin sem af þessu hlaust lagði samfélög í rúst.</a:t>
            </a:r>
          </a:p>
          <a:p>
            <a:pPr marL="342900" indent="-342900" fontAlgn="auto">
              <a:spcBef>
                <a:spcPts val="1080"/>
              </a:spcBef>
              <a:spcAft>
                <a:spcPts val="0"/>
              </a:spcAft>
              <a:buClr>
                <a:schemeClr val="tx1"/>
              </a:buClr>
              <a:buFont typeface="Arial" charset="0"/>
              <a:buChar char="•"/>
              <a:defRPr/>
            </a:pPr>
            <a:r>
              <a:rPr lang="en-US" dirty="0">
                <a:solidFill>
                  <a:prstClr val="black"/>
                </a:solidFill>
              </a:rPr>
              <a:t>Lögregla beitir skotvopnum og öðrum banvænum aðferðum gegn svörtu fólki mun oftar en gegn fólki af öðrum kynþáttum. </a:t>
            </a:r>
          </a:p>
        </p:txBody>
      </p:sp>
      <p:sp>
        <p:nvSpPr>
          <p:cNvPr id="4" name="TextBox 3">
            <a:extLst>
              <a:ext uri="{FF2B5EF4-FFF2-40B4-BE49-F238E27FC236}">
                <a16:creationId xmlns:a16="http://schemas.microsoft.com/office/drawing/2014/main" id="{766972C8-E08C-9349-9D33-C2B54CFDEB8A}"/>
              </a:ext>
            </a:extLst>
          </p:cNvPr>
          <p:cNvSpPr txBox="1"/>
          <p:nvPr/>
        </p:nvSpPr>
        <p:spPr>
          <a:xfrm>
            <a:off x="214392" y="6318607"/>
            <a:ext cx="8815227" cy="553998"/>
          </a:xfrm>
          <a:prstGeom prst="rect">
            <a:avLst/>
          </a:prstGeom>
          <a:noFill/>
        </p:spPr>
        <p:txBody>
          <a:bodyPr wrap="square" rtlCol="0">
            <a:spAutoFit/>
          </a:bodyPr>
          <a:lstStyle/>
          <a:p>
            <a:r>
              <a:rPr lang="en-US" sz="1000" dirty="0"/>
              <a:t>Þetta OpenStax-viðbótarefni er © Rice University samkvæmt alþjóðlega CC BY-NC-SA 4.0-leyfinu. Aðeins má afrita það eða breyta því í óviðskiptalegum tilgangi, enda sé OpenStax og Rice University getið og allar breytingar tilgreindar. Öllum aðlöguðum útgáfum skal deilt með sams konar leyfi.</a:t>
            </a:r>
          </a:p>
        </p:txBody>
      </p:sp>
    </p:spTree>
    <p:extLst>
      <p:ext uri="{BB962C8B-B14F-4D97-AF65-F5344CB8AC3E}">
        <p14:creationId xmlns:p14="http://schemas.microsoft.com/office/powerpoint/2010/main" val="7779329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2177</TotalTime>
  <Words>3558</Words>
  <Application>Microsoft Macintosh PowerPoint</Application>
  <PresentationFormat>On-screen Show (4:3)</PresentationFormat>
  <Paragraphs>226</Paragraphs>
  <Slides>33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MS PGothic</vt:lpstr>
      <vt:lpstr>Arial</vt:lpstr>
      <vt:lpstr>Arial Black</vt:lpstr>
      <vt:lpstr>Calibri</vt:lpstr>
      <vt:lpstr>Essential</vt:lpstr>
      <vt:lpstr>INTRODUCTION TO SOCIOLOGY 3E</vt:lpstr>
      <vt:lpstr>Figure 7.1</vt:lpstr>
      <vt:lpstr>Corporate, financial, or “white collar” crime</vt:lpstr>
      <vt:lpstr>Q: Which of the Following crimes should be punished most severely?</vt:lpstr>
      <vt:lpstr>Q: Which of the Following crimes should be punished most severely? (continued)</vt:lpstr>
      <vt:lpstr>Deviance: Definitions and contexts</vt:lpstr>
      <vt:lpstr>Changing perceptions of deviance (part 1)</vt:lpstr>
      <vt:lpstr>Changing perceptions of deviance (part 2)</vt:lpstr>
      <vt:lpstr>Changing perceptions of deviance (part 3)</vt:lpstr>
      <vt:lpstr>Situational Perceptions of Deviance:  Legality and acceptance of Gambling</vt:lpstr>
      <vt:lpstr>Figure 7.3</vt:lpstr>
      <vt:lpstr>Social Control</vt:lpstr>
      <vt:lpstr>Functionalism – Emile Durkheim: The Essential Nature of Deviance</vt:lpstr>
      <vt:lpstr>Functionalism – Robert Merton: Strain Theory</vt:lpstr>
      <vt:lpstr>Functionalism – Social Disorganization Theory</vt:lpstr>
      <vt:lpstr>Conflict Theory</vt:lpstr>
      <vt:lpstr>Symbolic interactionism: Labeling Theory</vt:lpstr>
      <vt:lpstr>Techniques of Neutralization</vt:lpstr>
      <vt:lpstr>Felony Disenfranchisement  and the right to vote</vt:lpstr>
      <vt:lpstr>Figure 7.4</vt:lpstr>
      <vt:lpstr>Figure 7.5</vt:lpstr>
      <vt:lpstr>Figure 7.6</vt:lpstr>
      <vt:lpstr>Figure 7.7</vt:lpstr>
      <vt:lpstr>Figure 7.8</vt:lpstr>
      <vt:lpstr>Crime and the law</vt:lpstr>
      <vt:lpstr>Types of crime</vt:lpstr>
      <vt:lpstr>Hate Crimes in the U.S.</vt:lpstr>
      <vt:lpstr>Crime Statistics</vt:lpstr>
      <vt:lpstr>The Criminal Justice System (part 1)</vt:lpstr>
      <vt:lpstr>The Criminal Justice System (part 2)</vt:lpstr>
      <vt:lpstr>The Criminal Justice System (part 3)</vt:lpstr>
      <vt:lpstr>Figure 7.10</vt:lpstr>
      <vt:lpstr>Policing and Race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7 - Deviance, Crime, and Social Control</dc:title>
  <dc:creator>Spuddy McSpare</dc:creator>
  <cp:lastModifiedBy>Theresa Masciale</cp:lastModifiedBy>
  <cp:revision>78</cp:revision>
  <dcterms:created xsi:type="dcterms:W3CDTF">2012-06-04T02:13:36Z</dcterms:created>
  <dcterms:modified xsi:type="dcterms:W3CDTF">2026-02-16T20:20:54Z</dcterms:modified>
</cp:coreProperties>
</file>