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12" r:id="rId1"/>
  </p:sldMasterIdLst>
  <p:notesMasterIdLst>
    <p:notesMasterId r:id="rId26"/>
  </p:notesMasterIdLst>
  <p:handoutMasterIdLst>
    <p:handoutMasterId r:id="rId27"/>
  </p:handoutMasterIdLst>
  <p:sldIdLst>
    <p:sldId id="256" r:id="rId2"/>
    <p:sldId id="279" r:id="rId3"/>
    <p:sldId id="280" r:id="rId4"/>
    <p:sldId id="300" r:id="rId5"/>
    <p:sldId id="301" r:id="rId6"/>
    <p:sldId id="278" r:id="rId7"/>
    <p:sldId id="302" r:id="rId8"/>
    <p:sldId id="286" r:id="rId9"/>
    <p:sldId id="288" r:id="rId10"/>
    <p:sldId id="287" r:id="rId11"/>
    <p:sldId id="289" r:id="rId12"/>
    <p:sldId id="290" r:id="rId13"/>
    <p:sldId id="291" r:id="rId14"/>
    <p:sldId id="292" r:id="rId15"/>
    <p:sldId id="293" r:id="rId16"/>
    <p:sldId id="303" r:id="rId17"/>
    <p:sldId id="295" r:id="rId18"/>
    <p:sldId id="304" r:id="rId19"/>
    <p:sldId id="294" r:id="rId20"/>
    <p:sldId id="284" r:id="rId21"/>
    <p:sldId id="296" r:id="rId22"/>
    <p:sldId id="299" r:id="rId23"/>
    <p:sldId id="297" r:id="rId24"/>
    <p:sldId id="298" r:id="rId25"/>
  </p:sldIdLst>
  <p:sldSz cx="9144000" cy="6858000" type="screen4x3"/>
  <p:notesSz cx="9296400" cy="7010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286" autoAdjust="0"/>
    <p:restoredTop sz="95095" autoAdjust="0"/>
  </p:normalViewPr>
  <p:slideViewPr>
    <p:cSldViewPr snapToGrid="0" snapToObjects="1">
      <p:cViewPr varScale="1">
        <p:scale>
          <a:sx n="112" d="100"/>
          <a:sy n="112" d="100"/>
        </p:scale>
        <p:origin x="1784"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handoutMaster" Target="handoutMasters/handout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7" tIns="46589" rIns="93177" bIns="46589"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5265809" y="0"/>
            <a:ext cx="4028440" cy="350520"/>
          </a:xfrm>
          <a:prstGeom prst="rect">
            <a:avLst/>
          </a:prstGeom>
        </p:spPr>
        <p:txBody>
          <a:bodyPr vert="horz" lIns="93177" tIns="46589" rIns="93177" bIns="46589" rtlCol="0"/>
          <a:lstStyle>
            <a:lvl1pPr algn="r" fontAlgn="auto">
              <a:spcBef>
                <a:spcPts val="0"/>
              </a:spcBef>
              <a:spcAft>
                <a:spcPts val="0"/>
              </a:spcAft>
              <a:defRPr sz="1200" smtClean="0">
                <a:latin typeface="+mn-lt"/>
              </a:defRPr>
            </a:lvl1pPr>
          </a:lstStyle>
          <a:p>
            <a:pPr>
              <a:defRPr/>
            </a:pPr>
            <a:fld id="{E5310F03-FC83-4E11-8558-AE8A84515371}" type="datetimeFigureOut">
              <a:rPr lang="en-US"/>
              <a:pPr>
                <a:defRPr/>
              </a:pPr>
              <a:t>2/16/26</a:t>
            </a:fld>
            <a:endParaRPr lang="en-US"/>
          </a:p>
        </p:txBody>
      </p:sp>
      <p:sp>
        <p:nvSpPr>
          <p:cNvPr id="4" name="Footer Placeholder 3"/>
          <p:cNvSpPr>
            <a:spLocks noGrp="1"/>
          </p:cNvSpPr>
          <p:nvPr>
            <p:ph type="ftr" sz="quarter" idx="2"/>
          </p:nvPr>
        </p:nvSpPr>
        <p:spPr>
          <a:xfrm>
            <a:off x="0" y="6658664"/>
            <a:ext cx="4028440" cy="350520"/>
          </a:xfrm>
          <a:prstGeom prst="rect">
            <a:avLst/>
          </a:prstGeom>
        </p:spPr>
        <p:txBody>
          <a:bodyPr vert="horz" lIns="93177" tIns="46589" rIns="93177" bIns="46589"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5265809" y="6658664"/>
            <a:ext cx="4028440" cy="350520"/>
          </a:xfrm>
          <a:prstGeom prst="rect">
            <a:avLst/>
          </a:prstGeom>
        </p:spPr>
        <p:txBody>
          <a:bodyPr vert="horz" lIns="93177" tIns="46589" rIns="93177" bIns="46589" rtlCol="0" anchor="b"/>
          <a:lstStyle>
            <a:lvl1pPr algn="r" fontAlgn="auto">
              <a:spcBef>
                <a:spcPts val="0"/>
              </a:spcBef>
              <a:spcAft>
                <a:spcPts val="0"/>
              </a:spcAft>
              <a:defRPr sz="1200" smtClean="0">
                <a:latin typeface="+mn-lt"/>
              </a:defRPr>
            </a:lvl1pPr>
          </a:lstStyle>
          <a:p>
            <a:pPr>
              <a:defRPr/>
            </a:pPr>
            <a:fld id="{5E2D4EAB-08FF-4A94-84C5-535EB0AB39EB}" type="slidenum">
              <a:rPr lang="en-US"/>
              <a:pPr>
                <a:defRPr/>
              </a:pPr>
              <a:t>‹#›</a:t>
            </a:fld>
            <a:endParaRPr lang="en-US"/>
          </a:p>
        </p:txBody>
      </p:sp>
    </p:spTree>
    <p:extLst>
      <p:ext uri="{BB962C8B-B14F-4D97-AF65-F5344CB8AC3E}">
        <p14:creationId xmlns:p14="http://schemas.microsoft.com/office/powerpoint/2010/main" val="39052913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9075" cy="3508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265738" y="0"/>
            <a:ext cx="4029075" cy="350838"/>
          </a:xfrm>
          <a:prstGeom prst="rect">
            <a:avLst/>
          </a:prstGeom>
        </p:spPr>
        <p:txBody>
          <a:bodyPr vert="horz" lIns="91440" tIns="45720" rIns="91440" bIns="45720" rtlCol="0"/>
          <a:lstStyle>
            <a:lvl1pPr algn="r">
              <a:defRPr sz="1200"/>
            </a:lvl1pPr>
          </a:lstStyle>
          <a:p>
            <a:fld id="{4923BBAE-5190-49CF-8A21-CD785C28580F}" type="datetimeFigureOut">
              <a:rPr lang="en-US" smtClean="0"/>
              <a:pPr/>
              <a:t>2/16/26</a:t>
            </a:fld>
            <a:endParaRPr lang="en-US"/>
          </a:p>
        </p:txBody>
      </p:sp>
      <p:sp>
        <p:nvSpPr>
          <p:cNvPr id="4" name="Slide Image Placeholder 3"/>
          <p:cNvSpPr>
            <a:spLocks noGrp="1" noRot="1" noChangeAspect="1"/>
          </p:cNvSpPr>
          <p:nvPr>
            <p:ph type="sldImg" idx="2"/>
          </p:nvPr>
        </p:nvSpPr>
        <p:spPr>
          <a:xfrm>
            <a:off x="2895600" y="525463"/>
            <a:ext cx="3505200" cy="2628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30275" y="3330575"/>
            <a:ext cx="7435850" cy="31543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7975"/>
            <a:ext cx="4029075" cy="3508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265738" y="6657975"/>
            <a:ext cx="4029075" cy="350838"/>
          </a:xfrm>
          <a:prstGeom prst="rect">
            <a:avLst/>
          </a:prstGeom>
        </p:spPr>
        <p:txBody>
          <a:bodyPr vert="horz" lIns="91440" tIns="45720" rIns="91440" bIns="45720" rtlCol="0" anchor="b"/>
          <a:lstStyle>
            <a:lvl1pPr algn="r">
              <a:defRPr sz="1200"/>
            </a:lvl1pPr>
          </a:lstStyle>
          <a:p>
            <a:fld id="{B000937A-A483-4E47-97DB-D85689371A01}" type="slidenum">
              <a:rPr lang="en-US" smtClean="0"/>
              <a:pPr/>
              <a:t>‹#›</a:t>
            </a:fld>
            <a:endParaRPr lang="en-US"/>
          </a:p>
        </p:txBody>
      </p:sp>
    </p:spTree>
    <p:extLst>
      <p:ext uri="{BB962C8B-B14F-4D97-AF65-F5344CB8AC3E}">
        <p14:creationId xmlns:p14="http://schemas.microsoft.com/office/powerpoint/2010/main" val="4065505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00937A-A483-4E47-97DB-D85689371A01}" type="slidenum">
              <a:rPr lang="en-US" smtClean="0"/>
              <a:pPr/>
              <a:t>1</a:t>
            </a:fld>
            <a:endParaRPr lang="en-US"/>
          </a:p>
        </p:txBody>
      </p:sp>
    </p:spTree>
    <p:extLst>
      <p:ext uri="{BB962C8B-B14F-4D97-AF65-F5344CB8AC3E}">
        <p14:creationId xmlns:p14="http://schemas.microsoft.com/office/powerpoint/2010/main" val="360374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9" name="Picture Placeholder 8"/>
          <p:cNvSpPr>
            <a:spLocks noGrp="1"/>
          </p:cNvSpPr>
          <p:nvPr>
            <p:ph type="pic" sz="quarter" idx="13"/>
          </p:nvPr>
        </p:nvSpPr>
        <p:spPr>
          <a:xfrm>
            <a:off x="457199" y="1107618"/>
            <a:ext cx="4031619" cy="4607689"/>
          </a:xfrm>
        </p:spPr>
        <p:txBody>
          <a:bodyPr rtlCol="0">
            <a:normAutofit/>
          </a:bodyPr>
          <a:lstStyle/>
          <a:p>
            <a:pPr lvl="0"/>
            <a:endParaRPr lang="en-US" noProof="0"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5"/>
          </p:nvPr>
        </p:nvSpPr>
        <p:spPr/>
        <p:txBody>
          <a:bodyPr/>
          <a:lstStyle>
            <a:lvl1pPr>
              <a:defRPr/>
            </a:lvl1pPr>
          </a:lstStyle>
          <a:p>
            <a:pPr>
              <a:defRPr/>
            </a:pPr>
            <a:fld id="{9407585C-3587-422A-819E-6AA2E8DA9E7C}" type="datetime4">
              <a:rPr lang="en-US" smtClean="0"/>
              <a:t>February 16, 2026</a:t>
            </a:fld>
            <a:endParaRPr lang="en-US"/>
          </a:p>
        </p:txBody>
      </p:sp>
      <p:sp>
        <p:nvSpPr>
          <p:cNvPr id="6" name="Footer Placeholder 5"/>
          <p:cNvSpPr>
            <a:spLocks noGrp="1"/>
          </p:cNvSpPr>
          <p:nvPr>
            <p:ph type="ftr" sz="quarter" idx="16"/>
          </p:nvPr>
        </p:nvSpPr>
        <p:spPr/>
        <p:txBody>
          <a:bodyPr/>
          <a:lstStyle>
            <a:lvl1pPr>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pPr>
              <a:defRPr/>
            </a:pPr>
            <a:endParaRPr lang="en-US" dirty="0"/>
          </a:p>
        </p:txBody>
      </p:sp>
      <p:sp>
        <p:nvSpPr>
          <p:cNvPr id="7" name="Slide Number Placeholder 6"/>
          <p:cNvSpPr>
            <a:spLocks noGrp="1"/>
          </p:cNvSpPr>
          <p:nvPr>
            <p:ph type="sldNum" sz="quarter" idx="17"/>
          </p:nvPr>
        </p:nvSpPr>
        <p:spPr/>
        <p:txBody>
          <a:bodyPr/>
          <a:lstStyle>
            <a:lvl1pPr>
              <a:defRPr/>
            </a:lvl1pPr>
          </a:lstStyle>
          <a:p>
            <a:pPr>
              <a:defRPr/>
            </a:pPr>
            <a:fld id="{76124547-4185-4266-B4E4-2581C1A8731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fld id="{56B84C34-F1AC-4629-8871-31DCA5A23A11}" type="datetime4">
              <a:rPr lang="en-US" smtClean="0"/>
              <a:t>February 16, 2026</a:t>
            </a:fld>
            <a:endParaRPr lang="en-US"/>
          </a:p>
        </p:txBody>
      </p:sp>
      <p:sp>
        <p:nvSpPr>
          <p:cNvPr id="6" name="Footer Placeholder 4"/>
          <p:cNvSpPr>
            <a:spLocks noGrp="1"/>
          </p:cNvSpPr>
          <p:nvPr>
            <p:ph type="ftr" sz="quarter" idx="16"/>
          </p:nvPr>
        </p:nvSpPr>
        <p:spPr/>
        <p:txBody>
          <a:bodyPr/>
          <a:lstStyle>
            <a:lvl1pPr>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pPr>
              <a:defRPr/>
            </a:pPr>
            <a:endParaRPr lang="en-US" dirty="0"/>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lvl1pPr>
              <a:defRPr/>
            </a:lvl1pPr>
          </a:lstStyle>
          <a:p>
            <a:pPr>
              <a:defRPr/>
            </a:pPr>
            <a:fld id="{80F8FAA2-3F1D-4D2B-947E-972E4CB7F609}" type="datetime4">
              <a:rPr lang="en-US" smtClean="0"/>
              <a:t>February 16, 2026</a:t>
            </a:fld>
            <a:endParaRPr lang="en-US"/>
          </a:p>
        </p:txBody>
      </p:sp>
      <p:sp>
        <p:nvSpPr>
          <p:cNvPr id="6" name="Footer Placeholder 5"/>
          <p:cNvSpPr>
            <a:spLocks noGrp="1"/>
          </p:cNvSpPr>
          <p:nvPr>
            <p:ph type="ftr" sz="quarter" idx="11"/>
          </p:nvPr>
        </p:nvSpPr>
        <p:spPr/>
        <p:txBody>
          <a:bodyPr/>
          <a:lstStyle>
            <a:lvl1pPr>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6158F162-EC8D-4B5B-975F-B8B0EEBB18C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txBox="1">
            <a:spLocks/>
          </p:cNvSpPr>
          <p:nvPr userDrawn="1"/>
        </p:nvSpPr>
        <p:spPr>
          <a:xfrm>
            <a:off x="0" y="788988"/>
            <a:ext cx="9144000" cy="709612"/>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fontAlgn="auto">
              <a:spcAft>
                <a:spcPts val="0"/>
              </a:spcAft>
              <a:defRPr/>
            </a:pPr>
            <a:r>
              <a:rPr lang="en-US" sz="3500" dirty="0"/>
              <a:t>College Physics</a:t>
            </a:r>
          </a:p>
          <a:p>
            <a:pPr algn="ctr" fontAlgn="auto">
              <a:spcAft>
                <a:spcPts val="0"/>
              </a:spcAft>
              <a:defRPr/>
            </a:pPr>
            <a:endParaRPr lang="en-US" sz="1800" cap="none" dirty="0">
              <a:solidFill>
                <a:schemeClr val="accent3">
                  <a:lumMod val="20000"/>
                  <a:lumOff val="80000"/>
                </a:schemeClr>
              </a:solidFill>
              <a:latin typeface="+mn-lt"/>
            </a:endParaRPr>
          </a:p>
          <a:p>
            <a:pPr algn="ctr" fontAlgn="auto">
              <a:spcAft>
                <a:spcPts val="0"/>
              </a:spcAft>
              <a:defRPr/>
            </a:pPr>
            <a:r>
              <a:rPr lang="en-US" sz="2000" b="1" cap="none" dirty="0">
                <a:solidFill>
                  <a:srgbClr val="212F62"/>
                </a:solidFill>
                <a:latin typeface="+mn-lt"/>
              </a:rPr>
              <a:t>Chapter # Chapter Title</a:t>
            </a:r>
          </a:p>
          <a:p>
            <a:pPr algn="ctr" fontAlgn="auto">
              <a:spcAft>
                <a:spcPts val="0"/>
              </a:spcAft>
              <a:defRPr/>
            </a:pPr>
            <a:r>
              <a:rPr lang="en-US" sz="1600" cap="none" dirty="0">
                <a:solidFill>
                  <a:schemeClr val="tx1"/>
                </a:solidFill>
                <a:latin typeface="+mn-lt"/>
              </a:rPr>
              <a:t>PowerPoint Image Slideshow</a:t>
            </a:r>
          </a:p>
        </p:txBody>
      </p:sp>
      <p:pic>
        <p:nvPicPr>
          <p:cNvPr id="3" name="Picture 8" descr="medium_covers_Page_2.png"/>
          <p:cNvPicPr>
            <a:picLocks noChangeAspect="1"/>
          </p:cNvPicPr>
          <p:nvPr userDrawn="1"/>
        </p:nvPicPr>
        <p:blipFill>
          <a:blip r:embed="rId2" cstate="print"/>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sp>
        <p:nvSpPr>
          <p:cNvPr id="4" name="Date Placeholder 3"/>
          <p:cNvSpPr>
            <a:spLocks noGrp="1"/>
          </p:cNvSpPr>
          <p:nvPr>
            <p:ph type="dt" sz="half" idx="10"/>
          </p:nvPr>
        </p:nvSpPr>
        <p:spPr/>
        <p:txBody>
          <a:bodyPr/>
          <a:lstStyle>
            <a:lvl1pPr>
              <a:defRPr/>
            </a:lvl1pPr>
          </a:lstStyle>
          <a:p>
            <a:pPr>
              <a:defRPr/>
            </a:pPr>
            <a:fld id="{453C1301-39A5-4A35-A65F-D4CF43DA996B}" type="datetime4">
              <a:rPr lang="en-US" smtClean="0"/>
              <a:t>February 16, 2026</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pPr>
              <a:defRPr/>
            </a:pP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1027" name="Text Placeholder 2"/>
          <p:cNvSpPr>
            <a:spLocks noGrp="1"/>
          </p:cNvSpPr>
          <p:nvPr>
            <p:ph type="body" idx="1"/>
          </p:nvPr>
        </p:nvSpPr>
        <p:spPr bwMode="auto">
          <a:xfrm>
            <a:off x="457200" y="1752600"/>
            <a:ext cx="7620000" cy="4373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172200"/>
            <a:ext cx="3429000" cy="304800"/>
          </a:xfrm>
          <a:prstGeom prst="rect">
            <a:avLst/>
          </a:prstGeom>
        </p:spPr>
        <p:txBody>
          <a:bodyPr vert="horz" lIns="91440" tIns="45720" rIns="91440" bIns="0" rtlCol="0" anchor="b"/>
          <a:lstStyle>
            <a:lvl1pPr algn="l" fontAlgn="auto">
              <a:spcBef>
                <a:spcPts val="0"/>
              </a:spcBef>
              <a:spcAft>
                <a:spcPts val="0"/>
              </a:spcAft>
              <a:defRPr sz="1000" smtClean="0">
                <a:solidFill>
                  <a:schemeClr val="tx1"/>
                </a:solidFill>
                <a:latin typeface="+mn-lt"/>
              </a:defRPr>
            </a:lvl1pPr>
          </a:lstStyle>
          <a:p>
            <a:pPr>
              <a:defRPr/>
            </a:pPr>
            <a:fld id="{9C29372B-F42B-4A20-BFF7-5D89107B2E37}" type="datetime4">
              <a:rPr lang="en-US" smtClean="0"/>
              <a:t>February 16, 2026</a:t>
            </a:fld>
            <a:endParaRPr lang="en-US" dirty="0"/>
          </a:p>
        </p:txBody>
      </p:sp>
      <p:sp>
        <p:nvSpPr>
          <p:cNvPr id="5" name="Footer Placeholder 4"/>
          <p:cNvSpPr>
            <a:spLocks noGrp="1"/>
          </p:cNvSpPr>
          <p:nvPr>
            <p:ph type="ftr" sz="quarter" idx="3"/>
          </p:nvPr>
        </p:nvSpPr>
        <p:spPr>
          <a:xfrm>
            <a:off x="457199" y="6492875"/>
            <a:ext cx="7698259"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 </a:t>
            </a:r>
            <a:endParaRPr lang="en-US" dirty="0"/>
          </a:p>
        </p:txBody>
      </p:sp>
      <p:sp>
        <p:nvSpPr>
          <p:cNvPr id="6" name="Slide Number Placeholder 5"/>
          <p:cNvSpPr>
            <a:spLocks noGrp="1"/>
          </p:cNvSpPr>
          <p:nvPr>
            <p:ph type="sldNum" sz="quarter" idx="4"/>
          </p:nvPr>
        </p:nvSpPr>
        <p:spPr>
          <a:xfrm rot="16200000">
            <a:off x="8044657" y="683419"/>
            <a:ext cx="1316037" cy="365125"/>
          </a:xfrm>
          <a:prstGeom prst="rect">
            <a:avLst/>
          </a:prstGeom>
        </p:spPr>
        <p:txBody>
          <a:bodyPr vert="horz" lIns="91440" tIns="45720" rIns="91440" bIns="45720" rtlCol="0" anchor="ctr"/>
          <a:lstStyle>
            <a:lvl1pPr algn="r" fontAlgn="auto">
              <a:spcBef>
                <a:spcPts val="0"/>
              </a:spcBef>
              <a:spcAft>
                <a:spcPts val="0"/>
              </a:spcAft>
              <a:defRPr sz="2400" b="1" smtClean="0">
                <a:solidFill>
                  <a:srgbClr val="FFFFFF"/>
                </a:solidFill>
                <a:latin typeface="+mn-lt"/>
              </a:defRPr>
            </a:lvl1pPr>
          </a:lstStyle>
          <a:p>
            <a:pPr>
              <a:defRPr/>
            </a:pPr>
            <a:fld id="{C56169A9-3380-4EA0-9DA0-2D35F2C8DA18}"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Lst>
  <p:hf sldNum="0" hdr="0" dt="0"/>
  <p:txStyles>
    <p:titleStyle>
      <a:lvl1pPr algn="l" rtl="0" fontAlgn="base">
        <a:spcBef>
          <a:spcPct val="0"/>
        </a:spcBef>
        <a:spcAft>
          <a:spcPct val="0"/>
        </a:spcAft>
        <a:defRPr sz="2400" kern="1200" cap="all" spc="-60" baseline="0">
          <a:solidFill>
            <a:schemeClr val="tx1"/>
          </a:solidFill>
          <a:latin typeface="+mj-lt"/>
          <a:ea typeface="+mj-ea"/>
          <a:cs typeface="+mj-cs"/>
        </a:defRPr>
      </a:lvl1pPr>
      <a:lvl2pPr algn="l" rtl="0" fontAlgn="base">
        <a:spcBef>
          <a:spcPct val="0"/>
        </a:spcBef>
        <a:spcAft>
          <a:spcPct val="0"/>
        </a:spcAft>
        <a:defRPr sz="2400">
          <a:solidFill>
            <a:srgbClr val="6CB255"/>
          </a:solidFill>
          <a:latin typeface="Arial Black" pitchFamily="34" charset="0"/>
        </a:defRPr>
      </a:lvl2pPr>
      <a:lvl3pPr algn="l" rtl="0" fontAlgn="base">
        <a:spcBef>
          <a:spcPct val="0"/>
        </a:spcBef>
        <a:spcAft>
          <a:spcPct val="0"/>
        </a:spcAft>
        <a:defRPr sz="2400">
          <a:solidFill>
            <a:srgbClr val="6CB255"/>
          </a:solidFill>
          <a:latin typeface="Arial Black" pitchFamily="34" charset="0"/>
        </a:defRPr>
      </a:lvl3pPr>
      <a:lvl4pPr algn="l" rtl="0" fontAlgn="base">
        <a:spcBef>
          <a:spcPct val="0"/>
        </a:spcBef>
        <a:spcAft>
          <a:spcPct val="0"/>
        </a:spcAft>
        <a:defRPr sz="2400">
          <a:solidFill>
            <a:srgbClr val="6CB255"/>
          </a:solidFill>
          <a:latin typeface="Arial Black" pitchFamily="34" charset="0"/>
        </a:defRPr>
      </a:lvl4pPr>
      <a:lvl5pPr algn="l" rtl="0" fontAlgn="base">
        <a:spcBef>
          <a:spcPct val="0"/>
        </a:spcBef>
        <a:spcAft>
          <a:spcPct val="0"/>
        </a:spcAft>
        <a:defRPr sz="2400">
          <a:solidFill>
            <a:srgbClr val="6CB255"/>
          </a:solidFill>
          <a:latin typeface="Arial Black" pitchFamily="34" charset="0"/>
        </a:defRPr>
      </a:lvl5pPr>
      <a:lvl6pPr marL="457200" algn="l" rtl="0" fontAlgn="base">
        <a:spcBef>
          <a:spcPct val="0"/>
        </a:spcBef>
        <a:spcAft>
          <a:spcPct val="0"/>
        </a:spcAft>
        <a:defRPr sz="2400">
          <a:solidFill>
            <a:srgbClr val="6CB255"/>
          </a:solidFill>
          <a:latin typeface="Arial Black" pitchFamily="34" charset="0"/>
        </a:defRPr>
      </a:lvl6pPr>
      <a:lvl7pPr marL="914400" algn="l" rtl="0" fontAlgn="base">
        <a:spcBef>
          <a:spcPct val="0"/>
        </a:spcBef>
        <a:spcAft>
          <a:spcPct val="0"/>
        </a:spcAft>
        <a:defRPr sz="2400">
          <a:solidFill>
            <a:srgbClr val="6CB255"/>
          </a:solidFill>
          <a:latin typeface="Arial Black" pitchFamily="34" charset="0"/>
        </a:defRPr>
      </a:lvl7pPr>
      <a:lvl8pPr marL="1371600" algn="l" rtl="0" fontAlgn="base">
        <a:spcBef>
          <a:spcPct val="0"/>
        </a:spcBef>
        <a:spcAft>
          <a:spcPct val="0"/>
        </a:spcAft>
        <a:defRPr sz="2400">
          <a:solidFill>
            <a:srgbClr val="6CB255"/>
          </a:solidFill>
          <a:latin typeface="Arial Black" pitchFamily="34" charset="0"/>
        </a:defRPr>
      </a:lvl8pPr>
      <a:lvl9pPr marL="1828800" algn="l" rtl="0" fontAlgn="base">
        <a:spcBef>
          <a:spcPct val="0"/>
        </a:spcBef>
        <a:spcAft>
          <a:spcPct val="0"/>
        </a:spcAft>
        <a:defRPr sz="2400">
          <a:solidFill>
            <a:srgbClr val="6CB255"/>
          </a:solidFill>
          <a:latin typeface="Arial Black" pitchFamily="34" charset="0"/>
        </a:defRPr>
      </a:lvl9pPr>
    </p:titleStyle>
    <p:bodyStyle>
      <a:lvl1pPr algn="l" rtl="0" fontAlgn="base">
        <a:spcBef>
          <a:spcPct val="20000"/>
        </a:spcBef>
        <a:spcAft>
          <a:spcPts val="600"/>
        </a:spcAft>
        <a:buClr>
          <a:srgbClr val="6CB255"/>
        </a:buClr>
        <a:buFont typeface="Arial" charset="0"/>
        <a:defRPr sz="2000" kern="1200">
          <a:solidFill>
            <a:schemeClr val="tx1"/>
          </a:solidFill>
          <a:latin typeface="+mn-lt"/>
          <a:ea typeface="+mn-ea"/>
          <a:cs typeface="+mn-cs"/>
        </a:defRPr>
      </a:lvl1pPr>
      <a:lvl2pPr marL="457200" indent="-182563" algn="l" rtl="0" fontAlgn="base">
        <a:spcBef>
          <a:spcPct val="20000"/>
        </a:spcBef>
        <a:spcAft>
          <a:spcPct val="0"/>
        </a:spcAft>
        <a:buClr>
          <a:schemeClr val="tx1"/>
        </a:buClr>
        <a:buFont typeface="Arial" charset="0"/>
        <a:buChar char="•"/>
        <a:defRPr sz="2000" kern="1200">
          <a:solidFill>
            <a:srgbClr val="000000"/>
          </a:solidFill>
          <a:latin typeface="+mn-lt"/>
          <a:ea typeface="+mn-ea"/>
          <a:cs typeface="+mn-cs"/>
        </a:defRPr>
      </a:lvl2pPr>
      <a:lvl3pPr marL="11430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3pPr>
      <a:lvl4pPr marL="16002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4pPr>
      <a:lvl5pPr marL="20574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xml" /><Relationship Id="rId3" Type="http://schemas.openxmlformats.org/officeDocument/2006/relationships/image" Target="../media/v3_image3_51e54acd9dc1.png" /><Relationship Id="rId4" Type="http://schemas.openxmlformats.org/officeDocument/2006/relationships/image" Target="../media/image4.jpe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p:cNvSpPr>
            <a:spLocks noGrp="1"/>
          </p:cNvSpPr>
          <p:nvPr>
            <p:ph type="title" idx="4294967295"/>
          </p:nvPr>
        </p:nvSpPr>
        <p:spPr>
          <a:xfrm>
            <a:off x="0" y="696222"/>
            <a:ext cx="9144000" cy="735012"/>
          </a:xfrm>
        </p:spPr>
        <p:txBody>
          <a:bodyPr>
            <a:normAutofit/>
          </a:bodyPr>
          <a:lstStyle/>
          <a:p>
            <a:pPr algn="ctr"/>
            <a:r>
              <a:rPr lang="en-US" sz="3600" dirty="0"/>
              <a:t>Félagsfræði, 3. útgáfa</a:t>
            </a:r>
          </a:p>
        </p:txBody>
      </p:sp>
      <p:sp>
        <p:nvSpPr>
          <p:cNvPr id="5" name="Chapter Title"/>
          <p:cNvSpPr txBox="1">
            <a:spLocks/>
          </p:cNvSpPr>
          <p:nvPr/>
        </p:nvSpPr>
        <p:spPr>
          <a:xfrm>
            <a:off x="0" y="1610625"/>
            <a:ext cx="9144000" cy="709612"/>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fontAlgn="auto">
              <a:spcAft>
                <a:spcPts val="0"/>
              </a:spcAft>
              <a:defRPr/>
            </a:pPr>
            <a:r>
              <a:rPr lang="en-US" sz="2000" b="1" cap="none" dirty="0">
                <a:solidFill>
                  <a:srgbClr val="212F62"/>
                </a:solidFill>
                <a:latin typeface="+mn-lt"/>
              </a:rPr>
              <a:t>1. kafli INNGANGUR AÐ FÉLAGSFRÆÐI </a:t>
            </a:r>
          </a:p>
          <a:p>
            <a:pPr algn="ctr" fontAlgn="auto">
              <a:spcAft>
                <a:spcPts val="0"/>
              </a:spcAft>
              <a:defRPr/>
            </a:pPr>
            <a:r>
              <a:rPr lang="en-US" sz="1600" cap="none" dirty="0">
                <a:solidFill>
                  <a:schemeClr val="tx1"/>
                </a:solidFill>
                <a:latin typeface="+mn-lt"/>
              </a:rPr>
              <a:t>Myndasýning í PowerPoint</a:t>
            </a:r>
          </a:p>
        </p:txBody>
      </p:sp>
      <p:pic>
        <p:nvPicPr>
          <p:cNvPr id="3" name="Picture 2" descr="Image of OpenStax Sociology Cover" title="OS Sociology Cov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5698" y="2557844"/>
            <a:ext cx="3235428" cy="3235428"/>
          </a:xfrm>
          <a:prstGeom prst="rect">
            <a:avLst/>
          </a:prstGeom>
        </p:spPr>
      </p:pic>
      <p:pic>
        <p:nvPicPr>
          <p:cNvPr id="6" name="OpenStaxLogo" descr="openstax college logo"/>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10087" y="5793272"/>
            <a:ext cx="1226434" cy="83359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1.1</a:t>
            </a:r>
          </a:p>
        </p:txBody>
      </p:sp>
      <p:pic>
        <p:nvPicPr>
          <p:cNvPr id="7" name="Picture Placeholder 6" descr="A photo of a crowded train station full of people going up and down escalators" title="figure 1.1"/>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4121" b="14121"/>
          <a:stretch>
            <a:fillRect/>
          </a:stretch>
        </p:blipFill>
        <p:spPr/>
      </p:pic>
      <p:sp>
        <p:nvSpPr>
          <p:cNvPr id="9219" name="Figure Legend"/>
          <p:cNvSpPr>
            <a:spLocks noGrp="1"/>
          </p:cNvSpPr>
          <p:nvPr>
            <p:ph type="body" sz="quarter" idx="14"/>
          </p:nvPr>
        </p:nvSpPr>
        <p:spPr>
          <a:xfrm>
            <a:off x="457200" y="4843463"/>
            <a:ext cx="8062913" cy="1166812"/>
          </a:xfrm>
        </p:spPr>
        <p:txBody>
          <a:bodyPr/>
          <a:lstStyle/>
          <a:p>
            <a:r>
              <a:rPr lang="en-US" sz="1600" dirty="0"/>
              <a:t>Á hverjum degi ferðast 7,5 milljónir manna með lestum um Mumbai á Indlandi. Langflest þekkjast þau ekki en eiga þó margt sameiginlegt þegar þau ferðast saman. (Mynd: </a:t>
            </a:r>
            <a:r>
              <a:rPr lang="en-US" sz="1600" dirty="0" err="1"/>
              <a:t>Rajarshi</a:t>
            </a:r>
            <a:r>
              <a:rPr lang="en-US" sz="1600" dirty="0"/>
              <a:t> MITRA/</a:t>
            </a:r>
            <a:r>
              <a:rPr lang="en-US" sz="1600" dirty="0" err="1"/>
              <a:t>flickr</a:t>
            </a:r>
            <a:r>
              <a:rPr lang="en-US" sz="1600" dirty="0"/>
              <a:t>)</a:t>
            </a:r>
          </a:p>
          <a:p>
            <a:br>
              <a:rPr lang="en-US" sz="1600" dirty="0"/>
            </a:br>
            <a:endParaRPr lang="en-US" sz="1600" dirty="0"/>
          </a:p>
          <a:p>
            <a:endParaRPr lang="en-US" sz="1600" dirty="0">
              <a:solidFill>
                <a:schemeClr val="tx1"/>
              </a:solidFill>
            </a:endParaRPr>
          </a:p>
        </p:txBody>
      </p:sp>
    </p:spTree>
    <p:extLst>
      <p:ext uri="{BB962C8B-B14F-4D97-AF65-F5344CB8AC3E}">
        <p14:creationId xmlns:p14="http://schemas.microsoft.com/office/powerpoint/2010/main" val="345080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77825"/>
            <a:ext cx="8062913" cy="658813"/>
          </a:xfrm>
        </p:spPr>
        <p:txBody>
          <a:bodyPr>
            <a:normAutofit fontScale="90000"/>
          </a:bodyPr>
          <a:lstStyle/>
          <a:p>
            <a:pPr fontAlgn="auto">
              <a:spcAft>
                <a:spcPts val="0"/>
              </a:spcAft>
              <a:defRPr/>
            </a:pPr>
            <a:r>
              <a:rPr lang="en-US" altLang="en-US" dirty="0">
                <a:ea typeface="MS PGothic" charset="-128"/>
              </a:rPr>
              <a:t>Sp.: Hvar upplifir þú samfélag og samkennd með ókunnugu fólki?</a:t>
            </a:r>
            <a:endParaRPr lang="en-US" dirty="0"/>
          </a:p>
        </p:txBody>
      </p:sp>
      <p:sp>
        <p:nvSpPr>
          <p:cNvPr id="9" name="Content Placeholder 2"/>
          <p:cNvSpPr>
            <a:spLocks noGrp="1"/>
          </p:cNvSpPr>
          <p:nvPr>
            <p:ph type="body" sz="quarter" idx="14"/>
          </p:nvPr>
        </p:nvSpPr>
        <p:spPr>
          <a:xfrm>
            <a:off x="457200" y="1519238"/>
            <a:ext cx="8062913" cy="4491037"/>
          </a:xfrm>
        </p:spPr>
        <p:txBody>
          <a:bodyPr/>
          <a:lstStyle/>
          <a:p>
            <a:pPr marL="342900" indent="-342900" eaLnBrk="1" hangingPunct="1">
              <a:lnSpc>
                <a:spcPct val="80000"/>
              </a:lnSpc>
              <a:buClr>
                <a:schemeClr val="tx1"/>
              </a:buClr>
              <a:buAutoNum type="alphaUcPeriod"/>
            </a:pPr>
            <a:r>
              <a:rPr lang="en-US" altLang="en-US" sz="1800" dirty="0">
                <a:ea typeface="MS PGothic" charset="-128"/>
              </a:rPr>
              <a:t>Á leið til og frá vinnu eða í almenningssamgöngum</a:t>
            </a:r>
          </a:p>
          <a:p>
            <a:pPr marL="342900" indent="-342900" eaLnBrk="1" hangingPunct="1">
              <a:lnSpc>
                <a:spcPct val="80000"/>
              </a:lnSpc>
              <a:buClr>
                <a:schemeClr val="tx1"/>
              </a:buClr>
              <a:buAutoNum type="alphaUcPeriod"/>
            </a:pPr>
            <a:r>
              <a:rPr lang="en-US" altLang="en-US" sz="1800" dirty="0">
                <a:ea typeface="MS PGothic" charset="-128"/>
              </a:rPr>
              <a:t>Áfangastaðir, svo sem söfn, verslunarsvæði, áhugaverðir staðir eða sýningar</a:t>
            </a:r>
          </a:p>
          <a:p>
            <a:pPr marL="342900" indent="-342900" eaLnBrk="1" hangingPunct="1">
              <a:lnSpc>
                <a:spcPct val="80000"/>
              </a:lnSpc>
              <a:buClr>
                <a:schemeClr val="tx1"/>
              </a:buClr>
              <a:buAutoNum type="alphaUcPeriod"/>
            </a:pPr>
            <a:r>
              <a:rPr lang="en-US" altLang="en-US" sz="1800" dirty="0">
                <a:ea typeface="MS PGothic" charset="-128"/>
              </a:rPr>
              <a:t>Sameiginleg útivistarsvæði, svo sem leikvellir, strendur eða hundagerði</a:t>
            </a:r>
          </a:p>
          <a:p>
            <a:pPr marL="342900" indent="-342900" eaLnBrk="1" hangingPunct="1">
              <a:lnSpc>
                <a:spcPct val="80000"/>
              </a:lnSpc>
              <a:buClr>
                <a:schemeClr val="tx1"/>
              </a:buClr>
              <a:buAutoNum type="alphaUcPeriod"/>
            </a:pPr>
            <a:r>
              <a:rPr lang="en-US" altLang="en-US" sz="1800" dirty="0">
                <a:ea typeface="MS PGothic" charset="-128"/>
              </a:rPr>
              <a:t>Trúarlegar eða andlegar stofnanir og samkomustaðir</a:t>
            </a:r>
          </a:p>
          <a:p>
            <a:pPr marL="342900" indent="-342900" eaLnBrk="1" hangingPunct="1">
              <a:lnSpc>
                <a:spcPct val="80000"/>
              </a:lnSpc>
              <a:buClr>
                <a:schemeClr val="tx1"/>
              </a:buClr>
              <a:buAutoNum type="alphaUcPeriod"/>
            </a:pPr>
            <a:r>
              <a:rPr lang="en-US" altLang="en-US" sz="1800" dirty="0">
                <a:ea typeface="MS PGothic" charset="-128"/>
              </a:rPr>
              <a:t>Staðir til sjálfsræktar eða líkamsræktar, svo sem jógastöðvar og líkamsræktarstöðvar</a:t>
            </a:r>
          </a:p>
          <a:p>
            <a:pPr marL="342900" indent="-342900" eaLnBrk="1" hangingPunct="1">
              <a:lnSpc>
                <a:spcPct val="80000"/>
              </a:lnSpc>
              <a:buClr>
                <a:schemeClr val="tx1"/>
              </a:buClr>
              <a:buAutoNum type="alphaUcPeriod"/>
            </a:pPr>
            <a:r>
              <a:rPr lang="en-US" altLang="en-US" sz="1800" dirty="0">
                <a:ea typeface="MS PGothic" charset="-128"/>
              </a:rPr>
              <a:t>Annað</a:t>
            </a:r>
          </a:p>
          <a:p>
            <a:pPr marL="342900" indent="-342900" eaLnBrk="1" hangingPunct="1">
              <a:lnSpc>
                <a:spcPct val="80000"/>
              </a:lnSpc>
              <a:buClr>
                <a:schemeClr val="tx1"/>
              </a:buClr>
              <a:buAutoNum type="alphaUcPeriod"/>
            </a:pPr>
            <a:endParaRPr lang="en-US" altLang="en-US" sz="1800" dirty="0">
              <a:ea typeface="MS PGothic" charset="-128"/>
            </a:endParaRPr>
          </a:p>
          <a:p>
            <a:pPr eaLnBrk="1" hangingPunct="1">
              <a:lnSpc>
                <a:spcPct val="80000"/>
              </a:lnSpc>
              <a:buClr>
                <a:schemeClr val="tx1"/>
              </a:buClr>
            </a:pPr>
            <a:endParaRPr lang="en-US" altLang="en-US" sz="1800" dirty="0">
              <a:ea typeface="MS PGothic" charset="-128"/>
            </a:endParaRPr>
          </a:p>
        </p:txBody>
      </p:sp>
    </p:spTree>
    <p:extLst>
      <p:ext uri="{BB962C8B-B14F-4D97-AF65-F5344CB8AC3E}">
        <p14:creationId xmlns:p14="http://schemas.microsoft.com/office/powerpoint/2010/main" val="776715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1.2</a:t>
            </a:r>
          </a:p>
        </p:txBody>
      </p:sp>
      <p:pic>
        <p:nvPicPr>
          <p:cNvPr id="3" name="Picture Placeholder 2" descr="Four people walk on a pathway in a dense forest. The person in the lead is using a wheelchair, and they all have backbacks." title="Figure 1.2"/>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7419" b="17419"/>
          <a:stretch>
            <a:fillRect/>
          </a:stretch>
        </p:blipFill>
        <p:spPr/>
      </p:pic>
      <p:sp>
        <p:nvSpPr>
          <p:cNvPr id="9219" name="Figure Legend"/>
          <p:cNvSpPr>
            <a:spLocks noGrp="1"/>
          </p:cNvSpPr>
          <p:nvPr>
            <p:ph type="body" sz="quarter" idx="14"/>
          </p:nvPr>
        </p:nvSpPr>
        <p:spPr>
          <a:xfrm>
            <a:off x="457199" y="5529263"/>
            <a:ext cx="8062913" cy="1166812"/>
          </a:xfrm>
        </p:spPr>
        <p:txBody>
          <a:bodyPr/>
          <a:lstStyle/>
          <a:p>
            <a:r>
              <a:rPr lang="en-US" sz="1600" dirty="0"/>
              <a:t>Félagsfræðingar afla þekkingar á samfélaginu með því að rannsaka samskipti einstaklinga og hópa. (Mynd: </a:t>
            </a:r>
            <a:r>
              <a:rPr lang="en-US" sz="1600" dirty="0" err="1"/>
              <a:t>GlacierNPS</a:t>
            </a:r>
            <a:r>
              <a:rPr lang="en-US" sz="1600" dirty="0"/>
              <a:t>/Flickr)</a:t>
            </a:r>
            <a:br>
              <a:rPr lang="en-US" sz="1600" dirty="0"/>
            </a:br>
            <a:endParaRPr lang="en-US" sz="1600" dirty="0"/>
          </a:p>
          <a:p>
            <a:endParaRPr lang="en-US" sz="1600" dirty="0">
              <a:solidFill>
                <a:schemeClr val="tx1"/>
              </a:solidFill>
            </a:endParaRPr>
          </a:p>
        </p:txBody>
      </p:sp>
    </p:spTree>
    <p:extLst>
      <p:ext uri="{BB962C8B-B14F-4D97-AF65-F5344CB8AC3E}">
        <p14:creationId xmlns:p14="http://schemas.microsoft.com/office/powerpoint/2010/main" val="1885728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1.3</a:t>
            </a:r>
          </a:p>
        </p:txBody>
      </p:sp>
      <p:pic>
        <p:nvPicPr>
          <p:cNvPr id="4" name="Picture Placeholder 3" descr="Photo A shows two men and two children posing for a picture above a valley. Photo B shows a person pushing a baby carriage." title="Figure 1.3"/>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8732" b="8732"/>
          <a:stretch>
            <a:fillRect/>
          </a:stretch>
        </p:blipFill>
        <p:spPr/>
      </p:pic>
      <p:sp>
        <p:nvSpPr>
          <p:cNvPr id="9219" name="Figure Legend"/>
          <p:cNvSpPr>
            <a:spLocks noGrp="1"/>
          </p:cNvSpPr>
          <p:nvPr>
            <p:ph type="body" sz="quarter" idx="14"/>
          </p:nvPr>
        </p:nvSpPr>
        <p:spPr>
          <a:xfrm>
            <a:off x="457199" y="5529263"/>
            <a:ext cx="8062913" cy="1166812"/>
          </a:xfrm>
        </p:spPr>
        <p:txBody>
          <a:bodyPr/>
          <a:lstStyle/>
          <a:p>
            <a:r>
              <a:rPr lang="en-US" sz="1600" dirty="0"/>
              <a:t>Samsetning bandarískra fjölskyldna nú á dögum getur verið mjög ólík því sem áður þótti dæmigert. (Mynd A: Paul Brody/</a:t>
            </a:r>
            <a:r>
              <a:rPr lang="en-US" sz="1600" dirty="0" err="1"/>
              <a:t>flickr</a:t>
            </a:r>
            <a:r>
              <a:rPr lang="en-US" sz="1600" dirty="0"/>
              <a:t>; B: Tony Alter/Wikimedia Commons)</a:t>
            </a:r>
            <a:br>
              <a:rPr lang="en-US" sz="1600" dirty="0"/>
            </a:br>
            <a:endParaRPr lang="en-US" sz="1600" dirty="0"/>
          </a:p>
          <a:p>
            <a:endParaRPr lang="en-US" sz="1600" dirty="0">
              <a:solidFill>
                <a:schemeClr val="tx1"/>
              </a:solidFill>
            </a:endParaRPr>
          </a:p>
        </p:txBody>
      </p:sp>
    </p:spTree>
    <p:extLst>
      <p:ext uri="{BB962C8B-B14F-4D97-AF65-F5344CB8AC3E}">
        <p14:creationId xmlns:p14="http://schemas.microsoft.com/office/powerpoint/2010/main" val="2565467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normAutofit/>
          </a:bodyPr>
          <a:lstStyle/>
          <a:p>
            <a:pPr fontAlgn="auto">
              <a:spcAft>
                <a:spcPts val="0"/>
              </a:spcAft>
              <a:defRPr/>
            </a:pPr>
            <a:r>
              <a:rPr lang="en-US" dirty="0"/>
              <a:t>Lykilhugtök  </a:t>
            </a:r>
          </a:p>
        </p:txBody>
      </p:sp>
      <p:sp>
        <p:nvSpPr>
          <p:cNvPr id="4" name="Text Placeholder 3"/>
          <p:cNvSpPr>
            <a:spLocks noGrp="1"/>
          </p:cNvSpPr>
          <p:nvPr>
            <p:ph type="body" sz="quarter" idx="14"/>
          </p:nvPr>
        </p:nvSpPr>
        <p:spPr>
          <a:xfrm>
            <a:off x="457199" y="1107618"/>
            <a:ext cx="8062914" cy="4607382"/>
          </a:xfrm>
        </p:spPr>
        <p:txBody>
          <a:bodyPr/>
          <a:lstStyle/>
          <a:p>
            <a:pPr marL="342900" indent="-342900" eaLnBrk="1" hangingPunct="1">
              <a:spcBef>
                <a:spcPts val="1080"/>
              </a:spcBef>
              <a:buClr>
                <a:schemeClr val="tx1"/>
              </a:buClr>
              <a:buFont typeface="Arial" charset="0"/>
              <a:buChar char="•"/>
            </a:pPr>
            <a:endParaRPr lang="en-US" altLang="en-US" b="1" dirty="0">
              <a:solidFill>
                <a:schemeClr val="tx1"/>
              </a:solidFill>
              <a:ea typeface="MS PGothic" charset="-128"/>
            </a:endParaRPr>
          </a:p>
          <a:p>
            <a:pPr marL="342900" indent="-342900">
              <a:spcBef>
                <a:spcPts val="1080"/>
              </a:spcBef>
              <a:buClr>
                <a:schemeClr val="tx1"/>
              </a:buClr>
              <a:buFont typeface="Arial" charset="0"/>
              <a:buChar char="•"/>
            </a:pPr>
            <a:r>
              <a:rPr lang="en-US" b="1" dirty="0">
                <a:solidFill>
                  <a:schemeClr val="tx1"/>
                </a:solidFill>
              </a:rPr>
              <a:t>Samfélag</a:t>
            </a:r>
            <a:r>
              <a:rPr lang="en-US" dirty="0">
                <a:solidFill>
                  <a:schemeClr val="tx1"/>
                </a:solidFill>
              </a:rPr>
              <a:t>: hópur fólks sem býr á afmörkuðu landsvæði, á í samskiptum hvert við annað og deilir sameiginlegri menningu.</a:t>
            </a:r>
          </a:p>
          <a:p>
            <a:pPr marL="342900" indent="-342900">
              <a:spcBef>
                <a:spcPts val="1080"/>
              </a:spcBef>
              <a:buClr>
                <a:schemeClr val="tx1"/>
              </a:buClr>
              <a:buFont typeface="Arial" charset="0"/>
              <a:buChar char="•"/>
            </a:pPr>
            <a:r>
              <a:rPr lang="en-US" b="1" dirty="0">
                <a:solidFill>
                  <a:schemeClr val="tx1"/>
                </a:solidFill>
              </a:rPr>
              <a:t>Félagsfræðileg innsýn: </a:t>
            </a:r>
            <a:r>
              <a:rPr lang="en-US" dirty="0">
                <a:solidFill>
                  <a:schemeClr val="tx1"/>
                </a:solidFill>
              </a:rPr>
              <a:t>vitund um tengsl hegðunar og reynslu einstaklings við þá víðari menningu sem mótaði val hans og skynjun. </a:t>
            </a:r>
          </a:p>
          <a:p>
            <a:pPr marL="342900" indent="-342900">
              <a:spcBef>
                <a:spcPts val="1080"/>
              </a:spcBef>
              <a:buClr>
                <a:schemeClr val="tx1"/>
              </a:buClr>
              <a:buFont typeface="Arial" charset="0"/>
              <a:buChar char="•"/>
            </a:pPr>
            <a:r>
              <a:rPr lang="en-US" altLang="en-US" b="1" dirty="0">
                <a:solidFill>
                  <a:schemeClr val="tx1"/>
                </a:solidFill>
                <a:ea typeface="MS PGothic" charset="-128"/>
              </a:rPr>
              <a:t>Félagslegar staðreyndir</a:t>
            </a:r>
            <a:r>
              <a:rPr lang="en-US" altLang="en-US" dirty="0">
                <a:solidFill>
                  <a:schemeClr val="tx1"/>
                </a:solidFill>
                <a:ea typeface="MS PGothic" charset="-128"/>
              </a:rPr>
              <a:t>: lög, siðferði, gildi, trúarskoðanir, siðir, tískustraumar, helgisiðir og allar þær menningarlegu reglur sem stýra félagslífi. </a:t>
            </a:r>
          </a:p>
          <a:p>
            <a:pPr marL="342900" indent="-342900" eaLnBrk="1" hangingPunct="1">
              <a:spcBef>
                <a:spcPts val="1080"/>
              </a:spcBef>
              <a:buClr>
                <a:schemeClr val="tx1"/>
              </a:buClr>
              <a:buFont typeface="Arial" charset="0"/>
              <a:buChar char="•"/>
            </a:pPr>
            <a:r>
              <a:rPr lang="en-US" altLang="en-US" b="1" dirty="0">
                <a:solidFill>
                  <a:schemeClr val="tx1"/>
                </a:solidFill>
                <a:ea typeface="MS PGothic" charset="-128"/>
              </a:rPr>
              <a:t>Tengslamynstur: </a:t>
            </a:r>
            <a:r>
              <a:rPr lang="en-US" altLang="en-US" dirty="0">
                <a:solidFill>
                  <a:schemeClr val="tx1"/>
                </a:solidFill>
                <a:ea typeface="MS PGothic" charset="-128"/>
              </a:rPr>
              <a:t>ferli þar sem hegðun einstaklinga og samfélagið sem mótar hana eru greind samtímis (Norbert Elias).  </a:t>
            </a:r>
          </a:p>
          <a:p>
            <a:pPr eaLnBrk="1" hangingPunct="1">
              <a:buClr>
                <a:schemeClr val="tx1"/>
              </a:buClr>
            </a:pPr>
            <a:endParaRPr lang="en-US" altLang="en-US" dirty="0">
              <a:ea typeface="MS PGothic"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1.4</a:t>
            </a:r>
          </a:p>
        </p:txBody>
      </p:sp>
      <p:pic>
        <p:nvPicPr>
          <p:cNvPr id="3" name="Picture Placeholder 2" descr="Portraits or artwork showing prominent figures in socilogy or related disciplines. They include Plato and Aristotle, Confucius, Khaldun, Voltaire, and Mary Wollenscraft." title="Figure 1.4"/>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457198" y="1465285"/>
            <a:ext cx="8493042" cy="2378052"/>
          </a:xfrm>
        </p:spPr>
      </p:pic>
      <p:sp>
        <p:nvSpPr>
          <p:cNvPr id="9219" name="Figure Legend"/>
          <p:cNvSpPr>
            <a:spLocks noGrp="1"/>
          </p:cNvSpPr>
          <p:nvPr>
            <p:ph type="body" sz="quarter" idx="14"/>
          </p:nvPr>
        </p:nvSpPr>
        <p:spPr>
          <a:xfrm>
            <a:off x="457198" y="5114925"/>
            <a:ext cx="8062913" cy="1600200"/>
          </a:xfrm>
        </p:spPr>
        <p:txBody>
          <a:bodyPr/>
          <a:lstStyle/>
          <a:p>
            <a:r>
              <a:rPr lang="en-US" sz="1600" dirty="0"/>
              <a:t>Fólk hugsaði á félagsfræðilegan hátt löngu áður en félagsfræði varð sjálfstæð fræðigrein: </a:t>
            </a:r>
          </a:p>
          <a:p>
            <a:r>
              <a:rPr lang="en-US" sz="1600" dirty="0"/>
              <a:t>Platon og Aristóteles, Konfúsíus, </a:t>
            </a:r>
            <a:r>
              <a:rPr lang="en-US" sz="1600" dirty="0" err="1"/>
              <a:t>Khaldun</a:t>
            </a:r>
            <a:r>
              <a:rPr lang="en-US" sz="1600" dirty="0"/>
              <a:t>, Voltaire og Mary </a:t>
            </a:r>
            <a:r>
              <a:rPr lang="en-US" sz="1600" dirty="0" err="1"/>
              <a:t>Wollstonecraft </a:t>
            </a:r>
            <a:r>
              <a:rPr lang="en-US" sz="1600" dirty="0"/>
              <a:t> lögðu grunn að nútímafélagsfræði. (Myndir: A, B, C og E Wikimedia Commons; D: </a:t>
            </a:r>
            <a:r>
              <a:rPr lang="en-US" sz="1600" dirty="0" err="1"/>
              <a:t>publicdomainfiles.com</a:t>
            </a:r>
            <a:r>
              <a:rPr lang="en-US" sz="1600" dirty="0"/>
              <a:t>.)</a:t>
            </a:r>
            <a:endParaRPr lang="en-US" sz="1600" dirty="0">
              <a:solidFill>
                <a:schemeClr val="tx1"/>
              </a:solidFill>
            </a:endParaRPr>
          </a:p>
        </p:txBody>
      </p:sp>
    </p:spTree>
    <p:extLst>
      <p:ext uri="{BB962C8B-B14F-4D97-AF65-F5344CB8AC3E}">
        <p14:creationId xmlns:p14="http://schemas.microsoft.com/office/powerpoint/2010/main" val="1611031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altLang="en-US" dirty="0" err="1">
                <a:ea typeface="MS PGothic" charset="-128"/>
              </a:rPr>
              <a:t>Auguste</a:t>
            </a:r>
            <a:r>
              <a:rPr lang="en-US" altLang="en-US" dirty="0">
                <a:ea typeface="MS PGothic" charset="-128"/>
              </a:rPr>
              <a:t> Comte (1798–1857) </a:t>
            </a:r>
            <a:endParaRPr lang="en-US" dirty="0"/>
          </a:p>
        </p:txBody>
      </p:sp>
      <p:pic>
        <p:nvPicPr>
          <p:cNvPr id="4" name="Figure" descr="A portrait of August Comte."/>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t="10591" b="10591"/>
          <a:stretch>
            <a:fillRect/>
          </a:stretch>
        </p:blipFill>
        <p:spPr/>
      </p:pic>
      <p:sp>
        <p:nvSpPr>
          <p:cNvPr id="8195" name="Figure Legend"/>
          <p:cNvSpPr>
            <a:spLocks noGrp="1"/>
          </p:cNvSpPr>
          <p:nvPr>
            <p:ph type="body" sz="quarter" idx="14"/>
          </p:nvPr>
        </p:nvSpPr>
        <p:spPr>
          <a:xfrm>
            <a:off x="4606925" y="1108075"/>
            <a:ext cx="3913188" cy="5256213"/>
          </a:xfrm>
        </p:spPr>
        <p:txBody>
          <a:bodyPr/>
          <a:lstStyle/>
          <a:p>
            <a:pPr marL="285750" indent="-285750" eaLnBrk="1" hangingPunct="1">
              <a:buClr>
                <a:schemeClr val="tx1"/>
              </a:buClr>
              <a:buFont typeface="Arial" charset="0"/>
              <a:buChar char="•"/>
            </a:pPr>
            <a:r>
              <a:rPr lang="en-US" altLang="en-US" sz="1600" b="1" dirty="0">
                <a:solidFill>
                  <a:schemeClr val="tx1"/>
                </a:solidFill>
                <a:ea typeface="MS PGothic" charset="-128"/>
              </a:rPr>
              <a:t>Raunhyggja (pósitívismi)</a:t>
            </a:r>
            <a:r>
              <a:rPr lang="en-US" altLang="en-US" sz="1600" dirty="0">
                <a:solidFill>
                  <a:schemeClr val="tx1"/>
                </a:solidFill>
                <a:ea typeface="MS PGothic" charset="-128"/>
              </a:rPr>
              <a:t>: vísindaleg rannsókn á félagslegum mynstrum. </a:t>
            </a:r>
          </a:p>
          <a:p>
            <a:pPr marL="285750" indent="-285750" eaLnBrk="1" hangingPunct="1">
              <a:buClr>
                <a:schemeClr val="tx1"/>
              </a:buClr>
              <a:buFont typeface="Arial" charset="0"/>
              <a:buChar char="•"/>
            </a:pPr>
            <a:r>
              <a:rPr lang="en-US" altLang="en-US" sz="1600" dirty="0">
                <a:solidFill>
                  <a:schemeClr val="tx1"/>
                </a:solidFill>
                <a:ea typeface="MS PGothic" charset="-128"/>
              </a:rPr>
              <a:t>Taldi félagsfræðinga geta tekist á við vandamál á borð við menntun og fátækt.</a:t>
            </a:r>
          </a:p>
          <a:p>
            <a:pPr marL="285750" indent="-285750" eaLnBrk="1" hangingPunct="1">
              <a:buClr>
                <a:schemeClr val="tx1"/>
              </a:buClr>
              <a:buFont typeface="Arial" charset="0"/>
              <a:buChar char="•"/>
            </a:pPr>
            <a:r>
              <a:rPr lang="en-US" altLang="en-US" sz="1600" i="1" dirty="0">
                <a:solidFill>
                  <a:schemeClr val="tx1"/>
                </a:solidFill>
                <a:ea typeface="MS PGothic" charset="-128"/>
              </a:rPr>
              <a:t>Námskeið í pósitívri heimspeki (1830–1842)</a:t>
            </a:r>
          </a:p>
          <a:p>
            <a:pPr marL="285750" indent="-285750" eaLnBrk="1" hangingPunct="1">
              <a:buClr>
                <a:schemeClr val="tx1"/>
              </a:buClr>
              <a:buFont typeface="Arial" charset="0"/>
              <a:buChar char="•"/>
            </a:pPr>
            <a:r>
              <a:rPr lang="en-US" altLang="en-US" sz="1600" i="1" dirty="0">
                <a:solidFill>
                  <a:schemeClr val="tx1"/>
                </a:solidFill>
                <a:ea typeface="MS PGothic" charset="-128"/>
              </a:rPr>
              <a:t>Almennt yfirlit um raunhyggju (1848) </a:t>
            </a:r>
          </a:p>
        </p:txBody>
      </p:sp>
    </p:spTree>
    <p:extLst>
      <p:ext uri="{BB962C8B-B14F-4D97-AF65-F5344CB8AC3E}">
        <p14:creationId xmlns:p14="http://schemas.microsoft.com/office/powerpoint/2010/main" val="21074447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normAutofit/>
          </a:bodyPr>
          <a:lstStyle/>
          <a:p>
            <a:pPr fontAlgn="auto">
              <a:spcAft>
                <a:spcPts val="0"/>
              </a:spcAft>
              <a:defRPr/>
            </a:pPr>
            <a:r>
              <a:rPr lang="en-US" altLang="en-US" dirty="0"/>
              <a:t>Harriet Martineau (1802–1876) </a:t>
            </a:r>
            <a:endParaRPr lang="en-US" dirty="0"/>
          </a:p>
        </p:txBody>
      </p:sp>
      <p:pic>
        <p:nvPicPr>
          <p:cNvPr id="3" name="Picture Placeholder 2" descr="A portrait of Harriet Marineau." title="Figure 1.5"/>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32355" r="32522" b="48322"/>
          <a:stretch/>
        </p:blipFill>
        <p:spPr>
          <a:xfrm>
            <a:off x="858128" y="1355011"/>
            <a:ext cx="3155499" cy="4342404"/>
          </a:xfrm>
        </p:spPr>
      </p:pic>
      <p:sp>
        <p:nvSpPr>
          <p:cNvPr id="8195" name="Figure Legend"/>
          <p:cNvSpPr>
            <a:spLocks noGrp="1"/>
          </p:cNvSpPr>
          <p:nvPr>
            <p:ph type="body" sz="quarter" idx="14"/>
          </p:nvPr>
        </p:nvSpPr>
        <p:spPr>
          <a:xfrm>
            <a:off x="4606925" y="1108075"/>
            <a:ext cx="3913188" cy="5256213"/>
          </a:xfrm>
        </p:spPr>
        <p:txBody>
          <a:bodyPr/>
          <a:lstStyle/>
          <a:p>
            <a:pPr marL="285750" indent="-285750" eaLnBrk="1" hangingPunct="1">
              <a:buClr>
                <a:schemeClr val="tx1"/>
              </a:buClr>
              <a:buFont typeface="Arial" charset="0"/>
              <a:buChar char="•"/>
            </a:pPr>
            <a:r>
              <a:rPr lang="en-US" altLang="en-US" sz="1500" dirty="0">
                <a:solidFill>
                  <a:schemeClr val="tx1"/>
                </a:solidFill>
                <a:ea typeface="MS PGothic" charset="-128"/>
              </a:rPr>
              <a:t>Rannsakaði og greindi samfélagshætti, meðal annars efnahagsmál, trúarbrögð og stjórnarfar.</a:t>
            </a:r>
          </a:p>
          <a:p>
            <a:pPr marL="285750" indent="-285750" eaLnBrk="1" hangingPunct="1">
              <a:buClr>
                <a:schemeClr val="tx1"/>
              </a:buClr>
              <a:buFont typeface="Arial" charset="0"/>
              <a:buChar char="•"/>
            </a:pPr>
            <a:r>
              <a:rPr lang="en-US" altLang="en-US" sz="1500" dirty="0">
                <a:solidFill>
                  <a:schemeClr val="tx1"/>
                </a:solidFill>
                <a:ea typeface="MS PGothic" charset="-128"/>
              </a:rPr>
              <a:t>Eitt fyrsta stórvirki hennar var </a:t>
            </a:r>
            <a:r>
              <a:rPr lang="en-US" altLang="en-US" sz="1500" i="1" dirty="0">
                <a:solidFill>
                  <a:schemeClr val="tx1"/>
                </a:solidFill>
                <a:ea typeface="MS PGothic" charset="-128"/>
              </a:rPr>
              <a:t>Skýringardæmi úr stjórnmálahagfræði,</a:t>
            </a:r>
            <a:r>
              <a:rPr lang="en-US" altLang="en-US" sz="1500" dirty="0">
                <a:solidFill>
                  <a:schemeClr val="tx1"/>
                </a:solidFill>
                <a:ea typeface="MS PGothic" charset="-128"/>
              </a:rPr>
              <a:t> sem var samið að beiðni annarra til að miðla hugmyndum Adams Smith til almennings.</a:t>
            </a:r>
          </a:p>
          <a:p>
            <a:pPr marL="285750" indent="-285750" eaLnBrk="1" hangingPunct="1">
              <a:buClr>
                <a:schemeClr val="tx1"/>
              </a:buClr>
              <a:buFont typeface="Arial" charset="0"/>
              <a:buChar char="•"/>
            </a:pPr>
            <a:r>
              <a:rPr lang="en-US" altLang="en-US" sz="1500" dirty="0">
                <a:solidFill>
                  <a:schemeClr val="tx1"/>
                </a:solidFill>
                <a:ea typeface="MS PGothic" charset="-128"/>
              </a:rPr>
              <a:t>Skrifaði og greindi ítarlega bandarískt samfélag, einkum réttindi kvenna og menntun. </a:t>
            </a:r>
          </a:p>
          <a:p>
            <a:pPr marL="285750" indent="-285750" eaLnBrk="1" hangingPunct="1">
              <a:buClr>
                <a:schemeClr val="tx1"/>
              </a:buClr>
              <a:buFont typeface="Arial" charset="0"/>
              <a:buChar char="•"/>
            </a:pPr>
            <a:r>
              <a:rPr lang="en-US" altLang="en-US" sz="1500" dirty="0">
                <a:solidFill>
                  <a:schemeClr val="tx1"/>
                </a:solidFill>
                <a:ea typeface="MS PGothic" charset="-128"/>
              </a:rPr>
              <a:t>Þekkti náið helstu stjórnmála- og vísindamenn samtímans, þar á meðal Charles Darwin.</a:t>
            </a:r>
          </a:p>
          <a:p>
            <a:pPr eaLnBrk="1" hangingPunct="1">
              <a:spcBef>
                <a:spcPts val="800"/>
              </a:spcBef>
              <a:buClr>
                <a:schemeClr val="tx1"/>
              </a:buClr>
            </a:pPr>
            <a:r>
              <a:rPr lang="en-US" altLang="en-US" sz="1500" i="1" dirty="0">
                <a:solidFill>
                  <a:schemeClr val="tx1"/>
                </a:solidFill>
                <a:ea typeface="MS PGothic" charset="-128"/>
              </a:rPr>
              <a:t>Samfélagið í Ameríku (1837)</a:t>
            </a:r>
          </a:p>
          <a:p>
            <a:pPr eaLnBrk="1" hangingPunct="1">
              <a:buClr>
                <a:schemeClr val="tx1"/>
              </a:buClr>
            </a:pPr>
            <a:r>
              <a:rPr lang="en-US" altLang="en-US" sz="1500" i="1" dirty="0">
                <a:solidFill>
                  <a:schemeClr val="tx1"/>
                </a:solidFill>
                <a:ea typeface="MS PGothic" charset="-128"/>
              </a:rPr>
              <a:t>Endurlit yfir ferð um Vesturlönd (1838) </a:t>
            </a:r>
          </a:p>
          <a:p>
            <a:pPr eaLnBrk="1" hangingPunct="1">
              <a:buClr>
                <a:schemeClr val="tx1"/>
              </a:buClr>
            </a:pPr>
            <a:r>
              <a:rPr lang="en-US" altLang="en-US" sz="1500" i="1" dirty="0">
                <a:solidFill>
                  <a:schemeClr val="tx1"/>
                </a:solidFill>
                <a:ea typeface="MS PGothic" charset="-128"/>
              </a:rPr>
              <a:t>Uppeldi á heimilinu (1849)</a:t>
            </a:r>
          </a:p>
        </p:txBody>
      </p:sp>
    </p:spTree>
    <p:extLst>
      <p:ext uri="{BB962C8B-B14F-4D97-AF65-F5344CB8AC3E}">
        <p14:creationId xmlns:p14="http://schemas.microsoft.com/office/powerpoint/2010/main" val="10557823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normAutofit/>
          </a:bodyPr>
          <a:lstStyle/>
          <a:p>
            <a:pPr algn="r" fontAlgn="auto">
              <a:spcAft>
                <a:spcPts val="0"/>
              </a:spcAft>
              <a:defRPr/>
            </a:pPr>
            <a:r>
              <a:rPr lang="fr-FR" altLang="en-US" dirty="0"/>
              <a:t>Karl Marx (1818–1883) </a:t>
            </a:r>
            <a:endParaRPr lang="en-US" dirty="0"/>
          </a:p>
        </p:txBody>
      </p:sp>
      <p:sp>
        <p:nvSpPr>
          <p:cNvPr id="10243" name="Figure Legend"/>
          <p:cNvSpPr>
            <a:spLocks noGrp="1"/>
          </p:cNvSpPr>
          <p:nvPr>
            <p:ph type="body" sz="quarter" idx="14"/>
          </p:nvPr>
        </p:nvSpPr>
        <p:spPr>
          <a:xfrm>
            <a:off x="457200" y="1108075"/>
            <a:ext cx="3913188" cy="5256213"/>
          </a:xfrm>
        </p:spPr>
        <p:txBody>
          <a:bodyPr/>
          <a:lstStyle/>
          <a:p>
            <a:pPr marL="285750" indent="-285750" eaLnBrk="1" hangingPunct="1">
              <a:buClr>
                <a:schemeClr val="tx1"/>
              </a:buClr>
              <a:buFont typeface="Arial" charset="0"/>
              <a:buChar char="•"/>
            </a:pPr>
            <a:r>
              <a:rPr lang="en-US" altLang="en-US" sz="1600" dirty="0">
                <a:solidFill>
                  <a:schemeClr val="tx1"/>
                </a:solidFill>
                <a:ea typeface="MS PGothic" charset="-128"/>
              </a:rPr>
              <a:t>Taldi samfélög þróast vegna átaka milli ólíkra félagslegra og pólitískra stétta.</a:t>
            </a:r>
          </a:p>
          <a:p>
            <a:pPr marL="285750" indent="-285750" eaLnBrk="1" hangingPunct="1">
              <a:buClr>
                <a:schemeClr val="tx1"/>
              </a:buClr>
              <a:buFont typeface="Arial" charset="0"/>
              <a:buChar char="•"/>
            </a:pPr>
            <a:r>
              <a:rPr lang="en-US" altLang="en-US" sz="1600" dirty="0">
                <a:solidFill>
                  <a:schemeClr val="tx1"/>
                </a:solidFill>
                <a:ea typeface="MS PGothic" charset="-128"/>
              </a:rPr>
              <a:t>Taldi að samfélagsbreytingar yrðu fyrir tilstilli félagslegra átaka.</a:t>
            </a:r>
          </a:p>
          <a:p>
            <a:pPr marL="285750" indent="-285750" eaLnBrk="1" hangingPunct="1">
              <a:buClr>
                <a:schemeClr val="tx1"/>
              </a:buClr>
              <a:buFont typeface="Arial" charset="0"/>
              <a:buChar char="•"/>
            </a:pPr>
            <a:r>
              <a:rPr lang="en-US" altLang="en-US" sz="1600" dirty="0">
                <a:solidFill>
                  <a:schemeClr val="tx1"/>
                </a:solidFill>
                <a:ea typeface="MS PGothic" charset="-128"/>
              </a:rPr>
              <a:t>Þetta fól í sér almenna höfnun raunhyggju.</a:t>
            </a:r>
          </a:p>
          <a:p>
            <a:pPr marL="285750" indent="-285750" eaLnBrk="1" hangingPunct="1">
              <a:buClr>
                <a:schemeClr val="tx1"/>
              </a:buClr>
              <a:buFont typeface="Arial" charset="0"/>
              <a:buChar char="•"/>
            </a:pPr>
            <a:r>
              <a:rPr lang="en-US" altLang="en-US" sz="1600" i="1" dirty="0">
                <a:solidFill>
                  <a:schemeClr val="tx1"/>
                </a:solidFill>
                <a:ea typeface="MS PGothic" charset="-128"/>
              </a:rPr>
              <a:t>Kommúnistaávarpið (1848)</a:t>
            </a:r>
          </a:p>
        </p:txBody>
      </p:sp>
      <p:pic>
        <p:nvPicPr>
          <p:cNvPr id="2" name="Figure" descr="A photo of Karl Marx."/>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l="8081" r="8081"/>
          <a:stretch>
            <a:fillRect/>
          </a:stretch>
        </p:blipFill>
        <p:spPr>
          <a:xfrm>
            <a:off x="4489450" y="1108075"/>
            <a:ext cx="4030663" cy="5256213"/>
          </a:xfrm>
        </p:spPr>
      </p:pic>
    </p:spTree>
    <p:extLst>
      <p:ext uri="{BB962C8B-B14F-4D97-AF65-F5344CB8AC3E}">
        <p14:creationId xmlns:p14="http://schemas.microsoft.com/office/powerpoint/2010/main" val="189355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normAutofit/>
          </a:bodyPr>
          <a:lstStyle/>
          <a:p>
            <a:pPr algn="r" fontAlgn="auto">
              <a:spcAft>
                <a:spcPts val="0"/>
              </a:spcAft>
              <a:defRPr/>
            </a:pPr>
            <a:r>
              <a:rPr lang="is-IS" altLang="en-US" dirty="0"/>
              <a:t>Herbert Spencer (1820–1903)</a:t>
            </a:r>
            <a:endParaRPr lang="en-US" dirty="0"/>
          </a:p>
        </p:txBody>
      </p:sp>
      <p:sp>
        <p:nvSpPr>
          <p:cNvPr id="10243" name="Figure Legend"/>
          <p:cNvSpPr>
            <a:spLocks noGrp="1"/>
          </p:cNvSpPr>
          <p:nvPr>
            <p:ph type="body" sz="quarter" idx="14"/>
          </p:nvPr>
        </p:nvSpPr>
        <p:spPr>
          <a:xfrm>
            <a:off x="393139" y="1601787"/>
            <a:ext cx="7625445" cy="5256213"/>
          </a:xfrm>
        </p:spPr>
        <p:txBody>
          <a:bodyPr/>
          <a:lstStyle/>
          <a:p>
            <a:pPr marL="285750" indent="-285750" eaLnBrk="1" hangingPunct="1">
              <a:buClr>
                <a:schemeClr val="tx1"/>
              </a:buClr>
              <a:buFont typeface="Arial" charset="0"/>
              <a:buChar char="•"/>
            </a:pPr>
            <a:r>
              <a:rPr lang="en-US" altLang="en-US" dirty="0">
                <a:solidFill>
                  <a:schemeClr val="tx1"/>
                </a:solidFill>
                <a:ea typeface="MS PGothic" charset="-128"/>
              </a:rPr>
              <a:t>Hafnaði kenningum bæði Comtes og Marx.</a:t>
            </a:r>
          </a:p>
          <a:p>
            <a:pPr marL="285750" indent="-285750" eaLnBrk="1" hangingPunct="1">
              <a:buClr>
                <a:schemeClr val="tx1"/>
              </a:buClr>
              <a:buFont typeface="Arial" charset="0"/>
              <a:buChar char="•"/>
            </a:pPr>
            <a:r>
              <a:rPr lang="en-US" altLang="en-US" dirty="0">
                <a:solidFill>
                  <a:schemeClr val="tx1"/>
                </a:solidFill>
                <a:ea typeface="MS PGothic" charset="-128"/>
              </a:rPr>
              <a:t>Taldi eindregið að markaðsöfl og samfélagsleg öfl ættu að móta stjórnvöld og efnahagslíf.</a:t>
            </a:r>
          </a:p>
          <a:p>
            <a:pPr marL="285750" indent="-285750" eaLnBrk="1" hangingPunct="1">
              <a:buClr>
                <a:schemeClr val="tx1"/>
              </a:buClr>
              <a:buFont typeface="Arial" charset="0"/>
              <a:buChar char="•"/>
            </a:pPr>
            <a:r>
              <a:rPr lang="en-US" altLang="en-US" i="1" dirty="0">
                <a:solidFill>
                  <a:schemeClr val="tx1"/>
                </a:solidFill>
                <a:ea typeface="MS PGothic" charset="-128"/>
              </a:rPr>
              <a:t>Rannsókn félagsfræðinnar (1873)</a:t>
            </a:r>
          </a:p>
        </p:txBody>
      </p:sp>
    </p:spTree>
    <p:extLst>
      <p:ext uri="{BB962C8B-B14F-4D97-AF65-F5344CB8AC3E}">
        <p14:creationId xmlns:p14="http://schemas.microsoft.com/office/powerpoint/2010/main" val="2058684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normAutofit/>
          </a:bodyPr>
          <a:lstStyle/>
          <a:p>
            <a:pPr algn="r" fontAlgn="auto">
              <a:spcAft>
                <a:spcPts val="0"/>
              </a:spcAft>
              <a:defRPr/>
            </a:pPr>
            <a:r>
              <a:rPr lang="is-IS" altLang="en-US" dirty="0"/>
              <a:t>Émile Durkheim (1858–1917)</a:t>
            </a:r>
            <a:endParaRPr lang="en-US" dirty="0"/>
          </a:p>
        </p:txBody>
      </p:sp>
      <p:sp>
        <p:nvSpPr>
          <p:cNvPr id="10243" name="Figure Legend"/>
          <p:cNvSpPr>
            <a:spLocks noGrp="1"/>
          </p:cNvSpPr>
          <p:nvPr>
            <p:ph type="body" sz="quarter" idx="14"/>
          </p:nvPr>
        </p:nvSpPr>
        <p:spPr>
          <a:xfrm>
            <a:off x="393140" y="1601788"/>
            <a:ext cx="7400362" cy="4427538"/>
          </a:xfrm>
        </p:spPr>
        <p:txBody>
          <a:bodyPr/>
          <a:lstStyle/>
          <a:p>
            <a:pPr marL="285750" indent="-285750" eaLnBrk="1" hangingPunct="1">
              <a:buClr>
                <a:schemeClr val="tx1"/>
              </a:buClr>
              <a:buFont typeface="Arial" charset="0"/>
              <a:buChar char="•"/>
            </a:pPr>
            <a:r>
              <a:rPr lang="en-US" altLang="en-US" sz="1800" dirty="0">
                <a:solidFill>
                  <a:schemeClr val="tx1"/>
                </a:solidFill>
                <a:ea typeface="MS PGothic" charset="-128"/>
              </a:rPr>
              <a:t>Beindi sjónum að félagsfræðilegri rannsókn hlutlægra félagslegra staðreynda.</a:t>
            </a:r>
          </a:p>
          <a:p>
            <a:pPr marL="285750" indent="-285750" eaLnBrk="1" hangingPunct="1">
              <a:buClr>
                <a:schemeClr val="tx1"/>
              </a:buClr>
              <a:buFont typeface="Arial" charset="0"/>
              <a:buChar char="•"/>
            </a:pPr>
            <a:r>
              <a:rPr lang="en-US" altLang="en-US" sz="1800" dirty="0">
                <a:solidFill>
                  <a:schemeClr val="tx1"/>
                </a:solidFill>
                <a:ea typeface="MS PGothic" charset="-128"/>
              </a:rPr>
              <a:t>Slíkar rannsóknir gætu leitt í ljós heilbrigði samfélagsins.</a:t>
            </a:r>
          </a:p>
          <a:p>
            <a:pPr marL="285750" indent="-285750" eaLnBrk="1" hangingPunct="1">
              <a:buClr>
                <a:schemeClr val="tx1"/>
              </a:buClr>
              <a:buFont typeface="Arial" charset="0"/>
              <a:buChar char="•"/>
            </a:pPr>
            <a:r>
              <a:rPr lang="en-US" altLang="en-US" sz="1800" dirty="0">
                <a:solidFill>
                  <a:schemeClr val="tx1"/>
                </a:solidFill>
                <a:ea typeface="MS PGothic" charset="-128"/>
              </a:rPr>
              <a:t>Rannsakaði félagsleg tengsl sem stuðluðu að félagslegri samstöðu.</a:t>
            </a:r>
          </a:p>
          <a:p>
            <a:pPr marL="285750" indent="-285750" eaLnBrk="1" hangingPunct="1">
              <a:buClr>
                <a:schemeClr val="tx1"/>
              </a:buClr>
              <a:buFont typeface="Arial" charset="0"/>
              <a:buChar char="•"/>
            </a:pPr>
            <a:r>
              <a:rPr lang="en-US" altLang="en-US" sz="1800" dirty="0">
                <a:solidFill>
                  <a:schemeClr val="tx1"/>
                </a:solidFill>
                <a:ea typeface="MS PGothic" charset="-128"/>
              </a:rPr>
              <a:t>Skrifaði einnig ítarlega um frávik frá félagslegri samstöðu, sem fjallað verður um í kaflanum um frávik og afbrot.</a:t>
            </a:r>
          </a:p>
          <a:p>
            <a:pPr eaLnBrk="1" hangingPunct="1">
              <a:buClr>
                <a:schemeClr val="tx1"/>
              </a:buClr>
            </a:pPr>
            <a:endParaRPr lang="en-US" altLang="en-US" sz="1800" dirty="0">
              <a:solidFill>
                <a:schemeClr val="tx1"/>
              </a:solidFill>
              <a:ea typeface="MS PGothic" charset="-128"/>
            </a:endParaRPr>
          </a:p>
          <a:p>
            <a:pPr eaLnBrk="1" hangingPunct="1">
              <a:buClr>
                <a:schemeClr val="tx1"/>
              </a:buClr>
            </a:pPr>
            <a:endParaRPr lang="en-US" altLang="en-US" sz="1800" dirty="0">
              <a:solidFill>
                <a:schemeClr val="tx1"/>
              </a:solidFill>
              <a:ea typeface="MS PGothic" charset="-128"/>
            </a:endParaRPr>
          </a:p>
          <a:p>
            <a:pPr marL="285750" indent="-285750" eaLnBrk="1" hangingPunct="1">
              <a:buClr>
                <a:schemeClr val="tx1"/>
              </a:buClr>
              <a:buFont typeface="Arial" charset="0"/>
              <a:buChar char="•"/>
            </a:pPr>
            <a:r>
              <a:rPr lang="en-US" altLang="en-US" sz="1800" i="1" dirty="0">
                <a:solidFill>
                  <a:schemeClr val="tx1"/>
                </a:solidFill>
                <a:ea typeface="MS PGothic" charset="-128"/>
              </a:rPr>
              <a:t>Verkaskiptingin í </a:t>
            </a:r>
            <a:r>
              <a:rPr lang="en-US" altLang="en-US" sz="1800" i="1" dirty="0" err="1">
                <a:solidFill>
                  <a:schemeClr val="tx1"/>
                </a:solidFill>
                <a:ea typeface="MS PGothic" charset="-128"/>
              </a:rPr>
              <a:t>samfélaginu</a:t>
            </a:r>
            <a:r>
              <a:rPr lang="en-US" altLang="en-US" sz="1800" i="1" dirty="0">
                <a:solidFill>
                  <a:schemeClr val="tx1"/>
                </a:solidFill>
                <a:ea typeface="MS PGothic" charset="-128"/>
              </a:rPr>
              <a:t> (1893)</a:t>
            </a:r>
          </a:p>
          <a:p>
            <a:pPr marL="285750" indent="-285750" eaLnBrk="1" hangingPunct="1">
              <a:buClr>
                <a:schemeClr val="tx1"/>
              </a:buClr>
              <a:buFont typeface="Arial" charset="0"/>
              <a:buChar char="•"/>
            </a:pPr>
            <a:r>
              <a:rPr lang="en-US" altLang="en-US" sz="1800" i="1" dirty="0">
                <a:solidFill>
                  <a:schemeClr val="tx1"/>
                </a:solidFill>
                <a:ea typeface="MS PGothic" charset="-128"/>
              </a:rPr>
              <a:t>Reglur félagsfræðilegrar aðferðar (1895)</a:t>
            </a:r>
          </a:p>
          <a:p>
            <a:pPr marL="285750" indent="-285750" eaLnBrk="1" hangingPunct="1">
              <a:buClr>
                <a:schemeClr val="tx1"/>
              </a:buClr>
              <a:buFont typeface="Arial" charset="0"/>
              <a:buChar char="•"/>
            </a:pPr>
            <a:r>
              <a:rPr lang="en-US" altLang="en-US" sz="1800" i="1" dirty="0">
                <a:solidFill>
                  <a:schemeClr val="tx1"/>
                </a:solidFill>
                <a:ea typeface="MS PGothic" charset="-128"/>
              </a:rPr>
              <a:t>Sjálfsvígið (1897)</a:t>
            </a:r>
          </a:p>
        </p:txBody>
      </p:sp>
    </p:spTree>
    <p:extLst>
      <p:ext uri="{BB962C8B-B14F-4D97-AF65-F5344CB8AC3E}">
        <p14:creationId xmlns:p14="http://schemas.microsoft.com/office/powerpoint/2010/main" val="1010703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normAutofit/>
          </a:bodyPr>
          <a:lstStyle/>
          <a:p>
            <a:pPr algn="r" fontAlgn="auto">
              <a:spcAft>
                <a:spcPts val="0"/>
              </a:spcAft>
              <a:defRPr/>
            </a:pPr>
            <a:r>
              <a:rPr lang="en-US" altLang="en-US" dirty="0"/>
              <a:t>George Herbert Mead (1863–1931)</a:t>
            </a:r>
            <a:endParaRPr lang="en-US" dirty="0"/>
          </a:p>
        </p:txBody>
      </p:sp>
      <p:sp>
        <p:nvSpPr>
          <p:cNvPr id="10243" name="Figure Legend"/>
          <p:cNvSpPr>
            <a:spLocks noGrp="1"/>
          </p:cNvSpPr>
          <p:nvPr>
            <p:ph type="body" sz="quarter" idx="14"/>
          </p:nvPr>
        </p:nvSpPr>
        <p:spPr>
          <a:xfrm>
            <a:off x="393139" y="1601787"/>
            <a:ext cx="7579285" cy="5256213"/>
          </a:xfrm>
        </p:spPr>
        <p:txBody>
          <a:bodyPr/>
          <a:lstStyle/>
          <a:p>
            <a:pPr marL="285750" indent="-285750" eaLnBrk="1" hangingPunct="1">
              <a:buClr>
                <a:schemeClr val="tx1"/>
              </a:buClr>
              <a:buFont typeface="Arial" charset="0"/>
              <a:buChar char="•"/>
            </a:pPr>
            <a:r>
              <a:rPr lang="en-US" altLang="en-US" b="1" dirty="0">
                <a:solidFill>
                  <a:schemeClr val="tx1"/>
                </a:solidFill>
                <a:ea typeface="MS PGothic" charset="-128"/>
              </a:rPr>
              <a:t>Beindi sjónum að huganum og sjálfinu og hélt því fram að sjálfsmynd okkar mótaðist í samskiptum við aðra.</a:t>
            </a:r>
          </a:p>
          <a:p>
            <a:pPr marL="285750" indent="-285750" eaLnBrk="1" hangingPunct="1">
              <a:buClr>
                <a:schemeClr val="tx1"/>
              </a:buClr>
              <a:buFont typeface="Arial" charset="0"/>
              <a:buChar char="•"/>
            </a:pPr>
            <a:r>
              <a:rPr lang="en-US" altLang="en-US" b="1" dirty="0">
                <a:solidFill>
                  <a:schemeClr val="tx1"/>
                </a:solidFill>
                <a:ea typeface="MS PGothic" charset="-128"/>
              </a:rPr>
              <a:t>Mikilvægir nákomnir einstaklingar:</a:t>
            </a:r>
            <a:r>
              <a:rPr lang="en-US" altLang="en-US" dirty="0">
                <a:solidFill>
                  <a:schemeClr val="tx1"/>
                </a:solidFill>
                <a:ea typeface="MS PGothic" charset="-128"/>
              </a:rPr>
              <a:t> tilteknir einstaklingar sem hafa áhrif á líf viðkomandi.</a:t>
            </a:r>
            <a:r>
              <a:rPr lang="en-US" altLang="en-US" b="1" dirty="0">
                <a:solidFill>
                  <a:schemeClr val="tx1"/>
                </a:solidFill>
                <a:ea typeface="MS PGothic" charset="-128"/>
              </a:rPr>
              <a:t> </a:t>
            </a:r>
          </a:p>
          <a:p>
            <a:pPr marL="285750" indent="-285750" eaLnBrk="1" hangingPunct="1">
              <a:buClr>
                <a:schemeClr val="tx1"/>
              </a:buClr>
              <a:buFont typeface="Arial" charset="0"/>
              <a:buChar char="•"/>
            </a:pPr>
            <a:r>
              <a:rPr lang="en-US" altLang="ja-JP" b="1" dirty="0">
                <a:solidFill>
                  <a:schemeClr val="tx1"/>
                </a:solidFill>
                <a:ea typeface="MS PGothic" charset="-128"/>
              </a:rPr>
              <a:t>Hinn alhæfði annar: </a:t>
            </a:r>
            <a:r>
              <a:rPr lang="en-US" altLang="ja-JP" dirty="0">
                <a:solidFill>
                  <a:schemeClr val="tx1"/>
                </a:solidFill>
                <a:ea typeface="MS PGothic" charset="-128"/>
              </a:rPr>
              <a:t>skipulagt og almennt viðhorf félagshóps.</a:t>
            </a:r>
          </a:p>
        </p:txBody>
      </p:sp>
    </p:spTree>
    <p:extLst>
      <p:ext uri="{BB962C8B-B14F-4D97-AF65-F5344CB8AC3E}">
        <p14:creationId xmlns:p14="http://schemas.microsoft.com/office/powerpoint/2010/main" val="4629025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normAutofit/>
          </a:bodyPr>
          <a:lstStyle/>
          <a:p>
            <a:pPr algn="r" fontAlgn="auto">
              <a:spcAft>
                <a:spcPts val="0"/>
              </a:spcAft>
              <a:defRPr/>
            </a:pPr>
            <a:r>
              <a:rPr lang="de-DE" altLang="en-US" dirty="0"/>
              <a:t>Max Weber (1864–1920)</a:t>
            </a:r>
            <a:endParaRPr lang="en-US" dirty="0"/>
          </a:p>
        </p:txBody>
      </p:sp>
      <p:sp>
        <p:nvSpPr>
          <p:cNvPr id="10243" name="Figure Legend"/>
          <p:cNvSpPr>
            <a:spLocks noGrp="1"/>
          </p:cNvSpPr>
          <p:nvPr>
            <p:ph type="body" sz="quarter" idx="14"/>
          </p:nvPr>
        </p:nvSpPr>
        <p:spPr>
          <a:xfrm>
            <a:off x="393140" y="1601787"/>
            <a:ext cx="8126974" cy="5256213"/>
          </a:xfrm>
        </p:spPr>
        <p:txBody>
          <a:bodyPr/>
          <a:lstStyle/>
          <a:p>
            <a:pPr marL="285750" indent="-285750" eaLnBrk="1" fontAlgn="auto" hangingPunct="1">
              <a:spcBef>
                <a:spcPts val="1032"/>
              </a:spcBef>
              <a:spcAft>
                <a:spcPts val="0"/>
              </a:spcAft>
              <a:buClr>
                <a:schemeClr val="tx1"/>
              </a:buClr>
              <a:buFont typeface="Arial" charset="0"/>
              <a:buChar char="•"/>
              <a:defRPr/>
            </a:pPr>
            <a:r>
              <a:rPr lang="en-US" sz="1800" dirty="0">
                <a:solidFill>
                  <a:schemeClr val="tx1"/>
                </a:solidFill>
              </a:rPr>
              <a:t>Mótmælendasiðferðið og andi kapítalismans (1904)</a:t>
            </a:r>
          </a:p>
          <a:p>
            <a:pPr marL="285750" indent="-285750" eaLnBrk="1" fontAlgn="auto" hangingPunct="1">
              <a:spcBef>
                <a:spcPts val="1032"/>
              </a:spcBef>
              <a:spcAft>
                <a:spcPts val="0"/>
              </a:spcAft>
              <a:buClr>
                <a:schemeClr val="tx1"/>
              </a:buClr>
              <a:buFont typeface="Arial" charset="0"/>
              <a:buChar char="•"/>
              <a:defRPr/>
            </a:pPr>
            <a:r>
              <a:rPr lang="en-US" sz="1800" dirty="0">
                <a:solidFill>
                  <a:schemeClr val="tx1"/>
                </a:solidFill>
              </a:rPr>
              <a:t>Eðli félagslegrar athafnar (1922)</a:t>
            </a:r>
          </a:p>
          <a:p>
            <a:pPr marL="285750" indent="-285750" eaLnBrk="1" fontAlgn="auto" hangingPunct="1">
              <a:spcBef>
                <a:spcPts val="1032"/>
              </a:spcBef>
              <a:spcAft>
                <a:spcPts val="0"/>
              </a:spcAft>
              <a:buClr>
                <a:schemeClr val="tx1"/>
              </a:buClr>
              <a:buFont typeface="Arial" charset="0"/>
              <a:buChar char="•"/>
              <a:defRPr/>
            </a:pPr>
            <a:r>
              <a:rPr lang="en-US" sz="1800" b="1" dirty="0" err="1">
                <a:solidFill>
                  <a:schemeClr val="tx1"/>
                </a:solidFill>
              </a:rPr>
              <a:t>Verstehen</a:t>
            </a:r>
            <a:r>
              <a:rPr lang="en-US" sz="1800" dirty="0">
                <a:solidFill>
                  <a:schemeClr val="tx1"/>
                </a:solidFill>
              </a:rPr>
              <a:t>: þýskt hugtak um djúpan skilning. Með aðferðinni </a:t>
            </a:r>
            <a:r>
              <a:rPr lang="en-US" sz="1800" dirty="0" err="1">
                <a:solidFill>
                  <a:schemeClr val="tx1"/>
                </a:solidFill>
              </a:rPr>
              <a:t>verstehen</a:t>
            </a:r>
            <a:r>
              <a:rPr lang="en-US" sz="1800" dirty="0">
                <a:solidFill>
                  <a:schemeClr val="tx1"/>
                </a:solidFill>
              </a:rPr>
              <a:t> leitast utanaðkomandi athugendur við að skilja félagslegt samhengi — hvort sem er heila</a:t>
            </a:r>
            <a:br>
              <a:rPr lang="en-US" sz="1800" dirty="0">
                <a:solidFill>
                  <a:schemeClr val="tx1"/>
                </a:solidFill>
              </a:rPr>
            </a:br>
            <a:r>
              <a:rPr lang="en-US" sz="1800" dirty="0">
                <a:solidFill>
                  <a:schemeClr val="tx1"/>
                </a:solidFill>
              </a:rPr>
              <a:t>menningu eða afmarkaðar aðstæður — frá sjónarhóli þeirra sem tilheyra því.</a:t>
            </a:r>
          </a:p>
          <a:p>
            <a:pPr marL="285750" indent="-285750" eaLnBrk="1" fontAlgn="auto" hangingPunct="1">
              <a:spcBef>
                <a:spcPts val="1032"/>
              </a:spcBef>
              <a:spcAft>
                <a:spcPts val="0"/>
              </a:spcAft>
              <a:buClr>
                <a:schemeClr val="tx1"/>
              </a:buClr>
              <a:buFont typeface="Arial" charset="0"/>
              <a:buChar char="•"/>
              <a:defRPr/>
            </a:pPr>
            <a:r>
              <a:rPr lang="en-US" sz="1800" b="1" dirty="0" err="1">
                <a:solidFill>
                  <a:schemeClr val="tx1"/>
                </a:solidFill>
              </a:rPr>
              <a:t>And-raunhyggja</a:t>
            </a:r>
            <a:r>
              <a:rPr lang="en-US" sz="1800" dirty="0">
                <a:solidFill>
                  <a:schemeClr val="tx1"/>
                </a:solidFill>
              </a:rPr>
              <a:t>: leitast er við að beita huglægu sjónarhorni til að lýsa félagslegum ferlum, menningarlegum viðmiðum og samfélagslegum gildum.</a:t>
            </a:r>
          </a:p>
          <a:p>
            <a:pPr marL="285750" indent="-285750" eaLnBrk="1" fontAlgn="auto" hangingPunct="1">
              <a:spcBef>
                <a:spcPts val="1032"/>
              </a:spcBef>
              <a:spcAft>
                <a:spcPts val="0"/>
              </a:spcAft>
              <a:buClr>
                <a:schemeClr val="tx1"/>
              </a:buClr>
              <a:buFont typeface="Arial" charset="0"/>
              <a:buChar char="•"/>
              <a:defRPr/>
            </a:pPr>
            <a:r>
              <a:rPr lang="en-US" sz="1800" b="1" dirty="0">
                <a:solidFill>
                  <a:schemeClr val="tx1"/>
                </a:solidFill>
              </a:rPr>
              <a:t>Megindleg félagsfræði: </a:t>
            </a:r>
            <a:r>
              <a:rPr lang="en-US" sz="1800" dirty="0">
                <a:solidFill>
                  <a:schemeClr val="tx1"/>
                </a:solidFill>
              </a:rPr>
              <a:t>beitir tölfræðilegum aðferðum, svo sem könnunum með mörgum þátttakendum. Rannsakendur greina gögn með tölfræðilegum aðferðum til að kanna hvort finna megi mynstur í mannlegri hegðun.</a:t>
            </a:r>
          </a:p>
          <a:p>
            <a:pPr marL="285750" indent="-285750" eaLnBrk="1" fontAlgn="auto" hangingPunct="1">
              <a:spcBef>
                <a:spcPts val="1032"/>
              </a:spcBef>
              <a:spcAft>
                <a:spcPts val="0"/>
              </a:spcAft>
              <a:buClr>
                <a:schemeClr val="tx1"/>
              </a:buClr>
              <a:buFont typeface="Arial" charset="0"/>
              <a:buChar char="•"/>
              <a:defRPr/>
            </a:pPr>
            <a:r>
              <a:rPr lang="en-US" sz="1800" b="1" dirty="0">
                <a:solidFill>
                  <a:schemeClr val="tx1"/>
                </a:solidFill>
              </a:rPr>
              <a:t>Eigindleg félagsfræði: </a:t>
            </a:r>
            <a:r>
              <a:rPr lang="en-US" sz="1800" dirty="0">
                <a:solidFill>
                  <a:schemeClr val="tx1"/>
                </a:solidFill>
              </a:rPr>
              <a:t>leitast við að skilja mannlega hegðun með djúpviðtölum, rýnihópum og greiningu efnisheimilda, svo sem bóka, tímarita, fræðirita og dægurmiðla.</a:t>
            </a:r>
          </a:p>
          <a:p>
            <a:pPr eaLnBrk="1" fontAlgn="auto" hangingPunct="1">
              <a:spcAft>
                <a:spcPts val="0"/>
              </a:spcAft>
              <a:buClr>
                <a:schemeClr val="tx1"/>
              </a:buClr>
              <a:buFont typeface="Arial"/>
              <a:buChar char="•"/>
              <a:defRPr/>
            </a:pPr>
            <a:endParaRPr lang="en-US" sz="1600" dirty="0"/>
          </a:p>
        </p:txBody>
      </p:sp>
    </p:spTree>
    <p:extLst>
      <p:ext uri="{BB962C8B-B14F-4D97-AF65-F5344CB8AC3E}">
        <p14:creationId xmlns:p14="http://schemas.microsoft.com/office/powerpoint/2010/main" val="3532372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normAutofit/>
          </a:bodyPr>
          <a:lstStyle/>
          <a:p>
            <a:pPr fontAlgn="auto">
              <a:spcAft>
                <a:spcPts val="0"/>
              </a:spcAft>
              <a:defRPr/>
            </a:pPr>
            <a:r>
              <a:rPr lang="de-DE" altLang="en-US" dirty="0"/>
              <a:t>W. E. B. Du Bois (1868-1963)</a:t>
            </a:r>
            <a:endParaRPr lang="en-US" dirty="0"/>
          </a:p>
        </p:txBody>
      </p:sp>
      <p:sp>
        <p:nvSpPr>
          <p:cNvPr id="10243" name="Figure Legend"/>
          <p:cNvSpPr>
            <a:spLocks noGrp="1"/>
          </p:cNvSpPr>
          <p:nvPr>
            <p:ph type="body" sz="quarter" idx="14"/>
          </p:nvPr>
        </p:nvSpPr>
        <p:spPr>
          <a:xfrm>
            <a:off x="307415" y="1273174"/>
            <a:ext cx="5379010" cy="4419185"/>
          </a:xfrm>
        </p:spPr>
        <p:txBody>
          <a:bodyPr/>
          <a:lstStyle/>
          <a:p>
            <a:pPr marL="285750" indent="-285750" eaLnBrk="1" fontAlgn="auto" hangingPunct="1">
              <a:spcBef>
                <a:spcPts val="1632"/>
              </a:spcBef>
              <a:spcAft>
                <a:spcPts val="0"/>
              </a:spcAft>
              <a:buClr>
                <a:schemeClr val="tx1"/>
              </a:buClr>
              <a:buFont typeface="Arial" charset="0"/>
              <a:buChar char="•"/>
              <a:defRPr/>
            </a:pPr>
            <a:r>
              <a:rPr lang="en-US" sz="1800" dirty="0">
                <a:solidFill>
                  <a:schemeClr val="tx1"/>
                </a:solidFill>
                <a:latin typeface="Arial" charset="0"/>
                <a:ea typeface="Arial" charset="0"/>
                <a:cs typeface="Arial" charset="0"/>
              </a:rPr>
              <a:t>Þróaði og beitti mjög nákvæmum reynslubundnum rannsóknaraðferðum. Þær voru ólíkar eldri aðferðum, sem margar uppfylltu ekki strangar kröfur til vísindalegra rannsókna og var því hvorki hægt að sannreyna né endurtaka.</a:t>
            </a:r>
          </a:p>
          <a:p>
            <a:pPr marL="285750" indent="-285750" eaLnBrk="1" fontAlgn="auto" hangingPunct="1">
              <a:spcBef>
                <a:spcPts val="1632"/>
              </a:spcBef>
              <a:spcAft>
                <a:spcPts val="0"/>
              </a:spcAft>
              <a:buClr>
                <a:schemeClr val="tx1"/>
              </a:buClr>
              <a:buFont typeface="Arial" charset="0"/>
              <a:buChar char="•"/>
              <a:defRPr/>
            </a:pPr>
            <a:r>
              <a:rPr lang="en-US" sz="1800" dirty="0">
                <a:solidFill>
                  <a:schemeClr val="tx1"/>
                </a:solidFill>
                <a:latin typeface="Arial" charset="0"/>
                <a:ea typeface="Arial" charset="0"/>
                <a:cs typeface="Arial" charset="0"/>
              </a:rPr>
              <a:t>Rannsóknir hans á kynþáttum </a:t>
            </a:r>
            <a:r>
              <a:rPr lang="mr-IN" sz="1800" dirty="0">
                <a:solidFill>
                  <a:schemeClr val="tx1"/>
                </a:solidFill>
                <a:latin typeface="Arial" charset="0"/>
                <a:ea typeface="Arial" charset="0"/>
                <a:cs typeface="Arial" charset="0"/>
              </a:rPr>
              <a:t>–</a:t>
            </a:r>
            <a:r>
              <a:rPr lang="en-US" sz="1800" dirty="0">
                <a:solidFill>
                  <a:schemeClr val="tx1"/>
                </a:solidFill>
                <a:latin typeface="Arial" charset="0"/>
                <a:ea typeface="Arial" charset="0"/>
                <a:cs typeface="Arial" charset="0"/>
              </a:rPr>
              <a:t> þar sem reynslubundnum aðferðum var beitt </a:t>
            </a:r>
            <a:r>
              <a:rPr lang="mr-IN" sz="1800" dirty="0">
                <a:solidFill>
                  <a:schemeClr val="tx1"/>
                </a:solidFill>
                <a:latin typeface="Arial" charset="0"/>
                <a:ea typeface="Arial" charset="0"/>
                <a:cs typeface="Arial" charset="0"/>
              </a:rPr>
              <a:t>–</a:t>
            </a:r>
            <a:r>
              <a:rPr lang="en-US" sz="1800" dirty="0">
                <a:solidFill>
                  <a:schemeClr val="tx1"/>
                </a:solidFill>
                <a:latin typeface="Arial" charset="0"/>
                <a:ea typeface="Arial" charset="0"/>
                <a:cs typeface="Arial" charset="0"/>
              </a:rPr>
              <a:t> voru taldar hrekja óvandaðri kenningar sem höfðu verið notaðar til að styðja hugmyndir um líffræðilegan grundvöll kynþáttahyggju.</a:t>
            </a:r>
          </a:p>
          <a:p>
            <a:pPr marL="285750" indent="-285750" eaLnBrk="1" fontAlgn="auto" hangingPunct="1">
              <a:spcBef>
                <a:spcPts val="1632"/>
              </a:spcBef>
              <a:spcAft>
                <a:spcPts val="0"/>
              </a:spcAft>
              <a:buClr>
                <a:schemeClr val="tx1"/>
              </a:buClr>
              <a:buFont typeface="Arial" charset="0"/>
              <a:buChar char="•"/>
              <a:defRPr/>
            </a:pPr>
            <a:r>
              <a:rPr lang="en-US" sz="1800" dirty="0">
                <a:solidFill>
                  <a:schemeClr val="tx1"/>
                </a:solidFill>
                <a:latin typeface="Arial" charset="0"/>
                <a:ea typeface="Arial" charset="0"/>
                <a:cs typeface="Arial" charset="0"/>
              </a:rPr>
              <a:t>Hann var einnig einn helsti leiðtogi réttindabaráttu Bandaríkjamanna af afrískum uppruna. Hann leiddi </a:t>
            </a:r>
            <a:r>
              <a:rPr lang="en-US" sz="1800" dirty="0" err="1">
                <a:solidFill>
                  <a:schemeClr val="tx1"/>
                </a:solidFill>
                <a:latin typeface="Arial" charset="0"/>
                <a:ea typeface="Arial" charset="0"/>
                <a:cs typeface="Arial" charset="0"/>
              </a:rPr>
              <a:t>Niagra</a:t>
            </a:r>
            <a:r>
              <a:rPr lang="en-US" sz="1800" dirty="0">
                <a:solidFill>
                  <a:schemeClr val="tx1"/>
                </a:solidFill>
                <a:latin typeface="Arial" charset="0"/>
                <a:ea typeface="Arial" charset="0"/>
                <a:cs typeface="Arial" charset="0"/>
              </a:rPr>
              <a:t>-hreyfinguna, sem tók harðari afstöðu gegn kynþáttahyggju, og átti þátt í stofnun NAACP.</a:t>
            </a:r>
          </a:p>
          <a:p>
            <a:pPr eaLnBrk="1" fontAlgn="auto" hangingPunct="1">
              <a:spcAft>
                <a:spcPts val="0"/>
              </a:spcAft>
              <a:buClr>
                <a:schemeClr val="tx1"/>
              </a:buClr>
              <a:buFont typeface="Arial"/>
              <a:buChar char="•"/>
              <a:defRPr/>
            </a:pPr>
            <a:endParaRPr lang="en-US" sz="1600" dirty="0"/>
          </a:p>
        </p:txBody>
      </p:sp>
      <p:pic>
        <p:nvPicPr>
          <p:cNvPr id="2" name="Picture 1" descr="A portrait of W.E.B. Du Bois." title="Figure 1.6 b"/>
          <p:cNvPicPr>
            <a:picLocks noChangeAspect="1"/>
          </p:cNvPicPr>
          <p:nvPr/>
        </p:nvPicPr>
        <p:blipFill rotWithShape="1">
          <a:blip r:embed="rId2">
            <a:extLst>
              <a:ext uri="{28A0092B-C50C-407E-A947-70E740481C1C}">
                <a14:useLocalDpi xmlns:a14="http://schemas.microsoft.com/office/drawing/2010/main" val="0"/>
              </a:ext>
            </a:extLst>
          </a:blip>
          <a:srcRect l="31538" r="33590" b="7087"/>
          <a:stretch/>
        </p:blipFill>
        <p:spPr>
          <a:xfrm>
            <a:off x="5892313" y="241300"/>
            <a:ext cx="2813538" cy="3706562"/>
          </a:xfrm>
          <a:prstGeom prst="rect">
            <a:avLst/>
          </a:prstGeom>
        </p:spPr>
      </p:pic>
    </p:spTree>
    <p:extLst>
      <p:ext uri="{BB962C8B-B14F-4D97-AF65-F5344CB8AC3E}">
        <p14:creationId xmlns:p14="http://schemas.microsoft.com/office/powerpoint/2010/main" val="15750205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1"/>
            <a:ext cx="8062913" cy="330200"/>
          </a:xfrm>
        </p:spPr>
        <p:txBody>
          <a:bodyPr>
            <a:normAutofit fontScale="90000"/>
          </a:bodyPr>
          <a:lstStyle/>
          <a:p>
            <a:pPr fontAlgn="auto">
              <a:spcAft>
                <a:spcPts val="0"/>
              </a:spcAft>
              <a:defRPr/>
            </a:pPr>
            <a:r>
              <a:rPr lang="en-US" dirty="0"/>
              <a:t>Mynd 1.7</a:t>
            </a:r>
          </a:p>
        </p:txBody>
      </p:sp>
      <p:sp>
        <p:nvSpPr>
          <p:cNvPr id="9219" name="Figure Legend"/>
          <p:cNvSpPr>
            <a:spLocks noGrp="1"/>
          </p:cNvSpPr>
          <p:nvPr>
            <p:ph type="body" sz="quarter" idx="14"/>
          </p:nvPr>
        </p:nvSpPr>
        <p:spPr>
          <a:xfrm>
            <a:off x="457198" y="5872163"/>
            <a:ext cx="8062913" cy="842962"/>
          </a:xfrm>
        </p:spPr>
        <p:txBody>
          <a:bodyPr/>
          <a:lstStyle/>
          <a:p>
            <a:r>
              <a:rPr lang="en-US" sz="1600" dirty="0"/>
              <a:t>Félagsfræðingar þróa kenningar til að skýra félagsleg fyrirbæri á borð við mótmælafundi. (Mynd: David </a:t>
            </a:r>
            <a:r>
              <a:rPr lang="en-US" sz="1600" dirty="0" err="1"/>
              <a:t>Shankbone</a:t>
            </a:r>
            <a:r>
              <a:rPr lang="en-US" sz="1600" dirty="0"/>
              <a:t>/</a:t>
            </a:r>
            <a:r>
              <a:rPr lang="en-US" sz="1600" dirty="0" err="1"/>
              <a:t>flickr</a:t>
            </a:r>
            <a:r>
              <a:rPr lang="en-US" sz="1600" dirty="0"/>
              <a:t>)</a:t>
            </a:r>
            <a:endParaRPr lang="en-US" sz="1600" dirty="0">
              <a:solidFill>
                <a:schemeClr val="tx1"/>
              </a:solidFill>
            </a:endParaRPr>
          </a:p>
        </p:txBody>
      </p:sp>
      <p:pic>
        <p:nvPicPr>
          <p:cNvPr id="4" name="Picture Placeholder 3" descr="A person stands at a protest holding a large sign. The sign reads “Jobs, Education, Healthcare.”" title="Figure 1.7"/>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571498" y="707429"/>
            <a:ext cx="7149261" cy="4893272"/>
          </a:xfrm>
        </p:spPr>
      </p:pic>
    </p:spTree>
    <p:extLst>
      <p:ext uri="{BB962C8B-B14F-4D97-AF65-F5344CB8AC3E}">
        <p14:creationId xmlns:p14="http://schemas.microsoft.com/office/powerpoint/2010/main" val="8592427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normAutofit/>
          </a:bodyPr>
          <a:lstStyle/>
          <a:p>
            <a:pPr algn="r" fontAlgn="auto">
              <a:spcAft>
                <a:spcPts val="0"/>
              </a:spcAft>
              <a:defRPr/>
            </a:pPr>
            <a:r>
              <a:rPr lang="de-DE" altLang="en-US" dirty="0" err="1"/>
              <a:t>Kenningarrammar</a:t>
            </a:r>
            <a:endParaRPr lang="en-US" dirty="0"/>
          </a:p>
        </p:txBody>
      </p:sp>
      <p:sp>
        <p:nvSpPr>
          <p:cNvPr id="10243" name="Figure Legend"/>
          <p:cNvSpPr>
            <a:spLocks noGrp="1"/>
          </p:cNvSpPr>
          <p:nvPr>
            <p:ph type="body" sz="quarter" idx="14"/>
          </p:nvPr>
        </p:nvSpPr>
        <p:spPr>
          <a:xfrm>
            <a:off x="393140" y="1601787"/>
            <a:ext cx="7762318" cy="4419185"/>
          </a:xfrm>
        </p:spPr>
        <p:txBody>
          <a:bodyPr/>
          <a:lstStyle/>
          <a:p>
            <a:pPr eaLnBrk="1" fontAlgn="auto" hangingPunct="1">
              <a:spcAft>
                <a:spcPts val="0"/>
              </a:spcAft>
              <a:buClr>
                <a:schemeClr val="tx1"/>
              </a:buClr>
              <a:defRPr/>
            </a:pPr>
            <a:r>
              <a:rPr lang="en-US" dirty="0">
                <a:solidFill>
                  <a:schemeClr val="tx1"/>
                </a:solidFill>
              </a:rPr>
              <a:t>Þrír kenningarrammar eða sjónarhorn eru ráðandi í stórum hluta félagsfræðilegrar umræðu:</a:t>
            </a:r>
          </a:p>
          <a:p>
            <a:pPr marL="285750" indent="-285750" eaLnBrk="1" fontAlgn="auto" hangingPunct="1">
              <a:spcAft>
                <a:spcPts val="0"/>
              </a:spcAft>
              <a:buClr>
                <a:schemeClr val="tx1"/>
              </a:buClr>
              <a:buFont typeface="Arial" charset="0"/>
              <a:buChar char="•"/>
              <a:defRPr/>
            </a:pPr>
            <a:r>
              <a:rPr lang="en-US" dirty="0">
                <a:solidFill>
                  <a:schemeClr val="tx1"/>
                </a:solidFill>
              </a:rPr>
              <a:t>Formgerðarvirknihyggja</a:t>
            </a:r>
          </a:p>
          <a:p>
            <a:pPr marL="285750" indent="-285750" eaLnBrk="1" fontAlgn="auto" hangingPunct="1">
              <a:spcAft>
                <a:spcPts val="0"/>
              </a:spcAft>
              <a:buClr>
                <a:schemeClr val="tx1"/>
              </a:buClr>
              <a:buFont typeface="Arial" charset="0"/>
              <a:buChar char="•"/>
              <a:defRPr/>
            </a:pPr>
            <a:r>
              <a:rPr lang="en-US" dirty="0">
                <a:solidFill>
                  <a:schemeClr val="tx1"/>
                </a:solidFill>
              </a:rPr>
              <a:t>Átakakenning</a:t>
            </a:r>
          </a:p>
          <a:p>
            <a:pPr marL="285750" indent="-285750" eaLnBrk="1" fontAlgn="auto" hangingPunct="1">
              <a:spcAft>
                <a:spcPts val="0"/>
              </a:spcAft>
              <a:buClr>
                <a:schemeClr val="tx1"/>
              </a:buClr>
              <a:buFont typeface="Arial" charset="0"/>
              <a:buChar char="•"/>
              <a:defRPr/>
            </a:pPr>
            <a:r>
              <a:rPr lang="en-US" dirty="0">
                <a:solidFill>
                  <a:schemeClr val="tx1"/>
                </a:solidFill>
              </a:rPr>
              <a:t>Táknræn samskiptahyggja</a:t>
            </a:r>
          </a:p>
          <a:p>
            <a:pPr marL="285750" indent="-285750" eaLnBrk="1" fontAlgn="auto" hangingPunct="1">
              <a:spcAft>
                <a:spcPts val="0"/>
              </a:spcAft>
              <a:buClr>
                <a:schemeClr val="tx1"/>
              </a:buClr>
              <a:buFont typeface="Arial" charset="0"/>
              <a:buChar char="•"/>
              <a:defRPr/>
            </a:pPr>
            <a:endParaRPr lang="en-US" dirty="0">
              <a:solidFill>
                <a:schemeClr val="tx1"/>
              </a:solidFill>
            </a:endParaRPr>
          </a:p>
          <a:p>
            <a:pPr eaLnBrk="1" fontAlgn="auto" hangingPunct="1">
              <a:spcAft>
                <a:spcPts val="0"/>
              </a:spcAft>
              <a:buClr>
                <a:schemeClr val="tx1"/>
              </a:buClr>
              <a:defRPr/>
            </a:pPr>
            <a:r>
              <a:rPr lang="en-US" dirty="0">
                <a:solidFill>
                  <a:schemeClr val="tx1"/>
                </a:solidFill>
              </a:rPr>
              <a:t>Fjölmarga þætti samfélagsins </a:t>
            </a:r>
            <a:r>
              <a:rPr lang="mr-IN" dirty="0">
                <a:solidFill>
                  <a:schemeClr val="tx1"/>
                </a:solidFill>
              </a:rPr>
              <a:t>–</a:t>
            </a:r>
            <a:r>
              <a:rPr lang="en-US" dirty="0">
                <a:solidFill>
                  <a:schemeClr val="tx1"/>
                </a:solidFill>
              </a:rPr>
              <a:t> svo sem stjórnvöld, trúarbrögð, atvinnulíf, efnahagsmál, kynþátt, stétt og kyn </a:t>
            </a:r>
            <a:r>
              <a:rPr lang="mr-IN" dirty="0">
                <a:solidFill>
                  <a:schemeClr val="tx1"/>
                </a:solidFill>
              </a:rPr>
              <a:t>–</a:t>
            </a:r>
            <a:r>
              <a:rPr lang="en-US" dirty="0">
                <a:solidFill>
                  <a:schemeClr val="tx1"/>
                </a:solidFill>
              </a:rPr>
              <a:t> má skoða út frá þessum þremur sjónarhornum.</a:t>
            </a:r>
          </a:p>
          <a:p>
            <a:pPr marL="285750" indent="-285750" eaLnBrk="1" fontAlgn="auto" hangingPunct="1">
              <a:spcAft>
                <a:spcPts val="0"/>
              </a:spcAft>
              <a:buClr>
                <a:schemeClr val="tx1"/>
              </a:buClr>
              <a:buFont typeface="Arial" charset="0"/>
              <a:buChar char="•"/>
              <a:defRPr/>
            </a:pPr>
            <a:r>
              <a:rPr lang="en-US" dirty="0">
                <a:solidFill>
                  <a:schemeClr val="tx1"/>
                </a:solidFill>
              </a:rPr>
              <a:t>(Kennslubókin fjallar gjarnan um hverja grunnstofnun samfélagsins út frá þessum þremur sjónarhornum.)</a:t>
            </a:r>
          </a:p>
          <a:p>
            <a:pPr eaLnBrk="1" fontAlgn="auto" hangingPunct="1">
              <a:spcAft>
                <a:spcPts val="0"/>
              </a:spcAft>
              <a:buClr>
                <a:schemeClr val="tx1"/>
              </a:buClr>
              <a:buFont typeface="Arial"/>
              <a:buChar char="•"/>
              <a:defRPr/>
            </a:pPr>
            <a:endParaRPr lang="en-US" sz="1600" dirty="0"/>
          </a:p>
        </p:txBody>
      </p:sp>
    </p:spTree>
    <p:extLst>
      <p:ext uri="{BB962C8B-B14F-4D97-AF65-F5344CB8AC3E}">
        <p14:creationId xmlns:p14="http://schemas.microsoft.com/office/powerpoint/2010/main" val="1571642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1"/>
            <a:ext cx="8062913" cy="330200"/>
          </a:xfrm>
        </p:spPr>
        <p:txBody>
          <a:bodyPr>
            <a:normAutofit fontScale="90000"/>
          </a:bodyPr>
          <a:lstStyle/>
          <a:p>
            <a:pPr fontAlgn="auto">
              <a:spcAft>
                <a:spcPts val="0"/>
              </a:spcAft>
              <a:defRPr/>
            </a:pPr>
            <a:r>
              <a:rPr lang="en-US" dirty="0"/>
              <a:t>Mynd 1.8</a:t>
            </a:r>
          </a:p>
        </p:txBody>
      </p:sp>
      <p:sp>
        <p:nvSpPr>
          <p:cNvPr id="9219" name="Figure Legend"/>
          <p:cNvSpPr>
            <a:spLocks noGrp="1"/>
          </p:cNvSpPr>
          <p:nvPr>
            <p:ph type="body" sz="quarter" idx="14"/>
          </p:nvPr>
        </p:nvSpPr>
        <p:spPr>
          <a:xfrm>
            <a:off x="285749" y="1485900"/>
            <a:ext cx="3429002" cy="4572000"/>
          </a:xfrm>
        </p:spPr>
        <p:txBody>
          <a:bodyPr/>
          <a:lstStyle/>
          <a:p>
            <a:r>
              <a:rPr lang="en-US" sz="1600" dirty="0"/>
              <a:t>Sumir félagsfræðingar telja netheiminn stuðla að mótun nýrrar alþjóðlegrar menningar.</a:t>
            </a:r>
          </a:p>
          <a:p>
            <a:r>
              <a:rPr lang="en-US" sz="1600" dirty="0"/>
              <a:t>Tilheyrir þú einhverju alþjóðlegu samfélagi?</a:t>
            </a:r>
          </a:p>
          <a:p>
            <a:endParaRPr lang="en-US" sz="1600" dirty="0"/>
          </a:p>
          <a:p>
            <a:r>
              <a:rPr lang="en-US" sz="1600" dirty="0"/>
              <a:t>Þessi rabbíni í Indiana tekur þátt í því sem var viðurkennt sem lengsti Zoom-fundur sögunnar. Fundurinn hófst í Ástralíu að loknum hvíldardegi gyðinga og færðist síðan milli allra tímabelta heimsins. Hann stóð því í reynd mun lengur en einn sólarhring. </a:t>
            </a:r>
          </a:p>
          <a:p>
            <a:endParaRPr lang="en-US" sz="1600" dirty="0"/>
          </a:p>
          <a:p>
            <a:r>
              <a:rPr lang="en-US" sz="1600" dirty="0"/>
              <a:t>(Mynd: Chabad </a:t>
            </a:r>
            <a:r>
              <a:rPr lang="en-US" sz="1600" dirty="0" err="1"/>
              <a:t>Lubavitch</a:t>
            </a:r>
            <a:r>
              <a:rPr lang="en-US" sz="1600" dirty="0"/>
              <a:t>/</a:t>
            </a:r>
            <a:r>
              <a:rPr lang="en-US" sz="1600" dirty="0" err="1"/>
              <a:t>flickr</a:t>
            </a:r>
            <a:r>
              <a:rPr lang="en-US" sz="1600" dirty="0"/>
              <a:t>)</a:t>
            </a:r>
            <a:endParaRPr lang="en-US" sz="1600" dirty="0">
              <a:solidFill>
                <a:schemeClr val="tx1"/>
              </a:solidFill>
            </a:endParaRPr>
          </a:p>
        </p:txBody>
      </p:sp>
      <p:pic>
        <p:nvPicPr>
          <p:cNvPr id="3" name="Picture Placeholder 2" descr="A person sits at a table with a computer. The computer screen shows a gallery view of an online meeting including many people." title="Figure 1.8"/>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4386261" y="571501"/>
            <a:ext cx="4316238" cy="5757862"/>
          </a:xfrm>
        </p:spPr>
      </p:pic>
    </p:spTree>
    <p:extLst>
      <p:ext uri="{BB962C8B-B14F-4D97-AF65-F5344CB8AC3E}">
        <p14:creationId xmlns:p14="http://schemas.microsoft.com/office/powerpoint/2010/main" val="11535131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normAutofit fontScale="90000"/>
          </a:bodyPr>
          <a:lstStyle/>
          <a:p>
            <a:pPr fontAlgn="auto">
              <a:spcAft>
                <a:spcPts val="0"/>
              </a:spcAft>
              <a:defRPr/>
            </a:pPr>
            <a:r>
              <a:rPr lang="en-US" b="1" dirty="0"/>
              <a:t>Tafla 1.1</a:t>
            </a:r>
            <a:r>
              <a:rPr lang="en-US" dirty="0"/>
              <a:t> Félagsfræðikenningar eða sjónarhorn</a:t>
            </a:r>
          </a:p>
        </p:txBody>
      </p:sp>
      <p:graphicFrame>
        <p:nvGraphicFramePr>
          <p:cNvPr id="8" name="Table 7"/>
          <p:cNvGraphicFramePr>
            <a:graphicFrameLocks noGrp="1"/>
          </p:cNvGraphicFramePr>
          <p:nvPr>
            <p:extLst>
              <p:ext uri="{D42A27DB-BD31-4B8C-83A1-F6EECF244321}">
                <p14:modId xmlns:p14="http://schemas.microsoft.com/office/powerpoint/2010/main" val="1399156939"/>
              </p:ext>
            </p:extLst>
          </p:nvPr>
        </p:nvGraphicFramePr>
        <p:xfrm>
          <a:off x="323555" y="1752600"/>
          <a:ext cx="8299940" cy="4373563"/>
        </p:xfrm>
        <a:graphic>
          <a:graphicData uri="http://schemas.openxmlformats.org/drawingml/2006/table">
            <a:tbl>
              <a:tblPr firstRow="1"/>
              <a:tblGrid>
                <a:gridCol w="1659988">
                  <a:extLst>
                    <a:ext uri="{9D8B030D-6E8A-4147-A177-3AD203B41FA5}">
                      <a16:colId xmlns:a16="http://schemas.microsoft.com/office/drawing/2014/main" val="20000"/>
                    </a:ext>
                  </a:extLst>
                </a:gridCol>
                <a:gridCol w="1659988">
                  <a:extLst>
                    <a:ext uri="{9D8B030D-6E8A-4147-A177-3AD203B41FA5}">
                      <a16:colId xmlns:a16="http://schemas.microsoft.com/office/drawing/2014/main" val="20001"/>
                    </a:ext>
                  </a:extLst>
                </a:gridCol>
                <a:gridCol w="1659988">
                  <a:extLst>
                    <a:ext uri="{9D8B030D-6E8A-4147-A177-3AD203B41FA5}">
                      <a16:colId xmlns:a16="http://schemas.microsoft.com/office/drawing/2014/main" val="20002"/>
                    </a:ext>
                  </a:extLst>
                </a:gridCol>
                <a:gridCol w="1659988">
                  <a:extLst>
                    <a:ext uri="{9D8B030D-6E8A-4147-A177-3AD203B41FA5}">
                      <a16:colId xmlns:a16="http://schemas.microsoft.com/office/drawing/2014/main" val="20003"/>
                    </a:ext>
                  </a:extLst>
                </a:gridCol>
                <a:gridCol w="1659988">
                  <a:extLst>
                    <a:ext uri="{9D8B030D-6E8A-4147-A177-3AD203B41FA5}">
                      <a16:colId xmlns:a16="http://schemas.microsoft.com/office/drawing/2014/main" val="20004"/>
                    </a:ext>
                  </a:extLst>
                </a:gridCol>
              </a:tblGrid>
              <a:tr h="624795">
                <a:tc>
                  <a:txBody>
                    <a:bodyPr/>
                    <a:lstStyle/>
                    <a:p>
                      <a:pPr algn="ctr" fontAlgn="t"/>
                      <a:r>
                        <a:rPr lang="en-US" sz="1200" b="1">
                          <a:effectLst/>
                        </a:rPr>
                        <a:t>Kenningar og
kenningarammar</a:t>
                      </a:r>
                    </a:p>
                  </a:txBody>
                  <a:tcPr marL="62479" marR="62479" marT="31240" marB="31240">
                    <a:lnL>
                      <a:noFill/>
                    </a:lnL>
                    <a:lnR>
                      <a:noFill/>
                    </a:lnR>
                    <a:lnT>
                      <a:noFill/>
                    </a:lnT>
                    <a:lnB>
                      <a:noFill/>
                    </a:lnB>
                  </a:tcPr>
                </a:tc>
                <a:tc>
                  <a:txBody>
                    <a:bodyPr/>
                    <a:lstStyle/>
                    <a:p>
                      <a:pPr algn="ctr" fontAlgn="t"/>
                      <a:r>
                        <a:rPr lang="en-US" sz="1200" b="1">
                          <a:effectLst/>
                        </a:rPr>
                        <a:t>Greiningarstig</a:t>
                      </a:r>
                    </a:p>
                  </a:txBody>
                  <a:tcPr marL="62479" marR="62479" marT="31240" marB="31240">
                    <a:lnL>
                      <a:noFill/>
                    </a:lnL>
                    <a:lnR>
                      <a:noFill/>
                    </a:lnR>
                    <a:lnT>
                      <a:noFill/>
                    </a:lnT>
                    <a:lnB>
                      <a:noFill/>
                    </a:lnB>
                  </a:tcPr>
                </a:tc>
                <a:tc>
                  <a:txBody>
                    <a:bodyPr/>
                    <a:lstStyle/>
                    <a:p>
                      <a:pPr algn="ctr" fontAlgn="t"/>
                      <a:r>
                        <a:rPr lang="en-US" sz="1200" b="1" dirty="0">
                          <a:effectLst/>
                        </a:rPr>
                        <a:t>Áhersla</a:t>
                      </a:r>
                    </a:p>
                  </a:txBody>
                  <a:tcPr marL="62479" marR="62479" marT="31240" marB="31240">
                    <a:lnL>
                      <a:noFill/>
                    </a:lnL>
                    <a:lnR>
                      <a:noFill/>
                    </a:lnR>
                    <a:lnT>
                      <a:noFill/>
                    </a:lnT>
                    <a:lnB>
                      <a:noFill/>
                    </a:lnB>
                  </a:tcPr>
                </a:tc>
                <a:tc>
                  <a:txBody>
                    <a:bodyPr/>
                    <a:lstStyle/>
                    <a:p>
                      <a:pPr algn="ctr" fontAlgn="t"/>
                      <a:r>
                        <a:rPr lang="en-US" sz="1200" b="1" dirty="0">
                          <a:effectLst/>
                        </a:rPr>
                        <a:t>Samlíkingar</a:t>
                      </a:r>
                    </a:p>
                  </a:txBody>
                  <a:tcPr marL="62479" marR="62479" marT="31240" marB="31240">
                    <a:lnL>
                      <a:noFill/>
                    </a:lnL>
                    <a:lnR>
                      <a:noFill/>
                    </a:lnR>
                    <a:lnT>
                      <a:noFill/>
                    </a:lnT>
                    <a:lnB>
                      <a:noFill/>
                    </a:lnB>
                  </a:tcPr>
                </a:tc>
                <a:tc>
                  <a:txBody>
                    <a:bodyPr/>
                    <a:lstStyle/>
                    <a:p>
                      <a:pPr algn="ctr" fontAlgn="t"/>
                      <a:r>
                        <a:rPr lang="en-US" sz="1200" b="1">
                          <a:effectLst/>
                        </a:rPr>
                        <a:t>Dæmi um
spurningar</a:t>
                      </a:r>
                    </a:p>
                  </a:txBody>
                  <a:tcPr marL="62479" marR="62479" marT="31240" marB="31240">
                    <a:lnL>
                      <a:noFill/>
                    </a:lnL>
                    <a:lnR>
                      <a:noFill/>
                    </a:lnR>
                    <a:lnT>
                      <a:noFill/>
                    </a:lnT>
                    <a:lnB>
                      <a:noFill/>
                    </a:lnB>
                  </a:tcPr>
                </a:tc>
                <a:extLst>
                  <a:ext uri="{0D108BD9-81ED-4DB2-BD59-A6C34878D82A}">
                    <a16:rowId xmlns:a16="http://schemas.microsoft.com/office/drawing/2014/main" val="10000"/>
                  </a:ext>
                </a:extLst>
              </a:tr>
              <a:tr h="1187110">
                <a:tc>
                  <a:txBody>
                    <a:bodyPr/>
                    <a:lstStyle/>
                    <a:p>
                      <a:pPr fontAlgn="t"/>
                      <a:r>
                        <a:rPr lang="en-US" sz="1200">
                          <a:effectLst/>
                        </a:rPr>
                        <a:t>Formgerðar-
virknihyggja</a:t>
                      </a:r>
                    </a:p>
                  </a:txBody>
                  <a:tcPr marL="62479" marR="62479" marT="31240" marB="31240">
                    <a:lnL>
                      <a:noFill/>
                    </a:lnL>
                    <a:lnR>
                      <a:noFill/>
                    </a:lnR>
                    <a:lnT>
                      <a:noFill/>
                    </a:lnT>
                    <a:lnB>
                      <a:noFill/>
                    </a:lnB>
                  </a:tcPr>
                </a:tc>
                <a:tc>
                  <a:txBody>
                    <a:bodyPr/>
                    <a:lstStyle/>
                    <a:p>
                      <a:pPr fontAlgn="t"/>
                      <a:r>
                        <a:rPr lang="en-US" sz="1200">
                          <a:effectLst/>
                        </a:rPr>
                        <a:t>Makró- eða miðsvið</a:t>
                      </a:r>
                    </a:p>
                  </a:txBody>
                  <a:tcPr marL="62479" marR="62479" marT="31240" marB="31240">
                    <a:lnL>
                      <a:noFill/>
                    </a:lnL>
                    <a:lnR>
                      <a:noFill/>
                    </a:lnR>
                    <a:lnT>
                      <a:noFill/>
                    </a:lnT>
                    <a:lnB>
                      <a:noFill/>
                    </a:lnB>
                  </a:tcPr>
                </a:tc>
                <a:tc>
                  <a:txBody>
                    <a:bodyPr/>
                    <a:lstStyle/>
                    <a:p>
                      <a:pPr fontAlgn="t"/>
                      <a:r>
                        <a:rPr lang="en-US" sz="1200">
                          <a:effectLst/>
                        </a:rPr>
                        <a:t>Hvernig ólíkir þættir samfélagsins vinna saman og stuðla að virkni heildarinnar.</a:t>
                      </a:r>
                    </a:p>
                  </a:txBody>
                  <a:tcPr marL="62479" marR="62479" marT="31240" marB="31240">
                    <a:lnL>
                      <a:noFill/>
                    </a:lnL>
                    <a:lnR>
                      <a:noFill/>
                    </a:lnR>
                    <a:lnT>
                      <a:noFill/>
                    </a:lnT>
                    <a:lnB>
                      <a:noFill/>
                    </a:lnB>
                  </a:tcPr>
                </a:tc>
                <a:tc>
                  <a:txBody>
                    <a:bodyPr/>
                    <a:lstStyle/>
                    <a:p>
                      <a:pPr fontAlgn="t"/>
                      <a:r>
                        <a:rPr lang="en-US" sz="1200">
                          <a:effectLst/>
                        </a:rPr>
                        <a:t>Hvernig hvert líffæri stuðlar að heilbrigði líkamans — eða gerir það ekki.</a:t>
                      </a:r>
                    </a:p>
                  </a:txBody>
                  <a:tcPr marL="62479" marR="62479" marT="31240" marB="31240">
                    <a:lnL>
                      <a:noFill/>
                    </a:lnL>
                    <a:lnR>
                      <a:noFill/>
                    </a:lnR>
                    <a:lnT>
                      <a:noFill/>
                    </a:lnT>
                    <a:lnB>
                      <a:noFill/>
                    </a:lnB>
                  </a:tcPr>
                </a:tc>
                <a:tc>
                  <a:txBody>
                    <a:bodyPr/>
                    <a:lstStyle/>
                    <a:p>
                      <a:pPr fontAlgn="t"/>
                      <a:r>
                        <a:rPr lang="en-US" sz="1200">
                          <a:effectLst/>
                        </a:rPr>
                        <a:t>Hvernig miðlar menntakerfið menningu?</a:t>
                      </a:r>
                    </a:p>
                  </a:txBody>
                  <a:tcPr marL="62479" marR="62479" marT="31240" marB="31240">
                    <a:lnL>
                      <a:noFill/>
                    </a:lnL>
                    <a:lnR>
                      <a:noFill/>
                    </a:lnR>
                    <a:lnT>
                      <a:noFill/>
                    </a:lnT>
                    <a:lnB>
                      <a:noFill/>
                    </a:lnB>
                  </a:tcPr>
                </a:tc>
                <a:extLst>
                  <a:ext uri="{0D108BD9-81ED-4DB2-BD59-A6C34878D82A}">
                    <a16:rowId xmlns:a16="http://schemas.microsoft.com/office/drawing/2014/main" val="10001"/>
                  </a:ext>
                </a:extLst>
              </a:tr>
              <a:tr h="1561987">
                <a:tc>
                  <a:txBody>
                    <a:bodyPr/>
                    <a:lstStyle/>
                    <a:p>
                      <a:pPr fontAlgn="t"/>
                      <a:r>
                        <a:rPr lang="en-US" sz="1200" dirty="0">
                          <a:effectLst/>
                        </a:rPr>
                        <a:t>Átakakenning</a:t>
                      </a:r>
                    </a:p>
                  </a:txBody>
                  <a:tcPr marL="62479" marR="62479" marT="31240" marB="31240">
                    <a:lnL>
                      <a:noFill/>
                    </a:lnL>
                    <a:lnR>
                      <a:noFill/>
                    </a:lnR>
                    <a:lnT>
                      <a:noFill/>
                    </a:lnT>
                    <a:lnB>
                      <a:noFill/>
                    </a:lnB>
                  </a:tcPr>
                </a:tc>
                <a:tc>
                  <a:txBody>
                    <a:bodyPr/>
                    <a:lstStyle/>
                    <a:p>
                      <a:pPr fontAlgn="t"/>
                      <a:r>
                        <a:rPr lang="en-US" sz="1200">
                          <a:effectLst/>
                        </a:rPr>
                        <a:t>Makrósvið</a:t>
                      </a:r>
                    </a:p>
                  </a:txBody>
                  <a:tcPr marL="62479" marR="62479" marT="31240" marB="31240">
                    <a:lnL>
                      <a:noFill/>
                    </a:lnL>
                    <a:lnR>
                      <a:noFill/>
                    </a:lnR>
                    <a:lnT>
                      <a:noFill/>
                    </a:lnT>
                    <a:lnB>
                      <a:noFill/>
                    </a:lnB>
                  </a:tcPr>
                </a:tc>
                <a:tc>
                  <a:txBody>
                    <a:bodyPr/>
                    <a:lstStyle/>
                    <a:p>
                      <a:pPr fontAlgn="t"/>
                      <a:r>
                        <a:rPr lang="en-US" sz="1200">
                          <a:effectLst/>
                        </a:rPr>
                        <a:t>Hvernig óréttlæti og ójöfnuður skapa félagslegan og pólitískan mun og valdamisræmi og viðhalda ríkjandi valdakerfi.</a:t>
                      </a:r>
                    </a:p>
                  </a:txBody>
                  <a:tcPr marL="62479" marR="62479" marT="31240" marB="31240">
                    <a:lnL>
                      <a:noFill/>
                    </a:lnL>
                    <a:lnR>
                      <a:noFill/>
                    </a:lnR>
                    <a:lnT>
                      <a:noFill/>
                    </a:lnT>
                    <a:lnB>
                      <a:noFill/>
                    </a:lnB>
                  </a:tcPr>
                </a:tc>
                <a:tc>
                  <a:txBody>
                    <a:bodyPr/>
                    <a:lstStyle/>
                    <a:p>
                      <a:pPr fontAlgn="t"/>
                      <a:r>
                        <a:rPr lang="en-US" sz="1200">
                          <a:effectLst/>
                        </a:rPr>
                        <a:t>Þau sem eiga mest vinna og breyta leikreglunum til að halda áfram að vinna.</a:t>
                      </a:r>
                    </a:p>
                  </a:txBody>
                  <a:tcPr marL="62479" marR="62479" marT="31240" marB="31240">
                    <a:lnL>
                      <a:noFill/>
                    </a:lnL>
                    <a:lnR>
                      <a:noFill/>
                    </a:lnR>
                    <a:lnT>
                      <a:noFill/>
                    </a:lnT>
                    <a:lnB>
                      <a:noFill/>
                    </a:lnB>
                  </a:tcPr>
                </a:tc>
                <a:tc>
                  <a:txBody>
                    <a:bodyPr/>
                    <a:lstStyle/>
                    <a:p>
                      <a:pPr fontAlgn="t"/>
                      <a:r>
                        <a:rPr lang="en-US" sz="1200">
                          <a:effectLst/>
                        </a:rPr>
                        <a:t>Miðlar menntakerfið aðeins gildum ríkjandi menningarhópa?</a:t>
                      </a:r>
                    </a:p>
                  </a:txBody>
                  <a:tcPr marL="62479" marR="62479" marT="31240" marB="31240">
                    <a:lnL>
                      <a:noFill/>
                    </a:lnL>
                    <a:lnR>
                      <a:noFill/>
                    </a:lnR>
                    <a:lnT>
                      <a:noFill/>
                    </a:lnT>
                    <a:lnB>
                      <a:noFill/>
                    </a:lnB>
                  </a:tcPr>
                </a:tc>
                <a:extLst>
                  <a:ext uri="{0D108BD9-81ED-4DB2-BD59-A6C34878D82A}">
                    <a16:rowId xmlns:a16="http://schemas.microsoft.com/office/drawing/2014/main" val="10002"/>
                  </a:ext>
                </a:extLst>
              </a:tr>
              <a:tr h="999671">
                <a:tc>
                  <a:txBody>
                    <a:bodyPr/>
                    <a:lstStyle/>
                    <a:p>
                      <a:pPr fontAlgn="t"/>
                      <a:r>
                        <a:rPr lang="en-US" sz="1200">
                          <a:effectLst/>
                        </a:rPr>
                        <a:t>Táknræn samskiptahyggja</a:t>
                      </a:r>
                    </a:p>
                  </a:txBody>
                  <a:tcPr marL="62479" marR="62479" marT="31240" marB="31240">
                    <a:lnL>
                      <a:noFill/>
                    </a:lnL>
                    <a:lnR>
                      <a:noFill/>
                    </a:lnR>
                    <a:lnT>
                      <a:noFill/>
                    </a:lnT>
                    <a:lnB>
                      <a:noFill/>
                    </a:lnB>
                  </a:tcPr>
                </a:tc>
                <a:tc>
                  <a:txBody>
                    <a:bodyPr/>
                    <a:lstStyle/>
                    <a:p>
                      <a:pPr fontAlgn="t"/>
                      <a:r>
                        <a:rPr lang="en-US" sz="1200">
                          <a:effectLst/>
                        </a:rPr>
                        <a:t>Mikrósvið</a:t>
                      </a:r>
                    </a:p>
                  </a:txBody>
                  <a:tcPr marL="62479" marR="62479" marT="31240" marB="31240">
                    <a:lnL>
                      <a:noFill/>
                    </a:lnL>
                    <a:lnR>
                      <a:noFill/>
                    </a:lnR>
                    <a:lnT>
                      <a:noFill/>
                    </a:lnT>
                    <a:lnB>
                      <a:noFill/>
                    </a:lnB>
                  </a:tcPr>
                </a:tc>
                <a:tc>
                  <a:txBody>
                    <a:bodyPr/>
                    <a:lstStyle/>
                    <a:p>
                      <a:pPr fontAlgn="t"/>
                      <a:r>
                        <a:rPr lang="en-US" sz="1200">
                          <a:effectLst/>
                        </a:rPr>
                        <a:t>Hvernig samskipti og tjáskipti milli einstaklinga fara fram.</a:t>
                      </a:r>
                    </a:p>
                  </a:txBody>
                  <a:tcPr marL="62479" marR="62479" marT="31240" marB="31240">
                    <a:lnL>
                      <a:noFill/>
                    </a:lnL>
                    <a:lnR>
                      <a:noFill/>
                    </a:lnR>
                    <a:lnT>
                      <a:noFill/>
                    </a:lnT>
                    <a:lnB>
                      <a:noFill/>
                    </a:lnB>
                  </a:tcPr>
                </a:tc>
                <a:tc>
                  <a:txBody>
                    <a:bodyPr/>
                    <a:lstStyle/>
                    <a:p>
                      <a:pPr fontAlgn="t"/>
                      <a:r>
                        <a:rPr lang="en-US" sz="1200">
                          <a:effectLst/>
                        </a:rPr>
                        <a:t>Hvað felst í því að vera X?</a:t>
                      </a:r>
                    </a:p>
                  </a:txBody>
                  <a:tcPr marL="62479" marR="62479" marT="31240" marB="31240">
                    <a:lnL>
                      <a:noFill/>
                    </a:lnL>
                    <a:lnR>
                      <a:noFill/>
                    </a:lnR>
                    <a:lnT>
                      <a:noFill/>
                    </a:lnT>
                    <a:lnB>
                      <a:noFill/>
                    </a:lnB>
                  </a:tcPr>
                </a:tc>
                <a:tc>
                  <a:txBody>
                    <a:bodyPr/>
                    <a:lstStyle/>
                    <a:p>
                      <a:pPr fontAlgn="t"/>
                      <a:r>
                        <a:rPr lang="en-US" sz="1200" dirty="0">
                          <a:effectLst/>
                        </a:rPr>
                        <a:t>Hvernig bregðast nemendur við menningarlegum skilaboðum í skólanum?</a:t>
                      </a:r>
                    </a:p>
                  </a:txBody>
                  <a:tcPr marL="62479" marR="62479" marT="31240" marB="31240">
                    <a:lnL>
                      <a:noFill/>
                    </a:lnL>
                    <a:lnR>
                      <a:noFill/>
                    </a:lnR>
                    <a:lnT>
                      <a:noFill/>
                    </a:lnT>
                    <a:lnB>
                      <a:noFill/>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9802990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algn="r" fontAlgn="auto">
              <a:spcAft>
                <a:spcPts val="0"/>
              </a:spcAft>
              <a:defRPr/>
            </a:pPr>
            <a:r>
              <a:rPr lang="en-US" dirty="0"/>
              <a:t>Hvers vegna að læra félagsfræði? (1. hluti)</a:t>
            </a:r>
          </a:p>
        </p:txBody>
      </p:sp>
      <p:sp>
        <p:nvSpPr>
          <p:cNvPr id="10243" name="Figure Legend"/>
          <p:cNvSpPr>
            <a:spLocks noGrp="1"/>
          </p:cNvSpPr>
          <p:nvPr>
            <p:ph type="body" sz="quarter" idx="14"/>
          </p:nvPr>
        </p:nvSpPr>
        <p:spPr>
          <a:xfrm>
            <a:off x="285750" y="1108074"/>
            <a:ext cx="3913188" cy="5256213"/>
          </a:xfrm>
        </p:spPr>
        <p:txBody>
          <a:bodyPr/>
          <a:lstStyle/>
          <a:p>
            <a:r>
              <a:rPr lang="en-US" b="1" dirty="0">
                <a:solidFill>
                  <a:srgbClr val="000000"/>
                </a:solidFill>
              </a:rPr>
              <a:t>Félagsfræði hefur mikil áhrif.  </a:t>
            </a:r>
          </a:p>
          <a:p>
            <a:endParaRPr lang="en-US" sz="1600" dirty="0">
              <a:solidFill>
                <a:srgbClr val="000000"/>
              </a:solidFill>
            </a:endParaRPr>
          </a:p>
          <a:p>
            <a:r>
              <a:rPr lang="en-US" sz="1600" dirty="0">
                <a:solidFill>
                  <a:srgbClr val="000000"/>
                </a:solidFill>
              </a:rPr>
              <a:t>Rannsóknir félagsfræðinganna Kenneth og Mamie Clark áttu til dæmis þátt í þeirri ákvörðun Hæstaréttar Bandaríkjanna að afnema kynþáttaaðskilnað í skólum samkvæmt reglunni „aðskilin en jafngild“. </a:t>
            </a:r>
          </a:p>
          <a:p>
            <a:endParaRPr lang="en-US" sz="1600" dirty="0">
              <a:solidFill>
                <a:srgbClr val="000000"/>
              </a:solidFill>
            </a:endParaRPr>
          </a:p>
          <a:p>
            <a:endParaRPr lang="en-US" sz="1600" dirty="0">
              <a:solidFill>
                <a:srgbClr val="000000"/>
              </a:solidFill>
            </a:endParaRPr>
          </a:p>
        </p:txBody>
      </p:sp>
      <p:pic>
        <p:nvPicPr>
          <p:cNvPr id="2" name="Figure" descr="Photo (b) shows the sociologists Kenneth and Mamie Clark."/>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tretch>
            <a:fillRect/>
          </a:stretch>
        </p:blipFill>
        <p:spPr>
          <a:xfrm>
            <a:off x="4489450" y="1164619"/>
            <a:ext cx="4030663" cy="5143125"/>
          </a:xfrm>
        </p:spPr>
      </p:pic>
    </p:spTree>
    <p:extLst>
      <p:ext uri="{BB962C8B-B14F-4D97-AF65-F5344CB8AC3E}">
        <p14:creationId xmlns:p14="http://schemas.microsoft.com/office/powerpoint/2010/main" val="38671079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algn="r" fontAlgn="auto">
              <a:spcAft>
                <a:spcPts val="0"/>
              </a:spcAft>
              <a:defRPr/>
            </a:pPr>
            <a:r>
              <a:rPr lang="en-US" dirty="0"/>
              <a:t>Hvers vegna að læra félagsfræði? (2. hluti)</a:t>
            </a:r>
          </a:p>
        </p:txBody>
      </p:sp>
      <p:sp>
        <p:nvSpPr>
          <p:cNvPr id="10243" name="Figure Legend"/>
          <p:cNvSpPr>
            <a:spLocks noGrp="1"/>
          </p:cNvSpPr>
          <p:nvPr>
            <p:ph type="body" sz="quarter" idx="14"/>
          </p:nvPr>
        </p:nvSpPr>
        <p:spPr>
          <a:xfrm>
            <a:off x="457199" y="1520825"/>
            <a:ext cx="8306973" cy="3895237"/>
          </a:xfrm>
        </p:spPr>
        <p:txBody>
          <a:bodyPr/>
          <a:lstStyle/>
          <a:p>
            <a:pPr>
              <a:buClr>
                <a:schemeClr val="tx1"/>
              </a:buClr>
            </a:pPr>
            <a:r>
              <a:rPr lang="en-US" b="1" dirty="0">
                <a:solidFill>
                  <a:srgbClr val="000000"/>
                </a:solidFill>
              </a:rPr>
              <a:t>Félagsfræði nýtist í starfi og eykur skilning okkar hvert á öðru.  </a:t>
            </a:r>
          </a:p>
          <a:p>
            <a:pPr>
              <a:buClr>
                <a:schemeClr val="tx1"/>
              </a:buClr>
            </a:pPr>
            <a:endParaRPr lang="en-US" sz="1600" dirty="0">
              <a:solidFill>
                <a:srgbClr val="000000"/>
              </a:solidFill>
            </a:endParaRPr>
          </a:p>
          <a:p>
            <a:pPr marL="285750" indent="-285750">
              <a:buClr>
                <a:schemeClr val="tx1"/>
              </a:buClr>
              <a:buFont typeface="Arial" charset="0"/>
              <a:buChar char="•"/>
            </a:pPr>
            <a:r>
              <a:rPr lang="en-US" dirty="0">
                <a:solidFill>
                  <a:srgbClr val="000000"/>
                </a:solidFill>
              </a:rPr>
              <a:t>Viðskipti, hagfræði, stjórnsýsla og stjórnmál, menntun, heilbrigðisþjónusta og fjölmargar aðrar fræðigreinar krefjast skilnings á félagsfræði, samfélagi og menningu.</a:t>
            </a:r>
          </a:p>
          <a:p>
            <a:pPr marL="285750" indent="-285750">
              <a:buClr>
                <a:schemeClr val="tx1"/>
              </a:buClr>
              <a:buFont typeface="Arial" charset="0"/>
              <a:buChar char="•"/>
            </a:pPr>
            <a:endParaRPr lang="en-US" dirty="0">
              <a:solidFill>
                <a:srgbClr val="000000"/>
              </a:solidFill>
            </a:endParaRPr>
          </a:p>
          <a:p>
            <a:pPr marL="285750" indent="-285750">
              <a:buClr>
                <a:schemeClr val="tx1"/>
              </a:buClr>
              <a:buFont typeface="Arial" charset="0"/>
              <a:buChar char="•"/>
            </a:pPr>
            <a:r>
              <a:rPr lang="en-US" dirty="0">
                <a:solidFill>
                  <a:srgbClr val="000000"/>
                </a:solidFill>
              </a:rPr>
              <a:t>Skilningur á félagslegum aðstæðum annarra gerir okkur kleift að vinna betur með þeim, styðja þau og eiga við þau árangursríkt samstarf. Þessi yfirfæranlega hæfni getur veitt þér forskot.</a:t>
            </a:r>
          </a:p>
          <a:p>
            <a:pPr>
              <a:buClr>
                <a:schemeClr val="tx1"/>
              </a:buClr>
            </a:pPr>
            <a:endParaRPr lang="en-US" sz="1600" dirty="0">
              <a:solidFill>
                <a:srgbClr val="000000"/>
              </a:solidFill>
            </a:endParaRPr>
          </a:p>
          <a:p>
            <a:pPr>
              <a:buClr>
                <a:schemeClr val="tx1"/>
              </a:buClr>
            </a:pPr>
            <a:endParaRPr lang="en-US" sz="1600" dirty="0">
              <a:solidFill>
                <a:srgbClr val="000000"/>
              </a:solidFill>
            </a:endParaRPr>
          </a:p>
          <a:p>
            <a:pPr>
              <a:buClr>
                <a:schemeClr val="tx1"/>
              </a:buClr>
            </a:pPr>
            <a:endParaRPr lang="en-US" sz="1600" dirty="0">
              <a:solidFill>
                <a:srgbClr val="000000"/>
              </a:solidFill>
            </a:endParaRPr>
          </a:p>
        </p:txBody>
      </p:sp>
    </p:spTree>
    <p:extLst>
      <p:ext uri="{BB962C8B-B14F-4D97-AF65-F5344CB8AC3E}">
        <p14:creationId xmlns:p14="http://schemas.microsoft.com/office/powerpoint/2010/main" val="7681629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algn="r" fontAlgn="auto">
              <a:spcAft>
                <a:spcPts val="0"/>
              </a:spcAft>
              <a:defRPr/>
            </a:pPr>
            <a:r>
              <a:rPr lang="en-US" dirty="0"/>
              <a:t>Hvers vegna að læra félagsfræði? (3. hluti)</a:t>
            </a:r>
          </a:p>
        </p:txBody>
      </p:sp>
      <p:sp>
        <p:nvSpPr>
          <p:cNvPr id="10243" name="Figure Legend"/>
          <p:cNvSpPr>
            <a:spLocks noGrp="1"/>
          </p:cNvSpPr>
          <p:nvPr>
            <p:ph type="body" sz="quarter" idx="14"/>
          </p:nvPr>
        </p:nvSpPr>
        <p:spPr>
          <a:xfrm>
            <a:off x="457200" y="1249363"/>
            <a:ext cx="8306973" cy="4992517"/>
          </a:xfrm>
        </p:spPr>
        <p:txBody>
          <a:bodyPr/>
          <a:lstStyle/>
          <a:p>
            <a:pPr>
              <a:buClr>
                <a:schemeClr val="tx1"/>
              </a:buClr>
            </a:pPr>
            <a:r>
              <a:rPr lang="en-US" altLang="en-US" b="1" dirty="0">
                <a:solidFill>
                  <a:schemeClr val="tx1"/>
                </a:solidFill>
                <a:ea typeface="MS PGothic" charset="-128"/>
              </a:rPr>
              <a:t>Félagsfræðinám veitir víðtæka þekkingu og hæfni sem nýtist á fjölbreyttum vinnustöðum, meðal annars:</a:t>
            </a:r>
          </a:p>
          <a:p>
            <a:pPr>
              <a:buClr>
                <a:schemeClr val="tx1"/>
              </a:buClr>
            </a:pPr>
            <a:endParaRPr lang="en-US" altLang="en-US" dirty="0">
              <a:solidFill>
                <a:schemeClr val="tx1"/>
              </a:solidFill>
              <a:ea typeface="MS PGothic" charset="-128"/>
            </a:endParaRPr>
          </a:p>
          <a:p>
            <a:pPr marL="342900" indent="-342900">
              <a:buClr>
                <a:schemeClr val="tx1"/>
              </a:buClr>
              <a:buFont typeface="Arial" charset="0"/>
              <a:buChar char="•"/>
            </a:pPr>
            <a:r>
              <a:rPr lang="en-US" altLang="en-US" dirty="0">
                <a:solidFill>
                  <a:schemeClr val="tx1"/>
                </a:solidFill>
                <a:ea typeface="MS PGothic" charset="-128"/>
              </a:rPr>
              <a:t>skilningur á félagslegum kerfum og stórum skrifræðisstofnunum;</a:t>
            </a:r>
          </a:p>
          <a:p>
            <a:pPr marL="342900" indent="-342900">
              <a:buClr>
                <a:schemeClr val="tx1"/>
              </a:buClr>
              <a:buFont typeface="Arial" charset="0"/>
              <a:buChar char="•"/>
            </a:pPr>
            <a:r>
              <a:rPr lang="en-US" altLang="en-US" dirty="0">
                <a:solidFill>
                  <a:schemeClr val="tx1"/>
                </a:solidFill>
                <a:ea typeface="MS PGothic" charset="-128"/>
              </a:rPr>
              <a:t>hæfni til að skipuleggja og framkvæma rannsóknarverkefni til að meta árangur áætlana eða stefnumála;</a:t>
            </a:r>
          </a:p>
          <a:p>
            <a:pPr marL="342900" indent="-342900">
              <a:buClr>
                <a:schemeClr val="tx1"/>
              </a:buClr>
              <a:buFont typeface="Arial" charset="0"/>
              <a:buChar char="•"/>
            </a:pPr>
            <a:r>
              <a:rPr lang="en-US" altLang="en-US" dirty="0">
                <a:solidFill>
                  <a:schemeClr val="tx1"/>
                </a:solidFill>
                <a:ea typeface="MS PGothic" charset="-128"/>
              </a:rPr>
              <a:t>hæfni til að safna, lesa og greina tölfræðileg gögn úr skoðanakönnunum eða öðrum könnunum;</a:t>
            </a:r>
          </a:p>
          <a:p>
            <a:pPr marL="342900" indent="-342900">
              <a:buClr>
                <a:schemeClr val="tx1"/>
              </a:buClr>
              <a:buFont typeface="Arial" charset="0"/>
              <a:buChar char="•"/>
            </a:pPr>
            <a:r>
              <a:rPr lang="en-US" altLang="en-US" dirty="0">
                <a:solidFill>
                  <a:schemeClr val="tx1"/>
                </a:solidFill>
                <a:ea typeface="MS PGothic" charset="-128"/>
              </a:rPr>
              <a:t>hæfni til að greina mikilvægan mun á félagslegum, menningarlegum og efnahagslegum bakgrunni fólks;</a:t>
            </a:r>
          </a:p>
          <a:p>
            <a:pPr marL="342900" indent="-342900">
              <a:buClr>
                <a:schemeClr val="tx1"/>
              </a:buClr>
              <a:buFont typeface="Arial" charset="0"/>
              <a:buChar char="•"/>
            </a:pPr>
            <a:r>
              <a:rPr lang="en-US" altLang="en-US" dirty="0">
                <a:solidFill>
                  <a:schemeClr val="tx1"/>
                </a:solidFill>
                <a:ea typeface="MS PGothic" charset="-128"/>
              </a:rPr>
              <a:t>hæfni til að skrifa skýrslur og miðla flóknum hugmyndum; og</a:t>
            </a:r>
          </a:p>
          <a:p>
            <a:pPr marL="342900" indent="-342900">
              <a:buClr>
                <a:schemeClr val="tx1"/>
              </a:buClr>
              <a:buFont typeface="Arial" charset="0"/>
              <a:buChar char="•"/>
            </a:pPr>
            <a:r>
              <a:rPr lang="en-US" altLang="en-US" dirty="0">
                <a:solidFill>
                  <a:schemeClr val="tx1"/>
                </a:solidFill>
                <a:ea typeface="MS PGothic" charset="-128"/>
              </a:rPr>
              <a:t>hæfni til gagnrýninnar hugsunar um félagsleg málefni og vandamál nútímasamfélagsins.</a:t>
            </a:r>
            <a:br>
              <a:rPr lang="en-US" altLang="en-US" sz="1600" dirty="0">
                <a:solidFill>
                  <a:schemeClr val="tx1"/>
                </a:solidFill>
                <a:ea typeface="MS PGothic" charset="-128"/>
              </a:rPr>
            </a:br>
            <a:endParaRPr lang="en-US" sz="1600" dirty="0">
              <a:solidFill>
                <a:schemeClr val="tx1"/>
              </a:solidFill>
            </a:endParaRPr>
          </a:p>
          <a:p>
            <a:pPr>
              <a:buClr>
                <a:schemeClr val="tx1"/>
              </a:buClr>
            </a:pPr>
            <a:endParaRPr lang="en-US" sz="1600" dirty="0">
              <a:solidFill>
                <a:srgbClr val="000000"/>
              </a:solidFill>
            </a:endParaRPr>
          </a:p>
          <a:p>
            <a:pPr>
              <a:buClr>
                <a:schemeClr val="tx1"/>
              </a:buClr>
            </a:pPr>
            <a:endParaRPr lang="en-US" sz="1600" dirty="0">
              <a:solidFill>
                <a:srgbClr val="000000"/>
              </a:solidFill>
            </a:endParaRPr>
          </a:p>
        </p:txBody>
      </p:sp>
    </p:spTree>
    <p:extLst>
      <p:ext uri="{BB962C8B-B14F-4D97-AF65-F5344CB8AC3E}">
        <p14:creationId xmlns:p14="http://schemas.microsoft.com/office/powerpoint/2010/main" val="16321691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algn="r" fontAlgn="auto">
              <a:spcAft>
                <a:spcPts val="0"/>
              </a:spcAft>
              <a:defRPr/>
            </a:pPr>
            <a:r>
              <a:rPr lang="en-US" dirty="0"/>
              <a:t>Hvers vegna að læra félagsfræði? (4. hluti)</a:t>
            </a:r>
          </a:p>
        </p:txBody>
      </p:sp>
      <p:sp>
        <p:nvSpPr>
          <p:cNvPr id="10243" name="Figure Legend"/>
          <p:cNvSpPr>
            <a:spLocks noGrp="1"/>
          </p:cNvSpPr>
          <p:nvPr>
            <p:ph type="body" sz="quarter" idx="14"/>
          </p:nvPr>
        </p:nvSpPr>
        <p:spPr>
          <a:xfrm>
            <a:off x="457199" y="1853663"/>
            <a:ext cx="8306973" cy="3731211"/>
          </a:xfrm>
        </p:spPr>
        <p:txBody>
          <a:bodyPr/>
          <a:lstStyle/>
          <a:p>
            <a:pPr>
              <a:buClr>
                <a:schemeClr val="tx1"/>
              </a:buClr>
            </a:pPr>
            <a:r>
              <a:rPr lang="en-US" b="1" dirty="0">
                <a:solidFill>
                  <a:srgbClr val="000000"/>
                </a:solidFill>
              </a:rPr>
              <a:t>Félagsfræði hjálpar okkur að skilja okkur sjálf.</a:t>
            </a:r>
          </a:p>
          <a:p>
            <a:pPr>
              <a:buClr>
                <a:schemeClr val="tx1"/>
              </a:buClr>
            </a:pPr>
            <a:endParaRPr lang="en-US" sz="1600" dirty="0">
              <a:solidFill>
                <a:srgbClr val="000000"/>
              </a:solidFill>
            </a:endParaRPr>
          </a:p>
          <a:p>
            <a:pPr marL="285750" indent="-285750">
              <a:buClr>
                <a:schemeClr val="tx1"/>
              </a:buClr>
              <a:buFont typeface="Arial" charset="0"/>
              <a:buChar char="•"/>
            </a:pPr>
            <a:r>
              <a:rPr lang="en-US" dirty="0">
                <a:solidFill>
                  <a:srgbClr val="000000"/>
                </a:solidFill>
              </a:rPr>
              <a:t>Félagsfræðileg sjónarhorn hjálpa okkur að túlka eigin reynslu, bakgrunn okkar og aðstæður og það sem gerist í lífi okkar.</a:t>
            </a:r>
          </a:p>
          <a:p>
            <a:pPr marL="285750" indent="-285750">
              <a:buClr>
                <a:schemeClr val="tx1"/>
              </a:buClr>
              <a:buFont typeface="Arial" charset="0"/>
              <a:buChar char="•"/>
            </a:pPr>
            <a:r>
              <a:rPr lang="en-US" dirty="0">
                <a:solidFill>
                  <a:srgbClr val="000000"/>
                </a:solidFill>
              </a:rPr>
              <a:t>Þú gætir átt margt sameiginlegt með hópum og samfélögum sem fjallað er um í námskeiðinu og öðlast aukinn skilning á eigin bakgrunni, landinu og fólkinu í lífi þínu</a:t>
            </a:r>
            <a:r>
              <a:rPr lang="en-US" sz="1600" dirty="0">
                <a:solidFill>
                  <a:srgbClr val="000000"/>
                </a:solidFill>
              </a:rPr>
              <a:t>.</a:t>
            </a:r>
          </a:p>
          <a:p>
            <a:pPr>
              <a:buClr>
                <a:schemeClr val="tx1"/>
              </a:buClr>
            </a:pPr>
            <a:endParaRPr lang="en-US" sz="1600" dirty="0">
              <a:solidFill>
                <a:srgbClr val="000000"/>
              </a:solidFill>
            </a:endParaRPr>
          </a:p>
          <a:p>
            <a:pPr>
              <a:buClr>
                <a:schemeClr val="tx1"/>
              </a:buClr>
            </a:pPr>
            <a:endParaRPr lang="en-US" sz="1600" dirty="0">
              <a:solidFill>
                <a:srgbClr val="000000"/>
              </a:solidFill>
            </a:endParaRPr>
          </a:p>
          <a:p>
            <a:pPr>
              <a:buClr>
                <a:schemeClr val="tx1"/>
              </a:buClr>
            </a:pPr>
            <a:endParaRPr lang="en-US" sz="1600" dirty="0">
              <a:solidFill>
                <a:srgbClr val="000000"/>
              </a:solidFill>
            </a:endParaRPr>
          </a:p>
        </p:txBody>
      </p:sp>
    </p:spTree>
    <p:extLst>
      <p:ext uri="{BB962C8B-B14F-4D97-AF65-F5344CB8AC3E}">
        <p14:creationId xmlns:p14="http://schemas.microsoft.com/office/powerpoint/2010/main" val="20810419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619125"/>
            <a:ext cx="8062913" cy="658813"/>
          </a:xfrm>
        </p:spPr>
        <p:txBody>
          <a:bodyPr>
            <a:normAutofit fontScale="90000"/>
          </a:bodyPr>
          <a:lstStyle/>
          <a:p>
            <a:pPr fontAlgn="auto">
              <a:spcAft>
                <a:spcPts val="0"/>
              </a:spcAft>
              <a:defRPr/>
            </a:pPr>
            <a:r>
              <a:rPr lang="en-US" altLang="en-US" dirty="0">
                <a:ea typeface="MS PGothic" charset="-128"/>
              </a:rPr>
              <a:t>Sp.: Hverjir ættu að mega skoða eldri færslur fólks á samfélagsmiðlum þegar teknar eru ákvarðanir um það?</a:t>
            </a:r>
            <a:endParaRPr lang="en-US" dirty="0"/>
          </a:p>
        </p:txBody>
      </p:sp>
      <p:sp>
        <p:nvSpPr>
          <p:cNvPr id="9" name="Content Placeholder 2"/>
          <p:cNvSpPr>
            <a:spLocks noGrp="1"/>
          </p:cNvSpPr>
          <p:nvPr>
            <p:ph type="body" sz="quarter" idx="14"/>
          </p:nvPr>
        </p:nvSpPr>
        <p:spPr>
          <a:xfrm>
            <a:off x="457200" y="1519238"/>
            <a:ext cx="8062913" cy="4491037"/>
          </a:xfrm>
        </p:spPr>
        <p:txBody>
          <a:bodyPr/>
          <a:lstStyle/>
          <a:p>
            <a:pPr marL="1074420" lvl="1" indent="-342900">
              <a:lnSpc>
                <a:spcPct val="80000"/>
              </a:lnSpc>
              <a:spcBef>
                <a:spcPts val="1080"/>
              </a:spcBef>
              <a:buClr>
                <a:schemeClr val="tx1"/>
              </a:buClr>
              <a:buAutoNum type="alphaUcPeriod"/>
            </a:pPr>
            <a:r>
              <a:rPr lang="en-US" altLang="en-US" dirty="0">
                <a:ea typeface="MS PGothic" charset="-128"/>
              </a:rPr>
              <a:t>Allir</a:t>
            </a:r>
          </a:p>
          <a:p>
            <a:pPr marL="1074420" lvl="1" indent="-342900">
              <a:lnSpc>
                <a:spcPct val="80000"/>
              </a:lnSpc>
              <a:spcBef>
                <a:spcPts val="1080"/>
              </a:spcBef>
              <a:buClr>
                <a:schemeClr val="tx1"/>
              </a:buClr>
              <a:buAutoNum type="alphaUcPeriod"/>
            </a:pPr>
            <a:r>
              <a:rPr lang="en-US" altLang="en-US" dirty="0">
                <a:ea typeface="MS PGothic" charset="-128"/>
              </a:rPr>
              <a:t>Enginn</a:t>
            </a:r>
          </a:p>
          <a:p>
            <a:pPr marL="1074420" lvl="1" indent="-342900">
              <a:lnSpc>
                <a:spcPct val="80000"/>
              </a:lnSpc>
              <a:spcBef>
                <a:spcPts val="1080"/>
              </a:spcBef>
              <a:buClr>
                <a:schemeClr val="tx1"/>
              </a:buClr>
              <a:buAutoNum type="alphaUcPeriod"/>
            </a:pPr>
            <a:r>
              <a:rPr lang="en-US" altLang="en-US" dirty="0">
                <a:ea typeface="MS PGothic" charset="-128"/>
              </a:rPr>
              <a:t>Væntanlegir vinnuveitendur</a:t>
            </a:r>
          </a:p>
          <a:p>
            <a:pPr marL="1074420" lvl="1" indent="-342900">
              <a:lnSpc>
                <a:spcPct val="80000"/>
              </a:lnSpc>
              <a:spcBef>
                <a:spcPts val="1080"/>
              </a:spcBef>
              <a:buClr>
                <a:schemeClr val="tx1"/>
              </a:buClr>
              <a:buAutoNum type="alphaUcPeriod"/>
            </a:pPr>
            <a:r>
              <a:rPr lang="en-US" altLang="en-US" dirty="0">
                <a:ea typeface="MS PGothic" charset="-128"/>
              </a:rPr>
              <a:t>Háskólar og aðrar menntastofnanir</a:t>
            </a:r>
          </a:p>
          <a:p>
            <a:pPr marL="1074420" lvl="1" indent="-342900">
              <a:lnSpc>
                <a:spcPct val="80000"/>
              </a:lnSpc>
              <a:spcBef>
                <a:spcPts val="1080"/>
              </a:spcBef>
              <a:buClr>
                <a:schemeClr val="tx1"/>
              </a:buClr>
              <a:buAutoNum type="alphaUcPeriod"/>
            </a:pPr>
            <a:r>
              <a:rPr lang="en-US" altLang="en-US" dirty="0">
                <a:ea typeface="MS PGothic" charset="-128"/>
              </a:rPr>
              <a:t>Sjálfboðaliðasamtök</a:t>
            </a:r>
          </a:p>
          <a:p>
            <a:pPr marL="1074420" lvl="1" indent="-342900">
              <a:lnSpc>
                <a:spcPct val="80000"/>
              </a:lnSpc>
              <a:spcBef>
                <a:spcPts val="1080"/>
              </a:spcBef>
              <a:buClr>
                <a:schemeClr val="tx1"/>
              </a:buClr>
              <a:buAutoNum type="alphaUcPeriod"/>
            </a:pPr>
            <a:r>
              <a:rPr lang="en-US" altLang="en-US" dirty="0">
                <a:ea typeface="MS PGothic" charset="-128"/>
              </a:rPr>
              <a:t>Löggæsluyfirvöld og aðrir rannsóknaraðilar</a:t>
            </a:r>
          </a:p>
          <a:p>
            <a:pPr marL="1074420" lvl="1" indent="-342900">
              <a:lnSpc>
                <a:spcPct val="80000"/>
              </a:lnSpc>
              <a:spcBef>
                <a:spcPts val="1080"/>
              </a:spcBef>
              <a:buClr>
                <a:schemeClr val="tx1"/>
              </a:buClr>
              <a:buAutoNum type="alphaUcPeriod"/>
            </a:pPr>
            <a:r>
              <a:rPr lang="en-US" altLang="en-US" dirty="0">
                <a:ea typeface="MS PGothic" charset="-128"/>
              </a:rPr>
              <a:t>Maki eða sambýlisfólk og fjölskyldur eða vinir þeirra</a:t>
            </a:r>
          </a:p>
          <a:p>
            <a:pPr marL="342900" indent="-342900" eaLnBrk="1" hangingPunct="1">
              <a:lnSpc>
                <a:spcPct val="80000"/>
              </a:lnSpc>
              <a:buClr>
                <a:schemeClr val="tx1"/>
              </a:buClr>
              <a:buAutoNum type="alphaUcPeriod"/>
            </a:pPr>
            <a:endParaRPr lang="en-US" altLang="en-US" sz="1800" dirty="0">
              <a:ea typeface="MS PGothic" charset="-128"/>
            </a:endParaRPr>
          </a:p>
          <a:p>
            <a:pPr eaLnBrk="1" hangingPunct="1">
              <a:lnSpc>
                <a:spcPct val="80000"/>
              </a:lnSpc>
              <a:buClr>
                <a:schemeClr val="tx1"/>
              </a:buClr>
            </a:pPr>
            <a:endParaRPr lang="en-US" altLang="en-US" sz="1800" dirty="0">
              <a:ea typeface="MS PGothic" charset="-128"/>
            </a:endParaRPr>
          </a:p>
        </p:txBody>
      </p:sp>
      <p:sp>
        <p:nvSpPr>
          <p:cNvPr id="4" name="TextBox 3">
            <a:extLst>
              <a:ext uri="{FF2B5EF4-FFF2-40B4-BE49-F238E27FC236}">
                <a16:creationId xmlns:a16="http://schemas.microsoft.com/office/drawing/2014/main" id="{2DC6E3A6-7317-FE4D-94C4-A06FDEA68AD3}"/>
              </a:ext>
            </a:extLst>
          </p:cNvPr>
          <p:cNvSpPr txBox="1"/>
          <p:nvPr/>
        </p:nvSpPr>
        <p:spPr>
          <a:xfrm>
            <a:off x="214392" y="6318607"/>
            <a:ext cx="8815227" cy="553998"/>
          </a:xfrm>
          <a:prstGeom prst="rect">
            <a:avLst/>
          </a:prstGeom>
          <a:noFill/>
        </p:spPr>
        <p:txBody>
          <a:bodyPr wrap="square" rtlCol="0">
            <a:spAutoFit/>
          </a:bodyPr>
          <a:lstStyle/>
          <a:p>
            <a:r>
              <a:rPr lang="en-US" sz="1000" dirty="0"/>
              <a:t>Þetta viðbótarefni OpenStax er © Rice University og gefið út samkvæmt alþjóðlega CC BY-NC-SA 4.0 leyfinu. Heimilt er að afrita það eða breyta því, en aðeins í tilgangi sem ekki er viðskiptalegs eðlis. Tilgreina verður OpenStax og Rice University sem höfunda og geta allra breytinga. Allt aðlagað efni verður að gefa út með sams konar leyfi.</a:t>
            </a:r>
          </a:p>
        </p:txBody>
      </p:sp>
    </p:spTree>
    <p:extLst>
      <p:ext uri="{BB962C8B-B14F-4D97-AF65-F5344CB8AC3E}">
        <p14:creationId xmlns:p14="http://schemas.microsoft.com/office/powerpoint/2010/main" val="6946595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2006</TotalTime>
  <Words>1654</Words>
  <Application>Microsoft Macintosh PowerPoint</Application>
  <PresentationFormat>On-screen Show (4:3)</PresentationFormat>
  <Paragraphs>148</Paragraphs>
  <Slides>24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MS PGothic</vt:lpstr>
      <vt:lpstr>Arial</vt:lpstr>
      <vt:lpstr>Arial Black</vt:lpstr>
      <vt:lpstr>Calibri</vt:lpstr>
      <vt:lpstr>Essential</vt:lpstr>
      <vt:lpstr>Introduction TO SOCIOLOGY 3E</vt:lpstr>
      <vt:lpstr>Figure 1.1</vt:lpstr>
      <vt:lpstr>Q: Where Do You find Community and Society with Strangers?</vt:lpstr>
      <vt:lpstr>Figure 1.2</vt:lpstr>
      <vt:lpstr>Figure 1.3</vt:lpstr>
      <vt:lpstr>Key Concepts  </vt:lpstr>
      <vt:lpstr>Figure 1.4</vt:lpstr>
      <vt:lpstr>Auguste Comte (1798–1857) </vt:lpstr>
      <vt:lpstr>Harriet Martineau (1802–1876) </vt:lpstr>
      <vt:lpstr>Karl Marx (1818–1883) </vt:lpstr>
      <vt:lpstr>Herbert Spencer (1820–1903) </vt:lpstr>
      <vt:lpstr>Emile Durkheim (1858–1917) </vt:lpstr>
      <vt:lpstr>George Herbert Mead (1863–1931) </vt:lpstr>
      <vt:lpstr>Max Weber (1864–1920) </vt:lpstr>
      <vt:lpstr>W. E. B. Du Bois (1868-1963)</vt:lpstr>
      <vt:lpstr>Figure 1.7</vt:lpstr>
      <vt:lpstr>Paradigms</vt:lpstr>
      <vt:lpstr>Figure 1.8</vt:lpstr>
      <vt:lpstr>Table 1.1 Sociological Theories or Perspectives</vt:lpstr>
      <vt:lpstr>Why Study Sociology? (part 1)</vt:lpstr>
      <vt:lpstr>Why Study Sociology? (part 2)</vt:lpstr>
      <vt:lpstr>Why Study Sociology? (part 3)</vt:lpstr>
      <vt:lpstr>Why Study Sociology? (part 4)</vt:lpstr>
      <vt:lpstr>Q: Who Should Be able to investigate people’s past Social Media Posts as they make decisions about people?</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Sociology 2nd Edition - Chapter 1 - An Introduction to Sociology</dc:title>
  <dc:creator>Spuddy McSpare</dc:creator>
  <cp:lastModifiedBy>Theresa Masciale</cp:lastModifiedBy>
  <cp:revision>83</cp:revision>
  <cp:lastPrinted>2015-05-15T08:02:18Z</cp:lastPrinted>
  <dcterms:created xsi:type="dcterms:W3CDTF">2012-06-04T02:13:36Z</dcterms:created>
  <dcterms:modified xsi:type="dcterms:W3CDTF">2026-02-16T20:33:13Z</dcterms:modified>
</cp:coreProperties>
</file>