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2"/>
  </p:notesMasterIdLst>
  <p:handoutMasterIdLst>
    <p:handoutMasterId r:id="rId23"/>
  </p:handoutMasterIdLst>
  <p:sldIdLst>
    <p:sldId id="256" r:id="rId2"/>
    <p:sldId id="277" r:id="rId3"/>
    <p:sldId id="279" r:id="rId4"/>
    <p:sldId id="288" r:id="rId5"/>
    <p:sldId id="289" r:id="rId6"/>
    <p:sldId id="290" r:id="rId7"/>
    <p:sldId id="292" r:id="rId8"/>
    <p:sldId id="293" r:id="rId9"/>
    <p:sldId id="294" r:id="rId10"/>
    <p:sldId id="281" r:id="rId11"/>
    <p:sldId id="295" r:id="rId12"/>
    <p:sldId id="296" r:id="rId13"/>
    <p:sldId id="297" r:id="rId14"/>
    <p:sldId id="298" r:id="rId15"/>
    <p:sldId id="284" r:id="rId16"/>
    <p:sldId id="299" r:id="rId17"/>
    <p:sldId id="300" r:id="rId18"/>
    <p:sldId id="301" r:id="rId19"/>
    <p:sldId id="302" r:id="rId20"/>
    <p:sldId id="303"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5095" autoAdjust="0"/>
  </p:normalViewPr>
  <p:slideViewPr>
    <p:cSldViewPr snapToGrid="0" snapToObjects="1">
      <p:cViewPr varScale="1">
        <p:scale>
          <a:sx n="112" d="100"/>
          <a:sy n="112" d="100"/>
        </p:scale>
        <p:origin x="9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BFA0D5-489E-4F6E-8EE4-A7C35AAB5028}"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CCFCF-EE82-42FD-84B2-8BFC178C5F3A}" type="slidenum">
              <a:rPr lang="en-US" smtClean="0"/>
              <a:t>‹#›</a:t>
            </a:fld>
            <a:endParaRPr lang="en-US"/>
          </a:p>
        </p:txBody>
      </p:sp>
    </p:spTree>
    <p:extLst>
      <p:ext uri="{BB962C8B-B14F-4D97-AF65-F5344CB8AC3E}">
        <p14:creationId xmlns:p14="http://schemas.microsoft.com/office/powerpoint/2010/main" val="207038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78F048BE-DEAA-4543-9E38-877AED4E6D26}"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5E50C013-6891-4333-ABAC-C3BD8DD064A8}"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EB12A886-A924-41B2-93C8-E8B7009C9192}"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pPr>
              <a:defRPr/>
            </a:pPr>
            <a:fld id="{D75E5975-08AA-4736-9C67-2F15D39C2E40}" type="datetime4">
              <a:rPr lang="en-US" smtClean="0"/>
              <a:t>February 16, 2026</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20BD986A-3A6A-43DC-99D8-86C79BCE9D57}" type="datetime4">
              <a:rPr lang="en-US" smtClean="0"/>
              <a:t>February 16, 2026</a:t>
            </a:fld>
            <a:endParaRPr lang="en-US" dirty="0"/>
          </a:p>
        </p:txBody>
      </p:sp>
      <p:sp>
        <p:nvSpPr>
          <p:cNvPr id="5" name="Footer Placeholder 4"/>
          <p:cNvSpPr>
            <a:spLocks noGrp="1"/>
          </p:cNvSpPr>
          <p:nvPr>
            <p:ph type="ftr" sz="quarter" idx="3"/>
          </p:nvPr>
        </p:nvSpPr>
        <p:spPr>
          <a:xfrm>
            <a:off x="457199" y="6492875"/>
            <a:ext cx="7739449"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2_51e54acd9dc1.png" /><Relationship Id="rId3" Type="http://schemas.openxmlformats.org/officeDocument/2006/relationships/image" Target="../media/image3.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A64747BA-9B7F-4B0E-8411-2FE1E917D5FB}"/>
              </a:ext>
            </a:extLst>
          </p:cNvPr>
          <p:cNvSpPr>
            <a:spLocks noGrp="1"/>
          </p:cNvSpPr>
          <p:nvPr>
            <p:ph type="title" idx="4294967295"/>
          </p:nvPr>
        </p:nvSpPr>
        <p:spPr>
          <a:xfrm>
            <a:off x="0" y="689598"/>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13937"/>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6. kafli: HÓPAR OG SKIPULAGSHEILDIR</a:t>
            </a:r>
          </a:p>
          <a:p>
            <a:pPr algn="ctr" fontAlgn="auto">
              <a:spcAft>
                <a:spcPts val="0"/>
              </a:spcAft>
              <a:defRPr/>
            </a:pPr>
            <a:r>
              <a:rPr lang="en-US" sz="1600" cap="none" dirty="0">
                <a:solidFill>
                  <a:schemeClr val="tx1"/>
                </a:solidFill>
                <a:latin typeface="+mn-lt"/>
              </a:rPr>
              <a:t>Myndasýning í PowerPoint</a:t>
            </a:r>
          </a:p>
        </p:txBody>
      </p:sp>
      <p:pic>
        <p:nvPicPr>
          <p:cNvPr id="4" name="Picture 3"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286" y="2512876"/>
            <a:ext cx="3235428" cy="3235428"/>
          </a:xfrm>
          <a:prstGeom prst="rect">
            <a:avLst/>
          </a:prstGeom>
        </p:spPr>
      </p:pic>
      <p:pic>
        <p:nvPicPr>
          <p:cNvPr id="6" name="OpenStaxLogo" descr="openstax college logo">
            <a:extLst>
              <a:ext uri="{FF2B5EF4-FFF2-40B4-BE49-F238E27FC236}">
                <a16:creationId xmlns:a16="http://schemas.microsoft.com/office/drawing/2014/main" id="{B30F211A-474E-8340-BB75-CF6029C6DD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801978"/>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Hópar í mótun</a:t>
            </a:r>
          </a:p>
        </p:txBody>
      </p:sp>
      <p:pic>
        <p:nvPicPr>
          <p:cNvPr id="6" name="Picture Placeholder 5" descr="Photo A: A gruup of people with an American flag in front of a bus with the words “Tea Party Express.” Photo B: Tarana Burke stands at a lectern.&quot;" title="Figure 6.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653" b="6653"/>
          <a:stretch>
            <a:fillRect/>
          </a:stretch>
        </p:blipFill>
        <p:spPr>
          <a:xfrm>
            <a:off x="249391" y="1350986"/>
            <a:ext cx="8670771" cy="3763939"/>
          </a:xfrm>
        </p:spPr>
      </p:pic>
      <p:sp>
        <p:nvSpPr>
          <p:cNvPr id="7" name="Rectangle 6"/>
          <p:cNvSpPr/>
          <p:nvPr/>
        </p:nvSpPr>
        <p:spPr>
          <a:xfrm>
            <a:off x="457199" y="5278832"/>
            <a:ext cx="8286752" cy="1477328"/>
          </a:xfrm>
          <a:prstGeom prst="rect">
            <a:avLst/>
          </a:prstGeom>
        </p:spPr>
        <p:txBody>
          <a:bodyPr wrap="square">
            <a:spAutoFit/>
          </a:bodyPr>
          <a:lstStyle/>
          <a:p>
            <a:r>
              <a:rPr lang="en-US" dirty="0">
                <a:solidFill>
                  <a:srgbClr val="424242"/>
                </a:solidFill>
              </a:rPr>
              <a:t>Tea Party Express fór í landsferð, kom við í Minnesota og hélt fjöldafund fyrir utan þinghús ríkisins. </a:t>
            </a:r>
            <a:r>
              <a:rPr lang="en-US" dirty="0" err="1">
                <a:solidFill>
                  <a:srgbClr val="424242"/>
                </a:solidFill>
              </a:rPr>
              <a:t>Tarana</a:t>
            </a:r>
            <a:r>
              <a:rPr lang="en-US" dirty="0">
                <a:solidFill>
                  <a:srgbClr val="424242"/>
                </a:solidFill>
              </a:rPr>
              <a:t> Burke, sem fyrst notaði hugtakið „Me Too“ í tengslum við viðurkenningu á reynslu þolenda kynferðislegrar áreitni eða ofbeldis og stuðning við þau, hefur oft rætt þróun og álitaefni sem tengjast </a:t>
            </a:r>
            <a:r>
              <a:rPr lang="en-US" dirty="0" err="1">
                <a:solidFill>
                  <a:srgbClr val="424242"/>
                </a:solidFill>
              </a:rPr>
              <a:t>MeToo</a:t>
            </a:r>
            <a:r>
              <a:rPr lang="en-US" dirty="0">
                <a:solidFill>
                  <a:srgbClr val="424242"/>
                </a:solidFill>
              </a:rPr>
              <a:t>-hreyfingunni. (Myndir: a. Fibonacci Blue/</a:t>
            </a:r>
            <a:r>
              <a:rPr lang="en-US" dirty="0" err="1">
                <a:solidFill>
                  <a:srgbClr val="424242"/>
                </a:solidFill>
              </a:rPr>
              <a:t>flickr</a:t>
            </a:r>
            <a:r>
              <a:rPr lang="en-US" dirty="0">
                <a:solidFill>
                  <a:srgbClr val="424242"/>
                </a:solidFill>
              </a:rPr>
              <a:t>; b. Marco </a:t>
            </a:r>
            <a:r>
              <a:rPr lang="en-US" dirty="0" err="1">
                <a:solidFill>
                  <a:srgbClr val="424242"/>
                </a:solidFill>
              </a:rPr>
              <a:t>Verch</a:t>
            </a:r>
            <a:r>
              <a:rPr lang="en-US" dirty="0">
                <a:solidFill>
                  <a:srgbClr val="42424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Hópar og skipulagsheildir</a:t>
            </a:r>
          </a:p>
        </p:txBody>
      </p:sp>
      <p:sp>
        <p:nvSpPr>
          <p:cNvPr id="7" name="Text Placeholder 6"/>
          <p:cNvSpPr>
            <a:spLocks noGrp="1"/>
          </p:cNvSpPr>
          <p:nvPr>
            <p:ph type="body" sz="quarter" idx="14"/>
          </p:nvPr>
        </p:nvSpPr>
        <p:spPr>
          <a:xfrm>
            <a:off x="232117" y="919095"/>
            <a:ext cx="8686799" cy="5087809"/>
          </a:xfrm>
        </p:spPr>
        <p:txBody>
          <a:bodyPr/>
          <a:lstStyle/>
          <a:p>
            <a:pPr>
              <a:buClr>
                <a:schemeClr val="tx1"/>
              </a:buClr>
            </a:pPr>
            <a:r>
              <a:rPr lang="en-US" b="1" dirty="0"/>
              <a:t>Tea Party-hreyfingin</a:t>
            </a:r>
          </a:p>
          <a:p>
            <a:pPr marL="342900" indent="-342900">
              <a:buClr>
                <a:schemeClr val="tx1"/>
              </a:buClr>
              <a:buFont typeface="Arial" charset="0"/>
              <a:buChar char="•"/>
            </a:pPr>
            <a:r>
              <a:rPr lang="en-US" dirty="0"/>
              <a:t>Varð til á grundvelli almennra stefnumiða um lægri skatta og takmörkun ríkisskulda.</a:t>
            </a:r>
          </a:p>
          <a:p>
            <a:pPr marL="342900" indent="-342900">
              <a:buClr>
                <a:schemeClr val="tx1"/>
              </a:buClr>
              <a:buFont typeface="Arial" charset="0"/>
              <a:buChar char="•"/>
            </a:pPr>
            <a:r>
              <a:rPr lang="en-US" dirty="0"/>
              <a:t>Varð að hluta til sem viðbragð við björgunaraðgerðum og öðrum efnahagslegum stuðningsáætlunum eftir kreppuna 2008; efldist verulega í andstöðu við Affordable Care Act. </a:t>
            </a:r>
          </a:p>
          <a:p>
            <a:pPr marL="342900" indent="-342900">
              <a:buClr>
                <a:schemeClr val="tx1"/>
              </a:buClr>
              <a:buFont typeface="Arial" charset="0"/>
              <a:buChar char="•"/>
            </a:pPr>
            <a:r>
              <a:rPr lang="en-US" dirty="0"/>
              <a:t>Er ekki formlegur stjórnmálaflokkur en hefur skipulag, deildir og tengda félaga; hafði mikil áhrif á Repúblikanaflokkinn og þar með á þjóðina.</a:t>
            </a:r>
          </a:p>
          <a:p>
            <a:pPr marL="342900" indent="-342900">
              <a:buClr>
                <a:schemeClr val="tx1"/>
              </a:buClr>
              <a:buFont typeface="Arial" charset="0"/>
              <a:buChar char="•"/>
            </a:pPr>
            <a:endParaRPr lang="en-US" dirty="0"/>
          </a:p>
          <a:p>
            <a:pPr>
              <a:buClr>
                <a:schemeClr val="tx1"/>
              </a:buClr>
            </a:pPr>
            <a:endParaRPr lang="en-US" dirty="0"/>
          </a:p>
          <a:p>
            <a:pPr>
              <a:buClr>
                <a:schemeClr val="tx1"/>
              </a:buClr>
            </a:pPr>
            <a:endParaRPr lang="en-US" dirty="0"/>
          </a:p>
          <a:p>
            <a:pPr marL="342900" indent="-342900">
              <a:buClr>
                <a:schemeClr val="tx1"/>
              </a:buClr>
              <a:buFont typeface="Arial" charset="0"/>
              <a:buChar char="•"/>
            </a:pPr>
            <a:endParaRPr lang="en-US" dirty="0"/>
          </a:p>
        </p:txBody>
      </p:sp>
    </p:spTree>
    <p:extLst>
      <p:ext uri="{BB962C8B-B14F-4D97-AF65-F5344CB8AC3E}">
        <p14:creationId xmlns:p14="http://schemas.microsoft.com/office/powerpoint/2010/main" val="3434182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Hópar og skipulagsheildir, framhald</a:t>
            </a:r>
          </a:p>
        </p:txBody>
      </p:sp>
      <p:sp>
        <p:nvSpPr>
          <p:cNvPr id="7" name="Text Placeholder 6"/>
          <p:cNvSpPr>
            <a:spLocks noGrp="1"/>
          </p:cNvSpPr>
          <p:nvPr>
            <p:ph type="body" sz="quarter" idx="14"/>
          </p:nvPr>
        </p:nvSpPr>
        <p:spPr>
          <a:xfrm>
            <a:off x="232117" y="919095"/>
            <a:ext cx="8686799" cy="5495773"/>
          </a:xfrm>
        </p:spPr>
        <p:txBody>
          <a:bodyPr/>
          <a:lstStyle/>
          <a:p>
            <a:pPr>
              <a:buClr>
                <a:schemeClr val="tx1"/>
              </a:buClr>
            </a:pPr>
            <a:r>
              <a:rPr lang="en-US" b="1" dirty="0" err="1"/>
              <a:t>MeToo</a:t>
            </a:r>
            <a:endParaRPr lang="en-US" b="1" dirty="0"/>
          </a:p>
          <a:p>
            <a:pPr marL="342900" indent="-342900">
              <a:buClr>
                <a:schemeClr val="tx1"/>
              </a:buClr>
              <a:buFont typeface="Arial" charset="0"/>
              <a:buChar char="•"/>
            </a:pPr>
            <a:r>
              <a:rPr lang="en-US" dirty="0"/>
              <a:t>Hugtakið var upphaflega sett fram af </a:t>
            </a:r>
            <a:r>
              <a:rPr lang="en-US" dirty="0" err="1"/>
              <a:t>Tarana</a:t>
            </a:r>
            <a:r>
              <a:rPr lang="en-US" dirty="0"/>
              <a:t> Burke til að styðja konur sem höfðu orðið fyrir áreitni eða ofbeldi og vekja athygli á reynslu þeirra.</a:t>
            </a:r>
          </a:p>
          <a:p>
            <a:pPr marL="342900" indent="-342900">
              <a:buClr>
                <a:schemeClr val="tx1"/>
              </a:buClr>
              <a:buFont typeface="Arial" charset="0"/>
              <a:buChar char="•"/>
            </a:pPr>
            <a:r>
              <a:rPr lang="en-US" dirty="0"/>
              <a:t>Alyssa Milano tók orðalagið aftur upp á samfélagsmiðlum til að efla samstöðu og sýna umfang áreitni og ofbeldis.</a:t>
            </a:r>
          </a:p>
          <a:p>
            <a:pPr marL="342900" indent="-342900">
              <a:buClr>
                <a:schemeClr val="tx1"/>
              </a:buClr>
              <a:buFont typeface="Arial" charset="0"/>
              <a:buChar char="•"/>
            </a:pPr>
            <a:r>
              <a:rPr lang="en-US" dirty="0"/>
              <a:t>Það varð tákn aukinnar vitundar um og athygli á kynferðislegri áreitni gegn konum í mörgum starfsgreinum, einkum í afþreyingariðnaðinum. </a:t>
            </a:r>
          </a:p>
          <a:p>
            <a:pPr marL="342900" indent="-342900">
              <a:buClr>
                <a:schemeClr val="tx1"/>
              </a:buClr>
              <a:buFont typeface="Arial" charset="0"/>
              <a:buChar char="•"/>
            </a:pPr>
            <a:r>
              <a:rPr lang="en-US" dirty="0"/>
              <a:t>Þótt </a:t>
            </a:r>
            <a:r>
              <a:rPr lang="en-US" dirty="0" err="1"/>
              <a:t>MeToo</a:t>
            </a:r>
            <a:r>
              <a:rPr lang="en-US" dirty="0"/>
              <a:t>-hreyfingin hafi leiðtoga, bæði formlega og óformlega (þar á meðal </a:t>
            </a:r>
            <a:r>
              <a:rPr lang="en-US" dirty="0" err="1"/>
              <a:t>Tarana</a:t>
            </a:r>
            <a:r>
              <a:rPr lang="en-US" dirty="0"/>
              <a:t> Burke) fylgja margir sem starfa í nafni hreyfingarinnar eða samsama sig henni ekki endilega leiðsögn eða fyrirmælum miðlægrar skipulagsheildar.</a:t>
            </a:r>
          </a:p>
          <a:p>
            <a:pPr>
              <a:buClr>
                <a:schemeClr val="tx1"/>
              </a:buClr>
            </a:pPr>
            <a:endParaRPr lang="en-US" dirty="0"/>
          </a:p>
          <a:p>
            <a:pPr>
              <a:buClr>
                <a:schemeClr val="tx1"/>
              </a:buClr>
            </a:pPr>
            <a:endParaRPr lang="en-US" dirty="0"/>
          </a:p>
          <a:p>
            <a:pPr marL="342900" indent="-342900">
              <a:buClr>
                <a:schemeClr val="tx1"/>
              </a:buClr>
              <a:buFont typeface="Arial" charset="0"/>
              <a:buChar char="•"/>
            </a:pPr>
            <a:endParaRPr lang="en-US" dirty="0"/>
          </a:p>
        </p:txBody>
      </p:sp>
    </p:spTree>
    <p:extLst>
      <p:ext uri="{BB962C8B-B14F-4D97-AF65-F5344CB8AC3E}">
        <p14:creationId xmlns:p14="http://schemas.microsoft.com/office/powerpoint/2010/main" val="1922889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Skilgreining hópa</a:t>
            </a:r>
          </a:p>
        </p:txBody>
      </p:sp>
      <p:sp>
        <p:nvSpPr>
          <p:cNvPr id="7" name="Text Placeholder 6"/>
          <p:cNvSpPr>
            <a:spLocks noGrp="1"/>
          </p:cNvSpPr>
          <p:nvPr>
            <p:ph type="body" sz="quarter" idx="14"/>
          </p:nvPr>
        </p:nvSpPr>
        <p:spPr>
          <a:xfrm>
            <a:off x="457200" y="919095"/>
            <a:ext cx="8172450" cy="5495773"/>
          </a:xfrm>
        </p:spPr>
        <p:txBody>
          <a:bodyPr/>
          <a:lstStyle/>
          <a:p>
            <a:pPr eaLnBrk="1" hangingPunct="1">
              <a:spcBef>
                <a:spcPts val="1680"/>
              </a:spcBef>
            </a:pPr>
            <a:r>
              <a:rPr lang="en-US" altLang="en-US" b="1" dirty="0">
                <a:ea typeface="MS PGothic" charset="-128"/>
              </a:rPr>
              <a:t>Hópur</a:t>
            </a:r>
            <a:r>
              <a:rPr lang="en-US" altLang="en-US" dirty="0">
                <a:ea typeface="MS PGothic" charset="-128"/>
              </a:rPr>
              <a:t> er safn að minnsta kosti tveggja einstaklinga sem eiga reglulega samskipti og upplifa að sjálfsmynd þeirra tengist hópnum</a:t>
            </a:r>
          </a:p>
          <a:p>
            <a:pPr eaLnBrk="1" hangingPunct="1">
              <a:spcBef>
                <a:spcPts val="1680"/>
              </a:spcBef>
            </a:pPr>
            <a:r>
              <a:rPr lang="en-US" altLang="en-US" b="1" dirty="0">
                <a:ea typeface="MS PGothic" charset="-128"/>
              </a:rPr>
              <a:t>Samsafn</a:t>
            </a:r>
            <a:r>
              <a:rPr lang="en-US" altLang="en-US" dirty="0">
                <a:ea typeface="MS PGothic" charset="-128"/>
              </a:rPr>
              <a:t> er safn fólks sem er á sama stað á sama tíma en á ekki samskipti og deilir ekki sameiginlegri sjálfsmynd.</a:t>
            </a:r>
          </a:p>
          <a:p>
            <a:pPr eaLnBrk="1" hangingPunct="1">
              <a:spcBef>
                <a:spcPts val="1680"/>
              </a:spcBef>
            </a:pPr>
            <a:r>
              <a:rPr lang="en-US" altLang="en-US" b="1" dirty="0">
                <a:ea typeface="MS PGothic" charset="-128"/>
              </a:rPr>
              <a:t>Flokkur</a:t>
            </a:r>
            <a:r>
              <a:rPr lang="en-US" altLang="en-US" dirty="0">
                <a:ea typeface="MS PGothic" charset="-128"/>
              </a:rPr>
              <a:t> er fólk sem hefur svipuð einkenni en tengist ekki innbyrðis á neinn hátt</a:t>
            </a:r>
          </a:p>
          <a:p>
            <a:pPr>
              <a:spcBef>
                <a:spcPts val="1680"/>
              </a:spcBef>
            </a:pPr>
            <a:endParaRPr lang="en-US" dirty="0"/>
          </a:p>
          <a:p>
            <a:pPr>
              <a:spcBef>
                <a:spcPts val="1680"/>
              </a:spcBef>
            </a:pPr>
            <a:endParaRPr lang="en-US" dirty="0"/>
          </a:p>
          <a:p>
            <a:pPr marL="342900" indent="-342900">
              <a:spcBef>
                <a:spcPts val="1680"/>
              </a:spcBef>
              <a:buFont typeface="Arial" charset="0"/>
              <a:buChar char="•"/>
            </a:pPr>
            <a:endParaRPr lang="en-US" dirty="0"/>
          </a:p>
        </p:txBody>
      </p:sp>
    </p:spTree>
    <p:extLst>
      <p:ext uri="{BB962C8B-B14F-4D97-AF65-F5344CB8AC3E}">
        <p14:creationId xmlns:p14="http://schemas.microsoft.com/office/powerpoint/2010/main" val="81462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Tegundir hópa</a:t>
            </a:r>
          </a:p>
        </p:txBody>
      </p:sp>
      <p:sp>
        <p:nvSpPr>
          <p:cNvPr id="7" name="Text Placeholder 6"/>
          <p:cNvSpPr>
            <a:spLocks noGrp="1"/>
          </p:cNvSpPr>
          <p:nvPr>
            <p:ph type="body" sz="quarter" idx="14"/>
          </p:nvPr>
        </p:nvSpPr>
        <p:spPr>
          <a:xfrm>
            <a:off x="257798" y="919095"/>
            <a:ext cx="8461716" cy="5495773"/>
          </a:xfrm>
        </p:spPr>
        <p:txBody>
          <a:bodyPr/>
          <a:lstStyle/>
          <a:p>
            <a:pPr eaLnBrk="1" hangingPunct="1"/>
            <a:r>
              <a:rPr lang="en-US" altLang="en-US" b="1" dirty="0">
                <a:ea typeface="MS PGothic" charset="-128"/>
              </a:rPr>
              <a:t>Frumhópur </a:t>
            </a:r>
            <a:r>
              <a:rPr lang="en-US" altLang="en-US" dirty="0">
                <a:ea typeface="MS PGothic" charset="-128"/>
              </a:rPr>
              <a:t>er lítill, óformlegur hópur þeirra sem standa okkur næst; tengslin eru yfirleitt langvarandi</a:t>
            </a:r>
          </a:p>
          <a:p>
            <a:pPr eaLnBrk="1" hangingPunct="1"/>
            <a:r>
              <a:rPr lang="en-US" altLang="en-US" b="1" dirty="0">
                <a:ea typeface="MS PGothic" charset="-128"/>
              </a:rPr>
              <a:t>Síðhópur </a:t>
            </a:r>
            <a:r>
              <a:rPr lang="en-US" altLang="en-US" dirty="0">
                <a:ea typeface="MS PGothic" charset="-128"/>
              </a:rPr>
              <a:t>er stærri og ópersónulegri hópur sem kann að vera tímabundinn </a:t>
            </a:r>
          </a:p>
          <a:p>
            <a:pPr eaLnBrk="1" hangingPunct="1"/>
            <a:endParaRPr lang="en-US" altLang="en-US" b="1" dirty="0">
              <a:ea typeface="MS PGothic" charset="-128"/>
            </a:endParaRPr>
          </a:p>
          <a:p>
            <a:pPr eaLnBrk="1" hangingPunct="1"/>
            <a:endParaRPr lang="en-US" altLang="en-US" b="1" dirty="0">
              <a:ea typeface="MS PGothic" charset="-128"/>
            </a:endParaRPr>
          </a:p>
          <a:p>
            <a:pPr eaLnBrk="1" hangingPunct="1"/>
            <a:r>
              <a:rPr lang="en-US" altLang="en-US" b="1" dirty="0">
                <a:ea typeface="MS PGothic" charset="-128"/>
              </a:rPr>
              <a:t>Tjáningarhlutverk </a:t>
            </a:r>
            <a:r>
              <a:rPr lang="en-US" altLang="en-US" dirty="0">
                <a:ea typeface="MS PGothic" charset="-128"/>
              </a:rPr>
              <a:t>er hlutverk hóps sem fullnægir tilfinningalegri þörf</a:t>
            </a:r>
          </a:p>
          <a:p>
            <a:pPr eaLnBrk="1" hangingPunct="1"/>
            <a:r>
              <a:rPr lang="en-US" altLang="en-US" b="1" dirty="0">
                <a:ea typeface="MS PGothic" charset="-128"/>
              </a:rPr>
              <a:t>Nytjahlutverk </a:t>
            </a:r>
            <a:r>
              <a:rPr lang="en-US" altLang="en-US" dirty="0">
                <a:ea typeface="MS PGothic" charset="-128"/>
              </a:rPr>
              <a:t>felst í að beina sjónum að verkefni eða markmiði</a:t>
            </a:r>
          </a:p>
          <a:p>
            <a:pPr eaLnBrk="1" hangingPunct="1"/>
            <a:endParaRPr lang="en-US" altLang="en-US" dirty="0">
              <a:ea typeface="MS PGothic" charset="-128"/>
            </a:endParaRPr>
          </a:p>
          <a:p>
            <a:pPr eaLnBrk="1" hangingPunct="1"/>
            <a:r>
              <a:rPr lang="en-US" altLang="en-US" dirty="0">
                <a:ea typeface="MS PGothic" charset="-128"/>
              </a:rPr>
              <a:t>Frumhópar gegna yfirleitt tjáningarhlutverki en síðhópar nytjahlutverki. Skilgreiningarnar eru þó ekki algildar. </a:t>
            </a:r>
          </a:p>
          <a:p>
            <a:pPr eaLnBrk="1" hangingPunct="1"/>
            <a:endParaRPr lang="en-US" altLang="en-US" dirty="0">
              <a:ea typeface="MS PGothic" charset="-128"/>
            </a:endParaRPr>
          </a:p>
          <a:p>
            <a:pPr eaLnBrk="1" hangingPunct="1"/>
            <a:r>
              <a:rPr lang="en-US" altLang="en-US" dirty="0">
                <a:ea typeface="MS PGothic" charset="-128"/>
              </a:rPr>
              <a:t>Nemendahópur í háskóla telst til dæmis yfirleitt síðhópur, en sameiginleg reynsla getur breytt honum í frumhóp.</a:t>
            </a: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136254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err="1"/>
              <a:t>Innhópar</a:t>
            </a:r>
            <a:r>
              <a:rPr lang="en-US" dirty="0"/>
              <a:t> og úthópar</a:t>
            </a:r>
          </a:p>
        </p:txBody>
      </p:sp>
      <p:sp>
        <p:nvSpPr>
          <p:cNvPr id="7" name="Text Placeholder 6"/>
          <p:cNvSpPr>
            <a:spLocks noGrp="1"/>
          </p:cNvSpPr>
          <p:nvPr>
            <p:ph type="body" sz="quarter" idx="14"/>
          </p:nvPr>
        </p:nvSpPr>
        <p:spPr>
          <a:xfrm>
            <a:off x="457200" y="919095"/>
            <a:ext cx="8201025" cy="5495773"/>
          </a:xfrm>
        </p:spPr>
        <p:txBody>
          <a:bodyPr/>
          <a:lstStyle/>
          <a:p>
            <a:pPr eaLnBrk="1" hangingPunct="1"/>
            <a:r>
              <a:rPr lang="en-US" altLang="en-US" b="1" dirty="0">
                <a:ea typeface="MS PGothic" charset="-128"/>
              </a:rPr>
              <a:t>Innhópur </a:t>
            </a:r>
            <a:r>
              <a:rPr lang="en-US" altLang="en-US" dirty="0">
                <a:ea typeface="MS PGothic" charset="-128"/>
              </a:rPr>
              <a:t>er hópur sem einstaklingur tilheyrir og telur órjúfanlegan hluta af sjálfsmynd sinni</a:t>
            </a:r>
          </a:p>
          <a:p>
            <a:pPr eaLnBrk="1" hangingPunct="1"/>
            <a:endParaRPr lang="en-US" altLang="en-US" dirty="0">
              <a:ea typeface="MS PGothic" charset="-128"/>
            </a:endParaRPr>
          </a:p>
          <a:p>
            <a:pPr eaLnBrk="1" hangingPunct="1"/>
            <a:r>
              <a:rPr lang="en-US" altLang="en-US" b="1" dirty="0">
                <a:ea typeface="MS PGothic" charset="-128"/>
              </a:rPr>
              <a:t>Úthópur </a:t>
            </a:r>
            <a:r>
              <a:rPr lang="en-US" altLang="en-US" dirty="0">
                <a:ea typeface="MS PGothic" charset="-128"/>
              </a:rPr>
              <a:t>er hópur sem einstaklingur tilheyrir ekki</a:t>
            </a:r>
          </a:p>
          <a:p>
            <a:pPr eaLnBrk="1" hangingPunct="1">
              <a:buClr>
                <a:schemeClr val="tx1"/>
              </a:buClr>
            </a:pPr>
            <a:endParaRPr lang="en-US" altLang="en-US" dirty="0">
              <a:ea typeface="MS PGothic" charset="-128"/>
            </a:endParaRPr>
          </a:p>
          <a:p>
            <a:pPr marL="342900" indent="-342900" eaLnBrk="1" hangingPunct="1">
              <a:buClr>
                <a:schemeClr val="tx1"/>
              </a:buClr>
              <a:buFont typeface="Arial" charset="0"/>
              <a:buChar char="•"/>
            </a:pPr>
            <a:r>
              <a:rPr lang="en-US" altLang="en-US" dirty="0">
                <a:ea typeface="MS PGothic" charset="-128"/>
              </a:rPr>
              <a:t>Meðlimir innhópa líta stundum á aðra sem óæðri, sem getur leitt til móðgana, eineltis, þjóðhverfu, kynþáttahyggju og fleira. </a:t>
            </a:r>
          </a:p>
          <a:p>
            <a:pPr marL="342900" indent="-342900" eaLnBrk="1" hangingPunct="1">
              <a:buClr>
                <a:schemeClr val="tx1"/>
              </a:buClr>
              <a:buFont typeface="Arial" charset="0"/>
              <a:buChar char="•"/>
            </a:pPr>
            <a:r>
              <a:rPr lang="en-US" altLang="en-US" dirty="0">
                <a:ea typeface="MS PGothic" charset="-128"/>
              </a:rPr>
              <a:t>Á hinn bóginn getur fólki fundist það útilokað eða „</a:t>
            </a:r>
            <a:r>
              <a:rPr lang="en-US" altLang="en-US" dirty="0" err="1">
                <a:ea typeface="MS PGothic" charset="-128"/>
              </a:rPr>
              <a:t>stimplað sem utanaðkomandi</a:t>
            </a:r>
            <a:r>
              <a:rPr lang="en-US" altLang="en-US" dirty="0">
                <a:ea typeface="MS PGothic" charset="-128"/>
              </a:rPr>
              <a:t>“ af hópi án þess að hópurinn eigi sök á því.</a:t>
            </a:r>
          </a:p>
          <a:p>
            <a:pPr eaLnBrk="1" hangingPunct="1">
              <a:buClr>
                <a:schemeClr val="tx1"/>
              </a:buClr>
            </a:pPr>
            <a:r>
              <a:rPr lang="en-US" altLang="en-US" dirty="0">
                <a:ea typeface="MS PGothic" charset="-128"/>
              </a:rPr>
              <a:t>	</a:t>
            </a:r>
          </a:p>
          <a:p>
            <a:pPr eaLnBrk="1" hangingPunct="1"/>
            <a:r>
              <a:rPr lang="en-US" altLang="en-US" dirty="0">
                <a:ea typeface="MS PGothic" charset="-128"/>
              </a:rPr>
              <a:t>Aðild að sumum innhópum ræðst af formlegum skilyrðum, svo sem að vinna sér sæti í liði eða fá stöðuhækkun. Með stöðuhækkun hefði einstaklingurinn öðlast aðild að eftirsóttum innhópi, auk hærri launa. </a:t>
            </a: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935511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01150" y="589688"/>
            <a:ext cx="8062913" cy="658813"/>
          </a:xfrm>
        </p:spPr>
        <p:txBody>
          <a:bodyPr>
            <a:normAutofit fontScale="90000"/>
          </a:bodyPr>
          <a:lstStyle/>
          <a:p>
            <a:pPr fontAlgn="auto">
              <a:spcAft>
                <a:spcPts val="0"/>
              </a:spcAft>
              <a:defRPr/>
            </a:pPr>
            <a:r>
              <a:rPr lang="en-US" dirty="0"/>
              <a:t>Spurning: Hvar sérðu innhópa og úthópa oftast?</a:t>
            </a:r>
          </a:p>
        </p:txBody>
      </p:sp>
      <p:sp>
        <p:nvSpPr>
          <p:cNvPr id="7" name="Text Placeholder 6"/>
          <p:cNvSpPr>
            <a:spLocks noGrp="1"/>
          </p:cNvSpPr>
          <p:nvPr>
            <p:ph type="body" sz="quarter" idx="14"/>
          </p:nvPr>
        </p:nvSpPr>
        <p:spPr>
          <a:xfrm>
            <a:off x="232117" y="1585913"/>
            <a:ext cx="8686799" cy="4828955"/>
          </a:xfrm>
        </p:spPr>
        <p:txBody>
          <a:bodyPr/>
          <a:lstStyle/>
          <a:p>
            <a:endParaRPr lang="en-US" dirty="0"/>
          </a:p>
          <a:p>
            <a:endParaRPr lang="en-US" dirty="0"/>
          </a:p>
          <a:p>
            <a:pPr marL="1188720" lvl="1">
              <a:buClr>
                <a:schemeClr val="tx1"/>
              </a:buClr>
              <a:buFont typeface="+mj-lt"/>
              <a:buAutoNum type="alphaUcPeriod"/>
            </a:pPr>
            <a:r>
              <a:rPr lang="en-US" dirty="0"/>
              <a:t>Í menntunarumhverfi </a:t>
            </a:r>
          </a:p>
          <a:p>
            <a:pPr marL="1188720" lvl="1">
              <a:buClr>
                <a:schemeClr val="tx1"/>
              </a:buClr>
              <a:buFont typeface="+mj-lt"/>
              <a:buAutoNum type="alphaUcPeriod"/>
            </a:pPr>
            <a:r>
              <a:rPr lang="en-US" dirty="0"/>
              <a:t>Í starfi eða faglegu samhengi</a:t>
            </a:r>
          </a:p>
          <a:p>
            <a:pPr marL="1188720" lvl="1">
              <a:buClr>
                <a:schemeClr val="tx1"/>
              </a:buClr>
              <a:buFont typeface="+mj-lt"/>
              <a:buAutoNum type="alphaUcPeriod"/>
            </a:pPr>
            <a:r>
              <a:rPr lang="en-US" dirty="0"/>
              <a:t>Í tómstundum eða frítíma (t.d. þegar farið er út að skemmta sér)</a:t>
            </a:r>
          </a:p>
          <a:p>
            <a:pPr marL="1188720" lvl="1">
              <a:buClr>
                <a:schemeClr val="tx1"/>
              </a:buClr>
              <a:buFont typeface="+mj-lt"/>
              <a:buAutoNum type="alphaUcPeriod"/>
            </a:pPr>
            <a:r>
              <a:rPr lang="en-US" dirty="0"/>
              <a:t>Innan fjölskyldunnar</a:t>
            </a:r>
          </a:p>
          <a:p>
            <a:pPr marL="1188720" lvl="1">
              <a:buClr>
                <a:schemeClr val="tx1"/>
              </a:buClr>
              <a:buFont typeface="+mj-lt"/>
              <a:buAutoNum type="alphaUcPeriod"/>
            </a:pPr>
            <a:r>
              <a:rPr lang="en-US" dirty="0"/>
              <a:t>Á netinu</a:t>
            </a:r>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758059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Viðmiðunarhópar</a:t>
            </a:r>
          </a:p>
        </p:txBody>
      </p:sp>
      <p:sp>
        <p:nvSpPr>
          <p:cNvPr id="7" name="Text Placeholder 6"/>
          <p:cNvSpPr>
            <a:spLocks noGrp="1"/>
          </p:cNvSpPr>
          <p:nvPr>
            <p:ph type="body" sz="quarter" idx="14"/>
          </p:nvPr>
        </p:nvSpPr>
        <p:spPr>
          <a:xfrm>
            <a:off x="457200" y="919095"/>
            <a:ext cx="8062913" cy="5495773"/>
          </a:xfrm>
        </p:spPr>
        <p:txBody>
          <a:bodyPr/>
          <a:lstStyle/>
          <a:p>
            <a:pPr eaLnBrk="1" hangingPunct="1"/>
            <a:r>
              <a:rPr lang="en-US" altLang="en-US" b="1" dirty="0">
                <a:ea typeface="MS PGothic" charset="-128"/>
              </a:rPr>
              <a:t>Viðmiðunarhópur </a:t>
            </a:r>
            <a:r>
              <a:rPr lang="en-US" altLang="en-US" dirty="0">
                <a:ea typeface="MS PGothic" charset="-128"/>
              </a:rPr>
              <a:t>er hópur sem einstaklingar bera sig saman við.</a:t>
            </a:r>
          </a:p>
          <a:p>
            <a:pPr eaLnBrk="1" hangingPunct="1"/>
            <a:endParaRPr lang="en-US" altLang="en-US" dirty="0">
              <a:ea typeface="MS PGothic" charset="-128"/>
            </a:endParaRPr>
          </a:p>
          <a:p>
            <a:pPr eaLnBrk="1" hangingPunct="1"/>
            <a:r>
              <a:rPr lang="en-US" altLang="en-US" dirty="0">
                <a:ea typeface="MS PGothic" charset="-128"/>
              </a:rPr>
              <a:t>Fólk getur haft fleiri en einn viðmiðunarhóp samtímis:</a:t>
            </a:r>
          </a:p>
          <a:p>
            <a:pPr marL="342900" indent="-342900" eaLnBrk="1" hangingPunct="1">
              <a:buClr>
                <a:schemeClr val="tx1"/>
              </a:buClr>
              <a:buFont typeface="Arial" charset="0"/>
              <a:buChar char="•"/>
            </a:pPr>
            <a:r>
              <a:rPr lang="en-US" altLang="en-US" dirty="0">
                <a:ea typeface="MS PGothic" charset="-128"/>
              </a:rPr>
              <a:t>Jafningjar</a:t>
            </a:r>
          </a:p>
          <a:p>
            <a:pPr marL="342900" indent="-342900" eaLnBrk="1" hangingPunct="1">
              <a:buClr>
                <a:schemeClr val="tx1"/>
              </a:buClr>
              <a:buFont typeface="Arial" charset="0"/>
              <a:buChar char="•"/>
            </a:pPr>
            <a:r>
              <a:rPr lang="en-US" altLang="en-US" dirty="0">
                <a:ea typeface="MS PGothic" charset="-128"/>
              </a:rPr>
              <a:t>Fjölskylda</a:t>
            </a:r>
          </a:p>
          <a:p>
            <a:pPr marL="342900" indent="-342900" eaLnBrk="1" hangingPunct="1">
              <a:buClr>
                <a:schemeClr val="tx1"/>
              </a:buClr>
              <a:buFont typeface="Arial" charset="0"/>
              <a:buChar char="•"/>
            </a:pPr>
            <a:r>
              <a:rPr lang="en-US" altLang="en-US" dirty="0">
                <a:ea typeface="MS PGothic" charset="-128"/>
              </a:rPr>
              <a:t>Fyrirmyndir eða opinberar persónur (t.d. skemmtikraftar, aðgerðasinnar, rithöfundar og íþróttafólk)</a:t>
            </a:r>
          </a:p>
          <a:p>
            <a:pPr marL="342900" indent="-342900" eaLnBrk="1" hangingPunct="1">
              <a:buClr>
                <a:schemeClr val="tx1"/>
              </a:buClr>
              <a:buFont typeface="Arial" charset="0"/>
              <a:buChar char="•"/>
            </a:pPr>
            <a:r>
              <a:rPr lang="en-US" altLang="en-US" dirty="0">
                <a:ea typeface="MS PGothic" charset="-128"/>
              </a:rPr>
              <a:t>Tengsl utan fjölskyldunnar, svo sem við trúarleiðtoga eða kennara</a:t>
            </a:r>
          </a:p>
          <a:p>
            <a:pPr marL="342900" indent="-342900" eaLnBrk="1" hangingPunct="1">
              <a:buFont typeface="Arial" charset="0"/>
              <a:buChar char="•"/>
            </a:pPr>
            <a:endParaRPr lang="en-US" altLang="en-US" dirty="0">
              <a:ea typeface="MS PGothic" charset="-128"/>
            </a:endParaRPr>
          </a:p>
          <a:p>
            <a:pPr eaLnBrk="1" hangingPunct="1"/>
            <a:r>
              <a:rPr lang="en-US" altLang="en-US" dirty="0">
                <a:ea typeface="MS PGothic" charset="-128"/>
              </a:rPr>
              <a:t>Stundum geta áhrif eða einkenni þessara hópa stangast á.</a:t>
            </a:r>
          </a:p>
          <a:p>
            <a:pPr marL="342900" indent="-342900" eaLnBrk="1" hangingPunct="1">
              <a:buFont typeface="Arial" charset="0"/>
              <a:buChar char="•"/>
            </a:pPr>
            <a:endParaRPr lang="en-US" altLang="en-US" dirty="0">
              <a:ea typeface="MS PGothic" charset="-128"/>
            </a:endParaRP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85393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6.3</a:t>
            </a:r>
          </a:p>
        </p:txBody>
      </p:sp>
      <p:pic>
        <p:nvPicPr>
          <p:cNvPr id="7" name="Picture Placeholder 6" descr="A soccer player dribbles the ball while a member of the opposing team approaches." title="Figure 6.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659989" y="1077130"/>
            <a:ext cx="6161648" cy="4109819"/>
          </a:xfrm>
        </p:spPr>
      </p:pic>
      <p:sp>
        <p:nvSpPr>
          <p:cNvPr id="9219" name="Figure Legend"/>
          <p:cNvSpPr>
            <a:spLocks noGrp="1"/>
          </p:cNvSpPr>
          <p:nvPr>
            <p:ph type="body" sz="quarter" idx="14"/>
          </p:nvPr>
        </p:nvSpPr>
        <p:spPr>
          <a:xfrm>
            <a:off x="457200" y="5363967"/>
            <a:ext cx="8062913" cy="1166812"/>
          </a:xfrm>
        </p:spPr>
        <p:txBody>
          <a:bodyPr/>
          <a:lstStyle/>
          <a:p>
            <a:r>
              <a:rPr lang="en-US" sz="1600" dirty="0"/>
              <a:t>Íþróttafólk er oft talið viðmiðunarhópur ungs fólks. (Mynd: </a:t>
            </a:r>
            <a:r>
              <a:rPr lang="en-US" sz="1600" dirty="0" err="1"/>
              <a:t>nonorganical</a:t>
            </a:r>
            <a:r>
              <a:rPr lang="en-US" sz="1600" dirty="0"/>
              <a:t>/</a:t>
            </a:r>
            <a:r>
              <a:rPr lang="en-US" sz="1600" dirty="0" err="1"/>
              <a:t>flickr</a:t>
            </a:r>
            <a:r>
              <a:rPr lang="en-US" sz="1600" dirty="0"/>
              <a:t>)</a:t>
            </a:r>
          </a:p>
        </p:txBody>
      </p:sp>
    </p:spTree>
    <p:extLst>
      <p:ext uri="{BB962C8B-B14F-4D97-AF65-F5344CB8AC3E}">
        <p14:creationId xmlns:p14="http://schemas.microsoft.com/office/powerpoint/2010/main" val="4112763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86862" y="260282"/>
            <a:ext cx="8062913" cy="658813"/>
          </a:xfrm>
        </p:spPr>
        <p:txBody>
          <a:bodyPr>
            <a:normAutofit fontScale="90000"/>
          </a:bodyPr>
          <a:lstStyle/>
          <a:p>
            <a:pPr fontAlgn="auto">
              <a:spcAft>
                <a:spcPts val="0"/>
              </a:spcAft>
              <a:defRPr/>
            </a:pPr>
            <a:r>
              <a:rPr lang="en-US" dirty="0"/>
              <a:t>Spurning: Hvaða viðmiðunarhópur hefur mest áhrif á þig?</a:t>
            </a:r>
          </a:p>
        </p:txBody>
      </p:sp>
      <p:sp>
        <p:nvSpPr>
          <p:cNvPr id="7" name="Text Placeholder 6"/>
          <p:cNvSpPr>
            <a:spLocks noGrp="1"/>
          </p:cNvSpPr>
          <p:nvPr>
            <p:ph type="body" sz="quarter" idx="14"/>
          </p:nvPr>
        </p:nvSpPr>
        <p:spPr>
          <a:xfrm>
            <a:off x="232117" y="919095"/>
            <a:ext cx="8686799" cy="5495773"/>
          </a:xfrm>
        </p:spPr>
        <p:txBody>
          <a:bodyPr/>
          <a:lstStyle/>
          <a:p>
            <a:endParaRPr lang="en-US" dirty="0"/>
          </a:p>
          <a:p>
            <a:endParaRPr lang="en-US" dirty="0"/>
          </a:p>
          <a:p>
            <a:pPr marL="1188720" lvl="1">
              <a:buClr>
                <a:schemeClr val="tx1"/>
              </a:buClr>
              <a:buFont typeface="+mj-lt"/>
              <a:buAutoNum type="alphaUcPeriod"/>
            </a:pPr>
            <a:r>
              <a:rPr lang="en-US" dirty="0"/>
              <a:t>Fjölskylda</a:t>
            </a:r>
          </a:p>
          <a:p>
            <a:pPr marL="1188720" lvl="1">
              <a:buClr>
                <a:schemeClr val="tx1"/>
              </a:buClr>
              <a:buFont typeface="+mj-lt"/>
              <a:buAutoNum type="alphaUcPeriod"/>
            </a:pPr>
            <a:r>
              <a:rPr lang="en-US" dirty="0"/>
              <a:t>Vinir</a:t>
            </a:r>
          </a:p>
          <a:p>
            <a:pPr marL="1188720" lvl="1">
              <a:buClr>
                <a:schemeClr val="tx1"/>
              </a:buClr>
              <a:buFont typeface="+mj-lt"/>
              <a:buAutoNum type="alphaUcPeriod"/>
            </a:pPr>
            <a:r>
              <a:rPr lang="en-US" dirty="0"/>
              <a:t>Jafningjar almennt (bæði vinir og aðrir)</a:t>
            </a:r>
          </a:p>
          <a:p>
            <a:pPr marL="1188720" lvl="1">
              <a:buClr>
                <a:schemeClr val="tx1"/>
              </a:buClr>
              <a:buFont typeface="+mj-lt"/>
              <a:buAutoNum type="alphaUcPeriod"/>
            </a:pPr>
            <a:r>
              <a:rPr lang="en-US" dirty="0"/>
              <a:t>Opinber persóna eða einhver sem hefur náð framúrskarandi árangri á tilteknu sviði</a:t>
            </a:r>
          </a:p>
          <a:p>
            <a:pPr marL="1188720" lvl="1">
              <a:buClr>
                <a:schemeClr val="tx1"/>
              </a:buClr>
              <a:buFont typeface="+mj-lt"/>
              <a:buAutoNum type="alphaUcPeriod"/>
            </a:pPr>
            <a:r>
              <a:rPr lang="en-US" dirty="0"/>
              <a:t>Trúar- eða andlegir hópar</a:t>
            </a:r>
          </a:p>
          <a:p>
            <a:pPr lvl="1" indent="0">
              <a:buNone/>
            </a:pPr>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373364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Hópstærð og áhrif hennar</a:t>
            </a:r>
          </a:p>
        </p:txBody>
      </p:sp>
      <p:sp>
        <p:nvSpPr>
          <p:cNvPr id="7" name="Text Placeholder 6"/>
          <p:cNvSpPr>
            <a:spLocks noGrp="1"/>
          </p:cNvSpPr>
          <p:nvPr>
            <p:ph type="body" sz="quarter" idx="14"/>
          </p:nvPr>
        </p:nvSpPr>
        <p:spPr>
          <a:xfrm>
            <a:off x="457200" y="919095"/>
            <a:ext cx="8229600" cy="5495773"/>
          </a:xfrm>
        </p:spPr>
        <p:txBody>
          <a:bodyPr/>
          <a:lstStyle/>
          <a:p>
            <a:pPr eaLnBrk="1" hangingPunct="1"/>
            <a:r>
              <a:rPr lang="en-US" altLang="en-US" b="1" dirty="0">
                <a:ea typeface="MS PGothic" charset="-128"/>
              </a:rPr>
              <a:t>Tvíeyki</a:t>
            </a:r>
            <a:r>
              <a:rPr lang="en-US" altLang="en-US" dirty="0">
                <a:ea typeface="MS PGothic" charset="-128"/>
              </a:rPr>
              <a:t> er tveggja manna hópur</a:t>
            </a:r>
          </a:p>
          <a:p>
            <a:pPr eaLnBrk="1" hangingPunct="1"/>
            <a:r>
              <a:rPr lang="en-US" altLang="en-US" b="1" dirty="0">
                <a:ea typeface="MS PGothic" charset="-128"/>
              </a:rPr>
              <a:t>Þríeyki</a:t>
            </a:r>
            <a:r>
              <a:rPr lang="en-US" altLang="en-US" dirty="0">
                <a:ea typeface="MS PGothic" charset="-128"/>
              </a:rPr>
              <a:t> er þriggja manna hópur</a:t>
            </a:r>
          </a:p>
          <a:p>
            <a:pPr eaLnBrk="1" hangingPunct="1"/>
            <a:endParaRPr lang="en-US" altLang="en-US" dirty="0">
              <a:ea typeface="MS PGothic" charset="-128"/>
            </a:endParaRPr>
          </a:p>
          <a:p>
            <a:pPr eaLnBrk="1" hangingPunct="1"/>
            <a:r>
              <a:rPr lang="en-US" altLang="en-US" dirty="0">
                <a:ea typeface="MS PGothic" charset="-128"/>
              </a:rPr>
              <a:t>Þótt báðir hóparnir séu litlir er samspil innan þeirra mjög ólíkt. George </a:t>
            </a:r>
            <a:r>
              <a:rPr lang="en-US" altLang="en-US" dirty="0" err="1">
                <a:ea typeface="MS PGothic" charset="-128"/>
              </a:rPr>
              <a:t>Simmel</a:t>
            </a:r>
            <a:r>
              <a:rPr lang="en-US" altLang="en-US" dirty="0">
                <a:ea typeface="MS PGothic" charset="-128"/>
              </a:rPr>
              <a:t> fjallaði um þennan mun:</a:t>
            </a:r>
          </a:p>
          <a:p>
            <a:pPr marL="342900" indent="-342900" eaLnBrk="1" hangingPunct="1">
              <a:buClr>
                <a:schemeClr val="tx1"/>
              </a:buClr>
              <a:buFont typeface="Arial" charset="0"/>
              <a:buChar char="•"/>
            </a:pPr>
            <a:r>
              <a:rPr lang="en-US" altLang="en-US" dirty="0">
                <a:ea typeface="MS PGothic" charset="-128"/>
              </a:rPr>
              <a:t>Í tvíeyki geta tveir jafningjar staðið hvor gegn öðrum. Ef upp kemur ágreiningur sem þeir geta ekki leyst þarf annar annaðhvort að gefa eftir eða ágreiningurinn getur haft varanleg áhrif á hópinn. Ef tvíeykið leysist upp hættir hópurinn að vera til.</a:t>
            </a:r>
          </a:p>
          <a:p>
            <a:pPr marL="342900" indent="-342900" eaLnBrk="1" hangingPunct="1">
              <a:buClr>
                <a:schemeClr val="tx1"/>
              </a:buClr>
              <a:buFont typeface="Arial" charset="0"/>
              <a:buChar char="•"/>
            </a:pPr>
            <a:r>
              <a:rPr lang="en-US" altLang="en-US" dirty="0">
                <a:ea typeface="MS PGothic" charset="-128"/>
              </a:rPr>
              <a:t> Í þríeyki geta tveir tekið höndum saman gegn þeim þriðja og valdið því að hann upplifi sig útilokaðan. Þríeykið getur þó einnig veitt meiri stuðning og fjölbreyttari sjónarhorn. Ef einn yfirgefur þríeykið getur hópurinn haldið áfram (hinir tveir mynda tvíeyki).</a:t>
            </a:r>
          </a:p>
          <a:p>
            <a:pPr marL="342900" indent="-342900" eaLnBrk="1" hangingPunct="1">
              <a:buFont typeface="Arial" charset="0"/>
              <a:buChar char="•"/>
            </a:pPr>
            <a:endParaRPr lang="en-US" altLang="en-US" dirty="0">
              <a:ea typeface="MS PGothic" charset="-128"/>
            </a:endParaRP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599118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Forysta</a:t>
            </a:r>
          </a:p>
        </p:txBody>
      </p:sp>
      <p:sp>
        <p:nvSpPr>
          <p:cNvPr id="7" name="Text Placeholder 6"/>
          <p:cNvSpPr>
            <a:spLocks noGrp="1"/>
          </p:cNvSpPr>
          <p:nvPr>
            <p:ph type="body" sz="quarter" idx="14"/>
          </p:nvPr>
        </p:nvSpPr>
        <p:spPr>
          <a:xfrm>
            <a:off x="457200" y="1031639"/>
            <a:ext cx="8272463" cy="5495773"/>
          </a:xfrm>
        </p:spPr>
        <p:txBody>
          <a:bodyPr/>
          <a:lstStyle/>
          <a:p>
            <a:pPr eaLnBrk="1" hangingPunct="1">
              <a:lnSpc>
                <a:spcPct val="80000"/>
              </a:lnSpc>
              <a:spcBef>
                <a:spcPts val="1080"/>
              </a:spcBef>
            </a:pPr>
            <a:r>
              <a:rPr lang="en-US" altLang="en-US" b="1" dirty="0">
                <a:ea typeface="MS PGothic" charset="-128"/>
              </a:rPr>
              <a:t>Hlutverk forystu </a:t>
            </a:r>
            <a:r>
              <a:rPr lang="en-US" altLang="en-US" dirty="0">
                <a:ea typeface="MS PGothic" charset="-128"/>
              </a:rPr>
              <a:t>er megináhersla eða markmið leiðtogans</a:t>
            </a:r>
          </a:p>
          <a:p>
            <a:pPr eaLnBrk="1" hangingPunct="1">
              <a:lnSpc>
                <a:spcPct val="80000"/>
              </a:lnSpc>
              <a:spcBef>
                <a:spcPts val="1080"/>
              </a:spcBef>
            </a:pPr>
            <a:r>
              <a:rPr lang="en-US" altLang="en-US" b="1" dirty="0">
                <a:ea typeface="MS PGothic" charset="-128"/>
              </a:rPr>
              <a:t>Nytjamiðaður leiðtogi </a:t>
            </a:r>
            <a:r>
              <a:rPr lang="en-US" altLang="en-US" dirty="0">
                <a:ea typeface="MS PGothic" charset="-128"/>
              </a:rPr>
              <a:t>er markmiðsdrifinn leiðtogi sem leggur megináherslu á að ljúka verkefnum</a:t>
            </a:r>
          </a:p>
          <a:p>
            <a:pPr eaLnBrk="1" hangingPunct="1">
              <a:lnSpc>
                <a:spcPct val="80000"/>
              </a:lnSpc>
              <a:spcBef>
                <a:spcPts val="1080"/>
              </a:spcBef>
            </a:pPr>
            <a:r>
              <a:rPr lang="en-US" altLang="en-US" b="1" dirty="0">
                <a:ea typeface="MS PGothic" charset="-128"/>
              </a:rPr>
              <a:t>Tjáningarmiðaður leiðtogi </a:t>
            </a:r>
            <a:r>
              <a:rPr lang="en-US" altLang="en-US" dirty="0">
                <a:ea typeface="MS PGothic" charset="-128"/>
              </a:rPr>
              <a:t>er leiðtogi sem leggur áherslu á ferlið og að tryggja tilfinningalega vellíðan allra</a:t>
            </a:r>
          </a:p>
          <a:p>
            <a:pPr eaLnBrk="1" hangingPunct="1">
              <a:lnSpc>
                <a:spcPct val="80000"/>
              </a:lnSpc>
              <a:spcBef>
                <a:spcPts val="1080"/>
              </a:spcBef>
            </a:pPr>
            <a:r>
              <a:rPr lang="en-US" altLang="en-US" b="1" dirty="0">
                <a:ea typeface="MS PGothic" charset="-128"/>
              </a:rPr>
              <a:t>Leiðtogastíll </a:t>
            </a:r>
            <a:r>
              <a:rPr lang="en-US" altLang="en-US" dirty="0">
                <a:ea typeface="MS PGothic" charset="-128"/>
              </a:rPr>
              <a:t>er sú aðferð sem leiðtogi beitir til að ná markmiðum eða hvetja hópmeðlimi til athafna</a:t>
            </a:r>
          </a:p>
          <a:p>
            <a:pPr eaLnBrk="1" hangingPunct="1">
              <a:lnSpc>
                <a:spcPct val="80000"/>
              </a:lnSpc>
              <a:spcBef>
                <a:spcPts val="1080"/>
              </a:spcBef>
            </a:pPr>
            <a:r>
              <a:rPr lang="en-US" altLang="en-US" b="1" dirty="0">
                <a:ea typeface="MS PGothic" charset="-128"/>
              </a:rPr>
              <a:t>Lýðræðislegir leiðtogar </a:t>
            </a:r>
            <a:r>
              <a:rPr lang="en-US" altLang="en-US" dirty="0">
                <a:ea typeface="MS PGothic" charset="-128"/>
              </a:rPr>
              <a:t>hvetja hópinn til þátttöku og samstöðu áður en ráðist er í aðgerðir</a:t>
            </a:r>
          </a:p>
          <a:p>
            <a:pPr eaLnBrk="1" hangingPunct="1">
              <a:lnSpc>
                <a:spcPct val="80000"/>
              </a:lnSpc>
              <a:spcBef>
                <a:spcPts val="1080"/>
              </a:spcBef>
            </a:pPr>
            <a:r>
              <a:rPr lang="en-US" altLang="en-US" b="1" dirty="0">
                <a:ea typeface="MS PGothic" charset="-128"/>
              </a:rPr>
              <a:t>Leiðtogar með afskiptaleysisstíl </a:t>
            </a:r>
            <a:r>
              <a:rPr lang="en-US" altLang="en-US" dirty="0">
                <a:ea typeface="MS PGothic" charset="-128"/>
              </a:rPr>
              <a:t>veita hópmeðlimum mikið svigrúm til að taka eigin ákvarðanir</a:t>
            </a:r>
          </a:p>
          <a:p>
            <a:pPr eaLnBrk="1" hangingPunct="1">
              <a:lnSpc>
                <a:spcPct val="80000"/>
              </a:lnSpc>
              <a:spcBef>
                <a:spcPts val="1080"/>
              </a:spcBef>
            </a:pPr>
            <a:r>
              <a:rPr lang="en-US" altLang="en-US" b="1" dirty="0">
                <a:ea typeface="MS PGothic" charset="-128"/>
              </a:rPr>
              <a:t>Valdboðsstýrðir leiðtogar </a:t>
            </a:r>
            <a:r>
              <a:rPr lang="en-US" altLang="en-US" dirty="0">
                <a:ea typeface="MS PGothic" charset="-128"/>
              </a:rPr>
              <a:t>gefa fyrirmæli og úthluta verkefnum</a:t>
            </a:r>
          </a:p>
          <a:p>
            <a:pPr marL="342900" indent="-342900" eaLnBrk="1" hangingPunct="1">
              <a:buFont typeface="Arial" charset="0"/>
              <a:buChar char="•"/>
            </a:pPr>
            <a:endParaRPr lang="en-US" altLang="en-US" dirty="0">
              <a:ea typeface="MS PGothic" charset="-128"/>
            </a:endParaRP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051152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Hópsamræmi</a:t>
            </a:r>
          </a:p>
        </p:txBody>
      </p:sp>
      <p:sp>
        <p:nvSpPr>
          <p:cNvPr id="7" name="Text Placeholder 6"/>
          <p:cNvSpPr>
            <a:spLocks noGrp="1"/>
          </p:cNvSpPr>
          <p:nvPr>
            <p:ph type="body" sz="quarter" idx="14"/>
          </p:nvPr>
        </p:nvSpPr>
        <p:spPr>
          <a:xfrm>
            <a:off x="457200" y="1031639"/>
            <a:ext cx="8186738" cy="5495773"/>
          </a:xfrm>
        </p:spPr>
        <p:txBody>
          <a:bodyPr/>
          <a:lstStyle/>
          <a:p>
            <a:pPr eaLnBrk="1" hangingPunct="1"/>
            <a:r>
              <a:rPr lang="en-US" altLang="en-US" b="1" dirty="0">
                <a:ea typeface="MS PGothic" charset="-128"/>
              </a:rPr>
              <a:t>Hópsamræmi</a:t>
            </a:r>
            <a:r>
              <a:rPr lang="en-US" altLang="en-US" dirty="0">
                <a:ea typeface="MS PGothic" charset="-128"/>
              </a:rPr>
              <a:t> lýsir því að hve miklu leyti einstaklingur fylgir viðmiðum hópsins eða samfélagsins</a:t>
            </a:r>
          </a:p>
          <a:p>
            <a:pPr marL="342900" indent="-342900" eaLnBrk="1" hangingPunct="1">
              <a:buClr>
                <a:schemeClr val="tx1"/>
              </a:buClr>
              <a:buFont typeface="Arial" charset="0"/>
              <a:buChar char="•"/>
            </a:pPr>
            <a:r>
              <a:rPr lang="en-US" altLang="en-US" dirty="0">
                <a:ea typeface="MS PGothic" charset="-128"/>
              </a:rPr>
              <a:t>Fólk sem fylgir ekki viðmiðum hópsins sker sig yfirleitt auðveldlega úr (eftir stærð hópsins og því hve mikið það víkur frá viðmiðunum).</a:t>
            </a:r>
          </a:p>
          <a:p>
            <a:pPr marL="342900" indent="-342900" eaLnBrk="1" hangingPunct="1">
              <a:buClr>
                <a:schemeClr val="tx1"/>
              </a:buClr>
              <a:buFont typeface="Arial" charset="0"/>
              <a:buChar char="•"/>
            </a:pPr>
            <a:r>
              <a:rPr lang="en-US" altLang="en-US" dirty="0">
                <a:ea typeface="MS PGothic" charset="-128"/>
              </a:rPr>
              <a:t>Þrýstingur um að fylgja hópnum getur fengið fólk til að gera eða segja eitthvað sem það myndi annars ekki gera, jafnvel eitthvað sem það veit að er rangt.  </a:t>
            </a:r>
          </a:p>
          <a:p>
            <a:pPr eaLnBrk="1" hangingPunct="1"/>
            <a:endParaRPr lang="en-US" altLang="en-US" dirty="0">
              <a:ea typeface="MS PGothic" charset="-128"/>
            </a:endParaRPr>
          </a:p>
          <a:p>
            <a:pPr eaLnBrk="1" hangingPunct="1"/>
            <a:r>
              <a:rPr lang="en-US" altLang="en-US" dirty="0">
                <a:ea typeface="MS PGothic" charset="-128"/>
              </a:rPr>
              <a:t>Í tilraun Solomon Asch gáfu þátttakendur vísvitandi röng svör við fremur einfaldri og óumdeildri spurningu til þess að fylgja hópnum.</a:t>
            </a:r>
          </a:p>
          <a:p>
            <a:pPr eaLnBrk="1" hangingPunct="1"/>
            <a:endParaRPr lang="en-US" altLang="en-US" dirty="0">
              <a:ea typeface="MS PGothic" charset="-128"/>
            </a:endParaRPr>
          </a:p>
          <a:p>
            <a:pPr eaLnBrk="1" hangingPunct="1"/>
            <a:r>
              <a:rPr lang="en-US" altLang="en-US" dirty="0">
                <a:ea typeface="MS PGothic" charset="-128"/>
              </a:rPr>
              <a:t>Rifjið upp umræðuna um ónákvæmni skoðanakannana. Hvers vegna gætu sumir veigrað sér við að segja frá því hvernig þeir hyggjast kjósa?  </a:t>
            </a: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072640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6.5</a:t>
            </a:r>
          </a:p>
        </p:txBody>
      </p:sp>
      <p:pic>
        <p:nvPicPr>
          <p:cNvPr id="7" name="Picture Placeholder 6" descr="A group of West Point cadets in full dress gray uniforms with white peaked caps. Each wears a red sash around their waist, indicating that they are seniors." title="Figure 6.5"/>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97877" y="1005474"/>
            <a:ext cx="7181557" cy="4787705"/>
          </a:xfrm>
        </p:spPr>
      </p:pic>
      <p:sp>
        <p:nvSpPr>
          <p:cNvPr id="9219" name="Figure Legend"/>
          <p:cNvSpPr>
            <a:spLocks noGrp="1"/>
          </p:cNvSpPr>
          <p:nvPr>
            <p:ph type="body" sz="quarter" idx="14"/>
          </p:nvPr>
        </p:nvSpPr>
        <p:spPr>
          <a:xfrm>
            <a:off x="457200" y="5898540"/>
            <a:ext cx="8062913" cy="1166812"/>
          </a:xfrm>
        </p:spPr>
        <p:txBody>
          <a:bodyPr/>
          <a:lstStyle/>
          <a:p>
            <a:r>
              <a:rPr lang="en-US" sz="1600" dirty="0"/>
              <a:t>Herforingjaefnin sýna hve sterk mótandi áhrif hópsamræmi getur haft á hópa. (Mynd: West Point — The U.S. Military Academy/</a:t>
            </a:r>
            <a:r>
              <a:rPr lang="en-US" sz="1600" dirty="0" err="1"/>
              <a:t>flickr</a:t>
            </a:r>
            <a:r>
              <a:rPr lang="en-US" sz="1600" dirty="0"/>
              <a:t>)</a:t>
            </a:r>
          </a:p>
          <a:p>
            <a:br>
              <a:rPr lang="en-US" sz="1600" dirty="0"/>
            </a:br>
            <a:endParaRPr lang="en-US" sz="1600" dirty="0"/>
          </a:p>
        </p:txBody>
      </p:sp>
    </p:spTree>
    <p:extLst>
      <p:ext uri="{BB962C8B-B14F-4D97-AF65-F5344CB8AC3E}">
        <p14:creationId xmlns:p14="http://schemas.microsoft.com/office/powerpoint/2010/main" val="3585109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Konur í framboði </a:t>
            </a:r>
          </a:p>
        </p:txBody>
      </p:sp>
      <p:sp>
        <p:nvSpPr>
          <p:cNvPr id="7" name="Text Placeholder 6"/>
          <p:cNvSpPr>
            <a:spLocks noGrp="1"/>
          </p:cNvSpPr>
          <p:nvPr>
            <p:ph type="body" sz="quarter" idx="14"/>
          </p:nvPr>
        </p:nvSpPr>
        <p:spPr>
          <a:xfrm>
            <a:off x="232117" y="1031639"/>
            <a:ext cx="8686799" cy="5495773"/>
          </a:xfrm>
        </p:spPr>
        <p:txBody>
          <a:bodyPr/>
          <a:lstStyle/>
          <a:p>
            <a:pPr marL="342900" indent="-342900" eaLnBrk="1" hangingPunct="1">
              <a:buClr>
                <a:schemeClr val="tx1"/>
              </a:buClr>
              <a:buFont typeface="Arial" charset="0"/>
              <a:buChar char="•"/>
            </a:pPr>
            <a:r>
              <a:rPr lang="en-US" altLang="en-US" dirty="0">
                <a:ea typeface="MS PGothic" charset="-128"/>
              </a:rPr>
              <a:t>Bandarískir kjósendur, þar á meðal konur, segjast kjósa karllæg einkenni hjá forsetum. </a:t>
            </a:r>
          </a:p>
          <a:p>
            <a:pPr marL="342900" indent="-342900" eaLnBrk="1" hangingPunct="1">
              <a:buClr>
                <a:schemeClr val="tx1"/>
              </a:buClr>
              <a:buFont typeface="Arial" charset="0"/>
              <a:buChar char="•"/>
            </a:pPr>
            <a:r>
              <a:rPr lang="en-US" altLang="en-US" dirty="0">
                <a:ea typeface="MS PGothic" charset="-128"/>
              </a:rPr>
              <a:t>Auk þess standa konur frammi fyrir „vinsældagildrunni“ </a:t>
            </a:r>
          </a:p>
          <a:p>
            <a:pPr marL="1074420" lvl="1" indent="-342900">
              <a:buClr>
                <a:schemeClr val="tx1"/>
              </a:buClr>
              <a:buFont typeface="Arial" charset="0"/>
              <a:buChar char="•"/>
            </a:pPr>
            <a:r>
              <a:rPr lang="en-US" altLang="en-US" dirty="0">
                <a:ea typeface="MS PGothic" charset="-128"/>
              </a:rPr>
              <a:t>Konur sem fá lágt mat fyrir „kvenlega eiginleika“ þykja síður viðkunnanlegar. Karlar sem fá lágt mat fyrir sömu eiginleika þykja hins vegar ekki síður viðkunnanlegir.  </a:t>
            </a:r>
          </a:p>
          <a:p>
            <a:pPr marL="1074420" lvl="1" indent="-342900">
              <a:buClr>
                <a:schemeClr val="tx1"/>
              </a:buClr>
              <a:buFont typeface="Arial" charset="0"/>
              <a:buChar char="•"/>
            </a:pPr>
            <a:endParaRPr lang="en-US" altLang="en-US" dirty="0">
              <a:ea typeface="MS PGothic" charset="-128"/>
            </a:endParaRPr>
          </a:p>
          <a:p>
            <a:pPr marL="1074420" lvl="1" indent="-342900">
              <a:buClr>
                <a:schemeClr val="tx1"/>
              </a:buClr>
              <a:buFont typeface="Arial" charset="0"/>
              <a:buChar char="•"/>
            </a:pPr>
            <a:endParaRPr lang="en-US" altLang="en-US" dirty="0">
              <a:ea typeface="MS PGothic" charset="-128"/>
            </a:endParaRPr>
          </a:p>
          <a:p>
            <a:pPr marL="342900" indent="-342900">
              <a:buClr>
                <a:schemeClr val="tx1"/>
              </a:buClr>
              <a:buFont typeface="Arial" charset="0"/>
              <a:buChar char="•"/>
            </a:pPr>
            <a:r>
              <a:rPr lang="en-US" altLang="en-US" dirty="0">
                <a:ea typeface="MS PGothic" charset="-128"/>
              </a:rPr>
              <a:t>Konur standa einnig frammi fyrir „tvöfaldri klemmu“. </a:t>
            </a:r>
          </a:p>
          <a:p>
            <a:pPr marL="1074420" lvl="1" indent="-342900">
              <a:buClr>
                <a:schemeClr val="tx1"/>
              </a:buClr>
              <a:buFont typeface="Arial" charset="0"/>
              <a:buChar char="•"/>
            </a:pPr>
            <a:r>
              <a:rPr lang="en-US" altLang="en-US" dirty="0">
                <a:ea typeface="MS PGothic" charset="-128"/>
              </a:rPr>
              <a:t>Konur sem sýna mikla hæfni njóta almennt minni vinsælda.  </a:t>
            </a:r>
          </a:p>
          <a:p>
            <a:pPr marL="1074420" lvl="1" indent="-342900">
              <a:buClr>
                <a:schemeClr val="tx1"/>
              </a:buClr>
              <a:buFont typeface="Arial" charset="0"/>
              <a:buChar char="•"/>
            </a:pPr>
            <a:r>
              <a:rPr lang="en-US" altLang="en-US" dirty="0">
                <a:ea typeface="MS PGothic" charset="-128"/>
              </a:rPr>
              <a:t>Fólk gerir þó kröfu um að leiðtogar séu hæfir.  </a:t>
            </a:r>
          </a:p>
          <a:p>
            <a:pPr marL="1074420" lvl="1" indent="-342900">
              <a:buClr>
                <a:schemeClr val="tx1"/>
              </a:buClr>
              <a:buFont typeface="Arial" charset="0"/>
              <a:buChar char="•"/>
            </a:pPr>
            <a:r>
              <a:rPr lang="en-US" altLang="en-US" dirty="0">
                <a:ea typeface="MS PGothic" charset="-128"/>
              </a:rPr>
              <a:t>Þessi sýnilega mótsögn skýrir hvers vegna konur eiga almennt erfiðara með að ná kjöri.  </a:t>
            </a:r>
          </a:p>
          <a:p>
            <a:pPr eaLnBrk="1" hangingPunct="1">
              <a:buClr>
                <a:schemeClr val="tx1"/>
              </a:buClr>
            </a:pPr>
            <a:endParaRPr lang="en-US" altLang="en-US" dirty="0">
              <a:ea typeface="MS PGothic" charset="-128"/>
            </a:endParaRPr>
          </a:p>
          <a:p>
            <a:pPr eaLnBrk="1" hangingPunct="1">
              <a:buClr>
                <a:schemeClr val="tx1"/>
              </a:buClr>
            </a:pPr>
            <a:endParaRPr lang="en-US" altLang="en-US" dirty="0">
              <a:ea typeface="MS PGothic" charset="-128"/>
            </a:endParaRPr>
          </a:p>
          <a:p>
            <a:pPr>
              <a:buClr>
                <a:schemeClr val="tx1"/>
              </a:buClr>
            </a:pPr>
            <a:endParaRPr lang="en-US" dirty="0"/>
          </a:p>
          <a:p>
            <a:pPr>
              <a:buClr>
                <a:schemeClr val="tx1"/>
              </a:buClr>
            </a:pPr>
            <a:endParaRPr lang="en-US" dirty="0"/>
          </a:p>
          <a:p>
            <a:pPr marL="342900" indent="-342900">
              <a:buClr>
                <a:schemeClr val="tx1"/>
              </a:buClr>
              <a:buFont typeface="Arial" charset="0"/>
              <a:buChar char="•"/>
            </a:pPr>
            <a:endParaRPr lang="en-US" dirty="0"/>
          </a:p>
        </p:txBody>
      </p:sp>
    </p:spTree>
    <p:extLst>
      <p:ext uri="{BB962C8B-B14F-4D97-AF65-F5344CB8AC3E}">
        <p14:creationId xmlns:p14="http://schemas.microsoft.com/office/powerpoint/2010/main" val="1152946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Formlegar skipulagsheildir</a:t>
            </a:r>
          </a:p>
        </p:txBody>
      </p:sp>
      <p:sp>
        <p:nvSpPr>
          <p:cNvPr id="7" name="Text Placeholder 6"/>
          <p:cNvSpPr>
            <a:spLocks noGrp="1"/>
          </p:cNvSpPr>
          <p:nvPr>
            <p:ph type="body" sz="quarter" idx="14"/>
          </p:nvPr>
        </p:nvSpPr>
        <p:spPr>
          <a:xfrm>
            <a:off x="457200" y="1031639"/>
            <a:ext cx="8215313" cy="5495773"/>
          </a:xfrm>
        </p:spPr>
        <p:txBody>
          <a:bodyPr/>
          <a:lstStyle/>
          <a:p>
            <a:pPr eaLnBrk="1" hangingPunct="1"/>
            <a:r>
              <a:rPr lang="en-US" altLang="en-US" sz="2400" b="1" dirty="0">
                <a:ea typeface="MS PGothic" charset="-128"/>
              </a:rPr>
              <a:t>Formlegar skipulagsheildir </a:t>
            </a:r>
            <a:r>
              <a:rPr lang="en-US" altLang="en-US" sz="2400" dirty="0">
                <a:ea typeface="MS PGothic" charset="-128"/>
              </a:rPr>
              <a:t>eru stórar og ópersónulegar skipulagsheildir.</a:t>
            </a:r>
          </a:p>
          <a:p>
            <a:pPr eaLnBrk="1" hangingPunct="1"/>
            <a:endParaRPr lang="en-US" altLang="en-US" sz="2400" dirty="0">
              <a:ea typeface="MS PGothic" charset="-128"/>
            </a:endParaRPr>
          </a:p>
          <a:p>
            <a:pPr eaLnBrk="1" hangingPunct="1"/>
            <a:r>
              <a:rPr lang="en-US" altLang="en-US" sz="2400" b="1" dirty="0">
                <a:ea typeface="MS PGothic" charset="-128"/>
              </a:rPr>
              <a:t>Regluveldi</a:t>
            </a:r>
            <a:r>
              <a:rPr lang="en-US" altLang="en-US" sz="2400" dirty="0">
                <a:ea typeface="MS PGothic" charset="-128"/>
              </a:rPr>
              <a:t> eru formlegar skipulagsheildir sem einkennast af valdastigveldi, skýrri verkaskiptingu, afdráttarlausum reglum og ópersónuleika.</a:t>
            </a: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712831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Tegundir formlegra skipulagsheilda</a:t>
            </a:r>
          </a:p>
        </p:txBody>
      </p:sp>
      <p:sp>
        <p:nvSpPr>
          <p:cNvPr id="7" name="Text Placeholder 6"/>
          <p:cNvSpPr>
            <a:spLocks noGrp="1"/>
          </p:cNvSpPr>
          <p:nvPr>
            <p:ph type="body" sz="quarter" idx="14"/>
          </p:nvPr>
        </p:nvSpPr>
        <p:spPr>
          <a:xfrm>
            <a:off x="457200" y="1031639"/>
            <a:ext cx="8229600" cy="5495773"/>
          </a:xfrm>
        </p:spPr>
        <p:txBody>
          <a:bodyPr/>
          <a:lstStyle/>
          <a:p>
            <a:pPr eaLnBrk="1" hangingPunct="1">
              <a:spcBef>
                <a:spcPts val="1080"/>
              </a:spcBef>
            </a:pPr>
            <a:r>
              <a:rPr lang="en-US" altLang="en-US" sz="2400" b="1" dirty="0">
                <a:ea typeface="MS PGothic" charset="-128"/>
              </a:rPr>
              <a:t>Gildismiðaðar skipulagsheildir eða frjáls félagasamtök </a:t>
            </a:r>
            <a:r>
              <a:rPr lang="en-US" altLang="en-US" sz="2400" dirty="0">
                <a:ea typeface="MS PGothic" charset="-128"/>
              </a:rPr>
              <a:t>eru skipulagsheildir sem fólk gengur í vegna sameiginlegra hagsmuna eða óefnislegs ávinnings.</a:t>
            </a:r>
          </a:p>
          <a:p>
            <a:pPr eaLnBrk="1" hangingPunct="1">
              <a:spcBef>
                <a:spcPts val="1080"/>
              </a:spcBef>
            </a:pPr>
            <a:r>
              <a:rPr lang="en-US" altLang="en-US" sz="2400" b="1" dirty="0">
                <a:ea typeface="MS PGothic" charset="-128"/>
              </a:rPr>
              <a:t>Þvingandi skipulagsheildir </a:t>
            </a:r>
            <a:r>
              <a:rPr lang="en-US" altLang="en-US" sz="2400" dirty="0">
                <a:ea typeface="MS PGothic" charset="-128"/>
              </a:rPr>
              <a:t>eru skipulagsheildir sem fólk dvelur ekki í af fúsum og frjálsum vilja, svo sem fangelsi eða geðsjúkrahús.</a:t>
            </a:r>
          </a:p>
          <a:p>
            <a:pPr eaLnBrk="1" hangingPunct="1">
              <a:spcBef>
                <a:spcPts val="1080"/>
              </a:spcBef>
            </a:pPr>
            <a:r>
              <a:rPr lang="en-US" altLang="en-US" sz="2400" b="1" dirty="0">
                <a:ea typeface="MS PGothic" charset="-128"/>
              </a:rPr>
              <a:t>Alræðisstofnun </a:t>
            </a:r>
            <a:r>
              <a:rPr lang="en-US" altLang="en-US" sz="2400" dirty="0">
                <a:ea typeface="MS PGothic" charset="-128"/>
              </a:rPr>
              <a:t>er stofnun þar sem vistmenn lifa undir ströngu eftirliti og gangast undir algjöra endurfélagsmótun.</a:t>
            </a:r>
          </a:p>
          <a:p>
            <a:pPr eaLnBrk="1" hangingPunct="1">
              <a:spcBef>
                <a:spcPts val="1080"/>
              </a:spcBef>
            </a:pPr>
            <a:r>
              <a:rPr lang="en-US" altLang="en-US" sz="2400" b="1" dirty="0">
                <a:ea typeface="MS PGothic" charset="-128"/>
              </a:rPr>
              <a:t>Nytjamiðaðar skipulagsheildir </a:t>
            </a:r>
            <a:r>
              <a:rPr lang="en-US" altLang="en-US" sz="2400" dirty="0">
                <a:ea typeface="MS PGothic" charset="-128"/>
              </a:rPr>
              <a:t>eru skipulagsheildir sem fólk gengur í til að fullnægja tiltekinni efnislegri þörf.</a:t>
            </a: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Tree>
    <p:extLst>
      <p:ext uri="{BB962C8B-B14F-4D97-AF65-F5344CB8AC3E}">
        <p14:creationId xmlns:p14="http://schemas.microsoft.com/office/powerpoint/2010/main" val="1158614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658813"/>
          </a:xfrm>
        </p:spPr>
        <p:txBody>
          <a:bodyPr/>
          <a:lstStyle/>
          <a:p>
            <a:pPr fontAlgn="auto">
              <a:spcAft>
                <a:spcPts val="0"/>
              </a:spcAft>
              <a:defRPr/>
            </a:pPr>
            <a:r>
              <a:rPr lang="en-US" dirty="0"/>
              <a:t>Regluveldi</a:t>
            </a:r>
          </a:p>
        </p:txBody>
      </p:sp>
      <p:sp>
        <p:nvSpPr>
          <p:cNvPr id="7" name="Text Placeholder 6"/>
          <p:cNvSpPr>
            <a:spLocks noGrp="1"/>
          </p:cNvSpPr>
          <p:nvPr>
            <p:ph type="body" sz="quarter" idx="14"/>
          </p:nvPr>
        </p:nvSpPr>
        <p:spPr>
          <a:xfrm>
            <a:off x="457200" y="1031639"/>
            <a:ext cx="8286750" cy="5495773"/>
          </a:xfrm>
        </p:spPr>
        <p:txBody>
          <a:bodyPr/>
          <a:lstStyle/>
          <a:p>
            <a:pPr eaLnBrk="1" hangingPunct="1">
              <a:spcBef>
                <a:spcPts val="1080"/>
              </a:spcBef>
            </a:pPr>
            <a:r>
              <a:rPr lang="en-US" altLang="en-US" b="1" dirty="0">
                <a:ea typeface="MS PGothic" charset="-128"/>
              </a:rPr>
              <a:t>Valdastigveldi </a:t>
            </a:r>
            <a:r>
              <a:rPr lang="en-US" altLang="en-US" dirty="0">
                <a:ea typeface="MS PGothic" charset="-128"/>
              </a:rPr>
              <a:t>er skýr boðskipan innan regluveldis</a:t>
            </a:r>
          </a:p>
          <a:p>
            <a:pPr eaLnBrk="1" hangingPunct="1">
              <a:spcBef>
                <a:spcPts val="1080"/>
              </a:spcBef>
            </a:pPr>
            <a:r>
              <a:rPr lang="en-US" altLang="en-US" b="1" dirty="0">
                <a:ea typeface="MS PGothic" charset="-128"/>
              </a:rPr>
              <a:t>Skýr verkaskipting </a:t>
            </a:r>
            <a:r>
              <a:rPr lang="en-US" altLang="en-US" dirty="0">
                <a:ea typeface="MS PGothic" charset="-128"/>
              </a:rPr>
              <a:t>felst í því að hver einstaklingur innan regluveldis sinnir sérhæfðu verkefni</a:t>
            </a:r>
          </a:p>
          <a:p>
            <a:pPr eaLnBrk="1" hangingPunct="1">
              <a:spcBef>
                <a:spcPts val="1080"/>
              </a:spcBef>
            </a:pPr>
            <a:r>
              <a:rPr lang="en-US" altLang="en-US" b="1" dirty="0">
                <a:ea typeface="MS PGothic" charset="-128"/>
              </a:rPr>
              <a:t>Afdráttarlausar reglur </a:t>
            </a:r>
            <a:r>
              <a:rPr lang="en-US" altLang="en-US" dirty="0">
                <a:ea typeface="MS PGothic" charset="-128"/>
              </a:rPr>
              <a:t>eru skýrt skilgreindar, skráðar og staðlaðar reglur regluveldis</a:t>
            </a:r>
          </a:p>
          <a:p>
            <a:pPr eaLnBrk="1" hangingPunct="1">
              <a:spcBef>
                <a:spcPts val="1080"/>
              </a:spcBef>
            </a:pPr>
            <a:r>
              <a:rPr lang="en-US" altLang="en-US" b="1" dirty="0">
                <a:ea typeface="MS PGothic" charset="-128"/>
              </a:rPr>
              <a:t>Ópersónuleiki</a:t>
            </a:r>
            <a:r>
              <a:rPr lang="en-US" altLang="en-US" dirty="0">
                <a:ea typeface="MS PGothic" charset="-128"/>
              </a:rPr>
              <a:t> felst í því að persónulegar tilfinningar séu aðskildar frá faglegum aðstæðum</a:t>
            </a:r>
          </a:p>
          <a:p>
            <a:pPr eaLnBrk="1" hangingPunct="1">
              <a:spcBef>
                <a:spcPts val="1080"/>
              </a:spcBef>
            </a:pPr>
            <a:r>
              <a:rPr lang="en-US" altLang="en-US" b="1" dirty="0">
                <a:ea typeface="MS PGothic" charset="-128"/>
              </a:rPr>
              <a:t>Verðleikaræði</a:t>
            </a:r>
            <a:r>
              <a:rPr lang="en-US" altLang="en-US" dirty="0">
                <a:ea typeface="MS PGothic" charset="-128"/>
              </a:rPr>
              <a:t> er skipulag þar sem aðild og framgangur byggjast á verðleikum — staðfestri og skjalfestri hæfni</a:t>
            </a:r>
          </a:p>
          <a:p>
            <a:pPr eaLnBrk="1" hangingPunct="1">
              <a:spcBef>
                <a:spcPts val="1080"/>
              </a:spcBef>
            </a:pPr>
            <a:r>
              <a:rPr lang="en-US" altLang="en-US" b="1" dirty="0">
                <a:ea typeface="MS PGothic" charset="-128"/>
              </a:rPr>
              <a:t>Járnlögmál fáveldis</a:t>
            </a:r>
            <a:r>
              <a:rPr lang="en-US" altLang="en-US" dirty="0">
                <a:ea typeface="MS PGothic" charset="-128"/>
              </a:rPr>
              <a:t> er kenningin um að skipulagsheild sé stjórnað af fámennum hópi í stað þess að ákvörðunarvald sé sameiginlegt</a:t>
            </a:r>
          </a:p>
          <a:p>
            <a:pPr eaLnBrk="1" hangingPunct="1">
              <a:spcBef>
                <a:spcPts val="1080"/>
              </a:spcBef>
            </a:pPr>
            <a:endParaRPr lang="en-US" altLang="en-US" dirty="0">
              <a:ea typeface="MS PGothic" charset="-128"/>
            </a:endParaRPr>
          </a:p>
          <a:p>
            <a:pPr eaLnBrk="1" hangingPunct="1">
              <a:spcBef>
                <a:spcPts val="1080"/>
              </a:spcBef>
            </a:pPr>
            <a:endParaRPr lang="en-US" altLang="en-US" dirty="0">
              <a:ea typeface="MS PGothic" charset="-128"/>
            </a:endParaRPr>
          </a:p>
          <a:p>
            <a:pPr>
              <a:spcBef>
                <a:spcPts val="1080"/>
              </a:spcBef>
            </a:pPr>
            <a:endParaRPr lang="en-US" dirty="0"/>
          </a:p>
          <a:p>
            <a:pPr>
              <a:spcBef>
                <a:spcPts val="1080"/>
              </a:spcBef>
            </a:pPr>
            <a:endParaRPr lang="en-US" dirty="0"/>
          </a:p>
          <a:p>
            <a:pPr marL="342900" indent="-342900">
              <a:spcBef>
                <a:spcPts val="1080"/>
              </a:spcBef>
              <a:buFont typeface="Arial" charset="0"/>
              <a:buChar char="•"/>
            </a:pPr>
            <a:endParaRPr lang="en-US" dirty="0"/>
          </a:p>
        </p:txBody>
      </p:sp>
    </p:spTree>
    <p:extLst>
      <p:ext uri="{BB962C8B-B14F-4D97-AF65-F5344CB8AC3E}">
        <p14:creationId xmlns:p14="http://schemas.microsoft.com/office/powerpoint/2010/main" val="539955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00620"/>
            <a:ext cx="8062913" cy="476155"/>
          </a:xfrm>
        </p:spPr>
        <p:txBody>
          <a:bodyPr/>
          <a:lstStyle/>
          <a:p>
            <a:pPr fontAlgn="auto">
              <a:spcAft>
                <a:spcPts val="0"/>
              </a:spcAft>
              <a:defRPr/>
            </a:pPr>
            <a:r>
              <a:rPr lang="en-US" dirty="0" err="1"/>
              <a:t>McDonalds-væðing samfélagsins</a:t>
            </a:r>
            <a:endParaRPr lang="en-US" dirty="0"/>
          </a:p>
        </p:txBody>
      </p:sp>
      <p:sp>
        <p:nvSpPr>
          <p:cNvPr id="7" name="Text Placeholder 6"/>
          <p:cNvSpPr>
            <a:spLocks noGrp="1"/>
          </p:cNvSpPr>
          <p:nvPr>
            <p:ph type="body" sz="quarter" idx="14"/>
          </p:nvPr>
        </p:nvSpPr>
        <p:spPr>
          <a:xfrm>
            <a:off x="300038" y="576775"/>
            <a:ext cx="8532017" cy="6038338"/>
          </a:xfrm>
        </p:spPr>
        <p:txBody>
          <a:bodyPr/>
          <a:lstStyle/>
          <a:p>
            <a:pPr eaLnBrk="1" hangingPunct="1"/>
            <a:r>
              <a:rPr lang="en-US" altLang="en-US" b="1" dirty="0">
                <a:ea typeface="MS PGothic" charset="-128"/>
              </a:rPr>
              <a:t>Beiting rekstrarlíkans skyndibitastaða, fjöldaframleiðslu eða stórverslana á öðrum sviðum samfélagsins.</a:t>
            </a:r>
          </a:p>
          <a:p>
            <a:pPr eaLnBrk="1" hangingPunct="1"/>
            <a:r>
              <a:rPr lang="en-US" altLang="en-US" dirty="0">
                <a:ea typeface="MS PGothic" charset="-128"/>
              </a:rPr>
              <a:t>Skilar meiri hagnaði með eftirliti, fyrirsjáanleika og skilvirkni.  </a:t>
            </a:r>
          </a:p>
          <a:p>
            <a:pPr eaLnBrk="1" hangingPunct="1"/>
            <a:endParaRPr lang="en-US" altLang="en-US" b="1" dirty="0">
              <a:ea typeface="MS PGothic" charset="-128"/>
            </a:endParaRPr>
          </a:p>
          <a:p>
            <a:pPr eaLnBrk="1" hangingPunct="1"/>
            <a:r>
              <a:rPr lang="en-US" altLang="en-US" b="1" dirty="0">
                <a:ea typeface="MS PGothic" charset="-128"/>
              </a:rPr>
              <a:t>Í menntakerfinu: </a:t>
            </a:r>
            <a:r>
              <a:rPr lang="en-US" altLang="en-US" dirty="0">
                <a:ea typeface="MS PGothic" charset="-128"/>
              </a:rPr>
              <a:t>Samræmd landsáætlanakerfi þar sem ein lausn á að henta öllum, svo sem Common Core og No Child Left Behind, sæta harðri gagnrýni og andstöðu foreldra, fylkja og fagfólks í menntamálum.  </a:t>
            </a:r>
            <a:endParaRPr lang="en-US" altLang="en-US" b="1" dirty="0">
              <a:ea typeface="MS PGothic" charset="-128"/>
            </a:endParaRPr>
          </a:p>
          <a:p>
            <a:pPr eaLnBrk="1" hangingPunct="1"/>
            <a:r>
              <a:rPr lang="en-US" altLang="en-US" b="1" dirty="0">
                <a:ea typeface="MS PGothic" charset="-128"/>
              </a:rPr>
              <a:t>Í heilbrigðisþjónustu: </a:t>
            </a:r>
            <a:r>
              <a:rPr lang="en-US" altLang="en-US" dirty="0">
                <a:ea typeface="MS PGothic" charset="-128"/>
              </a:rPr>
              <a:t>Þjónustuveitendur sameinast og litlar læknastofur víkja fyrir stærri heilbrigðiskerfum og bráðamóttökum. Tryggingafélög stýra stefnu og starfsháttum og einstaklingsmiðuð þjónusta virðist sjaldgæfari.</a:t>
            </a:r>
          </a:p>
          <a:p>
            <a:pPr eaLnBrk="1" hangingPunct="1"/>
            <a:endParaRPr lang="en-US" altLang="en-US" sz="700" b="1" dirty="0">
              <a:ea typeface="MS PGothic" charset="-128"/>
            </a:endParaRPr>
          </a:p>
          <a:p>
            <a:pPr eaLnBrk="1" hangingPunct="1"/>
            <a:r>
              <a:rPr lang="en-US" altLang="en-US" b="1" dirty="0">
                <a:ea typeface="MS PGothic" charset="-128"/>
              </a:rPr>
              <a:t>“</a:t>
            </a:r>
            <a:r>
              <a:rPr lang="en-US" altLang="en-US" b="1" dirty="0" err="1">
                <a:ea typeface="MS PGothic" charset="-128"/>
              </a:rPr>
              <a:t>Af-McDonalds-væðing</a:t>
            </a:r>
            <a:r>
              <a:rPr lang="en-US" altLang="en-US" b="1" dirty="0">
                <a:ea typeface="MS PGothic" charset="-128"/>
              </a:rPr>
              <a:t>”: </a:t>
            </a:r>
            <a:r>
              <a:rPr lang="en-US" altLang="en-US" dirty="0">
                <a:ea typeface="MS PGothic" charset="-128"/>
              </a:rPr>
              <a:t>Ekki viðurkennt hugtak, en rökrétt mótvægi:</a:t>
            </a:r>
          </a:p>
          <a:p>
            <a:pPr marL="342900" indent="-342900" eaLnBrk="1" hangingPunct="1">
              <a:buClr>
                <a:schemeClr val="tx1"/>
              </a:buClr>
              <a:buFont typeface="Arial" charset="0"/>
              <a:buChar char="•"/>
            </a:pPr>
            <a:r>
              <a:rPr lang="en-US" altLang="en-US" dirty="0">
                <a:ea typeface="MS PGothic" charset="-128"/>
              </a:rPr>
              <a:t>Átaksverkefni um kaup af staðbundnum smáfyrirtækjum</a:t>
            </a:r>
          </a:p>
          <a:p>
            <a:pPr marL="342900" indent="-342900" eaLnBrk="1" hangingPunct="1">
              <a:buClr>
                <a:schemeClr val="tx1"/>
              </a:buClr>
              <a:buFont typeface="Arial" charset="0"/>
              <a:buChar char="•"/>
            </a:pPr>
            <a:r>
              <a:rPr lang="en-US" altLang="en-US" dirty="0">
                <a:ea typeface="MS PGothic" charset="-128"/>
              </a:rPr>
              <a:t>Í menntamálum færa nýrri lög fylkjum og skólaumdæmum aukin völd</a:t>
            </a:r>
          </a:p>
          <a:p>
            <a:pPr marL="342900" indent="-342900" eaLnBrk="1" hangingPunct="1">
              <a:buClr>
                <a:schemeClr val="tx1"/>
              </a:buClr>
              <a:buFont typeface="Arial" charset="0"/>
              <a:buChar char="•"/>
            </a:pPr>
            <a:r>
              <a:rPr lang="en-US" altLang="en-US" dirty="0">
                <a:ea typeface="MS PGothic" charset="-128"/>
              </a:rPr>
              <a:t>Heilbrigðisþjónustan virðist þó ef til vill ekki vera að breytast.  </a:t>
            </a:r>
          </a:p>
          <a:p>
            <a:pPr marL="342900" indent="-342900" eaLnBrk="1" hangingPunct="1">
              <a:buFont typeface="Arial" charset="0"/>
              <a:buChar char="•"/>
            </a:pPr>
            <a:endParaRPr lang="en-US" altLang="en-US" dirty="0">
              <a:ea typeface="MS PGothic" charset="-128"/>
            </a:endParaRPr>
          </a:p>
          <a:p>
            <a:pPr eaLnBrk="1" hangingPunct="1"/>
            <a:endParaRPr lang="en-US" altLang="en-US" dirty="0">
              <a:ea typeface="MS PGothic" charset="-128"/>
            </a:endParaRPr>
          </a:p>
          <a:p>
            <a:pPr eaLnBrk="1" hangingPunct="1"/>
            <a:endParaRPr lang="en-US" altLang="en-US" dirty="0">
              <a:ea typeface="MS PGothic" charset="-128"/>
            </a:endParaRPr>
          </a:p>
          <a:p>
            <a:endParaRPr lang="en-US" dirty="0"/>
          </a:p>
          <a:p>
            <a:endParaRPr lang="en-US" dirty="0"/>
          </a:p>
          <a:p>
            <a:pPr marL="342900" indent="-342900">
              <a:buFont typeface="Arial" charset="0"/>
              <a:buChar char="•"/>
            </a:pPr>
            <a:endParaRPr lang="en-US" dirty="0"/>
          </a:p>
        </p:txBody>
      </p:sp>
      <p:sp>
        <p:nvSpPr>
          <p:cNvPr id="4" name="TextBox 3">
            <a:extLst>
              <a:ext uri="{FF2B5EF4-FFF2-40B4-BE49-F238E27FC236}">
                <a16:creationId xmlns:a16="http://schemas.microsoft.com/office/drawing/2014/main" id="{0B612DCB-135C-0D42-8053-5A282AC7B591}"/>
              </a:ext>
            </a:extLst>
          </p:cNvPr>
          <p:cNvSpPr txBox="1"/>
          <p:nvPr/>
        </p:nvSpPr>
        <p:spPr>
          <a:xfrm>
            <a:off x="158432" y="6338114"/>
            <a:ext cx="8815227" cy="553998"/>
          </a:xfrm>
          <a:prstGeom prst="rect">
            <a:avLst/>
          </a:prstGeom>
          <a:noFill/>
        </p:spPr>
        <p:txBody>
          <a:bodyPr wrap="square" rtlCol="0">
            <a:spAutoFit/>
          </a:bodyPr>
          <a:lstStyle/>
          <a:p>
            <a:r>
              <a:rPr lang="en-US" sz="1000" dirty="0"/>
              <a:t>Þetta ítarefni OpenStax er © Rice University og gefið út samkvæmt alþjóðlega leyfinu CC BY-NC-SA 4.0. Heimilt er að afrita það eða breyta því eingöngu í óviðskiptalegum tilgangi, en geta verður OpenStax og Rice University og tilgreina allar breytingar. Öllum aðlöguðum útgáfum verður að dreifa með sams konar leyfi.</a:t>
            </a:r>
          </a:p>
        </p:txBody>
      </p:sp>
    </p:spTree>
    <p:extLst>
      <p:ext uri="{BB962C8B-B14F-4D97-AF65-F5344CB8AC3E}">
        <p14:creationId xmlns:p14="http://schemas.microsoft.com/office/powerpoint/2010/main" val="578832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1785</TotalTime>
  <Words>1603</Words>
  <Application>Microsoft Macintosh PowerPoint</Application>
  <PresentationFormat>On-screen Show (4:3)</PresentationFormat>
  <Paragraphs>171</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MS PGothic</vt:lpstr>
      <vt:lpstr>Arial</vt:lpstr>
      <vt:lpstr>Arial Black</vt:lpstr>
      <vt:lpstr>Calibri</vt:lpstr>
      <vt:lpstr>Essential</vt:lpstr>
      <vt:lpstr>INTRODUCTION TO Sociology 3E</vt:lpstr>
      <vt:lpstr>Emergent groups</vt:lpstr>
      <vt:lpstr>groups and organizations</vt:lpstr>
      <vt:lpstr>groups and organizations, continued</vt:lpstr>
      <vt:lpstr>Defining Groups</vt:lpstr>
      <vt:lpstr>Types of Groups</vt:lpstr>
      <vt:lpstr>IN-groups and out-Groups</vt:lpstr>
      <vt:lpstr>Q: Where do you most often see in-groups and out-groups?</vt:lpstr>
      <vt:lpstr>Reference Groups</vt:lpstr>
      <vt:lpstr>Figure 6.3</vt:lpstr>
      <vt:lpstr>Q: what is your strongest reference group?</vt:lpstr>
      <vt:lpstr>Group size and impacts</vt:lpstr>
      <vt:lpstr>leadership</vt:lpstr>
      <vt:lpstr>conformity</vt:lpstr>
      <vt:lpstr>Figure 6.5</vt:lpstr>
      <vt:lpstr>Women political candidates </vt:lpstr>
      <vt:lpstr>Formal Organizations</vt:lpstr>
      <vt:lpstr>Types of Formal Organizations</vt:lpstr>
      <vt:lpstr>Bureaucracies</vt:lpstr>
      <vt:lpstr>MacDonaldization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6 - Groups and Organizations</dc:title>
  <dc:creator>Spuddy McSpare</dc:creator>
  <cp:lastModifiedBy>Theresa Masciale</cp:lastModifiedBy>
  <cp:revision>76</cp:revision>
  <dcterms:created xsi:type="dcterms:W3CDTF">2012-06-04T02:13:36Z</dcterms:created>
  <dcterms:modified xsi:type="dcterms:W3CDTF">2026-02-16T20:23:29Z</dcterms:modified>
</cp:coreProperties>
</file>