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2"/>
  </p:notesMasterIdLst>
  <p:handoutMasterIdLst>
    <p:handoutMasterId r:id="rId33"/>
  </p:handoutMasterIdLst>
  <p:sldIdLst>
    <p:sldId id="256" r:id="rId2"/>
    <p:sldId id="277" r:id="rId3"/>
    <p:sldId id="302" r:id="rId4"/>
    <p:sldId id="286" r:id="rId5"/>
    <p:sldId id="279" r:id="rId6"/>
    <p:sldId id="287" r:id="rId7"/>
    <p:sldId id="280" r:id="rId8"/>
    <p:sldId id="288" r:id="rId9"/>
    <p:sldId id="273" r:id="rId10"/>
    <p:sldId id="289" r:id="rId11"/>
    <p:sldId id="291" r:id="rId12"/>
    <p:sldId id="281" r:id="rId13"/>
    <p:sldId id="292" r:id="rId14"/>
    <p:sldId id="290" r:id="rId15"/>
    <p:sldId id="293" r:id="rId16"/>
    <p:sldId id="282" r:id="rId17"/>
    <p:sldId id="283" r:id="rId18"/>
    <p:sldId id="294" r:id="rId19"/>
    <p:sldId id="305" r:id="rId20"/>
    <p:sldId id="297" r:id="rId21"/>
    <p:sldId id="285" r:id="rId22"/>
    <p:sldId id="278" r:id="rId23"/>
    <p:sldId id="299" r:id="rId24"/>
    <p:sldId id="295" r:id="rId25"/>
    <p:sldId id="303" r:id="rId26"/>
    <p:sldId id="300" r:id="rId27"/>
    <p:sldId id="301" r:id="rId28"/>
    <p:sldId id="296" r:id="rId29"/>
    <p:sldId id="298" r:id="rId30"/>
    <p:sldId id="304"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95095" autoAdjust="0"/>
  </p:normalViewPr>
  <p:slideViewPr>
    <p:cSldViewPr snapToGrid="0" snapToObjects="1">
      <p:cViewPr varScale="1">
        <p:scale>
          <a:sx n="112" d="100"/>
          <a:sy n="112" d="100"/>
        </p:scale>
        <p:origin x="93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handoutMaster" Target="handoutMasters/handout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AB9FF2-F335-4FBA-93E2-5BAE5E31BD17}"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71DA36-1AE5-43B5-BEA1-D3419CBFA535}" type="slidenum">
              <a:rPr lang="en-US" smtClean="0"/>
              <a:t>‹#›</a:t>
            </a:fld>
            <a:endParaRPr lang="en-US"/>
          </a:p>
        </p:txBody>
      </p:sp>
    </p:spTree>
    <p:extLst>
      <p:ext uri="{BB962C8B-B14F-4D97-AF65-F5344CB8AC3E}">
        <p14:creationId xmlns:p14="http://schemas.microsoft.com/office/powerpoint/2010/main" val="675808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171EC221-42D6-43CF-9CB0-08A91976C09D}" type="datetime4">
              <a:rPr lang="en-US" smtClean="0"/>
              <a:t>February 16, 2026</a:t>
            </a:fld>
            <a:endParaRPr lang="en-US"/>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
        <p:nvSpPr>
          <p:cNvPr id="8" name="Footer Placeholder 4">
            <a:extLst>
              <a:ext uri="{FF2B5EF4-FFF2-40B4-BE49-F238E27FC236}">
                <a16:creationId xmlns:a16="http://schemas.microsoft.com/office/drawing/2014/main" id="{5B9A6633-85DB-4501-9114-EEEBB01BB211}"/>
              </a:ext>
            </a:extLst>
          </p:cNvPr>
          <p:cNvSpPr>
            <a:spLocks noGrp="1"/>
          </p:cNvSpPr>
          <p:nvPr>
            <p:ph type="ftr" sz="quarter" idx="3"/>
          </p:nvPr>
        </p:nvSpPr>
        <p:spPr>
          <a:xfrm>
            <a:off x="457200" y="6492875"/>
            <a:ext cx="7708900"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2D769090-0381-423F-8D36-EC69FB5ABACB}" type="datetime4">
              <a:rPr lang="en-US" smtClean="0"/>
              <a:t>February 16, 2026</a:t>
            </a:fld>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
        <p:nvSpPr>
          <p:cNvPr id="11" name="Footer Placeholder 4">
            <a:extLst>
              <a:ext uri="{FF2B5EF4-FFF2-40B4-BE49-F238E27FC236}">
                <a16:creationId xmlns:a16="http://schemas.microsoft.com/office/drawing/2014/main" id="{E464C878-5443-4BF1-A65C-6105C387DEC5}"/>
              </a:ext>
            </a:extLst>
          </p:cNvPr>
          <p:cNvSpPr>
            <a:spLocks noGrp="1"/>
          </p:cNvSpPr>
          <p:nvPr>
            <p:ph type="ftr" sz="quarter" idx="3"/>
          </p:nvPr>
        </p:nvSpPr>
        <p:spPr>
          <a:xfrm>
            <a:off x="457200" y="6492875"/>
            <a:ext cx="7708900"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826E4A1B-B550-4262-B4E6-2E01BDA08A02}" type="datetime4">
              <a:rPr lang="en-US" smtClean="0"/>
              <a:t>February 16, 2026</a:t>
            </a:fld>
            <a:endParaRPr lang="en-US"/>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
        <p:nvSpPr>
          <p:cNvPr id="8" name="Footer Placeholder 4">
            <a:extLst>
              <a:ext uri="{FF2B5EF4-FFF2-40B4-BE49-F238E27FC236}">
                <a16:creationId xmlns:a16="http://schemas.microsoft.com/office/drawing/2014/main" id="{23A55B60-CE40-4E41-A3D8-8A7E33AB4E2D}"/>
              </a:ext>
            </a:extLst>
          </p:cNvPr>
          <p:cNvSpPr>
            <a:spLocks noGrp="1"/>
          </p:cNvSpPr>
          <p:nvPr>
            <p:ph type="ftr" sz="quarter" idx="3"/>
          </p:nvPr>
        </p:nvSpPr>
        <p:spPr>
          <a:xfrm>
            <a:off x="457200" y="6492875"/>
            <a:ext cx="7708900"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College Physics</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Chapter # Chapter Title</a:t>
            </a:r>
          </a:p>
          <a:p>
            <a:pPr algn="ctr" fontAlgn="auto">
              <a:spcAft>
                <a:spcPts val="0"/>
              </a:spcAft>
              <a:defRPr/>
            </a:pPr>
            <a:r>
              <a:rPr lang="en-US" sz="1600" cap="none" dirty="0">
                <a:solidFill>
                  <a:schemeClr val="tx1"/>
                </a:solidFill>
                <a:latin typeface="+mn-lt"/>
              </a:rPr>
              <a:t>PowerPoint Image Slideshow</a:t>
            </a:r>
          </a:p>
        </p:txBody>
      </p:sp>
      <p:pic>
        <p:nvPicPr>
          <p:cNvPr id="3" name="Picture 8" descr="medium_covers_Page_2.png"/>
          <p:cNvPicPr>
            <a:picLocks noChangeAspect="1"/>
          </p:cNvPicPr>
          <p:nvPr userDrawn="1"/>
        </p:nvPicPr>
        <p:blipFill>
          <a:blip r:embed="rId2" cstate="print"/>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
        <p:nvSpPr>
          <p:cNvPr id="4" name="Date Placeholder 3"/>
          <p:cNvSpPr>
            <a:spLocks noGrp="1"/>
          </p:cNvSpPr>
          <p:nvPr>
            <p:ph type="dt" sz="half" idx="10"/>
          </p:nvPr>
        </p:nvSpPr>
        <p:spPr/>
        <p:txBody>
          <a:bodyPr/>
          <a:lstStyle>
            <a:lvl1pPr>
              <a:defRPr/>
            </a:lvl1pPr>
          </a:lstStyle>
          <a:p>
            <a:pPr>
              <a:defRPr/>
            </a:pPr>
            <a:fld id="{06657E3F-C813-427C-99BC-C10D21A3C992}" type="datetime4">
              <a:rPr lang="en-US" smtClean="0"/>
              <a:t>February 16, 2026</a:t>
            </a:fld>
            <a:endParaRPr lang="en-US" dirty="0"/>
          </a:p>
        </p:txBody>
      </p:sp>
      <p:sp>
        <p:nvSpPr>
          <p:cNvPr id="6" name="Footer Placeholder 4">
            <a:extLst>
              <a:ext uri="{FF2B5EF4-FFF2-40B4-BE49-F238E27FC236}">
                <a16:creationId xmlns:a16="http://schemas.microsoft.com/office/drawing/2014/main" id="{535DEBA8-AA15-44AC-84E7-1F26D36CD23B}"/>
              </a:ext>
            </a:extLst>
          </p:cNvPr>
          <p:cNvSpPr>
            <a:spLocks noGrp="1"/>
          </p:cNvSpPr>
          <p:nvPr>
            <p:ph type="ftr" sz="quarter" idx="3"/>
          </p:nvPr>
        </p:nvSpPr>
        <p:spPr>
          <a:xfrm>
            <a:off x="457200" y="6492875"/>
            <a:ext cx="7708900"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FAC4C104-5971-47E7-BB66-C6063A591853}" type="datetime4">
              <a:rPr lang="en-US" smtClean="0"/>
              <a:t>February 16, 2026</a:t>
            </a:fld>
            <a:endParaRPr lang="en-US" dirty="0"/>
          </a:p>
        </p:txBody>
      </p:sp>
      <p:sp>
        <p:nvSpPr>
          <p:cNvPr id="5" name="Footer Placeholder 4"/>
          <p:cNvSpPr>
            <a:spLocks noGrp="1"/>
          </p:cNvSpPr>
          <p:nvPr>
            <p:ph type="ftr" sz="quarter" idx="3"/>
          </p:nvPr>
        </p:nvSpPr>
        <p:spPr>
          <a:xfrm>
            <a:off x="457200" y="6492875"/>
            <a:ext cx="7708900"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51e54acd9dc1.png" /><Relationship Id="rId3"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7c68ef2a68f9.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56FDB5E-7181-4D9B-950F-2284851EC053}"/>
              </a:ext>
            </a:extLst>
          </p:cNvPr>
          <p:cNvSpPr>
            <a:spLocks noGrp="1"/>
          </p:cNvSpPr>
          <p:nvPr>
            <p:ph type="title" idx="4294967295"/>
          </p:nvPr>
        </p:nvSpPr>
        <p:spPr>
          <a:xfrm>
            <a:off x="0" y="702489"/>
            <a:ext cx="9144000" cy="735012"/>
          </a:xfrm>
        </p:spPr>
        <p:txBody>
          <a:bodyPr>
            <a:normAutofit/>
          </a:bodyPr>
          <a:lstStyle/>
          <a:p>
            <a:pPr algn="ctr"/>
            <a:r>
              <a:rPr lang="en-US" sz="3600" dirty="0"/>
              <a:t>FÉLAGSFRÆÐI, 3. ÚTGÁFA</a:t>
            </a:r>
          </a:p>
        </p:txBody>
      </p:sp>
      <p:sp>
        <p:nvSpPr>
          <p:cNvPr id="5" name="Chapter Title"/>
          <p:cNvSpPr txBox="1">
            <a:spLocks/>
          </p:cNvSpPr>
          <p:nvPr/>
        </p:nvSpPr>
        <p:spPr>
          <a:xfrm>
            <a:off x="0" y="1616893"/>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21. kafli FÉLAGSLEGAR HREYFINGAR OG SAMFÉLAGSBREYTINGAR</a:t>
            </a:r>
          </a:p>
          <a:p>
            <a:pPr algn="ctr" fontAlgn="auto">
              <a:spcAft>
                <a:spcPts val="0"/>
              </a:spcAft>
              <a:defRPr/>
            </a:pPr>
            <a:r>
              <a:rPr lang="en-US" sz="1600" cap="none" dirty="0">
                <a:solidFill>
                  <a:schemeClr val="tx1"/>
                </a:solidFill>
                <a:latin typeface="+mn-lt"/>
              </a:rPr>
              <a:t>Myndasýning í PowerPoint</a:t>
            </a: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775854"/>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Mynd 21.1</a:t>
            </a:r>
          </a:p>
        </p:txBody>
      </p:sp>
      <p:pic>
        <p:nvPicPr>
          <p:cNvPr id="7" name="Picture Placeholder 6" descr="Several people stand in front of the White House wearing prison jumpsuits with hoods over their heads." title="Figure 21.1"/>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981073" y="590258"/>
            <a:ext cx="6791327" cy="4253204"/>
          </a:xfrm>
        </p:spPr>
      </p:pic>
      <p:sp>
        <p:nvSpPr>
          <p:cNvPr id="9219" name="Figure Legend"/>
          <p:cNvSpPr>
            <a:spLocks noGrp="1"/>
          </p:cNvSpPr>
          <p:nvPr>
            <p:ph type="body" sz="quarter" idx="14"/>
          </p:nvPr>
        </p:nvSpPr>
        <p:spPr>
          <a:xfrm>
            <a:off x="457200" y="5029205"/>
            <a:ext cx="8062913" cy="1800226"/>
          </a:xfrm>
        </p:spPr>
        <p:txBody>
          <a:bodyPr/>
          <a:lstStyle/>
          <a:p>
            <a:r>
              <a:rPr lang="en-US" sz="1600" dirty="0"/>
              <a:t>Baráttustarf getur birst í fjölmennum kröfugöngum, ofbeldisfullum átökum, fjáröflun, virkni á samfélagsmiðlum eða þöglum mótmælum. </a:t>
            </a:r>
          </a:p>
          <a:p>
            <a:r>
              <a:rPr lang="en-US" sz="1600" dirty="0"/>
              <a:t>Á þessari mynd frá 2016 klæðist fólk hettum og fangabúningum til að mótmæla aðstæðum í Guantanamo Bay-fangelsinu. Þar hafði fólk, sem grunað var um hryðjuverk, verið í haldi í meira en áratug án dóms og án þeirra réttinda sem flestir aðrir grunaðir njóta. (Mynd: Debra Sweet/</a:t>
            </a:r>
            <a:r>
              <a:rPr lang="en-US" sz="1600" dirty="0" err="1"/>
              <a:t>flickr</a:t>
            </a:r>
            <a:r>
              <a:rPr lang="en-US" sz="1600" dirty="0"/>
              <a:t>)</a:t>
            </a:r>
          </a:p>
          <a:p>
            <a:br>
              <a:rPr lang="en-US" sz="1600" dirty="0"/>
            </a:br>
            <a:endParaRPr lang="en-US" sz="1600" dirty="0">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69975"/>
            <a:ext cx="8062913" cy="658813"/>
          </a:xfrm>
        </p:spPr>
        <p:txBody>
          <a:bodyPr>
            <a:normAutofit fontScale="90000"/>
          </a:bodyPr>
          <a:lstStyle/>
          <a:p>
            <a:pPr fontAlgn="auto">
              <a:spcAft>
                <a:spcPts val="0"/>
              </a:spcAft>
              <a:defRPr/>
            </a:pPr>
            <a:r>
              <a:rPr lang="en-US" dirty="0"/>
              <a:t>Sp.: Hvernig tekur þú oftast þátt í félagslegum hreyfingum eða samfélagsbreytingum?</a:t>
            </a:r>
          </a:p>
        </p:txBody>
      </p:sp>
      <p:sp>
        <p:nvSpPr>
          <p:cNvPr id="7" name="Text Placeholder 6"/>
          <p:cNvSpPr>
            <a:spLocks noGrp="1"/>
          </p:cNvSpPr>
          <p:nvPr>
            <p:ph type="body" sz="quarter" idx="14"/>
          </p:nvPr>
        </p:nvSpPr>
        <p:spPr>
          <a:xfrm>
            <a:off x="457200" y="2370128"/>
            <a:ext cx="8062912" cy="2330460"/>
          </a:xfrm>
        </p:spPr>
        <p:txBody>
          <a:bodyPr/>
          <a:lstStyle/>
          <a:p>
            <a:pPr marL="457200" indent="-457200">
              <a:buClr>
                <a:schemeClr val="tx1"/>
              </a:buClr>
              <a:buAutoNum type="alphaUcPeriod"/>
            </a:pPr>
            <a:r>
              <a:rPr lang="en-US" dirty="0"/>
              <a:t>Ég tek sjaldan þátt í slíku</a:t>
            </a:r>
          </a:p>
          <a:p>
            <a:pPr marL="457200" indent="-457200">
              <a:buClr>
                <a:schemeClr val="tx1"/>
              </a:buClr>
              <a:buAutoNum type="alphaUcPeriod"/>
            </a:pPr>
            <a:r>
              <a:rPr lang="en-US" dirty="0"/>
              <a:t>Ég tek þátt á samfélagsmiðlum</a:t>
            </a:r>
          </a:p>
          <a:p>
            <a:pPr marL="457200" indent="-457200">
              <a:buClr>
                <a:schemeClr val="tx1"/>
              </a:buClr>
              <a:buAutoNum type="alphaUcPeriod"/>
            </a:pPr>
            <a:r>
              <a:rPr lang="en-US" dirty="0"/>
              <a:t>Ég tek þátt í eigin persónu</a:t>
            </a:r>
          </a:p>
          <a:p>
            <a:pPr marL="457200" indent="-457200">
              <a:buClr>
                <a:schemeClr val="tx1"/>
              </a:buClr>
              <a:buAutoNum type="alphaUcPeriod"/>
            </a:pPr>
            <a:r>
              <a:rPr lang="en-US" dirty="0"/>
              <a:t>Ég styrki málstaðinn fjárhagslega</a:t>
            </a:r>
          </a:p>
        </p:txBody>
      </p:sp>
    </p:spTree>
    <p:extLst>
      <p:ext uri="{BB962C8B-B14F-4D97-AF65-F5344CB8AC3E}">
        <p14:creationId xmlns:p14="http://schemas.microsoft.com/office/powerpoint/2010/main" val="609729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Birtingarmyndir fjöldahegðunar</a:t>
            </a:r>
          </a:p>
        </p:txBody>
      </p:sp>
      <p:sp>
        <p:nvSpPr>
          <p:cNvPr id="9219" name="Figure Legend"/>
          <p:cNvSpPr>
            <a:spLocks noGrp="1"/>
          </p:cNvSpPr>
          <p:nvPr>
            <p:ph type="body" sz="quarter" idx="14"/>
          </p:nvPr>
        </p:nvSpPr>
        <p:spPr>
          <a:xfrm>
            <a:off x="228600" y="1243017"/>
            <a:ext cx="8729663" cy="5200645"/>
          </a:xfrm>
        </p:spPr>
        <p:txBody>
          <a:bodyPr/>
          <a:lstStyle/>
          <a:p>
            <a:pPr marL="285750" indent="-285750" eaLnBrk="1" fontAlgn="auto" hangingPunct="1">
              <a:spcBef>
                <a:spcPts val="1584"/>
              </a:spcBef>
              <a:spcAft>
                <a:spcPts val="0"/>
              </a:spcAft>
              <a:buClr>
                <a:schemeClr val="tx1"/>
              </a:buClr>
              <a:buFont typeface="Arial" charset="0"/>
              <a:buChar char="•"/>
              <a:defRPr/>
            </a:pPr>
            <a:r>
              <a:rPr lang="en-US" sz="1800" b="1" dirty="0"/>
              <a:t>Fjöldahegðun </a:t>
            </a:r>
            <a:r>
              <a:rPr lang="en-US" sz="1800" dirty="0"/>
              <a:t>er óstofnanabundin athöfn sem margir taka þátt í af fúsum og frjálsum vilja </a:t>
            </a:r>
          </a:p>
          <a:p>
            <a:pPr marL="285750" indent="-285750" eaLnBrk="1" fontAlgn="auto" hangingPunct="1">
              <a:spcBef>
                <a:spcPts val="1584"/>
              </a:spcBef>
              <a:spcAft>
                <a:spcPts val="0"/>
              </a:spcAft>
              <a:buClr>
                <a:schemeClr val="tx1"/>
              </a:buClr>
              <a:buFont typeface="Arial" charset="0"/>
              <a:buChar char="•"/>
              <a:defRPr/>
            </a:pPr>
            <a:r>
              <a:rPr lang="en-US" sz="1800" dirty="0"/>
              <a:t/>
            </a:r>
            <a:r>
              <a:rPr lang="en-US" sz="1800" b="1" dirty="0"/>
              <a:t>Mannþyrping</a:t>
            </a:r>
            <a:r>
              <a:rPr lang="en-US" sz="1800" dirty="0"/>
              <a:t> er tiltölulega stór hópur fólks sem er í návígi </a:t>
            </a:r>
          </a:p>
          <a:p>
            <a:pPr marL="285750" indent="-285750" eaLnBrk="1" fontAlgn="auto" hangingPunct="1">
              <a:spcBef>
                <a:spcPts val="1584"/>
              </a:spcBef>
              <a:spcAft>
                <a:spcPts val="0"/>
              </a:spcAft>
              <a:buClr>
                <a:schemeClr val="tx1"/>
              </a:buClr>
              <a:buFont typeface="Arial" charset="0"/>
              <a:buChar char="•"/>
              <a:defRPr/>
            </a:pPr>
            <a:r>
              <a:rPr lang="en-US" sz="1800" b="1" dirty="0"/>
              <a:t>Tilviljanakenndar mannþyrpingar </a:t>
            </a:r>
            <a:r>
              <a:rPr lang="en-US" sz="1800" dirty="0"/>
              <a:t>eru fólk sem er í návígi án teljandi samskipta </a:t>
            </a:r>
          </a:p>
          <a:p>
            <a:pPr marL="285750" indent="-285750" eaLnBrk="1" fontAlgn="auto" hangingPunct="1">
              <a:spcBef>
                <a:spcPts val="1584"/>
              </a:spcBef>
              <a:spcAft>
                <a:spcPts val="0"/>
              </a:spcAft>
              <a:buClr>
                <a:schemeClr val="tx1"/>
              </a:buClr>
              <a:buFont typeface="Arial" charset="0"/>
              <a:buChar char="•"/>
              <a:defRPr/>
            </a:pPr>
            <a:r>
              <a:rPr lang="en-US" sz="1800" b="1" dirty="0"/>
              <a:t>Hefðbundnar mannþyrpingar </a:t>
            </a:r>
            <a:r>
              <a:rPr lang="en-US" sz="1800" dirty="0"/>
              <a:t>eru fólk sem kemur saman vegna skipulagðs viðburðar sem er haldinn reglulega </a:t>
            </a:r>
          </a:p>
          <a:p>
            <a:pPr marL="285750" indent="-285750" eaLnBrk="1" fontAlgn="auto" hangingPunct="1">
              <a:spcBef>
                <a:spcPts val="1584"/>
              </a:spcBef>
              <a:spcAft>
                <a:spcPts val="0"/>
              </a:spcAft>
              <a:buClr>
                <a:schemeClr val="tx1"/>
              </a:buClr>
              <a:buFont typeface="Arial" charset="0"/>
              <a:buChar char="•"/>
              <a:defRPr/>
            </a:pPr>
            <a:r>
              <a:rPr lang="en-US" sz="1800" b="1" dirty="0"/>
              <a:t>Tjáningarmannþyrpingar </a:t>
            </a:r>
            <a:r>
              <a:rPr lang="en-US" sz="1800" dirty="0"/>
              <a:t>eru mannþyrpingar sem koma saman til að tjá tilfinningar </a:t>
            </a:r>
          </a:p>
          <a:p>
            <a:pPr marL="285750" indent="-285750" eaLnBrk="1" fontAlgn="auto" hangingPunct="1">
              <a:spcBef>
                <a:spcPts val="1584"/>
              </a:spcBef>
              <a:spcAft>
                <a:spcPts val="0"/>
              </a:spcAft>
              <a:buClr>
                <a:schemeClr val="tx1"/>
              </a:buClr>
              <a:buFont typeface="Arial" charset="0"/>
              <a:buChar char="•"/>
              <a:defRPr/>
            </a:pPr>
            <a:r>
              <a:rPr lang="en-US" sz="1800" b="1" dirty="0"/>
              <a:t>Aðgerðamannþyrpingar </a:t>
            </a:r>
            <a:r>
              <a:rPr lang="en-US" sz="1800" dirty="0"/>
              <a:t>eru mannþyrpingar sem beinast að tiltekinni aðgerð eða markmiði </a:t>
            </a:r>
          </a:p>
          <a:p>
            <a:pPr marL="285750" indent="-285750" eaLnBrk="1" fontAlgn="auto" hangingPunct="1">
              <a:spcBef>
                <a:spcPts val="1584"/>
              </a:spcBef>
              <a:spcAft>
                <a:spcPts val="0"/>
              </a:spcAft>
              <a:buClr>
                <a:schemeClr val="tx1"/>
              </a:buClr>
              <a:buFont typeface="Arial" charset="0"/>
              <a:buChar char="•"/>
              <a:defRPr/>
            </a:pPr>
            <a:r>
              <a:rPr lang="en-US" sz="1800" dirty="0"/>
              <a:t/>
            </a:r>
            <a:r>
              <a:rPr lang="en-US" sz="1800" b="1" dirty="0"/>
              <a:t>Fjöldi</a:t>
            </a:r>
            <a:r>
              <a:rPr lang="en-US" sz="1800" dirty="0"/>
              <a:t> er tiltölulega stór hópur með sameiginlegt áhugamál, þótt fólkið sé ekki endilega statt nálægt hvert öðru </a:t>
            </a:r>
          </a:p>
          <a:p>
            <a:pPr marL="285750" indent="-285750" eaLnBrk="1" fontAlgn="auto" hangingPunct="1">
              <a:spcBef>
                <a:spcPts val="1584"/>
              </a:spcBef>
              <a:spcAft>
                <a:spcPts val="0"/>
              </a:spcAft>
              <a:buClr>
                <a:schemeClr val="tx1"/>
              </a:buClr>
              <a:buFont typeface="Arial" charset="0"/>
              <a:buChar char="•"/>
              <a:defRPr/>
            </a:pPr>
            <a:r>
              <a:rPr lang="en-US" sz="1800" b="1" dirty="0"/>
              <a:t>Almenningur</a:t>
            </a:r>
            <a:r>
              <a:rPr lang="en-US" sz="1800" dirty="0"/>
              <a:t> er óskipulagður og fremur dreifður hópur fólks sem aðhyllist sameiginlegar hugmyndir </a:t>
            </a:r>
          </a:p>
          <a:p>
            <a:pPr>
              <a:buClr>
                <a:schemeClr val="tx1"/>
              </a:buClr>
            </a:pPr>
            <a:br>
              <a:rPr lang="en-US" sz="1600" dirty="0"/>
            </a:br>
            <a:endParaRPr lang="en-US" sz="1600" dirty="0">
              <a:effectLst/>
            </a:endParaRPr>
          </a:p>
        </p:txBody>
      </p:sp>
    </p:spTree>
    <p:extLst>
      <p:ext uri="{BB962C8B-B14F-4D97-AF65-F5344CB8AC3E}">
        <p14:creationId xmlns:p14="http://schemas.microsoft.com/office/powerpoint/2010/main" val="1145457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112713"/>
            <a:ext cx="8062913" cy="350621"/>
          </a:xfrm>
        </p:spPr>
        <p:txBody>
          <a:bodyPr>
            <a:normAutofit fontScale="90000"/>
          </a:bodyPr>
          <a:lstStyle/>
          <a:p>
            <a:pPr fontAlgn="auto">
              <a:spcAft>
                <a:spcPts val="0"/>
              </a:spcAft>
              <a:defRPr/>
            </a:pPr>
            <a:r>
              <a:rPr lang="en-US" dirty="0"/>
              <a:t>Mynd 21.2</a:t>
            </a:r>
          </a:p>
        </p:txBody>
      </p:sp>
      <p:pic>
        <p:nvPicPr>
          <p:cNvPr id="7" name="Picture Placeholder 6" descr="A large group of people in casual and diverse clothing make identical movements in what appears to be a park or plaza." title="Figure 21.2"/>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814385" y="668642"/>
            <a:ext cx="7043739" cy="4698174"/>
          </a:xfrm>
        </p:spPr>
      </p:pic>
      <p:sp>
        <p:nvSpPr>
          <p:cNvPr id="9219" name="Figure Legend"/>
          <p:cNvSpPr>
            <a:spLocks noGrp="1"/>
          </p:cNvSpPr>
          <p:nvPr>
            <p:ph type="body" sz="quarter" idx="14"/>
          </p:nvPr>
        </p:nvSpPr>
        <p:spPr>
          <a:xfrm>
            <a:off x="457199" y="5572125"/>
            <a:ext cx="8062913" cy="1166812"/>
          </a:xfrm>
        </p:spPr>
        <p:txBody>
          <a:bodyPr/>
          <a:lstStyle/>
          <a:p>
            <a:r>
              <a:rPr lang="en-US" sz="1600" dirty="0"/>
              <a:t>Skemmta allir sér hér? Sumir skyndigjörningar eru pólitísk mótmæli en aðrir eru til skemmtunar. Þessi skyndigjörningur, koddaslagur, var ætlaður til skemmtunar. (Mynd: Mattwi1S0n:/</a:t>
            </a:r>
            <a:r>
              <a:rPr lang="en-US" sz="1600" dirty="0" err="1"/>
              <a:t>flickr</a:t>
            </a:r>
            <a:r>
              <a:rPr lang="en-US" sz="1600" dirty="0"/>
              <a:t>)</a:t>
            </a:r>
          </a:p>
        </p:txBody>
      </p:sp>
    </p:spTree>
    <p:extLst>
      <p:ext uri="{BB962C8B-B14F-4D97-AF65-F5344CB8AC3E}">
        <p14:creationId xmlns:p14="http://schemas.microsoft.com/office/powerpoint/2010/main" val="54146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Fræðileg sjónarhorn (1. hluti)</a:t>
            </a:r>
          </a:p>
        </p:txBody>
      </p:sp>
      <p:sp>
        <p:nvSpPr>
          <p:cNvPr id="9219" name="Figure Legend"/>
          <p:cNvSpPr>
            <a:spLocks noGrp="1"/>
          </p:cNvSpPr>
          <p:nvPr>
            <p:ph type="body" sz="quarter" idx="14"/>
          </p:nvPr>
        </p:nvSpPr>
        <p:spPr>
          <a:xfrm>
            <a:off x="228600" y="1243017"/>
            <a:ext cx="8729663" cy="5200645"/>
          </a:xfrm>
        </p:spPr>
        <p:txBody>
          <a:bodyPr/>
          <a:lstStyle/>
          <a:p>
            <a:pPr marL="285750" indent="-285750" eaLnBrk="1" hangingPunct="1">
              <a:spcBef>
                <a:spcPts val="1680"/>
              </a:spcBef>
              <a:buClr>
                <a:schemeClr val="tx1"/>
              </a:buClr>
              <a:buFont typeface="Arial" charset="0"/>
              <a:buChar char="•"/>
            </a:pPr>
            <a:r>
              <a:rPr lang="en-US" altLang="en-US" b="1" dirty="0">
                <a:ea typeface="MS PGothic" charset="-128"/>
              </a:rPr>
              <a:t>Kenning um sjálfsprottin viðmið </a:t>
            </a:r>
            <a:r>
              <a:rPr lang="en-US" altLang="en-US" dirty="0">
                <a:ea typeface="MS PGothic" charset="-128"/>
              </a:rPr>
              <a:t>er sjónarhorn sem leggur áherslu á mikilvægi félagslegra viðmiða í hegðun mannþyrpinga </a:t>
            </a:r>
          </a:p>
          <a:p>
            <a:pPr marL="285750" indent="-285750" eaLnBrk="1" hangingPunct="1">
              <a:spcBef>
                <a:spcPts val="1680"/>
              </a:spcBef>
              <a:buClr>
                <a:schemeClr val="tx1"/>
              </a:buClr>
              <a:buFont typeface="Arial" charset="0"/>
              <a:buChar char="•"/>
            </a:pPr>
            <a:r>
              <a:rPr lang="en-US" altLang="en-US" b="1" dirty="0">
                <a:ea typeface="MS PGothic" charset="-128"/>
              </a:rPr>
              <a:t>Virðisaukakenning </a:t>
            </a:r>
            <a:r>
              <a:rPr lang="en-US" altLang="en-US" dirty="0">
                <a:ea typeface="MS PGothic" charset="-128"/>
              </a:rPr>
              <a:t>er virknihyggjukenning sem heldur því fram að nokkur skilyrði þurfi að vera fyrir hendi svo fjöldahegðun geti átt sér stað </a:t>
            </a:r>
          </a:p>
          <a:p>
            <a:pPr marL="285750" indent="-285750">
              <a:spcBef>
                <a:spcPts val="1680"/>
              </a:spcBef>
              <a:buClr>
                <a:schemeClr val="tx1"/>
              </a:buClr>
              <a:buFont typeface="Arial" charset="0"/>
              <a:buChar char="•"/>
            </a:pPr>
            <a:r>
              <a:rPr lang="en-US" altLang="en-US" b="1" dirty="0">
                <a:ea typeface="MS PGothic" charset="-128"/>
              </a:rPr>
              <a:t>Samkomusjónarhorn </a:t>
            </a:r>
            <a:r>
              <a:rPr lang="en-US" altLang="en-US" dirty="0">
                <a:ea typeface="MS PGothic" charset="-128"/>
              </a:rPr>
              <a:t>er kenning sem lítur á einstaklinga í mannþyrpingum sem skynsama gerendur og á mannþyrpingar sem vettvang markvissrar hegðunar og sameiginlegra aðgerða </a:t>
            </a:r>
          </a:p>
          <a:p>
            <a:pPr>
              <a:buClr>
                <a:schemeClr val="tx1"/>
              </a:buClr>
            </a:pPr>
            <a:endParaRPr lang="en-US" sz="1600" dirty="0">
              <a:effectLst/>
            </a:endParaRPr>
          </a:p>
        </p:txBody>
      </p:sp>
    </p:spTree>
    <p:extLst>
      <p:ext uri="{BB962C8B-B14F-4D97-AF65-F5344CB8AC3E}">
        <p14:creationId xmlns:p14="http://schemas.microsoft.com/office/powerpoint/2010/main" val="802453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21.3</a:t>
            </a:r>
          </a:p>
        </p:txBody>
      </p:sp>
      <p:pic>
        <p:nvPicPr>
          <p:cNvPr id="2" name="Figure" descr="A photo of a damaged home from Hurricane Katrina with a sign posted on the fence that reads, Looters Will Be Shot"/>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2155032" y="1126601"/>
            <a:ext cx="4667249" cy="3491961"/>
          </a:xfrm>
        </p:spPr>
      </p:pic>
      <p:sp>
        <p:nvSpPr>
          <p:cNvPr id="9219" name="Figure Legend"/>
          <p:cNvSpPr>
            <a:spLocks noGrp="1"/>
          </p:cNvSpPr>
          <p:nvPr>
            <p:ph type="body" sz="quarter" idx="14"/>
          </p:nvPr>
        </p:nvSpPr>
        <p:spPr>
          <a:xfrm>
            <a:off x="457200" y="4843463"/>
            <a:ext cx="8062913" cy="1166812"/>
          </a:xfrm>
        </p:spPr>
        <p:txBody>
          <a:bodyPr/>
          <a:lstStyle/>
          <a:p>
            <a:r>
              <a:rPr lang="en-US" sz="1600" dirty="0"/>
              <a:t>Samkvæmt kenningunni um sjálfsprottin viðmið útveguðu fórnarlömb fellibylsins Katrínar sér nauðsynjar til að lifa af, en utanaðkomandi hefðu undir venjulegum kringumstæðum litið á hegðun þeirra sem gripdeildir. (Mynd: </a:t>
            </a:r>
            <a:r>
              <a:rPr lang="en-US" sz="1600" dirty="0" err="1"/>
              <a:t>Infrogmation</a:t>
            </a:r>
            <a:r>
              <a:rPr lang="en-US" sz="1600" dirty="0"/>
              <a:t>/Wikimedia Commons)</a:t>
            </a:r>
          </a:p>
        </p:txBody>
      </p:sp>
    </p:spTree>
    <p:extLst>
      <p:ext uri="{BB962C8B-B14F-4D97-AF65-F5344CB8AC3E}">
        <p14:creationId xmlns:p14="http://schemas.microsoft.com/office/powerpoint/2010/main" val="4081276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Fræðileg sjónarhorn (2. hluti)</a:t>
            </a:r>
          </a:p>
        </p:txBody>
      </p:sp>
      <p:graphicFrame>
        <p:nvGraphicFramePr>
          <p:cNvPr id="3" name="Table 2"/>
          <p:cNvGraphicFramePr>
            <a:graphicFrameLocks noGrp="1"/>
          </p:cNvGraphicFramePr>
          <p:nvPr>
            <p:extLst>
              <p:ext uri="{D42A27DB-BD31-4B8C-83A1-F6EECF244321}">
                <p14:modId xmlns:p14="http://schemas.microsoft.com/office/powerpoint/2010/main" val="2471519580"/>
              </p:ext>
            </p:extLst>
          </p:nvPr>
        </p:nvGraphicFramePr>
        <p:xfrm>
          <a:off x="457200" y="1092200"/>
          <a:ext cx="8286750" cy="4403904"/>
        </p:xfrm>
        <a:graphic>
          <a:graphicData uri="http://schemas.openxmlformats.org/drawingml/2006/table">
            <a:tbl>
              <a:tblPr firstRow="1"/>
              <a:tblGrid>
                <a:gridCol w="2762250">
                  <a:extLst>
                    <a:ext uri="{9D8B030D-6E8A-4147-A177-3AD203B41FA5}">
                      <a16:colId xmlns:a16="http://schemas.microsoft.com/office/drawing/2014/main" val="20000"/>
                    </a:ext>
                  </a:extLst>
                </a:gridCol>
                <a:gridCol w="2762250">
                  <a:extLst>
                    <a:ext uri="{9D8B030D-6E8A-4147-A177-3AD203B41FA5}">
                      <a16:colId xmlns:a16="http://schemas.microsoft.com/office/drawing/2014/main" val="20001"/>
                    </a:ext>
                  </a:extLst>
                </a:gridCol>
                <a:gridCol w="2762250">
                  <a:extLst>
                    <a:ext uri="{9D8B030D-6E8A-4147-A177-3AD203B41FA5}">
                      <a16:colId xmlns:a16="http://schemas.microsoft.com/office/drawing/2014/main" val="20002"/>
                    </a:ext>
                  </a:extLst>
                </a:gridCol>
              </a:tblGrid>
              <a:tr h="251229">
                <a:tc>
                  <a:txBody>
                    <a:bodyPr/>
                    <a:lstStyle/>
                    <a:p>
                      <a:pPr algn="l" fontAlgn="b"/>
                      <a:r>
                        <a:rPr lang="en-US" sz="1600" b="1">
                          <a:effectLst/>
                        </a:rPr>
                        <a:t>Tegund mannfjölda</a:t>
                      </a:r>
                    </a:p>
                  </a:txBody>
                  <a:tcPr marL="62807" marR="62807" marT="31404" marB="31404" anchor="b">
                    <a:lnL>
                      <a:noFill/>
                    </a:lnL>
                    <a:lnR>
                      <a:noFill/>
                    </a:lnR>
                    <a:lnT>
                      <a:noFill/>
                    </a:lnT>
                    <a:lnB>
                      <a:noFill/>
                    </a:lnB>
                  </a:tcPr>
                </a:tc>
                <a:tc>
                  <a:txBody>
                    <a:bodyPr/>
                    <a:lstStyle/>
                    <a:p>
                      <a:pPr algn="l" fontAlgn="b"/>
                      <a:r>
                        <a:rPr lang="en-US" sz="1600" b="1">
                          <a:effectLst/>
                        </a:rPr>
                        <a:t>Lýsing</a:t>
                      </a:r>
                    </a:p>
                  </a:txBody>
                  <a:tcPr marL="62807" marR="62807" marT="31404" marB="31404" anchor="b">
                    <a:lnL>
                      <a:noFill/>
                    </a:lnL>
                    <a:lnR>
                      <a:noFill/>
                    </a:lnR>
                    <a:lnT>
                      <a:noFill/>
                    </a:lnT>
                    <a:lnB>
                      <a:noFill/>
                    </a:lnB>
                  </a:tcPr>
                </a:tc>
                <a:tc>
                  <a:txBody>
                    <a:bodyPr/>
                    <a:lstStyle/>
                    <a:p>
                      <a:pPr algn="l" fontAlgn="b"/>
                      <a:r>
                        <a:rPr lang="en-US" sz="1600" b="1">
                          <a:effectLst/>
                        </a:rPr>
                        <a:t>Dæmi</a:t>
                      </a:r>
                    </a:p>
                  </a:txBody>
                  <a:tcPr marL="62807" marR="62807" marT="31404" marB="31404" anchor="b">
                    <a:lnL>
                      <a:noFill/>
                    </a:lnL>
                    <a:lnR>
                      <a:noFill/>
                    </a:lnR>
                    <a:lnT>
                      <a:noFill/>
                    </a:lnT>
                    <a:lnB>
                      <a:noFill/>
                    </a:lnB>
                  </a:tcPr>
                </a:tc>
                <a:extLst>
                  <a:ext uri="{0D108BD9-81ED-4DB2-BD59-A6C34878D82A}">
                    <a16:rowId xmlns:a16="http://schemas.microsoft.com/office/drawing/2014/main" val="10000"/>
                  </a:ext>
                </a:extLst>
              </a:tr>
              <a:tr h="439651">
                <a:tc>
                  <a:txBody>
                    <a:bodyPr/>
                    <a:lstStyle/>
                    <a:p>
                      <a:pPr fontAlgn="ctr"/>
                      <a:r>
                        <a:rPr lang="en-US" sz="1600">
                          <a:effectLst/>
                        </a:rPr>
                        <a:t>Samferðahópar</a:t>
                      </a:r>
                    </a:p>
                  </a:txBody>
                  <a:tcPr marL="62807" marR="62807" marT="31404" marB="31404" anchor="ctr">
                    <a:lnL>
                      <a:noFill/>
                    </a:lnL>
                    <a:lnR>
                      <a:noFill/>
                    </a:lnR>
                    <a:lnT>
                      <a:noFill/>
                    </a:lnT>
                    <a:lnB>
                      <a:noFill/>
                    </a:lnB>
                  </a:tcPr>
                </a:tc>
                <a:tc>
                  <a:txBody>
                    <a:bodyPr/>
                    <a:lstStyle/>
                    <a:p>
                      <a:pPr fontAlgn="ctr"/>
                      <a:r>
                        <a:rPr lang="en-US" sz="1600">
                          <a:effectLst/>
                        </a:rPr>
                        <a:t>Fjölskylda og vinir sem ferðast saman</a:t>
                      </a:r>
                    </a:p>
                  </a:txBody>
                  <a:tcPr marL="62807" marR="62807" marT="31404" marB="31404" anchor="ctr">
                    <a:lnL>
                      <a:noFill/>
                    </a:lnL>
                    <a:lnR>
                      <a:noFill/>
                    </a:lnR>
                    <a:lnT>
                      <a:noFill/>
                    </a:lnT>
                    <a:lnB>
                      <a:noFill/>
                    </a:lnB>
                  </a:tcPr>
                </a:tc>
                <a:tc>
                  <a:txBody>
                    <a:bodyPr/>
                    <a:lstStyle/>
                    <a:p>
                      <a:pPr fontAlgn="ctr"/>
                      <a:r>
                        <a:rPr lang="en-US" sz="1600">
                          <a:effectLst/>
                        </a:rPr>
                        <a:t>Foreldrar sameinast um akstur með nokkur börn í bíó</a:t>
                      </a:r>
                    </a:p>
                  </a:txBody>
                  <a:tcPr marL="62807" marR="62807" marT="31404" marB="31404" anchor="ctr">
                    <a:lnL>
                      <a:noFill/>
                    </a:lnL>
                    <a:lnR>
                      <a:noFill/>
                    </a:lnR>
                    <a:lnT>
                      <a:noFill/>
                    </a:lnT>
                    <a:lnB>
                      <a:noFill/>
                    </a:lnB>
                  </a:tcPr>
                </a:tc>
                <a:extLst>
                  <a:ext uri="{0D108BD9-81ED-4DB2-BD59-A6C34878D82A}">
                    <a16:rowId xmlns:a16="http://schemas.microsoft.com/office/drawing/2014/main" val="10001"/>
                  </a:ext>
                </a:extLst>
              </a:tr>
              <a:tr h="439651">
                <a:tc>
                  <a:txBody>
                    <a:bodyPr/>
                    <a:lstStyle/>
                    <a:p>
                      <a:pPr fontAlgn="ctr"/>
                      <a:r>
                        <a:rPr lang="en-US" sz="1600">
                          <a:effectLst/>
                        </a:rPr>
                        <a:t>Sameiginleg stefna</a:t>
                      </a:r>
                    </a:p>
                  </a:txBody>
                  <a:tcPr marL="62807" marR="62807" marT="31404" marB="31404" anchor="ctr">
                    <a:lnL>
                      <a:noFill/>
                    </a:lnL>
                    <a:lnR>
                      <a:noFill/>
                    </a:lnR>
                    <a:lnT>
                      <a:noFill/>
                    </a:lnT>
                    <a:lnB>
                      <a:noFill/>
                    </a:lnB>
                  </a:tcPr>
                </a:tc>
                <a:tc>
                  <a:txBody>
                    <a:bodyPr/>
                    <a:lstStyle/>
                    <a:p>
                      <a:pPr fontAlgn="ctr"/>
                      <a:r>
                        <a:rPr lang="en-US" sz="1600" dirty="0">
                          <a:effectLst/>
                        </a:rPr>
                        <a:t>Allir í hópnum snúa í sömu átt</a:t>
                      </a:r>
                    </a:p>
                  </a:txBody>
                  <a:tcPr marL="62807" marR="62807" marT="31404" marB="31404" anchor="ctr">
                    <a:lnL>
                      <a:noFill/>
                    </a:lnL>
                    <a:lnR>
                      <a:noFill/>
                    </a:lnR>
                    <a:lnT>
                      <a:noFill/>
                    </a:lnT>
                    <a:lnB>
                      <a:noFill/>
                    </a:lnB>
                  </a:tcPr>
                </a:tc>
                <a:tc>
                  <a:txBody>
                    <a:bodyPr/>
                    <a:lstStyle/>
                    <a:p>
                      <a:pPr fontAlgn="ctr"/>
                      <a:r>
                        <a:rPr lang="en-US" sz="1600">
                          <a:effectLst/>
                        </a:rPr>
                        <a:t>Hálfhringur umhverfis svið</a:t>
                      </a:r>
                    </a:p>
                  </a:txBody>
                  <a:tcPr marL="62807" marR="62807" marT="31404" marB="31404" anchor="ctr">
                    <a:lnL>
                      <a:noFill/>
                    </a:lnL>
                    <a:lnR>
                      <a:noFill/>
                    </a:lnR>
                    <a:lnT>
                      <a:noFill/>
                    </a:lnT>
                    <a:lnB>
                      <a:noFill/>
                    </a:lnB>
                  </a:tcPr>
                </a:tc>
                <a:extLst>
                  <a:ext uri="{0D108BD9-81ED-4DB2-BD59-A6C34878D82A}">
                    <a16:rowId xmlns:a16="http://schemas.microsoft.com/office/drawing/2014/main" val="10002"/>
                  </a:ext>
                </a:extLst>
              </a:tr>
              <a:tr h="439651">
                <a:tc>
                  <a:txBody>
                    <a:bodyPr/>
                    <a:lstStyle/>
                    <a:p>
                      <a:pPr fontAlgn="ctr"/>
                      <a:r>
                        <a:rPr lang="en-US" sz="1600">
                          <a:effectLst/>
                        </a:rPr>
                        <a:t>Sameiginleg hljóðmyndun</a:t>
                      </a:r>
                    </a:p>
                  </a:txBody>
                  <a:tcPr marL="62807" marR="62807" marT="31404" marB="31404" anchor="ctr">
                    <a:lnL>
                      <a:noFill/>
                    </a:lnL>
                    <a:lnR>
                      <a:noFill/>
                    </a:lnR>
                    <a:lnT>
                      <a:noFill/>
                    </a:lnT>
                    <a:lnB>
                      <a:noFill/>
                    </a:lnB>
                  </a:tcPr>
                </a:tc>
                <a:tc>
                  <a:txBody>
                    <a:bodyPr/>
                    <a:lstStyle/>
                    <a:p>
                      <a:pPr fontAlgn="ctr"/>
                      <a:r>
                        <a:rPr lang="en-US" sz="1600">
                          <a:effectLst/>
                        </a:rPr>
                        <a:t>Hljóð sem hópur gefur frá sér í sameiningu</a:t>
                      </a:r>
                    </a:p>
                  </a:txBody>
                  <a:tcPr marL="62807" marR="62807" marT="31404" marB="31404" anchor="ctr">
                    <a:lnL>
                      <a:noFill/>
                    </a:lnL>
                    <a:lnR>
                      <a:noFill/>
                    </a:lnR>
                    <a:lnT>
                      <a:noFill/>
                    </a:lnT>
                    <a:lnB>
                      <a:noFill/>
                    </a:lnB>
                  </a:tcPr>
                </a:tc>
                <a:tc>
                  <a:txBody>
                    <a:bodyPr/>
                    <a:lstStyle/>
                    <a:p>
                      <a:pPr fontAlgn="ctr"/>
                      <a:r>
                        <a:rPr lang="en-US" sz="1600">
                          <a:effectLst/>
                        </a:rPr>
                        <a:t>Öskur í rússíbana</a:t>
                      </a:r>
                    </a:p>
                  </a:txBody>
                  <a:tcPr marL="62807" marR="62807" marT="31404" marB="31404" anchor="ctr">
                    <a:lnL>
                      <a:noFill/>
                    </a:lnL>
                    <a:lnR>
                      <a:noFill/>
                    </a:lnR>
                    <a:lnT>
                      <a:noFill/>
                    </a:lnT>
                    <a:lnB>
                      <a:noFill/>
                    </a:lnB>
                  </a:tcPr>
                </a:tc>
                <a:extLst>
                  <a:ext uri="{0D108BD9-81ED-4DB2-BD59-A6C34878D82A}">
                    <a16:rowId xmlns:a16="http://schemas.microsoft.com/office/drawing/2014/main" val="10003"/>
                  </a:ext>
                </a:extLst>
              </a:tr>
              <a:tr h="439651">
                <a:tc>
                  <a:txBody>
                    <a:bodyPr/>
                    <a:lstStyle/>
                    <a:p>
                      <a:pPr fontAlgn="ctr"/>
                      <a:r>
                        <a:rPr lang="en-US" sz="1600" dirty="0">
                          <a:effectLst/>
                        </a:rPr>
                        <a:t>Sameiginleg orðtjáning</a:t>
                      </a:r>
                    </a:p>
                  </a:txBody>
                  <a:tcPr marL="62807" marR="62807" marT="31404" marB="31404" anchor="ctr">
                    <a:lnL>
                      <a:noFill/>
                    </a:lnL>
                    <a:lnR>
                      <a:noFill/>
                    </a:lnR>
                    <a:lnT>
                      <a:noFill/>
                    </a:lnT>
                    <a:lnB>
                      <a:noFill/>
                    </a:lnB>
                  </a:tcPr>
                </a:tc>
                <a:tc>
                  <a:txBody>
                    <a:bodyPr/>
                    <a:lstStyle/>
                    <a:p>
                      <a:pPr fontAlgn="ctr"/>
                      <a:r>
                        <a:rPr lang="en-US" sz="1600">
                          <a:effectLst/>
                        </a:rPr>
                        <a:t>Hópur flytur ræðu eða söng saman og samtímis</a:t>
                      </a:r>
                    </a:p>
                  </a:txBody>
                  <a:tcPr marL="62807" marR="62807" marT="31404" marB="31404" anchor="ctr">
                    <a:lnL>
                      <a:noFill/>
                    </a:lnL>
                    <a:lnR>
                      <a:noFill/>
                    </a:lnR>
                    <a:lnT>
                      <a:noFill/>
                    </a:lnT>
                    <a:lnB>
                      <a:noFill/>
                    </a:lnB>
                  </a:tcPr>
                </a:tc>
                <a:tc>
                  <a:txBody>
                    <a:bodyPr/>
                    <a:lstStyle/>
                    <a:p>
                      <a:pPr fontAlgn="ctr"/>
                      <a:r>
                        <a:rPr lang="en-US" sz="1600">
                          <a:effectLst/>
                        </a:rPr>
                        <a:t>Bandaríska hollustueiðnum svarað í skólastofu</a:t>
                      </a:r>
                    </a:p>
                  </a:txBody>
                  <a:tcPr marL="62807" marR="62807" marT="31404" marB="31404" anchor="ctr">
                    <a:lnL>
                      <a:noFill/>
                    </a:lnL>
                    <a:lnR>
                      <a:noFill/>
                    </a:lnR>
                    <a:lnT>
                      <a:noFill/>
                    </a:lnT>
                    <a:lnB>
                      <a:noFill/>
                    </a:lnB>
                  </a:tcPr>
                </a:tc>
                <a:extLst>
                  <a:ext uri="{0D108BD9-81ED-4DB2-BD59-A6C34878D82A}">
                    <a16:rowId xmlns:a16="http://schemas.microsoft.com/office/drawing/2014/main" val="10004"/>
                  </a:ext>
                </a:extLst>
              </a:tr>
              <a:tr h="251229">
                <a:tc>
                  <a:txBody>
                    <a:bodyPr/>
                    <a:lstStyle/>
                    <a:p>
                      <a:pPr fontAlgn="ctr"/>
                      <a:r>
                        <a:rPr lang="en-US" sz="1600">
                          <a:effectLst/>
                        </a:rPr>
                        <a:t>Sameiginleg látbragðstjáning</a:t>
                      </a:r>
                    </a:p>
                  </a:txBody>
                  <a:tcPr marL="62807" marR="62807" marT="31404" marB="31404" anchor="ctr">
                    <a:lnL>
                      <a:noFill/>
                    </a:lnL>
                    <a:lnR>
                      <a:noFill/>
                    </a:lnR>
                    <a:lnT>
                      <a:noFill/>
                    </a:lnT>
                    <a:lnB>
                      <a:noFill/>
                    </a:lnB>
                  </a:tcPr>
                </a:tc>
                <a:tc>
                  <a:txBody>
                    <a:bodyPr/>
                    <a:lstStyle/>
                    <a:p>
                      <a:pPr fontAlgn="ctr"/>
                      <a:r>
                        <a:rPr lang="en-US" sz="1600">
                          <a:effectLst/>
                        </a:rPr>
                        <a:t>Líkamshlutar mynda tákn</a:t>
                      </a:r>
                    </a:p>
                  </a:txBody>
                  <a:tcPr marL="62807" marR="62807" marT="31404" marB="31404" anchor="ctr">
                    <a:lnL>
                      <a:noFill/>
                    </a:lnL>
                    <a:lnR>
                      <a:noFill/>
                    </a:lnR>
                    <a:lnT>
                      <a:noFill/>
                    </a:lnT>
                    <a:lnB>
                      <a:noFill/>
                    </a:lnB>
                  </a:tcPr>
                </a:tc>
                <a:tc>
                  <a:txBody>
                    <a:bodyPr/>
                    <a:lstStyle/>
                    <a:p>
                      <a:pPr fontAlgn="ctr"/>
                      <a:r>
                        <a:rPr lang="en-US" sz="1600">
                          <a:effectLst/>
                        </a:rPr>
                        <a:t>YMCA-dansinn</a:t>
                      </a:r>
                    </a:p>
                  </a:txBody>
                  <a:tcPr marL="62807" marR="62807" marT="31404" marB="31404" anchor="ctr">
                    <a:lnL>
                      <a:noFill/>
                    </a:lnL>
                    <a:lnR>
                      <a:noFill/>
                    </a:lnR>
                    <a:lnT>
                      <a:noFill/>
                    </a:lnT>
                    <a:lnB>
                      <a:noFill/>
                    </a:lnB>
                  </a:tcPr>
                </a:tc>
                <a:extLst>
                  <a:ext uri="{0D108BD9-81ED-4DB2-BD59-A6C34878D82A}">
                    <a16:rowId xmlns:a16="http://schemas.microsoft.com/office/drawing/2014/main" val="10005"/>
                  </a:ext>
                </a:extLst>
              </a:tr>
              <a:tr h="251229">
                <a:tc>
                  <a:txBody>
                    <a:bodyPr/>
                    <a:lstStyle/>
                    <a:p>
                      <a:pPr fontAlgn="ctr"/>
                      <a:r>
                        <a:rPr lang="en-US" sz="1600">
                          <a:effectLst/>
                        </a:rPr>
                        <a:t>Sameiginleg meðhöndlun</a:t>
                      </a:r>
                    </a:p>
                  </a:txBody>
                  <a:tcPr marL="62807" marR="62807" marT="31404" marB="31404" anchor="ctr">
                    <a:lnL>
                      <a:noFill/>
                    </a:lnL>
                    <a:lnR>
                      <a:noFill/>
                    </a:lnR>
                    <a:lnT>
                      <a:noFill/>
                    </a:lnT>
                    <a:lnB>
                      <a:noFill/>
                    </a:lnB>
                  </a:tcPr>
                </a:tc>
                <a:tc>
                  <a:txBody>
                    <a:bodyPr/>
                    <a:lstStyle/>
                    <a:p>
                      <a:pPr fontAlgn="ctr"/>
                      <a:r>
                        <a:rPr lang="en-US" sz="1600" dirty="0">
                          <a:effectLst/>
                        </a:rPr>
                        <a:t>Hlutir færðir til í sameiningu</a:t>
                      </a:r>
                    </a:p>
                  </a:txBody>
                  <a:tcPr marL="62807" marR="62807" marT="31404" marB="31404" anchor="ctr">
                    <a:lnL>
                      <a:noFill/>
                    </a:lnL>
                    <a:lnR>
                      <a:noFill/>
                    </a:lnR>
                    <a:lnT>
                      <a:noFill/>
                    </a:lnT>
                    <a:lnB>
                      <a:noFill/>
                    </a:lnB>
                  </a:tcPr>
                </a:tc>
                <a:tc>
                  <a:txBody>
                    <a:bodyPr/>
                    <a:lstStyle/>
                    <a:p>
                      <a:pPr fontAlgn="ctr"/>
                      <a:r>
                        <a:rPr lang="en-US" sz="1600">
                          <a:effectLst/>
                        </a:rPr>
                        <a:t>Skiltum haldið á lofti á mótmælafundi</a:t>
                      </a:r>
                    </a:p>
                  </a:txBody>
                  <a:tcPr marL="62807" marR="62807" marT="31404" marB="31404" anchor="ctr">
                    <a:lnL>
                      <a:noFill/>
                    </a:lnL>
                    <a:lnR>
                      <a:noFill/>
                    </a:lnR>
                    <a:lnT>
                      <a:noFill/>
                    </a:lnT>
                    <a:lnB>
                      <a:noFill/>
                    </a:lnB>
                  </a:tcPr>
                </a:tc>
                <a:extLst>
                  <a:ext uri="{0D108BD9-81ED-4DB2-BD59-A6C34878D82A}">
                    <a16:rowId xmlns:a16="http://schemas.microsoft.com/office/drawing/2014/main" val="10006"/>
                  </a:ext>
                </a:extLst>
              </a:tr>
              <a:tr h="439651">
                <a:tc>
                  <a:txBody>
                    <a:bodyPr/>
                    <a:lstStyle/>
                    <a:p>
                      <a:pPr fontAlgn="ctr"/>
                      <a:r>
                        <a:rPr lang="en-US" sz="1600">
                          <a:effectLst/>
                        </a:rPr>
                        <a:t>Sameiginleg hreyfing</a:t>
                      </a:r>
                    </a:p>
                  </a:txBody>
                  <a:tcPr marL="62807" marR="62807" marT="31404" marB="31404" anchor="ctr">
                    <a:lnL>
                      <a:noFill/>
                    </a:lnL>
                    <a:lnR>
                      <a:noFill/>
                    </a:lnR>
                    <a:lnT>
                      <a:noFill/>
                    </a:lnT>
                    <a:lnB>
                      <a:noFill/>
                    </a:lnB>
                  </a:tcPr>
                </a:tc>
                <a:tc>
                  <a:txBody>
                    <a:bodyPr/>
                    <a:lstStyle/>
                    <a:p>
                      <a:pPr fontAlgn="ctr"/>
                      <a:r>
                        <a:rPr lang="en-US" sz="1600" dirty="0">
                          <a:effectLst/>
                        </a:rPr>
                        <a:t>Stefna og hraði hreyfingar að viðburðinum</a:t>
                      </a:r>
                    </a:p>
                  </a:txBody>
                  <a:tcPr marL="62807" marR="62807" marT="31404" marB="31404" anchor="ctr">
                    <a:lnL>
                      <a:noFill/>
                    </a:lnL>
                    <a:lnR>
                      <a:noFill/>
                    </a:lnR>
                    <a:lnT>
                      <a:noFill/>
                    </a:lnT>
                    <a:lnB>
                      <a:noFill/>
                    </a:lnB>
                  </a:tcPr>
                </a:tc>
                <a:tc>
                  <a:txBody>
                    <a:bodyPr/>
                    <a:lstStyle/>
                    <a:p>
                      <a:pPr fontAlgn="ctr"/>
                      <a:r>
                        <a:rPr lang="en-US" sz="1600" dirty="0">
                          <a:effectLst/>
                        </a:rPr>
                        <a:t>Börn hlaupa að ísbíl</a:t>
                      </a:r>
                    </a:p>
                  </a:txBody>
                  <a:tcPr marL="62807" marR="62807" marT="31404" marB="31404" anchor="ctr">
                    <a:lnL>
                      <a:noFill/>
                    </a:lnL>
                    <a:lnR>
                      <a:noFill/>
                    </a:lnR>
                    <a:lnT>
                      <a:noFill/>
                    </a:lnT>
                    <a:lnB>
                      <a:noFill/>
                    </a:lnB>
                  </a:tcPr>
                </a:tc>
                <a:extLst>
                  <a:ext uri="{0D108BD9-81ED-4DB2-BD59-A6C34878D82A}">
                    <a16:rowId xmlns:a16="http://schemas.microsoft.com/office/drawing/2014/main" val="10007"/>
                  </a:ext>
                </a:extLst>
              </a:tr>
            </a:tbl>
          </a:graphicData>
        </a:graphic>
      </p:graphicFrame>
      <p:sp>
        <p:nvSpPr>
          <p:cNvPr id="6" name="TextBox 5"/>
          <p:cNvSpPr txBox="1"/>
          <p:nvPr/>
        </p:nvSpPr>
        <p:spPr>
          <a:xfrm>
            <a:off x="723899" y="5872163"/>
            <a:ext cx="7072313" cy="646331"/>
          </a:xfrm>
          <a:prstGeom prst="rect">
            <a:avLst/>
          </a:prstGeom>
          <a:noFill/>
        </p:spPr>
        <p:txBody>
          <a:bodyPr wrap="square" rtlCol="0">
            <a:spAutoFit/>
          </a:bodyPr>
          <a:lstStyle/>
          <a:p>
            <a:r>
              <a:rPr lang="en-US" dirty="0"/>
              <a:t>Clark </a:t>
            </a:r>
            <a:r>
              <a:rPr lang="en-US" dirty="0" err="1"/>
              <a:t>McPhail</a:t>
            </a:r>
            <a:r>
              <a:rPr lang="en-US" dirty="0"/>
              <a:t> greindi ýmsar aðstæður þar sem samsækin og sameiginleg hegðun kemur fram (</a:t>
            </a:r>
            <a:r>
              <a:rPr lang="en-US" dirty="0" err="1"/>
              <a:t>McPhail</a:t>
            </a:r>
            <a:r>
              <a:rPr lang="en-US" dirty="0"/>
              <a:t> 1991).</a:t>
            </a:r>
          </a:p>
        </p:txBody>
      </p:sp>
    </p:spTree>
    <p:extLst>
      <p:ext uri="{BB962C8B-B14F-4D97-AF65-F5344CB8AC3E}">
        <p14:creationId xmlns:p14="http://schemas.microsoft.com/office/powerpoint/2010/main" val="1040823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21.4</a:t>
            </a:r>
          </a:p>
        </p:txBody>
      </p:sp>
      <p:pic>
        <p:nvPicPr>
          <p:cNvPr id="2" name="Figure" descr="A masked officer with a shield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00493" y="1108075"/>
            <a:ext cx="3945663" cy="5256213"/>
          </a:xfrm>
        </p:spPr>
      </p:pic>
      <p:sp>
        <p:nvSpPr>
          <p:cNvPr id="8195" name="Figure Legend"/>
          <p:cNvSpPr>
            <a:spLocks noGrp="1"/>
          </p:cNvSpPr>
          <p:nvPr>
            <p:ph type="body" sz="quarter" idx="14"/>
          </p:nvPr>
        </p:nvSpPr>
        <p:spPr>
          <a:xfrm>
            <a:off x="4606925" y="1108075"/>
            <a:ext cx="3913188" cy="5256213"/>
          </a:xfrm>
        </p:spPr>
        <p:txBody>
          <a:bodyPr/>
          <a:lstStyle/>
          <a:p>
            <a:r>
              <a:rPr lang="en-US" sz="1600" dirty="0">
                <a:solidFill>
                  <a:schemeClr val="tx1"/>
                </a:solidFill>
              </a:rPr>
              <a:t>Aðilar félagslegs taumhalds binda enda á fjöldahegðun. (Mynd: </a:t>
            </a:r>
            <a:r>
              <a:rPr lang="en-US" sz="1600" dirty="0" err="1">
                <a:solidFill>
                  <a:schemeClr val="tx1"/>
                </a:solidFill>
              </a:rPr>
              <a:t>hozinja</a:t>
            </a:r>
            <a:r>
              <a:rPr lang="en-US" sz="1600" dirty="0">
                <a:solidFill>
                  <a:schemeClr val="tx1"/>
                </a:solidFill>
              </a:rPr>
              <a:t>/</a:t>
            </a:r>
            <a:r>
              <a:rPr lang="en-US" sz="1600" dirty="0" err="1">
                <a:solidFill>
                  <a:schemeClr val="tx1"/>
                </a:solidFill>
              </a:rPr>
              <a:t>flickr</a:t>
            </a:r>
            <a:r>
              <a:rPr lang="en-US" sz="1600" dirty="0">
                <a:solidFill>
                  <a:schemeClr val="tx1"/>
                </a:solidFill>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Fræðileg sjónarhorn (3. hluti)</a:t>
            </a:r>
          </a:p>
        </p:txBody>
      </p:sp>
      <p:sp>
        <p:nvSpPr>
          <p:cNvPr id="9219" name="Figure Legend"/>
          <p:cNvSpPr>
            <a:spLocks noGrp="1"/>
          </p:cNvSpPr>
          <p:nvPr>
            <p:ph type="body" sz="quarter" idx="14"/>
          </p:nvPr>
        </p:nvSpPr>
        <p:spPr>
          <a:xfrm>
            <a:off x="228600" y="1243017"/>
            <a:ext cx="8729663" cy="5200645"/>
          </a:xfrm>
        </p:spPr>
        <p:txBody>
          <a:bodyPr/>
          <a:lstStyle/>
          <a:p>
            <a:pPr marL="285750" indent="-285750" eaLnBrk="1" hangingPunct="1">
              <a:spcBef>
                <a:spcPts val="1680"/>
              </a:spcBef>
              <a:buClr>
                <a:schemeClr val="tx1"/>
              </a:buClr>
              <a:buFont typeface="Arial" charset="0"/>
              <a:buChar char="•"/>
            </a:pPr>
            <a:r>
              <a:rPr lang="en-US" altLang="en-US" b="1" dirty="0">
                <a:ea typeface="MS PGothic" charset="-128"/>
              </a:rPr>
              <a:t>Kenning um sjálfsprottin viðmið </a:t>
            </a:r>
            <a:r>
              <a:rPr lang="en-US" altLang="en-US" dirty="0">
                <a:ea typeface="MS PGothic" charset="-128"/>
              </a:rPr>
              <a:t>er sjónarhorn sem leggur áherslu á mikilvægi félagslegra viðmiða í hegðun mannþyrpinga </a:t>
            </a:r>
          </a:p>
          <a:p>
            <a:pPr marL="285750" indent="-285750" eaLnBrk="1" hangingPunct="1">
              <a:spcBef>
                <a:spcPts val="1680"/>
              </a:spcBef>
              <a:buClr>
                <a:schemeClr val="tx1"/>
              </a:buClr>
              <a:buFont typeface="Arial" charset="0"/>
              <a:buChar char="•"/>
            </a:pPr>
            <a:r>
              <a:rPr lang="en-US" altLang="en-US" b="1" dirty="0">
                <a:ea typeface="MS PGothic" charset="-128"/>
              </a:rPr>
              <a:t>Virðisaukakenning </a:t>
            </a:r>
            <a:r>
              <a:rPr lang="en-US" altLang="en-US" dirty="0">
                <a:ea typeface="MS PGothic" charset="-128"/>
              </a:rPr>
              <a:t>er virknihyggjukenning sem heldur því fram að nokkur skilyrði þurfi að vera fyrir hendi svo fjöldahegðun geti átt sér stað </a:t>
            </a:r>
          </a:p>
          <a:p>
            <a:pPr marL="285750" indent="-285750">
              <a:spcBef>
                <a:spcPts val="1680"/>
              </a:spcBef>
              <a:buClr>
                <a:schemeClr val="tx1"/>
              </a:buClr>
              <a:buFont typeface="Arial" charset="0"/>
              <a:buChar char="•"/>
            </a:pPr>
            <a:r>
              <a:rPr lang="en-US" altLang="en-US" b="1" dirty="0">
                <a:ea typeface="MS PGothic" charset="-128"/>
              </a:rPr>
              <a:t>Samkomusjónarhorn</a:t>
            </a:r>
            <a:r>
              <a:rPr lang="en-US" altLang="en-US" dirty="0">
                <a:ea typeface="MS PGothic" charset="-128"/>
              </a:rPr>
              <a:t> er kenning sem lítur á einstaklinga í mannþyrpingum sem skynsama gerendur og á mannþyrpingar sem vettvang markvissrar hegðunar og sameiginlegra aðgerða </a:t>
            </a:r>
          </a:p>
          <a:p>
            <a:pPr>
              <a:buClr>
                <a:schemeClr val="tx1"/>
              </a:buClr>
            </a:pPr>
            <a:endParaRPr lang="en-US" sz="1600" dirty="0">
              <a:effectLst/>
            </a:endParaRPr>
          </a:p>
        </p:txBody>
      </p:sp>
    </p:spTree>
    <p:extLst>
      <p:ext uri="{BB962C8B-B14F-4D97-AF65-F5344CB8AC3E}">
        <p14:creationId xmlns:p14="http://schemas.microsoft.com/office/powerpoint/2010/main" val="1112554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Staðbundnar félagslegar hreyfingar</a:t>
            </a:r>
          </a:p>
        </p:txBody>
      </p:sp>
      <p:sp>
        <p:nvSpPr>
          <p:cNvPr id="9219" name="Figure Legend"/>
          <p:cNvSpPr>
            <a:spLocks noGrp="1"/>
          </p:cNvSpPr>
          <p:nvPr>
            <p:ph type="body" sz="quarter" idx="14"/>
          </p:nvPr>
        </p:nvSpPr>
        <p:spPr>
          <a:xfrm>
            <a:off x="228600" y="700092"/>
            <a:ext cx="8729663" cy="6029321"/>
          </a:xfrm>
        </p:spPr>
        <p:txBody>
          <a:bodyPr/>
          <a:lstStyle/>
          <a:p>
            <a:r>
              <a:rPr lang="en-US" b="1" dirty="0" sz="1800"/>
              <a:t>The Cooper Union</a:t>
            </a:r>
            <a:r>
              <a:rPr lang="en-US" dirty="0" sz="1800"/>
              <a:t>, háskóli í New York-borg, tilkynnti að vegna óstjórnar í fjármálum og ófyrirséðs samdráttar í kjölfar fjármálakreppunnar 2008 yrðu skólagjöld innheimt í fyrsta sinn. </a:t>
            </a:r>
          </a:p>
          <a:p>
            <a:r>
              <a:rPr lang="en-US" dirty="0" sz="1800"/>
              <a:t>Cooper Union var stofnaður (og fjármagnaður) á þeirri grundvallarreglu að skólinn innheimti ekki skólagjöld. </a:t>
            </a:r>
          </a:p>
          <a:p>
            <a:r>
              <a:rPr lang="en-US" dirty="0" sz="1800"/>
              <a:t>Þegar skólinn tilkynnti formlega um áformin um innheimtu skólagjalda hertóku nemendur byggingu og síðar skrifstofu rektors. </a:t>
            </a:r>
          </a:p>
          <a:p>
            <a:r>
              <a:rPr lang="en-US" dirty="0" sz="1800"/>
              <a:t>Aðgerðir nemendanna áttu að lokum þátt í afsögn rektorsins og gerð fjárhagslegrar endurreisnaráætlunar í samstarfi við ríkissaksóknara fylkisins.</a:t>
            </a:r>
          </a:p>
          <a:p>
            <a:br>
              <a:rPr lang="en-US" dirty="0" sz="800"/>
            </a:br>
            <a:endParaRPr lang="en-US" dirty="0"/>
          </a:p>
          <a:p>
            <a:r>
              <a:rPr lang="en-US" dirty="0" sz="1800"/>
              <a:t>Eftir að tilkynnt hafði verið um verulegan fjárlagahalla lagði </a:t>
            </a:r>
            <a:r>
              <a:rPr lang="en-US" b="1" dirty="0" sz="1800"/>
              <a:t>ríkisstjóri Wisconsin-fylkis, </a:t>
            </a:r>
            <a:r>
              <a:rPr lang="en-US" dirty="0" sz="1800"/>
              <a:t>Scott Walker, fram frumvarp um viðreisn ríkisfjármála sem skerti möguleika stéttarfélaga og annarra samtaka í fylkinu til kjarasamningsgerðar. </a:t>
            </a:r>
          </a:p>
          <a:p>
            <a:r>
              <a:rPr lang="en-US" dirty="0" sz="1800"/>
              <a:t>Starfsfólk háskólanna í Wisconsin stóð fyrir einni fyrstu mótmælaaðgerðinni gegn ákvörðun Walkers með því að mótmæla á háskólasvæðinu og senda ríkisstjóranum háðsk ástarskilaboð á Valentínusardaginn. </a:t>
            </a:r>
            <a:br>
              <a:rPr lang="en-US" dirty="0" sz="800"/>
            </a:br>
            <a:endParaRPr lang="en-US" sz="1600" dirty="0">
              <a:effectLst/>
            </a:endParaRPr>
          </a:p>
        </p:txBody>
      </p:sp>
    </p:spTree>
    <p:extLst>
      <p:ext uri="{BB962C8B-B14F-4D97-AF65-F5344CB8AC3E}">
        <p14:creationId xmlns:p14="http://schemas.microsoft.com/office/powerpoint/2010/main" val="1242675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8" y="-35127"/>
            <a:ext cx="8062913" cy="658813"/>
          </a:xfrm>
        </p:spPr>
        <p:txBody>
          <a:bodyPr/>
          <a:lstStyle/>
          <a:p>
            <a:pPr fontAlgn="auto">
              <a:spcAft>
                <a:spcPts val="0"/>
              </a:spcAft>
              <a:defRPr/>
            </a:pPr>
            <a:r>
              <a:rPr lang="en-US" dirty="0"/>
              <a:t>Mynd 21.5</a:t>
            </a:r>
          </a:p>
        </p:txBody>
      </p:sp>
      <p:pic>
        <p:nvPicPr>
          <p:cNvPr id="7" name="Picture Placeholder 6" descr="A group of protesters stands together. One holds a sign that reads, “This is the worst Valentine's Day Ever.”" title="Figure 21.5"/>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816766" y="867859"/>
            <a:ext cx="7343776" cy="4874431"/>
          </a:xfrm>
        </p:spPr>
      </p:pic>
      <p:sp>
        <p:nvSpPr>
          <p:cNvPr id="9219" name="Figure Legend"/>
          <p:cNvSpPr>
            <a:spLocks noGrp="1"/>
          </p:cNvSpPr>
          <p:nvPr>
            <p:ph type="body" sz="quarter" idx="14"/>
          </p:nvPr>
        </p:nvSpPr>
        <p:spPr>
          <a:xfrm>
            <a:off x="457199" y="5986463"/>
            <a:ext cx="8062913" cy="609600"/>
          </a:xfrm>
        </p:spPr>
        <p:txBody>
          <a:bodyPr/>
          <a:lstStyle/>
          <a:p>
            <a:r>
              <a:rPr lang="en-US" sz="1600" dirty="0"/>
              <a:t>Starfsfólk Wisconsin-háskóla mótmælir lagafrumvarpi sem myndi skerða verulega möguleika þess til að semja um betri laun og starfskjör. (Mynd: </a:t>
            </a:r>
            <a:r>
              <a:rPr lang="en-US" sz="1600" dirty="0" err="1"/>
              <a:t>marctasman</a:t>
            </a:r>
            <a:r>
              <a:rPr lang="en-US" sz="1600" dirty="0"/>
              <a:t>/</a:t>
            </a:r>
            <a:r>
              <a:rPr lang="en-US" sz="1600" dirty="0" err="1"/>
              <a:t>flickr</a:t>
            </a:r>
            <a:r>
              <a:rPr lang="en-US" sz="1600" dirty="0"/>
              <a:t>)</a:t>
            </a:r>
          </a:p>
        </p:txBody>
      </p:sp>
    </p:spTree>
    <p:extLst>
      <p:ext uri="{BB962C8B-B14F-4D97-AF65-F5344CB8AC3E}">
        <p14:creationId xmlns:p14="http://schemas.microsoft.com/office/powerpoint/2010/main" val="3373564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Félagslegar hreyfingar á fylkisvísu</a:t>
            </a:r>
          </a:p>
        </p:txBody>
      </p:sp>
      <p:sp>
        <p:nvSpPr>
          <p:cNvPr id="9219" name="Figure Legend"/>
          <p:cNvSpPr>
            <a:spLocks noGrp="1"/>
          </p:cNvSpPr>
          <p:nvPr>
            <p:ph type="body" sz="quarter" idx="14"/>
          </p:nvPr>
        </p:nvSpPr>
        <p:spPr>
          <a:xfrm>
            <a:off x="228600" y="700092"/>
            <a:ext cx="8729663" cy="6029321"/>
          </a:xfrm>
        </p:spPr>
        <p:txBody>
          <a:bodyPr/>
          <a:lstStyle/>
          <a:p>
            <a:pPr>
              <a:buClr>
                <a:schemeClr val="tx1"/>
              </a:buClr>
            </a:pPr>
            <a:r>
              <a:rPr lang="en-US" b="1" dirty="0"/>
              <a:t>Aðskilnaður Texas:</a:t>
            </a:r>
          </a:p>
          <a:p>
            <a:pPr marL="342900" indent="-342900">
              <a:buClr>
                <a:schemeClr val="tx1"/>
              </a:buClr>
              <a:buFont typeface="Arial" charset="0"/>
              <a:buChar char="•"/>
            </a:pPr>
            <a:r>
              <a:rPr lang="en-US" dirty="0"/>
              <a:t>The Texas Nationalist Movement, Texas Secede! og fleiri samtök hafa lagt fram formlegar tillögur og áætlanir um að hrinda aðskilnaði í framkvæmd </a:t>
            </a:r>
            <a:r>
              <a:rPr lang="mr-IN" dirty="0"/>
              <a:t>–</a:t>
            </a:r>
            <a:r>
              <a:rPr lang="en-US" dirty="0"/>
              <a:t> yfirgefa Bandaríkin og stofna sjálfstætt ríki.</a:t>
            </a:r>
          </a:p>
          <a:p>
            <a:pPr marL="342900" indent="-342900">
              <a:buClr>
                <a:schemeClr val="tx1"/>
              </a:buClr>
              <a:buFont typeface="Arial" charset="0"/>
              <a:buChar char="•"/>
            </a:pPr>
            <a:r>
              <a:rPr lang="en-US" b="1" dirty="0" err="1"/>
              <a:t>Texit</a:t>
            </a:r>
            <a:r>
              <a:rPr lang="en-US" dirty="0"/>
              <a:t> er orðið útbreitt viðurnefni og myllumerki hreyfingarinnar.</a:t>
            </a:r>
          </a:p>
          <a:p>
            <a:pPr marL="342900" indent="-342900">
              <a:buClr>
                <a:schemeClr val="tx1"/>
              </a:buClr>
              <a:buFont typeface="Arial" charset="0"/>
              <a:buChar char="•"/>
            </a:pPr>
            <a:r>
              <a:rPr lang="en-US" dirty="0"/>
              <a:t>Febrúar 2021: Lagt var fram frumvarp um þjóðaratkvæðagreiðslu sem myndi hefja formlegar viðræður um stofnun sjálfstæðs ríkis. Flutningsmaður frumvarpsins tók þó fram að því væri fyrst og fremst ætlað að hefja umræðu og mat á hugmyndinni en ekki leiða beint til aðskilnaðar (De Alba 2021).</a:t>
            </a:r>
            <a:br>
              <a:rPr lang="en-US" dirty="0"/>
            </a:br>
            <a:endParaRPr lang="en-US" sz="1600" dirty="0">
              <a:effectLst/>
            </a:endParaRPr>
          </a:p>
        </p:txBody>
      </p:sp>
    </p:spTree>
    <p:extLst>
      <p:ext uri="{BB962C8B-B14F-4D97-AF65-F5344CB8AC3E}">
        <p14:creationId xmlns:p14="http://schemas.microsoft.com/office/powerpoint/2010/main" val="1897909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21.6</a:t>
            </a:r>
          </a:p>
        </p:txBody>
      </p:sp>
      <p:pic>
        <p:nvPicPr>
          <p:cNvPr id="2" name="Figure" descr="The Texas state flag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155032" y="1122363"/>
            <a:ext cx="466724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Texas Secede! eru samtök sem vilja að Texas segi sig úr Bandaríkjunum. (Mynd frá Tim Pearce/</a:t>
            </a:r>
            <a:r>
              <a:rPr lang="en-US" sz="1600" dirty="0" err="1"/>
              <a:t>flickr</a:t>
            </a:r>
            <a:r>
              <a:rPr lang="en-US" sz="1600" dirty="0"/>
              <a:t>)</a:t>
            </a:r>
          </a:p>
        </p:txBody>
      </p:sp>
    </p:spTree>
    <p:extLst>
      <p:ext uri="{BB962C8B-B14F-4D97-AF65-F5344CB8AC3E}">
        <p14:creationId xmlns:p14="http://schemas.microsoft.com/office/powerpoint/2010/main" val="595441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Félagslegar hreyfingar á fylkisvísu, framhald</a:t>
            </a:r>
          </a:p>
        </p:txBody>
      </p:sp>
      <p:sp>
        <p:nvSpPr>
          <p:cNvPr id="9219" name="Figure Legend"/>
          <p:cNvSpPr>
            <a:spLocks noGrp="1"/>
          </p:cNvSpPr>
          <p:nvPr>
            <p:ph type="body" sz="quarter" idx="14"/>
          </p:nvPr>
        </p:nvSpPr>
        <p:spPr>
          <a:xfrm>
            <a:off x="228600" y="700092"/>
            <a:ext cx="8729663" cy="6029321"/>
          </a:xfrm>
        </p:spPr>
        <p:txBody>
          <a:bodyPr/>
          <a:lstStyle/>
          <a:p>
            <a:pPr>
              <a:buClr>
                <a:schemeClr val="tx1"/>
              </a:buClr>
            </a:pPr>
            <a:r>
              <a:rPr lang="en-US" b="1" dirty="0"/>
              <a:t>RFRA-lög</a:t>
            </a:r>
          </a:p>
          <a:p>
            <a:pPr marL="342900" indent="-342900">
              <a:buClr>
                <a:schemeClr val="tx1"/>
              </a:buClr>
              <a:buFont typeface="Arial" charset="0"/>
              <a:buChar char="•"/>
            </a:pPr>
            <a:r>
              <a:rPr lang="en-US" dirty="0"/>
              <a:t>Í kjölfar </a:t>
            </a:r>
            <a:r>
              <a:rPr lang="en-US" dirty="0" err="1"/>
              <a:t>Obergefell</a:t>
            </a:r>
            <a:r>
              <a:rPr lang="en-US" dirty="0"/>
              <a:t>-dómsins samþykkti löggjafarþing Indiana lög um endurreisn trúfrelsis (RFRA, borið fram „</a:t>
            </a:r>
            <a:r>
              <a:rPr lang="en-US" dirty="0" err="1"/>
              <a:t>rifra</a:t>
            </a:r>
            <a:r>
              <a:rPr lang="en-US" dirty="0"/>
              <a:t>"). </a:t>
            </a:r>
          </a:p>
          <a:p>
            <a:pPr marL="342900" indent="-342900">
              <a:buClr>
                <a:schemeClr val="tx1"/>
              </a:buClr>
              <a:buFont typeface="Arial" charset="0"/>
              <a:buChar char="•"/>
            </a:pPr>
            <a:r>
              <a:rPr lang="en-US" dirty="0"/>
              <a:t>Lögin voru upphaflega samin fyrir áratugum til að vernda réttindi fólks sem tilheyrði trúarlegum minnihlutahópum. Nýrri RFRA-lög heimila hins vegar einstaklingum, fyrirtækjum og öðrum samtökum að ákveða á grundvelli trúarskoðana hverjum þau veita þjónustu. </a:t>
            </a:r>
          </a:p>
          <a:p>
            <a:pPr marL="342900" indent="-342900">
              <a:buClr>
                <a:schemeClr val="tx1"/>
              </a:buClr>
              <a:buFont typeface="Arial" charset="0"/>
              <a:buChar char="•"/>
            </a:pPr>
            <a:r>
              <a:rPr lang="en-US" dirty="0"/>
              <a:t>Lögin sem samþykkt voru í Arkansas árið 2021 heimiluðu til dæmis læknum að neita sjúklingum um meðferð á grundvelli trúarskoðana læknisins (Associated Press 2021). </a:t>
            </a:r>
          </a:p>
          <a:p>
            <a:pPr marL="342900" indent="-342900">
              <a:buClr>
                <a:schemeClr val="tx1"/>
              </a:buClr>
              <a:buFont typeface="Arial" charset="0"/>
              <a:buChar char="•"/>
            </a:pPr>
            <a:r>
              <a:rPr lang="en-US" dirty="0"/>
              <a:t>Með þessum hætti bregðast samtök og félagslegar hreyfingar á fylkisvísu við ákvörðun sem tekin var á landsvísu.</a:t>
            </a:r>
            <a:endParaRPr lang="en-US" sz="1600" dirty="0">
              <a:effectLst/>
            </a:endParaRPr>
          </a:p>
        </p:txBody>
      </p:sp>
    </p:spTree>
    <p:extLst>
      <p:ext uri="{BB962C8B-B14F-4D97-AF65-F5344CB8AC3E}">
        <p14:creationId xmlns:p14="http://schemas.microsoft.com/office/powerpoint/2010/main" val="1999816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21.7</a:t>
            </a:r>
          </a:p>
        </p:txBody>
      </p:sp>
      <p:pic>
        <p:nvPicPr>
          <p:cNvPr id="2" name="Figure" descr="A photo of two recently married men who are smiling."/>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298232" y="1122363"/>
            <a:ext cx="4380849" cy="3500437"/>
          </a:xfrm>
        </p:spPr>
      </p:pic>
      <p:sp>
        <p:nvSpPr>
          <p:cNvPr id="9219" name="Figure Legend"/>
          <p:cNvSpPr>
            <a:spLocks noGrp="1"/>
          </p:cNvSpPr>
          <p:nvPr>
            <p:ph type="body" sz="quarter" idx="14"/>
          </p:nvPr>
        </p:nvSpPr>
        <p:spPr>
          <a:xfrm>
            <a:off x="457200" y="4843463"/>
            <a:ext cx="8062913" cy="1166812"/>
          </a:xfrm>
        </p:spPr>
        <p:txBody>
          <a:bodyPr>
            <a:normAutofit fontScale="85000" lnSpcReduction="20000"/>
          </a:bodyPr>
          <a:lstStyle/>
          <a:p>
            <a:r>
              <a:rPr lang="en-US" sz="1500" dirty="0"/>
              <a:t>Þegar þetta er skrifað heimila meira en þrjátíu fylki og District of Columbia hjónavígslur para af sama kyni. Erfiðara er að fella úr gildi bann sem er bundið í stjórnarskrá fylkis en bann í almennum fylkislögum, þar sem fleiri atkvæði þarf til að breyta stjórnarskrá. </a:t>
            </a:r>
          </a:p>
          <a:p>
            <a:r>
              <a:rPr lang="en-US" sz="1500" dirty="0"/>
              <a:t>Eftir að Hæstiréttur Bandaríkjanna felldi úr gildi lykilákvæði laga um vernd hjónabands eiga hjón af sama kyni, sem giftust í fylkjum þar sem slíkt er heimilt, rétt á sömu alríkisbótum og gagnkynhneigð hjón (CNN 2014). (Mynd frá Jose Antonio </a:t>
            </a:r>
            <a:r>
              <a:rPr lang="en-US" sz="1500" dirty="0" err="1"/>
              <a:t>Navas</a:t>
            </a:r>
            <a:r>
              <a:rPr lang="en-US" sz="1500" dirty="0"/>
              <a:t>/</a:t>
            </a:r>
            <a:r>
              <a:rPr lang="en-US" sz="1500" dirty="0" err="1"/>
              <a:t>flickr</a:t>
            </a:r>
            <a:r>
              <a:rPr lang="en-US" sz="1500" dirty="0"/>
              <a:t>)</a:t>
            </a:r>
          </a:p>
        </p:txBody>
      </p:sp>
    </p:spTree>
    <p:extLst>
      <p:ext uri="{BB962C8B-B14F-4D97-AF65-F5344CB8AC3E}">
        <p14:creationId xmlns:p14="http://schemas.microsoft.com/office/powerpoint/2010/main" val="3021835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57175" y="112713"/>
            <a:ext cx="8062913" cy="487363"/>
          </a:xfrm>
        </p:spPr>
        <p:txBody>
          <a:bodyPr/>
          <a:lstStyle/>
          <a:p>
            <a:pPr fontAlgn="auto">
              <a:spcAft>
                <a:spcPts val="0"/>
              </a:spcAft>
              <a:defRPr/>
            </a:pPr>
            <a:r>
              <a:rPr lang="en-US" dirty="0"/>
              <a:t>Mynd 21.8</a:t>
            </a:r>
          </a:p>
        </p:txBody>
      </p:sp>
      <p:pic>
        <p:nvPicPr>
          <p:cNvPr id="7" name="Picture Placeholder 6" descr="About 20 people in kayaks float in front of an oil refinery. They hold a sign that reads “Water Is Sacred.”" title="20.8"/>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873917" y="735806"/>
            <a:ext cx="7229476" cy="4819651"/>
          </a:xfrm>
        </p:spPr>
      </p:pic>
      <p:sp>
        <p:nvSpPr>
          <p:cNvPr id="9219" name="Figure Legend"/>
          <p:cNvSpPr>
            <a:spLocks noGrp="1"/>
          </p:cNvSpPr>
          <p:nvPr>
            <p:ph type="body" sz="quarter" idx="14"/>
          </p:nvPr>
        </p:nvSpPr>
        <p:spPr>
          <a:xfrm>
            <a:off x="457199" y="5691188"/>
            <a:ext cx="8062913" cy="1166812"/>
          </a:xfrm>
        </p:spPr>
        <p:txBody>
          <a:bodyPr/>
          <a:lstStyle/>
          <a:p>
            <a:r>
              <a:rPr lang="en-US" sz="1600" dirty="0"/>
              <a:t>Er líklegra að þessir aðgerðasinnar hafi meiri áhrif á fólk sem sér skiltið þeirra úr landi eða á fólk sem sér myndir af aðgerðinni á samfélagsmiðlum? (Mynd: Backbone Campaign/</a:t>
            </a:r>
            <a:r>
              <a:rPr lang="en-US" sz="1600" dirty="0" err="1"/>
              <a:t>flickr</a:t>
            </a:r>
            <a:r>
              <a:rPr lang="en-US" sz="1600" dirty="0"/>
              <a:t>)</a:t>
            </a:r>
          </a:p>
        </p:txBody>
      </p:sp>
    </p:spTree>
    <p:extLst>
      <p:ext uri="{BB962C8B-B14F-4D97-AF65-F5344CB8AC3E}">
        <p14:creationId xmlns:p14="http://schemas.microsoft.com/office/powerpoint/2010/main" val="606164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Tegundir félagslegra hreyfinga</a:t>
            </a:r>
          </a:p>
        </p:txBody>
      </p:sp>
      <p:sp>
        <p:nvSpPr>
          <p:cNvPr id="9219" name="Figure Legend"/>
          <p:cNvSpPr>
            <a:spLocks noGrp="1"/>
          </p:cNvSpPr>
          <p:nvPr>
            <p:ph type="body" sz="quarter" idx="14"/>
          </p:nvPr>
        </p:nvSpPr>
        <p:spPr>
          <a:xfrm>
            <a:off x="228600" y="700092"/>
            <a:ext cx="8729663" cy="6029321"/>
          </a:xfrm>
        </p:spPr>
        <p:txBody>
          <a:bodyPr/>
          <a:lstStyle/>
          <a:p>
            <a:pPr marL="342900" indent="-342900" eaLnBrk="1" fontAlgn="auto" hangingPunct="1">
              <a:spcBef>
                <a:spcPts val="1680"/>
              </a:spcBef>
              <a:spcAft>
                <a:spcPts val="0"/>
              </a:spcAft>
              <a:buClr>
                <a:schemeClr val="tx1"/>
              </a:buClr>
              <a:buFont typeface="Arial" charset="0"/>
              <a:buChar char="•"/>
              <a:defRPr/>
            </a:pPr>
            <a:r>
              <a:rPr lang="en-US" b="1" dirty="0"/>
              <a:t>Umbótahreyfingar </a:t>
            </a:r>
            <a:r>
              <a:rPr lang="en-US" dirty="0"/>
              <a:t>leitast við að breyta tilteknum þáttum samfélagsgerðarinnar </a:t>
            </a:r>
          </a:p>
          <a:p>
            <a:pPr marL="342900" indent="-342900" eaLnBrk="1" fontAlgn="auto" hangingPunct="1">
              <a:spcBef>
                <a:spcPts val="1680"/>
              </a:spcBef>
              <a:spcAft>
                <a:spcPts val="0"/>
              </a:spcAft>
              <a:buClr>
                <a:schemeClr val="tx1"/>
              </a:buClr>
              <a:buFont typeface="Arial" charset="0"/>
              <a:buChar char="•"/>
              <a:defRPr/>
            </a:pPr>
            <a:r>
              <a:rPr lang="en-US" b="1" dirty="0"/>
              <a:t>Byltingarhreyfingar </a:t>
            </a:r>
            <a:r>
              <a:rPr lang="en-US" dirty="0"/>
              <a:t>leitast við að gerbreyta öllum þáttum samfélagsins </a:t>
            </a:r>
          </a:p>
          <a:p>
            <a:pPr marL="342900" indent="-342900" eaLnBrk="1" fontAlgn="auto" hangingPunct="1">
              <a:spcBef>
                <a:spcPts val="1680"/>
              </a:spcBef>
              <a:spcAft>
                <a:spcPts val="0"/>
              </a:spcAft>
              <a:buClr>
                <a:schemeClr val="tx1"/>
              </a:buClr>
              <a:buFont typeface="Arial" charset="0"/>
              <a:buChar char="•"/>
              <a:defRPr/>
            </a:pPr>
            <a:r>
              <a:rPr lang="en-US" b="1" dirty="0"/>
              <a:t>Trúar- og endurlausnarhreyfingar </a:t>
            </a:r>
            <a:r>
              <a:rPr lang="en-US" dirty="0"/>
              <a:t>vinna að innri breytingum eða andlegum þroska einstaklinga </a:t>
            </a:r>
          </a:p>
          <a:p>
            <a:pPr marL="342900" indent="-342900" eaLnBrk="1" fontAlgn="auto" hangingPunct="1">
              <a:spcBef>
                <a:spcPts val="1680"/>
              </a:spcBef>
              <a:spcAft>
                <a:spcPts val="0"/>
              </a:spcAft>
              <a:buClr>
                <a:schemeClr val="tx1"/>
              </a:buClr>
              <a:buFont typeface="Arial" charset="0"/>
              <a:buChar char="•"/>
              <a:defRPr/>
            </a:pPr>
            <a:r>
              <a:rPr lang="en-US" b="1" dirty="0"/>
              <a:t>Einstaklingsmiðaðar breytingahreyfingar </a:t>
            </a:r>
            <a:r>
              <a:rPr lang="en-US" dirty="0"/>
              <a:t>eru félagslegar hreyfingar sem einskorða sig við breytingar sem miða að sjálfsbætingu einstaklinga </a:t>
            </a:r>
          </a:p>
          <a:p>
            <a:pPr marL="342900" indent="-342900" eaLnBrk="1" fontAlgn="auto" hangingPunct="1">
              <a:spcBef>
                <a:spcPts val="1680"/>
              </a:spcBef>
              <a:spcAft>
                <a:spcPts val="0"/>
              </a:spcAft>
              <a:buClr>
                <a:schemeClr val="tx1"/>
              </a:buClr>
              <a:buFont typeface="Arial" charset="0"/>
              <a:buChar char="•"/>
              <a:defRPr/>
            </a:pPr>
            <a:r>
              <a:rPr lang="en-US" b="1" dirty="0"/>
              <a:t>Andófshreyfingar </a:t>
            </a:r>
            <a:r>
              <a:rPr lang="en-US" dirty="0"/>
              <a:t>leitast við að koma í veg fyrir eða snúa við breytingum á samfélagsgerðinni</a:t>
            </a:r>
            <a:endParaRPr lang="en-US" sz="1600" dirty="0">
              <a:effectLst/>
            </a:endParaRPr>
          </a:p>
        </p:txBody>
      </p:sp>
    </p:spTree>
    <p:extLst>
      <p:ext uri="{BB962C8B-B14F-4D97-AF65-F5344CB8AC3E}">
        <p14:creationId xmlns:p14="http://schemas.microsoft.com/office/powerpoint/2010/main" val="869986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57189"/>
            <a:ext cx="8062913" cy="1371600"/>
          </a:xfrm>
        </p:spPr>
        <p:txBody>
          <a:bodyPr>
            <a:normAutofit/>
          </a:bodyPr>
          <a:lstStyle/>
          <a:p>
            <a:pPr fontAlgn="auto">
              <a:spcAft>
                <a:spcPts val="0"/>
              </a:spcAft>
              <a:defRPr/>
            </a:pPr>
            <a:r>
              <a:rPr lang="en-US" dirty="0"/>
              <a:t>Sp.: Hvers konar samfélagslegar aðgerðir telur þú skila mestum árangri?</a:t>
            </a:r>
          </a:p>
        </p:txBody>
      </p:sp>
      <p:sp>
        <p:nvSpPr>
          <p:cNvPr id="7" name="Text Placeholder 6"/>
          <p:cNvSpPr>
            <a:spLocks noGrp="1"/>
          </p:cNvSpPr>
          <p:nvPr>
            <p:ph type="body" sz="quarter" idx="14"/>
          </p:nvPr>
        </p:nvSpPr>
        <p:spPr>
          <a:xfrm>
            <a:off x="457200" y="2370128"/>
            <a:ext cx="8062912" cy="2330460"/>
          </a:xfrm>
        </p:spPr>
        <p:txBody>
          <a:bodyPr/>
          <a:lstStyle/>
          <a:p>
            <a:pPr marL="457200" indent="-457200">
              <a:buClr>
                <a:schemeClr val="tx1"/>
              </a:buClr>
              <a:buAutoNum type="alphaUcPeriod"/>
            </a:pPr>
            <a:r>
              <a:rPr lang="en-US" dirty="0"/>
              <a:t>Friðsamleg mótmæli</a:t>
            </a:r>
          </a:p>
          <a:p>
            <a:pPr marL="457200" indent="-457200">
              <a:buClr>
                <a:schemeClr val="tx1"/>
              </a:buClr>
              <a:buAutoNum type="alphaUcPeriod"/>
            </a:pPr>
            <a:r>
              <a:rPr lang="en-US" dirty="0"/>
              <a:t>Ofbeldisfull mótmæli, skemmdarverk eða sambærilegar aðgerðir</a:t>
            </a:r>
          </a:p>
          <a:p>
            <a:pPr marL="457200" indent="-457200">
              <a:buClr>
                <a:schemeClr val="tx1"/>
              </a:buClr>
              <a:buAutoNum type="alphaUcPeriod"/>
            </a:pPr>
            <a:r>
              <a:rPr lang="en-US" dirty="0"/>
              <a:t>Sniðganga</a:t>
            </a:r>
          </a:p>
          <a:p>
            <a:pPr marL="457200" indent="-457200">
              <a:buClr>
                <a:schemeClr val="tx1"/>
              </a:buClr>
              <a:buAutoNum type="alphaUcPeriod"/>
            </a:pPr>
            <a:r>
              <a:rPr lang="en-US" dirty="0"/>
              <a:t>Fjárframlag</a:t>
            </a:r>
          </a:p>
          <a:p>
            <a:pPr marL="457200" indent="-457200">
              <a:buClr>
                <a:schemeClr val="tx1"/>
              </a:buClr>
              <a:buAutoNum type="alphaUcPeriod"/>
            </a:pPr>
            <a:r>
              <a:rPr lang="en-US" dirty="0"/>
              <a:t>Stuðningur við tiltekna frambjóðendur</a:t>
            </a:r>
          </a:p>
          <a:p>
            <a:pPr marL="457200" indent="-457200">
              <a:buClr>
                <a:schemeClr val="tx1"/>
              </a:buClr>
              <a:buAutoNum type="alphaUcPeriod"/>
            </a:pPr>
            <a:endParaRPr lang="en-US" dirty="0"/>
          </a:p>
        </p:txBody>
      </p:sp>
    </p:spTree>
    <p:extLst>
      <p:ext uri="{BB962C8B-B14F-4D97-AF65-F5344CB8AC3E}">
        <p14:creationId xmlns:p14="http://schemas.microsoft.com/office/powerpoint/2010/main" val="654375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Þróunarstig </a:t>
            </a:r>
            <a:r>
              <a:rPr lang="en-US" dirty="0" err="1"/>
              <a:t> </a:t>
            </a:r>
            <a:r>
              <a:rPr lang="en-US" dirty="0"/>
              <a:t>félagslegra hreyfinga</a:t>
            </a:r>
          </a:p>
        </p:txBody>
      </p:sp>
      <p:sp>
        <p:nvSpPr>
          <p:cNvPr id="9219" name="Figure Legend"/>
          <p:cNvSpPr>
            <a:spLocks noGrp="1"/>
          </p:cNvSpPr>
          <p:nvPr>
            <p:ph type="body" sz="quarter" idx="14"/>
          </p:nvPr>
        </p:nvSpPr>
        <p:spPr>
          <a:xfrm>
            <a:off x="228600" y="700092"/>
            <a:ext cx="8729663" cy="6029321"/>
          </a:xfrm>
        </p:spPr>
        <p:txBody>
          <a:bodyPr/>
          <a:lstStyle/>
          <a:p>
            <a:pPr marL="342900" indent="-342900" fontAlgn="auto">
              <a:spcBef>
                <a:spcPts val="1680"/>
              </a:spcBef>
              <a:spcAft>
                <a:spcPts val="0"/>
              </a:spcAft>
              <a:buClr>
                <a:schemeClr val="tx1"/>
              </a:buClr>
              <a:buFont typeface="Arial" charset="0"/>
              <a:buChar char="•"/>
              <a:defRPr/>
            </a:pPr>
            <a:r>
              <a:rPr lang="en-US" b="1" dirty="0"/>
              <a:t>Upphafsstig: </a:t>
            </a:r>
            <a:r>
              <a:rPr lang="en-US" dirty="0"/>
              <a:t>Fólk verður vart við tiltekið vandamál og leiðtogar koma fram.</a:t>
            </a:r>
          </a:p>
          <a:p>
            <a:pPr marL="342900" indent="-342900" fontAlgn="auto">
              <a:spcBef>
                <a:spcPts val="1680"/>
              </a:spcBef>
              <a:spcAft>
                <a:spcPts val="0"/>
              </a:spcAft>
              <a:buClr>
                <a:schemeClr val="tx1"/>
              </a:buClr>
              <a:buFont typeface="Arial" charset="0"/>
              <a:buChar char="•"/>
              <a:defRPr/>
            </a:pPr>
            <a:r>
              <a:rPr lang="en-US" b="1" dirty="0"/>
              <a:t>Samþjöppun</a:t>
            </a:r>
            <a:r>
              <a:rPr lang="en-US" dirty="0"/>
              <a:t> verður þegar fólk tekur höndum saman, vekur athygli á málefninu og skipuleggur sig.</a:t>
            </a:r>
          </a:p>
          <a:p>
            <a:pPr marL="342900" indent="-342900" fontAlgn="auto">
              <a:spcBef>
                <a:spcPts val="1680"/>
              </a:spcBef>
              <a:spcAft>
                <a:spcPts val="0"/>
              </a:spcAft>
              <a:buClr>
                <a:schemeClr val="tx1"/>
              </a:buClr>
              <a:buFont typeface="Arial" charset="0"/>
              <a:buChar char="•"/>
              <a:defRPr/>
            </a:pPr>
            <a:r>
              <a:rPr lang="en-US" b="1" dirty="0"/>
              <a:t>Stofnanavæðing</a:t>
            </a:r>
            <a:r>
              <a:rPr lang="en-US" dirty="0"/>
              <a:t> verður þegar hreyfingin fær fastara skipulag, til dæmis með formlegri skráningu, ráðningu starfsfólks eða miðlægu landsskipulagi með staðbundnum deildum.</a:t>
            </a:r>
            <a:endParaRPr lang="en-US" dirty="0">
              <a:effectLst/>
            </a:endParaRPr>
          </a:p>
        </p:txBody>
      </p:sp>
    </p:spTree>
    <p:extLst>
      <p:ext uri="{BB962C8B-B14F-4D97-AF65-F5344CB8AC3E}">
        <p14:creationId xmlns:p14="http://schemas.microsoft.com/office/powerpoint/2010/main" val="1088273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21.9: Starfsvettvangur félagslegra hreyfinga</a:t>
            </a:r>
          </a:p>
        </p:txBody>
      </p:sp>
      <p:pic>
        <p:nvPicPr>
          <p:cNvPr id="2" name="Figure" descr="Pictured is a flow chart showing the tiers of the Social Movement Sector. At the top of the chart is the social movement sector. Below that box is the social movement industries. Three boxes come from that one; and, they are the animal right industry, the marriage rights industry, and the food movement industry. One box comes from the animal rights industry box; and, it is social movement organization. Two boxes come from the social movement organization box; and, they are People for the Ethical Treatment of Animals (PETA) and Animal Liberation Front (ALF). One box comes from the marriage rights industry; and, it is social movement organizations. Two more boxes come from the social movement organizations box; and, they are the Human Rights Campaign, and the National Organization for Marriage. One box come from the food movement industry box; and, it is social movement organizations. Two more boxes come from the social movement organizations box; and, they are the Slow Food Movement, and the Locavore Movement."/>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308477" y="1236663"/>
            <a:ext cx="6332272" cy="4070123"/>
          </a:xfrm>
        </p:spPr>
      </p:pic>
      <p:sp>
        <p:nvSpPr>
          <p:cNvPr id="9219" name="Figure Legend"/>
          <p:cNvSpPr>
            <a:spLocks noGrp="1"/>
          </p:cNvSpPr>
          <p:nvPr>
            <p:ph type="body" sz="quarter" idx="14"/>
          </p:nvPr>
        </p:nvSpPr>
        <p:spPr>
          <a:xfrm>
            <a:off x="457199" y="5691188"/>
            <a:ext cx="8062913" cy="1166812"/>
          </a:xfrm>
        </p:spPr>
        <p:txBody>
          <a:bodyPr/>
          <a:lstStyle/>
          <a:p>
            <a:r>
              <a:rPr lang="en-US" sz="1600" dirty="0"/>
              <a:t>Mörg hreyfingarsamtök sem vinna að sama málefni mynda starfsvettvang félagslegra hreyfinga. Margir slíkir starfsvettvangar mynda geira félagslegra hreyfinga í samfélaginu. Hverjum ætlar þú að verja tíma þínum og fjármunum þegar valkostirnir eru svona margir?</a:t>
            </a:r>
          </a:p>
        </p:txBody>
      </p:sp>
    </p:spTree>
    <p:extLst>
      <p:ext uri="{BB962C8B-B14F-4D97-AF65-F5344CB8AC3E}">
        <p14:creationId xmlns:p14="http://schemas.microsoft.com/office/powerpoint/2010/main" val="3752948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algn="r" fontAlgn="auto">
              <a:spcAft>
                <a:spcPts val="0"/>
              </a:spcAft>
              <a:defRPr/>
            </a:pPr>
            <a:r>
              <a:rPr lang="en-US" dirty="0"/>
              <a:t>Mynd 21.10</a:t>
            </a:r>
          </a:p>
        </p:txBody>
      </p:sp>
      <p:sp>
        <p:nvSpPr>
          <p:cNvPr id="10243" name="Figure Legend"/>
          <p:cNvSpPr>
            <a:spLocks noGrp="1"/>
          </p:cNvSpPr>
          <p:nvPr>
            <p:ph type="body" sz="quarter" idx="14"/>
          </p:nvPr>
        </p:nvSpPr>
        <p:spPr>
          <a:xfrm>
            <a:off x="457200" y="1108075"/>
            <a:ext cx="3913188" cy="5256213"/>
          </a:xfrm>
        </p:spPr>
        <p:txBody>
          <a:bodyPr/>
          <a:lstStyle/>
          <a:p>
            <a:r>
              <a:rPr lang="en-US" sz="1600" dirty="0">
                <a:solidFill>
                  <a:schemeClr val="tx1"/>
                </a:solidFill>
              </a:rPr>
              <a:t>Útvíkkun verður þegar félagslegar hreyfingar tengjast skyldum málstað. Réttindi kvenna, kynþáttajafnrétti og réttindabarátta hinsegin fólks varða öll mannréttindi. (Myndir (a) og (b): Wikimedia Commons; mynd (c): Charlie Nguyen/</a:t>
            </a:r>
            <a:r>
              <a:rPr lang="en-US" sz="1600" dirty="0" err="1">
                <a:solidFill>
                  <a:schemeClr val="tx1"/>
                </a:solidFill>
              </a:rPr>
              <a:t>flickr</a:t>
            </a:r>
            <a:r>
              <a:rPr lang="en-US" sz="1600" dirty="0">
                <a:solidFill>
                  <a:schemeClr val="tx1"/>
                </a:solidFill>
              </a:rPr>
              <a:t>)</a:t>
            </a:r>
          </a:p>
        </p:txBody>
      </p:sp>
      <p:pic>
        <p:nvPicPr>
          <p:cNvPr id="10" name="Figure" descr="Figure (a) shows women’s suffrage marcher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216692" y="1018393"/>
            <a:ext cx="2689410" cy="1280160"/>
          </a:xfrm>
          <a:prstGeom prst="rect">
            <a:avLst/>
          </a:prstGeom>
          <a:noFill/>
          <a:ln w="9525">
            <a:noFill/>
            <a:miter lim="800000"/>
            <a:headEnd/>
            <a:tailEnd/>
          </a:ln>
        </p:spPr>
      </p:pic>
      <p:pic>
        <p:nvPicPr>
          <p:cNvPr id="9" name="Figure" descr="Figure (b) shows a large group of marchers for civil righ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175747" y="2329675"/>
            <a:ext cx="2753442" cy="2194560"/>
          </a:xfrm>
          <a:prstGeom prst="rect">
            <a:avLst/>
          </a:prstGeom>
          <a:noFill/>
          <a:ln w="9525">
            <a:noFill/>
            <a:miter lim="800000"/>
            <a:headEnd/>
            <a:tailEnd/>
          </a:ln>
        </p:spPr>
      </p:pic>
      <p:pic>
        <p:nvPicPr>
          <p:cNvPr id="2" name="Figure" descr="Figure (c) shows people waving a U.S. flag and a rainbow flag."/>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tretch>
            <a:fillRect/>
          </a:stretch>
        </p:blipFill>
        <p:spPr>
          <a:xfrm>
            <a:off x="5204138" y="4588262"/>
            <a:ext cx="2741832" cy="1828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69975"/>
            <a:ext cx="8062913" cy="658813"/>
          </a:xfrm>
        </p:spPr>
        <p:txBody>
          <a:bodyPr>
            <a:normAutofit fontScale="90000"/>
          </a:bodyPr>
          <a:lstStyle/>
          <a:p>
            <a:pPr fontAlgn="auto">
              <a:spcAft>
                <a:spcPts val="0"/>
              </a:spcAft>
              <a:defRPr/>
            </a:pPr>
            <a:r>
              <a:rPr lang="en-US" dirty="0"/>
              <a:t>Sp.: Hvað tengir þú helst við orðin Black Lives Matter?</a:t>
            </a:r>
          </a:p>
        </p:txBody>
      </p:sp>
      <p:sp>
        <p:nvSpPr>
          <p:cNvPr id="7" name="Text Placeholder 6"/>
          <p:cNvSpPr>
            <a:spLocks noGrp="1"/>
          </p:cNvSpPr>
          <p:nvPr>
            <p:ph type="body" sz="quarter" idx="14"/>
          </p:nvPr>
        </p:nvSpPr>
        <p:spPr>
          <a:xfrm>
            <a:off x="457200" y="2370128"/>
            <a:ext cx="8062912" cy="2330460"/>
          </a:xfrm>
        </p:spPr>
        <p:txBody>
          <a:bodyPr/>
          <a:lstStyle/>
          <a:p>
            <a:pPr marL="457200" indent="-457200">
              <a:buClr>
                <a:schemeClr val="tx1"/>
              </a:buClr>
              <a:buAutoNum type="alphaUcPeriod"/>
            </a:pPr>
            <a:r>
              <a:rPr lang="en-US" dirty="0"/>
              <a:t>Merkingarbært myllumerki</a:t>
            </a:r>
          </a:p>
          <a:p>
            <a:pPr marL="457200" indent="-457200">
              <a:buClr>
                <a:schemeClr val="tx1"/>
              </a:buClr>
              <a:buAutoNum type="alphaUcPeriod"/>
            </a:pPr>
            <a:r>
              <a:rPr lang="en-US" dirty="0"/>
              <a:t>Leið til að sýna stuðning</a:t>
            </a:r>
          </a:p>
          <a:p>
            <a:pPr marL="457200" indent="-457200">
              <a:buClr>
                <a:schemeClr val="tx1"/>
              </a:buClr>
              <a:buAutoNum type="alphaUcPeriod"/>
            </a:pPr>
            <a:r>
              <a:rPr lang="en-US" dirty="0"/>
              <a:t>Persónulega sannfæringu</a:t>
            </a:r>
          </a:p>
          <a:p>
            <a:pPr marL="457200" indent="-457200">
              <a:buClr>
                <a:schemeClr val="tx1"/>
              </a:buClr>
              <a:buAutoNum type="alphaUcPeriod"/>
            </a:pPr>
            <a:r>
              <a:rPr lang="en-US" dirty="0"/>
              <a:t>Samtök</a:t>
            </a:r>
          </a:p>
        </p:txBody>
      </p:sp>
    </p:spTree>
    <p:extLst>
      <p:ext uri="{BB962C8B-B14F-4D97-AF65-F5344CB8AC3E}">
        <p14:creationId xmlns:p14="http://schemas.microsoft.com/office/powerpoint/2010/main" val="1675764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Hvað er félagsleg hreyfing?</a:t>
            </a:r>
          </a:p>
        </p:txBody>
      </p:sp>
      <p:sp>
        <p:nvSpPr>
          <p:cNvPr id="3" name="TextBox 2"/>
          <p:cNvSpPr txBox="1"/>
          <p:nvPr/>
        </p:nvSpPr>
        <p:spPr>
          <a:xfrm>
            <a:off x="228600" y="782791"/>
            <a:ext cx="5693232" cy="2526333"/>
          </a:xfrm>
          <a:prstGeom prst="rect">
            <a:avLst/>
          </a:prstGeom>
          <a:noFill/>
        </p:spPr>
        <p:txBody>
          <a:bodyPr wrap="square" rtlCol="0">
            <a:spAutoFit/>
          </a:bodyPr>
          <a:lstStyle/>
          <a:p>
            <a:pPr>
              <a:spcBef>
                <a:spcPts val="1680"/>
              </a:spcBef>
            </a:pPr>
            <a:r>
              <a:rPr lang="en-US"/>
              <a:t>Árið 2006 mótaði </a:t>
            </a:r>
            <a:r>
              <a:rPr lang="en-US" dirty="0" err="1"/>
              <a:t>Tarana</a:t>
            </a:r>
            <a:r>
              <a:rPr lang="en-US" dirty="0"/>
              <a:t> Burke hugtakið „</a:t>
            </a:r>
            <a:r>
              <a:rPr lang="en-US" dirty="0" err="1"/>
              <a:t>MeToo</a:t>
            </a:r>
            <a:r>
              <a:rPr lang="en-US" dirty="0"/>
              <a:t>“ til að vekja athygli á kynferðislegri áreitni og ofbeldi og styðja þau sem höfðu orðið fyrir slíku.  </a:t>
            </a:r>
          </a:p>
          <a:p>
            <a:pPr>
              <a:spcBef>
                <a:spcPts val="1680"/>
              </a:spcBef>
            </a:pPr>
            <a:r>
              <a:rPr lang="en-US" dirty="0"/>
              <a:t>Nokkrum árum síðar komst hugtakið aftur í almenna umræðu með </a:t>
            </a:r>
            <a:r>
              <a:rPr lang="en-US" dirty="0" err="1"/>
              <a:t>MeToo</a:t>
            </a:r>
            <a:r>
              <a:rPr lang="en-US" dirty="0"/>
              <a:t>-hreyfingunni, sem fékk einkum byr undir báða vængi á samfélagsmiðlum.  </a:t>
            </a:r>
          </a:p>
          <a:p>
            <a:endParaRPr lang="en-US" dirty="0"/>
          </a:p>
        </p:txBody>
      </p:sp>
      <p:pic>
        <p:nvPicPr>
          <p:cNvPr id="2" name="Picture 1" descr="An image of Tarana Burk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7189" y="590258"/>
            <a:ext cx="1879600" cy="2316460"/>
          </a:xfrm>
          <a:prstGeom prst="rect">
            <a:avLst/>
          </a:prstGeom>
        </p:spPr>
      </p:pic>
      <p:sp>
        <p:nvSpPr>
          <p:cNvPr id="9219" name="Figure Legend"/>
          <p:cNvSpPr>
            <a:spLocks noGrp="1"/>
          </p:cNvSpPr>
          <p:nvPr>
            <p:ph type="body" sz="quarter" idx="14"/>
          </p:nvPr>
        </p:nvSpPr>
        <p:spPr>
          <a:xfrm>
            <a:off x="228600" y="3357563"/>
            <a:ext cx="8729663" cy="2900362"/>
          </a:xfrm>
        </p:spPr>
        <p:txBody>
          <a:bodyPr/>
          <a:lstStyle/>
          <a:p>
            <a:pPr>
              <a:spcBef>
                <a:spcPts val="1680"/>
              </a:spcBef>
            </a:pPr>
            <a:r>
              <a:rPr lang="en-US" dirty="0"/>
              <a:t>„Ég held að við verðum að gæta að því hvað við köllum hreyfinguna. Eitt af því sem ég hef lært á síðustu tveimur árum er að fólk skilur ekki í raun hvað hreyfing er eða hvernig hún er skilgreind. Fólkið sem notaði myllumerkið á netinu varð til þess að Me Too komst í almenna umræðu. Fjölmiðlar beindu sjónum að </a:t>
            </a:r>
            <a:r>
              <a:rPr lang="en-US" dirty="0" err="1"/>
              <a:t>hraðri útbreiðslu</a:t>
            </a:r>
            <a:r>
              <a:rPr lang="en-US" dirty="0"/>
              <a:t> Me Too og þeim sem voru sakaðir. Það var vinsæl frétt sem spratt af myllumerkinu. Hreyfingin felst í því starfi sem samtök okkar og önnur sambærileg samtök vinna til að styðja þolendur og hvetja fólk til aðgerða.“</a:t>
            </a:r>
          </a:p>
          <a:p>
            <a:pPr>
              <a:spcBef>
                <a:spcPts val="1680"/>
              </a:spcBef>
            </a:pPr>
            <a:r>
              <a:rPr lang="en-US" dirty="0"/>
              <a:t>				(Walsh 2020).  Mynd: Marco Vela</a:t>
            </a:r>
            <a:endParaRPr lang="en-US" altLang="en-US" dirty="0">
              <a:ea typeface="MS PGothic" charset="-128"/>
            </a:endParaRPr>
          </a:p>
        </p:txBody>
      </p:sp>
    </p:spTree>
    <p:extLst>
      <p:ext uri="{BB962C8B-B14F-4D97-AF65-F5344CB8AC3E}">
        <p14:creationId xmlns:p14="http://schemas.microsoft.com/office/powerpoint/2010/main" val="836189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69975"/>
            <a:ext cx="8329613" cy="658813"/>
          </a:xfrm>
        </p:spPr>
        <p:txBody>
          <a:bodyPr>
            <a:normAutofit fontScale="90000"/>
          </a:bodyPr>
          <a:lstStyle/>
          <a:p>
            <a:pPr fontAlgn="auto">
              <a:spcAft>
                <a:spcPts val="0"/>
              </a:spcAft>
              <a:defRPr/>
            </a:pPr>
            <a:r>
              <a:rPr lang="en-US" dirty="0"/>
              <a:t>Sp.: Hvers konar félagslegri hreyfingu er líklegast að þú </a:t>
            </a:r>
            <a:r>
              <a:rPr lang="en-US"/>
              <a:t>takir þátt í?</a:t>
            </a:r>
            <a:endParaRPr lang="en-US" dirty="0"/>
          </a:p>
        </p:txBody>
      </p:sp>
      <p:sp>
        <p:nvSpPr>
          <p:cNvPr id="7" name="Text Placeholder 6"/>
          <p:cNvSpPr>
            <a:spLocks noGrp="1"/>
          </p:cNvSpPr>
          <p:nvPr>
            <p:ph type="body" sz="quarter" idx="14"/>
          </p:nvPr>
        </p:nvSpPr>
        <p:spPr>
          <a:xfrm>
            <a:off x="457200" y="2370127"/>
            <a:ext cx="8062912" cy="3944947"/>
          </a:xfrm>
        </p:spPr>
        <p:txBody>
          <a:bodyPr/>
          <a:lstStyle/>
          <a:p>
            <a:pPr marL="457200" indent="-457200">
              <a:buClr>
                <a:schemeClr val="tx1"/>
              </a:buClr>
              <a:buAutoNum type="alphaUcPeriod"/>
            </a:pPr>
            <a:r>
              <a:rPr lang="en-US" dirty="0"/>
              <a:t>Umhverfishreyfingum</a:t>
            </a:r>
          </a:p>
          <a:p>
            <a:pPr marL="457200" indent="-457200">
              <a:buClr>
                <a:schemeClr val="tx1"/>
              </a:buClr>
              <a:buAutoNum type="alphaUcPeriod"/>
            </a:pPr>
            <a:r>
              <a:rPr lang="en-US" dirty="0"/>
              <a:t>Mannréttinda- eða jafnréttishreyfingum</a:t>
            </a:r>
          </a:p>
          <a:p>
            <a:pPr marL="457200" indent="-457200">
              <a:buClr>
                <a:schemeClr val="tx1"/>
              </a:buClr>
              <a:buAutoNum type="alphaUcPeriod"/>
            </a:pPr>
            <a:r>
              <a:rPr lang="en-US" dirty="0"/>
              <a:t>Trúarhreyfingum</a:t>
            </a:r>
          </a:p>
          <a:p>
            <a:pPr marL="457200" indent="-457200">
              <a:buClr>
                <a:schemeClr val="tx1"/>
              </a:buClr>
              <a:buAutoNum type="alphaUcPeriod"/>
            </a:pPr>
            <a:r>
              <a:rPr lang="en-US" dirty="0"/>
              <a:t>Hreyfingum gegn fátækt eða hungri</a:t>
            </a:r>
          </a:p>
          <a:p>
            <a:pPr marL="457200" indent="-457200">
              <a:buClr>
                <a:schemeClr val="tx1"/>
              </a:buClr>
              <a:buAutoNum type="alphaUcPeriod"/>
            </a:pPr>
            <a:r>
              <a:rPr lang="en-US" dirty="0"/>
              <a:t>Hreyfingum fyrir réttindum launafólks</a:t>
            </a:r>
          </a:p>
          <a:p>
            <a:pPr marL="457200" indent="-457200">
              <a:buClr>
                <a:schemeClr val="tx1"/>
              </a:buClr>
              <a:buAutoNum type="alphaUcPeriod"/>
            </a:pPr>
            <a:r>
              <a:rPr lang="en-US" dirty="0"/>
              <a:t>Dýraréttindahreyfingar</a:t>
            </a:r>
          </a:p>
          <a:p>
            <a:pPr marL="457200" indent="-457200">
              <a:buClr>
                <a:schemeClr val="tx1"/>
              </a:buClr>
              <a:buAutoNum type="alphaUcPeriod"/>
            </a:pPr>
            <a:r>
              <a:rPr lang="en-US" dirty="0"/>
              <a:t>Stjórnmálahreyfingar tengdar tilteknum frambjóðendum eða flokkum</a:t>
            </a:r>
          </a:p>
          <a:p>
            <a:pPr marL="457200" indent="-457200">
              <a:buClr>
                <a:schemeClr val="tx1"/>
              </a:buClr>
              <a:buAutoNum type="alphaUcPeriod"/>
            </a:pPr>
            <a:r>
              <a:rPr lang="en-US" dirty="0"/>
              <a:t>Annað</a:t>
            </a:r>
          </a:p>
          <a:p>
            <a:pPr marL="457200" indent="-457200">
              <a:buClr>
                <a:schemeClr val="tx1"/>
              </a:buClr>
              <a:buAutoNum type="alphaUcPeriod"/>
            </a:pPr>
            <a:endParaRPr lang="en-US" dirty="0"/>
          </a:p>
          <a:p>
            <a:pPr marL="457200" indent="-457200">
              <a:buClr>
                <a:schemeClr val="tx1"/>
              </a:buClr>
              <a:buAutoNum type="alphaUcPeriod"/>
            </a:pPr>
            <a:endParaRPr lang="en-US" dirty="0"/>
          </a:p>
        </p:txBody>
      </p:sp>
    </p:spTree>
    <p:extLst>
      <p:ext uri="{BB962C8B-B14F-4D97-AF65-F5344CB8AC3E}">
        <p14:creationId xmlns:p14="http://schemas.microsoft.com/office/powerpoint/2010/main" val="860821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529638" cy="348958"/>
          </a:xfrm>
        </p:spPr>
        <p:txBody>
          <a:bodyPr>
            <a:normAutofit fontScale="90000"/>
          </a:bodyPr>
          <a:lstStyle/>
          <a:p>
            <a:pPr fontAlgn="auto">
              <a:spcAft>
                <a:spcPts val="0"/>
              </a:spcAft>
              <a:defRPr/>
            </a:pPr>
            <a:r>
              <a:rPr lang="en-US" dirty="0"/>
              <a:t>Sterk tengsl, veik tengsl og félagslegar hreyfingar</a:t>
            </a:r>
          </a:p>
        </p:txBody>
      </p:sp>
      <p:sp>
        <p:nvSpPr>
          <p:cNvPr id="9219" name="Figure Legend"/>
          <p:cNvSpPr>
            <a:spLocks noGrp="1"/>
          </p:cNvSpPr>
          <p:nvPr>
            <p:ph type="body" sz="quarter" idx="14"/>
          </p:nvPr>
        </p:nvSpPr>
        <p:spPr>
          <a:xfrm>
            <a:off x="228600" y="700092"/>
            <a:ext cx="8729663" cy="6029321"/>
          </a:xfrm>
        </p:spPr>
        <p:txBody>
          <a:bodyPr/>
          <a:lstStyle/>
          <a:p>
            <a:pPr eaLnBrk="1" hangingPunct="1"/>
            <a:r>
              <a:rPr lang="en-US" b="1" dirty="0"/>
              <a:t>Fyrirbærið sterk tengsl</a:t>
            </a:r>
            <a:r>
              <a:rPr lang="en-US" dirty="0"/>
              <a:t>: Fólk er mun líklegra til að halda þátttöku sinni áfram og flýja ekki heim í öryggið ef nánir vinir þess taka einnig þátt.</a:t>
            </a:r>
          </a:p>
          <a:p>
            <a:pPr eaLnBrk="1" hangingPunct="1"/>
            <a:endParaRPr lang="en-US" dirty="0"/>
          </a:p>
          <a:p>
            <a:pPr eaLnBrk="1" hangingPunct="1"/>
            <a:r>
              <a:rPr lang="en-US" b="1" dirty="0"/>
              <a:t>Fyrirbærið veik tengsl: </a:t>
            </a:r>
            <a:r>
              <a:rPr lang="en-US" dirty="0"/>
              <a:t>Fólk tekur ekki virkan þátt og finnur ekki fyrir nánum tengslum við aðra í hreyfingunni. Því </a:t>
            </a:r>
            <a:r>
              <a:rPr lang="en-US" dirty="0" err="1"/>
              <a:t>gefst það frekar upp</a:t>
            </a:r>
            <a:r>
              <a:rPr lang="en-US" dirty="0"/>
              <a:t> þegar erfiðleikar eða áhætta steðja að.  </a:t>
            </a:r>
          </a:p>
          <a:p>
            <a:pPr eaLnBrk="1" hangingPunct="1"/>
            <a:endParaRPr lang="en-US" dirty="0"/>
          </a:p>
          <a:p>
            <a:pPr eaLnBrk="1" hangingPunct="1"/>
            <a:r>
              <a:rPr lang="en-US" dirty="0"/>
              <a:t>Samfélagsmiðlar höfðu verið taldir einkennast af „veikum tengslum“ (</a:t>
            </a:r>
            <a:r>
              <a:rPr lang="en-US" dirty="0" err="1"/>
              <a:t>McAdam</a:t>
            </a:r>
            <a:r>
              <a:rPr lang="en-US" dirty="0"/>
              <a:t> 1993 og Brown 2011), en hjá sumum geta þeir tengst sterkari böndum eða stuðlað að myndun þeirra. </a:t>
            </a:r>
          </a:p>
          <a:p>
            <a:pPr eaLnBrk="1" hangingPunct="1"/>
            <a:endParaRPr lang="en-US" dirty="0"/>
          </a:p>
          <a:p>
            <a:pPr eaLnBrk="1" hangingPunct="1"/>
            <a:r>
              <a:rPr lang="en-US" dirty="0"/>
              <a:t>Ef fólk sem hefur árum saman aðeins þekkst úr nethópi hittist til dæmis augliti til auglitis á viðburði getur það fundið fyrir mun sterkari tengslum þar og síðar en fólk sem hafði aldrei átt samskipti áður. </a:t>
            </a:r>
            <a:endParaRPr lang="en-US" altLang="en-US" dirty="0">
              <a:ea typeface="MS PGothic" charset="-128"/>
            </a:endParaRPr>
          </a:p>
        </p:txBody>
      </p:sp>
    </p:spTree>
    <p:extLst>
      <p:ext uri="{BB962C8B-B14F-4D97-AF65-F5344CB8AC3E}">
        <p14:creationId xmlns:p14="http://schemas.microsoft.com/office/powerpoint/2010/main" val="857291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Öflun og virkjun úrræða</a:t>
            </a:r>
          </a:p>
        </p:txBody>
      </p:sp>
      <p:sp>
        <p:nvSpPr>
          <p:cNvPr id="9219" name="Figure Legend"/>
          <p:cNvSpPr>
            <a:spLocks noGrp="1"/>
          </p:cNvSpPr>
          <p:nvPr>
            <p:ph type="body" sz="quarter" idx="14"/>
          </p:nvPr>
        </p:nvSpPr>
        <p:spPr>
          <a:xfrm>
            <a:off x="228600" y="700092"/>
            <a:ext cx="8729663" cy="6029321"/>
          </a:xfrm>
        </p:spPr>
        <p:txBody>
          <a:bodyPr/>
          <a:lstStyle/>
          <a:p>
            <a:pPr marL="342900" indent="-342900" eaLnBrk="1" hangingPunct="1">
              <a:spcBef>
                <a:spcPts val="1680"/>
              </a:spcBef>
              <a:buClr>
                <a:schemeClr val="tx1"/>
              </a:buClr>
              <a:buFont typeface="Arial" charset="0"/>
              <a:buChar char="•"/>
            </a:pPr>
            <a:r>
              <a:rPr lang="en-US" altLang="en-US" b="1" dirty="0">
                <a:ea typeface="MS PGothic" charset="-128"/>
              </a:rPr>
              <a:t>Kenning um öflun og virkjun úrræða </a:t>
            </a:r>
            <a:r>
              <a:rPr lang="en-US" altLang="en-US" dirty="0">
                <a:ea typeface="MS PGothic" charset="-128"/>
              </a:rPr>
              <a:t>skýrir árangur félagslegra hreyfinga út frá getu þeirra til að afla úrræða og virkja einstaklinga </a:t>
            </a:r>
          </a:p>
          <a:p>
            <a:pPr marL="342900" indent="-342900" eaLnBrk="1" hangingPunct="1">
              <a:spcBef>
                <a:spcPts val="1680"/>
              </a:spcBef>
              <a:buClr>
                <a:schemeClr val="tx1"/>
              </a:buClr>
              <a:buFont typeface="Arial" charset="0"/>
              <a:buChar char="•"/>
            </a:pPr>
            <a:r>
              <a:rPr lang="en-US" altLang="en-US" dirty="0">
                <a:ea typeface="MS PGothic" charset="-128"/>
              </a:rPr>
              <a:t>Núverandi </a:t>
            </a:r>
            <a:r>
              <a:rPr lang="en-US" altLang="en-US" b="1" dirty="0">
                <a:ea typeface="MS PGothic" charset="-128"/>
              </a:rPr>
              <a:t>geiri félagslegra hreyfinga </a:t>
            </a:r>
            <a:r>
              <a:rPr lang="en-US" altLang="en-US" dirty="0">
                <a:ea typeface="MS PGothic" charset="-128"/>
              </a:rPr>
              <a:t>nær yfir marga starfsvettvanga félagslegra hreyfinga í samfélagi, jafnvel þótt þátttakendur þeirra og markmið séu mjög ólík </a:t>
            </a:r>
          </a:p>
          <a:p>
            <a:pPr marL="342900" indent="-342900" eaLnBrk="1" hangingPunct="1">
              <a:spcBef>
                <a:spcPts val="1680"/>
              </a:spcBef>
              <a:buClr>
                <a:schemeClr val="tx1"/>
              </a:buClr>
              <a:buFont typeface="Arial" charset="0"/>
              <a:buChar char="•"/>
            </a:pPr>
            <a:r>
              <a:rPr lang="en-US" altLang="en-US" b="1" dirty="0">
                <a:ea typeface="MS PGothic" charset="-128"/>
              </a:rPr>
              <a:t>Starfsvettvangur félagslegra hreyfinga </a:t>
            </a:r>
            <a:r>
              <a:rPr lang="en-US" altLang="en-US" dirty="0">
                <a:ea typeface="MS PGothic" charset="-128"/>
              </a:rPr>
              <a:t>er heild hreyfingarsamtaka sem vinna að svipuðum markmiðum </a:t>
            </a:r>
          </a:p>
          <a:p>
            <a:pPr eaLnBrk="1" hangingPunct="1">
              <a:buClr>
                <a:schemeClr val="tx1"/>
              </a:buClr>
            </a:pPr>
            <a:endParaRPr lang="en-US" altLang="en-US" dirty="0">
              <a:ea typeface="MS PGothic" charset="-128"/>
            </a:endParaRPr>
          </a:p>
        </p:txBody>
      </p:sp>
    </p:spTree>
    <p:extLst>
      <p:ext uri="{BB962C8B-B14F-4D97-AF65-F5344CB8AC3E}">
        <p14:creationId xmlns:p14="http://schemas.microsoft.com/office/powerpoint/2010/main" val="465780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Römmun </a:t>
            </a:r>
          </a:p>
        </p:txBody>
      </p:sp>
      <p:sp>
        <p:nvSpPr>
          <p:cNvPr id="9219" name="Figure Legend"/>
          <p:cNvSpPr>
            <a:spLocks noGrp="1"/>
          </p:cNvSpPr>
          <p:nvPr>
            <p:ph type="body" sz="quarter" idx="14"/>
          </p:nvPr>
        </p:nvSpPr>
        <p:spPr>
          <a:xfrm>
            <a:off x="228600" y="1428750"/>
            <a:ext cx="8729663" cy="5300663"/>
          </a:xfrm>
        </p:spPr>
        <p:txBody>
          <a:bodyPr/>
          <a:lstStyle/>
          <a:p>
            <a:pPr marL="342900" indent="-342900" eaLnBrk="1" fontAlgn="auto" hangingPunct="1">
              <a:spcBef>
                <a:spcPts val="1680"/>
              </a:spcBef>
              <a:spcAft>
                <a:spcPts val="0"/>
              </a:spcAft>
              <a:buClr>
                <a:schemeClr val="tx1"/>
              </a:buClr>
              <a:buFont typeface="Arial" charset="0"/>
              <a:buChar char="•"/>
              <a:defRPr/>
            </a:pPr>
            <a:r>
              <a:rPr lang="en-US" b="1" dirty="0"/>
              <a:t>Greiningarrömmun </a:t>
            </a:r>
            <a:r>
              <a:rPr lang="en-US" dirty="0"/>
              <a:t>setur samfélagslegt vandamál fram á skýran og auðskilinn hátt </a:t>
            </a:r>
          </a:p>
          <a:p>
            <a:pPr marL="342900" indent="-342900" eaLnBrk="1" fontAlgn="auto" hangingPunct="1">
              <a:spcBef>
                <a:spcPts val="1680"/>
              </a:spcBef>
              <a:spcAft>
                <a:spcPts val="0"/>
              </a:spcAft>
              <a:buClr>
                <a:schemeClr val="tx1"/>
              </a:buClr>
              <a:buFont typeface="Arial" charset="0"/>
              <a:buChar char="•"/>
              <a:defRPr/>
            </a:pPr>
            <a:r>
              <a:rPr lang="en-US" b="1" dirty="0"/>
              <a:t>Lausnarrömmun </a:t>
            </a:r>
            <a:r>
              <a:rPr lang="en-US" dirty="0"/>
              <a:t>felur í sér að félagsleg hreyfing setji fram skýra lausn og leið til að hrinda henni í framkvæmd </a:t>
            </a:r>
          </a:p>
          <a:p>
            <a:pPr marL="342900" indent="-342900" eaLnBrk="1" fontAlgn="auto" hangingPunct="1">
              <a:spcBef>
                <a:spcPts val="1680"/>
              </a:spcBef>
              <a:spcAft>
                <a:spcPts val="0"/>
              </a:spcAft>
              <a:buClr>
                <a:schemeClr val="tx1"/>
              </a:buClr>
              <a:buFont typeface="Arial" charset="0"/>
              <a:buChar char="•"/>
              <a:defRPr/>
            </a:pPr>
            <a:r>
              <a:rPr lang="en-US" b="1" dirty="0"/>
              <a:t>Hvatningarrömmun </a:t>
            </a:r>
            <a:r>
              <a:rPr lang="en-US" dirty="0"/>
              <a:t>er hvatning til aðgerða </a:t>
            </a:r>
          </a:p>
          <a:p>
            <a:pPr marL="342900" indent="-342900" eaLnBrk="1" fontAlgn="auto" hangingPunct="1">
              <a:spcBef>
                <a:spcPts val="1680"/>
              </a:spcBef>
              <a:spcAft>
                <a:spcPts val="0"/>
              </a:spcAft>
              <a:buClr>
                <a:schemeClr val="tx1"/>
              </a:buClr>
              <a:buFont typeface="Arial" charset="0"/>
              <a:buChar char="•"/>
              <a:defRPr/>
            </a:pPr>
            <a:r>
              <a:rPr lang="en-US" b="1" dirty="0"/>
              <a:t>Samræming ramma </a:t>
            </a:r>
            <a:r>
              <a:rPr lang="en-US" dirty="0"/>
              <a:t>felst í að nota tengingu, eflingu, útvíkkun og umbreytingu með viðvarandi og markvissum hætti til að fá fólk til liðs við hreyfingu </a:t>
            </a:r>
          </a:p>
          <a:p>
            <a:pPr eaLnBrk="1" hangingPunct="1">
              <a:buClr>
                <a:schemeClr val="tx1"/>
              </a:buClr>
            </a:pPr>
            <a:endParaRPr lang="en-US" altLang="en-US" dirty="0">
              <a:ea typeface="MS PGothic" charset="-128"/>
            </a:endParaRPr>
          </a:p>
        </p:txBody>
      </p:sp>
    </p:spTree>
    <p:extLst>
      <p:ext uri="{BB962C8B-B14F-4D97-AF65-F5344CB8AC3E}">
        <p14:creationId xmlns:p14="http://schemas.microsoft.com/office/powerpoint/2010/main" val="37995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28600" y="241300"/>
            <a:ext cx="8062913" cy="348958"/>
          </a:xfrm>
        </p:spPr>
        <p:txBody>
          <a:bodyPr>
            <a:normAutofit fontScale="90000"/>
          </a:bodyPr>
          <a:lstStyle/>
          <a:p>
            <a:pPr fontAlgn="auto">
              <a:spcAft>
                <a:spcPts val="0"/>
              </a:spcAft>
              <a:defRPr/>
            </a:pPr>
            <a:r>
              <a:rPr lang="en-US" dirty="0"/>
              <a:t>nútímavæðing</a:t>
            </a:r>
          </a:p>
        </p:txBody>
      </p:sp>
      <p:sp>
        <p:nvSpPr>
          <p:cNvPr id="9219" name="Figure Legend"/>
          <p:cNvSpPr>
            <a:spLocks noGrp="1"/>
          </p:cNvSpPr>
          <p:nvPr>
            <p:ph type="body" sz="quarter" idx="14"/>
          </p:nvPr>
        </p:nvSpPr>
        <p:spPr>
          <a:xfrm>
            <a:off x="228600" y="590258"/>
            <a:ext cx="8729663" cy="6029321"/>
          </a:xfrm>
        </p:spPr>
        <p:txBody>
          <a:bodyPr/>
          <a:lstStyle/>
          <a:p>
            <a:pPr marL="342900" indent="-342900" eaLnBrk="1" fontAlgn="auto" hangingPunct="1">
              <a:spcBef>
                <a:spcPts val="480"/>
              </a:spcBef>
              <a:spcAft>
                <a:spcPts val="0"/>
              </a:spcAft>
              <a:buClr>
                <a:schemeClr val="tx1"/>
              </a:buClr>
              <a:buFont typeface="Arial" charset="0"/>
              <a:buChar char="•"/>
              <a:defRPr/>
            </a:pPr>
            <a:r>
              <a:rPr lang="en-US" dirty="0"/>
              <a:t>Nútímavæðing felur í sér aukna sérhæfingu í störfum fólks og hlutverkum þess í samfélaginu og er knúin áfram af framförum í tækni og þekkingu.</a:t>
            </a:r>
          </a:p>
          <a:p>
            <a:pPr marL="342900" indent="-342900" eaLnBrk="1" fontAlgn="auto" hangingPunct="1">
              <a:spcBef>
                <a:spcPts val="480"/>
              </a:spcBef>
              <a:spcAft>
                <a:spcPts val="0"/>
              </a:spcAft>
              <a:buClr>
                <a:schemeClr val="tx1"/>
              </a:buClr>
              <a:buFont typeface="Arial" charset="0"/>
              <a:buChar char="•"/>
              <a:defRPr/>
            </a:pPr>
            <a:r>
              <a:rPr lang="en-US" dirty="0"/>
              <a:t>Almennt gerum við ráð fyrir að nútímavæðing sé jákvæð:</a:t>
            </a:r>
          </a:p>
          <a:p>
            <a:pPr marL="1074420" lvl="1" indent="-342900" fontAlgn="auto">
              <a:spcBef>
                <a:spcPts val="480"/>
              </a:spcBef>
              <a:spcAft>
                <a:spcPts val="0"/>
              </a:spcAft>
              <a:buClr>
                <a:schemeClr val="tx1"/>
              </a:buClr>
              <a:buFont typeface="Arial" charset="0"/>
              <a:buChar char="•"/>
              <a:defRPr/>
            </a:pPr>
            <a:r>
              <a:rPr lang="en-US" dirty="0"/>
              <a:t>Ný tækni getur til dæmis dregið úr vandanum við vatnsburð sem áður var fjallað um </a:t>
            </a:r>
            <a:r>
              <a:rPr lang="mr-IN" dirty="0"/>
              <a:t>–</a:t>
            </a:r>
            <a:r>
              <a:rPr lang="en-US" dirty="0"/>
              <a:t> svo sem með brunnum eða vatnshreinsikerfum.</a:t>
            </a:r>
          </a:p>
          <a:p>
            <a:pPr lvl="1" indent="0" fontAlgn="auto">
              <a:spcBef>
                <a:spcPts val="480"/>
              </a:spcBef>
              <a:spcAft>
                <a:spcPts val="0"/>
              </a:spcAft>
              <a:buClr>
                <a:schemeClr val="tx1"/>
              </a:buClr>
              <a:buNone/>
              <a:defRPr/>
            </a:pPr>
            <a:endParaRPr lang="en-US" dirty="0"/>
          </a:p>
          <a:p>
            <a:pPr marL="342900" indent="-342900" fontAlgn="auto">
              <a:spcBef>
                <a:spcPts val="480"/>
              </a:spcBef>
              <a:spcAft>
                <a:spcPts val="0"/>
              </a:spcAft>
              <a:buClr>
                <a:schemeClr val="tx1"/>
              </a:buClr>
              <a:buFont typeface="Arial" charset="0"/>
              <a:buChar char="•"/>
              <a:defRPr/>
            </a:pPr>
            <a:r>
              <a:rPr lang="en-US" dirty="0"/>
              <a:t>Áhrifin geta þó verið neikvæð: </a:t>
            </a:r>
          </a:p>
          <a:p>
            <a:pPr marL="1074420" lvl="1" indent="-342900" fontAlgn="auto">
              <a:spcBef>
                <a:spcPts val="480"/>
              </a:spcBef>
              <a:spcAft>
                <a:spcPts val="0"/>
              </a:spcAft>
              <a:buClr>
                <a:schemeClr val="tx1"/>
              </a:buClr>
              <a:buFont typeface="Arial" charset="0"/>
              <a:buChar char="•"/>
              <a:defRPr/>
            </a:pPr>
            <a:r>
              <a:rPr lang="en-US" dirty="0"/>
              <a:t>Nýtt orkuver á svæði getur til dæmis mengað vatnið þar og valdið veikindum hjá fólki sem notar brunnana. Þegar fólk eða samfélög eru orðin háð staðbundnum vatnsbólum er oft ekki aftur snúið.</a:t>
            </a:r>
          </a:p>
          <a:p>
            <a:pPr lvl="1" indent="0" fontAlgn="auto">
              <a:spcBef>
                <a:spcPts val="480"/>
              </a:spcBef>
              <a:spcAft>
                <a:spcPts val="0"/>
              </a:spcAft>
              <a:buClr>
                <a:schemeClr val="tx1"/>
              </a:buClr>
              <a:buNone/>
              <a:defRPr/>
            </a:pPr>
            <a:endParaRPr lang="en-US" dirty="0"/>
          </a:p>
          <a:p>
            <a:pPr marL="342900" indent="-342900" fontAlgn="auto">
              <a:spcBef>
                <a:spcPts val="480"/>
              </a:spcBef>
              <a:spcAft>
                <a:spcPts val="0"/>
              </a:spcAft>
              <a:buClr>
                <a:schemeClr val="tx1"/>
              </a:buClr>
              <a:buFont typeface="Arial" charset="0"/>
              <a:buChar char="•"/>
              <a:defRPr/>
            </a:pPr>
            <a:r>
              <a:rPr lang="en-US" dirty="0"/>
              <a:t>Nútímavæðing getur leyst sum vandamál en skapað önnur. </a:t>
            </a:r>
          </a:p>
          <a:p>
            <a:pPr marL="1074420" lvl="1" indent="-342900" fontAlgn="auto">
              <a:spcBef>
                <a:spcPts val="480"/>
              </a:spcBef>
              <a:spcAft>
                <a:spcPts val="0"/>
              </a:spcAft>
              <a:buClr>
                <a:schemeClr val="tx1"/>
              </a:buClr>
              <a:buFont typeface="Arial" charset="0"/>
              <a:buChar char="•"/>
              <a:defRPr/>
            </a:pPr>
            <a:r>
              <a:rPr lang="en-US" dirty="0"/>
              <a:t>Ójöfnuður í nýtingu tækninnar eða fræðslu um hana </a:t>
            </a:r>
          </a:p>
          <a:p>
            <a:pPr marL="1074420" lvl="1" indent="-342900" fontAlgn="auto">
              <a:spcBef>
                <a:spcPts val="480"/>
              </a:spcBef>
              <a:spcAft>
                <a:spcPts val="0"/>
              </a:spcAft>
              <a:buClr>
                <a:schemeClr val="tx1"/>
              </a:buClr>
              <a:buFont typeface="Arial" charset="0"/>
              <a:buChar char="•"/>
              <a:defRPr/>
            </a:pPr>
            <a:r>
              <a:rPr lang="en-US" dirty="0"/>
              <a:t>Breytingar á sjálfsmynd, færni fólks og sjálfsvirðingu</a:t>
            </a:r>
          </a:p>
          <a:p>
            <a:pPr eaLnBrk="1" hangingPunct="1">
              <a:buClr>
                <a:schemeClr val="tx1"/>
              </a:buClr>
            </a:pPr>
            <a:endParaRPr lang="en-US" altLang="en-US" dirty="0">
              <a:ea typeface="MS PGothic" charset="-128"/>
            </a:endParaRPr>
          </a:p>
        </p:txBody>
      </p:sp>
    </p:spTree>
    <p:extLst>
      <p:ext uri="{BB962C8B-B14F-4D97-AF65-F5344CB8AC3E}">
        <p14:creationId xmlns:p14="http://schemas.microsoft.com/office/powerpoint/2010/main" val="1551019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69975"/>
            <a:ext cx="8329613" cy="658813"/>
          </a:xfrm>
        </p:spPr>
        <p:txBody>
          <a:bodyPr>
            <a:normAutofit fontScale="90000"/>
          </a:bodyPr>
          <a:lstStyle/>
          <a:p>
            <a:pPr fontAlgn="auto">
              <a:spcAft>
                <a:spcPts val="0"/>
              </a:spcAft>
              <a:defRPr/>
            </a:pPr>
            <a:r>
              <a:rPr lang="en-US" dirty="0"/>
              <a:t>Sp.: Telur þú almennt að nýlegar birtingarmyndir nútímavæðingar hafi haft góð eða </a:t>
            </a:r>
            <a:r>
              <a:rPr lang="en-US"/>
              <a:t>slæm áhrif á okkur?</a:t>
            </a:r>
            <a:endParaRPr lang="en-US" dirty="0"/>
          </a:p>
        </p:txBody>
      </p:sp>
      <p:sp>
        <p:nvSpPr>
          <p:cNvPr id="7" name="Text Placeholder 6"/>
          <p:cNvSpPr>
            <a:spLocks noGrp="1"/>
          </p:cNvSpPr>
          <p:nvPr>
            <p:ph type="body" sz="quarter" idx="14"/>
          </p:nvPr>
        </p:nvSpPr>
        <p:spPr>
          <a:xfrm>
            <a:off x="457200" y="2370128"/>
            <a:ext cx="8062912" cy="2330460"/>
          </a:xfrm>
        </p:spPr>
        <p:txBody>
          <a:bodyPr/>
          <a:lstStyle/>
          <a:p>
            <a:pPr marL="457200" indent="-457200">
              <a:buClr>
                <a:schemeClr val="tx1"/>
              </a:buClr>
              <a:buAutoNum type="alphaUcPeriod"/>
            </a:pPr>
            <a:r>
              <a:rPr lang="en-US" dirty="0"/>
              <a:t>Ég tel að þær bæti aðstæður</a:t>
            </a:r>
          </a:p>
          <a:p>
            <a:pPr marL="457200" indent="-457200">
              <a:buClr>
                <a:schemeClr val="tx1"/>
              </a:buClr>
              <a:buAutoNum type="alphaUcPeriod"/>
            </a:pPr>
            <a:r>
              <a:rPr lang="en-US" dirty="0"/>
              <a:t>Ég tel að þær geri aðstæður verri</a:t>
            </a:r>
          </a:p>
        </p:txBody>
      </p:sp>
      <p:sp>
        <p:nvSpPr>
          <p:cNvPr id="2" name="TextBox 1">
            <a:extLst>
              <a:ext uri="{FF2B5EF4-FFF2-40B4-BE49-F238E27FC236}">
                <a16:creationId xmlns:a16="http://schemas.microsoft.com/office/drawing/2014/main" id="{985D6998-738D-CD48-8E6D-E6BB4EB342D1}"/>
              </a:ext>
            </a:extLst>
          </p:cNvPr>
          <p:cNvSpPr txBox="1"/>
          <p:nvPr/>
        </p:nvSpPr>
        <p:spPr>
          <a:xfrm>
            <a:off x="214392" y="6318607"/>
            <a:ext cx="8815227" cy="553998"/>
          </a:xfrm>
          <a:prstGeom prst="rect">
            <a:avLst/>
          </a:prstGeom>
          <a:noFill/>
        </p:spPr>
        <p:txBody>
          <a:bodyPr wrap="square" rtlCol="0">
            <a:spAutoFit/>
          </a:bodyPr>
          <a:lstStyle/>
          <a:p>
            <a:r>
              <a:rPr lang="en-US" sz="1000" dirty="0"/>
              <a:t>Þetta viðbótarefni OpenStax er © Rice University og gefið út samkvæmt alþjóðlega CC BY-NC-SA 4.0 leyfinu. Aðeins má afrita það eða breyta því í óviðskiptalegum tilgangi, en geta verður OpenStax og Rice University sem rétthafa og tilgreina allar breytingar. Allar aðlaganir verður að gefa út með sams konar leyfi.</a:t>
            </a:r>
          </a:p>
        </p:txBody>
      </p:sp>
    </p:spTree>
    <p:extLst>
      <p:ext uri="{BB962C8B-B14F-4D97-AF65-F5344CB8AC3E}">
        <p14:creationId xmlns:p14="http://schemas.microsoft.com/office/powerpoint/2010/main" val="137624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1414</TotalTime>
  <Words>2196</Words>
  <Application>Microsoft Macintosh PowerPoint</Application>
  <PresentationFormat>On-screen Show (4:3)</PresentationFormat>
  <Paragraphs>161</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MS PGothic</vt:lpstr>
      <vt:lpstr>Arial</vt:lpstr>
      <vt:lpstr>Arial Black</vt:lpstr>
      <vt:lpstr>Calibri</vt:lpstr>
      <vt:lpstr>Essential</vt:lpstr>
      <vt:lpstr>INTRODUCTION TO SOCIOLOGY 3E</vt:lpstr>
      <vt:lpstr>Figure 21.1</vt:lpstr>
      <vt:lpstr>Q: How do you most frequently engage in social movement or social change?</vt:lpstr>
      <vt:lpstr>Forms of collective behavior</vt:lpstr>
      <vt:lpstr>Figure 21.2</vt:lpstr>
      <vt:lpstr>Theoretical perspectives (part 1)</vt:lpstr>
      <vt:lpstr>Figure 21.3</vt:lpstr>
      <vt:lpstr>Theoretical perspectives (part 2)</vt:lpstr>
      <vt:lpstr>Figure 21.4</vt:lpstr>
      <vt:lpstr>Theoretical perspectives (part 3)</vt:lpstr>
      <vt:lpstr>Local social movements</vt:lpstr>
      <vt:lpstr>Figure 21.5</vt:lpstr>
      <vt:lpstr>State social movements</vt:lpstr>
      <vt:lpstr>Figure 21.6</vt:lpstr>
      <vt:lpstr>State social movements, continued</vt:lpstr>
      <vt:lpstr>Figure 21.7</vt:lpstr>
      <vt:lpstr>Figure 21.8</vt:lpstr>
      <vt:lpstr>Types of social movements</vt:lpstr>
      <vt:lpstr>Q: What do you think is the most effective type of social action?</vt:lpstr>
      <vt:lpstr>Stages oF social movements</vt:lpstr>
      <vt:lpstr>Figure 20.9: Social movement industry</vt:lpstr>
      <vt:lpstr>Figure 21.10</vt:lpstr>
      <vt:lpstr>Q: when you think of The Words Black lives matter, with what do you most closely associate them?</vt:lpstr>
      <vt:lpstr>What is a social movement</vt:lpstr>
      <vt:lpstr>Q: With What type of social movement are you most likely to be/become involved?</vt:lpstr>
      <vt:lpstr>Strong Ties, Weak Ties, and social movements</vt:lpstr>
      <vt:lpstr>Resource mobilization</vt:lpstr>
      <vt:lpstr>Framing </vt:lpstr>
      <vt:lpstr>modernization</vt:lpstr>
      <vt:lpstr>Q: Generally, do you think recent instances of modernization are better or worse for Us?</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20 - Social Movements and Social Change</dc:title>
  <dc:creator>Spuddy McSpare</dc:creator>
  <cp:lastModifiedBy>Theresa Masciale</cp:lastModifiedBy>
  <cp:revision>92</cp:revision>
  <dcterms:created xsi:type="dcterms:W3CDTF">2012-06-04T02:13:36Z</dcterms:created>
  <dcterms:modified xsi:type="dcterms:W3CDTF">2026-02-16T20:36:16Z</dcterms:modified>
</cp:coreProperties>
</file>