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2" r:id="rId1"/>
  </p:sldMasterIdLst>
  <p:notesMasterIdLst>
    <p:notesMasterId r:id="rId24"/>
  </p:notesMasterIdLst>
  <p:handoutMasterIdLst>
    <p:handoutMasterId r:id="rId25"/>
  </p:handoutMasterIdLst>
  <p:sldIdLst>
    <p:sldId id="256" r:id="rId2"/>
    <p:sldId id="277" r:id="rId3"/>
    <p:sldId id="273" r:id="rId4"/>
    <p:sldId id="291" r:id="rId5"/>
    <p:sldId id="292" r:id="rId6"/>
    <p:sldId id="293" r:id="rId7"/>
    <p:sldId id="279" r:id="rId8"/>
    <p:sldId id="281" r:id="rId9"/>
    <p:sldId id="282" r:id="rId10"/>
    <p:sldId id="294" r:id="rId11"/>
    <p:sldId id="295" r:id="rId12"/>
    <p:sldId id="284" r:id="rId13"/>
    <p:sldId id="285" r:id="rId14"/>
    <p:sldId id="286" r:id="rId15"/>
    <p:sldId id="296" r:id="rId16"/>
    <p:sldId id="297" r:id="rId17"/>
    <p:sldId id="287" r:id="rId18"/>
    <p:sldId id="288" r:id="rId19"/>
    <p:sldId id="298" r:id="rId20"/>
    <p:sldId id="299" r:id="rId21"/>
    <p:sldId id="289" r:id="rId22"/>
    <p:sldId id="290" r:id="rId2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060" autoAdjust="0"/>
    <p:restoredTop sz="95095" autoAdjust="0"/>
  </p:normalViewPr>
  <p:slideViewPr>
    <p:cSldViewPr snapToGrid="0" snapToObjects="1">
      <p:cViewPr varScale="1">
        <p:scale>
          <a:sx n="112" d="100"/>
          <a:sy n="112" d="100"/>
        </p:scale>
        <p:origin x="1016"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3289D5-AC65-4003-AD87-75012C61E17D}"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FEF783-65BB-4950-9142-B9D1E48B4A83}" type="slidenum">
              <a:rPr lang="en-US" smtClean="0"/>
              <a:t>‹#›</a:t>
            </a:fld>
            <a:endParaRPr lang="en-US"/>
          </a:p>
        </p:txBody>
      </p:sp>
    </p:spTree>
    <p:extLst>
      <p:ext uri="{BB962C8B-B14F-4D97-AF65-F5344CB8AC3E}">
        <p14:creationId xmlns:p14="http://schemas.microsoft.com/office/powerpoint/2010/main" val="4293806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chemeClr val="tx1"/>
              </a:buClr>
              <a:buFont typeface="+mj-lt"/>
              <a:buAutoNum type="alphaLcParenR"/>
              <a:defRPr>
                <a:solidFill>
                  <a:schemeClr val="tx1"/>
                </a:solidFill>
              </a:defRPr>
            </a:lvl2pPr>
            <a:lvl3pPr marL="1257300" indent="-342900">
              <a:buClr>
                <a:schemeClr val="tx1"/>
              </a:buClr>
              <a:buFont typeface="+mj-lt"/>
              <a:buAutoNum type="alphaLcParenR"/>
              <a:defRPr>
                <a:solidFill>
                  <a:schemeClr val="tx1"/>
                </a:solidFill>
              </a:defRPr>
            </a:lvl3pPr>
            <a:lvl4pPr marL="1714500" indent="-342900">
              <a:buClr>
                <a:schemeClr val="tx1"/>
              </a:buClr>
              <a:buFont typeface="+mj-lt"/>
              <a:buAutoNum type="alphaLcParenR"/>
              <a:defRPr>
                <a:solidFill>
                  <a:schemeClr val="tx1"/>
                </a:solidFill>
              </a:defRPr>
            </a:lvl4pPr>
            <a:lvl5pPr marL="2171700" indent="-342900">
              <a:buClr>
                <a:schemeClr val="tx1"/>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28E64641-DE9B-4440-91A7-C75D23B67D1B}" type="datetime4">
              <a:rPr lang="en-US" smtClean="0"/>
              <a:t>February 16, 2026</a:t>
            </a:fld>
            <a:endParaRPr lang="en-US"/>
          </a:p>
        </p:txBody>
      </p:sp>
      <p:sp>
        <p:nvSpPr>
          <p:cNvPr id="6" name="Footer Placeholder 5"/>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22B2F32F-DE3A-49D8-9752-B6A88BF9DA27}" type="datetime4">
              <a:rPr lang="en-US" smtClean="0"/>
              <a:t>February 16, 2026</a:t>
            </a:fld>
            <a:endParaRPr lang="en-US"/>
          </a:p>
        </p:txBody>
      </p:sp>
      <p:sp>
        <p:nvSpPr>
          <p:cNvPr id="6" name="Footer Placeholder 4"/>
          <p:cNvSpPr>
            <a:spLocks noGrp="1"/>
          </p:cNvSpPr>
          <p:nvPr>
            <p:ph type="ftr" sz="quarter" idx="16"/>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AA7D5098-ADA1-46B8-9C9A-207710BA0E47}" type="datetime4">
              <a:rPr lang="en-US" smtClean="0"/>
              <a:t>February 16, 2026</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vl1pPr>
          </a:lstStyle>
          <a:p>
            <a:pPr>
              <a:defRPr/>
            </a:pPr>
            <a:fld id="{E6879249-B77B-4DB3-AD2B-6102A7CB2632}" type="datetime4">
              <a:rPr lang="en-US" smtClean="0"/>
              <a:t>February 16, 2026</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8B131BEF-55AF-4230-A501-276F0ED234A7}" type="datetime4">
              <a:rPr lang="en-US" smtClean="0"/>
              <a:t>February 16, 2026</a:t>
            </a:fld>
            <a:endParaRPr lang="en-US" dirty="0"/>
          </a:p>
        </p:txBody>
      </p:sp>
      <p:sp>
        <p:nvSpPr>
          <p:cNvPr id="5" name="Footer Placeholder 4"/>
          <p:cNvSpPr>
            <a:spLocks noGrp="1"/>
          </p:cNvSpPr>
          <p:nvPr>
            <p:ph type="ftr" sz="quarter" idx="3"/>
          </p:nvPr>
        </p:nvSpPr>
        <p:spPr>
          <a:xfrm>
            <a:off x="457199" y="6492875"/>
            <a:ext cx="7739450"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2_51e54acd9dc1.png" /><Relationship Id="rId3" Type="http://schemas.openxmlformats.org/officeDocument/2006/relationships/image" Target="../media/image3.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5_6e708498eb97.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6CA3F71-9162-4040-A80D-398C2724FF4C}"/>
              </a:ext>
            </a:extLst>
          </p:cNvPr>
          <p:cNvSpPr>
            <a:spLocks noGrp="1"/>
          </p:cNvSpPr>
          <p:nvPr>
            <p:ph type="title" idx="4294967295"/>
          </p:nvPr>
        </p:nvSpPr>
        <p:spPr>
          <a:xfrm>
            <a:off x="0" y="689599"/>
            <a:ext cx="9144000" cy="735012"/>
          </a:xfrm>
        </p:spPr>
        <p:txBody>
          <a:bodyPr>
            <a:normAutofit/>
          </a:bodyPr>
          <a:lstStyle/>
          <a:p>
            <a:pPr algn="ctr"/>
            <a:r>
              <a:rPr lang="en-US" sz="3600" dirty="0"/>
              <a:t>FÉLAGSFRÆÐI, 3. ÚTGÁFA</a:t>
            </a:r>
            <a:r>
              <a:rPr lang="en-US" sz="3600" baseline="0" dirty="0"/>
              <a:t/>
            </a:r>
            <a:r>
              <a:rPr lang="en-US" sz="3600" dirty="0"/>
              <a:t/>
            </a:r>
            <a:r>
              <a:rPr lang="en-US" sz="3600" baseline="0" dirty="0"/>
              <a:t/>
            </a:r>
            <a:endParaRPr lang="en-US" sz="3600" dirty="0"/>
          </a:p>
        </p:txBody>
      </p:sp>
      <p:sp>
        <p:nvSpPr>
          <p:cNvPr id="5" name="Chapter Title"/>
          <p:cNvSpPr txBox="1">
            <a:spLocks/>
          </p:cNvSpPr>
          <p:nvPr/>
        </p:nvSpPr>
        <p:spPr>
          <a:xfrm>
            <a:off x="0" y="1613937"/>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9. kafli: FÉLAGSLEG LAGSKIPTING Í BANDARÍKJUNUM</a:t>
            </a:r>
          </a:p>
          <a:p>
            <a:pPr algn="ctr" fontAlgn="auto">
              <a:spcAft>
                <a:spcPts val="0"/>
              </a:spcAft>
              <a:defRPr/>
            </a:pPr>
            <a:r>
              <a:rPr lang="en-US" sz="1600" cap="none" dirty="0">
                <a:solidFill>
                  <a:schemeClr val="tx1"/>
                </a:solidFill>
                <a:latin typeface="+mn-lt"/>
              </a:rPr>
              <a:t>Myndasýning í PowerPoint</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801977"/>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9.1</a:t>
            </a:r>
          </a:p>
        </p:txBody>
      </p:sp>
      <p:pic>
        <p:nvPicPr>
          <p:cNvPr id="4" name="Figure" descr="Bird's eye view of a palatial house with a beautifully manicured lawn."/>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8830" r="-18830"/>
          <a:stretch>
            <a:fillRect/>
          </a:stretch>
        </p:blipFill>
        <p:spPr>
          <a:xfrm>
            <a:off x="-246854" y="1150961"/>
            <a:ext cx="9390854" cy="4076524"/>
          </a:xfrm>
        </p:spPr>
      </p:pic>
      <p:sp>
        <p:nvSpPr>
          <p:cNvPr id="9219" name="Figure Legend"/>
          <p:cNvSpPr>
            <a:spLocks noGrp="1"/>
          </p:cNvSpPr>
          <p:nvPr>
            <p:ph type="body" sz="quarter" idx="14"/>
          </p:nvPr>
        </p:nvSpPr>
        <p:spPr>
          <a:xfrm>
            <a:off x="457198" y="5429250"/>
            <a:ext cx="8062913" cy="1166812"/>
          </a:xfrm>
        </p:spPr>
        <p:txBody>
          <a:bodyPr/>
          <a:lstStyle/>
          <a:p>
            <a:r>
              <a:rPr lang="en-US" sz="1600" b="1" dirty="0"/>
              <a:t/>
            </a:r>
            <a:r>
              <a:rPr lang="en-US" sz="1600" dirty="0"/>
              <a:t> Þetta hús, sem áður var í eigu hins þekkta sjónvarpsframleiðanda Aarons Spelling, var selt árið 2019 fyrir $119 milljónir. Það var hæsta söluverð sem greitt hafði verið fyrir einstakt íbúðarhús í sögu Kaliforníu. Húsið er stærsta einkahúsið í Los Angeles og telst eitt hið íburðarmesta í Bandaríkjunum. (Mynd: Atwater Village Newbie/</a:t>
            </a:r>
            <a:r>
              <a:rPr lang="en-US" sz="1600" dirty="0" err="1"/>
              <a:t>flickr</a:t>
            </a:r>
            <a:r>
              <a:rPr lang="en-US" sz="1600" dirty="0"/>
              <a:t>)</a:t>
            </a:r>
          </a:p>
          <a:p>
            <a:br>
              <a:rPr lang="en-US" sz="1600" dirty="0"/>
            </a:br>
            <a:endParaRPr lang="en-US" sz="1600" dirty="0">
              <a:effectLs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9.3</a:t>
            </a:r>
          </a:p>
        </p:txBody>
      </p:sp>
      <p:pic>
        <p:nvPicPr>
          <p:cNvPr id="2" name="Figure" descr="A rock formation showing various layers is shown."/>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710742" y="1108075"/>
            <a:ext cx="3525166" cy="5256213"/>
          </a:xfrm>
        </p:spPr>
      </p:pic>
      <p:sp>
        <p:nvSpPr>
          <p:cNvPr id="8195" name="Figure Legend"/>
          <p:cNvSpPr>
            <a:spLocks noGrp="1"/>
          </p:cNvSpPr>
          <p:nvPr>
            <p:ph type="body" sz="quarter" idx="14"/>
          </p:nvPr>
        </p:nvSpPr>
        <p:spPr>
          <a:xfrm>
            <a:off x="4606925" y="1108075"/>
            <a:ext cx="3913188" cy="5256213"/>
          </a:xfrm>
        </p:spPr>
        <p:txBody>
          <a:bodyPr/>
          <a:lstStyle/>
          <a:p>
            <a:r>
              <a:rPr lang="en-US" sz="1600" dirty="0">
                <a:solidFill>
                  <a:schemeClr val="tx1"/>
                </a:solidFill>
              </a:rPr>
              <a:t>Lög í bergi skýra hugmyndina um félagslega lagskiptingu. Fólki er raðað í félagslega flokka eða lög. Félagsleg staða ræðst af mörgum þáttum, svo sem tekjum, menntun, starfi, aldri, kynþætti, kyni og jafnvel líkamlegri getu. (Mynd: Just a Prairie Boy/</a:t>
            </a:r>
            <a:r>
              <a:rPr lang="en-US" sz="1600" dirty="0" err="1">
                <a:solidFill>
                  <a:schemeClr val="tx1"/>
                </a:solidFill>
              </a:rPr>
              <a:t>flickr</a:t>
            </a:r>
            <a:r>
              <a:rPr lang="en-US" sz="1600" dirty="0">
                <a:solidFill>
                  <a:schemeClr val="tx1"/>
                </a:solidFill>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Lagskipting</a:t>
            </a:r>
          </a:p>
        </p:txBody>
      </p:sp>
      <p:sp>
        <p:nvSpPr>
          <p:cNvPr id="9219" name="Figure Legend"/>
          <p:cNvSpPr>
            <a:spLocks noGrp="1"/>
          </p:cNvSpPr>
          <p:nvPr>
            <p:ph type="body" sz="quarter" idx="14"/>
          </p:nvPr>
        </p:nvSpPr>
        <p:spPr>
          <a:xfrm>
            <a:off x="457200" y="1228726"/>
            <a:ext cx="8062913" cy="1166812"/>
          </a:xfrm>
        </p:spPr>
        <p:txBody>
          <a:bodyPr/>
          <a:lstStyle/>
          <a:p>
            <a:pPr eaLnBrk="1" hangingPunct="1">
              <a:lnSpc>
                <a:spcPct val="90000"/>
              </a:lnSpc>
              <a:spcBef>
                <a:spcPts val="1584"/>
              </a:spcBef>
            </a:pPr>
            <a:r>
              <a:rPr lang="en-US" altLang="en-US" sz="1600" b="1" dirty="0">
                <a:ea typeface="MS PGothic" charset="-128"/>
              </a:rPr>
              <a:t>Félagsleg lagskipting</a:t>
            </a:r>
            <a:r>
              <a:rPr lang="en-US" altLang="en-US" sz="1600" dirty="0">
                <a:ea typeface="MS PGothic" charset="-128"/>
              </a:rPr>
              <a:t> er félags- og efnahagslegt kerfi sem skipar samfélagsþegnum í stigveldi frá hæstu stöðu til þeirrar lægstu, meðal annars eftir auð, völdum og virðingu</a:t>
            </a:r>
          </a:p>
          <a:p>
            <a:pPr eaLnBrk="1" hangingPunct="1">
              <a:lnSpc>
                <a:spcPct val="90000"/>
              </a:lnSpc>
              <a:spcBef>
                <a:spcPts val="1584"/>
              </a:spcBef>
            </a:pPr>
            <a:r>
              <a:rPr lang="en-US" altLang="en-US" sz="1600" b="1" dirty="0">
                <a:ea typeface="MS PGothic" charset="-128"/>
              </a:rPr>
              <a:t>Auður</a:t>
            </a:r>
            <a:r>
              <a:rPr lang="en-US" altLang="en-US" sz="1600" dirty="0">
                <a:ea typeface="MS PGothic" charset="-128"/>
              </a:rPr>
              <a:t> er verðmæti þess fjár og þeirra eigna sem einstaklingur á, til dæmis vegna arfs</a:t>
            </a:r>
          </a:p>
          <a:p>
            <a:pPr eaLnBrk="1" hangingPunct="1">
              <a:lnSpc>
                <a:spcPct val="90000"/>
              </a:lnSpc>
              <a:spcBef>
                <a:spcPts val="1584"/>
              </a:spcBef>
            </a:pPr>
            <a:r>
              <a:rPr lang="en-US" altLang="en-US" sz="1600" b="1" dirty="0">
                <a:ea typeface="MS PGothic" charset="-128"/>
              </a:rPr>
              <a:t>Tekjur</a:t>
            </a:r>
            <a:r>
              <a:rPr lang="en-US" altLang="en-US" sz="1600" dirty="0">
                <a:ea typeface="MS PGothic" charset="-128"/>
              </a:rPr>
              <a:t> eru það fé sem einstaklingur aflar með vinnu eða fjárfestingum</a:t>
            </a:r>
          </a:p>
        </p:txBody>
      </p:sp>
    </p:spTree>
    <p:extLst>
      <p:ext uri="{BB962C8B-B14F-4D97-AF65-F5344CB8AC3E}">
        <p14:creationId xmlns:p14="http://schemas.microsoft.com/office/powerpoint/2010/main" val="1002260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Lagskiptingarkerfi</a:t>
            </a:r>
          </a:p>
        </p:txBody>
      </p:sp>
      <p:sp>
        <p:nvSpPr>
          <p:cNvPr id="9219" name="Figure Legend"/>
          <p:cNvSpPr>
            <a:spLocks noGrp="1"/>
          </p:cNvSpPr>
          <p:nvPr>
            <p:ph type="body" sz="quarter" idx="14"/>
          </p:nvPr>
        </p:nvSpPr>
        <p:spPr>
          <a:xfrm>
            <a:off x="457200" y="1228725"/>
            <a:ext cx="8062913" cy="3328987"/>
          </a:xfrm>
        </p:spPr>
        <p:txBody>
          <a:bodyPr/>
          <a:lstStyle/>
          <a:p>
            <a:pPr eaLnBrk="1" hangingPunct="1">
              <a:lnSpc>
                <a:spcPct val="80000"/>
              </a:lnSpc>
              <a:spcBef>
                <a:spcPts val="2184"/>
              </a:spcBef>
            </a:pPr>
            <a:r>
              <a:rPr lang="en-US" altLang="en-US" sz="1600" b="1" dirty="0">
                <a:ea typeface="MS PGothic" charset="-128"/>
              </a:rPr>
              <a:t>Erfðastéttakerfi </a:t>
            </a:r>
            <a:r>
              <a:rPr lang="en-US" altLang="en-US" sz="1600" dirty="0">
                <a:ea typeface="MS PGothic" charset="-128"/>
              </a:rPr>
              <a:t>er kerfi þar sem fólk fæðist inn í félagslega stöðu sem það heldur alla ævi</a:t>
            </a:r>
          </a:p>
          <a:p>
            <a:pPr eaLnBrk="1" hangingPunct="1">
              <a:lnSpc>
                <a:spcPct val="80000"/>
              </a:lnSpc>
              <a:spcBef>
                <a:spcPts val="2184"/>
              </a:spcBef>
            </a:pPr>
            <a:r>
              <a:rPr lang="en-US" altLang="en-US" sz="1600" b="1" dirty="0">
                <a:ea typeface="MS PGothic" charset="-128"/>
              </a:rPr>
              <a:t>Almennt stéttakerfi </a:t>
            </a:r>
            <a:r>
              <a:rPr lang="en-US" altLang="en-US" sz="1600" dirty="0">
                <a:ea typeface="MS PGothic" charset="-128"/>
              </a:rPr>
              <a:t>byggist á félagslegri stöðu sem ræðst af samfélagslegum þáttum og eigin árangri</a:t>
            </a:r>
          </a:p>
          <a:p>
            <a:pPr eaLnBrk="1" hangingPunct="1">
              <a:lnSpc>
                <a:spcPct val="80000"/>
              </a:lnSpc>
              <a:spcBef>
                <a:spcPts val="2184"/>
              </a:spcBef>
            </a:pPr>
            <a:r>
              <a:rPr lang="en-US" altLang="en-US" sz="1600" b="1" dirty="0">
                <a:ea typeface="MS PGothic" charset="-128"/>
              </a:rPr>
              <a:t>Stétt</a:t>
            </a:r>
            <a:r>
              <a:rPr lang="en-US" altLang="en-US" sz="1600" dirty="0">
                <a:ea typeface="MS PGothic" charset="-128"/>
              </a:rPr>
              <a:t> er hópur fólks með sameiginlega félagslega stöðu sem byggist meðal annars á auði, tekjum, menntun og starfi</a:t>
            </a:r>
          </a:p>
          <a:p>
            <a:pPr eaLnBrk="1" hangingPunct="1">
              <a:lnSpc>
                <a:spcPct val="80000"/>
              </a:lnSpc>
              <a:spcBef>
                <a:spcPts val="2184"/>
              </a:spcBef>
            </a:pPr>
            <a:r>
              <a:rPr lang="en-US" altLang="en-US" sz="1600" b="1" dirty="0">
                <a:ea typeface="MS PGothic" charset="-128"/>
              </a:rPr>
              <a:t>Hjónabönd milli félagslegra hópa </a:t>
            </a:r>
            <a:r>
              <a:rPr lang="en-US" altLang="en-US" sz="1600" dirty="0">
                <a:ea typeface="MS PGothic" charset="-128"/>
              </a:rPr>
              <a:t>eru hjónabönd einstaklinga úr ólíkum félagslegum hópum</a:t>
            </a:r>
          </a:p>
          <a:p>
            <a:pPr eaLnBrk="1" hangingPunct="1">
              <a:lnSpc>
                <a:spcPct val="80000"/>
              </a:lnSpc>
              <a:spcBef>
                <a:spcPts val="2184"/>
              </a:spcBef>
            </a:pPr>
            <a:r>
              <a:rPr lang="en-US" altLang="en-US" sz="1600" b="1" dirty="0">
                <a:ea typeface="MS PGothic" charset="-128"/>
              </a:rPr>
              <a:t>Hjónabönd innan sama félagslega hóps </a:t>
            </a:r>
            <a:r>
              <a:rPr lang="en-US" altLang="en-US" sz="1600" dirty="0">
                <a:ea typeface="MS PGothic" charset="-128"/>
              </a:rPr>
              <a:t>eru sambönd einstaklinga innan sama félagslega hóps</a:t>
            </a:r>
          </a:p>
          <a:p>
            <a:pPr eaLnBrk="1" hangingPunct="1">
              <a:lnSpc>
                <a:spcPct val="80000"/>
              </a:lnSpc>
              <a:spcBef>
                <a:spcPts val="2184"/>
              </a:spcBef>
            </a:pPr>
            <a:r>
              <a:rPr lang="en-US" altLang="en-US" sz="1600" b="1" dirty="0">
                <a:ea typeface="MS PGothic" charset="-128"/>
              </a:rPr>
              <a:t>Verðleikaræði</a:t>
            </a:r>
            <a:r>
              <a:rPr lang="en-US" altLang="en-US" sz="1600" dirty="0">
                <a:ea typeface="MS PGothic" charset="-128"/>
              </a:rPr>
              <a:t> er hugsjónakerfi þar sem eigin frammistaða — eða verðleikar — ræður félagslegri stöðu</a:t>
            </a:r>
          </a:p>
        </p:txBody>
      </p:sp>
    </p:spTree>
    <p:extLst>
      <p:ext uri="{BB962C8B-B14F-4D97-AF65-F5344CB8AC3E}">
        <p14:creationId xmlns:p14="http://schemas.microsoft.com/office/powerpoint/2010/main" val="1883343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Samræmi félagslegrar stöðu</a:t>
            </a:r>
          </a:p>
        </p:txBody>
      </p:sp>
      <p:sp>
        <p:nvSpPr>
          <p:cNvPr id="9219" name="Figure Legend"/>
          <p:cNvSpPr>
            <a:spLocks noGrp="1"/>
          </p:cNvSpPr>
          <p:nvPr>
            <p:ph type="body" sz="quarter" idx="14"/>
          </p:nvPr>
        </p:nvSpPr>
        <p:spPr>
          <a:xfrm>
            <a:off x="457200" y="1228725"/>
            <a:ext cx="8062913" cy="3328987"/>
          </a:xfrm>
        </p:spPr>
        <p:txBody>
          <a:bodyPr/>
          <a:lstStyle/>
          <a:p>
            <a:pPr eaLnBrk="1" hangingPunct="1"/>
            <a:r>
              <a:rPr lang="en-US" altLang="en-US" sz="1600" b="1" dirty="0">
                <a:ea typeface="MS PGothic" charset="-128"/>
              </a:rPr>
              <a:t>Samræmi félagslegrar stöðu </a:t>
            </a:r>
            <a:r>
              <a:rPr lang="en-US" altLang="en-US" sz="1600" dirty="0">
                <a:ea typeface="MS PGothic" charset="-128"/>
              </a:rPr>
              <a:t>lýsir því hversu samræmd staða einstaklings er eftir félagslegum viðmiðum á borð við tekjur, menntun og starf</a:t>
            </a:r>
          </a:p>
        </p:txBody>
      </p:sp>
    </p:spTree>
    <p:extLst>
      <p:ext uri="{BB962C8B-B14F-4D97-AF65-F5344CB8AC3E}">
        <p14:creationId xmlns:p14="http://schemas.microsoft.com/office/powerpoint/2010/main" val="15606876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9.4</a:t>
            </a:r>
          </a:p>
        </p:txBody>
      </p:sp>
      <p:pic>
        <p:nvPicPr>
          <p:cNvPr id="2" name="Figure" descr="One side of a block of rowhouses and cars covered in snow is shown."/>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64641" y="1122363"/>
            <a:ext cx="5248031"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Íbúar þessara húsa eru líklega með svipaðar tekjur og sambærilega menntun. Í sama hverfi býr oft fólk með svipaða félagslega stöðu. Efnaðar fjölskyldur búa yfirleitt ekki í næsta húsi við fátækari fjölskyldur, þótt það sé breytilegt eftir borgum og löndum. (Mynd: Orin </a:t>
            </a:r>
            <a:r>
              <a:rPr lang="en-US" sz="1600" dirty="0" err="1"/>
              <a:t>Zebest</a:t>
            </a:r>
            <a:r>
              <a:rPr lang="en-US" sz="1600" dirty="0"/>
              <a:t>/</a:t>
            </a:r>
            <a:r>
              <a:rPr lang="en-US" sz="1600" dirty="0" err="1"/>
              <a:t>flickr</a:t>
            </a:r>
            <a:r>
              <a:rPr lang="en-US" sz="1600" dirty="0"/>
              <a:t>)</a:t>
            </a:r>
          </a:p>
        </p:txBody>
      </p:sp>
    </p:spTree>
    <p:extLst>
      <p:ext uri="{BB962C8B-B14F-4D97-AF65-F5344CB8AC3E}">
        <p14:creationId xmlns:p14="http://schemas.microsoft.com/office/powerpoint/2010/main" val="3652412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9.5</a:t>
            </a:r>
          </a:p>
        </p:txBody>
      </p:sp>
      <p:pic>
        <p:nvPicPr>
          <p:cNvPr id="2" name="Figure" descr="A woman in India is shown from behind walking down the street."/>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51792" y="1122363"/>
            <a:ext cx="5273728" cy="3500437"/>
          </a:xfrm>
        </p:spPr>
      </p:pic>
      <p:sp>
        <p:nvSpPr>
          <p:cNvPr id="9219" name="Figure Legend"/>
          <p:cNvSpPr>
            <a:spLocks noGrp="1"/>
          </p:cNvSpPr>
          <p:nvPr>
            <p:ph type="body" sz="quarter" idx="14"/>
          </p:nvPr>
        </p:nvSpPr>
        <p:spPr>
          <a:xfrm>
            <a:off x="457200" y="4843463"/>
            <a:ext cx="8062913" cy="1166812"/>
          </a:xfrm>
        </p:spPr>
        <p:txBody>
          <a:bodyPr/>
          <a:lstStyle/>
          <a:p>
            <a:r>
              <a:rPr lang="en-US" sz="1500" dirty="0"/>
              <a:t>Áður fyrr ríkti ósveigjanlegt stéttakerfi á Indlandi. Fólk í lægstu stéttinni bjó við sára fátækt og var útskúfað úr samfélaginu. Sumir þættir hins aflagða stéttakerfis hafa enn félagslega þýðingu. Á myndinni vinnur indversk kona úr tiltekinni hindúastétt við byggingarframkvæmdir, </a:t>
            </a:r>
            <a:r>
              <a:rPr lang="en-US" sz="1600" dirty="0"/>
              <a:t>þar sem hún rífur og reisir hús. </a:t>
            </a:r>
            <a:r>
              <a:rPr lang="en-US" sz="1500" dirty="0"/>
              <a:t>(Mynd: </a:t>
            </a:r>
            <a:r>
              <a:rPr lang="en-US" sz="1500" dirty="0" err="1"/>
              <a:t>Elessar</a:t>
            </a:r>
            <a:r>
              <a:rPr lang="en-US" sz="1500" dirty="0"/>
              <a:t>/</a:t>
            </a:r>
            <a:r>
              <a:rPr lang="en-US" sz="1500" dirty="0" err="1"/>
              <a:t>flickr</a:t>
            </a:r>
            <a:r>
              <a:rPr lang="en-US" sz="1500" dirty="0"/>
              <a:t>)</a:t>
            </a:r>
          </a:p>
        </p:txBody>
      </p:sp>
    </p:spTree>
    <p:extLst>
      <p:ext uri="{BB962C8B-B14F-4D97-AF65-F5344CB8AC3E}">
        <p14:creationId xmlns:p14="http://schemas.microsoft.com/office/powerpoint/2010/main" val="40091479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9.6</a:t>
            </a:r>
          </a:p>
        </p:txBody>
      </p:sp>
      <p:pic>
        <p:nvPicPr>
          <p:cNvPr id="7" name="Picture Placeholder 6" descr="Meghan Markle and Prince Harry stand next to each other with Catherine, Duchess of Cambridge. People take pictures of them." title="Figure 9.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7479" b="17479"/>
          <a:stretch>
            <a:fillRect/>
          </a:stretch>
        </p:blipFill>
        <p:spPr/>
      </p:pic>
      <p:sp>
        <p:nvSpPr>
          <p:cNvPr id="9219" name="Figure Legend"/>
          <p:cNvSpPr>
            <a:spLocks noGrp="1"/>
          </p:cNvSpPr>
          <p:nvPr>
            <p:ph type="body" sz="quarter" idx="14"/>
          </p:nvPr>
        </p:nvSpPr>
        <p:spPr>
          <a:xfrm>
            <a:off x="457200" y="4843463"/>
            <a:ext cx="8062913" cy="1485900"/>
          </a:xfrm>
        </p:spPr>
        <p:txBody>
          <a:bodyPr/>
          <a:lstStyle/>
          <a:p>
            <a:r>
              <a:rPr lang="en-US" sz="1600" dirty="0"/>
              <a:t>Harry prins og Meghan </a:t>
            </a:r>
            <a:r>
              <a:rPr lang="en-US" sz="1600" dirty="0" err="1"/>
              <a:t>Markle</a:t>
            </a:r>
            <a:r>
              <a:rPr lang="en-US" sz="1600" dirty="0"/>
              <a:t> ásamt öðrum meðlimum bresku konungsfjölskyldunnar árið 2017. Ári síðar gengu þau í hjónaband og hin bandaríska leikkona og fatahönnuður hlaut þegar í stað titilinn „Hennar konunglega hátign, hertogaynjan af Sussex“. Staðan og titillinn veita umtalsverð forréttindi sem fylgja þjóðfélagsstétt. (Mynd: Mark Jones/Wikimedia Commons)</a:t>
            </a:r>
          </a:p>
        </p:txBody>
      </p:sp>
    </p:spTree>
    <p:extLst>
      <p:ext uri="{BB962C8B-B14F-4D97-AF65-F5344CB8AC3E}">
        <p14:creationId xmlns:p14="http://schemas.microsoft.com/office/powerpoint/2010/main" val="2150374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Þjóðfélagsstétt</a:t>
            </a:r>
          </a:p>
        </p:txBody>
      </p:sp>
      <p:sp>
        <p:nvSpPr>
          <p:cNvPr id="9219" name="Figure Legend"/>
          <p:cNvSpPr>
            <a:spLocks noGrp="1"/>
          </p:cNvSpPr>
          <p:nvPr>
            <p:ph type="body" sz="quarter" idx="14"/>
          </p:nvPr>
        </p:nvSpPr>
        <p:spPr>
          <a:xfrm>
            <a:off x="457200" y="1228725"/>
            <a:ext cx="8062913" cy="3328987"/>
          </a:xfrm>
        </p:spPr>
        <p:txBody>
          <a:bodyPr/>
          <a:lstStyle/>
          <a:p>
            <a:pPr marL="171450" indent="-171450" eaLnBrk="1" fontAlgn="auto" hangingPunct="1">
              <a:spcAft>
                <a:spcPts val="0"/>
              </a:spcAft>
              <a:buFont typeface="Arial" charset="0"/>
              <a:buChar char="•"/>
              <a:defRPr/>
            </a:pPr>
            <a:r>
              <a:rPr lang="en-US" b="1" dirty="0">
                <a:solidFill>
                  <a:prstClr val="black"/>
                </a:solidFill>
              </a:rPr>
              <a:t>Lífskjör</a:t>
            </a:r>
            <a:r>
              <a:rPr lang="en-US" dirty="0">
                <a:solidFill>
                  <a:prstClr val="black"/>
                </a:solidFill>
              </a:rPr>
              <a:t> ráðast af þeim auði sem fólk hefur til að afla sér efnislegra gæða og þæginda og viðhalda tilteknum félags- og efnahagslegum lífsstíl</a:t>
            </a:r>
          </a:p>
          <a:p>
            <a:pPr marL="171450" indent="-171450" eaLnBrk="1" fontAlgn="auto" hangingPunct="1">
              <a:spcAft>
                <a:spcPts val="0"/>
              </a:spcAft>
              <a:buFont typeface="Arial" charset="0"/>
              <a:buChar char="•"/>
              <a:defRPr/>
            </a:pPr>
            <a:endParaRPr lang="en-US" dirty="0">
              <a:solidFill>
                <a:prstClr val="black"/>
              </a:solidFill>
            </a:endParaRPr>
          </a:p>
          <a:p>
            <a:pPr marL="171450" indent="-171450" eaLnBrk="1" hangingPunct="1">
              <a:buFont typeface="Arial" charset="0"/>
              <a:buChar char="•"/>
            </a:pPr>
            <a:r>
              <a:rPr lang="en-US" altLang="en-US" dirty="0">
                <a:ea typeface="MS PGothic" charset="-128"/>
              </a:rPr>
              <a:t>Yfirstétt</a:t>
            </a:r>
          </a:p>
          <a:p>
            <a:pPr marL="171450" indent="-171450" eaLnBrk="1" hangingPunct="1">
              <a:buFont typeface="Arial" charset="0"/>
              <a:buChar char="•"/>
            </a:pPr>
            <a:r>
              <a:rPr lang="en-US" altLang="en-US" dirty="0">
                <a:ea typeface="MS PGothic" charset="-128"/>
              </a:rPr>
              <a:t>Miðstétt</a:t>
            </a:r>
          </a:p>
          <a:p>
            <a:pPr marL="171450" indent="-171450" eaLnBrk="1" hangingPunct="1">
              <a:buFont typeface="Arial" charset="0"/>
              <a:buChar char="•"/>
            </a:pPr>
            <a:r>
              <a:rPr lang="en-US" altLang="en-US" dirty="0">
                <a:ea typeface="MS PGothic" charset="-128"/>
              </a:rPr>
              <a:t>Lágstétt</a:t>
            </a:r>
          </a:p>
          <a:p>
            <a:pPr eaLnBrk="1" fontAlgn="auto" hangingPunct="1">
              <a:spcAft>
                <a:spcPts val="0"/>
              </a:spcAft>
              <a:buFont typeface="Arial"/>
              <a:buChar char="•"/>
              <a:defRPr/>
            </a:pPr>
            <a:endParaRPr lang="en-US" sz="1100" dirty="0"/>
          </a:p>
        </p:txBody>
      </p:sp>
    </p:spTree>
    <p:extLst>
      <p:ext uri="{BB962C8B-B14F-4D97-AF65-F5344CB8AC3E}">
        <p14:creationId xmlns:p14="http://schemas.microsoft.com/office/powerpoint/2010/main" val="1517735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Félagslegur hreyfanleiki</a:t>
            </a:r>
          </a:p>
        </p:txBody>
      </p:sp>
      <p:sp>
        <p:nvSpPr>
          <p:cNvPr id="9219" name="Figure Legend"/>
          <p:cNvSpPr>
            <a:spLocks noGrp="1"/>
          </p:cNvSpPr>
          <p:nvPr>
            <p:ph type="body" sz="quarter" idx="14"/>
          </p:nvPr>
        </p:nvSpPr>
        <p:spPr>
          <a:xfrm>
            <a:off x="457200" y="1228725"/>
            <a:ext cx="8062913" cy="3328987"/>
          </a:xfrm>
        </p:spPr>
        <p:txBody>
          <a:bodyPr/>
          <a:lstStyle/>
          <a:p>
            <a:pPr eaLnBrk="1" hangingPunct="1">
              <a:lnSpc>
                <a:spcPct val="80000"/>
              </a:lnSpc>
              <a:spcBef>
                <a:spcPts val="1680"/>
              </a:spcBef>
            </a:pPr>
            <a:r>
              <a:rPr lang="en-US" altLang="en-US" b="1" dirty="0">
                <a:ea typeface="MS PGothic" charset="-128"/>
              </a:rPr>
              <a:t>Félagslegur hreyfanleiki </a:t>
            </a:r>
            <a:r>
              <a:rPr lang="en-US" altLang="en-US" dirty="0">
                <a:ea typeface="MS PGothic" charset="-128"/>
              </a:rPr>
              <a:t>er geta fólks til að færa sig milli staða innan félagslegs lagskiptingarkerfis</a:t>
            </a:r>
          </a:p>
          <a:p>
            <a:pPr eaLnBrk="1" hangingPunct="1">
              <a:lnSpc>
                <a:spcPct val="80000"/>
              </a:lnSpc>
              <a:spcBef>
                <a:spcPts val="1680"/>
              </a:spcBef>
            </a:pPr>
            <a:r>
              <a:rPr lang="en-US" altLang="en-US" b="1" dirty="0">
                <a:ea typeface="MS PGothic" charset="-128"/>
              </a:rPr>
              <a:t>Hreyfanleiki upp á við </a:t>
            </a:r>
            <a:r>
              <a:rPr lang="en-US" altLang="en-US" dirty="0">
                <a:ea typeface="MS PGothic" charset="-128"/>
              </a:rPr>
              <a:t>er færsla upp í hærri þjóðfélagsstétt</a:t>
            </a:r>
          </a:p>
          <a:p>
            <a:pPr eaLnBrk="1" hangingPunct="1">
              <a:lnSpc>
                <a:spcPct val="80000"/>
              </a:lnSpc>
              <a:spcBef>
                <a:spcPts val="1680"/>
              </a:spcBef>
            </a:pPr>
            <a:r>
              <a:rPr lang="en-US" altLang="en-US" b="1" dirty="0">
                <a:ea typeface="MS PGothic" charset="-128"/>
              </a:rPr>
              <a:t>Hreyfanleiki niður á við </a:t>
            </a:r>
            <a:r>
              <a:rPr lang="en-US" altLang="en-US" dirty="0">
                <a:ea typeface="MS PGothic" charset="-128"/>
              </a:rPr>
              <a:t>er færsla niður í lægri þjóðfélagsstétt</a:t>
            </a:r>
          </a:p>
          <a:p>
            <a:pPr eaLnBrk="1" hangingPunct="1">
              <a:lnSpc>
                <a:spcPct val="80000"/>
              </a:lnSpc>
              <a:spcBef>
                <a:spcPts val="1680"/>
              </a:spcBef>
            </a:pPr>
            <a:r>
              <a:rPr lang="en-US" altLang="en-US" b="1" dirty="0">
                <a:ea typeface="MS PGothic" charset="-128"/>
              </a:rPr>
              <a:t>Félagslegur hreyfanleiki milli kynslóða </a:t>
            </a:r>
            <a:r>
              <a:rPr lang="en-US" altLang="en-US" dirty="0">
                <a:ea typeface="MS PGothic" charset="-128"/>
              </a:rPr>
              <a:t>er munur á félagslegri stétt milli kynslóða sömu fjölskyldu</a:t>
            </a:r>
          </a:p>
          <a:p>
            <a:pPr eaLnBrk="1" hangingPunct="1">
              <a:lnSpc>
                <a:spcPct val="80000"/>
              </a:lnSpc>
              <a:spcBef>
                <a:spcPts val="1680"/>
              </a:spcBef>
            </a:pPr>
            <a:r>
              <a:rPr lang="en-US" altLang="en-US" b="1" dirty="0" err="1">
                <a:ea typeface="MS PGothic" charset="-128"/>
              </a:rPr>
              <a:t>Félagslegur hreyfanleiki</a:t>
            </a:r>
            <a:r>
              <a:rPr lang="en-US" altLang="en-US" b="1" dirty="0">
                <a:ea typeface="MS PGothic" charset="-128"/>
              </a:rPr>
              <a:t> innan lífsferils </a:t>
            </a:r>
            <a:r>
              <a:rPr lang="en-US" altLang="en-US" dirty="0">
                <a:ea typeface="MS PGothic" charset="-128"/>
              </a:rPr>
              <a:t>er breyting á félagslegri stöðu einstaklings yfir ævina</a:t>
            </a:r>
          </a:p>
          <a:p>
            <a:pPr eaLnBrk="1" hangingPunct="1">
              <a:lnSpc>
                <a:spcPct val="80000"/>
              </a:lnSpc>
              <a:spcBef>
                <a:spcPts val="1680"/>
              </a:spcBef>
            </a:pPr>
            <a:r>
              <a:rPr lang="en-US" altLang="en-US" b="1" dirty="0">
                <a:ea typeface="MS PGothic" charset="-128"/>
              </a:rPr>
              <a:t>Formgerðarhreyfanleiki </a:t>
            </a:r>
            <a:r>
              <a:rPr lang="en-US" altLang="en-US" dirty="0">
                <a:ea typeface="MS PGothic" charset="-128"/>
              </a:rPr>
              <a:t>er samfélagsbreyting sem gerir heilum hópi fólks kleift að færast upp eða niður stéttastigann</a:t>
            </a:r>
          </a:p>
          <a:p>
            <a:pPr eaLnBrk="1" fontAlgn="auto" hangingPunct="1">
              <a:spcAft>
                <a:spcPts val="0"/>
              </a:spcAft>
              <a:buFont typeface="Arial"/>
              <a:buChar char="•"/>
              <a:defRPr/>
            </a:pPr>
            <a:endParaRPr lang="en-US" sz="1100" dirty="0"/>
          </a:p>
        </p:txBody>
      </p:sp>
    </p:spTree>
    <p:extLst>
      <p:ext uri="{BB962C8B-B14F-4D97-AF65-F5344CB8AC3E}">
        <p14:creationId xmlns:p14="http://schemas.microsoft.com/office/powerpoint/2010/main" val="1826088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9.8</a:t>
            </a:r>
          </a:p>
        </p:txBody>
      </p:sp>
      <p:pic>
        <p:nvPicPr>
          <p:cNvPr id="2" name="Figure" descr="A luxurious house and ground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52785" y="1122363"/>
            <a:ext cx="5271742"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Fólk úr yfirstétt hefur efni á að búa, starfa og verja frítíma sínum á afmörkuðum stöðum sem eru hannaðir með munað og þægindi í huga. (Mynd birt með leyfi PrimeImageMedia.com/</a:t>
            </a:r>
            <a:r>
              <a:rPr lang="en-US" sz="1600" dirty="0" err="1"/>
              <a:t>flickr</a:t>
            </a:r>
            <a:r>
              <a:rPr lang="en-US" sz="1600" dirty="0"/>
              <a:t>)</a:t>
            </a:r>
          </a:p>
        </p:txBody>
      </p:sp>
    </p:spTree>
    <p:extLst>
      <p:ext uri="{BB962C8B-B14F-4D97-AF65-F5344CB8AC3E}">
        <p14:creationId xmlns:p14="http://schemas.microsoft.com/office/powerpoint/2010/main" val="1798621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9.9</a:t>
            </a:r>
          </a:p>
        </p:txBody>
      </p:sp>
      <p:pic>
        <p:nvPicPr>
          <p:cNvPr id="2" name="Figure" descr="A group of women are shown talking and eating."/>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852785" y="1122363"/>
            <a:ext cx="5271742"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Þessir félagar í klúbbi telja sig líklega tilheyra millistétt. (Mynd birt með leyfi United Way Canada- </a:t>
            </a:r>
            <a:r>
              <a:rPr lang="en-US" sz="1600" dirty="0" err="1"/>
              <a:t>Centraide</a:t>
            </a:r>
            <a:r>
              <a:rPr lang="en-US" sz="1600" dirty="0"/>
              <a:t> Canada/</a:t>
            </a:r>
            <a:r>
              <a:rPr lang="en-US" sz="1600" dirty="0" err="1"/>
              <a:t>flickr</a:t>
            </a:r>
            <a:r>
              <a:rPr lang="en-US" sz="1600" dirty="0"/>
              <a:t>)</a:t>
            </a:r>
          </a:p>
        </p:txBody>
      </p:sp>
    </p:spTree>
    <p:extLst>
      <p:ext uri="{BB962C8B-B14F-4D97-AF65-F5344CB8AC3E}">
        <p14:creationId xmlns:p14="http://schemas.microsoft.com/office/powerpoint/2010/main" val="30100556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84133"/>
            <a:ext cx="8062913" cy="658813"/>
          </a:xfrm>
        </p:spPr>
        <p:txBody>
          <a:bodyPr/>
          <a:lstStyle/>
          <a:p>
            <a:pPr fontAlgn="auto">
              <a:spcAft>
                <a:spcPts val="0"/>
              </a:spcAft>
              <a:defRPr/>
            </a:pPr>
            <a:r>
              <a:rPr lang="en-US" dirty="0"/>
              <a:t>Mynd 9.10</a:t>
            </a:r>
          </a:p>
        </p:txBody>
      </p:sp>
      <p:pic>
        <p:nvPicPr>
          <p:cNvPr id="7" name="Picture Placeholder 6" descr="A person carrying a bag rides a bicycle in a heavy snowstorm." title="Figure 9.10"/>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57250" y="854591"/>
            <a:ext cx="7543800" cy="4577319"/>
          </a:xfrm>
        </p:spPr>
      </p:pic>
      <p:sp>
        <p:nvSpPr>
          <p:cNvPr id="9219" name="Figure Legend"/>
          <p:cNvSpPr>
            <a:spLocks noGrp="1"/>
          </p:cNvSpPr>
          <p:nvPr>
            <p:ph type="body" sz="quarter" idx="14"/>
          </p:nvPr>
        </p:nvSpPr>
        <p:spPr>
          <a:xfrm>
            <a:off x="457200" y="5543555"/>
            <a:ext cx="8062913" cy="1166812"/>
          </a:xfrm>
        </p:spPr>
        <p:txBody>
          <a:bodyPr/>
          <a:lstStyle/>
          <a:p>
            <a:r>
              <a:rPr lang="en-US" sz="1600" dirty="0"/>
              <a:t>Hjólasendlar og fólk sem annast heimsendingar á reiðhjólum teljast oft til verkalýðsstéttar. Þau vinna við erfiðar og hættulegar aðstæður og hagsmunum þeirra er ekki alltaf nægilega sinnt af opinberum stofnunum eða í reglum um öryggi og sanngirni. (Mynd: </a:t>
            </a:r>
            <a:r>
              <a:rPr lang="en-US" sz="1600" dirty="0" err="1"/>
              <a:t>edwardhblake</a:t>
            </a:r>
            <a:r>
              <a:rPr lang="en-US" sz="1600" dirty="0"/>
              <a:t>/</a:t>
            </a:r>
            <a:r>
              <a:rPr lang="en-US" sz="1600" dirty="0" err="1"/>
              <a:t>flickr</a:t>
            </a:r>
            <a:r>
              <a:rPr lang="en-US" sz="1600" dirty="0"/>
              <a:t>)</a:t>
            </a:r>
          </a:p>
          <a:p>
            <a:br>
              <a:rPr lang="en-US" sz="1600" dirty="0"/>
            </a:br>
            <a:endParaRPr lang="en-US" sz="1600" dirty="0"/>
          </a:p>
        </p:txBody>
      </p:sp>
    </p:spTree>
    <p:extLst>
      <p:ext uri="{BB962C8B-B14F-4D97-AF65-F5344CB8AC3E}">
        <p14:creationId xmlns:p14="http://schemas.microsoft.com/office/powerpoint/2010/main" val="2400206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Stéttareinkenni</a:t>
            </a:r>
          </a:p>
        </p:txBody>
      </p:sp>
      <p:sp>
        <p:nvSpPr>
          <p:cNvPr id="9219" name="Figure Legend"/>
          <p:cNvSpPr>
            <a:spLocks noGrp="1"/>
          </p:cNvSpPr>
          <p:nvPr>
            <p:ph type="body" sz="quarter" idx="14"/>
          </p:nvPr>
        </p:nvSpPr>
        <p:spPr>
          <a:xfrm>
            <a:off x="457200" y="1228725"/>
            <a:ext cx="8062913" cy="5314950"/>
          </a:xfrm>
        </p:spPr>
        <p:txBody>
          <a:bodyPr/>
          <a:lstStyle/>
          <a:p>
            <a:pPr eaLnBrk="1" hangingPunct="1"/>
            <a:r>
              <a:rPr lang="en-US" altLang="en-US" b="1" dirty="0">
                <a:ea typeface="MS PGothic" charset="-128"/>
              </a:rPr>
              <a:t>Stéttareinkenni (stéttarmörk) </a:t>
            </a:r>
            <a:r>
              <a:rPr lang="en-US" altLang="en-US" dirty="0">
                <a:ea typeface="MS PGothic" charset="-128"/>
              </a:rPr>
              <a:t>eru dæmigerð hegðun, siðir og viðmið sem einkenna hverja stétt</a:t>
            </a:r>
          </a:p>
          <a:p>
            <a:pPr eaLnBrk="1" hangingPunct="1"/>
            <a:endParaRPr lang="en-US" altLang="en-US" dirty="0">
              <a:ea typeface="MS PGothic" charset="-128"/>
            </a:endParaRPr>
          </a:p>
          <a:p>
            <a:pPr eaLnBrk="1" hangingPunct="1"/>
            <a:r>
              <a:rPr lang="en-US" altLang="en-US" dirty="0">
                <a:ea typeface="MS PGothic" charset="-128"/>
              </a:rPr>
              <a:t>Stéttareinkenni tengjast oft staðalmyndum og væntingum sem geta leitt til athugasemda, móðgana og áreitni:</a:t>
            </a:r>
          </a:p>
          <a:p>
            <a:pPr marL="342900" indent="-342900" eaLnBrk="1" hangingPunct="1">
              <a:buFont typeface="Arial" charset="0"/>
              <a:buChar char="•"/>
            </a:pPr>
            <a:r>
              <a:rPr lang="en-US" altLang="en-US" dirty="0">
                <a:ea typeface="MS PGothic" charset="-128"/>
              </a:rPr>
              <a:t>Auðugri manneskju í ódýrum fötum er stundum hrósað en stundum gert að athlægi.</a:t>
            </a:r>
          </a:p>
          <a:p>
            <a:pPr marL="342900" indent="-342900" eaLnBrk="1" hangingPunct="1">
              <a:buFont typeface="Arial" charset="0"/>
              <a:buChar char="•"/>
            </a:pPr>
            <a:r>
              <a:rPr lang="en-US" altLang="en-US" dirty="0">
                <a:ea typeface="MS PGothic" charset="-128"/>
              </a:rPr>
              <a:t>Lögregla kann að stöðva manneskju úr tilteknu hverfi ef hún ekur mjög glæsilegum bíl.</a:t>
            </a:r>
          </a:p>
          <a:p>
            <a:pPr marL="342900" indent="-342900" eaLnBrk="1" hangingPunct="1">
              <a:buFont typeface="Arial" charset="0"/>
              <a:buChar char="•"/>
            </a:pPr>
            <a:r>
              <a:rPr lang="en-US" altLang="en-US" dirty="0">
                <a:ea typeface="MS PGothic" charset="-128"/>
              </a:rPr>
              <a:t>Manneskja sem virðist hafa tiltekna efnahagslega stöðu kann að vera krafin skýringa þegar hún kemur inn á dýran veitingastað eða í dýra verslun.  </a:t>
            </a:r>
          </a:p>
          <a:p>
            <a:pPr eaLnBrk="1" fontAlgn="auto" hangingPunct="1">
              <a:spcAft>
                <a:spcPts val="0"/>
              </a:spcAft>
              <a:defRPr/>
            </a:pPr>
            <a:endParaRPr lang="en-US" sz="1100" dirty="0"/>
          </a:p>
        </p:txBody>
      </p:sp>
    </p:spTree>
    <p:extLst>
      <p:ext uri="{BB962C8B-B14F-4D97-AF65-F5344CB8AC3E}">
        <p14:creationId xmlns:p14="http://schemas.microsoft.com/office/powerpoint/2010/main" val="195758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Lagskipting á heimsvísu</a:t>
            </a:r>
          </a:p>
        </p:txBody>
      </p:sp>
      <p:sp>
        <p:nvSpPr>
          <p:cNvPr id="9219" name="Figure Legend"/>
          <p:cNvSpPr>
            <a:spLocks noGrp="1"/>
          </p:cNvSpPr>
          <p:nvPr>
            <p:ph type="body" sz="quarter" idx="14"/>
          </p:nvPr>
        </p:nvSpPr>
        <p:spPr>
          <a:xfrm>
            <a:off x="457200" y="1228725"/>
            <a:ext cx="8062913" cy="3328987"/>
          </a:xfrm>
        </p:spPr>
        <p:txBody>
          <a:bodyPr/>
          <a:lstStyle/>
          <a:p>
            <a:pPr eaLnBrk="1" fontAlgn="auto" hangingPunct="1">
              <a:spcAft>
                <a:spcPts val="0"/>
              </a:spcAft>
              <a:defRPr/>
            </a:pPr>
            <a:r>
              <a:rPr lang="en-US" b="1" dirty="0">
                <a:solidFill>
                  <a:prstClr val="black"/>
                </a:solidFill>
              </a:rPr>
              <a:t>Lagskipting á heimsvísu </a:t>
            </a:r>
            <a:r>
              <a:rPr lang="en-US" dirty="0">
                <a:solidFill>
                  <a:prstClr val="black"/>
                </a:solidFill>
              </a:rPr>
              <a:t>er samanburður á auði, efnahagslegum stöðugleika, stöðu og valdi ríkja í heild</a:t>
            </a:r>
            <a:endParaRPr lang="en-US" dirty="0"/>
          </a:p>
          <a:p>
            <a:pPr eaLnBrk="1" fontAlgn="auto" hangingPunct="1">
              <a:spcAft>
                <a:spcPts val="0"/>
              </a:spcAft>
              <a:defRPr/>
            </a:pPr>
            <a:endParaRPr lang="en-US" sz="1100" dirty="0"/>
          </a:p>
        </p:txBody>
      </p:sp>
    </p:spTree>
    <p:extLst>
      <p:ext uri="{BB962C8B-B14F-4D97-AF65-F5344CB8AC3E}">
        <p14:creationId xmlns:p14="http://schemas.microsoft.com/office/powerpoint/2010/main" val="1241002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9.11</a:t>
            </a:r>
          </a:p>
        </p:txBody>
      </p:sp>
      <p:pic>
        <p:nvPicPr>
          <p:cNvPr id="6" name="Figure" descr="Figure (a) shows a grass hut. Figure (b) is of a mobile home park."/>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tretch>
            <a:fillRect/>
          </a:stretch>
        </p:blipFill>
        <p:spPr>
          <a:xfrm>
            <a:off x="609572" y="1562127"/>
            <a:ext cx="3835754" cy="2681193"/>
          </a:xfrm>
        </p:spPr>
      </p:pic>
      <p:pic>
        <p:nvPicPr>
          <p:cNvPr id="11" name="Figure" descr="Figure (b) is of a mobile home park."/>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4488657" y="1552807"/>
            <a:ext cx="4031456" cy="2684950"/>
          </a:xfrm>
          <a:prstGeom prst="rect">
            <a:avLst/>
          </a:prstGeom>
          <a:noFill/>
          <a:ln w="9525">
            <a:noFill/>
            <a:miter lim="800000"/>
            <a:headEnd/>
            <a:tailEnd/>
          </a:ln>
        </p:spPr>
      </p:pic>
      <p:sp>
        <p:nvSpPr>
          <p:cNvPr id="9219" name="Figure Legend"/>
          <p:cNvSpPr>
            <a:spLocks noGrp="1"/>
          </p:cNvSpPr>
          <p:nvPr>
            <p:ph type="body" sz="quarter" idx="14"/>
          </p:nvPr>
        </p:nvSpPr>
        <p:spPr>
          <a:xfrm>
            <a:off x="457200" y="4843463"/>
            <a:ext cx="8062913" cy="1166812"/>
          </a:xfrm>
        </p:spPr>
        <p:txBody>
          <a:bodyPr/>
          <a:lstStyle/>
          <a:p>
            <a:r>
              <a:rPr lang="en-US" sz="1600" dirty="0"/>
              <a:t>Fjölskylda býr í þessum graskofa í Eþíópíu. Önnur fjölskylda býr í einföldu hjólhýsi á hjólhýsasvæði í Bandaríkjunum. Báðar fjölskyldurnar teljast fátækar eða tilheyra lágstétt. Hvað telst fátækt þegar hnattræn lagskipting er svo ólík? (Mynd (a) birt með leyfi Canned Muffins/</a:t>
            </a:r>
            <a:r>
              <a:rPr lang="en-US" sz="1600" dirty="0" err="1"/>
              <a:t>flickr</a:t>
            </a:r>
            <a:r>
              <a:rPr lang="en-US" sz="1600" dirty="0"/>
              <a:t>; mynd (b) birt með leyfi Herb Neufeld/</a:t>
            </a:r>
            <a:r>
              <a:rPr lang="en-US" sz="1600" dirty="0" err="1"/>
              <a:t>flickr</a:t>
            </a:r>
            <a:r>
              <a:rPr lang="en-US" sz="1600" dirty="0"/>
              <a:t>)</a:t>
            </a:r>
          </a:p>
        </p:txBody>
      </p:sp>
    </p:spTree>
    <p:extLst>
      <p:ext uri="{BB962C8B-B14F-4D97-AF65-F5344CB8AC3E}">
        <p14:creationId xmlns:p14="http://schemas.microsoft.com/office/powerpoint/2010/main" val="1507714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9.12</a:t>
            </a:r>
          </a:p>
        </p:txBody>
      </p:sp>
      <p:pic>
        <p:nvPicPr>
          <p:cNvPr id="7" name="Picture Placeholder 6" descr="Photo A shows a luxury resort with a pool, pavilion and beach. Photo B shows what looks like a broken car and small houses" title="Figure 9.1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0170" r="10170"/>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Lúxusdvalarstaðir geta lagt sitt af mörkum til efnahags fátækari ríkja. Þessi dvalarstaður á Jamaíku laðar að fólk úr millistétt og efri millistétt auðugri ríkja. Hann skapar tekjur og störf fyrir heimamenn. Rétt utan hans eru þó fátækrahverfi. (Báðar myndir: Gail Frederick/</a:t>
            </a:r>
            <a:r>
              <a:rPr lang="en-US" sz="1600" dirty="0" err="1"/>
              <a:t>flickr</a:t>
            </a:r>
            <a:r>
              <a:rPr lang="en-US" sz="1600" dirty="0"/>
              <a:t>)</a:t>
            </a:r>
          </a:p>
        </p:txBody>
      </p:sp>
    </p:spTree>
    <p:extLst>
      <p:ext uri="{BB962C8B-B14F-4D97-AF65-F5344CB8AC3E}">
        <p14:creationId xmlns:p14="http://schemas.microsoft.com/office/powerpoint/2010/main" val="1637708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Virknihyggja</a:t>
            </a:r>
          </a:p>
        </p:txBody>
      </p:sp>
      <p:sp>
        <p:nvSpPr>
          <p:cNvPr id="9219" name="Figure Legend"/>
          <p:cNvSpPr>
            <a:spLocks noGrp="1"/>
          </p:cNvSpPr>
          <p:nvPr>
            <p:ph type="body" sz="quarter" idx="14"/>
          </p:nvPr>
        </p:nvSpPr>
        <p:spPr>
          <a:xfrm>
            <a:off x="457200" y="1228725"/>
            <a:ext cx="8062913" cy="3328987"/>
          </a:xfrm>
        </p:spPr>
        <p:txBody>
          <a:bodyPr/>
          <a:lstStyle/>
          <a:p>
            <a:pPr eaLnBrk="1" hangingPunct="1"/>
            <a:r>
              <a:rPr lang="en-US" altLang="en-US" b="1" dirty="0">
                <a:ea typeface="MS PGothic" charset="-128"/>
              </a:rPr>
              <a:t>Davis–Moore-tilgátan </a:t>
            </a:r>
            <a:r>
              <a:rPr lang="en-US" altLang="en-US" dirty="0">
                <a:ea typeface="MS PGothic" charset="-128"/>
              </a:rPr>
              <a:t>heldur því fram að félagsleg lagskipting sé að einhverju marki samfélagsleg nauðsyn</a:t>
            </a:r>
          </a:p>
          <a:p>
            <a:pPr eaLnBrk="1" fontAlgn="auto" hangingPunct="1">
              <a:spcAft>
                <a:spcPts val="0"/>
              </a:spcAft>
              <a:defRPr/>
            </a:pPr>
            <a:endParaRPr lang="en-US" sz="1100" dirty="0"/>
          </a:p>
        </p:txBody>
      </p:sp>
    </p:spTree>
    <p:extLst>
      <p:ext uri="{BB962C8B-B14F-4D97-AF65-F5344CB8AC3E}">
        <p14:creationId xmlns:p14="http://schemas.microsoft.com/office/powerpoint/2010/main" val="686895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Táknræn samskiptahyggja</a:t>
            </a:r>
          </a:p>
        </p:txBody>
      </p:sp>
      <p:sp>
        <p:nvSpPr>
          <p:cNvPr id="9219" name="Figure Legend"/>
          <p:cNvSpPr>
            <a:spLocks noGrp="1"/>
          </p:cNvSpPr>
          <p:nvPr>
            <p:ph type="body" sz="quarter" idx="14"/>
          </p:nvPr>
        </p:nvSpPr>
        <p:spPr>
          <a:xfrm>
            <a:off x="457200" y="1228725"/>
            <a:ext cx="8062913" cy="3328987"/>
          </a:xfrm>
        </p:spPr>
        <p:txBody>
          <a:bodyPr/>
          <a:lstStyle/>
          <a:p>
            <a:pPr eaLnBrk="1" hangingPunct="1"/>
            <a:r>
              <a:rPr lang="en-US" altLang="en-US" b="1" dirty="0">
                <a:ea typeface="MS PGothic" charset="-128"/>
              </a:rPr>
              <a:t>Sýnineysla</a:t>
            </a:r>
            <a:r>
              <a:rPr lang="en-US" altLang="en-US" dirty="0">
                <a:ea typeface="MS PGothic" charset="-128"/>
              </a:rPr>
              <a:t> felst í því að kaupa og nota vörur til að sýna félagslega stöðu sína</a:t>
            </a:r>
          </a:p>
          <a:p>
            <a:pPr eaLnBrk="1" fontAlgn="auto" hangingPunct="1">
              <a:spcAft>
                <a:spcPts val="0"/>
              </a:spcAft>
              <a:defRPr/>
            </a:pPr>
            <a:endParaRPr lang="en-US" sz="1100" dirty="0"/>
          </a:p>
        </p:txBody>
      </p:sp>
    </p:spTree>
    <p:extLst>
      <p:ext uri="{BB962C8B-B14F-4D97-AF65-F5344CB8AC3E}">
        <p14:creationId xmlns:p14="http://schemas.microsoft.com/office/powerpoint/2010/main" val="779329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9.13</a:t>
            </a:r>
          </a:p>
        </p:txBody>
      </p:sp>
      <p:pic>
        <p:nvPicPr>
          <p:cNvPr id="2" name="Figure" descr="A group of people are shown standing on a sidewalk holding protest sign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586138" y="1122363"/>
            <a:ext cx="5805036" cy="3500437"/>
          </a:xfrm>
        </p:spPr>
      </p:pic>
      <p:sp>
        <p:nvSpPr>
          <p:cNvPr id="9219" name="Figure Legend"/>
          <p:cNvSpPr>
            <a:spLocks noGrp="1"/>
          </p:cNvSpPr>
          <p:nvPr>
            <p:ph type="body" sz="quarter" idx="14"/>
          </p:nvPr>
        </p:nvSpPr>
        <p:spPr>
          <a:xfrm>
            <a:off x="457200" y="4843463"/>
            <a:ext cx="8062913" cy="1166812"/>
          </a:xfrm>
        </p:spPr>
        <p:txBody>
          <a:bodyPr/>
          <a:lstStyle/>
          <a:p>
            <a:r>
              <a:rPr lang="en-US" sz="1600" dirty="0"/>
              <a:t>Þetta fólk mótmælir ákvörðun Tennessee Technological University í Cookeville í Tennessee um að segja ræstingarfólki upp og útvista störfunum til einkafyrirtækis til að komast hjá greiðslu starfsmannatengdra réttinda. Einkareknar starfsmannaleigur greiða oft lægra tímakaup. Er ákvörðunin sanngjörn? (Mynd birt með leyfi Brian </a:t>
            </a:r>
            <a:r>
              <a:rPr lang="en-US" sz="1600" dirty="0" err="1"/>
              <a:t>Stansberry</a:t>
            </a:r>
            <a:r>
              <a:rPr lang="en-US" sz="1600" dirty="0"/>
              <a:t>/Wikimedia Commons)</a:t>
            </a:r>
          </a:p>
        </p:txBody>
      </p:sp>
    </p:spTree>
    <p:extLst>
      <p:ext uri="{BB962C8B-B14F-4D97-AF65-F5344CB8AC3E}">
        <p14:creationId xmlns:p14="http://schemas.microsoft.com/office/powerpoint/2010/main" val="4214272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9.14	</a:t>
            </a:r>
          </a:p>
        </p:txBody>
      </p:sp>
      <p:pic>
        <p:nvPicPr>
          <p:cNvPr id="3" name="Picture 2" descr="Figure a shows workers at a construction site. Figure B shows two people in business attire at a meeting in what appears to be a conference room." title="Figure 9.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214438"/>
            <a:ext cx="8335891" cy="3271837"/>
          </a:xfrm>
          <a:prstGeom prst="rect">
            <a:avLst/>
          </a:prstGeom>
        </p:spPr>
      </p:pic>
      <p:sp>
        <p:nvSpPr>
          <p:cNvPr id="9219" name="Figure Legend"/>
          <p:cNvSpPr>
            <a:spLocks noGrp="1"/>
          </p:cNvSpPr>
          <p:nvPr>
            <p:ph type="body" sz="quarter" idx="14"/>
          </p:nvPr>
        </p:nvSpPr>
        <p:spPr>
          <a:xfrm>
            <a:off x="457200" y="4843462"/>
            <a:ext cx="8062913" cy="1857375"/>
          </a:xfrm>
        </p:spPr>
        <p:txBody>
          <a:bodyPr/>
          <a:lstStyle/>
          <a:p>
            <a:r>
              <a:rPr lang="en-US" sz="1600" dirty="0"/>
              <a:t>Hópur byggingarstarfsmanna á vinnustað og viðskiptafólk á fundi. Hvaða þætti sem ráða félagslegri lagskiptingu eiga byggingarstarfsmennirnir sameiginlega? Hvernig eru þeir frábrugðnir stjórnendum eða ræstingarfólki? Hver býr yfir meiri færni? Hver nýtur meiri virðingar í samfélaginu? (Mynd (a): Wikimedia Commons; mynd (b): Chun Kit/</a:t>
            </a:r>
            <a:r>
              <a:rPr lang="en-US" sz="1600" dirty="0" err="1"/>
              <a:t>flickr</a:t>
            </a:r>
            <a:r>
              <a:rPr lang="en-US" sz="1600" dirty="0"/>
              <a:t>)</a:t>
            </a:r>
          </a:p>
        </p:txBody>
      </p:sp>
      <p:sp>
        <p:nvSpPr>
          <p:cNvPr id="6" name="TextBox 5">
            <a:extLst>
              <a:ext uri="{FF2B5EF4-FFF2-40B4-BE49-F238E27FC236}">
                <a16:creationId xmlns:a16="http://schemas.microsoft.com/office/drawing/2014/main" id="{69F1CB43-327F-BE47-BE2C-C8AFA472BF25}"/>
              </a:ext>
            </a:extLst>
          </p:cNvPr>
          <p:cNvSpPr txBox="1"/>
          <p:nvPr/>
        </p:nvSpPr>
        <p:spPr>
          <a:xfrm>
            <a:off x="214392" y="6318607"/>
            <a:ext cx="8815227" cy="553998"/>
          </a:xfrm>
          <a:prstGeom prst="rect">
            <a:avLst/>
          </a:prstGeom>
          <a:noFill/>
        </p:spPr>
        <p:txBody>
          <a:bodyPr wrap="square" rtlCol="0">
            <a:spAutoFit/>
          </a:bodyPr>
          <a:lstStyle/>
          <a:p>
            <a:r>
              <a:rPr lang="en-US" sz="1000" dirty="0"/>
              <a:t>Þetta viðbótarefni frá OpenStax er © Rice University og gefið út samkvæmt alþjóðlega leyfinu CC BY-NC-SA 4.0. Heimilt er að afrita það eða breyta því eingöngu í tilgangi sem ekki er rekinn í hagnaðarskyni, en geta verður OpenStax og Rice University sem höfunda og tilgreina allar breytingar. Öllum aðlögunum verður að deila með sams konar leyfi.</a:t>
            </a:r>
          </a:p>
        </p:txBody>
      </p:sp>
    </p:spTree>
    <p:extLst>
      <p:ext uri="{BB962C8B-B14F-4D97-AF65-F5344CB8AC3E}">
        <p14:creationId xmlns:p14="http://schemas.microsoft.com/office/powerpoint/2010/main" val="411871308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457</TotalTime>
  <Words>1234</Words>
  <Application>Microsoft Macintosh PowerPoint</Application>
  <PresentationFormat>On-screen Show (4:3)</PresentationFormat>
  <Paragraphs>69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MS PGothic</vt:lpstr>
      <vt:lpstr>Arial</vt:lpstr>
      <vt:lpstr>Arial Black</vt:lpstr>
      <vt:lpstr>Calibri</vt:lpstr>
      <vt:lpstr>Essential</vt:lpstr>
      <vt:lpstr>INTRODUCTION TO SOCIOLOGY 3E</vt:lpstr>
      <vt:lpstr>Figure 9.1</vt:lpstr>
      <vt:lpstr>Figure 9.3</vt:lpstr>
      <vt:lpstr>Stratification</vt:lpstr>
      <vt:lpstr>Systems of Stratification</vt:lpstr>
      <vt:lpstr>Status Consistency</vt:lpstr>
      <vt:lpstr>Figure 9.4</vt:lpstr>
      <vt:lpstr>Figure 9.5</vt:lpstr>
      <vt:lpstr>Figure 9.6</vt:lpstr>
      <vt:lpstr>Social Class</vt:lpstr>
      <vt:lpstr>Social mobility</vt:lpstr>
      <vt:lpstr>Figure 9.8</vt:lpstr>
      <vt:lpstr>Figure 9.9</vt:lpstr>
      <vt:lpstr>Figure 9.10</vt:lpstr>
      <vt:lpstr>Class traits</vt:lpstr>
      <vt:lpstr>Global Stratification</vt:lpstr>
      <vt:lpstr>Figure 9.11</vt:lpstr>
      <vt:lpstr>Figure 9.12</vt:lpstr>
      <vt:lpstr>Functionalism</vt:lpstr>
      <vt:lpstr>Symbolic Interactionism</vt:lpstr>
      <vt:lpstr>Figure 9.13</vt:lpstr>
      <vt:lpstr>Figure 9.14 </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9 - Social Stratification in the United States</dc:title>
  <dc:creator>Spuddy McSpare</dc:creator>
  <cp:lastModifiedBy>Theresa Masciale</cp:lastModifiedBy>
  <cp:revision>67</cp:revision>
  <dcterms:created xsi:type="dcterms:W3CDTF">2012-06-04T02:13:36Z</dcterms:created>
  <dcterms:modified xsi:type="dcterms:W3CDTF">2026-02-16T20:13:47Z</dcterms:modified>
</cp:coreProperties>
</file>