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30"/>
  </p:notesMasterIdLst>
  <p:handoutMasterIdLst>
    <p:handoutMasterId r:id="rId31"/>
  </p:handoutMasterIdLst>
  <p:sldIdLst>
    <p:sldId id="256" r:id="rId2"/>
    <p:sldId id="277" r:id="rId3"/>
    <p:sldId id="273" r:id="rId4"/>
    <p:sldId id="291" r:id="rId5"/>
    <p:sldId id="292" r:id="rId6"/>
    <p:sldId id="294" r:id="rId7"/>
    <p:sldId id="295" r:id="rId8"/>
    <p:sldId id="293" r:id="rId9"/>
    <p:sldId id="296" r:id="rId10"/>
    <p:sldId id="298" r:id="rId11"/>
    <p:sldId id="297" r:id="rId12"/>
    <p:sldId id="299" r:id="rId13"/>
    <p:sldId id="300" r:id="rId14"/>
    <p:sldId id="301" r:id="rId15"/>
    <p:sldId id="285" r:id="rId16"/>
    <p:sldId id="302" r:id="rId17"/>
    <p:sldId id="282" r:id="rId18"/>
    <p:sldId id="303" r:id="rId19"/>
    <p:sldId id="289" r:id="rId20"/>
    <p:sldId id="311" r:id="rId21"/>
    <p:sldId id="304" r:id="rId22"/>
    <p:sldId id="305" r:id="rId23"/>
    <p:sldId id="288" r:id="rId24"/>
    <p:sldId id="306" r:id="rId25"/>
    <p:sldId id="307" r:id="rId26"/>
    <p:sldId id="308" r:id="rId27"/>
    <p:sldId id="309" r:id="rId28"/>
    <p:sldId id="310"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70" autoAdjust="0"/>
    <p:restoredTop sz="95095" autoAdjust="0"/>
  </p:normalViewPr>
  <p:slideViewPr>
    <p:cSldViewPr snapToGrid="0" snapToObjects="1">
      <p:cViewPr varScale="1">
        <p:scale>
          <a:sx n="112" d="100"/>
          <a:sy n="112" d="100"/>
        </p:scale>
        <p:origin x="11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CB80BE-2C3C-4E2A-856D-4153116DED3B}"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73E33-DA49-45B8-BF54-375E3FB0F57F}" type="slidenum">
              <a:rPr lang="en-US" smtClean="0"/>
              <a:t>‹#›</a:t>
            </a:fld>
            <a:endParaRPr lang="en-US"/>
          </a:p>
        </p:txBody>
      </p:sp>
    </p:spTree>
    <p:extLst>
      <p:ext uri="{BB962C8B-B14F-4D97-AF65-F5344CB8AC3E}">
        <p14:creationId xmlns:p14="http://schemas.microsoft.com/office/powerpoint/2010/main" val="3834565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33B4516C-7E47-4A51-B90D-029E2F65F4F7}"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B17BEFA0-DA74-4C1B-930D-8F563C632A28}" type="datetime4">
              <a:rPr lang="en-US" smtClean="0"/>
              <a:t>February 16, 2026</a:t>
            </a:fld>
            <a:endParaRPr lang="en-US"/>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D205E5D8-ABC3-4C21-AFCC-0F0184E3F4CC}" type="datetime4">
              <a:rPr lang="en-US" smtClean="0"/>
              <a:t>February 16, 2026</a:t>
            </a:fld>
            <a:endParaRPr lang="en-US" dirty="0"/>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Félagsfræði, 3. útgáfa</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2. kafli: Félagsfræðirannsóknir</a:t>
            </a:r>
          </a:p>
          <a:p>
            <a:pPr algn="ctr" fontAlgn="auto">
              <a:spcAft>
                <a:spcPts val="0"/>
              </a:spcAft>
              <a:defRPr/>
            </a:pPr>
            <a:r>
              <a:rPr lang="en-US" sz="1600" cap="none" dirty="0">
                <a:solidFill>
                  <a:schemeClr val="tx1"/>
                </a:solidFill>
                <a:latin typeface="+mn-lt"/>
              </a:rPr>
              <a:t>Myndasýning í PowerPoint</a:t>
            </a:r>
          </a:p>
        </p:txBody>
      </p:sp>
      <p:sp>
        <p:nvSpPr>
          <p:cNvPr id="4" name="Date Placeholder 3"/>
          <p:cNvSpPr>
            <a:spLocks noGrp="1"/>
          </p:cNvSpPr>
          <p:nvPr>
            <p:ph type="dt" sz="half" idx="10"/>
          </p:nvPr>
        </p:nvSpPr>
        <p:spPr/>
        <p:txBody>
          <a:bodyPr/>
          <a:lstStyle>
            <a:lvl1pPr>
              <a:defRPr/>
            </a:lvl1pPr>
          </a:lstStyle>
          <a:p>
            <a:pPr>
              <a:defRPr/>
            </a:pPr>
            <a:fld id="{D8B18334-80E9-4CC3-B67D-613D13CBA7FB}" type="datetime4">
              <a:rPr lang="en-US" smtClean="0"/>
              <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a:r>
            <a:r>
              <a:rPr lang="en-US" dirty="0" err="1"/>
              <a:t/>
            </a:r>
            <a:r>
              <a:rPr lang="en-US" dirty="0"/>
              <a:t/>
            </a:r>
            <a:r>
              <a:rPr lang="en-US" dirty="0" err="1"/>
              <a:t/>
            </a:r>
            <a:r>
              <a:rPr lang="en-US" dirty="0"/>
              <a:t/>
            </a:r>
          </a:p>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A7425542-398D-4A09-B3B5-B149B95DAD9B}" type="datetime4">
              <a:rPr lang="en-US" smtClean="0"/>
              <a:t>February 16, 2026</a:t>
            </a:fld>
            <a:endParaRPr lang="en-US" dirty="0"/>
          </a:p>
        </p:txBody>
      </p:sp>
      <p:sp>
        <p:nvSpPr>
          <p:cNvPr id="5" name="Footer Placeholder 4"/>
          <p:cNvSpPr>
            <a:spLocks noGrp="1"/>
          </p:cNvSpPr>
          <p:nvPr>
            <p:ph type="ftr" sz="quarter" idx="3"/>
          </p:nvPr>
        </p:nvSpPr>
        <p:spPr>
          <a:xfrm>
            <a:off x="457199" y="6492875"/>
            <a:ext cx="7722973"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6_e1eb1bcd5582.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1070069-0673-4A08-B54C-5B7C5006FFB4}"/>
              </a:ext>
            </a:extLst>
          </p:cNvPr>
          <p:cNvSpPr>
            <a:spLocks noGrp="1"/>
          </p:cNvSpPr>
          <p:nvPr>
            <p:ph type="title" idx="4294967295"/>
          </p:nvPr>
        </p:nvSpPr>
        <p:spPr>
          <a:xfrm>
            <a:off x="0" y="703926"/>
            <a:ext cx="9144000" cy="735012"/>
          </a:xfrm>
        </p:spPr>
        <p:txBody>
          <a:bodyPr>
            <a:normAutofit/>
          </a:bodyPr>
          <a:lstStyle/>
          <a:p>
            <a:pPr algn="ctr"/>
            <a:r>
              <a:rPr lang="en-US" sz="3600" dirty="0"/>
              <a:t>FÉLAGSFRÆÐI,</a:t>
            </a:r>
            <a:r>
              <a:rPr lang="en-US" sz="3600" baseline="0" dirty="0"/>
              <a:t> </a:t>
            </a:r>
            <a:r>
              <a:rPr lang="en-US" sz="3600" dirty="0"/>
              <a:t>3. ÚTGÁFA</a:t>
            </a:r>
            <a:r>
              <a:rPr lang="en-US" sz="3600" baseline="0" dirty="0"/>
              <a:t/>
            </a:r>
            <a:endParaRPr lang="en-US" sz="3600" dirty="0"/>
          </a:p>
        </p:txBody>
      </p:sp>
      <p:sp>
        <p:nvSpPr>
          <p:cNvPr id="5" name="Chapter Title"/>
          <p:cNvSpPr txBox="1">
            <a:spLocks/>
          </p:cNvSpPr>
          <p:nvPr/>
        </p:nvSpPr>
        <p:spPr>
          <a:xfrm>
            <a:off x="0" y="1618329"/>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2. kafli: FÉLAGSFRÆÐIRANNSÓKNIR</a:t>
            </a:r>
          </a:p>
          <a:p>
            <a:pPr algn="ctr" fontAlgn="auto">
              <a:spcAft>
                <a:spcPts val="0"/>
              </a:spcAft>
              <a:defRPr/>
            </a:pPr>
            <a:r>
              <a:rPr lang="en-US" sz="1600" cap="none" dirty="0">
                <a:solidFill>
                  <a:schemeClr val="tx1"/>
                </a:solidFill>
                <a:latin typeface="+mn-lt"/>
              </a:rPr>
              <a:t>Myndasýning í PowerPoint</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767065"/>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2.1</a:t>
            </a:r>
          </a:p>
        </p:txBody>
      </p:sp>
      <p:pic>
        <p:nvPicPr>
          <p:cNvPr id="9" name="Picture 8" descr="A photo of the Houston skyline with the moon overhead." title="FIg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241" y="1507025"/>
            <a:ext cx="7505871" cy="3657600"/>
          </a:xfrm>
          <a:prstGeom prst="rect">
            <a:avLst/>
          </a:prstGeom>
        </p:spPr>
      </p:pic>
      <p:sp>
        <p:nvSpPr>
          <p:cNvPr id="9219" name="Figure Legend"/>
          <p:cNvSpPr>
            <a:spLocks noGrp="1"/>
          </p:cNvSpPr>
          <p:nvPr>
            <p:ph type="body" sz="quarter" idx="14"/>
          </p:nvPr>
        </p:nvSpPr>
        <p:spPr>
          <a:xfrm>
            <a:off x="457199" y="5326063"/>
            <a:ext cx="8062913" cy="1166812"/>
          </a:xfrm>
        </p:spPr>
        <p:txBody>
          <a:bodyPr/>
          <a:lstStyle/>
          <a:p>
            <a:r>
              <a:rPr lang="en-US" sz="1600" b="1" dirty="0"/>
              <a:t>Mynd 2.1</a:t>
            </a:r>
            <a:r>
              <a:rPr lang="en-US" sz="1600" dirty="0"/>
              <a:t> Margir telja að tíðni afbrota aukist þegar tungl er fullt, en vísindarannsóknir styðja ekki þá ályktun. (Mynd: Arman </a:t>
            </a:r>
            <a:r>
              <a:rPr lang="en-US" sz="1600" dirty="0" err="1"/>
              <a:t>Thanvir</a:t>
            </a:r>
            <a:r>
              <a:rPr lang="en-US" sz="1600" dirty="0"/>
              <a:t>/</a:t>
            </a:r>
            <a:r>
              <a:rPr lang="en-US" sz="1600" dirty="0" err="1"/>
              <a:t>flickr</a:t>
            </a:r>
            <a:r>
              <a:rPr lang="en-US" sz="1600" dirty="0"/>
              <a:t>.)</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HUGTÖK Í FÉLAGSFRÆÐIRANNSÓKNUM</a:t>
            </a:r>
          </a:p>
        </p:txBody>
      </p:sp>
      <p:sp>
        <p:nvSpPr>
          <p:cNvPr id="8195" name="Figure Legend"/>
          <p:cNvSpPr>
            <a:spLocks noGrp="1"/>
          </p:cNvSpPr>
          <p:nvPr>
            <p:ph type="body" sz="quarter" idx="14"/>
          </p:nvPr>
        </p:nvSpPr>
        <p:spPr>
          <a:xfrm>
            <a:off x="457200" y="1108075"/>
            <a:ext cx="8062913" cy="5256213"/>
          </a:xfrm>
        </p:spPr>
        <p:txBody>
          <a:bodyPr/>
          <a:lstStyle/>
          <a:p>
            <a:pPr marL="285750" indent="-285750" eaLnBrk="1" fontAlgn="auto" hangingPunct="1">
              <a:spcBef>
                <a:spcPts val="1680"/>
              </a:spcBef>
              <a:spcAft>
                <a:spcPts val="0"/>
              </a:spcAft>
              <a:buClr>
                <a:schemeClr val="tx1"/>
              </a:buClr>
              <a:buFont typeface="Arial" charset="0"/>
              <a:buChar char="•"/>
              <a:defRPr/>
            </a:pPr>
            <a:r>
              <a:rPr lang="en-US" b="1" dirty="0">
                <a:solidFill>
                  <a:schemeClr val="tx1"/>
                </a:solidFill>
              </a:rPr>
              <a:t>Reynslugögn </a:t>
            </a:r>
            <a:r>
              <a:rPr lang="en-US" dirty="0">
                <a:solidFill>
                  <a:schemeClr val="tx1"/>
                </a:solidFill>
              </a:rPr>
              <a:t>eru gögn sem byggjast á beinni reynslu, vísindalegri gagnasöfnun eða tilraunum. </a:t>
            </a:r>
          </a:p>
          <a:p>
            <a:pPr marL="285750" indent="-285750" eaLnBrk="1" fontAlgn="auto" hangingPunct="1">
              <a:spcBef>
                <a:spcPts val="1680"/>
              </a:spcBef>
              <a:spcAft>
                <a:spcPts val="0"/>
              </a:spcAft>
              <a:buClr>
                <a:schemeClr val="tx1"/>
              </a:buClr>
              <a:buFont typeface="Arial" charset="0"/>
              <a:buChar char="•"/>
              <a:defRPr/>
            </a:pPr>
            <a:r>
              <a:rPr lang="en-US" b="1" dirty="0">
                <a:solidFill>
                  <a:schemeClr val="tx1"/>
                </a:solidFill>
              </a:rPr>
              <a:t>Safngreining </a:t>
            </a:r>
            <a:r>
              <a:rPr lang="en-US" dirty="0">
                <a:solidFill>
                  <a:schemeClr val="tx1"/>
                </a:solidFill>
              </a:rPr>
              <a:t>er aðferð þar sem niðurstöður svo að segja allra fyrri rannsókna á tilteknu viðfangsefni eru metnar í heild. </a:t>
            </a:r>
          </a:p>
          <a:p>
            <a:pPr marL="285750" indent="-285750" eaLnBrk="1" fontAlgn="auto" hangingPunct="1">
              <a:spcBef>
                <a:spcPts val="1680"/>
              </a:spcBef>
              <a:spcAft>
                <a:spcPts val="0"/>
              </a:spcAft>
              <a:buClr>
                <a:schemeClr val="tx1"/>
              </a:buClr>
              <a:buFont typeface="Arial" charset="0"/>
              <a:buChar char="•"/>
              <a:defRPr/>
            </a:pPr>
            <a:r>
              <a:rPr lang="en-US" dirty="0">
                <a:solidFill>
                  <a:schemeClr val="tx1"/>
                </a:solidFill>
              </a:rPr>
              <a:t/>
            </a:r>
            <a:r>
              <a:rPr lang="en-US" b="1" dirty="0">
                <a:solidFill>
                  <a:schemeClr val="tx1"/>
                </a:solidFill>
              </a:rPr>
              <a:t> Tilgáta</a:t>
            </a:r>
            <a:r>
              <a:rPr lang="en-US" dirty="0">
                <a:solidFill>
                  <a:schemeClr val="tx1"/>
                </a:solidFill>
              </a:rPr>
              <a:t> er rökstudd og prófanleg ágiskun um vænt tengsl tveggja eða fleiri breyta. </a:t>
            </a:r>
          </a:p>
          <a:p>
            <a:pPr marL="285750" indent="-285750" eaLnBrk="1" fontAlgn="auto" hangingPunct="1">
              <a:spcBef>
                <a:spcPts val="1680"/>
              </a:spcBef>
              <a:spcAft>
                <a:spcPts val="0"/>
              </a:spcAft>
              <a:buClr>
                <a:schemeClr val="tx1"/>
              </a:buClr>
              <a:buFont typeface="Arial" charset="0"/>
              <a:buChar char="•"/>
              <a:defRPr/>
            </a:pPr>
            <a:r>
              <a:rPr lang="en-US" b="1" dirty="0">
                <a:solidFill>
                  <a:schemeClr val="tx1"/>
                </a:solidFill>
              </a:rPr>
              <a:t>Vísindaleg aðferð </a:t>
            </a:r>
            <a:r>
              <a:rPr lang="en-US" dirty="0">
                <a:solidFill>
                  <a:schemeClr val="tx1"/>
                </a:solidFill>
              </a:rPr>
              <a:t>er viðurkennd fræðileg rannsóknaraðferð sem felst í að setja fram spurningu, kanna fyrirliggjandi heimildir, móta tilgátu, skipuleggja og framkvæma rannsókn og draga ályktanir. </a:t>
            </a:r>
          </a:p>
          <a:p>
            <a:pPr>
              <a:buClr>
                <a:schemeClr val="tx1"/>
              </a:buClr>
            </a:pPr>
            <a:endParaRPr lang="en-US" sz="1600"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2.2</a:t>
            </a:r>
          </a:p>
        </p:txBody>
      </p:sp>
      <p:pic>
        <p:nvPicPr>
          <p:cNvPr id="2" name="Figure" descr="The figure shows a flowchart that states the scientific method. One: Ask a Question. Two: Research Existing Sources. Three: Formulate a Hypothesis. Four: Design and Conduct a Study. Five: Draw Conclusions. Six: Report Results." title="Figure 2.2"/>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517384" y="1108075"/>
            <a:ext cx="3911882" cy="5256213"/>
          </a:xfrm>
        </p:spPr>
      </p:pic>
      <p:sp>
        <p:nvSpPr>
          <p:cNvPr id="8195" name="Figure Legend"/>
          <p:cNvSpPr>
            <a:spLocks noGrp="1"/>
          </p:cNvSpPr>
          <p:nvPr>
            <p:ph type="body" sz="quarter" idx="14"/>
          </p:nvPr>
        </p:nvSpPr>
        <p:spPr>
          <a:xfrm>
            <a:off x="4606925" y="1108075"/>
            <a:ext cx="3913188" cy="5256213"/>
          </a:xfrm>
        </p:spPr>
        <p:txBody>
          <a:bodyPr/>
          <a:lstStyle/>
          <a:p>
            <a:r>
              <a:rPr lang="en-US" sz="1600" dirty="0">
                <a:solidFill>
                  <a:schemeClr val="tx1"/>
                </a:solidFill>
              </a:rPr>
              <a:t>Vísindaleg aðferð er ómissandi verkfæri við rannsóknir.</a:t>
            </a:r>
          </a:p>
        </p:txBody>
      </p:sp>
    </p:spTree>
    <p:extLst>
      <p:ext uri="{BB962C8B-B14F-4D97-AF65-F5344CB8AC3E}">
        <p14:creationId xmlns:p14="http://schemas.microsoft.com/office/powerpoint/2010/main" val="136526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FYRSTA SKREF: SETJA FRAM SPURNINGU</a:t>
            </a:r>
          </a:p>
        </p:txBody>
      </p:sp>
      <p:sp>
        <p:nvSpPr>
          <p:cNvPr id="8195" name="Figure Legend"/>
          <p:cNvSpPr>
            <a:spLocks noGrp="1"/>
          </p:cNvSpPr>
          <p:nvPr>
            <p:ph type="body" sz="quarter" idx="14"/>
          </p:nvPr>
        </p:nvSpPr>
        <p:spPr>
          <a:xfrm>
            <a:off x="900332" y="1108075"/>
            <a:ext cx="7619781" cy="5256213"/>
          </a:xfrm>
        </p:spPr>
        <p:txBody>
          <a:bodyPr/>
          <a:lstStyle/>
          <a:p>
            <a:r>
              <a:rPr lang="en-US" altLang="en-US" sz="2400" dirty="0">
                <a:solidFill>
                  <a:schemeClr val="tx1"/>
                </a:solidFill>
                <a:ea typeface="MS PGothic" charset="-128"/>
              </a:rPr>
              <a:t>Spurningin þarf að vera nægilega </a:t>
            </a:r>
            <a:r>
              <a:rPr lang="en-US" altLang="en-US" sz="2400" b="1" dirty="0">
                <a:solidFill>
                  <a:schemeClr val="tx1"/>
                </a:solidFill>
                <a:ea typeface="MS PGothic" charset="-128"/>
              </a:rPr>
              <a:t>afmörkuð</a:t>
            </a:r>
            <a:r>
              <a:rPr lang="en-US" altLang="en-US" sz="2400" dirty="0">
                <a:solidFill>
                  <a:schemeClr val="tx1"/>
                </a:solidFill>
                <a:ea typeface="MS PGothic" charset="-128"/>
              </a:rPr>
              <a:t> til að unnt sé að rannsaka hana við tilteknar aðstæður, svo sem innan ákveðins tíma eða á ákveðnum stað.</a:t>
            </a:r>
          </a:p>
          <a:p>
            <a:endParaRPr lang="en-US" altLang="en-US" sz="2400" dirty="0">
              <a:solidFill>
                <a:schemeClr val="tx1"/>
              </a:solidFill>
              <a:ea typeface="MS PGothic" charset="-128"/>
            </a:endParaRPr>
          </a:p>
          <a:p>
            <a:r>
              <a:rPr lang="en-US" altLang="en-US" sz="2400" dirty="0">
                <a:solidFill>
                  <a:schemeClr val="tx1"/>
                </a:solidFill>
                <a:ea typeface="MS PGothic" charset="-128"/>
              </a:rPr>
              <a:t>Spurningin þarf að vera nægilega </a:t>
            </a:r>
            <a:r>
              <a:rPr lang="en-US" altLang="en-US" sz="2400" b="1" dirty="0">
                <a:solidFill>
                  <a:schemeClr val="tx1"/>
                </a:solidFill>
                <a:ea typeface="MS PGothic" charset="-128"/>
              </a:rPr>
              <a:t>víð</a:t>
            </a:r>
            <a:r>
              <a:rPr lang="en-US" altLang="en-US" sz="2400" dirty="0">
                <a:solidFill>
                  <a:schemeClr val="tx1"/>
                </a:solidFill>
                <a:ea typeface="MS PGothic" charset="-128"/>
              </a:rPr>
              <a:t> til að niðurstöðurnar nýtist fleirum en þátttakendum rannsóknarinnar eða, enn fremur, veiti fólki utan þessara tilteknu aðstæðna gagnlegar upplýsingar.</a:t>
            </a:r>
          </a:p>
        </p:txBody>
      </p:sp>
    </p:spTree>
    <p:extLst>
      <p:ext uri="{BB962C8B-B14F-4D97-AF65-F5344CB8AC3E}">
        <p14:creationId xmlns:p14="http://schemas.microsoft.com/office/powerpoint/2010/main" val="1064535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ANNAÐ SKREF: KANNA FYRIRLIGGJANDI HEIMILDIR</a:t>
            </a:r>
          </a:p>
        </p:txBody>
      </p:sp>
      <p:sp>
        <p:nvSpPr>
          <p:cNvPr id="8195" name="Figure Legend"/>
          <p:cNvSpPr>
            <a:spLocks noGrp="1"/>
          </p:cNvSpPr>
          <p:nvPr>
            <p:ph type="body" sz="quarter" idx="14"/>
          </p:nvPr>
        </p:nvSpPr>
        <p:spPr>
          <a:xfrm>
            <a:off x="900332" y="1108075"/>
            <a:ext cx="7619781" cy="5256213"/>
          </a:xfrm>
        </p:spPr>
        <p:txBody>
          <a:bodyPr/>
          <a:lstStyle/>
          <a:p>
            <a:pPr eaLnBrk="1" hangingPunct="1"/>
            <a:r>
              <a:rPr lang="en-US" altLang="en-US" sz="2400" b="1" dirty="0">
                <a:solidFill>
                  <a:schemeClr val="tx1"/>
                </a:solidFill>
                <a:ea typeface="MS PGothic" charset="-128"/>
              </a:rPr>
              <a:t>Heimildakönnun </a:t>
            </a:r>
            <a:r>
              <a:rPr lang="en-US" altLang="en-US" sz="2400" dirty="0">
                <a:solidFill>
                  <a:schemeClr val="tx1"/>
                </a:solidFill>
                <a:ea typeface="MS PGothic" charset="-128"/>
              </a:rPr>
              <a:t>er þrep í fræðilegri rannsókn þar sem fyrirliggjandi rannsóknir á viðfangsefninu eru fundnar og kannaðar til að skapa grunn að nýrri rannsókn. </a:t>
            </a:r>
          </a:p>
        </p:txBody>
      </p:sp>
    </p:spTree>
    <p:extLst>
      <p:ext uri="{BB962C8B-B14F-4D97-AF65-F5344CB8AC3E}">
        <p14:creationId xmlns:p14="http://schemas.microsoft.com/office/powerpoint/2010/main" val="1337460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ÞRIÐJA SKREF: </a:t>
            </a:r>
            <a:r>
              <a:rPr lang="en-US" altLang="en-US" dirty="0">
                <a:ea typeface="MS PGothic" charset="-128"/>
              </a:rPr>
              <a:t>Móta tilgátu	</a:t>
            </a:r>
            <a:endParaRPr lang="en-US" dirty="0"/>
          </a:p>
        </p:txBody>
      </p:sp>
      <p:sp>
        <p:nvSpPr>
          <p:cNvPr id="8195" name="Figure Legend"/>
          <p:cNvSpPr>
            <a:spLocks noGrp="1"/>
          </p:cNvSpPr>
          <p:nvPr>
            <p:ph type="body" sz="quarter" idx="14"/>
          </p:nvPr>
        </p:nvSpPr>
        <p:spPr>
          <a:xfrm>
            <a:off x="900332" y="1108075"/>
            <a:ext cx="7619781" cy="5256213"/>
          </a:xfrm>
        </p:spPr>
        <p:txBody>
          <a:bodyPr/>
          <a:lstStyle/>
          <a:p>
            <a:pPr eaLnBrk="1" hangingPunct="1"/>
            <a:r>
              <a:rPr lang="en-US" altLang="en-US" sz="2400" dirty="0">
                <a:solidFill>
                  <a:schemeClr val="tx1"/>
                </a:solidFill>
                <a:ea typeface="MS PGothic" charset="-128"/>
              </a:rPr>
              <a:t/>
            </a:r>
            <a:r>
              <a:rPr lang="en-US" altLang="en-US" sz="2400" b="1" dirty="0">
                <a:solidFill>
                  <a:schemeClr val="tx1"/>
                </a:solidFill>
                <a:ea typeface="MS PGothic" charset="-128"/>
              </a:rPr>
              <a:t>Tilgáta</a:t>
            </a:r>
            <a:r>
              <a:rPr lang="en-US" altLang="en-US" sz="2400" dirty="0">
                <a:solidFill>
                  <a:schemeClr val="tx1"/>
                </a:solidFill>
                <a:ea typeface="MS PGothic" charset="-128"/>
              </a:rPr>
              <a:t> er rökstudd og prófanleg ágiskun um vænt tengsl tveggja eða fleiri breyta. </a:t>
            </a:r>
          </a:p>
          <a:p>
            <a:pPr eaLnBrk="1" hangingPunct="1"/>
            <a:r>
              <a:rPr lang="en-US" altLang="en-US" sz="2400" b="1" dirty="0">
                <a:solidFill>
                  <a:schemeClr val="tx1"/>
                </a:solidFill>
                <a:ea typeface="MS PGothic" charset="-128"/>
              </a:rPr>
              <a:t>Frumbreytur </a:t>
            </a:r>
            <a:r>
              <a:rPr lang="en-US" altLang="en-US" sz="2400" dirty="0">
                <a:solidFill>
                  <a:schemeClr val="tx1"/>
                </a:solidFill>
                <a:ea typeface="MS PGothic" charset="-128"/>
              </a:rPr>
              <a:t>eru breytur sem valda breytingum á fylgibreytum. </a:t>
            </a:r>
          </a:p>
          <a:p>
            <a:pPr eaLnBrk="1" hangingPunct="1"/>
            <a:r>
              <a:rPr lang="en-US" altLang="en-US" sz="2400" b="1" dirty="0">
                <a:solidFill>
                  <a:schemeClr val="tx1"/>
                </a:solidFill>
                <a:ea typeface="MS PGothic" charset="-128"/>
              </a:rPr>
              <a:t>Fylgibreytur </a:t>
            </a:r>
            <a:r>
              <a:rPr lang="en-US" altLang="en-US" sz="2400" dirty="0">
                <a:solidFill>
                  <a:schemeClr val="tx1"/>
                </a:solidFill>
                <a:ea typeface="MS PGothic" charset="-128"/>
              </a:rPr>
              <a:t>eru breytur sem taka breytingum fyrir áhrif annarra breyta. </a:t>
            </a:r>
          </a:p>
        </p:txBody>
      </p:sp>
    </p:spTree>
    <p:extLst>
      <p:ext uri="{BB962C8B-B14F-4D97-AF65-F5344CB8AC3E}">
        <p14:creationId xmlns:p14="http://schemas.microsoft.com/office/powerpoint/2010/main" val="1415323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74316" y="241300"/>
            <a:ext cx="8062913" cy="658813"/>
          </a:xfrm>
        </p:spPr>
        <p:txBody>
          <a:bodyPr/>
          <a:lstStyle/>
          <a:p>
            <a:pPr fontAlgn="auto">
              <a:spcAft>
                <a:spcPts val="0"/>
              </a:spcAft>
              <a:defRPr/>
            </a:pPr>
            <a:r>
              <a:rPr lang="en-US" dirty="0"/>
              <a:t>FJÓRÐA SKREF: SKIPULEGGJA OG FRAMKVÆMA RANNSÓKN</a:t>
            </a:r>
          </a:p>
        </p:txBody>
      </p:sp>
      <p:sp>
        <p:nvSpPr>
          <p:cNvPr id="8195" name="Figure Legend"/>
          <p:cNvSpPr>
            <a:spLocks noGrp="1"/>
          </p:cNvSpPr>
          <p:nvPr>
            <p:ph type="body" sz="quarter" idx="14"/>
          </p:nvPr>
        </p:nvSpPr>
        <p:spPr>
          <a:xfrm>
            <a:off x="900332" y="1108075"/>
            <a:ext cx="7619781" cy="5256213"/>
          </a:xfrm>
        </p:spPr>
        <p:txBody>
          <a:bodyPr/>
          <a:lstStyle/>
          <a:p>
            <a:r>
              <a:rPr lang="en-US" altLang="en-US" sz="2400" b="1" dirty="0">
                <a:solidFill>
                  <a:schemeClr val="tx1"/>
                </a:solidFill>
                <a:ea typeface="MS PGothic" charset="-128"/>
              </a:rPr>
              <a:t>Aðgerðabundin skilgreining: </a:t>
            </a:r>
            <a:r>
              <a:rPr lang="en-US" altLang="en-US" sz="2400" dirty="0">
                <a:solidFill>
                  <a:schemeClr val="tx1"/>
                </a:solidFill>
                <a:ea typeface="MS PGothic" charset="-128"/>
              </a:rPr>
              <a:t>Þegar félagsfræðingar móta rannsóknarspurningar skilgreina þeir hugtakið með þeim áþreifanlegu skrefum sem þarf til að mæla það á hlutlægan hátt. Aðgerðabundin skilgreining tilgreinir mælanleg eða sýnileg einkenni hugtaksins. </a:t>
            </a:r>
          </a:p>
          <a:p>
            <a:pPr eaLnBrk="1" hangingPunct="1"/>
            <a:endParaRPr lang="en-US" altLang="en-US" sz="2400" b="1" dirty="0">
              <a:solidFill>
                <a:schemeClr val="tx1"/>
              </a:solidFill>
              <a:ea typeface="MS PGothic" charset="-128"/>
            </a:endParaRPr>
          </a:p>
          <a:p>
            <a:pPr eaLnBrk="1" hangingPunct="1"/>
            <a:r>
              <a:rPr lang="en-US" altLang="en-US" sz="2400" b="1" dirty="0">
                <a:solidFill>
                  <a:schemeClr val="tx1"/>
                </a:solidFill>
                <a:ea typeface="MS PGothic" charset="-128"/>
              </a:rPr>
              <a:t>Áreiðanleiki</a:t>
            </a:r>
            <a:r>
              <a:rPr lang="en-US" altLang="en-US" sz="2400" dirty="0">
                <a:solidFill>
                  <a:schemeClr val="tx1"/>
                </a:solidFill>
                <a:ea typeface="MS PGothic" charset="-128"/>
              </a:rPr>
              <a:t> vísar til þess hve líklegt er að sömu niðurstöður fáist ef rannsóknin er endurtekin. </a:t>
            </a:r>
          </a:p>
          <a:p>
            <a:endParaRPr lang="en-US" altLang="en-US" sz="2400" b="1" dirty="0">
              <a:solidFill>
                <a:schemeClr val="tx1"/>
              </a:solidFill>
              <a:ea typeface="MS PGothic" charset="-128"/>
            </a:endParaRPr>
          </a:p>
          <a:p>
            <a:r>
              <a:rPr lang="en-US" altLang="en-US" sz="2400" b="1" dirty="0">
                <a:solidFill>
                  <a:schemeClr val="tx1"/>
                </a:solidFill>
                <a:ea typeface="MS PGothic" charset="-128"/>
              </a:rPr>
              <a:t>Réttmæti</a:t>
            </a:r>
            <a:r>
              <a:rPr lang="en-US" altLang="en-US" sz="2400" dirty="0">
                <a:solidFill>
                  <a:schemeClr val="tx1"/>
                </a:solidFill>
                <a:ea typeface="MS PGothic" charset="-128"/>
              </a:rPr>
              <a:t> vísar til þess hve vel rannsóknin mælir það sem henni var ætlað að mæla.</a:t>
            </a:r>
            <a:endParaRPr lang="en-US" sz="1600" dirty="0">
              <a:solidFill>
                <a:schemeClr val="tx1"/>
              </a:solidFill>
            </a:endParaRPr>
          </a:p>
        </p:txBody>
      </p:sp>
    </p:spTree>
    <p:extLst>
      <p:ext uri="{BB962C8B-B14F-4D97-AF65-F5344CB8AC3E}">
        <p14:creationId xmlns:p14="http://schemas.microsoft.com/office/powerpoint/2010/main" val="151092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FIMMTA SKREF: </a:t>
            </a:r>
            <a:r>
              <a:rPr lang="en-US" altLang="en-US" dirty="0">
                <a:ea typeface="MS PGothic" charset="-128"/>
              </a:rPr>
              <a:t>Draga ályktanir	</a:t>
            </a:r>
            <a:endParaRPr lang="en-US" dirty="0"/>
          </a:p>
        </p:txBody>
      </p:sp>
      <p:sp>
        <p:nvSpPr>
          <p:cNvPr id="8195" name="Figure Legend"/>
          <p:cNvSpPr>
            <a:spLocks noGrp="1"/>
          </p:cNvSpPr>
          <p:nvPr>
            <p:ph type="body" sz="quarter" idx="14"/>
          </p:nvPr>
        </p:nvSpPr>
        <p:spPr>
          <a:xfrm>
            <a:off x="337625" y="1108075"/>
            <a:ext cx="8498895" cy="5256213"/>
          </a:xfrm>
        </p:spPr>
        <p:txBody>
          <a:bodyPr/>
          <a:lstStyle/>
          <a:p>
            <a:pPr eaLnBrk="1" hangingPunct="1"/>
            <a:r>
              <a:rPr lang="en-US" altLang="en-US" sz="2400" dirty="0">
                <a:solidFill>
                  <a:schemeClr val="tx1"/>
                </a:solidFill>
                <a:ea typeface="MS PGothic" charset="-128"/>
              </a:rPr>
              <a:t>Setjið niðurstöðurnar skipulega fram í töflum og greinið þær þannig að aðrir geti kynnt sér, metið eða endurtekið rannsóknina eða byggt frekari rannsóknir á henni.</a:t>
            </a:r>
          </a:p>
          <a:p>
            <a:pPr eaLnBrk="1" hangingPunct="1"/>
            <a:endParaRPr lang="en-US" altLang="en-US" sz="2400" dirty="0">
              <a:solidFill>
                <a:schemeClr val="tx1"/>
              </a:solidFill>
              <a:ea typeface="MS PGothic" charset="-128"/>
            </a:endParaRPr>
          </a:p>
          <a:p>
            <a:pPr eaLnBrk="1" hangingPunct="1"/>
            <a:r>
              <a:rPr lang="en-US" altLang="en-US" sz="2400" dirty="0">
                <a:solidFill>
                  <a:schemeClr val="tx1"/>
                </a:solidFill>
                <a:ea typeface="MS PGothic" charset="-128"/>
              </a:rPr>
              <a:t>Metið hvort rannsóknin styður tilgátuna eða ekki.  </a:t>
            </a:r>
          </a:p>
          <a:p>
            <a:pPr eaLnBrk="1" hangingPunct="1"/>
            <a:endParaRPr lang="en-US" altLang="en-US" sz="2400" dirty="0">
              <a:solidFill>
                <a:schemeClr val="tx1"/>
              </a:solidFill>
              <a:ea typeface="MS PGothic" charset="-128"/>
            </a:endParaRPr>
          </a:p>
          <a:p>
            <a:pPr eaLnBrk="1" hangingPunct="1"/>
            <a:r>
              <a:rPr lang="en-US" altLang="en-US" sz="2400" dirty="0">
                <a:solidFill>
                  <a:schemeClr val="tx1"/>
                </a:solidFill>
                <a:ea typeface="MS PGothic" charset="-128"/>
              </a:rPr>
              <a:t>Ef rannsóknin styður ekki tilgátuna skal íhuga hvers vegna:</a:t>
            </a:r>
          </a:p>
          <a:p>
            <a:pPr marL="342900" indent="-342900" eaLnBrk="1" hangingPunct="1">
              <a:buClr>
                <a:schemeClr val="tx1"/>
              </a:buClr>
              <a:buFont typeface="Arial" charset="0"/>
              <a:buChar char="•"/>
            </a:pPr>
            <a:r>
              <a:rPr lang="en-US" altLang="en-US" sz="2400" dirty="0">
                <a:solidFill>
                  <a:schemeClr val="tx1"/>
                </a:solidFill>
                <a:ea typeface="MS PGothic" charset="-128"/>
              </a:rPr>
              <a:t>Er tilgátan röng?</a:t>
            </a:r>
          </a:p>
          <a:p>
            <a:pPr marL="342900" indent="-342900" eaLnBrk="1" hangingPunct="1">
              <a:buClr>
                <a:schemeClr val="tx1"/>
              </a:buClr>
              <a:buFont typeface="Arial" charset="0"/>
              <a:buChar char="•"/>
            </a:pPr>
            <a:r>
              <a:rPr lang="en-US" altLang="en-US" sz="2400" dirty="0">
                <a:solidFill>
                  <a:schemeClr val="tx1"/>
                </a:solidFill>
                <a:ea typeface="MS PGothic" charset="-128"/>
              </a:rPr>
              <a:t>Var eitthvað athugavert við rannsóknina?</a:t>
            </a:r>
          </a:p>
          <a:p>
            <a:pPr marL="342900" indent="-342900" eaLnBrk="1" hangingPunct="1">
              <a:buClr>
                <a:schemeClr val="tx1"/>
              </a:buClr>
              <a:buFont typeface="Arial" charset="0"/>
              <a:buChar char="•"/>
            </a:pPr>
            <a:r>
              <a:rPr lang="en-US" altLang="en-US" sz="2400" dirty="0">
                <a:solidFill>
                  <a:schemeClr val="tx1"/>
                </a:solidFill>
                <a:ea typeface="MS PGothic" charset="-128"/>
              </a:rPr>
              <a:t>Gerðist eitthvað sem ekki hafði verið tekið með í reikninginn?</a:t>
            </a:r>
          </a:p>
          <a:p>
            <a:pPr marL="342900" indent="-342900" eaLnBrk="1" hangingPunct="1">
              <a:buFont typeface="Arial" charset="0"/>
              <a:buChar char="•"/>
            </a:pPr>
            <a:endParaRPr lang="en-US" altLang="en-US" sz="2400" dirty="0">
              <a:ea typeface="MS PGothic" charset="-128"/>
            </a:endParaRPr>
          </a:p>
          <a:p>
            <a:pPr marL="342900" indent="-342900" eaLnBrk="1" hangingPunct="1">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1163961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DÆMI: SKAKKAR SKOÐANAKANNANIR</a:t>
            </a:r>
          </a:p>
        </p:txBody>
      </p:sp>
      <p:sp>
        <p:nvSpPr>
          <p:cNvPr id="8195" name="Figure Legend"/>
          <p:cNvSpPr>
            <a:spLocks noGrp="1"/>
          </p:cNvSpPr>
          <p:nvPr>
            <p:ph type="body" sz="quarter" idx="14"/>
          </p:nvPr>
        </p:nvSpPr>
        <p:spPr>
          <a:xfrm>
            <a:off x="337625" y="1108075"/>
            <a:ext cx="8498895" cy="5256213"/>
          </a:xfrm>
        </p:spPr>
        <p:txBody>
          <a:bodyPr/>
          <a:lstStyle/>
          <a:p>
            <a:pPr eaLnBrk="1" hangingPunct="1"/>
            <a:r>
              <a:rPr lang="en-US" altLang="en-US" sz="2400" dirty="0">
                <a:solidFill>
                  <a:schemeClr val="tx1"/>
                </a:solidFill>
                <a:ea typeface="MS PGothic" charset="-128"/>
              </a:rPr>
              <a:t>Pólitískar skoðanakannanir virðast ef til vill ekki vera félagsfræðilegar rannsóknir, en virt könnunarfyrirtæki leggja mikla áherslu á vandaða aðferðafræði og nákvæmni.  </a:t>
            </a:r>
          </a:p>
          <a:p>
            <a:pPr eaLnBrk="1" hangingPunct="1"/>
            <a:endParaRPr lang="en-US" altLang="en-US" sz="2400" dirty="0">
              <a:solidFill>
                <a:schemeClr val="tx1"/>
              </a:solidFill>
              <a:ea typeface="MS PGothic" charset="-128"/>
            </a:endParaRPr>
          </a:p>
          <a:p>
            <a:pPr eaLnBrk="1" hangingPunct="1"/>
            <a:r>
              <a:rPr lang="en-US" altLang="en-US" sz="2400" dirty="0">
                <a:solidFill>
                  <a:schemeClr val="tx1"/>
                </a:solidFill>
                <a:ea typeface="MS PGothic" charset="-128"/>
              </a:rPr>
              <a:t>Flestar skoðanakannanir vegna forsetakosninganna 2016 og 2020 urðu þó alræmdar fyrir mikla ónákvæmni. Pew-rannsóknamiðstöðin fjallaði um þrjár skýringar á skekkjunum sem ekki hafði verið tekið tillit til:</a:t>
            </a:r>
          </a:p>
          <a:p>
            <a:pPr marL="457200" indent="-457200" eaLnBrk="1" hangingPunct="1">
              <a:buClr>
                <a:schemeClr val="tx1"/>
              </a:buClr>
              <a:buAutoNum type="arabicPeriod"/>
            </a:pPr>
            <a:r>
              <a:rPr lang="en-US" altLang="en-US" sz="2400" dirty="0">
                <a:solidFill>
                  <a:schemeClr val="tx1"/>
                </a:solidFill>
                <a:ea typeface="MS PGothic" charset="-128"/>
              </a:rPr>
              <a:t>Erfiðleikar við að ná til allra hópa kjósenda (brottfallsskekkja)</a:t>
            </a:r>
          </a:p>
          <a:p>
            <a:pPr marL="457200" indent="-457200" eaLnBrk="1" hangingPunct="1">
              <a:buClr>
                <a:schemeClr val="tx1"/>
              </a:buClr>
              <a:buAutoNum type="arabicPeriod"/>
            </a:pPr>
            <a:r>
              <a:rPr lang="en-US" altLang="en-US" sz="2400" dirty="0">
                <a:solidFill>
                  <a:schemeClr val="tx1"/>
                </a:solidFill>
                <a:ea typeface="MS PGothic" charset="-128"/>
              </a:rPr>
              <a:t>Fólk sem vildi ekki gefa upp val sitt</a:t>
            </a:r>
          </a:p>
          <a:p>
            <a:pPr marL="457200" indent="-457200" eaLnBrk="1" hangingPunct="1">
              <a:buClr>
                <a:schemeClr val="tx1"/>
              </a:buClr>
              <a:buAutoNum type="arabicPeriod"/>
            </a:pPr>
            <a:r>
              <a:rPr lang="en-US" altLang="en-US" sz="2400" dirty="0">
                <a:solidFill>
                  <a:schemeClr val="tx1"/>
                </a:solidFill>
                <a:ea typeface="MS PGothic" charset="-128"/>
              </a:rPr>
              <a:t>Fleiri sögðust ætla að kjósa en kusu í raun</a:t>
            </a:r>
          </a:p>
          <a:p>
            <a:pPr marL="457200" indent="-457200" eaLnBrk="1" hangingPunct="1">
              <a:buClr>
                <a:schemeClr val="tx1"/>
              </a:buClr>
              <a:buAutoNum type="arabicPeriod"/>
            </a:pPr>
            <a:endParaRPr lang="en-US" altLang="en-US" sz="2400" dirty="0">
              <a:ea typeface="MS PGothic" charset="-128"/>
            </a:endParaRPr>
          </a:p>
          <a:p>
            <a:pPr marL="457200" indent="-457200" eaLnBrk="1" hangingPunct="1">
              <a:buAutoNum type="arabicPeriod"/>
            </a:pPr>
            <a:endParaRPr lang="en-US" altLang="en-US" sz="2400" dirty="0">
              <a:ea typeface="MS PGothic" charset="-128"/>
            </a:endParaRPr>
          </a:p>
          <a:p>
            <a:pPr marL="342900" indent="-342900" eaLnBrk="1" hangingPunct="1">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1705352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SJÖTTA SKREF: </a:t>
            </a:r>
            <a:r>
              <a:rPr lang="en-US" altLang="en-US" dirty="0">
                <a:ea typeface="MS PGothic" charset="-128"/>
              </a:rPr>
              <a:t>Birta niðurstöður	</a:t>
            </a:r>
            <a:endParaRPr lang="en-US" dirty="0"/>
          </a:p>
        </p:txBody>
      </p:sp>
      <p:sp>
        <p:nvSpPr>
          <p:cNvPr id="8195" name="Figure Legend"/>
          <p:cNvSpPr>
            <a:spLocks noGrp="1"/>
          </p:cNvSpPr>
          <p:nvPr>
            <p:ph type="body" sz="quarter" idx="14"/>
          </p:nvPr>
        </p:nvSpPr>
        <p:spPr>
          <a:xfrm>
            <a:off x="337625" y="953328"/>
            <a:ext cx="8498895" cy="5256213"/>
          </a:xfrm>
        </p:spPr>
        <p:txBody>
          <a:bodyPr/>
          <a:lstStyle/>
          <a:p>
            <a:pPr eaLnBrk="1" hangingPunct="1"/>
            <a:r>
              <a:rPr lang="en-US" altLang="en-US" sz="2400" dirty="0">
                <a:solidFill>
                  <a:schemeClr val="tx1"/>
                </a:solidFill>
                <a:ea typeface="MS PGothic" charset="-128"/>
              </a:rPr>
              <a:t>Setjið niðurstöðurnar skipulega fram í töflum og greinið þær þannig að aðrir geti kynnt sér rannsóknina, metið hana, endurtekið eða byggt á henni.</a:t>
            </a:r>
          </a:p>
          <a:p>
            <a:pPr eaLnBrk="1" hangingPunct="1"/>
            <a:endParaRPr lang="en-US" altLang="en-US" sz="2400" dirty="0">
              <a:solidFill>
                <a:schemeClr val="tx1"/>
              </a:solidFill>
              <a:ea typeface="MS PGothic" charset="-128"/>
            </a:endParaRPr>
          </a:p>
          <a:p>
            <a:pPr eaLnBrk="1" hangingPunct="1"/>
            <a:r>
              <a:rPr lang="en-US" altLang="en-US" sz="2400" dirty="0">
                <a:solidFill>
                  <a:schemeClr val="tx1"/>
                </a:solidFill>
                <a:ea typeface="MS PGothic" charset="-128"/>
              </a:rPr>
              <a:t>Metið hvort niðurstöður rannsóknarinnar styðji tilgátuna eða ekki.  </a:t>
            </a:r>
          </a:p>
          <a:p>
            <a:pPr eaLnBrk="1" hangingPunct="1"/>
            <a:endParaRPr lang="en-US" altLang="en-US" sz="2400" dirty="0">
              <a:solidFill>
                <a:schemeClr val="tx1"/>
              </a:solidFill>
              <a:ea typeface="MS PGothic" charset="-128"/>
            </a:endParaRPr>
          </a:p>
          <a:p>
            <a:pPr eaLnBrk="1" hangingPunct="1"/>
            <a:r>
              <a:rPr lang="en-US" altLang="en-US" sz="2400" dirty="0">
                <a:solidFill>
                  <a:schemeClr val="tx1"/>
                </a:solidFill>
                <a:ea typeface="MS PGothic" charset="-128"/>
              </a:rPr>
              <a:t>Ef niðurstöðurnar styðja hana ekki, íhugið þá hvers vegna:</a:t>
            </a:r>
          </a:p>
          <a:p>
            <a:pPr marL="342900" indent="-342900" eaLnBrk="1" hangingPunct="1">
              <a:buClr>
                <a:schemeClr val="tx1"/>
              </a:buClr>
              <a:buFont typeface="Arial" charset="0"/>
              <a:buChar char="•"/>
            </a:pPr>
            <a:r>
              <a:rPr lang="en-US" altLang="en-US" sz="2400" dirty="0">
                <a:solidFill>
                  <a:schemeClr val="tx1"/>
                </a:solidFill>
                <a:ea typeface="MS PGothic" charset="-128"/>
              </a:rPr>
              <a:t>Er tilgátan röng?</a:t>
            </a:r>
          </a:p>
          <a:p>
            <a:pPr marL="342900" indent="-342900" eaLnBrk="1" hangingPunct="1">
              <a:buClr>
                <a:schemeClr val="tx1"/>
              </a:buClr>
              <a:buFont typeface="Arial" charset="0"/>
              <a:buChar char="•"/>
            </a:pPr>
            <a:r>
              <a:rPr lang="en-US" altLang="en-US" sz="2400" dirty="0">
                <a:solidFill>
                  <a:schemeClr val="tx1"/>
                </a:solidFill>
                <a:ea typeface="MS PGothic" charset="-128"/>
              </a:rPr>
              <a:t>Var eitthvað athugavert við rannsóknina?</a:t>
            </a:r>
          </a:p>
          <a:p>
            <a:pPr marL="342900" indent="-342900" eaLnBrk="1" hangingPunct="1">
              <a:buClr>
                <a:schemeClr val="tx1"/>
              </a:buClr>
              <a:buFont typeface="Arial" charset="0"/>
              <a:buChar char="•"/>
            </a:pPr>
            <a:r>
              <a:rPr lang="en-US" altLang="en-US" sz="2400" dirty="0">
                <a:solidFill>
                  <a:schemeClr val="tx1"/>
                </a:solidFill>
                <a:ea typeface="MS PGothic" charset="-128"/>
              </a:rPr>
              <a:t>Gerðist eitthvað sem ekki hafði verið tekið tillit til?</a:t>
            </a:r>
          </a:p>
        </p:txBody>
      </p:sp>
    </p:spTree>
    <p:extLst>
      <p:ext uri="{BB962C8B-B14F-4D97-AF65-F5344CB8AC3E}">
        <p14:creationId xmlns:p14="http://schemas.microsoft.com/office/powerpoint/2010/main" val="1267598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Túlkunarrammi</a:t>
            </a:r>
            <a:r>
              <a:rPr lang="en-US" altLang="en-US" dirty="0">
                <a:ea typeface="MS PGothic" charset="-128"/>
              </a:rPr>
              <a:t>	</a:t>
            </a:r>
            <a:endParaRPr lang="en-US" dirty="0"/>
          </a:p>
        </p:txBody>
      </p:sp>
      <p:sp>
        <p:nvSpPr>
          <p:cNvPr id="8195" name="Figure Legend"/>
          <p:cNvSpPr>
            <a:spLocks noGrp="1"/>
          </p:cNvSpPr>
          <p:nvPr>
            <p:ph type="body" sz="quarter" idx="14"/>
          </p:nvPr>
        </p:nvSpPr>
        <p:spPr>
          <a:xfrm>
            <a:off x="337625" y="1108075"/>
            <a:ext cx="8498895" cy="5256213"/>
          </a:xfrm>
        </p:spPr>
        <p:txBody>
          <a:bodyPr/>
          <a:lstStyle/>
          <a:p>
            <a:pPr eaLnBrk="1" fontAlgn="auto" hangingPunct="1">
              <a:spcAft>
                <a:spcPts val="0"/>
              </a:spcAft>
              <a:defRPr/>
            </a:pPr>
            <a:r>
              <a:rPr lang="en-US" sz="2400" b="1" dirty="0">
                <a:solidFill>
                  <a:schemeClr val="tx1"/>
                </a:solidFill>
              </a:rPr>
              <a:t>Túlkunarrammi </a:t>
            </a:r>
            <a:r>
              <a:rPr lang="en-US" sz="2400" dirty="0">
                <a:solidFill>
                  <a:schemeClr val="tx1"/>
                </a:solidFill>
              </a:rPr>
              <a:t>er rannsóknarnálgun í félagsfræði sem miðar að ítarlegum skilningi á viðfangsefni með athugunum eða samskiptum. Markmiðið er að skilja félagslegan veruleika frá sjónarhóli þátttakenda. Nálgunin byggist ekki á prófun tilgáta. </a:t>
            </a:r>
          </a:p>
          <a:p>
            <a:pPr marL="342900" indent="-342900" eaLnBrk="1" hangingPunct="1">
              <a:buFont typeface="Arial" charset="0"/>
              <a:buChar char="•"/>
            </a:pPr>
            <a:endParaRPr lang="en-US" altLang="en-US" sz="2400" dirty="0">
              <a:ea typeface="MS PGothic" charset="-128"/>
            </a:endParaRPr>
          </a:p>
          <a:p>
            <a:pPr marL="342900" indent="-342900" eaLnBrk="1" hangingPunct="1">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692246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Rannsóknaraðferðir</a:t>
            </a:r>
          </a:p>
        </p:txBody>
      </p:sp>
      <p:sp>
        <p:nvSpPr>
          <p:cNvPr id="8195" name="Figure Legend"/>
          <p:cNvSpPr>
            <a:spLocks noGrp="1"/>
          </p:cNvSpPr>
          <p:nvPr>
            <p:ph type="body" sz="quarter" idx="14"/>
          </p:nvPr>
        </p:nvSpPr>
        <p:spPr>
          <a:xfrm>
            <a:off x="337625" y="1108075"/>
            <a:ext cx="8498895" cy="5256213"/>
          </a:xfrm>
        </p:spPr>
        <p:txBody>
          <a:bodyPr/>
          <a:lstStyle/>
          <a:p>
            <a:pPr eaLnBrk="1" hangingPunct="1"/>
            <a:r>
              <a:rPr lang="en-US" altLang="en-US" sz="2400" b="1" dirty="0">
                <a:solidFill>
                  <a:schemeClr val="tx1"/>
                </a:solidFill>
                <a:ea typeface="MS PGothic" charset="-128"/>
              </a:rPr>
              <a:t>Söfnun frumgagna </a:t>
            </a:r>
            <a:r>
              <a:rPr lang="en-US" altLang="en-US" sz="2400" dirty="0">
                <a:solidFill>
                  <a:schemeClr val="tx1"/>
                </a:solidFill>
                <a:ea typeface="MS PGothic" charset="-128"/>
              </a:rPr>
              <a:t>felst í því að rannsakendur afla gagna beint, til dæmis með könnunum, viðtölum og athugunum.</a:t>
            </a:r>
            <a:endParaRPr lang="en-US" altLang="en-US" sz="2400" b="1" dirty="0">
              <a:solidFill>
                <a:schemeClr val="tx1"/>
              </a:solidFill>
              <a:ea typeface="MS PGothic" charset="-128"/>
            </a:endParaRPr>
          </a:p>
          <a:p>
            <a:pPr eaLnBrk="1" hangingPunct="1"/>
            <a:endParaRPr lang="en-US" altLang="en-US" sz="2400" b="1" dirty="0">
              <a:solidFill>
                <a:schemeClr val="tx1"/>
              </a:solidFill>
              <a:ea typeface="MS PGothic" charset="-128"/>
            </a:endParaRPr>
          </a:p>
          <a:p>
            <a:pPr eaLnBrk="1" hangingPunct="1"/>
            <a:r>
              <a:rPr lang="en-US" altLang="en-US" sz="2400" b="1" dirty="0">
                <a:solidFill>
                  <a:schemeClr val="tx1"/>
                </a:solidFill>
                <a:ea typeface="MS PGothic" charset="-128"/>
              </a:rPr>
              <a:t>Greining fyrirliggjandi gagna </a:t>
            </a:r>
            <a:r>
              <a:rPr lang="en-US" altLang="en-US" sz="2400" dirty="0">
                <a:solidFill>
                  <a:schemeClr val="tx1"/>
                </a:solidFill>
                <a:ea typeface="MS PGothic" charset="-128"/>
              </a:rPr>
              <a:t>felst í því að nota gögn sem aðrir hafa safnað og túlka þau á nýjan hátt. </a:t>
            </a:r>
          </a:p>
          <a:p>
            <a:pPr eaLnBrk="1" hangingPunct="1"/>
            <a:endParaRPr lang="en-US" altLang="en-US" sz="2400" dirty="0">
              <a:ea typeface="MS PGothic" charset="-128"/>
            </a:endParaRPr>
          </a:p>
          <a:p>
            <a:pPr marL="342900" indent="-342900" eaLnBrk="1" hangingPunct="1">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871210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Söfnun frumgagna</a:t>
            </a:r>
          </a:p>
        </p:txBody>
      </p:sp>
      <p:sp>
        <p:nvSpPr>
          <p:cNvPr id="8195" name="Figure Legend"/>
          <p:cNvSpPr>
            <a:spLocks noGrp="1"/>
          </p:cNvSpPr>
          <p:nvPr>
            <p:ph type="body" sz="quarter" idx="14"/>
          </p:nvPr>
        </p:nvSpPr>
        <p:spPr>
          <a:xfrm>
            <a:off x="337625" y="967397"/>
            <a:ext cx="8498895" cy="5704866"/>
          </a:xfrm>
        </p:spPr>
        <p:txBody>
          <a:bodyPr/>
          <a:lstStyle/>
          <a:p>
            <a:pPr marL="342900" indent="-342900" eaLnBrk="1" hangingPunct="1">
              <a:lnSpc>
                <a:spcPct val="80000"/>
              </a:lnSpc>
              <a:buClr>
                <a:schemeClr val="tx1"/>
              </a:buClr>
              <a:buFont typeface="Arial" charset="0"/>
              <a:buChar char="•"/>
            </a:pPr>
            <a:r>
              <a:rPr lang="en-US" altLang="en-US" sz="2400" b="1" dirty="0">
                <a:solidFill>
                  <a:schemeClr val="tx1"/>
                </a:solidFill>
                <a:ea typeface="MS PGothic" charset="-128"/>
              </a:rPr>
              <a:t>Kannanir</a:t>
            </a:r>
            <a:r>
              <a:rPr lang="en-US" altLang="en-US" sz="2400" dirty="0">
                <a:solidFill>
                  <a:schemeClr val="tx1"/>
                </a:solidFill>
                <a:ea typeface="MS PGothic" charset="-128"/>
              </a:rPr>
              <a:t> safna gögnum frá þátttakendum sem svara röð spurninga um hegðun og skoðanir, oft á spurningalista.</a:t>
            </a:r>
          </a:p>
          <a:p>
            <a:pPr marL="342900" indent="-342900" eaLnBrk="1" hangingPunct="1">
              <a:lnSpc>
                <a:spcPct val="80000"/>
              </a:lnSpc>
              <a:buClr>
                <a:schemeClr val="tx1"/>
              </a:buClr>
              <a:buFont typeface="Arial" charset="0"/>
              <a:buChar char="•"/>
            </a:pPr>
            <a:r>
              <a:rPr lang="en-US" altLang="en-US" sz="2400" b="1" dirty="0">
                <a:solidFill>
                  <a:schemeClr val="tx1"/>
                </a:solidFill>
                <a:ea typeface="MS PGothic" charset="-128"/>
              </a:rPr>
              <a:t>Þýði</a:t>
            </a:r>
            <a:r>
              <a:rPr lang="en-US" altLang="en-US" sz="2400" dirty="0">
                <a:solidFill>
                  <a:schemeClr val="tx1"/>
                </a:solidFill>
                <a:ea typeface="MS PGothic" charset="-128"/>
              </a:rPr>
              <a:t> er afmarkaður hópur sem rannsókn beinist að. </a:t>
            </a:r>
          </a:p>
          <a:p>
            <a:pPr marL="342900" indent="-342900" eaLnBrk="1" hangingPunct="1">
              <a:lnSpc>
                <a:spcPct val="80000"/>
              </a:lnSpc>
              <a:buClr>
                <a:schemeClr val="tx1"/>
              </a:buClr>
              <a:buFont typeface="Arial" charset="0"/>
              <a:buChar char="•"/>
            </a:pPr>
            <a:r>
              <a:rPr lang="en-US" altLang="en-US" sz="2400" b="1" dirty="0">
                <a:solidFill>
                  <a:schemeClr val="tx1"/>
                </a:solidFill>
                <a:ea typeface="MS PGothic" charset="-128"/>
              </a:rPr>
              <a:t>Úrtök</a:t>
            </a:r>
            <a:r>
              <a:rPr lang="en-US" altLang="en-US" sz="2400" dirty="0">
                <a:solidFill>
                  <a:schemeClr val="tx1"/>
                </a:solidFill>
                <a:ea typeface="MS PGothic" charset="-128"/>
              </a:rPr>
              <a:t> eru fámennir og viðráðanlegir hópar þátttakenda sem eru fulltrúar þýðisins.</a:t>
            </a:r>
          </a:p>
          <a:p>
            <a:pPr marL="342900" indent="-342900" eaLnBrk="1" hangingPunct="1">
              <a:lnSpc>
                <a:spcPct val="80000"/>
              </a:lnSpc>
              <a:buClr>
                <a:schemeClr val="tx1"/>
              </a:buClr>
              <a:buFont typeface="Arial" charset="0"/>
              <a:buChar char="•"/>
            </a:pPr>
            <a:r>
              <a:rPr lang="en-US" altLang="en-US" sz="2400" dirty="0">
                <a:solidFill>
                  <a:schemeClr val="tx1"/>
                </a:solidFill>
                <a:ea typeface="MS PGothic" charset="-128"/>
              </a:rPr>
              <a:t/>
            </a:r>
            <a:r>
              <a:rPr lang="en-US" altLang="en-US" sz="2400" b="1" dirty="0">
                <a:solidFill>
                  <a:schemeClr val="tx1"/>
                </a:solidFill>
                <a:ea typeface="MS PGothic" charset="-128"/>
              </a:rPr>
              <a:t>Slembiúrtak </a:t>
            </a:r>
            <a:r>
              <a:rPr lang="en-US" altLang="en-US" sz="2400" dirty="0">
                <a:solidFill>
                  <a:schemeClr val="tx1"/>
                </a:solidFill>
                <a:ea typeface="MS PGothic" charset="-128"/>
              </a:rPr>
              <a:t>fæst þegar þátttakendur rannsóknar eru valdir af handahófi til að vera fulltrúar stærra þýðis. </a:t>
            </a:r>
          </a:p>
          <a:p>
            <a:pPr marL="342900" indent="-342900" eaLnBrk="1" hangingPunct="1">
              <a:lnSpc>
                <a:spcPct val="80000"/>
              </a:lnSpc>
              <a:buClr>
                <a:schemeClr val="tx1"/>
              </a:buClr>
              <a:buFont typeface="Arial" charset="0"/>
              <a:buChar char="•"/>
            </a:pPr>
            <a:r>
              <a:rPr lang="en-US" altLang="en-US" sz="2400" b="1" dirty="0">
                <a:solidFill>
                  <a:schemeClr val="tx1"/>
                </a:solidFill>
                <a:ea typeface="MS PGothic" charset="-128"/>
              </a:rPr>
              <a:t>Megindleg gögn</a:t>
            </a:r>
            <a:r>
              <a:rPr lang="en-US" altLang="en-US" sz="2400" dirty="0">
                <a:solidFill>
                  <a:schemeClr val="tx1"/>
                </a:solidFill>
                <a:ea typeface="MS PGothic" charset="-128"/>
              </a:rPr>
              <a:t> eru rannsóknargögn á tölulegu formi sem hægt er að telja og greina. </a:t>
            </a:r>
          </a:p>
          <a:p>
            <a:pPr marL="342900" indent="-342900" eaLnBrk="1" hangingPunct="1">
              <a:lnSpc>
                <a:spcPct val="80000"/>
              </a:lnSpc>
              <a:buClr>
                <a:schemeClr val="tx1"/>
              </a:buClr>
              <a:buFont typeface="Arial" charset="0"/>
              <a:buChar char="•"/>
            </a:pPr>
            <a:r>
              <a:rPr lang="en-US" altLang="en-US" sz="2400" b="1" dirty="0">
                <a:solidFill>
                  <a:schemeClr val="tx1"/>
                </a:solidFill>
                <a:ea typeface="MS PGothic" charset="-128"/>
              </a:rPr>
              <a:t>Eigindleg gögn </a:t>
            </a:r>
            <a:r>
              <a:rPr lang="en-US" altLang="en-US" sz="2400" dirty="0">
                <a:solidFill>
                  <a:schemeClr val="tx1"/>
                </a:solidFill>
                <a:ea typeface="MS PGothic" charset="-128"/>
              </a:rPr>
              <a:t>eru lýsandi upplýsingar sem geta verið huglægar og byggjast oft á því sem verður vart í náttúrulegu umhverfi. </a:t>
            </a:r>
          </a:p>
          <a:p>
            <a:pPr marL="342900" indent="-342900" eaLnBrk="1" hangingPunct="1">
              <a:lnSpc>
                <a:spcPct val="80000"/>
              </a:lnSpc>
              <a:buClr>
                <a:schemeClr val="tx1"/>
              </a:buClr>
              <a:buFont typeface="Arial" charset="0"/>
              <a:buChar char="•"/>
            </a:pPr>
            <a:r>
              <a:rPr lang="en-US" altLang="en-US" sz="2400" dirty="0">
                <a:solidFill>
                  <a:schemeClr val="tx1"/>
                </a:solidFill>
                <a:ea typeface="MS PGothic" charset="-128"/>
              </a:rPr>
              <a:t>Einstaklings</a:t>
            </a:r>
            <a:r>
              <a:rPr lang="en-US" altLang="en-US" sz="2400" b="1" dirty="0">
                <a:solidFill>
                  <a:schemeClr val="tx1"/>
                </a:solidFill>
                <a:ea typeface="MS PGothic" charset="-128"/>
              </a:rPr>
              <a:t>viðtal</a:t>
            </a:r>
            <a:r>
              <a:rPr lang="en-US" altLang="en-US" sz="2400" dirty="0">
                <a:solidFill>
                  <a:schemeClr val="tx1"/>
                </a:solidFill>
                <a:ea typeface="MS PGothic" charset="-128"/>
              </a:rPr>
              <a:t> er samtal rannsakanda við einn þátttakanda.</a:t>
            </a:r>
          </a:p>
        </p:txBody>
      </p:sp>
    </p:spTree>
    <p:extLst>
      <p:ext uri="{BB962C8B-B14F-4D97-AF65-F5344CB8AC3E}">
        <p14:creationId xmlns:p14="http://schemas.microsoft.com/office/powerpoint/2010/main" val="1613210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Listafólk eða aðdáendur þess sem rannsóknarviðfangsefni</a:t>
            </a:r>
          </a:p>
        </p:txBody>
      </p:sp>
      <p:pic>
        <p:nvPicPr>
          <p:cNvPr id="7" name="Picture Placeholder 6" descr="Two pictures depict Lady Gaga and Beyoncé performin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31" r="131"/>
          <a:stretch>
            <a:fillRect/>
          </a:stretch>
        </p:blipFill>
        <p:spPr/>
      </p:pic>
      <p:sp>
        <p:nvSpPr>
          <p:cNvPr id="9219" name="Figure Legend" descr="Pictures depict Lady Gaga and Beyonce performing" title="figure 2.6"/>
          <p:cNvSpPr>
            <a:spLocks noGrp="1"/>
          </p:cNvSpPr>
          <p:nvPr>
            <p:ph type="body" sz="quarter" idx="14"/>
          </p:nvPr>
        </p:nvSpPr>
        <p:spPr>
          <a:xfrm>
            <a:off x="457200" y="4843463"/>
            <a:ext cx="8062913" cy="1166812"/>
          </a:xfrm>
        </p:spPr>
        <p:txBody>
          <a:bodyPr/>
          <a:lstStyle/>
          <a:p>
            <a:r>
              <a:rPr lang="en-US" sz="1800" b="1" dirty="0"/>
              <a:t>Hvað myndir þú vilja rannsaka varðandi Lady Gaga eða Beyoncé?  </a:t>
            </a:r>
          </a:p>
          <a:p>
            <a:endParaRPr lang="en-US" sz="1800" b="1" dirty="0"/>
          </a:p>
          <a:p>
            <a:r>
              <a:rPr lang="en-US" sz="1800" b="1" dirty="0"/>
              <a:t>Hvað myndir þú vilja rannsaka varðandi aðdáendur þeirra?</a:t>
            </a:r>
          </a:p>
        </p:txBody>
      </p:sp>
    </p:spTree>
    <p:extLst>
      <p:ext uri="{BB962C8B-B14F-4D97-AF65-F5344CB8AC3E}">
        <p14:creationId xmlns:p14="http://schemas.microsoft.com/office/powerpoint/2010/main" val="2871388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Vettvangsrannsóknir</a:t>
            </a:r>
          </a:p>
        </p:txBody>
      </p:sp>
      <p:sp>
        <p:nvSpPr>
          <p:cNvPr id="8195" name="Figure Legend"/>
          <p:cNvSpPr>
            <a:spLocks noGrp="1"/>
          </p:cNvSpPr>
          <p:nvPr>
            <p:ph type="body" sz="quarter" idx="14"/>
          </p:nvPr>
        </p:nvSpPr>
        <p:spPr>
          <a:xfrm>
            <a:off x="337625" y="1108075"/>
            <a:ext cx="8498895" cy="5256213"/>
          </a:xfrm>
        </p:spPr>
        <p:txBody>
          <a:bodyPr/>
          <a:lstStyle/>
          <a:p>
            <a:pPr eaLnBrk="1" hangingPunct="1"/>
            <a:r>
              <a:rPr lang="en-US" altLang="en-US" sz="2400" b="1" dirty="0">
                <a:solidFill>
                  <a:schemeClr val="tx1"/>
                </a:solidFill>
                <a:ea typeface="MS PGothic" charset="-128"/>
              </a:rPr>
              <a:t>Vettvangsrannsóknir </a:t>
            </a:r>
            <a:r>
              <a:rPr lang="en-US" altLang="en-US" sz="2400" dirty="0">
                <a:solidFill>
                  <a:schemeClr val="tx1"/>
                </a:solidFill>
                <a:ea typeface="MS PGothic" charset="-128"/>
              </a:rPr>
              <a:t>felast í að safna gögnum í náttúrulegu umhverfi án þess að gera tilraun á rannsóknarstofu eða leggja fyrir könnun. </a:t>
            </a:r>
          </a:p>
          <a:p>
            <a:pPr eaLnBrk="1" hangingPunct="1"/>
            <a:r>
              <a:rPr lang="en-US" altLang="en-US" sz="2400" b="1" dirty="0">
                <a:solidFill>
                  <a:schemeClr val="tx1"/>
                </a:solidFill>
                <a:ea typeface="MS PGothic" charset="-128"/>
              </a:rPr>
              <a:t>Frumgögn </a:t>
            </a:r>
            <a:r>
              <a:rPr lang="en-US" altLang="en-US" sz="2400" dirty="0">
                <a:solidFill>
                  <a:schemeClr val="tx1"/>
                </a:solidFill>
                <a:ea typeface="MS PGothic" charset="-128"/>
              </a:rPr>
              <a:t>eru gögn sem aflað er beint með eigin reynslu eða athugunum. </a:t>
            </a:r>
          </a:p>
          <a:p>
            <a:pPr eaLnBrk="1" hangingPunct="1"/>
            <a:r>
              <a:rPr lang="en-US" altLang="en-US" sz="2400" b="1" dirty="0">
                <a:solidFill>
                  <a:schemeClr val="tx1"/>
                </a:solidFill>
                <a:ea typeface="MS PGothic" charset="-128"/>
              </a:rPr>
              <a:t>Fylgni</a:t>
            </a:r>
            <a:r>
              <a:rPr lang="en-US" altLang="en-US" sz="2400" dirty="0">
                <a:solidFill>
                  <a:schemeClr val="tx1"/>
                </a:solidFill>
                <a:ea typeface="MS PGothic" charset="-128"/>
              </a:rPr>
              <a:t> er samband þar sem breyting á einni breytu fer saman við breytingu á annarri, án þess að það sýni endilega orsakasamband. </a:t>
            </a:r>
          </a:p>
          <a:p>
            <a:pPr eaLnBrk="1" hangingPunct="1">
              <a:lnSpc>
                <a:spcPct val="80000"/>
              </a:lnSpc>
            </a:pPr>
            <a:br>
              <a:rPr lang="en-US" altLang="en-US" sz="2400" dirty="0">
                <a:ea typeface="MS PGothic" charset="-128"/>
              </a:rPr>
            </a:br>
            <a:endParaRPr lang="en-US" altLang="en-US" sz="2400" dirty="0">
              <a:ea typeface="MS PGothic" charset="-128"/>
            </a:endParaRPr>
          </a:p>
          <a:p>
            <a:pPr eaLnBrk="1" hangingPunct="1"/>
            <a:endParaRPr lang="en-US" altLang="en-US" sz="2400" dirty="0">
              <a:ea typeface="MS PGothic" charset="-128"/>
            </a:endParaRPr>
          </a:p>
          <a:p>
            <a:pPr marL="342900" indent="-342900" eaLnBrk="1" hangingPunct="1">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1069227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a:t>Vettvangsrannsóknir, framhald</a:t>
            </a:r>
            <a:endParaRPr lang="en-US" dirty="0"/>
          </a:p>
        </p:txBody>
      </p:sp>
      <p:pic>
        <p:nvPicPr>
          <p:cNvPr id="2" name="Figure" descr="A man is shown taking notes outside a tent in the mountains."/>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808858" y="1108075"/>
            <a:ext cx="3328934" cy="5256213"/>
          </a:xfrm>
        </p:spPr>
      </p:pic>
      <p:sp>
        <p:nvSpPr>
          <p:cNvPr id="8195" name="Figure Legend"/>
          <p:cNvSpPr>
            <a:spLocks noGrp="1"/>
          </p:cNvSpPr>
          <p:nvPr>
            <p:ph type="body" sz="quarter" idx="14"/>
          </p:nvPr>
        </p:nvSpPr>
        <p:spPr>
          <a:xfrm>
            <a:off x="4606925" y="1108075"/>
            <a:ext cx="3913188" cy="5256213"/>
          </a:xfrm>
        </p:spPr>
        <p:txBody>
          <a:bodyPr/>
          <a:lstStyle/>
          <a:p>
            <a:r>
              <a:rPr lang="en-US" sz="1600" dirty="0">
                <a:solidFill>
                  <a:schemeClr val="tx1"/>
                </a:solidFill>
              </a:rPr>
              <a:t>Félagsfræðingar ferðast milli landa og menningarheima til að eiga samskipti við þátttakendur og fylgjast með þeim í náttúrulegu umhverfi þeirra. (Ljósmynd frá IMLS Digital Collections and Content/</a:t>
            </a:r>
            <a:r>
              <a:rPr lang="en-US" sz="1600" dirty="0" err="1">
                <a:solidFill>
                  <a:schemeClr val="tx1"/>
                </a:solidFill>
              </a:rPr>
              <a:t>flickr</a:t>
            </a:r>
            <a:r>
              <a:rPr lang="en-US" sz="1600" dirty="0">
                <a:solidFill>
                  <a:schemeClr val="tx1"/>
                </a:solidFill>
              </a:rPr>
              <a:t> og Olympic National Park)</a:t>
            </a:r>
          </a:p>
        </p:txBody>
      </p:sp>
    </p:spTree>
    <p:extLst>
      <p:ext uri="{BB962C8B-B14F-4D97-AF65-F5344CB8AC3E}">
        <p14:creationId xmlns:p14="http://schemas.microsoft.com/office/powerpoint/2010/main" val="2127893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Þátttökuathugun</a:t>
            </a:r>
          </a:p>
        </p:txBody>
      </p:sp>
      <p:sp>
        <p:nvSpPr>
          <p:cNvPr id="8195" name="Figure Legend"/>
          <p:cNvSpPr>
            <a:spLocks noGrp="1"/>
          </p:cNvSpPr>
          <p:nvPr>
            <p:ph type="body" sz="quarter" idx="14"/>
          </p:nvPr>
        </p:nvSpPr>
        <p:spPr>
          <a:xfrm>
            <a:off x="337625" y="1108075"/>
            <a:ext cx="4375051" cy="5256213"/>
          </a:xfrm>
        </p:spPr>
        <p:txBody>
          <a:bodyPr/>
          <a:lstStyle/>
          <a:p>
            <a:pPr eaLnBrk="1" hangingPunct="1"/>
            <a:r>
              <a:rPr lang="en-US" altLang="en-US" sz="2400" b="1" dirty="0">
                <a:solidFill>
                  <a:schemeClr val="tx1"/>
                </a:solidFill>
                <a:ea typeface="MS PGothic" charset="-128"/>
              </a:rPr>
              <a:t>Þátttökuathugun </a:t>
            </a:r>
            <a:r>
              <a:rPr lang="en-US" altLang="en-US" sz="2400" dirty="0">
                <a:solidFill>
                  <a:schemeClr val="tx1"/>
                </a:solidFill>
                <a:ea typeface="MS PGothic" charset="-128"/>
              </a:rPr>
              <a:t>felst í því að rannsakandi gerist þátttakandi í hópi eða félagslegu umhverfi til að gera athuganir frá sjónarhóli „innvígðs“ þátttakanda. </a:t>
            </a:r>
          </a:p>
          <a:p>
            <a:pPr eaLnBrk="1" hangingPunct="1"/>
            <a:endParaRPr lang="en-US" altLang="en-US" sz="2400" dirty="0">
              <a:solidFill>
                <a:schemeClr val="tx1"/>
              </a:solidFill>
              <a:ea typeface="MS PGothic" charset="-128"/>
            </a:endParaRPr>
          </a:p>
          <a:p>
            <a:pPr eaLnBrk="1" hangingPunct="1"/>
            <a:r>
              <a:rPr lang="en-US" altLang="en-US" sz="2400" dirty="0">
                <a:solidFill>
                  <a:schemeClr val="tx1"/>
                </a:solidFill>
                <a:ea typeface="MS PGothic" charset="-128"/>
              </a:rPr>
              <a:t>Sá sem rannsakar framkomu veitingahúsagesta við þjóna gæti til dæmis starfað sjálfur sem þjónn meðan á rannsókninni stendur.</a:t>
            </a:r>
          </a:p>
          <a:p>
            <a:pPr marL="342900" indent="-342900" eaLnBrk="1" hangingPunct="1">
              <a:buFont typeface="Arial" charset="0"/>
              <a:buChar char="•"/>
            </a:pPr>
            <a:endParaRPr lang="en-US" altLang="en-US" sz="2400" dirty="0">
              <a:ea typeface="MS PGothic" charset="-128"/>
            </a:endParaRPr>
          </a:p>
        </p:txBody>
      </p:sp>
      <p:pic>
        <p:nvPicPr>
          <p:cNvPr id="2" name="Picture 1" descr="A person stands next to a seated person. From the appearance, it seems that it is a waiter serving restaurant patrons." title="Figure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9666" y="1300337"/>
            <a:ext cx="3561578" cy="4748771"/>
          </a:xfrm>
          <a:prstGeom prst="rect">
            <a:avLst/>
          </a:prstGeom>
        </p:spPr>
      </p:pic>
    </p:spTree>
    <p:extLst>
      <p:ext uri="{BB962C8B-B14F-4D97-AF65-F5344CB8AC3E}">
        <p14:creationId xmlns:p14="http://schemas.microsoft.com/office/powerpoint/2010/main" val="1426140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r>
              <a:rPr lang="en-US" b="1" dirty="0"/>
              <a:t>Mótun Middletown: Rannsókn á bandarískri samtímamenningu</a:t>
            </a:r>
          </a:p>
        </p:txBody>
      </p:sp>
      <p:pic>
        <p:nvPicPr>
          <p:cNvPr id="2" name="Figure" descr="Early 20th century black and white photo showing female students at their desks."/>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14647" b="14647"/>
          <a:stretch>
            <a:fillRect/>
          </a:stretch>
        </p:blipFill>
        <p:spPr>
          <a:xfrm>
            <a:off x="457200" y="1122363"/>
            <a:ext cx="8062913"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Kennslustofa í Muncie í Indiana árið 1917, fimm árum áður en John og Helen Lynd hófu rannsóknir á þessu „dæmigerða“ bandaríska samfélagi. (Ljósmynd frá Don O’Brien/</a:t>
            </a:r>
            <a:r>
              <a:rPr lang="en-US" sz="1600" dirty="0" err="1"/>
              <a:t>flickr</a:t>
            </a:r>
            <a:r>
              <a:rPr lang="en-US" sz="1600" dirty="0"/>
              <a:t>)</a:t>
            </a:r>
          </a:p>
        </p:txBody>
      </p:sp>
    </p:spTree>
    <p:extLst>
      <p:ext uri="{BB962C8B-B14F-4D97-AF65-F5344CB8AC3E}">
        <p14:creationId xmlns:p14="http://schemas.microsoft.com/office/powerpoint/2010/main" val="4139020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8" y="-101600"/>
            <a:ext cx="8062913" cy="658813"/>
          </a:xfrm>
        </p:spPr>
        <p:txBody>
          <a:bodyPr>
            <a:normAutofit/>
          </a:bodyPr>
          <a:lstStyle/>
          <a:p>
            <a:r>
              <a:rPr lang="en-US" b="1" dirty="0"/>
              <a:t>Mynd 2.8</a:t>
            </a:r>
          </a:p>
        </p:txBody>
      </p:sp>
      <p:pic>
        <p:nvPicPr>
          <p:cNvPr id="4" name="Picture Placeholder 3" descr="Four people sit around a large table on which are several office supplies and mailing tubes. Three are using computers; the fourth is using a phone. One person is using a wheelchair." title="Figure 2.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090873" y="684562"/>
            <a:ext cx="6795564" cy="4530376"/>
          </a:xfrm>
        </p:spPr>
      </p:pic>
      <p:sp>
        <p:nvSpPr>
          <p:cNvPr id="9219" name="Figure Legend"/>
          <p:cNvSpPr>
            <a:spLocks noGrp="1"/>
          </p:cNvSpPr>
          <p:nvPr>
            <p:ph type="body" sz="quarter" idx="14"/>
          </p:nvPr>
        </p:nvSpPr>
        <p:spPr>
          <a:xfrm>
            <a:off x="800099" y="5486400"/>
            <a:ext cx="7243764" cy="1166812"/>
          </a:xfrm>
        </p:spPr>
        <p:txBody>
          <a:bodyPr/>
          <a:lstStyle/>
          <a:p>
            <a:r>
              <a:rPr lang="en-US" sz="1600" dirty="0"/>
              <a:t> Vettvangsrannsóknir fara fram á „raunverulegum“ vettvangi. </a:t>
            </a:r>
          </a:p>
          <a:p>
            <a:r>
              <a:rPr lang="en-US" sz="1600" dirty="0"/>
              <a:t>Hvers konar umhverfi skapast á vinnustöðum? Hvað gæti félagsfræðingur uppgötvað með því að falla inn í hópinn? (Mynd: </a:t>
            </a:r>
            <a:r>
              <a:rPr lang="en-US" sz="1600" dirty="0" err="1"/>
              <a:t>Lyncconf</a:t>
            </a:r>
            <a:r>
              <a:rPr lang="en-US" sz="1600" dirty="0"/>
              <a:t> Games/</a:t>
            </a:r>
            <a:r>
              <a:rPr lang="en-US" sz="1600" dirty="0" err="1"/>
              <a:t>flickr</a:t>
            </a:r>
            <a:r>
              <a:rPr lang="en-US" sz="1600" dirty="0"/>
              <a:t>)</a:t>
            </a:r>
          </a:p>
          <a:p>
            <a:br>
              <a:rPr lang="en-US" sz="1600" dirty="0"/>
            </a:br>
            <a:endParaRPr lang="en-US" sz="1600" dirty="0"/>
          </a:p>
        </p:txBody>
      </p:sp>
    </p:spTree>
    <p:extLst>
      <p:ext uri="{BB962C8B-B14F-4D97-AF65-F5344CB8AC3E}">
        <p14:creationId xmlns:p14="http://schemas.microsoft.com/office/powerpoint/2010/main" val="1064200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Etnógrafía</a:t>
            </a:r>
          </a:p>
        </p:txBody>
      </p:sp>
      <p:sp>
        <p:nvSpPr>
          <p:cNvPr id="8195" name="Figure Legend"/>
          <p:cNvSpPr>
            <a:spLocks noGrp="1"/>
          </p:cNvSpPr>
          <p:nvPr>
            <p:ph type="body" sz="quarter" idx="14"/>
          </p:nvPr>
        </p:nvSpPr>
        <p:spPr>
          <a:xfrm>
            <a:off x="337625" y="1108075"/>
            <a:ext cx="8498895" cy="5256213"/>
          </a:xfrm>
        </p:spPr>
        <p:txBody>
          <a:bodyPr/>
          <a:lstStyle/>
          <a:p>
            <a:pPr eaLnBrk="1" hangingPunct="1"/>
            <a:r>
              <a:rPr lang="en-US" altLang="en-US" sz="2400" b="1" dirty="0">
                <a:solidFill>
                  <a:schemeClr val="tx1"/>
                </a:solidFill>
                <a:ea typeface="MS PGothic" charset="-128"/>
              </a:rPr>
              <a:t>Etnógrafía</a:t>
            </a:r>
            <a:r>
              <a:rPr lang="en-US" altLang="en-US" sz="2400" dirty="0">
                <a:solidFill>
                  <a:schemeClr val="tx1"/>
                </a:solidFill>
                <a:ea typeface="MS PGothic" charset="-128"/>
              </a:rPr>
              <a:t> felst í athugun á heildstæðu félagslegu umhverfi og öllu sem því fylgir. </a:t>
            </a:r>
          </a:p>
          <a:p>
            <a:pPr eaLnBrk="1" hangingPunct="1"/>
            <a:endParaRPr lang="en-US" altLang="en-US" sz="2400" dirty="0">
              <a:solidFill>
                <a:schemeClr val="tx1"/>
              </a:solidFill>
              <a:ea typeface="MS PGothic" charset="-128"/>
            </a:endParaRPr>
          </a:p>
          <a:p>
            <a:r>
              <a:rPr lang="en-US" altLang="en-US" sz="2400" b="1" dirty="0">
                <a:solidFill>
                  <a:schemeClr val="tx1"/>
                </a:solidFill>
                <a:ea typeface="MS PGothic" charset="-128"/>
              </a:rPr>
              <a:t>Etnógrafía stofnana </a:t>
            </a:r>
            <a:r>
              <a:rPr lang="en-US" altLang="en-US" sz="2400" dirty="0">
                <a:solidFill>
                  <a:schemeClr val="tx1"/>
                </a:solidFill>
                <a:ea typeface="MS PGothic" charset="-128"/>
              </a:rPr>
              <a:t>byggir á grunnreglum etnógrafískra rannsókna og beinist sérstaklega að áþreifanlegum félagslegum tengslum í daglegu lífi. </a:t>
            </a:r>
          </a:p>
          <a:p>
            <a:pPr eaLnBrk="1" hangingPunct="1"/>
            <a:endParaRPr lang="en-US" altLang="en-US" sz="2400" dirty="0">
              <a:ea typeface="MS PGothic" charset="-128"/>
            </a:endParaRPr>
          </a:p>
          <a:p>
            <a:pPr eaLnBrk="1" hangingPunct="1"/>
            <a:endParaRPr lang="en-US" altLang="en-US" sz="2400" dirty="0">
              <a:ea typeface="MS PGothic" charset="-128"/>
            </a:endParaRPr>
          </a:p>
          <a:p>
            <a:pPr eaLnBrk="1" hangingPunct="1">
              <a:lnSpc>
                <a:spcPct val="80000"/>
              </a:lnSpc>
            </a:pPr>
            <a:br>
              <a:rPr lang="en-US" altLang="en-US" sz="2400" dirty="0">
                <a:ea typeface="MS PGothic" charset="-128"/>
              </a:rPr>
            </a:br>
            <a:endParaRPr lang="en-US" altLang="en-US" sz="2400" dirty="0">
              <a:ea typeface="MS PGothic" charset="-128"/>
            </a:endParaRPr>
          </a:p>
          <a:p>
            <a:pPr eaLnBrk="1" hangingPunct="1"/>
            <a:endParaRPr lang="en-US" altLang="en-US" sz="2400" dirty="0">
              <a:ea typeface="MS PGothic" charset="-128"/>
            </a:endParaRPr>
          </a:p>
          <a:p>
            <a:pPr marL="342900" indent="-342900" eaLnBrk="1" hangingPunct="1">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712173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Greining fyrirliggjandi gagna</a:t>
            </a:r>
          </a:p>
        </p:txBody>
      </p:sp>
      <p:sp>
        <p:nvSpPr>
          <p:cNvPr id="8195" name="Figure Legend"/>
          <p:cNvSpPr>
            <a:spLocks noGrp="1"/>
          </p:cNvSpPr>
          <p:nvPr>
            <p:ph type="body" sz="quarter" idx="14"/>
          </p:nvPr>
        </p:nvSpPr>
        <p:spPr>
          <a:xfrm>
            <a:off x="337625" y="1108075"/>
            <a:ext cx="8498895" cy="5256213"/>
          </a:xfrm>
        </p:spPr>
        <p:txBody>
          <a:bodyPr/>
          <a:lstStyle/>
          <a:p>
            <a:pPr marL="342900" indent="-342900" eaLnBrk="1" hangingPunct="1">
              <a:buClr>
                <a:schemeClr val="tx1"/>
              </a:buClr>
              <a:buFont typeface="Arial" charset="0"/>
              <a:buChar char="•"/>
            </a:pPr>
            <a:r>
              <a:rPr lang="en-US" altLang="en-US" sz="2400" b="1" dirty="0">
                <a:solidFill>
                  <a:schemeClr val="tx1"/>
                </a:solidFill>
                <a:ea typeface="MS PGothic" charset="-128"/>
              </a:rPr>
              <a:t>Greining fyrirliggjandi gagna </a:t>
            </a:r>
            <a:r>
              <a:rPr lang="en-US" altLang="en-US" sz="2400" dirty="0">
                <a:solidFill>
                  <a:schemeClr val="tx1"/>
                </a:solidFill>
                <a:ea typeface="MS PGothic" charset="-128"/>
              </a:rPr>
              <a:t>felst í að nota gögn sem aðrir hafa safnað og túlka þau á nýjan hátt. </a:t>
            </a:r>
          </a:p>
          <a:p>
            <a:pPr marL="342900" indent="-342900" eaLnBrk="1" hangingPunct="1">
              <a:buClr>
                <a:schemeClr val="tx1"/>
              </a:buClr>
              <a:buFont typeface="Arial" charset="0"/>
              <a:buChar char="•"/>
            </a:pPr>
            <a:r>
              <a:rPr lang="en-US" altLang="en-US" sz="2400" b="1" dirty="0">
                <a:solidFill>
                  <a:schemeClr val="tx1"/>
                </a:solidFill>
                <a:ea typeface="MS PGothic" charset="-128"/>
              </a:rPr>
              <a:t>Rannsóknir án beinna afskipta </a:t>
            </a:r>
            <a:r>
              <a:rPr lang="en-US" altLang="en-US" sz="2400" dirty="0">
                <a:solidFill>
                  <a:schemeClr val="tx1"/>
                </a:solidFill>
                <a:ea typeface="MS PGothic" charset="-128"/>
              </a:rPr>
              <a:t>byggjast á fyrirliggjandi gögnum, fela ekki í sér bein samskipti við rannsóknarþátttakendur og breyta hvorki né hafa áhrif á hegðun fólks. </a:t>
            </a:r>
          </a:p>
          <a:p>
            <a:pPr marL="342900" indent="-342900" eaLnBrk="1" hangingPunct="1">
              <a:buClr>
                <a:schemeClr val="tx1"/>
              </a:buClr>
              <a:buFont typeface="Arial" charset="0"/>
              <a:buChar char="•"/>
            </a:pPr>
            <a:r>
              <a:rPr lang="en-US" altLang="en-US" sz="2400" b="1" dirty="0">
                <a:solidFill>
                  <a:schemeClr val="tx1"/>
                </a:solidFill>
                <a:ea typeface="MS PGothic" charset="-128"/>
              </a:rPr>
              <a:t>Innihaldsgreining </a:t>
            </a:r>
            <a:r>
              <a:rPr lang="en-US" altLang="en-US" sz="2400" dirty="0">
                <a:solidFill>
                  <a:schemeClr val="tx1"/>
                </a:solidFill>
                <a:ea typeface="MS PGothic" charset="-128"/>
              </a:rPr>
              <a:t>felst í að beita kerfisbundinni aðferð til að skrá og meta upplýsingar úr fyrirliggjandi gögnum með hliðsjón af viðfangsefni rannsóknarinnar. </a:t>
            </a:r>
          </a:p>
          <a:p>
            <a:pPr eaLnBrk="1" hangingPunct="1">
              <a:lnSpc>
                <a:spcPct val="80000"/>
              </a:lnSpc>
              <a:buClr>
                <a:schemeClr val="tx1"/>
              </a:buClr>
            </a:pPr>
            <a:endParaRPr lang="en-US" altLang="en-US" sz="2400" dirty="0">
              <a:ea typeface="MS PGothic" charset="-128"/>
            </a:endParaRPr>
          </a:p>
          <a:p>
            <a:pPr marL="342900" indent="-342900" eaLnBrk="1" hangingPunct="1">
              <a:buClr>
                <a:schemeClr val="tx1"/>
              </a:buClr>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242886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2.10</a:t>
            </a:r>
          </a:p>
        </p:txBody>
      </p:sp>
      <p:pic>
        <p:nvPicPr>
          <p:cNvPr id="2" name="Figure" descr="The image shows a state police car that has pulled over another car near a highway exit."/>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1868569" y="1122363"/>
            <a:ext cx="5240175" cy="3500437"/>
          </a:xfrm>
        </p:spPr>
      </p:pic>
      <p:sp>
        <p:nvSpPr>
          <p:cNvPr id="9219" name="Figure Legend"/>
          <p:cNvSpPr>
            <a:spLocks noGrp="1"/>
          </p:cNvSpPr>
          <p:nvPr>
            <p:ph type="body" sz="quarter" idx="14"/>
          </p:nvPr>
        </p:nvSpPr>
        <p:spPr>
          <a:xfrm>
            <a:off x="457200" y="4843463"/>
            <a:ext cx="8062913" cy="1166812"/>
          </a:xfrm>
        </p:spPr>
        <p:txBody>
          <a:bodyPr/>
          <a:lstStyle/>
          <a:p>
            <a:r>
              <a:rPr lang="en-US" sz="1800" dirty="0"/>
              <a:t>Félagsfræðingurinn Frances </a:t>
            </a:r>
            <a:r>
              <a:rPr lang="en-US" sz="1800" dirty="0" err="1"/>
              <a:t>Heussenstamm</a:t>
            </a:r>
            <a:r>
              <a:rPr lang="en-US" sz="1800" dirty="0"/>
              <a:t> rannsakaði tengsl umferðarstöðvana við stuðaralímmiða sem vísuðu til kynþáttar. </a:t>
            </a:r>
          </a:p>
          <a:p>
            <a:r>
              <a:rPr lang="en-US" sz="1800" dirty="0"/>
              <a:t>Kynþáttamiðuð löggæsla er enn mikið deilumál. (Mynd frá </a:t>
            </a:r>
            <a:r>
              <a:rPr lang="en-US" sz="1800" dirty="0" err="1"/>
              <a:t>dwightsghost</a:t>
            </a:r>
            <a:r>
              <a:rPr lang="en-US" sz="1800" dirty="0"/>
              <a:t>/</a:t>
            </a:r>
            <a:r>
              <a:rPr lang="en-US" sz="1800" dirty="0" err="1"/>
              <a:t>flickr</a:t>
            </a:r>
            <a:r>
              <a:rPr lang="en-US" sz="1800" dirty="0"/>
              <a:t>)</a:t>
            </a:r>
          </a:p>
        </p:txBody>
      </p:sp>
    </p:spTree>
    <p:extLst>
      <p:ext uri="{BB962C8B-B14F-4D97-AF65-F5344CB8AC3E}">
        <p14:creationId xmlns:p14="http://schemas.microsoft.com/office/powerpoint/2010/main" val="4139020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Siðferðileg álitaefni: Gildishlutleysi</a:t>
            </a:r>
          </a:p>
        </p:txBody>
      </p:sp>
      <p:sp>
        <p:nvSpPr>
          <p:cNvPr id="8195" name="Figure Legend"/>
          <p:cNvSpPr>
            <a:spLocks noGrp="1"/>
          </p:cNvSpPr>
          <p:nvPr>
            <p:ph type="body" sz="quarter" idx="14"/>
          </p:nvPr>
        </p:nvSpPr>
        <p:spPr>
          <a:xfrm>
            <a:off x="337625" y="1108075"/>
            <a:ext cx="8498895" cy="5256213"/>
          </a:xfrm>
        </p:spPr>
        <p:txBody>
          <a:bodyPr/>
          <a:lstStyle/>
          <a:p>
            <a:pPr eaLnBrk="1" hangingPunct="1"/>
            <a:r>
              <a:rPr lang="en-US" altLang="en-US" sz="2400" b="1" dirty="0">
                <a:solidFill>
                  <a:schemeClr val="tx1"/>
                </a:solidFill>
                <a:ea typeface="MS PGothic" charset="-128"/>
              </a:rPr>
              <a:t>Max Weber: </a:t>
            </a:r>
            <a:r>
              <a:rPr lang="en-US" altLang="en-US" sz="2400" dirty="0">
                <a:solidFill>
                  <a:schemeClr val="tx1"/>
                </a:solidFill>
                <a:ea typeface="MS PGothic" charset="-128"/>
              </a:rPr>
              <a:t>Persónuleg gildi eiga ekki að móta rannsóknarsnið eða túlkun niðurstaðna.</a:t>
            </a:r>
          </a:p>
          <a:p>
            <a:pPr eaLnBrk="1" hangingPunct="1"/>
            <a:endParaRPr lang="en-US" altLang="en-US" sz="2400" dirty="0">
              <a:solidFill>
                <a:schemeClr val="tx1"/>
              </a:solidFill>
              <a:ea typeface="MS PGothic" charset="-128"/>
            </a:endParaRPr>
          </a:p>
          <a:p>
            <a:pPr eaLnBrk="1" hangingPunct="1"/>
            <a:r>
              <a:rPr lang="en-US" altLang="en-US" sz="2400" b="1" dirty="0">
                <a:solidFill>
                  <a:schemeClr val="tx1"/>
                </a:solidFill>
                <a:ea typeface="MS PGothic" charset="-128"/>
              </a:rPr>
              <a:t>Gildishlutleysi: </a:t>
            </a:r>
            <a:r>
              <a:rPr lang="en-US" altLang="en-US" sz="2400" dirty="0">
                <a:solidFill>
                  <a:schemeClr val="tx1"/>
                </a:solidFill>
                <a:ea typeface="MS PGothic" charset="-128"/>
              </a:rPr>
              <a:t>Skyldan til að gæta óhlutdrægni við söfnun og greiningu gagna og birtingu niðurstaðna.</a:t>
            </a:r>
          </a:p>
          <a:p>
            <a:pPr eaLnBrk="1" hangingPunct="1"/>
            <a:endParaRPr lang="en-US" altLang="en-US" sz="2400" b="1" dirty="0">
              <a:ea typeface="MS PGothic" charset="-128"/>
            </a:endParaRPr>
          </a:p>
          <a:p>
            <a:pPr eaLnBrk="1" hangingPunct="1"/>
            <a:endParaRPr lang="en-US" altLang="en-US" sz="2400" b="1" dirty="0">
              <a:ea typeface="MS PGothic" charset="-128"/>
            </a:endParaRPr>
          </a:p>
          <a:p>
            <a:pPr eaLnBrk="1" hangingPunct="1"/>
            <a:endParaRPr lang="en-US" altLang="en-US" sz="2400" dirty="0">
              <a:ea typeface="MS PGothic" charset="-128"/>
            </a:endParaRPr>
          </a:p>
          <a:p>
            <a:pPr eaLnBrk="1" hangingPunct="1"/>
            <a:endParaRPr lang="en-US" altLang="en-US" sz="2400" dirty="0">
              <a:ea typeface="MS PGothic" charset="-128"/>
            </a:endParaRPr>
          </a:p>
          <a:p>
            <a:pPr eaLnBrk="1" hangingPunct="1">
              <a:lnSpc>
                <a:spcPct val="80000"/>
              </a:lnSpc>
            </a:pPr>
            <a:endParaRPr lang="en-US" altLang="en-US" sz="2400" dirty="0">
              <a:ea typeface="MS PGothic" charset="-128"/>
            </a:endParaRPr>
          </a:p>
          <a:p>
            <a:pPr marL="342900" indent="-342900" eaLnBrk="1" hangingPunct="1">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1007212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Siðareglur ASA:</a:t>
            </a:r>
          </a:p>
        </p:txBody>
      </p:sp>
      <p:sp>
        <p:nvSpPr>
          <p:cNvPr id="8195" name="Figure Legend"/>
          <p:cNvSpPr>
            <a:spLocks noGrp="1"/>
          </p:cNvSpPr>
          <p:nvPr>
            <p:ph type="body" sz="quarter" idx="14"/>
          </p:nvPr>
        </p:nvSpPr>
        <p:spPr>
          <a:xfrm>
            <a:off x="337625" y="1108075"/>
            <a:ext cx="8498895" cy="5256213"/>
          </a:xfrm>
        </p:spPr>
        <p:txBody>
          <a:bodyPr/>
          <a:lstStyle/>
          <a:p>
            <a:pPr marL="457200" indent="-457200">
              <a:buClr>
                <a:schemeClr val="tx1"/>
              </a:buClr>
              <a:buFont typeface="+mj-lt"/>
              <a:buAutoNum type="arabicPeriod"/>
            </a:pPr>
            <a:r>
              <a:rPr lang="en-US" sz="2400" dirty="0">
                <a:solidFill>
                  <a:schemeClr val="tx1"/>
                </a:solidFill>
              </a:rPr>
              <a:t>Gæta hlutlægni og heiðarleika í rannsóknum</a:t>
            </a:r>
          </a:p>
          <a:p>
            <a:pPr marL="457200" indent="-457200">
              <a:buClr>
                <a:schemeClr val="tx1"/>
              </a:buClr>
              <a:buFont typeface="+mj-lt"/>
              <a:buAutoNum type="arabicPeriod"/>
            </a:pPr>
            <a:r>
              <a:rPr lang="en-US" sz="2400" dirty="0">
                <a:solidFill>
                  <a:schemeClr val="tx1"/>
                </a:solidFill>
              </a:rPr>
              <a:t>Virða rétt þátttakenda til friðhelgi einkalífs og mannlegrar reisnar</a:t>
            </a:r>
          </a:p>
          <a:p>
            <a:pPr marL="457200" indent="-457200">
              <a:buClr>
                <a:schemeClr val="tx1"/>
              </a:buClr>
              <a:buFont typeface="+mj-lt"/>
              <a:buAutoNum type="arabicPeriod"/>
            </a:pPr>
            <a:r>
              <a:rPr lang="en-US" sz="2400" dirty="0">
                <a:solidFill>
                  <a:schemeClr val="tx1"/>
                </a:solidFill>
              </a:rPr>
              <a:t>Vernda þátttakendur gegn líkamlegum og andlegum skaða</a:t>
            </a:r>
          </a:p>
          <a:p>
            <a:pPr marL="457200" indent="-457200">
              <a:buClr>
                <a:schemeClr val="tx1"/>
              </a:buClr>
              <a:buFont typeface="+mj-lt"/>
              <a:buAutoNum type="arabicPeriod"/>
            </a:pPr>
            <a:r>
              <a:rPr lang="en-US" sz="2400" dirty="0">
                <a:solidFill>
                  <a:schemeClr val="tx1"/>
                </a:solidFill>
              </a:rPr>
              <a:t>Tryggja trúnað</a:t>
            </a:r>
          </a:p>
          <a:p>
            <a:pPr marL="457200" indent="-457200">
              <a:buClr>
                <a:schemeClr val="tx1"/>
              </a:buClr>
              <a:buFont typeface="+mj-lt"/>
              <a:buAutoNum type="arabicPeriod"/>
            </a:pPr>
            <a:r>
              <a:rPr lang="en-US" sz="2400" dirty="0">
                <a:solidFill>
                  <a:schemeClr val="tx1"/>
                </a:solidFill>
              </a:rPr>
              <a:t>Afla upplýsts samþykkis</a:t>
            </a:r>
          </a:p>
          <a:p>
            <a:pPr marL="457200" indent="-457200">
              <a:buClr>
                <a:schemeClr val="tx1"/>
              </a:buClr>
              <a:buFont typeface="+mj-lt"/>
              <a:buAutoNum type="arabicPeriod"/>
            </a:pPr>
            <a:r>
              <a:rPr lang="en-US" sz="2400" dirty="0">
                <a:solidFill>
                  <a:schemeClr val="tx1"/>
                </a:solidFill>
              </a:rPr>
              <a:t>Gera grein fyrir samstarfi og aðstoð</a:t>
            </a:r>
          </a:p>
          <a:p>
            <a:pPr marL="457200" indent="-457200">
              <a:buClr>
                <a:schemeClr val="tx1"/>
              </a:buClr>
              <a:buFont typeface="+mj-lt"/>
              <a:buAutoNum type="arabicPeriod"/>
            </a:pPr>
            <a:r>
              <a:rPr lang="en-US" sz="2400" dirty="0">
                <a:solidFill>
                  <a:schemeClr val="tx1"/>
                </a:solidFill>
              </a:rPr>
              <a:t>Upplýsa um fjármögnunarleiðir</a:t>
            </a:r>
            <a:endParaRPr lang="en-US" altLang="en-US" sz="2400" dirty="0">
              <a:solidFill>
                <a:schemeClr val="tx1"/>
              </a:solidFill>
              <a:ea typeface="MS PGothic" charset="-128"/>
            </a:endParaRPr>
          </a:p>
          <a:p>
            <a:pPr eaLnBrk="1" hangingPunct="1">
              <a:lnSpc>
                <a:spcPct val="80000"/>
              </a:lnSpc>
              <a:buClr>
                <a:schemeClr val="tx1"/>
              </a:buClr>
            </a:pPr>
            <a:br>
              <a:rPr lang="en-US" altLang="en-US" sz="2400" dirty="0">
                <a:ea typeface="MS PGothic" charset="-128"/>
              </a:rPr>
            </a:br>
            <a:endParaRPr lang="en-US" altLang="en-US" sz="2400" dirty="0">
              <a:ea typeface="MS PGothic" charset="-128"/>
            </a:endParaRPr>
          </a:p>
          <a:p>
            <a:pPr eaLnBrk="1" hangingPunct="1">
              <a:buClr>
                <a:schemeClr val="tx1"/>
              </a:buClr>
            </a:pPr>
            <a:endParaRPr lang="en-US" altLang="en-US" sz="2400" dirty="0">
              <a:ea typeface="MS PGothic" charset="-128"/>
            </a:endParaRPr>
          </a:p>
          <a:p>
            <a:pPr marL="342900" indent="-342900" eaLnBrk="1" hangingPunct="1">
              <a:buClr>
                <a:schemeClr val="tx1"/>
              </a:buClr>
              <a:buFont typeface="Arial" charset="0"/>
              <a:buChar char="•"/>
            </a:pPr>
            <a:endParaRPr lang="en-US" altLang="en-US" sz="2400" dirty="0">
              <a:ea typeface="MS PGothic" charset="-128"/>
            </a:endParaRPr>
          </a:p>
        </p:txBody>
      </p:sp>
    </p:spTree>
    <p:extLst>
      <p:ext uri="{BB962C8B-B14F-4D97-AF65-F5344CB8AC3E}">
        <p14:creationId xmlns:p14="http://schemas.microsoft.com/office/powerpoint/2010/main" val="794274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Tuskegee-tilraunin</a:t>
            </a:r>
          </a:p>
        </p:txBody>
      </p:sp>
      <p:pic>
        <p:nvPicPr>
          <p:cNvPr id="2" name="Picture 1" descr="Six men walk in a town." title="Figure 2.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5456" y="979488"/>
            <a:ext cx="5486400" cy="2743200"/>
          </a:xfrm>
          <a:prstGeom prst="rect">
            <a:avLst/>
          </a:prstGeom>
        </p:spPr>
      </p:pic>
      <p:sp>
        <p:nvSpPr>
          <p:cNvPr id="3" name="TextBox 2"/>
          <p:cNvSpPr txBox="1"/>
          <p:nvPr/>
        </p:nvSpPr>
        <p:spPr>
          <a:xfrm>
            <a:off x="157163" y="3886471"/>
            <a:ext cx="8829675" cy="2862322"/>
          </a:xfrm>
          <a:prstGeom prst="rect">
            <a:avLst/>
          </a:prstGeom>
          <a:noFill/>
        </p:spPr>
        <p:txBody>
          <a:bodyPr wrap="square" rtlCol="0">
            <a:spAutoFit/>
          </a:bodyPr>
          <a:lstStyle/>
          <a:p>
            <a:r>
              <a:rPr lang="en-US" dirty="0"/>
              <a:t>Í rannsókninni tóku þátt 600 bandarískir karlar af afrískum uppruna. Þar af höfðu 399 greinst með sárasótt án þess að vera upplýstir um greininguna.</a:t>
            </a:r>
          </a:p>
          <a:p>
            <a:endParaRPr lang="en-US" dirty="0"/>
          </a:p>
          <a:p>
            <a:r>
              <a:rPr lang="en-US" dirty="0"/>
              <a:t>Á fimmta áratug 20. aldar var pensilín tekið í notkun sem lækning við sjúkdómnum, en mennirnir fengu ekki meðferðina þar sem markmið rannsóknarinnar var að kanna „hvaða áhrif ómeðhöndluð sárasótt hefði á bandaríska karla af afrískum uppruna“ (</a:t>
            </a:r>
            <a:r>
              <a:rPr lang="en-US" dirty="0" err="1"/>
              <a:t>Caplan</a:t>
            </a:r>
            <a:r>
              <a:rPr lang="en-US" dirty="0"/>
              <a:t>, 2007). Þeim var sagt að rannsóknin stæði í 6 mánuði, en hún stóð í 40 ár.</a:t>
            </a:r>
          </a:p>
          <a:p>
            <a:endParaRPr lang="en-US" dirty="0"/>
          </a:p>
          <a:p>
            <a:r>
              <a:rPr lang="en-US" dirty="0"/>
              <a:t>Afleiðingarnar urðu þær að tugir mannanna létust af völdum sárasóttar, tugir smituðu maka sína og að minnsta kosti 19 börn fæddust með meðfædda sárasótt. </a:t>
            </a:r>
          </a:p>
        </p:txBody>
      </p:sp>
    </p:spTree>
    <p:extLst>
      <p:ext uri="{BB962C8B-B14F-4D97-AF65-F5344CB8AC3E}">
        <p14:creationId xmlns:p14="http://schemas.microsoft.com/office/powerpoint/2010/main" val="263155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Henrietta Lacks</a:t>
            </a:r>
          </a:p>
        </p:txBody>
      </p:sp>
      <p:sp>
        <p:nvSpPr>
          <p:cNvPr id="3" name="TextBox 2"/>
          <p:cNvSpPr txBox="1"/>
          <p:nvPr/>
        </p:nvSpPr>
        <p:spPr>
          <a:xfrm>
            <a:off x="337625" y="1312083"/>
            <a:ext cx="8498895" cy="4801314"/>
          </a:xfrm>
          <a:prstGeom prst="rect">
            <a:avLst/>
          </a:prstGeom>
          <a:noFill/>
        </p:spPr>
        <p:txBody>
          <a:bodyPr wrap="square" rtlCol="0">
            <a:spAutoFit/>
          </a:bodyPr>
          <a:lstStyle/>
          <a:p>
            <a:r>
              <a:rPr lang="en-US" dirty="0"/>
              <a:t>Lacks var fimm barna móðir sem hafði sigrast á miklum erfiðleikum og sá fyrir fjölskyldu sinni. Hún greindist með leghálskrabbamein árið 1951.</a:t>
            </a:r>
          </a:p>
          <a:p>
            <a:endParaRPr lang="en-US" dirty="0"/>
          </a:p>
          <a:p>
            <a:r>
              <a:rPr lang="en-US" dirty="0"/>
              <a:t>Vísindamenn uppgötvuðu að frumur hennar fjölguðu sér hratt og lifðu nógu lengi til að unnt væri að rannsaka þær ítarlega.  </a:t>
            </a:r>
          </a:p>
          <a:p>
            <a:endParaRPr lang="en-US" dirty="0"/>
          </a:p>
          <a:p>
            <a:r>
              <a:rPr lang="en-US" dirty="0"/>
              <a:t>Þær urðu þekktar sem „ódauðlegar“ frumur því hægt var að láta þær skipta sér aftur og aftur án þess að þær dæju. Þessi eiginleiki gerði þær afar sjaldgæfar og verðmætar.</a:t>
            </a:r>
          </a:p>
          <a:p>
            <a:endParaRPr lang="en-US" dirty="0"/>
          </a:p>
          <a:p>
            <a:r>
              <a:rPr lang="en-US" dirty="0"/>
              <a:t>Fljótlega var farið að rækta frumurnar í stórum stíl og senda þær til rannsókna um allan heim. Þær voru notaðar við þróun bóluefnis gegn mænusótt, alnæmisrannsóknir, DNA-rannsóknir, kortlagningu gena og fjölmargar aðrar rannsóknir.</a:t>
            </a:r>
          </a:p>
          <a:p>
            <a:endParaRPr lang="en-US" dirty="0"/>
          </a:p>
          <a:p>
            <a:r>
              <a:rPr lang="en-US" dirty="0"/>
              <a:t>Allt var þetta þó gert án þess að Lacks eða fjölskylda hennar væru upplýst í upphafi og án samþykkis fjölskyldunnar. Framlag Lacks var grundvöllur margra helstu uppgötvana lífvísinda á 20</a:t>
            </a:r>
            <a:r>
              <a:rPr lang="en-US" baseline="30000" dirty="0"/>
              <a:t>.</a:t>
            </a:r>
            <a:r>
              <a:rPr lang="en-US" dirty="0"/>
              <a:t> öld, en hún veitti ekki samþykki sitt og framlags hennar er sjaldnast getið.  </a:t>
            </a:r>
          </a:p>
        </p:txBody>
      </p:sp>
    </p:spTree>
    <p:extLst>
      <p:ext uri="{BB962C8B-B14F-4D97-AF65-F5344CB8AC3E}">
        <p14:creationId xmlns:p14="http://schemas.microsoft.com/office/powerpoint/2010/main" val="822197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56892"/>
            <a:ext cx="8062913" cy="658813"/>
          </a:xfrm>
        </p:spPr>
        <p:txBody>
          <a:bodyPr/>
          <a:lstStyle/>
          <a:p>
            <a:pPr fontAlgn="auto">
              <a:spcAft>
                <a:spcPts val="0"/>
              </a:spcAft>
              <a:defRPr/>
            </a:pPr>
            <a:r>
              <a:rPr lang="en-US" dirty="0"/>
              <a:t>Önnur siðferðisbrot</a:t>
            </a:r>
          </a:p>
        </p:txBody>
      </p:sp>
      <p:sp>
        <p:nvSpPr>
          <p:cNvPr id="3" name="TextBox 2"/>
          <p:cNvSpPr txBox="1"/>
          <p:nvPr/>
        </p:nvSpPr>
        <p:spPr>
          <a:xfrm>
            <a:off x="337625" y="1312083"/>
            <a:ext cx="8498895" cy="2585323"/>
          </a:xfrm>
          <a:prstGeom prst="rect">
            <a:avLst/>
          </a:prstGeom>
          <a:noFill/>
        </p:spPr>
        <p:txBody>
          <a:bodyPr wrap="square" rtlCol="0">
            <a:spAutoFit/>
          </a:bodyPr>
          <a:lstStyle/>
          <a:p>
            <a:r>
              <a:rPr lang="en-US" b="1" dirty="0"/>
              <a:t>Stanford-fangelsistilraunin: </a:t>
            </a:r>
            <a:r>
              <a:rPr lang="en-US" dirty="0"/>
              <a:t>Nemendur léku hlutverk fanga og fangavarða. Sumir gengu of langt í hlutverkaleiknum. Nokkrir viðurkenndu síðar að þeim hefði verið leiðbeint um hegðun sína eða að framkoma þeirra hefði ekki verið ósvikin.</a:t>
            </a:r>
          </a:p>
          <a:p>
            <a:endParaRPr lang="en-US" b="1" dirty="0"/>
          </a:p>
          <a:p>
            <a:r>
              <a:rPr lang="en-US" b="1" dirty="0"/>
              <a:t>Milgram-tilraunin: </a:t>
            </a:r>
            <a:r>
              <a:rPr lang="en-US" dirty="0"/>
              <a:t>Nemendurnir töldu sig valda þátttakendum sársauka og voru beittir þrýstingi til að halda áfram. Þetta olli sumum rannsóknarþátttakendum mikilli vanlíðan.</a:t>
            </a:r>
          </a:p>
          <a:p>
            <a:endParaRPr lang="en-US" b="1" dirty="0"/>
          </a:p>
          <a:p>
            <a:endParaRPr lang="en-US" b="1" dirty="0"/>
          </a:p>
        </p:txBody>
      </p:sp>
      <p:sp>
        <p:nvSpPr>
          <p:cNvPr id="4" name="TextBox 3">
            <a:extLst>
              <a:ext uri="{FF2B5EF4-FFF2-40B4-BE49-F238E27FC236}">
                <a16:creationId xmlns:a16="http://schemas.microsoft.com/office/drawing/2014/main" id="{3C6A2C12-E24C-E24B-BCAD-4355C8E251F3}"/>
              </a:ext>
            </a:extLst>
          </p:cNvPr>
          <p:cNvSpPr txBox="1"/>
          <p:nvPr/>
        </p:nvSpPr>
        <p:spPr>
          <a:xfrm>
            <a:off x="214392" y="6318607"/>
            <a:ext cx="8815227" cy="553998"/>
          </a:xfrm>
          <a:prstGeom prst="rect">
            <a:avLst/>
          </a:prstGeom>
          <a:noFill/>
        </p:spPr>
        <p:txBody>
          <a:bodyPr wrap="square" rtlCol="0">
            <a:spAutoFit/>
          </a:bodyPr>
          <a:lstStyle/>
          <a:p>
            <a:r>
              <a:rPr lang="en-US" sz="1000" dirty="0"/>
              <a:t>Þetta ítarefni OpenStax er © Rice University og gefið út samkvæmt alþjóðlega leyfinu CC BY-NC-SA 4.0. Heimilt er að afrita það eða breyta því eingöngu í óviðskiptalegum tilgangi, en geta verður OpenStax og Rice University og tilgreina allar breytingar. Öllum aðlöguðum útgáfum verður að dreifa með sams konar leyfi.</a:t>
            </a:r>
          </a:p>
        </p:txBody>
      </p:sp>
    </p:spTree>
    <p:extLst>
      <p:ext uri="{BB962C8B-B14F-4D97-AF65-F5344CB8AC3E}">
        <p14:creationId xmlns:p14="http://schemas.microsoft.com/office/powerpoint/2010/main" val="2829208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1931</TotalTime>
  <Words>1678</Words>
  <Application>Microsoft Macintosh PowerPoint</Application>
  <PresentationFormat>On-screen Show (4:3)</PresentationFormat>
  <Paragraphs>141</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MS PGothic</vt:lpstr>
      <vt:lpstr>Arial</vt:lpstr>
      <vt:lpstr>Arial Black</vt:lpstr>
      <vt:lpstr>Calibri</vt:lpstr>
      <vt:lpstr>Essential</vt:lpstr>
      <vt:lpstr>INTRODUCTION TO SOCIOLOGY 3E</vt:lpstr>
      <vt:lpstr>Figure 2.1</vt:lpstr>
      <vt:lpstr>Sociological Research CONCEPTS</vt:lpstr>
      <vt:lpstr>Figure 2.2</vt:lpstr>
      <vt:lpstr>STEP ONE: ASK A QUESTION</vt:lpstr>
      <vt:lpstr>STEP TWO: RESEARCH EXISTING SOURCES</vt:lpstr>
      <vt:lpstr>STEP THREE: Formulate a Hypothesis </vt:lpstr>
      <vt:lpstr>STEP FOUR: Design and conduct a study</vt:lpstr>
      <vt:lpstr>STEP FIVE: Draw Conclusions </vt:lpstr>
      <vt:lpstr>EXAMPLE: Polling Errors</vt:lpstr>
      <vt:lpstr>STEP SIX: Report Results </vt:lpstr>
      <vt:lpstr>Interpretive framework </vt:lpstr>
      <vt:lpstr>Research methods</vt:lpstr>
      <vt:lpstr>Primary data collection</vt:lpstr>
      <vt:lpstr>Artists or their fans as subjects</vt:lpstr>
      <vt:lpstr>Field research</vt:lpstr>
      <vt:lpstr>Field research, continued</vt:lpstr>
      <vt:lpstr>Participant observation</vt:lpstr>
      <vt:lpstr>The Making of Middletown: A Study in Modern U.S. Culture</vt:lpstr>
      <vt:lpstr>Figure 2.8</vt:lpstr>
      <vt:lpstr>ethnography</vt:lpstr>
      <vt:lpstr>Secondary data analysis</vt:lpstr>
      <vt:lpstr>Figure 2.10</vt:lpstr>
      <vt:lpstr>Ethical Concerns: Value Neutrality</vt:lpstr>
      <vt:lpstr>ASA Code of ethics:</vt:lpstr>
      <vt:lpstr>The Tuskegee Experiment</vt:lpstr>
      <vt:lpstr>Henrietta Lacks</vt:lpstr>
      <vt:lpstr>Other ethical lapses</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2 - Sociological Research</dc:title>
  <dc:creator>Spuddy McSpare</dc:creator>
  <cp:lastModifiedBy>Theresa Masciale</cp:lastModifiedBy>
  <cp:revision>75</cp:revision>
  <dcterms:created xsi:type="dcterms:W3CDTF">2012-06-04T02:13:36Z</dcterms:created>
  <dcterms:modified xsi:type="dcterms:W3CDTF">2026-02-16T20:30:23Z</dcterms:modified>
</cp:coreProperties>
</file>