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7"/>
  </p:notesMasterIdLst>
  <p:handoutMasterIdLst>
    <p:handoutMasterId r:id="rId28"/>
  </p:handoutMasterIdLst>
  <p:sldIdLst>
    <p:sldId id="256" r:id="rId2"/>
    <p:sldId id="277" r:id="rId3"/>
    <p:sldId id="285" r:id="rId4"/>
    <p:sldId id="284" r:id="rId5"/>
    <p:sldId id="287" r:id="rId6"/>
    <p:sldId id="288" r:id="rId7"/>
    <p:sldId id="289" r:id="rId8"/>
    <p:sldId id="286" r:id="rId9"/>
    <p:sldId id="290" r:id="rId10"/>
    <p:sldId id="278" r:id="rId11"/>
    <p:sldId id="279" r:id="rId12"/>
    <p:sldId id="291" r:id="rId13"/>
    <p:sldId id="292" r:id="rId14"/>
    <p:sldId id="293" r:id="rId15"/>
    <p:sldId id="280" r:id="rId16"/>
    <p:sldId id="294" r:id="rId17"/>
    <p:sldId id="296" r:id="rId18"/>
    <p:sldId id="297" r:id="rId19"/>
    <p:sldId id="298" r:id="rId20"/>
    <p:sldId id="281" r:id="rId21"/>
    <p:sldId id="282" r:id="rId22"/>
    <p:sldId id="283" r:id="rId23"/>
    <p:sldId id="299" r:id="rId24"/>
    <p:sldId id="300" r:id="rId25"/>
    <p:sldId id="301" r:id="rId2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A510"/>
    <a:srgbClr val="6CB255"/>
    <a:srgbClr val="E5D419"/>
    <a:srgbClr val="212F62"/>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54" autoAdjust="0"/>
    <p:restoredTop sz="95095" autoAdjust="0"/>
  </p:normalViewPr>
  <p:slideViewPr>
    <p:cSldViewPr snapToGrid="0" snapToObjects="1">
      <p:cViewPr varScale="1">
        <p:scale>
          <a:sx n="112" d="100"/>
          <a:sy n="112" d="100"/>
        </p:scale>
        <p:origin x="93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E43D58-6DE3-004D-95C2-21EB6EBAEF5C}" type="datetimeFigureOut">
              <a:rPr lang="en-US" smtClean="0"/>
              <a:t>2/16/26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E42430-C506-C443-A240-B13251B0E18E}" type="slidenum">
              <a:rPr lang="en-US" smtClean="0"/>
              <a:t>‹#›</a:t>
            </a:fld>
            <a:endParaRPr lang="en-US"/>
          </a:p>
        </p:txBody>
      </p:sp>
    </p:spTree>
    <p:extLst>
      <p:ext uri="{BB962C8B-B14F-4D97-AF65-F5344CB8AC3E}">
        <p14:creationId xmlns:p14="http://schemas.microsoft.com/office/powerpoint/2010/main" val="297659950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2</a:t>
            </a:fld>
            <a:endParaRPr lang="en-US"/>
          </a:p>
        </p:txBody>
      </p:sp>
    </p:spTree>
    <p:extLst>
      <p:ext uri="{BB962C8B-B14F-4D97-AF65-F5344CB8AC3E}">
        <p14:creationId xmlns:p14="http://schemas.microsoft.com/office/powerpoint/2010/main" val="1434306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3</a:t>
            </a:fld>
            <a:endParaRPr lang="en-US"/>
          </a:p>
        </p:txBody>
      </p:sp>
    </p:spTree>
    <p:extLst>
      <p:ext uri="{BB962C8B-B14F-4D97-AF65-F5344CB8AC3E}">
        <p14:creationId xmlns:p14="http://schemas.microsoft.com/office/powerpoint/2010/main" val="324006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4</a:t>
            </a:fld>
            <a:endParaRPr lang="en-US"/>
          </a:p>
        </p:txBody>
      </p:sp>
    </p:spTree>
    <p:extLst>
      <p:ext uri="{BB962C8B-B14F-4D97-AF65-F5344CB8AC3E}">
        <p14:creationId xmlns:p14="http://schemas.microsoft.com/office/powerpoint/2010/main" val="1434306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5</a:t>
            </a:fld>
            <a:endParaRPr lang="en-US"/>
          </a:p>
        </p:txBody>
      </p:sp>
    </p:spTree>
    <p:extLst>
      <p:ext uri="{BB962C8B-B14F-4D97-AF65-F5344CB8AC3E}">
        <p14:creationId xmlns:p14="http://schemas.microsoft.com/office/powerpoint/2010/main" val="1473551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6</a:t>
            </a:fld>
            <a:endParaRPr lang="en-US"/>
          </a:p>
        </p:txBody>
      </p:sp>
    </p:spTree>
    <p:extLst>
      <p:ext uri="{BB962C8B-B14F-4D97-AF65-F5344CB8AC3E}">
        <p14:creationId xmlns:p14="http://schemas.microsoft.com/office/powerpoint/2010/main" val="699042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7</a:t>
            </a:fld>
            <a:endParaRPr lang="en-US"/>
          </a:p>
        </p:txBody>
      </p:sp>
    </p:spTree>
    <p:extLst>
      <p:ext uri="{BB962C8B-B14F-4D97-AF65-F5344CB8AC3E}">
        <p14:creationId xmlns:p14="http://schemas.microsoft.com/office/powerpoint/2010/main" val="115003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8</a:t>
            </a:fld>
            <a:endParaRPr lang="en-US"/>
          </a:p>
        </p:txBody>
      </p:sp>
    </p:spTree>
    <p:extLst>
      <p:ext uri="{BB962C8B-B14F-4D97-AF65-F5344CB8AC3E}">
        <p14:creationId xmlns:p14="http://schemas.microsoft.com/office/powerpoint/2010/main" val="20656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9</a:t>
            </a:fld>
            <a:endParaRPr lang="en-US"/>
          </a:p>
        </p:txBody>
      </p:sp>
    </p:spTree>
    <p:extLst>
      <p:ext uri="{BB962C8B-B14F-4D97-AF65-F5344CB8AC3E}">
        <p14:creationId xmlns:p14="http://schemas.microsoft.com/office/powerpoint/2010/main" val="1007955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12</a:t>
            </a:fld>
            <a:endParaRPr lang="en-US"/>
          </a:p>
        </p:txBody>
      </p:sp>
    </p:spTree>
    <p:extLst>
      <p:ext uri="{BB962C8B-B14F-4D97-AF65-F5344CB8AC3E}">
        <p14:creationId xmlns:p14="http://schemas.microsoft.com/office/powerpoint/2010/main" val="564936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13</a:t>
            </a:fld>
            <a:endParaRPr lang="en-US"/>
          </a:p>
        </p:txBody>
      </p:sp>
    </p:spTree>
    <p:extLst>
      <p:ext uri="{BB962C8B-B14F-4D97-AF65-F5344CB8AC3E}">
        <p14:creationId xmlns:p14="http://schemas.microsoft.com/office/powerpoint/2010/main" val="1000393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14</a:t>
            </a:fld>
            <a:endParaRPr lang="en-US"/>
          </a:p>
        </p:txBody>
      </p:sp>
    </p:spTree>
    <p:extLst>
      <p:ext uri="{BB962C8B-B14F-4D97-AF65-F5344CB8AC3E}">
        <p14:creationId xmlns:p14="http://schemas.microsoft.com/office/powerpoint/2010/main" val="882187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16</a:t>
            </a:fld>
            <a:endParaRPr lang="en-US"/>
          </a:p>
        </p:txBody>
      </p:sp>
    </p:spTree>
    <p:extLst>
      <p:ext uri="{BB962C8B-B14F-4D97-AF65-F5344CB8AC3E}">
        <p14:creationId xmlns:p14="http://schemas.microsoft.com/office/powerpoint/2010/main" val="1248557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19</a:t>
            </a:fld>
            <a:endParaRPr lang="en-US"/>
          </a:p>
        </p:txBody>
      </p:sp>
    </p:spTree>
    <p:extLst>
      <p:ext uri="{BB962C8B-B14F-4D97-AF65-F5344CB8AC3E}">
        <p14:creationId xmlns:p14="http://schemas.microsoft.com/office/powerpoint/2010/main" val="1911435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23</a:t>
            </a:fld>
            <a:endParaRPr lang="en-US"/>
          </a:p>
        </p:txBody>
      </p:sp>
    </p:spTree>
    <p:extLst>
      <p:ext uri="{BB962C8B-B14F-4D97-AF65-F5344CB8AC3E}">
        <p14:creationId xmlns:p14="http://schemas.microsoft.com/office/powerpoint/2010/main" val="931268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24</a:t>
            </a:fld>
            <a:endParaRPr lang="en-US"/>
          </a:p>
        </p:txBody>
      </p:sp>
    </p:spTree>
    <p:extLst>
      <p:ext uri="{BB962C8B-B14F-4D97-AF65-F5344CB8AC3E}">
        <p14:creationId xmlns:p14="http://schemas.microsoft.com/office/powerpoint/2010/main" val="1125301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E42430-C506-C443-A240-B13251B0E18E}" type="slidenum">
              <a:rPr lang="en-US" smtClean="0"/>
              <a:t>25</a:t>
            </a:fld>
            <a:endParaRPr lang="en-US"/>
          </a:p>
        </p:txBody>
      </p:sp>
    </p:spTree>
    <p:extLst>
      <p:ext uri="{BB962C8B-B14F-4D97-AF65-F5344CB8AC3E}">
        <p14:creationId xmlns:p14="http://schemas.microsoft.com/office/powerpoint/2010/main" val="852788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C4FDB9D3-F78B-4118-AD29-A95DD3F40F0A}"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60E927F7-6379-497D-B5D3-BE8BC02C0E4A}"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Clr>
                <a:schemeClr val="tx1"/>
              </a:buClr>
              <a:buFont typeface="+mj-lt"/>
              <a:buAutoNum type="alphaLcParenR"/>
              <a:defRPr sz="2800"/>
            </a:lvl2pPr>
            <a:lvl3pPr marL="1371600" indent="-457200">
              <a:buClr>
                <a:schemeClr val="tx1"/>
              </a:buClr>
              <a:buFont typeface="+mj-lt"/>
              <a:buAutoNum type="alphaLcParenR"/>
              <a:defRPr sz="2400"/>
            </a:lvl3pPr>
            <a:lvl4pPr marL="1828800" indent="-457200">
              <a:buClr>
                <a:schemeClr val="tx1"/>
              </a:buClr>
              <a:buFont typeface="+mj-lt"/>
              <a:buAutoNum type="alphaLcParenR"/>
              <a:defRPr sz="2000"/>
            </a:lvl4pPr>
            <a:lvl5pPr marL="2286000" indent="-457200">
              <a:buClr>
                <a:schemeClr val="tx1"/>
              </a:buClr>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701A7B17-1C87-4AF4-88B5-1C78A3B2C916}"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C2942FDB-912B-482A-8329-BF7416033CB0}" type="datetime4">
              <a:rPr lang="en-US" smtClean="0"/>
              <a:t>February 16, 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E2C18131-36D3-4CE9-AEC6-87EC89B8B330}" type="datetime4">
              <a:rPr lang="en-US" smtClean="0"/>
              <a:t>February 16, 2026</a:t>
            </a:fld>
            <a:endParaRPr lang="en-US" dirty="0"/>
          </a:p>
        </p:txBody>
      </p:sp>
      <p:sp>
        <p:nvSpPr>
          <p:cNvPr id="5" name="Footer Placeholder 4"/>
          <p:cNvSpPr>
            <a:spLocks noGrp="1"/>
          </p:cNvSpPr>
          <p:nvPr>
            <p:ph type="ftr" sz="quarter" idx="3"/>
          </p:nvPr>
        </p:nvSpPr>
        <p:spPr>
          <a:xfrm>
            <a:off x="457199" y="6492875"/>
            <a:ext cx="7762876"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v3_image6_132a7c492869.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v3_image7_c4efb6bc1c0a.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01157fa43df7.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5C7FE22-2574-4381-9610-013404B829F7}"/>
              </a:ext>
            </a:extLst>
          </p:cNvPr>
          <p:cNvSpPr>
            <a:spLocks noGrp="1"/>
          </p:cNvSpPr>
          <p:nvPr>
            <p:ph type="title" idx="4294967295"/>
          </p:nvPr>
        </p:nvSpPr>
        <p:spPr>
          <a:xfrm>
            <a:off x="0" y="785192"/>
            <a:ext cx="9144000" cy="639417"/>
          </a:xfrm>
        </p:spPr>
        <p:txBody>
          <a:bodyPr>
            <a:noAutofit/>
          </a:bodyPr>
          <a:lstStyle/>
          <a:p>
            <a:pPr algn="ctr"/>
            <a:r>
              <a:rPr lang="en-US" sz="3600" dirty="0"/>
              <a:t>FÉLAGSFRÆÐI, 3. ÚTGÁFA</a:t>
            </a:r>
          </a:p>
        </p:txBody>
      </p:sp>
      <p:sp>
        <p:nvSpPr>
          <p:cNvPr id="5" name="Chapter Title"/>
          <p:cNvSpPr txBox="1">
            <a:spLocks/>
          </p:cNvSpPr>
          <p:nvPr/>
        </p:nvSpPr>
        <p:spPr>
          <a:xfrm>
            <a:off x="0" y="161393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10. kafli: ÓJÖFNUÐUR Á HEIMSVÍSU</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10.1</a:t>
            </a:r>
          </a:p>
        </p:txBody>
      </p:sp>
      <p:pic>
        <p:nvPicPr>
          <p:cNvPr id="4" name="Figure" descr="This photo is of a city with large high rises in the background and a slum in the foreground."/>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7626" r="-27626"/>
          <a:stretch>
            <a:fillRect/>
          </a:stretch>
        </p:blipFill>
        <p:spPr>
          <a:xfrm>
            <a:off x="-119210" y="1279549"/>
            <a:ext cx="9263210" cy="4021114"/>
          </a:xfrm>
        </p:spPr>
      </p:pic>
      <p:sp>
        <p:nvSpPr>
          <p:cNvPr id="9219" name="Figure Legend"/>
          <p:cNvSpPr>
            <a:spLocks noGrp="1"/>
          </p:cNvSpPr>
          <p:nvPr>
            <p:ph type="body" sz="quarter" idx="14"/>
          </p:nvPr>
        </p:nvSpPr>
        <p:spPr>
          <a:xfrm>
            <a:off x="457199" y="5586413"/>
            <a:ext cx="8062913" cy="1166812"/>
          </a:xfrm>
        </p:spPr>
        <p:txBody>
          <a:bodyPr/>
          <a:lstStyle/>
          <a:p>
            <a:r>
              <a:rPr lang="en-US" sz="1600" dirty="0"/>
              <a:t>Efnahagsþróun samtímans fylgir oft svipuðu mynstri um allan heim sem lýsa má best sem vaxandi bili milli þeirra sem hafa nóg og hinna sem búa við skort. (Mynd: Alicia </a:t>
            </a:r>
            <a:r>
              <a:rPr lang="en-US" sz="1600" dirty="0" err="1"/>
              <a:t>Nijdam</a:t>
            </a:r>
            <a:r>
              <a:rPr lang="en-US" sz="1600" dirty="0"/>
              <a:t>/Wikimedia Commons)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Ójöfnuður á heimsvísu</a:t>
            </a:r>
          </a:p>
        </p:txBody>
      </p:sp>
      <p:sp>
        <p:nvSpPr>
          <p:cNvPr id="9219" name="Figure Legend"/>
          <p:cNvSpPr>
            <a:spLocks noGrp="1"/>
          </p:cNvSpPr>
          <p:nvPr>
            <p:ph type="body" sz="quarter" idx="14"/>
          </p:nvPr>
        </p:nvSpPr>
        <p:spPr>
          <a:xfrm>
            <a:off x="457199" y="1017588"/>
            <a:ext cx="8062913" cy="4756679"/>
          </a:xfrm>
        </p:spPr>
        <p:txBody>
          <a:bodyPr/>
          <a:lstStyle/>
          <a:p>
            <a:pPr eaLnBrk="1" hangingPunct="1">
              <a:spcBef>
                <a:spcPts val="1584"/>
              </a:spcBef>
            </a:pPr>
            <a:r>
              <a:rPr lang="en-US" altLang="en-US" b="1" dirty="0">
                <a:ea typeface="MS PGothic" charset="-128"/>
              </a:rPr>
              <a:t>Ójöfnuður á heimsvísu </a:t>
            </a:r>
            <a:r>
              <a:rPr lang="en-US" altLang="en-US" dirty="0">
                <a:ea typeface="MS PGothic" charset="-128"/>
              </a:rPr>
              <a:t>felst í því að auðlindir safnast í kjarnaríkjum og á hendur auðugs minnihluta </a:t>
            </a:r>
          </a:p>
          <a:p>
            <a:pPr>
              <a:spcBef>
                <a:spcPts val="1584"/>
              </a:spcBef>
            </a:pPr>
            <a:r>
              <a:rPr lang="en-US" altLang="en-US" b="1" dirty="0">
                <a:ea typeface="MS PGothic" charset="-128"/>
              </a:rPr>
              <a:t>Lagskipting á heimsvísu </a:t>
            </a:r>
            <a:r>
              <a:rPr lang="en-US" altLang="en-US" dirty="0">
                <a:ea typeface="MS PGothic" charset="-128"/>
              </a:rPr>
              <a:t>felst í ójafnri skiptingu auðlinda milli landa </a:t>
            </a:r>
          </a:p>
          <a:p>
            <a:pPr eaLnBrk="1" hangingPunct="1">
              <a:spcBef>
                <a:spcPts val="1584"/>
              </a:spcBef>
            </a:pPr>
            <a:r>
              <a:rPr lang="en-US" altLang="en-US" b="1" dirty="0">
                <a:ea typeface="MS PGothic" charset="-128"/>
              </a:rPr>
              <a:t>Gini-stuðull </a:t>
            </a:r>
            <a:r>
              <a:rPr lang="en-US" altLang="en-US" dirty="0">
                <a:ea typeface="MS PGothic" charset="-128"/>
              </a:rPr>
              <a:t>mælir tekjuójöfnuð milli landa á 100 punkta kvarða þar sem 1 táknar fullkominn jöfnuð en 100 mesta mögulega ójöfnuð</a:t>
            </a:r>
          </a:p>
          <a:p>
            <a:pPr eaLnBrk="1" hangingPunct="1">
              <a:spcBef>
                <a:spcPts val="1584"/>
              </a:spcBef>
            </a:pPr>
            <a:r>
              <a:rPr lang="en-US" altLang="en-US" b="1" dirty="0">
                <a:ea typeface="MS PGothic" charset="-128"/>
              </a:rPr>
              <a:t>Vergar þjóðartekjur: </a:t>
            </a:r>
            <a:r>
              <a:rPr lang="en-US" altLang="en-US" dirty="0">
                <a:ea typeface="MS PGothic" charset="-128"/>
              </a:rPr>
              <a:t>Mælikvarði á þjóðarauð sem tekur til allra tekna þjóðar og íbúa hennar. </a:t>
            </a:r>
            <a:r>
              <a:rPr lang="en-US" dirty="0"/>
              <a:t>Talan nær yfir verga landsframleiðslu þjóðarinnar að viðbættum tekjum hennar frá útlöndum.</a:t>
            </a:r>
            <a:endParaRPr lang="en-US" altLang="en-US" dirty="0">
              <a:ea typeface="MS PGothic" charset="-128"/>
            </a:endParaRPr>
          </a:p>
          <a:p>
            <a:pPr eaLnBrk="1" hangingPunct="1">
              <a:spcBef>
                <a:spcPts val="1584"/>
              </a:spcBef>
            </a:pPr>
            <a:r>
              <a:rPr lang="en-US" dirty="0"/>
              <a:t> </a:t>
            </a:r>
            <a:r>
              <a:rPr lang="en-US" b="1" dirty="0"/>
              <a:t>Vísitala um þróun lífsgæða </a:t>
            </a:r>
            <a:r>
              <a:rPr lang="en-US" dirty="0"/>
              <a:t>lýsir möguleikum fólks til að nýta hæfileika sína. Hún er reiknuð út frá gögnum um lífslíkur, menntun og tekjur.</a:t>
            </a:r>
            <a:endParaRPr lang="en-US" altLang="en-US" dirty="0">
              <a:ea typeface="MS PGothic" charset="-128"/>
            </a:endParaRPr>
          </a:p>
        </p:txBody>
      </p:sp>
    </p:spTree>
    <p:extLst>
      <p:ext uri="{BB962C8B-B14F-4D97-AF65-F5344CB8AC3E}">
        <p14:creationId xmlns:p14="http://schemas.microsoft.com/office/powerpoint/2010/main" val="706477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4235"/>
            <a:ext cx="8062913" cy="658813"/>
          </a:xfrm>
        </p:spPr>
        <p:txBody>
          <a:bodyPr/>
          <a:lstStyle/>
          <a:p>
            <a:pPr fontAlgn="auto">
              <a:spcAft>
                <a:spcPts val="0"/>
              </a:spcAft>
              <a:defRPr/>
            </a:pPr>
            <a:r>
              <a:rPr lang="en-US" dirty="0"/>
              <a:t>Mynd 10.2</a:t>
            </a:r>
          </a:p>
        </p:txBody>
      </p:sp>
      <p:pic>
        <p:nvPicPr>
          <p:cNvPr id="7" name="Picture Placeholder 6" descr="The Inequality-adjusted human development index (H D I) is shown. It has three dimensions. The first dimension is long and healthy life, which is measured by life expectancy. The second dimension is knowledge, which consists of expected years of schooling and mean years of schooling. The third dimension is a decent standard of living, which is measured by income per capita. All three produce indices, and then they are averaged, at the bottom, to produce the final index."/>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304798" y="806979"/>
            <a:ext cx="8585761" cy="2893484"/>
          </a:xfrm>
        </p:spPr>
      </p:pic>
      <p:sp>
        <p:nvSpPr>
          <p:cNvPr id="9219" name="Figure Legend"/>
          <p:cNvSpPr>
            <a:spLocks noGrp="1"/>
          </p:cNvSpPr>
          <p:nvPr>
            <p:ph type="body" sz="quarter" idx="14"/>
          </p:nvPr>
        </p:nvSpPr>
        <p:spPr>
          <a:xfrm>
            <a:off x="457200" y="3967357"/>
            <a:ext cx="8329613" cy="2762055"/>
          </a:xfrm>
        </p:spPr>
        <p:txBody>
          <a:bodyPr/>
          <a:lstStyle/>
          <a:p>
            <a:r>
              <a:rPr lang="en-US" sz="1600" dirty="0"/>
              <a:t>Vísitalan um þróun lífsgæða, afleiddar vísitölur hennar og viðbætur á borð við ójafnaðarleiðrétta vísitölu um þróun lífsgæða (IHDI) voru þróaðar til að hafa fólk — en ekki aðeins fjármál — í forgrunni umræðu um efnahagsleg tækifæri, stuðning og stefnumótun þjóða og svæða. </a:t>
            </a:r>
          </a:p>
          <a:p>
            <a:r>
              <a:rPr lang="en-US" sz="1600" dirty="0"/>
              <a:t>Vísitalan tekur mið af þremur meginþáttum: heilsu, þekkingu og lífskjörum. Reiknað er sérstakt gildi fyrir hvern þátt og meðaltal þeirra myndar lokagildið. </a:t>
            </a:r>
          </a:p>
          <a:p>
            <a:endParaRPr lang="en-US" sz="1600" dirty="0"/>
          </a:p>
          <a:p>
            <a:r>
              <a:rPr lang="en-US" sz="1600" dirty="0"/>
              <a:t>(Heimild: Þróunaráætlun Sameinuðu þjóðanna, </a:t>
            </a:r>
            <a:r>
              <a:rPr lang="en-US" sz="1600" dirty="0" err="1"/>
              <a:t>UNDP)</a:t>
            </a:r>
            <a:r>
              <a:rPr lang="en-US" sz="1600" dirty="0"/>
              <a:t>)</a:t>
            </a:r>
          </a:p>
        </p:txBody>
      </p:sp>
    </p:spTree>
    <p:extLst>
      <p:ext uri="{BB962C8B-B14F-4D97-AF65-F5344CB8AC3E}">
        <p14:creationId xmlns:p14="http://schemas.microsoft.com/office/powerpoint/2010/main" val="2214448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Ójöfnuður á heimsvísu</a:t>
            </a:r>
            <a:r>
              <a:rPr lang="en-US"/>
              <a:t>, framhald</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395017668"/>
              </p:ext>
            </p:extLst>
          </p:nvPr>
        </p:nvGraphicFramePr>
        <p:xfrm>
          <a:off x="457200" y="1349587"/>
          <a:ext cx="8297332" cy="4272285"/>
        </p:xfrm>
        <a:graphic>
          <a:graphicData uri="http://schemas.openxmlformats.org/drawingml/2006/table">
            <a:tbl>
              <a:tblPr firstRow="1"/>
              <a:tblGrid>
                <a:gridCol w="2074333">
                  <a:extLst>
                    <a:ext uri="{9D8B030D-6E8A-4147-A177-3AD203B41FA5}">
                      <a16:colId xmlns:a16="http://schemas.microsoft.com/office/drawing/2014/main" val="20000"/>
                    </a:ext>
                  </a:extLst>
                </a:gridCol>
                <a:gridCol w="2074333">
                  <a:extLst>
                    <a:ext uri="{9D8B030D-6E8A-4147-A177-3AD203B41FA5}">
                      <a16:colId xmlns:a16="http://schemas.microsoft.com/office/drawing/2014/main" val="20001"/>
                    </a:ext>
                  </a:extLst>
                </a:gridCol>
                <a:gridCol w="2074333">
                  <a:extLst>
                    <a:ext uri="{9D8B030D-6E8A-4147-A177-3AD203B41FA5}">
                      <a16:colId xmlns:a16="http://schemas.microsoft.com/office/drawing/2014/main" val="20002"/>
                    </a:ext>
                  </a:extLst>
                </a:gridCol>
                <a:gridCol w="2074333">
                  <a:extLst>
                    <a:ext uri="{9D8B030D-6E8A-4147-A177-3AD203B41FA5}">
                      <a16:colId xmlns:a16="http://schemas.microsoft.com/office/drawing/2014/main" val="20003"/>
                    </a:ext>
                  </a:extLst>
                </a:gridCol>
              </a:tblGrid>
              <a:tr h="878985">
                <a:tc>
                  <a:txBody>
                    <a:bodyPr/>
                    <a:lstStyle/>
                    <a:p>
                      <a:pPr algn="l" fontAlgn="b"/>
                      <a:r>
                        <a:rPr lang="en-US" sz="1600" b="1">
                          <a:effectLst/>
                        </a:rPr>
                        <a:t>Land</a:t>
                      </a:r>
                    </a:p>
                  </a:txBody>
                  <a:tcPr marL="62807" marR="62807" marT="31404" marB="31404" anchor="b">
                    <a:lnL>
                      <a:noFill/>
                    </a:lnL>
                    <a:lnR>
                      <a:noFill/>
                    </a:lnR>
                    <a:lnT>
                      <a:noFill/>
                    </a:lnT>
                    <a:lnB>
                      <a:noFill/>
                    </a:lnB>
                  </a:tcPr>
                </a:tc>
                <a:tc>
                  <a:txBody>
                    <a:bodyPr/>
                    <a:lstStyle/>
                    <a:p>
                      <a:pPr algn="ctr" fontAlgn="b"/>
                      <a:r>
                        <a:rPr lang="en-US" sz="1600" b="1" dirty="0">
                          <a:effectLst/>
                        </a:rPr>
                        <a:t>Hlutfall fólks sem lifir á minna en $1.90</a:t>
                      </a:r>
                    </a:p>
                  </a:txBody>
                  <a:tcPr marL="62807" marR="62807" marT="31404" marB="31404" anchor="b">
                    <a:lnL>
                      <a:noFill/>
                    </a:lnL>
                    <a:lnR>
                      <a:noFill/>
                    </a:lnR>
                    <a:lnT>
                      <a:noFill/>
                    </a:lnT>
                    <a:lnB>
                      <a:noFill/>
                    </a:lnB>
                  </a:tcPr>
                </a:tc>
                <a:tc>
                  <a:txBody>
                    <a:bodyPr/>
                    <a:lstStyle/>
                    <a:p>
                      <a:pPr algn="ctr" fontAlgn="b"/>
                      <a:r>
                        <a:rPr lang="en-US" sz="1600" b="1" dirty="0">
                          <a:effectLst/>
                        </a:rPr>
                        <a:t>Hlutfall fólks sem lifir á minna en $3.90</a:t>
                      </a:r>
                    </a:p>
                  </a:txBody>
                  <a:tcPr marL="62807" marR="62807" marT="31404" marB="31404" anchor="b">
                    <a:lnL>
                      <a:noFill/>
                    </a:lnL>
                    <a:lnR>
                      <a:noFill/>
                    </a:lnR>
                    <a:lnT>
                      <a:noFill/>
                    </a:lnT>
                    <a:lnB>
                      <a:noFill/>
                    </a:lnB>
                  </a:tcPr>
                </a:tc>
                <a:tc>
                  <a:txBody>
                    <a:bodyPr/>
                    <a:lstStyle/>
                    <a:p>
                      <a:pPr algn="ctr" fontAlgn="b"/>
                      <a:r>
                        <a:rPr lang="en-US" sz="1600" b="1">
                          <a:effectLst/>
                        </a:rPr>
                        <a:t>Hlutfall fólks sem lifir á minna en $5.50</a:t>
                      </a:r>
                    </a:p>
                  </a:txBody>
                  <a:tcPr marL="62807" marR="62807" marT="31404" marB="31404" anchor="b">
                    <a:lnL>
                      <a:noFill/>
                    </a:lnL>
                    <a:lnR>
                      <a:noFill/>
                    </a:lnR>
                    <a:lnT>
                      <a:noFill/>
                    </a:lnT>
                    <a:lnB>
                      <a:noFill/>
                    </a:lnB>
                  </a:tcPr>
                </a:tc>
                <a:extLst>
                  <a:ext uri="{0D108BD9-81ED-4DB2-BD59-A6C34878D82A}">
                    <a16:rowId xmlns:a16="http://schemas.microsoft.com/office/drawing/2014/main" val="10000"/>
                  </a:ext>
                </a:extLst>
              </a:tr>
              <a:tr h="339330">
                <a:tc>
                  <a:txBody>
                    <a:bodyPr/>
                    <a:lstStyle/>
                    <a:p>
                      <a:pPr fontAlgn="ctr"/>
                      <a:r>
                        <a:rPr lang="en-US" sz="1600">
                          <a:effectLst/>
                        </a:rPr>
                        <a:t>Kólumbía</a:t>
                      </a:r>
                    </a:p>
                  </a:txBody>
                  <a:tcPr marL="62807" marR="62807" marT="31404" marB="31404" anchor="ctr">
                    <a:lnL>
                      <a:noFill/>
                    </a:lnL>
                    <a:lnR>
                      <a:noFill/>
                    </a:lnR>
                    <a:lnT>
                      <a:noFill/>
                    </a:lnT>
                    <a:lnB>
                      <a:noFill/>
                    </a:lnB>
                  </a:tcPr>
                </a:tc>
                <a:tc>
                  <a:txBody>
                    <a:bodyPr/>
                    <a:lstStyle/>
                    <a:p>
                      <a:pPr algn="ctr" fontAlgn="ctr"/>
                      <a:r>
                        <a:rPr lang="hr-HR" sz="1600">
                          <a:effectLst/>
                        </a:rPr>
                        <a:t>4.1</a:t>
                      </a:r>
                    </a:p>
                  </a:txBody>
                  <a:tcPr marL="62807" marR="62807" marT="31404" marB="31404" anchor="ctr">
                    <a:lnL>
                      <a:noFill/>
                    </a:lnL>
                    <a:lnR>
                      <a:noFill/>
                    </a:lnR>
                    <a:lnT>
                      <a:noFill/>
                    </a:lnT>
                    <a:lnB>
                      <a:noFill/>
                    </a:lnB>
                  </a:tcPr>
                </a:tc>
                <a:tc>
                  <a:txBody>
                    <a:bodyPr/>
                    <a:lstStyle/>
                    <a:p>
                      <a:pPr algn="ctr" fontAlgn="ctr"/>
                      <a:r>
                        <a:rPr lang="nb-NO" sz="1600">
                          <a:effectLst/>
                        </a:rPr>
                        <a:t>10.9</a:t>
                      </a:r>
                    </a:p>
                  </a:txBody>
                  <a:tcPr marL="62807" marR="62807" marT="31404" marB="31404" anchor="ctr">
                    <a:lnL>
                      <a:noFill/>
                    </a:lnL>
                    <a:lnR>
                      <a:noFill/>
                    </a:lnR>
                    <a:lnT>
                      <a:noFill/>
                    </a:lnT>
                    <a:lnB>
                      <a:noFill/>
                    </a:lnB>
                  </a:tcPr>
                </a:tc>
                <a:tc>
                  <a:txBody>
                    <a:bodyPr/>
                    <a:lstStyle/>
                    <a:p>
                      <a:pPr algn="ctr" fontAlgn="ctr"/>
                      <a:r>
                        <a:rPr lang="nb-NO" sz="1600">
                          <a:effectLst/>
                        </a:rPr>
                        <a:t>27.8</a:t>
                      </a:r>
                    </a:p>
                  </a:txBody>
                  <a:tcPr marL="62807" marR="62807" marT="31404" marB="31404" anchor="ctr">
                    <a:lnL>
                      <a:noFill/>
                    </a:lnL>
                    <a:lnR>
                      <a:noFill/>
                    </a:lnR>
                    <a:lnT>
                      <a:noFill/>
                    </a:lnT>
                    <a:lnB>
                      <a:noFill/>
                    </a:lnB>
                  </a:tcPr>
                </a:tc>
                <a:extLst>
                  <a:ext uri="{0D108BD9-81ED-4DB2-BD59-A6C34878D82A}">
                    <a16:rowId xmlns:a16="http://schemas.microsoft.com/office/drawing/2014/main" val="10001"/>
                  </a:ext>
                </a:extLst>
              </a:tr>
              <a:tr h="339330">
                <a:tc>
                  <a:txBody>
                    <a:bodyPr/>
                    <a:lstStyle/>
                    <a:p>
                      <a:pPr fontAlgn="ctr"/>
                      <a:r>
                        <a:rPr lang="en-US" sz="1600">
                          <a:effectLst/>
                        </a:rPr>
                        <a:t>Kosta Ríka</a:t>
                      </a:r>
                    </a:p>
                  </a:txBody>
                  <a:tcPr marL="62807" marR="62807" marT="31404" marB="31404" anchor="ctr">
                    <a:lnL>
                      <a:noFill/>
                    </a:lnL>
                    <a:lnR>
                      <a:noFill/>
                    </a:lnR>
                    <a:lnT>
                      <a:noFill/>
                    </a:lnT>
                    <a:lnB>
                      <a:noFill/>
                    </a:lnB>
                  </a:tcPr>
                </a:tc>
                <a:tc>
                  <a:txBody>
                    <a:bodyPr/>
                    <a:lstStyle/>
                    <a:p>
                      <a:pPr algn="ctr" fontAlgn="ctr"/>
                      <a:r>
                        <a:rPr lang="nb-NO" sz="1600" dirty="0">
                          <a:effectLst/>
                        </a:rPr>
                        <a:t>1.4</a:t>
                      </a:r>
                    </a:p>
                  </a:txBody>
                  <a:tcPr marL="62807" marR="62807" marT="31404" marB="31404" anchor="ctr">
                    <a:lnL>
                      <a:noFill/>
                    </a:lnL>
                    <a:lnR>
                      <a:noFill/>
                    </a:lnR>
                    <a:lnT>
                      <a:noFill/>
                    </a:lnT>
                    <a:lnB>
                      <a:noFill/>
                    </a:lnB>
                  </a:tcPr>
                </a:tc>
                <a:tc>
                  <a:txBody>
                    <a:bodyPr/>
                    <a:lstStyle/>
                    <a:p>
                      <a:pPr algn="ctr" fontAlgn="ctr"/>
                      <a:r>
                        <a:rPr lang="hr-HR" sz="1600" dirty="0">
                          <a:effectLst/>
                        </a:rPr>
                        <a:t>3.6</a:t>
                      </a:r>
                    </a:p>
                  </a:txBody>
                  <a:tcPr marL="62807" marR="62807" marT="31404" marB="31404" anchor="ctr">
                    <a:lnL>
                      <a:noFill/>
                    </a:lnL>
                    <a:lnR>
                      <a:noFill/>
                    </a:lnR>
                    <a:lnT>
                      <a:noFill/>
                    </a:lnT>
                    <a:lnB>
                      <a:noFill/>
                    </a:lnB>
                  </a:tcPr>
                </a:tc>
                <a:tc>
                  <a:txBody>
                    <a:bodyPr/>
                    <a:lstStyle/>
                    <a:p>
                      <a:pPr algn="ctr" fontAlgn="ctr"/>
                      <a:r>
                        <a:rPr lang="nb-NO" sz="1600">
                          <a:effectLst/>
                        </a:rPr>
                        <a:t>10.9</a:t>
                      </a:r>
                    </a:p>
                  </a:txBody>
                  <a:tcPr marL="62807" marR="62807" marT="31404" marB="31404" anchor="ctr">
                    <a:lnL>
                      <a:noFill/>
                    </a:lnL>
                    <a:lnR>
                      <a:noFill/>
                    </a:lnR>
                    <a:lnT>
                      <a:noFill/>
                    </a:lnT>
                    <a:lnB>
                      <a:noFill/>
                    </a:lnB>
                  </a:tcPr>
                </a:tc>
                <a:extLst>
                  <a:ext uri="{0D108BD9-81ED-4DB2-BD59-A6C34878D82A}">
                    <a16:rowId xmlns:a16="http://schemas.microsoft.com/office/drawing/2014/main" val="10002"/>
                  </a:ext>
                </a:extLst>
              </a:tr>
              <a:tr h="339330">
                <a:tc>
                  <a:txBody>
                    <a:bodyPr/>
                    <a:lstStyle/>
                    <a:p>
                      <a:pPr fontAlgn="ctr"/>
                      <a:r>
                        <a:rPr lang="en-US" sz="1600">
                          <a:effectLst/>
                        </a:rPr>
                        <a:t>Georgía</a:t>
                      </a:r>
                    </a:p>
                  </a:txBody>
                  <a:tcPr marL="62807" marR="62807" marT="31404" marB="31404" anchor="ctr">
                    <a:lnL>
                      <a:noFill/>
                    </a:lnL>
                    <a:lnR>
                      <a:noFill/>
                    </a:lnR>
                    <a:lnT>
                      <a:noFill/>
                    </a:lnT>
                    <a:lnB>
                      <a:noFill/>
                    </a:lnB>
                  </a:tcPr>
                </a:tc>
                <a:tc>
                  <a:txBody>
                    <a:bodyPr/>
                    <a:lstStyle/>
                    <a:p>
                      <a:pPr algn="ctr" fontAlgn="ctr"/>
                      <a:r>
                        <a:rPr lang="hr-HR" sz="1600">
                          <a:effectLst/>
                        </a:rPr>
                        <a:t>4.5</a:t>
                      </a:r>
                    </a:p>
                  </a:txBody>
                  <a:tcPr marL="62807" marR="62807" marT="31404" marB="31404" anchor="ctr">
                    <a:lnL>
                      <a:noFill/>
                    </a:lnL>
                    <a:lnR>
                      <a:noFill/>
                    </a:lnR>
                    <a:lnT>
                      <a:noFill/>
                    </a:lnT>
                    <a:lnB>
                      <a:noFill/>
                    </a:lnB>
                  </a:tcPr>
                </a:tc>
                <a:tc>
                  <a:txBody>
                    <a:bodyPr/>
                    <a:lstStyle/>
                    <a:p>
                      <a:pPr algn="ctr" fontAlgn="ctr"/>
                      <a:r>
                        <a:rPr lang="nb-NO" sz="1600">
                          <a:effectLst/>
                        </a:rPr>
                        <a:t>15.7</a:t>
                      </a:r>
                    </a:p>
                  </a:txBody>
                  <a:tcPr marL="62807" marR="62807" marT="31404" marB="31404" anchor="ctr">
                    <a:lnL>
                      <a:noFill/>
                    </a:lnL>
                    <a:lnR>
                      <a:noFill/>
                    </a:lnR>
                    <a:lnT>
                      <a:noFill/>
                    </a:lnT>
                    <a:lnB>
                      <a:noFill/>
                    </a:lnB>
                  </a:tcPr>
                </a:tc>
                <a:tc>
                  <a:txBody>
                    <a:bodyPr/>
                    <a:lstStyle/>
                    <a:p>
                      <a:pPr algn="ctr" fontAlgn="ctr"/>
                      <a:r>
                        <a:rPr lang="hr-HR" sz="1600">
                          <a:effectLst/>
                        </a:rPr>
                        <a:t>42.9</a:t>
                      </a:r>
                    </a:p>
                  </a:txBody>
                  <a:tcPr marL="62807" marR="62807" marT="31404" marB="31404" anchor="ctr">
                    <a:lnL>
                      <a:noFill/>
                    </a:lnL>
                    <a:lnR>
                      <a:noFill/>
                    </a:lnR>
                    <a:lnT>
                      <a:noFill/>
                    </a:lnT>
                    <a:lnB>
                      <a:noFill/>
                    </a:lnB>
                  </a:tcPr>
                </a:tc>
                <a:extLst>
                  <a:ext uri="{0D108BD9-81ED-4DB2-BD59-A6C34878D82A}">
                    <a16:rowId xmlns:a16="http://schemas.microsoft.com/office/drawing/2014/main" val="10003"/>
                  </a:ext>
                </a:extLst>
              </a:tr>
              <a:tr h="339330">
                <a:tc>
                  <a:txBody>
                    <a:bodyPr/>
                    <a:lstStyle/>
                    <a:p>
                      <a:pPr fontAlgn="ctr"/>
                      <a:r>
                        <a:rPr lang="en-US" sz="1600">
                          <a:effectLst/>
                        </a:rPr>
                        <a:t>Kirgisistan</a:t>
                      </a:r>
                    </a:p>
                  </a:txBody>
                  <a:tcPr marL="62807" marR="62807" marT="31404" marB="31404" anchor="ctr">
                    <a:lnL>
                      <a:noFill/>
                    </a:lnL>
                    <a:lnR>
                      <a:noFill/>
                    </a:lnR>
                    <a:lnT>
                      <a:noFill/>
                    </a:lnT>
                    <a:lnB>
                      <a:noFill/>
                    </a:lnB>
                  </a:tcPr>
                </a:tc>
                <a:tc>
                  <a:txBody>
                    <a:bodyPr/>
                    <a:lstStyle/>
                    <a:p>
                      <a:pPr algn="ctr" fontAlgn="ctr"/>
                      <a:r>
                        <a:rPr lang="nb-NO" sz="1600">
                          <a:effectLst/>
                        </a:rPr>
                        <a:t>0.9</a:t>
                      </a:r>
                    </a:p>
                  </a:txBody>
                  <a:tcPr marL="62807" marR="62807" marT="31404" marB="31404" anchor="ctr">
                    <a:lnL>
                      <a:noFill/>
                    </a:lnL>
                    <a:lnR>
                      <a:noFill/>
                    </a:lnR>
                    <a:lnT>
                      <a:noFill/>
                    </a:lnT>
                    <a:lnB>
                      <a:noFill/>
                    </a:lnB>
                  </a:tcPr>
                </a:tc>
                <a:tc>
                  <a:txBody>
                    <a:bodyPr/>
                    <a:lstStyle/>
                    <a:p>
                      <a:pPr algn="ctr" fontAlgn="ctr"/>
                      <a:r>
                        <a:rPr lang="nb-NO" sz="1600">
                          <a:effectLst/>
                        </a:rPr>
                        <a:t>15.5</a:t>
                      </a:r>
                    </a:p>
                  </a:txBody>
                  <a:tcPr marL="62807" marR="62807" marT="31404" marB="31404" anchor="ctr">
                    <a:lnL>
                      <a:noFill/>
                    </a:lnL>
                    <a:lnR>
                      <a:noFill/>
                    </a:lnR>
                    <a:lnT>
                      <a:noFill/>
                    </a:lnT>
                    <a:lnB>
                      <a:noFill/>
                    </a:lnB>
                  </a:tcPr>
                </a:tc>
                <a:tc>
                  <a:txBody>
                    <a:bodyPr/>
                    <a:lstStyle/>
                    <a:p>
                      <a:pPr algn="ctr" fontAlgn="ctr"/>
                      <a:r>
                        <a:rPr lang="nb-NO" sz="1600">
                          <a:effectLst/>
                        </a:rPr>
                        <a:t>61.3</a:t>
                      </a:r>
                    </a:p>
                  </a:txBody>
                  <a:tcPr marL="62807" marR="62807" marT="31404" marB="31404" anchor="ctr">
                    <a:lnL>
                      <a:noFill/>
                    </a:lnL>
                    <a:lnR>
                      <a:noFill/>
                    </a:lnR>
                    <a:lnT>
                      <a:noFill/>
                    </a:lnT>
                    <a:lnB>
                      <a:noFill/>
                    </a:lnB>
                  </a:tcPr>
                </a:tc>
                <a:extLst>
                  <a:ext uri="{0D108BD9-81ED-4DB2-BD59-A6C34878D82A}">
                    <a16:rowId xmlns:a16="http://schemas.microsoft.com/office/drawing/2014/main" val="10004"/>
                  </a:ext>
                </a:extLst>
              </a:tr>
              <a:tr h="339330">
                <a:tc>
                  <a:txBody>
                    <a:bodyPr/>
                    <a:lstStyle/>
                    <a:p>
                      <a:pPr fontAlgn="ctr"/>
                      <a:r>
                        <a:rPr lang="en-US" sz="1600">
                          <a:effectLst/>
                        </a:rPr>
                        <a:t>Síerra Leóne</a:t>
                      </a:r>
                    </a:p>
                  </a:txBody>
                  <a:tcPr marL="62807" marR="62807" marT="31404" marB="31404" anchor="ctr">
                    <a:lnL>
                      <a:noFill/>
                    </a:lnL>
                    <a:lnR>
                      <a:noFill/>
                    </a:lnR>
                    <a:lnT>
                      <a:noFill/>
                    </a:lnT>
                    <a:lnB>
                      <a:noFill/>
                    </a:lnB>
                  </a:tcPr>
                </a:tc>
                <a:tc>
                  <a:txBody>
                    <a:bodyPr/>
                    <a:lstStyle/>
                    <a:p>
                      <a:pPr algn="ctr" fontAlgn="ctr"/>
                      <a:r>
                        <a:rPr lang="nb-NO" sz="1600">
                          <a:effectLst/>
                        </a:rPr>
                        <a:t>40.1</a:t>
                      </a:r>
                    </a:p>
                  </a:txBody>
                  <a:tcPr marL="62807" marR="62807" marT="31404" marB="31404" anchor="ctr">
                    <a:lnL>
                      <a:noFill/>
                    </a:lnL>
                    <a:lnR>
                      <a:noFill/>
                    </a:lnR>
                    <a:lnT>
                      <a:noFill/>
                    </a:lnT>
                    <a:lnB>
                      <a:noFill/>
                    </a:lnB>
                  </a:tcPr>
                </a:tc>
                <a:tc>
                  <a:txBody>
                    <a:bodyPr/>
                    <a:lstStyle/>
                    <a:p>
                      <a:pPr algn="ctr" fontAlgn="ctr"/>
                      <a:r>
                        <a:rPr lang="hr-HR" sz="1600">
                          <a:effectLst/>
                        </a:rPr>
                        <a:t>74.4</a:t>
                      </a:r>
                    </a:p>
                  </a:txBody>
                  <a:tcPr marL="62807" marR="62807" marT="31404" marB="31404" anchor="ctr">
                    <a:lnL>
                      <a:noFill/>
                    </a:lnL>
                    <a:lnR>
                      <a:noFill/>
                    </a:lnR>
                    <a:lnT>
                      <a:noFill/>
                    </a:lnT>
                    <a:lnB>
                      <a:noFill/>
                    </a:lnB>
                  </a:tcPr>
                </a:tc>
                <a:tc>
                  <a:txBody>
                    <a:bodyPr/>
                    <a:lstStyle/>
                    <a:p>
                      <a:pPr algn="ctr" fontAlgn="ctr"/>
                      <a:r>
                        <a:rPr lang="hr-HR" sz="1600">
                          <a:effectLst/>
                        </a:rPr>
                        <a:t>92.1</a:t>
                      </a:r>
                    </a:p>
                  </a:txBody>
                  <a:tcPr marL="62807" marR="62807" marT="31404" marB="31404" anchor="ctr">
                    <a:lnL>
                      <a:noFill/>
                    </a:lnL>
                    <a:lnR>
                      <a:noFill/>
                    </a:lnR>
                    <a:lnT>
                      <a:noFill/>
                    </a:lnT>
                    <a:lnB>
                      <a:noFill/>
                    </a:lnB>
                  </a:tcPr>
                </a:tc>
                <a:extLst>
                  <a:ext uri="{0D108BD9-81ED-4DB2-BD59-A6C34878D82A}">
                    <a16:rowId xmlns:a16="http://schemas.microsoft.com/office/drawing/2014/main" val="10005"/>
                  </a:ext>
                </a:extLst>
              </a:tr>
              <a:tr h="339330">
                <a:tc>
                  <a:txBody>
                    <a:bodyPr/>
                    <a:lstStyle/>
                    <a:p>
                      <a:pPr fontAlgn="ctr"/>
                      <a:r>
                        <a:rPr lang="en-US" sz="1600">
                          <a:effectLst/>
                        </a:rPr>
                        <a:t>Angóla</a:t>
                      </a:r>
                    </a:p>
                  </a:txBody>
                  <a:tcPr marL="62807" marR="62807" marT="31404" marB="31404" anchor="ctr">
                    <a:lnL>
                      <a:noFill/>
                    </a:lnL>
                    <a:lnR>
                      <a:noFill/>
                    </a:lnR>
                    <a:lnT>
                      <a:noFill/>
                    </a:lnT>
                    <a:lnB>
                      <a:noFill/>
                    </a:lnB>
                  </a:tcPr>
                </a:tc>
                <a:tc>
                  <a:txBody>
                    <a:bodyPr/>
                    <a:lstStyle/>
                    <a:p>
                      <a:pPr algn="ctr" fontAlgn="ctr"/>
                      <a:r>
                        <a:rPr lang="nb-NO" sz="1600">
                          <a:effectLst/>
                        </a:rPr>
                        <a:t>51.8</a:t>
                      </a:r>
                    </a:p>
                  </a:txBody>
                  <a:tcPr marL="62807" marR="62807" marT="31404" marB="31404" anchor="ctr">
                    <a:lnL>
                      <a:noFill/>
                    </a:lnL>
                    <a:lnR>
                      <a:noFill/>
                    </a:lnR>
                    <a:lnT>
                      <a:noFill/>
                    </a:lnT>
                    <a:lnB>
                      <a:noFill/>
                    </a:lnB>
                  </a:tcPr>
                </a:tc>
                <a:tc>
                  <a:txBody>
                    <a:bodyPr/>
                    <a:lstStyle/>
                    <a:p>
                      <a:pPr algn="ctr" fontAlgn="ctr"/>
                      <a:r>
                        <a:rPr lang="hr-HR" sz="1600">
                          <a:effectLst/>
                        </a:rPr>
                        <a:t>73.2</a:t>
                      </a:r>
                    </a:p>
                  </a:txBody>
                  <a:tcPr marL="62807" marR="62807" marT="31404" marB="31404" anchor="ctr">
                    <a:lnL>
                      <a:noFill/>
                    </a:lnL>
                    <a:lnR>
                      <a:noFill/>
                    </a:lnR>
                    <a:lnT>
                      <a:noFill/>
                    </a:lnT>
                    <a:lnB>
                      <a:noFill/>
                    </a:lnB>
                  </a:tcPr>
                </a:tc>
                <a:tc>
                  <a:txBody>
                    <a:bodyPr/>
                    <a:lstStyle/>
                    <a:p>
                      <a:pPr algn="ctr" fontAlgn="ctr"/>
                      <a:r>
                        <a:rPr lang="hr-HR" sz="1600">
                          <a:effectLst/>
                        </a:rPr>
                        <a:t>89.3</a:t>
                      </a:r>
                    </a:p>
                  </a:txBody>
                  <a:tcPr marL="62807" marR="62807" marT="31404" marB="31404" anchor="ctr">
                    <a:lnL>
                      <a:noFill/>
                    </a:lnL>
                    <a:lnR>
                      <a:noFill/>
                    </a:lnR>
                    <a:lnT>
                      <a:noFill/>
                    </a:lnT>
                    <a:lnB>
                      <a:noFill/>
                    </a:lnB>
                  </a:tcPr>
                </a:tc>
                <a:extLst>
                  <a:ext uri="{0D108BD9-81ED-4DB2-BD59-A6C34878D82A}">
                    <a16:rowId xmlns:a16="http://schemas.microsoft.com/office/drawing/2014/main" val="10006"/>
                  </a:ext>
                </a:extLst>
              </a:tr>
              <a:tr h="339330">
                <a:tc>
                  <a:txBody>
                    <a:bodyPr/>
                    <a:lstStyle/>
                    <a:p>
                      <a:pPr fontAlgn="ctr"/>
                      <a:r>
                        <a:rPr lang="en-US" sz="1600">
                          <a:effectLst/>
                        </a:rPr>
                        <a:t>Litáen</a:t>
                      </a:r>
                    </a:p>
                  </a:txBody>
                  <a:tcPr marL="62807" marR="62807" marT="31404" marB="31404" anchor="ctr">
                    <a:lnL>
                      <a:noFill/>
                    </a:lnL>
                    <a:lnR>
                      <a:noFill/>
                    </a:lnR>
                    <a:lnT>
                      <a:noFill/>
                    </a:lnT>
                    <a:lnB>
                      <a:noFill/>
                    </a:lnB>
                  </a:tcPr>
                </a:tc>
                <a:tc>
                  <a:txBody>
                    <a:bodyPr/>
                    <a:lstStyle/>
                    <a:p>
                      <a:pPr algn="ctr" fontAlgn="ctr"/>
                      <a:r>
                        <a:rPr lang="nb-NO" sz="1600">
                          <a:effectLst/>
                        </a:rPr>
                        <a:t>0.7</a:t>
                      </a:r>
                    </a:p>
                  </a:txBody>
                  <a:tcPr marL="62807" marR="62807" marT="31404" marB="31404" anchor="ctr">
                    <a:lnL>
                      <a:noFill/>
                    </a:lnL>
                    <a:lnR>
                      <a:noFill/>
                    </a:lnR>
                    <a:lnT>
                      <a:noFill/>
                    </a:lnT>
                    <a:lnB>
                      <a:noFill/>
                    </a:lnB>
                  </a:tcPr>
                </a:tc>
                <a:tc>
                  <a:txBody>
                    <a:bodyPr/>
                    <a:lstStyle/>
                    <a:p>
                      <a:pPr algn="ctr" fontAlgn="ctr"/>
                      <a:r>
                        <a:rPr lang="nb-NO" sz="1600">
                          <a:effectLst/>
                        </a:rPr>
                        <a:t>1.0</a:t>
                      </a:r>
                    </a:p>
                  </a:txBody>
                  <a:tcPr marL="62807" marR="62807" marT="31404" marB="31404" anchor="ctr">
                    <a:lnL>
                      <a:noFill/>
                    </a:lnL>
                    <a:lnR>
                      <a:noFill/>
                    </a:lnR>
                    <a:lnT>
                      <a:noFill/>
                    </a:lnT>
                    <a:lnB>
                      <a:noFill/>
                    </a:lnB>
                  </a:tcPr>
                </a:tc>
                <a:tc>
                  <a:txBody>
                    <a:bodyPr/>
                    <a:lstStyle/>
                    <a:p>
                      <a:pPr algn="ctr" fontAlgn="ctr"/>
                      <a:r>
                        <a:rPr lang="hr-HR" sz="1600">
                          <a:effectLst/>
                        </a:rPr>
                        <a:t>3.8</a:t>
                      </a:r>
                    </a:p>
                  </a:txBody>
                  <a:tcPr marL="62807" marR="62807" marT="31404" marB="31404" anchor="ctr">
                    <a:lnL>
                      <a:noFill/>
                    </a:lnL>
                    <a:lnR>
                      <a:noFill/>
                    </a:lnR>
                    <a:lnT>
                      <a:noFill/>
                    </a:lnT>
                    <a:lnB>
                      <a:noFill/>
                    </a:lnB>
                  </a:tcPr>
                </a:tc>
                <a:extLst>
                  <a:ext uri="{0D108BD9-81ED-4DB2-BD59-A6C34878D82A}">
                    <a16:rowId xmlns:a16="http://schemas.microsoft.com/office/drawing/2014/main" val="10007"/>
                  </a:ext>
                </a:extLst>
              </a:tr>
              <a:tr h="339330">
                <a:tc>
                  <a:txBody>
                    <a:bodyPr/>
                    <a:lstStyle/>
                    <a:p>
                      <a:pPr fontAlgn="ctr"/>
                      <a:r>
                        <a:rPr lang="en-US" sz="1600">
                          <a:effectLst/>
                        </a:rPr>
                        <a:t>Úkraína</a:t>
                      </a:r>
                    </a:p>
                  </a:txBody>
                  <a:tcPr marL="62807" marR="62807" marT="31404" marB="31404" anchor="ctr">
                    <a:lnL>
                      <a:noFill/>
                    </a:lnL>
                    <a:lnR>
                      <a:noFill/>
                    </a:lnR>
                    <a:lnT>
                      <a:noFill/>
                    </a:lnT>
                    <a:lnB>
                      <a:noFill/>
                    </a:lnB>
                  </a:tcPr>
                </a:tc>
                <a:tc>
                  <a:txBody>
                    <a:bodyPr/>
                    <a:lstStyle/>
                    <a:p>
                      <a:pPr algn="ctr" fontAlgn="ctr"/>
                      <a:r>
                        <a:rPr lang="nb-NO" sz="1600">
                          <a:effectLst/>
                        </a:rPr>
                        <a:t>0.0</a:t>
                      </a:r>
                    </a:p>
                  </a:txBody>
                  <a:tcPr marL="62807" marR="62807" marT="31404" marB="31404" anchor="ctr">
                    <a:lnL>
                      <a:noFill/>
                    </a:lnL>
                    <a:lnR>
                      <a:noFill/>
                    </a:lnR>
                    <a:lnT>
                      <a:noFill/>
                    </a:lnT>
                    <a:lnB>
                      <a:noFill/>
                    </a:lnB>
                  </a:tcPr>
                </a:tc>
                <a:tc>
                  <a:txBody>
                    <a:bodyPr/>
                    <a:lstStyle/>
                    <a:p>
                      <a:pPr algn="ctr" fontAlgn="ctr"/>
                      <a:r>
                        <a:rPr lang="nb-NO" sz="1600">
                          <a:effectLst/>
                        </a:rPr>
                        <a:t>0.4</a:t>
                      </a:r>
                    </a:p>
                  </a:txBody>
                  <a:tcPr marL="62807" marR="62807" marT="31404" marB="31404" anchor="ctr">
                    <a:lnL>
                      <a:noFill/>
                    </a:lnL>
                    <a:lnR>
                      <a:noFill/>
                    </a:lnR>
                    <a:lnT>
                      <a:noFill/>
                    </a:lnT>
                    <a:lnB>
                      <a:noFill/>
                    </a:lnB>
                  </a:tcPr>
                </a:tc>
                <a:tc>
                  <a:txBody>
                    <a:bodyPr/>
                    <a:lstStyle/>
                    <a:p>
                      <a:pPr algn="ctr" fontAlgn="ctr"/>
                      <a:r>
                        <a:rPr lang="hr-HR" sz="1600">
                          <a:effectLst/>
                        </a:rPr>
                        <a:t>4.0</a:t>
                      </a:r>
                    </a:p>
                  </a:txBody>
                  <a:tcPr marL="62807" marR="62807" marT="31404" marB="31404" anchor="ctr">
                    <a:lnL>
                      <a:noFill/>
                    </a:lnL>
                    <a:lnR>
                      <a:noFill/>
                    </a:lnR>
                    <a:lnT>
                      <a:noFill/>
                    </a:lnT>
                    <a:lnB>
                      <a:noFill/>
                    </a:lnB>
                  </a:tcPr>
                </a:tc>
                <a:extLst>
                  <a:ext uri="{0D108BD9-81ED-4DB2-BD59-A6C34878D82A}">
                    <a16:rowId xmlns:a16="http://schemas.microsoft.com/office/drawing/2014/main" val="10008"/>
                  </a:ext>
                </a:extLst>
              </a:tr>
              <a:tr h="339330">
                <a:tc>
                  <a:txBody>
                    <a:bodyPr/>
                    <a:lstStyle/>
                    <a:p>
                      <a:pPr fontAlgn="ctr"/>
                      <a:r>
                        <a:rPr lang="en-US" sz="1600">
                          <a:effectLst/>
                        </a:rPr>
                        <a:t>Víetnam</a:t>
                      </a:r>
                    </a:p>
                  </a:txBody>
                  <a:tcPr marL="62807" marR="62807" marT="31404" marB="31404" anchor="ctr">
                    <a:lnL>
                      <a:noFill/>
                    </a:lnL>
                    <a:lnR>
                      <a:noFill/>
                    </a:lnR>
                    <a:lnT>
                      <a:noFill/>
                    </a:lnT>
                    <a:lnB>
                      <a:noFill/>
                    </a:lnB>
                  </a:tcPr>
                </a:tc>
                <a:tc>
                  <a:txBody>
                    <a:bodyPr/>
                    <a:lstStyle/>
                    <a:p>
                      <a:pPr algn="ctr" fontAlgn="ctr"/>
                      <a:r>
                        <a:rPr lang="nb-NO" sz="1600">
                          <a:effectLst/>
                        </a:rPr>
                        <a:t>1.9</a:t>
                      </a:r>
                    </a:p>
                  </a:txBody>
                  <a:tcPr marL="62807" marR="62807" marT="31404" marB="31404" anchor="ctr">
                    <a:lnL>
                      <a:noFill/>
                    </a:lnL>
                    <a:lnR>
                      <a:noFill/>
                    </a:lnR>
                    <a:lnT>
                      <a:noFill/>
                    </a:lnT>
                    <a:lnB>
                      <a:noFill/>
                    </a:lnB>
                  </a:tcPr>
                </a:tc>
                <a:tc>
                  <a:txBody>
                    <a:bodyPr/>
                    <a:lstStyle/>
                    <a:p>
                      <a:pPr algn="ctr" fontAlgn="ctr"/>
                      <a:r>
                        <a:rPr lang="nb-NO" sz="1600">
                          <a:effectLst/>
                        </a:rPr>
                        <a:t>7.0</a:t>
                      </a:r>
                    </a:p>
                  </a:txBody>
                  <a:tcPr marL="62807" marR="62807" marT="31404" marB="31404" anchor="ctr">
                    <a:lnL>
                      <a:noFill/>
                    </a:lnL>
                    <a:lnR>
                      <a:noFill/>
                    </a:lnR>
                    <a:lnT>
                      <a:noFill/>
                    </a:lnT>
                    <a:lnB>
                      <a:noFill/>
                    </a:lnB>
                  </a:tcPr>
                </a:tc>
                <a:tc>
                  <a:txBody>
                    <a:bodyPr/>
                    <a:lstStyle/>
                    <a:p>
                      <a:pPr algn="ctr" fontAlgn="ctr"/>
                      <a:r>
                        <a:rPr lang="hr-HR" sz="1600">
                          <a:effectLst/>
                        </a:rPr>
                        <a:t>23.6</a:t>
                      </a:r>
                    </a:p>
                  </a:txBody>
                  <a:tcPr marL="62807" marR="62807" marT="31404" marB="31404" anchor="ctr">
                    <a:lnL>
                      <a:noFill/>
                    </a:lnL>
                    <a:lnR>
                      <a:noFill/>
                    </a:lnR>
                    <a:lnT>
                      <a:noFill/>
                    </a:lnT>
                    <a:lnB>
                      <a:noFill/>
                    </a:lnB>
                  </a:tcPr>
                </a:tc>
                <a:extLst>
                  <a:ext uri="{0D108BD9-81ED-4DB2-BD59-A6C34878D82A}">
                    <a16:rowId xmlns:a16="http://schemas.microsoft.com/office/drawing/2014/main" val="10009"/>
                  </a:ext>
                </a:extLst>
              </a:tr>
              <a:tr h="339330">
                <a:tc>
                  <a:txBody>
                    <a:bodyPr/>
                    <a:lstStyle/>
                    <a:p>
                      <a:pPr fontAlgn="ctr"/>
                      <a:r>
                        <a:rPr lang="en-US" sz="1600">
                          <a:effectLst/>
                        </a:rPr>
                        <a:t>Indónesía</a:t>
                      </a:r>
                    </a:p>
                  </a:txBody>
                  <a:tcPr marL="62807" marR="62807" marT="31404" marB="31404" anchor="ctr">
                    <a:lnL>
                      <a:noFill/>
                    </a:lnL>
                    <a:lnR>
                      <a:noFill/>
                    </a:lnR>
                    <a:lnT>
                      <a:noFill/>
                    </a:lnT>
                    <a:lnB>
                      <a:noFill/>
                    </a:lnB>
                  </a:tcPr>
                </a:tc>
                <a:tc>
                  <a:txBody>
                    <a:bodyPr/>
                    <a:lstStyle/>
                    <a:p>
                      <a:pPr algn="ctr" fontAlgn="ctr"/>
                      <a:r>
                        <a:rPr lang="hr-HR" sz="1600">
                          <a:effectLst/>
                        </a:rPr>
                        <a:t>3.6</a:t>
                      </a:r>
                    </a:p>
                  </a:txBody>
                  <a:tcPr marL="62807" marR="62807" marT="31404" marB="31404" anchor="ctr">
                    <a:lnL>
                      <a:noFill/>
                    </a:lnL>
                    <a:lnR>
                      <a:noFill/>
                    </a:lnR>
                    <a:lnT>
                      <a:noFill/>
                    </a:lnT>
                    <a:lnB>
                      <a:noFill/>
                    </a:lnB>
                  </a:tcPr>
                </a:tc>
                <a:tc>
                  <a:txBody>
                    <a:bodyPr/>
                    <a:lstStyle/>
                    <a:p>
                      <a:pPr algn="ctr" fontAlgn="ctr"/>
                      <a:r>
                        <a:rPr lang="hr-HR" sz="1600">
                          <a:effectLst/>
                        </a:rPr>
                        <a:t>9.6</a:t>
                      </a:r>
                    </a:p>
                  </a:txBody>
                  <a:tcPr marL="62807" marR="62807" marT="31404" marB="31404" anchor="ctr">
                    <a:lnL>
                      <a:noFill/>
                    </a:lnL>
                    <a:lnR>
                      <a:noFill/>
                    </a:lnR>
                    <a:lnT>
                      <a:noFill/>
                    </a:lnT>
                    <a:lnB>
                      <a:noFill/>
                    </a:lnB>
                  </a:tcPr>
                </a:tc>
                <a:tc>
                  <a:txBody>
                    <a:bodyPr/>
                    <a:lstStyle/>
                    <a:p>
                      <a:pPr algn="ctr" fontAlgn="ctr"/>
                      <a:r>
                        <a:rPr lang="hr-HR" sz="1600" dirty="0">
                          <a:effectLst/>
                        </a:rPr>
                        <a:t>53.2</a:t>
                      </a:r>
                    </a:p>
                  </a:txBody>
                  <a:tcPr marL="62807" marR="62807" marT="31404" marB="31404" anchor="ctr">
                    <a:lnL>
                      <a:noFill/>
                    </a:lnL>
                    <a:lnR>
                      <a:noFill/>
                    </a:lnR>
                    <a:lnT>
                      <a:noFill/>
                    </a:lnT>
                    <a:lnB>
                      <a:noFill/>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552962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Flokkun ríkja heims: hugtök frá tímum kalda stríðsins</a:t>
            </a:r>
          </a:p>
        </p:txBody>
      </p:sp>
      <p:sp>
        <p:nvSpPr>
          <p:cNvPr id="9219" name="Figure Legend"/>
          <p:cNvSpPr>
            <a:spLocks noGrp="1"/>
          </p:cNvSpPr>
          <p:nvPr>
            <p:ph type="body" sz="quarter" idx="14"/>
          </p:nvPr>
        </p:nvSpPr>
        <p:spPr>
          <a:xfrm>
            <a:off x="457199" y="1017588"/>
            <a:ext cx="8062913" cy="4756679"/>
          </a:xfrm>
        </p:spPr>
        <p:txBody>
          <a:bodyPr/>
          <a:lstStyle/>
          <a:p>
            <a:pPr eaLnBrk="1" fontAlgn="auto" hangingPunct="1">
              <a:spcBef>
                <a:spcPts val="1680"/>
              </a:spcBef>
              <a:spcAft>
                <a:spcPts val="0"/>
              </a:spcAft>
              <a:defRPr/>
            </a:pPr>
            <a:r>
              <a:rPr lang="en-US" b="1" dirty="0"/>
              <a:t>Þessi hugtök teljast almennt úrelt en koma þó fyrir í eldri textum, dægurmenningu og umræðu. </a:t>
            </a:r>
          </a:p>
          <a:p>
            <a:pPr marL="342900" indent="-342900" eaLnBrk="1" fontAlgn="auto" hangingPunct="1">
              <a:spcBef>
                <a:spcPts val="1680"/>
              </a:spcBef>
              <a:spcAft>
                <a:spcPts val="0"/>
              </a:spcAft>
              <a:buFont typeface="Arial" charset="0"/>
              <a:buChar char="•"/>
              <a:defRPr/>
            </a:pPr>
            <a:endParaRPr lang="en-US" b="1" dirty="0"/>
          </a:p>
          <a:p>
            <a:pPr marL="342900" indent="-342900" eaLnBrk="1" fontAlgn="auto" hangingPunct="1">
              <a:spcBef>
                <a:spcPts val="1680"/>
              </a:spcBef>
              <a:spcAft>
                <a:spcPts val="0"/>
              </a:spcAft>
              <a:buClr>
                <a:schemeClr val="tx1"/>
              </a:buClr>
              <a:buFont typeface="Arial" charset="0"/>
              <a:buChar char="•"/>
              <a:defRPr/>
            </a:pPr>
            <a:r>
              <a:rPr lang="en-US" b="1" dirty="0"/>
              <a:t>Fyrsti heimurinn </a:t>
            </a:r>
            <a:r>
              <a:rPr lang="en-US" dirty="0"/>
              <a:t>er hugtak frá tímum kalda stríðsins um iðnvædd, kapítalísk lýðræðisríki</a:t>
            </a:r>
          </a:p>
          <a:p>
            <a:pPr marL="342900" indent="-342900" eaLnBrk="1" fontAlgn="auto" hangingPunct="1">
              <a:spcBef>
                <a:spcPts val="1680"/>
              </a:spcBef>
              <a:spcAft>
                <a:spcPts val="0"/>
              </a:spcAft>
              <a:buClr>
                <a:schemeClr val="tx1"/>
              </a:buClr>
              <a:buFont typeface="Arial" charset="0"/>
              <a:buChar char="•"/>
              <a:defRPr/>
            </a:pPr>
            <a:r>
              <a:rPr lang="en-US" b="1" dirty="0"/>
              <a:t>Þriðji heimurinn </a:t>
            </a:r>
            <a:r>
              <a:rPr lang="en-US" dirty="0"/>
              <a:t>er hugtak frá tímum kalda stríðsins um fátæk og óiðnvædd ríki</a:t>
            </a:r>
          </a:p>
          <a:p>
            <a:pPr marL="1074420" lvl="1" indent="-342900" fontAlgn="auto">
              <a:spcBef>
                <a:spcPts val="1680"/>
              </a:spcBef>
              <a:spcAft>
                <a:spcPts val="0"/>
              </a:spcAft>
              <a:buFont typeface="Arial" charset="0"/>
              <a:buChar char="•"/>
              <a:defRPr/>
            </a:pPr>
            <a:r>
              <a:rPr lang="en-US" sz="1600" dirty="0"/>
              <a:t>(Þetta hugtak er algengast í óformlegu máli.)</a:t>
            </a:r>
          </a:p>
          <a:p>
            <a:pPr marL="342900" indent="-342900" eaLnBrk="1" fontAlgn="auto" hangingPunct="1">
              <a:spcBef>
                <a:spcPts val="1680"/>
              </a:spcBef>
              <a:spcAft>
                <a:spcPts val="0"/>
              </a:spcAft>
              <a:buClr>
                <a:schemeClr val="tx1"/>
              </a:buClr>
              <a:buFont typeface="Arial" charset="0"/>
              <a:buChar char="•"/>
              <a:defRPr/>
            </a:pPr>
            <a:r>
              <a:rPr lang="en-US" b="1" dirty="0"/>
              <a:t>Annar heimurinn </a:t>
            </a:r>
            <a:r>
              <a:rPr lang="en-US" dirty="0"/>
              <a:t>er hugtak frá tímum kalda stríðsins um ríki með miðlungssterkt efnahagslíf og miðlungsgóð lífskjör </a:t>
            </a:r>
          </a:p>
          <a:p>
            <a:pPr marL="342900" indent="-342900" eaLnBrk="1" fontAlgn="auto" hangingPunct="1">
              <a:spcBef>
                <a:spcPts val="1680"/>
              </a:spcBef>
              <a:spcAft>
                <a:spcPts val="0"/>
              </a:spcAft>
              <a:buClr>
                <a:schemeClr val="tx1"/>
              </a:buClr>
              <a:buFont typeface="Arial" charset="0"/>
              <a:buChar char="•"/>
              <a:defRPr/>
            </a:pPr>
            <a:r>
              <a:rPr lang="en-US" b="1" dirty="0"/>
              <a:t>Fjórði heimurinn </a:t>
            </a:r>
            <a:r>
              <a:rPr lang="en-US" dirty="0"/>
              <a:t>er hugtak um jaðarsetta minnihlutahópa sem hafa hvorki rödd né fulltrúa á alþjóðavettvangi </a:t>
            </a:r>
          </a:p>
        </p:txBody>
      </p:sp>
    </p:spTree>
    <p:extLst>
      <p:ext uri="{BB962C8B-B14F-4D97-AF65-F5344CB8AC3E}">
        <p14:creationId xmlns:p14="http://schemas.microsoft.com/office/powerpoint/2010/main" val="2004163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fontScale="90000"/>
          </a:bodyPr>
          <a:lstStyle/>
          <a:p>
            <a:pPr fontAlgn="auto">
              <a:spcAft>
                <a:spcPts val="0"/>
              </a:spcAft>
              <a:defRPr/>
            </a:pPr>
            <a:r>
              <a:rPr lang="en-US" dirty="0"/>
              <a:t>Flokkun ríkja heims: </a:t>
            </a:r>
            <a:r>
              <a:rPr lang="en-US" altLang="en-US" dirty="0">
                <a:ea typeface="MS PGothic" charset="-128"/>
              </a:rPr>
              <a:t>Immanuel </a:t>
            </a:r>
            <a:r>
              <a:rPr lang="en-US" altLang="en-US" dirty="0" err="1">
                <a:ea typeface="MS PGothic" charset="-128"/>
              </a:rPr>
              <a:t>Wallerstein</a:t>
            </a:r>
            <a:r>
              <a:rPr lang="en-US" altLang="en-US" dirty="0">
                <a:ea typeface="MS PGothic" charset="-128"/>
              </a:rPr>
              <a:t>: heimskerfisnálgun</a:t>
            </a:r>
            <a:endParaRPr lang="en-US" dirty="0"/>
          </a:p>
        </p:txBody>
      </p:sp>
      <p:sp>
        <p:nvSpPr>
          <p:cNvPr id="9219" name="Figure Legend"/>
          <p:cNvSpPr>
            <a:spLocks noGrp="1"/>
          </p:cNvSpPr>
          <p:nvPr>
            <p:ph type="body" sz="quarter" idx="14"/>
          </p:nvPr>
        </p:nvSpPr>
        <p:spPr>
          <a:xfrm>
            <a:off x="457199" y="2201333"/>
            <a:ext cx="8062913" cy="3572934"/>
          </a:xfrm>
        </p:spPr>
        <p:txBody>
          <a:bodyPr/>
          <a:lstStyle/>
          <a:p>
            <a:pPr marL="285750" indent="-285750" eaLnBrk="1" fontAlgn="auto" hangingPunct="1">
              <a:spcBef>
                <a:spcPts val="1632"/>
              </a:spcBef>
              <a:spcAft>
                <a:spcPts val="0"/>
              </a:spcAft>
              <a:buClr>
                <a:schemeClr val="tx1"/>
              </a:buClr>
              <a:buFont typeface="Arial" charset="0"/>
              <a:buChar char="•"/>
              <a:defRPr/>
            </a:pPr>
            <a:r>
              <a:rPr lang="en-US" sz="2400" b="1" dirty="0"/>
              <a:t>Kjarnaríki </a:t>
            </a:r>
            <a:r>
              <a:rPr lang="en-US" sz="2400" dirty="0"/>
              <a:t>eru ráðandi kapítalísk ríki </a:t>
            </a:r>
          </a:p>
          <a:p>
            <a:pPr marL="285750" indent="-285750" eaLnBrk="1" fontAlgn="auto" hangingPunct="1">
              <a:spcBef>
                <a:spcPts val="1632"/>
              </a:spcBef>
              <a:spcAft>
                <a:spcPts val="0"/>
              </a:spcAft>
              <a:buClr>
                <a:schemeClr val="tx1"/>
              </a:buClr>
              <a:buFont typeface="Arial" charset="0"/>
              <a:buChar char="•"/>
              <a:defRPr/>
            </a:pPr>
            <a:r>
              <a:rPr lang="en-US" sz="2400" b="1" dirty="0"/>
              <a:t>Jaðarríki </a:t>
            </a:r>
            <a:r>
              <a:rPr lang="en-US" sz="2400" dirty="0"/>
              <a:t>eru lítt iðnvædd ríki á jaðri heimshagkerfisins sem lúta yfirráðum kjarnaríkja </a:t>
            </a:r>
          </a:p>
          <a:p>
            <a:pPr marL="285750" indent="-285750" eaLnBrk="1" fontAlgn="auto" hangingPunct="1">
              <a:spcBef>
                <a:spcPts val="1632"/>
              </a:spcBef>
              <a:spcAft>
                <a:spcPts val="0"/>
              </a:spcAft>
              <a:buClr>
                <a:schemeClr val="tx1"/>
              </a:buClr>
              <a:buFont typeface="Arial" charset="0"/>
              <a:buChar char="•"/>
              <a:defRPr/>
            </a:pPr>
            <a:r>
              <a:rPr lang="en-US" sz="2400" b="1" dirty="0"/>
              <a:t>Hálfjaðarríki </a:t>
            </a:r>
            <a:r>
              <a:rPr lang="en-US" sz="2400" dirty="0"/>
              <a:t>eru millistigsríki sem hafa ekki næg völd til að móta stefnu en eru mikilvæg uppspretta hráefna og vaxandi markaður millistéttarinnar </a:t>
            </a:r>
          </a:p>
          <a:p>
            <a:pPr eaLnBrk="1" fontAlgn="auto" hangingPunct="1">
              <a:spcBef>
                <a:spcPts val="1680"/>
              </a:spcBef>
              <a:spcAft>
                <a:spcPts val="0"/>
              </a:spcAft>
              <a:defRPr/>
            </a:pPr>
            <a:endParaRPr lang="en-US" dirty="0"/>
          </a:p>
        </p:txBody>
      </p:sp>
    </p:spTree>
    <p:extLst>
      <p:ext uri="{BB962C8B-B14F-4D97-AF65-F5344CB8AC3E}">
        <p14:creationId xmlns:p14="http://schemas.microsoft.com/office/powerpoint/2010/main" val="1503958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139702"/>
            <a:ext cx="8062913" cy="334433"/>
          </a:xfrm>
        </p:spPr>
        <p:txBody>
          <a:bodyPr>
            <a:normAutofit fontScale="90000"/>
          </a:bodyPr>
          <a:lstStyle/>
          <a:p>
            <a:pPr fontAlgn="auto">
              <a:spcAft>
                <a:spcPts val="0"/>
              </a:spcAft>
              <a:defRPr/>
            </a:pPr>
            <a:r>
              <a:rPr lang="en-US" dirty="0"/>
              <a:t>Mynd 10.3</a:t>
            </a:r>
          </a:p>
        </p:txBody>
      </p:sp>
      <p:pic>
        <p:nvPicPr>
          <p:cNvPr id="7" name="Picture Placeholder 6" descr="This world map shows advanced, transitioning, less, and least developed countries. Low income countries are those with an annual income of $1025 or less per capita, and include Afghanistan, Syria, Yemen, Madagascar, and many central African nations. Lower middle income countries have an annual income between $1026 and $4035 per capita, and include India, Pakistan, Vietnam, Burma, Papua New Guinea, Ukraine, Moldova, Bolivia, and many countries on the African coastal areas. Upper middle income countries have an income between $4036 and $12075, and include Russia, China, Kazakstan, Romania, Iran, Iraq, Libya, Mexico, and most South American countries as well as the nations in the very south of Africa. High income countries have an income over $12076 per capita and include Saudi Arabia, Oman, Australia, Japan, South Korea, most of Europe, Chile, Uruguay, The United States, and Canada. " title="Figure 10.3"/>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1034255" y="517955"/>
            <a:ext cx="6908801" cy="4985908"/>
          </a:xfrm>
        </p:spPr>
      </p:pic>
      <p:sp>
        <p:nvSpPr>
          <p:cNvPr id="9219" name="Figure Legend"/>
          <p:cNvSpPr>
            <a:spLocks noGrp="1"/>
          </p:cNvSpPr>
          <p:nvPr>
            <p:ph type="body" sz="quarter" idx="14"/>
          </p:nvPr>
        </p:nvSpPr>
        <p:spPr>
          <a:xfrm>
            <a:off x="457200" y="5689599"/>
            <a:ext cx="8062913" cy="981075"/>
          </a:xfrm>
        </p:spPr>
        <p:txBody>
          <a:bodyPr/>
          <a:lstStyle/>
          <a:p>
            <a:r>
              <a:rPr lang="en-US" sz="1600" dirty="0"/>
              <a:t>Þetta heimskort sýnir þróuð ríki, umbreytingarríki, síður þróuð ríki og minnst þróuð ríki. Athugið að gögnin á kortinu eru einu ári eldri en gögnin í textanum hér fyrir neðan. (Mynd: Sbw01f; gögn fengin úr CIA World </a:t>
            </a:r>
            <a:r>
              <a:rPr lang="en-US" sz="1600" dirty="0" err="1"/>
              <a:t>Factbook</a:t>
            </a:r>
            <a:r>
              <a:rPr lang="en-US" sz="1600" dirty="0"/>
              <a:t>/Wikimedia Commons)</a:t>
            </a:r>
          </a:p>
        </p:txBody>
      </p:sp>
    </p:spTree>
    <p:extLst>
      <p:ext uri="{BB962C8B-B14F-4D97-AF65-F5344CB8AC3E}">
        <p14:creationId xmlns:p14="http://schemas.microsoft.com/office/powerpoint/2010/main" val="1468242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Hátekjuríki</a:t>
            </a:r>
          </a:p>
        </p:txBody>
      </p:sp>
      <p:sp>
        <p:nvSpPr>
          <p:cNvPr id="9219" name="Figure Legend"/>
          <p:cNvSpPr>
            <a:spLocks noGrp="1"/>
          </p:cNvSpPr>
          <p:nvPr>
            <p:ph type="body" sz="quarter" idx="14"/>
          </p:nvPr>
        </p:nvSpPr>
        <p:spPr>
          <a:xfrm>
            <a:off x="457199" y="1320799"/>
            <a:ext cx="8062913" cy="3572934"/>
          </a:xfrm>
        </p:spPr>
        <p:txBody>
          <a:bodyPr/>
          <a:lstStyle/>
          <a:p>
            <a:pPr eaLnBrk="1" fontAlgn="auto" hangingPunct="1">
              <a:spcAft>
                <a:spcPts val="0"/>
              </a:spcAft>
              <a:defRPr/>
            </a:pPr>
            <a:endParaRPr lang="en-US" b="1" dirty="0"/>
          </a:p>
          <a:p>
            <a:pPr eaLnBrk="1" fontAlgn="auto" hangingPunct="1">
              <a:spcAft>
                <a:spcPts val="0"/>
              </a:spcAft>
              <a:defRPr/>
            </a:pPr>
            <a:r>
              <a:rPr lang="en-US" dirty="0"/>
              <a:t>Alþjóðabankinn skilgreinir hátekjuríki sem ríki þar sem vergar þjóðartekjur á mann voru að minnsta kosti $12,536 árið 2019.</a:t>
            </a:r>
          </a:p>
          <a:p>
            <a:pPr eaLnBrk="1" fontAlgn="auto" hangingPunct="1">
              <a:spcAft>
                <a:spcPts val="0"/>
              </a:spcAft>
              <a:defRPr/>
            </a:pPr>
            <a:endParaRPr lang="en-US" b="1" dirty="0"/>
          </a:p>
          <a:p>
            <a:pPr eaLnBrk="1" fontAlgn="auto" hangingPunct="1">
              <a:spcAft>
                <a:spcPts val="0"/>
              </a:spcAft>
              <a:defRPr/>
            </a:pPr>
            <a:r>
              <a:rPr lang="en-US" b="1" dirty="0"/>
              <a:t>Fjármagnsflótti </a:t>
            </a:r>
            <a:r>
              <a:rPr lang="en-US" dirty="0"/>
              <a:t>er flutningur fjármagns frá einu ríki til annars í formi starfa og auðlinda </a:t>
            </a:r>
          </a:p>
          <a:p>
            <a:pPr eaLnBrk="1" fontAlgn="auto" hangingPunct="1">
              <a:spcAft>
                <a:spcPts val="0"/>
              </a:spcAft>
              <a:defRPr/>
            </a:pPr>
            <a:endParaRPr lang="en-US" dirty="0"/>
          </a:p>
          <a:p>
            <a:pPr eaLnBrk="1" fontAlgn="auto" hangingPunct="1">
              <a:spcAft>
                <a:spcPts val="0"/>
              </a:spcAft>
              <a:defRPr/>
            </a:pPr>
            <a:r>
              <a:rPr lang="en-US" b="1" dirty="0"/>
              <a:t>Afiðnvæðing</a:t>
            </a:r>
            <a:r>
              <a:rPr lang="en-US" dirty="0"/>
              <a:t> er brottfall iðnaðarframleiðslu, yfirleitt til jaðar- og hálfjaðarríkja þar sem kostnaður er lægri </a:t>
            </a:r>
          </a:p>
          <a:p>
            <a:pPr eaLnBrk="1" fontAlgn="auto" hangingPunct="1">
              <a:spcBef>
                <a:spcPts val="1680"/>
              </a:spcBef>
              <a:spcAft>
                <a:spcPts val="0"/>
              </a:spcAft>
              <a:defRPr/>
            </a:pPr>
            <a:endParaRPr lang="en-US" dirty="0"/>
          </a:p>
        </p:txBody>
      </p:sp>
    </p:spTree>
    <p:extLst>
      <p:ext uri="{BB962C8B-B14F-4D97-AF65-F5344CB8AC3E}">
        <p14:creationId xmlns:p14="http://schemas.microsoft.com/office/powerpoint/2010/main" val="389001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10.4</a:t>
            </a:r>
          </a:p>
        </p:txBody>
      </p:sp>
      <p:pic>
        <p:nvPicPr>
          <p:cNvPr id="7" name="Picture Placeholder 6" descr="A large open space within a factory complex is littered with discarded cinder blocks, garbage, and pieces that have broken off the buildings. The structures all have broken windows and eroding concrete."/>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317" b="17317"/>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Verksmiðjum og verslunum á svæðum á borð við Detroit-borgarsvæðið hefur verið lokað og þær yfirgefnar þegar fyrirtæki hafa orðið gjaldþrota. (Mynd: Joe </a:t>
            </a:r>
            <a:r>
              <a:rPr lang="en-US" sz="1600" dirty="0" err="1"/>
              <a:t>Nuxoll</a:t>
            </a:r>
            <a:r>
              <a:rPr lang="en-US" sz="1600" dirty="0"/>
              <a:t>/</a:t>
            </a:r>
            <a:r>
              <a:rPr lang="en-US" sz="1600" dirty="0" err="1"/>
              <a:t>flickr</a:t>
            </a:r>
            <a:r>
              <a:rPr lang="en-US" sz="1600" dirty="0"/>
              <a:t>)</a:t>
            </a:r>
          </a:p>
        </p:txBody>
      </p:sp>
    </p:spTree>
    <p:extLst>
      <p:ext uri="{BB962C8B-B14F-4D97-AF65-F5344CB8AC3E}">
        <p14:creationId xmlns:p14="http://schemas.microsoft.com/office/powerpoint/2010/main" val="3291176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10.5</a:t>
            </a:r>
          </a:p>
        </p:txBody>
      </p:sp>
      <p:pic>
        <p:nvPicPr>
          <p:cNvPr id="7" name="Picture Placeholder 6" descr="Many people at workstations in a call center are shown here." title="Figure 10.5"/>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380" b="17380"/>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 Útvistun náði í fyrstu einkum til framleiðslu og tengdra starfa. Er nú einnig verið að flytja þjónustuver og aðra þjónustu frá Bandaríkjunum eftir því sem tæknimenntuðu starfsfólki fjölgar í öðrum löndum? (Mynd: Carlos Ebert/</a:t>
            </a:r>
            <a:r>
              <a:rPr lang="en-US" sz="1600" dirty="0" err="1"/>
              <a:t>flickr</a:t>
            </a:r>
            <a:r>
              <a:rPr lang="en-US" sz="1600" dirty="0"/>
              <a:t>)</a:t>
            </a:r>
          </a:p>
          <a:p>
            <a:br>
              <a:rPr lang="en-US" sz="1600" dirty="0"/>
            </a:br>
            <a:endParaRPr lang="en-US" sz="1500" dirty="0"/>
          </a:p>
        </p:txBody>
      </p:sp>
    </p:spTree>
    <p:extLst>
      <p:ext uri="{BB962C8B-B14F-4D97-AF65-F5344CB8AC3E}">
        <p14:creationId xmlns:p14="http://schemas.microsoft.com/office/powerpoint/2010/main" val="2868552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Millitekjuríki</a:t>
            </a:r>
          </a:p>
        </p:txBody>
      </p:sp>
      <p:sp>
        <p:nvSpPr>
          <p:cNvPr id="9219" name="Figure Legend"/>
          <p:cNvSpPr>
            <a:spLocks noGrp="1"/>
          </p:cNvSpPr>
          <p:nvPr>
            <p:ph type="body" sz="quarter" idx="14"/>
          </p:nvPr>
        </p:nvSpPr>
        <p:spPr>
          <a:xfrm>
            <a:off x="457199" y="1320799"/>
            <a:ext cx="8062913" cy="3572934"/>
          </a:xfrm>
        </p:spPr>
        <p:txBody>
          <a:bodyPr/>
          <a:lstStyle/>
          <a:p>
            <a:pPr eaLnBrk="1" fontAlgn="auto" hangingPunct="1">
              <a:spcAft>
                <a:spcPts val="0"/>
              </a:spcAft>
              <a:defRPr/>
            </a:pPr>
            <a:r>
              <a:rPr lang="en-US" dirty="0"/>
              <a:t>Alþjóðabankinn skipti millitekjuríkjum í tvo undirflokka til að endurspegla betur ólíkar gerðir ríkja.</a:t>
            </a:r>
          </a:p>
          <a:p>
            <a:pPr eaLnBrk="1" fontAlgn="auto" hangingPunct="1">
              <a:spcAft>
                <a:spcPts val="0"/>
              </a:spcAft>
              <a:defRPr/>
            </a:pPr>
            <a:endParaRPr lang="en-US" dirty="0"/>
          </a:p>
          <a:p>
            <a:pPr marL="342900" indent="-342900" eaLnBrk="1" fontAlgn="auto" hangingPunct="1">
              <a:spcAft>
                <a:spcPts val="0"/>
              </a:spcAft>
              <a:buClr>
                <a:schemeClr val="tx1"/>
              </a:buClr>
              <a:buFont typeface="Arial" charset="0"/>
              <a:buChar char="•"/>
              <a:defRPr/>
            </a:pPr>
            <a:r>
              <a:rPr lang="en-US" dirty="0"/>
              <a:t>Lægri millitekjusvæði eru svæði þar sem VÞT á mann eru meiri en $1,036 en minni en $4,045. </a:t>
            </a:r>
          </a:p>
          <a:p>
            <a:pPr marL="342900" indent="-342900" eaLnBrk="1" fontAlgn="auto" hangingPunct="1">
              <a:spcAft>
                <a:spcPts val="0"/>
              </a:spcAft>
              <a:buClr>
                <a:schemeClr val="tx1"/>
              </a:buClr>
              <a:buFont typeface="Arial" charset="0"/>
              <a:buChar char="•"/>
              <a:defRPr/>
            </a:pPr>
            <a:r>
              <a:rPr lang="en-US" dirty="0"/>
              <a:t>Efri millitekjusvæði eru svæði þar sem VÞT á mann eru á bilinu $4,046 til $12,535. </a:t>
            </a:r>
          </a:p>
          <a:p>
            <a:pPr eaLnBrk="1" fontAlgn="auto" hangingPunct="1">
              <a:spcAft>
                <a:spcPts val="0"/>
              </a:spcAft>
              <a:defRPr/>
            </a:pPr>
            <a:endParaRPr lang="en-US" b="1" dirty="0"/>
          </a:p>
          <a:p>
            <a:pPr eaLnBrk="1" fontAlgn="auto" hangingPunct="1">
              <a:spcAft>
                <a:spcPts val="0"/>
              </a:spcAft>
              <a:defRPr/>
            </a:pPr>
            <a:endParaRPr lang="en-US" b="1" dirty="0"/>
          </a:p>
          <a:p>
            <a:pPr eaLnBrk="1" fontAlgn="auto" hangingPunct="1">
              <a:spcAft>
                <a:spcPts val="0"/>
              </a:spcAft>
              <a:defRPr/>
            </a:pPr>
            <a:endParaRPr lang="en-US" b="1" dirty="0"/>
          </a:p>
          <a:p>
            <a:pPr eaLnBrk="1" hangingPunct="1"/>
            <a:r>
              <a:rPr lang="en-US" altLang="en-US" b="1" dirty="0">
                <a:ea typeface="MS PGothic" charset="-128"/>
              </a:rPr>
              <a:t>Skuldasöfnun </a:t>
            </a:r>
            <a:r>
              <a:rPr lang="en-US" altLang="en-US" dirty="0">
                <a:ea typeface="MS PGothic" charset="-128"/>
              </a:rPr>
              <a:t>er uppsöfnun erlendra skulda þegar ríki taka lán hjá öðrum ríkjum til að fjármagna útþenslu eða hagvaxtarmarkmið sín.</a:t>
            </a:r>
          </a:p>
          <a:p>
            <a:pPr eaLnBrk="1" fontAlgn="auto" hangingPunct="1">
              <a:spcBef>
                <a:spcPts val="1680"/>
              </a:spcBef>
              <a:spcAft>
                <a:spcPts val="0"/>
              </a:spcAft>
              <a:defRPr/>
            </a:pPr>
            <a:endParaRPr lang="en-US" dirty="0"/>
          </a:p>
        </p:txBody>
      </p:sp>
    </p:spTree>
    <p:extLst>
      <p:ext uri="{BB962C8B-B14F-4D97-AF65-F5344CB8AC3E}">
        <p14:creationId xmlns:p14="http://schemas.microsoft.com/office/powerpoint/2010/main" val="1213750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Lágtekjuríki</a:t>
            </a:r>
          </a:p>
        </p:txBody>
      </p:sp>
      <p:sp>
        <p:nvSpPr>
          <p:cNvPr id="9219" name="Figure Legend"/>
          <p:cNvSpPr>
            <a:spLocks noGrp="1"/>
          </p:cNvSpPr>
          <p:nvPr>
            <p:ph type="body" sz="quarter" idx="14"/>
          </p:nvPr>
        </p:nvSpPr>
        <p:spPr>
          <a:xfrm>
            <a:off x="457199" y="1320799"/>
            <a:ext cx="8062913" cy="3572934"/>
          </a:xfrm>
        </p:spPr>
        <p:txBody>
          <a:bodyPr/>
          <a:lstStyle/>
          <a:p>
            <a:pPr eaLnBrk="1" fontAlgn="auto" hangingPunct="1">
              <a:spcAft>
                <a:spcPts val="0"/>
              </a:spcAft>
              <a:defRPr/>
            </a:pPr>
            <a:r>
              <a:rPr lang="en-US" dirty="0"/>
              <a:t>Alþjóðabankinn skilgreinir lágtekjuríki sem ríki þar sem GNI á mann var $1,035 eða minna árið 2019.</a:t>
            </a:r>
            <a:endParaRPr lang="en-US" b="1" dirty="0"/>
          </a:p>
          <a:p>
            <a:pPr eaLnBrk="1" fontAlgn="auto" hangingPunct="1">
              <a:spcAft>
                <a:spcPts val="0"/>
              </a:spcAft>
              <a:defRPr/>
            </a:pPr>
            <a:endParaRPr lang="en-US" b="1" dirty="0"/>
          </a:p>
          <a:p>
            <a:pPr eaLnBrk="1" fontAlgn="auto" hangingPunct="1">
              <a:spcAft>
                <a:spcPts val="0"/>
              </a:spcAft>
              <a:defRPr/>
            </a:pPr>
            <a:endParaRPr lang="en-US" b="1" dirty="0"/>
          </a:p>
          <a:p>
            <a:pPr eaLnBrk="1" fontAlgn="auto" hangingPunct="1">
              <a:spcBef>
                <a:spcPts val="1680"/>
              </a:spcBef>
              <a:spcAft>
                <a:spcPts val="0"/>
              </a:spcAft>
              <a:defRPr/>
            </a:pPr>
            <a:r>
              <a:rPr lang="en-US" dirty="0"/>
              <a:t>Þau eru flest á þeim svæðum heims þar sem mannfjöldinn er mestur.</a:t>
            </a:r>
          </a:p>
          <a:p>
            <a:pPr marL="342900" indent="-342900" eaLnBrk="1" fontAlgn="auto" hangingPunct="1">
              <a:spcBef>
                <a:spcPts val="1680"/>
              </a:spcBef>
              <a:spcAft>
                <a:spcPts val="0"/>
              </a:spcAft>
              <a:buClr>
                <a:schemeClr val="tx1"/>
              </a:buClr>
              <a:buFont typeface="Arial" charset="0"/>
              <a:buChar char="•"/>
              <a:defRPr/>
            </a:pPr>
            <a:r>
              <a:rPr lang="en-US" dirty="0">
                <a:solidFill>
                  <a:schemeClr val="tx1"/>
                </a:solidFill>
              </a:rPr>
              <a:t>fátækt bitnar hlutfallslega meira á konum, sem stuðlar að kvenvæðingu fátæktar á heimsvísu, </a:t>
            </a:r>
          </a:p>
          <a:p>
            <a:pPr marL="342900" indent="-342900" eaLnBrk="1" fontAlgn="auto" hangingPunct="1">
              <a:spcBef>
                <a:spcPts val="1680"/>
              </a:spcBef>
              <a:spcAft>
                <a:spcPts val="0"/>
              </a:spcAft>
              <a:buClr>
                <a:schemeClr val="tx1"/>
              </a:buClr>
              <a:buFont typeface="Arial" charset="0"/>
              <a:buChar char="•"/>
              <a:defRPr/>
            </a:pPr>
            <a:r>
              <a:rPr lang="en-US" dirty="0">
                <a:solidFill>
                  <a:schemeClr val="tx1"/>
                </a:solidFill>
              </a:rPr>
              <a:t>og stór hluti </a:t>
            </a:r>
            <a:r>
              <a:rPr lang="en-US" dirty="0"/>
              <a:t>íbúanna býr við sára fátækt</a:t>
            </a:r>
          </a:p>
        </p:txBody>
      </p:sp>
    </p:spTree>
    <p:extLst>
      <p:ext uri="{BB962C8B-B14F-4D97-AF65-F5344CB8AC3E}">
        <p14:creationId xmlns:p14="http://schemas.microsoft.com/office/powerpoint/2010/main" val="1330944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Færsla milli flokka</a:t>
            </a:r>
          </a:p>
        </p:txBody>
      </p:sp>
      <p:sp>
        <p:nvSpPr>
          <p:cNvPr id="9219" name="Figure Legend"/>
          <p:cNvSpPr>
            <a:spLocks noGrp="1"/>
          </p:cNvSpPr>
          <p:nvPr>
            <p:ph type="body" sz="quarter" idx="14"/>
          </p:nvPr>
        </p:nvSpPr>
        <p:spPr>
          <a:xfrm>
            <a:off x="457199" y="1320799"/>
            <a:ext cx="8062913" cy="3572934"/>
          </a:xfrm>
        </p:spPr>
        <p:txBody>
          <a:bodyPr/>
          <a:lstStyle/>
          <a:p>
            <a:pPr eaLnBrk="1" fontAlgn="auto" hangingPunct="1">
              <a:spcAft>
                <a:spcPts val="0"/>
              </a:spcAft>
              <a:defRPr/>
            </a:pPr>
            <a:r>
              <a:rPr lang="en-US" dirty="0"/>
              <a:t>Flokkun ríkja breytist oft með þróun efnahagslífsins og vegna félagslegra eða pólitískra aðstæðna.</a:t>
            </a:r>
          </a:p>
          <a:p>
            <a:pPr eaLnBrk="1" fontAlgn="auto" hangingPunct="1">
              <a:spcAft>
                <a:spcPts val="0"/>
              </a:spcAft>
              <a:defRPr/>
            </a:pPr>
            <a:endParaRPr lang="en-US" dirty="0"/>
          </a:p>
          <a:p>
            <a:pPr marL="342900" indent="-342900" eaLnBrk="1" fontAlgn="auto" hangingPunct="1">
              <a:spcAft>
                <a:spcPts val="0"/>
              </a:spcAft>
              <a:buClr>
                <a:schemeClr val="tx1"/>
              </a:buClr>
              <a:buFont typeface="Arial" charset="0"/>
              <a:buChar char="•"/>
              <a:defRPr/>
            </a:pPr>
            <a:r>
              <a:rPr lang="en-US" dirty="0"/>
              <a:t>Nepal, Indónesía og Rúmenía færðust nýlega í hærri flokk vegna batnandi efnahags. </a:t>
            </a:r>
          </a:p>
          <a:p>
            <a:pPr marL="342900" indent="-342900" eaLnBrk="1" fontAlgn="auto" hangingPunct="1">
              <a:spcAft>
                <a:spcPts val="0"/>
              </a:spcAft>
              <a:buClr>
                <a:schemeClr val="tx1"/>
              </a:buClr>
              <a:buFont typeface="Arial" charset="0"/>
              <a:buChar char="•"/>
              <a:defRPr/>
            </a:pPr>
            <a:r>
              <a:rPr lang="en-US" dirty="0"/>
              <a:t>Súdan, Alsír og Srí Lanka færðust niður um einn flokk. </a:t>
            </a:r>
          </a:p>
          <a:p>
            <a:pPr marL="342900" indent="-342900" eaLnBrk="1" fontAlgn="auto" hangingPunct="1">
              <a:spcAft>
                <a:spcPts val="0"/>
              </a:spcAft>
              <a:buFont typeface="Arial" charset="0"/>
              <a:buChar char="•"/>
              <a:defRPr/>
            </a:pPr>
            <a:endParaRPr lang="en-US" dirty="0"/>
          </a:p>
          <a:p>
            <a:pPr eaLnBrk="1" fontAlgn="auto" hangingPunct="1">
              <a:spcAft>
                <a:spcPts val="0"/>
              </a:spcAft>
              <a:defRPr/>
            </a:pPr>
            <a:endParaRPr lang="en-US" dirty="0"/>
          </a:p>
          <a:p>
            <a:pPr eaLnBrk="1" fontAlgn="auto" hangingPunct="1">
              <a:spcAft>
                <a:spcPts val="0"/>
              </a:spcAft>
              <a:defRPr/>
            </a:pPr>
            <a:r>
              <a:rPr lang="en-US" dirty="0"/>
              <a:t>Mjanmar færðist nýlega í flokk millitekjuríkja. </a:t>
            </a:r>
          </a:p>
          <a:p>
            <a:pPr eaLnBrk="1" fontAlgn="auto" hangingPunct="1">
              <a:spcAft>
                <a:spcPts val="0"/>
              </a:spcAft>
              <a:defRPr/>
            </a:pPr>
            <a:r>
              <a:rPr lang="en-US" dirty="0"/>
              <a:t>Eftir valdaránið í Mjanmar árið 2021, umfangsmikil viðbrögð almennings og dráp hersins á mótmælendum gæti efnahagurinn þó dregist saman á ný og landið aftur flokkast sem lágtekjuríki.</a:t>
            </a:r>
          </a:p>
        </p:txBody>
      </p:sp>
    </p:spTree>
    <p:extLst>
      <p:ext uri="{BB962C8B-B14F-4D97-AF65-F5344CB8AC3E}">
        <p14:creationId xmlns:p14="http://schemas.microsoft.com/office/powerpoint/2010/main" val="140070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10.6</a:t>
            </a:r>
          </a:p>
        </p:txBody>
      </p:sp>
      <p:pic>
        <p:nvPicPr>
          <p:cNvPr id="2" name="Figure" descr="A young, impoverished boy is shown holding a baby girl."/>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86933" y="1122363"/>
            <a:ext cx="5931279" cy="3950232"/>
          </a:xfrm>
        </p:spPr>
      </p:pic>
      <p:sp>
        <p:nvSpPr>
          <p:cNvPr id="9219" name="Figure Legend"/>
          <p:cNvSpPr>
            <a:spLocks noGrp="1"/>
          </p:cNvSpPr>
          <p:nvPr>
            <p:ph type="body" sz="quarter" idx="14"/>
          </p:nvPr>
        </p:nvSpPr>
        <p:spPr>
          <a:xfrm>
            <a:off x="457200" y="5266267"/>
            <a:ext cx="8062913" cy="744008"/>
          </a:xfrm>
        </p:spPr>
        <p:txBody>
          <a:bodyPr/>
          <a:lstStyle/>
          <a:p>
            <a:r>
              <a:rPr lang="en-US" sz="1600" dirty="0"/>
              <a:t>Ljósmyndarinn hitti þessa ungu stúlku þar sem hún betlaði mat á götu í Víetnam með yngra barn í fanginu. </a:t>
            </a:r>
          </a:p>
          <a:p>
            <a:endParaRPr lang="en-US" sz="1600" dirty="0"/>
          </a:p>
          <a:p>
            <a:r>
              <a:rPr lang="en-US" sz="1600" dirty="0"/>
              <a:t>(Mynd: </a:t>
            </a:r>
            <a:r>
              <a:rPr lang="en-US" sz="1600" dirty="0" err="1"/>
              <a:t>Augapfel</a:t>
            </a:r>
            <a:r>
              <a:rPr lang="en-US" sz="1600" dirty="0"/>
              <a:t>/</a:t>
            </a:r>
            <a:r>
              <a:rPr lang="en-US" sz="1600" dirty="0" err="1"/>
              <a:t>flickr</a:t>
            </a:r>
            <a:r>
              <a:rPr lang="en-US" sz="1600" dirty="0"/>
              <a:t>)</a:t>
            </a:r>
            <a:endParaRPr lang="en-US" sz="1500" dirty="0"/>
          </a:p>
        </p:txBody>
      </p:sp>
    </p:spTree>
    <p:extLst>
      <p:ext uri="{BB962C8B-B14F-4D97-AF65-F5344CB8AC3E}">
        <p14:creationId xmlns:p14="http://schemas.microsoft.com/office/powerpoint/2010/main" val="3619993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Flokkun fátæktar</a:t>
            </a:r>
          </a:p>
        </p:txBody>
      </p:sp>
      <p:sp>
        <p:nvSpPr>
          <p:cNvPr id="9219" name="Figure Legend"/>
          <p:cNvSpPr>
            <a:spLocks noGrp="1"/>
          </p:cNvSpPr>
          <p:nvPr>
            <p:ph type="body" sz="quarter" idx="14"/>
          </p:nvPr>
        </p:nvSpPr>
        <p:spPr>
          <a:xfrm>
            <a:off x="457199" y="1320798"/>
            <a:ext cx="8062913" cy="5029201"/>
          </a:xfrm>
        </p:spPr>
        <p:txBody>
          <a:bodyPr/>
          <a:lstStyle/>
          <a:p>
            <a:pPr eaLnBrk="1" hangingPunct="1">
              <a:spcBef>
                <a:spcPts val="1080"/>
              </a:spcBef>
            </a:pPr>
            <a:r>
              <a:rPr lang="en-US" altLang="en-US" b="1" dirty="0">
                <a:ea typeface="MS PGothic" charset="-128"/>
              </a:rPr>
              <a:t>Afstæð fátækt </a:t>
            </a:r>
            <a:r>
              <a:rPr lang="en-US" altLang="en-US" dirty="0">
                <a:ea typeface="MS PGothic" charset="-128"/>
              </a:rPr>
              <a:t>er fátækt þar sem fólk hefur ekki efni á sömu lífskjörum og meðalíbúi landsins.</a:t>
            </a:r>
          </a:p>
          <a:p>
            <a:pPr eaLnBrk="1" hangingPunct="1">
              <a:spcBef>
                <a:spcPts val="1080"/>
              </a:spcBef>
            </a:pPr>
            <a:r>
              <a:rPr lang="en-US" altLang="en-US" b="1" dirty="0">
                <a:ea typeface="MS PGothic" charset="-128"/>
              </a:rPr>
              <a:t>Sár fátækt </a:t>
            </a:r>
            <a:r>
              <a:rPr lang="en-US" altLang="en-US" dirty="0">
                <a:ea typeface="MS PGothic" charset="-128"/>
              </a:rPr>
              <a:t>(nýrra heiti á „algildri fátækt“) er það ástand þegar fólk hefur vart eða alls ekki efni á brýnustu nauðsynjum.</a:t>
            </a:r>
          </a:p>
          <a:p>
            <a:pPr marL="342900" indent="-342900">
              <a:spcBef>
                <a:spcPts val="1080"/>
              </a:spcBef>
              <a:buClr>
                <a:schemeClr val="tx1"/>
              </a:buClr>
              <a:buFont typeface="Arial" charset="0"/>
              <a:buChar char="•"/>
            </a:pPr>
            <a:r>
              <a:rPr lang="en-US" dirty="0"/>
              <a:t>Sá sem fer að afla nægra tekna til að lifa á meira en $1.90 á dag býr engu að síður enn við mikla fátækt og ber að líta á stöðu hans sem slíka (</a:t>
            </a:r>
            <a:r>
              <a:rPr lang="en-US" dirty="0" err="1"/>
              <a:t>Schoch</a:t>
            </a:r>
            <a:r>
              <a:rPr lang="en-US" dirty="0"/>
              <a:t> 2020). Alþjóðabankinn tekur því einnig mið af tveimur flokkum:</a:t>
            </a:r>
            <a:endParaRPr lang="en-US" altLang="en-US" dirty="0">
              <a:ea typeface="MS PGothic" charset="-128"/>
            </a:endParaRPr>
          </a:p>
          <a:p>
            <a:pPr marL="1074420" lvl="1" indent="-342900">
              <a:spcBef>
                <a:spcPts val="1080"/>
              </a:spcBef>
              <a:buClr>
                <a:schemeClr val="tx1"/>
              </a:buClr>
              <a:buFont typeface="Arial" charset="0"/>
              <a:buChar char="•"/>
            </a:pPr>
            <a:r>
              <a:rPr lang="en-US" dirty="0"/>
              <a:t>fólki sem lifir á minna en $3.20 á dag </a:t>
            </a:r>
          </a:p>
          <a:p>
            <a:pPr marL="1074420" lvl="1" indent="-342900">
              <a:spcBef>
                <a:spcPts val="1080"/>
              </a:spcBef>
              <a:buClr>
                <a:schemeClr val="tx1"/>
              </a:buClr>
              <a:buFont typeface="Arial" charset="0"/>
              <a:buChar char="•"/>
            </a:pPr>
            <a:r>
              <a:rPr lang="en-US" dirty="0"/>
              <a:t>fólki sem lifir á minna en $5.50 á dag. </a:t>
            </a:r>
          </a:p>
          <a:p>
            <a:pPr eaLnBrk="1" hangingPunct="1">
              <a:spcBef>
                <a:spcPts val="1080"/>
              </a:spcBef>
            </a:pPr>
            <a:r>
              <a:rPr lang="en-US" altLang="en-US" b="1" dirty="0">
                <a:ea typeface="MS PGothic" charset="-128"/>
              </a:rPr>
              <a:t>Huglæg fátækt </a:t>
            </a:r>
            <a:r>
              <a:rPr lang="en-US" altLang="en-US" dirty="0">
                <a:ea typeface="MS PGothic" charset="-128"/>
              </a:rPr>
              <a:t>er margþætt fátæktarástand sem fólk upplifir þegar raunverulegar tekjur þess standast ekki væntingar þess.</a:t>
            </a:r>
          </a:p>
        </p:txBody>
      </p:sp>
    </p:spTree>
    <p:extLst>
      <p:ext uri="{BB962C8B-B14F-4D97-AF65-F5344CB8AC3E}">
        <p14:creationId xmlns:p14="http://schemas.microsoft.com/office/powerpoint/2010/main" val="1585739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89467" y="389467"/>
            <a:ext cx="8266111" cy="1543579"/>
          </a:xfrm>
        </p:spPr>
        <p:txBody>
          <a:bodyPr>
            <a:normAutofit/>
          </a:bodyPr>
          <a:lstStyle/>
          <a:p>
            <a:pPr fontAlgn="auto">
              <a:spcAft>
                <a:spcPts val="0"/>
              </a:spcAft>
              <a:defRPr/>
            </a:pPr>
            <a:r>
              <a:rPr lang="en-US" dirty="0"/>
              <a:t>Sp.: Ef þú hefur þurft eða þyrftir að lifa á minna en $3.20 á dag, í hvað varðirðu eða myndirðu verja peningunum?</a:t>
            </a:r>
          </a:p>
        </p:txBody>
      </p:sp>
      <p:sp>
        <p:nvSpPr>
          <p:cNvPr id="7" name="Text Placeholder 6"/>
          <p:cNvSpPr>
            <a:spLocks noGrp="1"/>
          </p:cNvSpPr>
          <p:nvPr>
            <p:ph type="body" sz="quarter" idx="14"/>
          </p:nvPr>
        </p:nvSpPr>
        <p:spPr>
          <a:xfrm>
            <a:off x="592666" y="2524115"/>
            <a:ext cx="8062912" cy="2330460"/>
          </a:xfrm>
        </p:spPr>
        <p:txBody>
          <a:bodyPr/>
          <a:lstStyle/>
          <a:p>
            <a:pPr marL="457200" indent="-457200">
              <a:buClr>
                <a:schemeClr val="tx1"/>
              </a:buClr>
              <a:buAutoNum type="alphaUcPeriod"/>
            </a:pPr>
            <a:r>
              <a:rPr lang="en-US" dirty="0"/>
              <a:t>Mat</a:t>
            </a:r>
          </a:p>
          <a:p>
            <a:pPr marL="457200" indent="-457200">
              <a:buClr>
                <a:schemeClr val="tx1"/>
              </a:buClr>
              <a:buAutoNum type="alphaUcPeriod"/>
            </a:pPr>
            <a:r>
              <a:rPr lang="en-US" dirty="0"/>
              <a:t>Hreinlæti</a:t>
            </a:r>
          </a:p>
          <a:p>
            <a:pPr marL="457200" indent="-457200">
              <a:buClr>
                <a:schemeClr val="tx1"/>
              </a:buClr>
              <a:buAutoNum type="alphaUcPeriod"/>
            </a:pPr>
            <a:r>
              <a:rPr lang="en-US" dirty="0"/>
              <a:t>Fatnað</a:t>
            </a:r>
          </a:p>
          <a:p>
            <a:pPr marL="457200" indent="-457200">
              <a:buClr>
                <a:schemeClr val="tx1"/>
              </a:buClr>
              <a:buAutoNum type="alphaUcPeriod"/>
            </a:pPr>
            <a:r>
              <a:rPr lang="en-US" dirty="0"/>
              <a:t>Húsaskjól/svefnstað</a:t>
            </a:r>
          </a:p>
          <a:p>
            <a:pPr marL="457200" indent="-457200">
              <a:buAutoNum type="alphaUcPeriod"/>
            </a:pPr>
            <a:endParaRPr lang="en-US" dirty="0"/>
          </a:p>
          <a:p>
            <a:pPr marL="457200" indent="-457200">
              <a:buAutoNum type="alphaUcPeriod"/>
            </a:pPr>
            <a:endParaRPr lang="en-US" dirty="0"/>
          </a:p>
        </p:txBody>
      </p:sp>
    </p:spTree>
    <p:extLst>
      <p:ext uri="{BB962C8B-B14F-4D97-AF65-F5344CB8AC3E}">
        <p14:creationId xmlns:p14="http://schemas.microsoft.com/office/powerpoint/2010/main" val="1922100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89467" y="389467"/>
            <a:ext cx="8266111" cy="1543579"/>
          </a:xfrm>
        </p:spPr>
        <p:txBody>
          <a:bodyPr>
            <a:normAutofit fontScale="90000"/>
          </a:bodyPr>
          <a:lstStyle/>
          <a:p>
            <a:pPr fontAlgn="auto">
              <a:spcAft>
                <a:spcPts val="0"/>
              </a:spcAft>
              <a:defRPr/>
            </a:pPr>
            <a:r>
              <a:rPr lang="en-US" dirty="0"/>
              <a:t>Sp.: Ef þú hefur þurft eða þyrftir að lifa á minna en $3.20 á dag, hvernig brúaðirðu eða myndirðu brúa bilið milli þess sem þú hafðir og þurftir?</a:t>
            </a:r>
          </a:p>
        </p:txBody>
      </p:sp>
      <p:sp>
        <p:nvSpPr>
          <p:cNvPr id="7" name="Text Placeholder 6"/>
          <p:cNvSpPr>
            <a:spLocks noGrp="1"/>
          </p:cNvSpPr>
          <p:nvPr>
            <p:ph type="body" sz="quarter" idx="14"/>
          </p:nvPr>
        </p:nvSpPr>
        <p:spPr>
          <a:xfrm>
            <a:off x="592666" y="2524115"/>
            <a:ext cx="8062912" cy="2330460"/>
          </a:xfrm>
        </p:spPr>
        <p:txBody>
          <a:bodyPr/>
          <a:lstStyle/>
          <a:p>
            <a:pPr marL="457200" indent="-457200">
              <a:buClr>
                <a:schemeClr val="tx1"/>
              </a:buClr>
              <a:buAutoNum type="alphaUcPeriod"/>
            </a:pPr>
            <a:r>
              <a:rPr lang="en-US" dirty="0"/>
              <a:t>Leita aðstoðar hjá fólki sem ég þekki</a:t>
            </a:r>
          </a:p>
          <a:p>
            <a:pPr marL="457200" indent="-457200">
              <a:buClr>
                <a:schemeClr val="tx1"/>
              </a:buClr>
              <a:buAutoNum type="alphaUcPeriod"/>
            </a:pPr>
            <a:r>
              <a:rPr lang="en-US" dirty="0"/>
              <a:t>Leita aðstoðar hjá ókunnugum</a:t>
            </a:r>
          </a:p>
          <a:p>
            <a:pPr marL="457200" indent="-457200">
              <a:buClr>
                <a:schemeClr val="tx1"/>
              </a:buClr>
              <a:buAutoNum type="alphaUcPeriod"/>
            </a:pPr>
            <a:r>
              <a:rPr lang="en-US" dirty="0"/>
              <a:t>Leita aðstoðar hjá stjórnvöldum, góðgerðarsamtökum eða sambærilegum stofnunum</a:t>
            </a:r>
          </a:p>
          <a:p>
            <a:pPr marL="457200" indent="-457200">
              <a:buClr>
                <a:schemeClr val="tx1"/>
              </a:buClr>
              <a:buAutoNum type="alphaUcPeriod"/>
            </a:pPr>
            <a:r>
              <a:rPr lang="en-US" dirty="0"/>
              <a:t>Flytja frá núverandi búsetu á betri stað</a:t>
            </a:r>
          </a:p>
          <a:p>
            <a:pPr marL="457200" indent="-457200">
              <a:buClr>
                <a:schemeClr val="tx1"/>
              </a:buClr>
              <a:buAutoNum type="alphaUcPeriod"/>
            </a:pPr>
            <a:r>
              <a:rPr lang="en-US" dirty="0"/>
              <a:t>Með öllum tiltækum ráðum</a:t>
            </a:r>
          </a:p>
          <a:p>
            <a:pPr marL="457200" indent="-457200">
              <a:buAutoNum type="alphaUcPeriod"/>
            </a:pPr>
            <a:endParaRPr lang="en-US" dirty="0"/>
          </a:p>
        </p:txBody>
      </p:sp>
    </p:spTree>
    <p:extLst>
      <p:ext uri="{BB962C8B-B14F-4D97-AF65-F5344CB8AC3E}">
        <p14:creationId xmlns:p14="http://schemas.microsoft.com/office/powerpoint/2010/main" val="1983494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Hverjir búa við fátækt?</a:t>
            </a:r>
          </a:p>
        </p:txBody>
      </p:sp>
      <p:sp>
        <p:nvSpPr>
          <p:cNvPr id="9219" name="Figure Legend"/>
          <p:cNvSpPr>
            <a:spLocks noGrp="1"/>
          </p:cNvSpPr>
          <p:nvPr>
            <p:ph type="body" sz="quarter" idx="14"/>
          </p:nvPr>
        </p:nvSpPr>
        <p:spPr>
          <a:xfrm>
            <a:off x="457199" y="1320798"/>
            <a:ext cx="8062913" cy="5317069"/>
          </a:xfrm>
        </p:spPr>
        <p:txBody>
          <a:bodyPr/>
          <a:lstStyle/>
          <a:p>
            <a:pPr eaLnBrk="1" hangingPunct="1">
              <a:lnSpc>
                <a:spcPct val="80000"/>
              </a:lnSpc>
            </a:pPr>
            <a:r>
              <a:rPr lang="en-US" altLang="en-US" b="1" dirty="0">
                <a:ea typeface="MS PGothic" charset="-128"/>
              </a:rPr>
              <a:t>Kvenvæðing fátæktar á heimsvísu </a:t>
            </a:r>
            <a:r>
              <a:rPr lang="en-US" altLang="en-US" dirty="0">
                <a:ea typeface="MS PGothic" charset="-128"/>
              </a:rPr>
              <a:t>er mynstur sem verður til þegar konur bera óhóflega stóran hluta af byrðum fátæktar </a:t>
            </a:r>
          </a:p>
          <a:p>
            <a:pPr eaLnBrk="1" hangingPunct="1">
              <a:lnSpc>
                <a:spcPct val="80000"/>
              </a:lnSpc>
            </a:pPr>
            <a:endParaRPr lang="en-US" altLang="en-US" dirty="0">
              <a:ea typeface="MS PGothic" charset="-128"/>
            </a:endParaRPr>
          </a:p>
          <a:p>
            <a:pPr eaLnBrk="1" hangingPunct="1">
              <a:lnSpc>
                <a:spcPct val="80000"/>
              </a:lnSpc>
            </a:pPr>
            <a:r>
              <a:rPr lang="en-US" altLang="en-US" dirty="0">
                <a:ea typeface="MS PGothic" charset="-128"/>
              </a:rPr>
              <a:t>Hugsanlegar orsakir:</a:t>
            </a:r>
          </a:p>
          <a:p>
            <a:pPr marL="342900" indent="-342900">
              <a:buClr>
                <a:schemeClr val="tx1"/>
              </a:buClr>
              <a:buFont typeface="Arial" charset="0"/>
              <a:buChar char="•"/>
            </a:pPr>
            <a:r>
              <a:rPr lang="en-US" dirty="0"/>
              <a:t>Fjölgun heimila þar sem kona er fyrirvinna</a:t>
            </a:r>
          </a:p>
          <a:p>
            <a:pPr marL="342900" indent="-342900">
              <a:buClr>
                <a:schemeClr val="tx1"/>
              </a:buClr>
              <a:buFont typeface="Arial" charset="0"/>
              <a:buChar char="•"/>
            </a:pPr>
            <a:r>
              <a:rPr lang="en-US" dirty="0"/>
              <a:t>Viðvarandi ójöfnuður innan heimila, fordómar gegn konum og afleiðingar þeirra</a:t>
            </a:r>
          </a:p>
          <a:p>
            <a:pPr marL="342900" indent="-342900">
              <a:buClr>
                <a:schemeClr val="tx1"/>
              </a:buClr>
              <a:buFont typeface="Arial" charset="0"/>
              <a:buChar char="•"/>
            </a:pPr>
            <a:r>
              <a:rPr lang="en-US" dirty="0"/>
              <a:t>Innleiðing nýfrjálshyggjulegrar efnahagsstefnu um allan heim</a:t>
            </a:r>
          </a:p>
          <a:p>
            <a:r>
              <a:rPr lang="en-US" dirty="0"/>
              <a:t>					(</a:t>
            </a:r>
            <a:r>
              <a:rPr lang="en-US" dirty="0" err="1"/>
              <a:t>Mogadham</a:t>
            </a:r>
            <a:r>
              <a:rPr lang="en-US" dirty="0"/>
              <a:t> 2005)</a:t>
            </a:r>
          </a:p>
          <a:p>
            <a:endParaRPr lang="en-US" dirty="0"/>
          </a:p>
          <a:p>
            <a:r>
              <a:rPr lang="en-US" dirty="0"/>
              <a:t>Mörgum konum er neitað um grundvallarréttindi, einkum á vinnumarkaði. Í jaðarríkjum eignast þær færri eignir, yrkja minna land, afla lægri tekna og búa við skert borgaraleg réttindi og frelsi.</a:t>
            </a:r>
          </a:p>
          <a:p>
            <a:endParaRPr lang="en-US" dirty="0"/>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1499787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10.7</a:t>
            </a:r>
          </a:p>
        </p:txBody>
      </p:sp>
      <p:pic>
        <p:nvPicPr>
          <p:cNvPr id="7" name="Picture Placeholder 6" descr="Dilapidated slum dwellings are shown from abov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43467" y="1122009"/>
            <a:ext cx="7334780" cy="4889853"/>
          </a:xfrm>
        </p:spPr>
      </p:pic>
      <p:sp>
        <p:nvSpPr>
          <p:cNvPr id="9219" name="Figure Legend"/>
          <p:cNvSpPr>
            <a:spLocks noGrp="1"/>
          </p:cNvSpPr>
          <p:nvPr>
            <p:ph type="body" sz="quarter" idx="14"/>
          </p:nvPr>
        </p:nvSpPr>
        <p:spPr>
          <a:xfrm>
            <a:off x="457200" y="6242156"/>
            <a:ext cx="8062913" cy="422804"/>
          </a:xfrm>
        </p:spPr>
        <p:txBody>
          <a:bodyPr/>
          <a:lstStyle/>
          <a:p>
            <a:r>
              <a:rPr lang="en-US" sz="1600" dirty="0"/>
              <a:t>Fátækrahverfi í mörgum löndum sýna alltof vel hvernig algild fátækt birtist. (Mynd: </a:t>
            </a:r>
            <a:r>
              <a:rPr lang="en-US" sz="1600" dirty="0" err="1"/>
              <a:t>Ninara</a:t>
            </a:r>
            <a:r>
              <a:rPr lang="en-US" sz="1600" dirty="0"/>
              <a:t>/</a:t>
            </a:r>
            <a:r>
              <a:rPr lang="en-US" sz="1600" dirty="0" err="1"/>
              <a:t>flickr</a:t>
            </a:r>
            <a:r>
              <a:rPr lang="en-US" sz="1600" dirty="0"/>
              <a:t>)</a:t>
            </a:r>
          </a:p>
        </p:txBody>
      </p:sp>
    </p:spTree>
    <p:extLst>
      <p:ext uri="{BB962C8B-B14F-4D97-AF65-F5344CB8AC3E}">
        <p14:creationId xmlns:p14="http://schemas.microsoft.com/office/powerpoint/2010/main" val="2973130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fontAlgn="auto">
              <a:spcAft>
                <a:spcPts val="0"/>
              </a:spcAft>
              <a:defRPr/>
            </a:pPr>
            <a:r>
              <a:rPr lang="en-US" dirty="0"/>
              <a:t>Arðrán í fataiðnaði og sanngjörn vinnuskilyrði</a:t>
            </a:r>
          </a:p>
        </p:txBody>
      </p:sp>
      <p:sp>
        <p:nvSpPr>
          <p:cNvPr id="9219" name="Figure Legend"/>
          <p:cNvSpPr>
            <a:spLocks noGrp="1"/>
          </p:cNvSpPr>
          <p:nvPr>
            <p:ph type="body" sz="quarter" idx="14"/>
          </p:nvPr>
        </p:nvSpPr>
        <p:spPr>
          <a:xfrm>
            <a:off x="255576" y="1088520"/>
            <a:ext cx="2115091" cy="2088080"/>
          </a:xfrm>
        </p:spPr>
        <p:txBody>
          <a:bodyPr/>
          <a:lstStyle/>
          <a:p>
            <a:r>
              <a:rPr lang="en-US" sz="1600" dirty="0"/>
              <a:t>Mótmælendurnir vekja athygli á arðráni starfsfólks við fataframleiðslu. (Mynd: Jo </a:t>
            </a:r>
            <a:r>
              <a:rPr lang="en-US" sz="1600" dirty="0" err="1"/>
              <a:t>Guldi</a:t>
            </a:r>
            <a:r>
              <a:rPr lang="en-US" sz="1600" dirty="0"/>
              <a:t>/</a:t>
            </a:r>
            <a:r>
              <a:rPr lang="en-US" sz="1600" dirty="0" err="1"/>
              <a:t>flickr</a:t>
            </a:r>
            <a:r>
              <a:rPr lang="en-US" sz="1600" dirty="0"/>
              <a:t>)</a:t>
            </a:r>
          </a:p>
          <a:p>
            <a:br>
              <a:rPr lang="en-US" sz="1600" dirty="0"/>
            </a:br>
            <a:endParaRPr lang="en-US" sz="1600" dirty="0"/>
          </a:p>
        </p:txBody>
      </p:sp>
      <p:pic>
        <p:nvPicPr>
          <p:cNvPr id="7" name="Picture Placeholder 6" descr="A group of students stage a protest. They are holding signs and a number of them are wearing no shirts or have only their signs covering their bodies." title="Figure 10.9"/>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1057" b="21057"/>
          <a:stretch>
            <a:fillRect/>
          </a:stretch>
        </p:blipFill>
        <p:spPr>
          <a:xfrm>
            <a:off x="2523855" y="1088520"/>
            <a:ext cx="5996258" cy="2602946"/>
          </a:xfrm>
        </p:spPr>
      </p:pic>
      <p:sp>
        <p:nvSpPr>
          <p:cNvPr id="9" name="TextBox 8"/>
          <p:cNvSpPr txBox="1"/>
          <p:nvPr/>
        </p:nvSpPr>
        <p:spPr>
          <a:xfrm>
            <a:off x="457199" y="3909907"/>
            <a:ext cx="8297333" cy="2862322"/>
          </a:xfrm>
          <a:prstGeom prst="rect">
            <a:avLst/>
          </a:prstGeom>
          <a:noFill/>
        </p:spPr>
        <p:txBody>
          <a:bodyPr wrap="square" rtlCol="0">
            <a:spAutoFit/>
          </a:bodyPr>
          <a:lstStyle/>
          <a:p>
            <a:pPr marL="285750" indent="-285750">
              <a:buFont typeface="Arial" charset="0"/>
              <a:buChar char="•"/>
            </a:pPr>
            <a:r>
              <a:rPr lang="en-US" dirty="0"/>
              <a:t>Fatafyrirtæki útvista framleiðslunni til stórra verksmiðja þar sem laun eru mjög lág og vinnuaðstæður slæmar.</a:t>
            </a:r>
          </a:p>
          <a:p>
            <a:pPr marL="285750" indent="-285750">
              <a:buFont typeface="Arial" charset="0"/>
              <a:buChar char="•"/>
            </a:pPr>
            <a:r>
              <a:rPr lang="en-US" dirty="0"/>
              <a:t>Verksmiðjurnar keppa um verkefnin með lágu verði og styttri skilafrestum, sem eykur enn álagið á starfsfólkið.   </a:t>
            </a:r>
          </a:p>
          <a:p>
            <a:pPr marL="285750" indent="-285750">
              <a:buFont typeface="Arial" charset="0"/>
              <a:buChar char="•"/>
            </a:pPr>
            <a:r>
              <a:rPr lang="en-US" dirty="0"/>
              <a:t>Kaupandinn á oft ekki bein viðskipti við verksmiðjuna.</a:t>
            </a:r>
          </a:p>
          <a:p>
            <a:pPr marL="285750" indent="-285750">
              <a:buFont typeface="Arial" charset="0"/>
              <a:buChar char="•"/>
            </a:pPr>
            <a:r>
              <a:rPr lang="en-US" dirty="0"/>
              <a:t>COVID-19 jók hættuna á arðráni starfsfólks þegar störfum fækkaði.</a:t>
            </a:r>
          </a:p>
          <a:p>
            <a:pPr marL="285750" indent="-285750">
              <a:buFont typeface="Arial" charset="0"/>
              <a:buChar char="•"/>
            </a:pPr>
            <a:r>
              <a:rPr lang="en-US" dirty="0"/>
              <a:t>United Students Against Sweatshops og önnur samtök þrýsta á fyrirtæki að meta vinnuaðstæður og tryggja úrbætur.</a:t>
            </a:r>
          </a:p>
          <a:p>
            <a:pPr marL="742950" lvl="1" indent="-285750">
              <a:buFont typeface="Arial" charset="0"/>
              <a:buChar char="•"/>
            </a:pPr>
            <a:r>
              <a:rPr lang="en-US" dirty="0"/>
              <a:t>Þau beita sér einnig í málum innan háskólasvæða, svo sem vegna launakjara starfsfólks.</a:t>
            </a:r>
          </a:p>
          <a:p>
            <a:pPr marL="285750" indent="-285750">
              <a:buFont typeface="Arial" charset="0"/>
              <a:buChar char="•"/>
            </a:pPr>
            <a:endParaRPr lang="en-US" dirty="0"/>
          </a:p>
        </p:txBody>
      </p:sp>
    </p:spTree>
    <p:extLst>
      <p:ext uri="{BB962C8B-B14F-4D97-AF65-F5344CB8AC3E}">
        <p14:creationId xmlns:p14="http://schemas.microsoft.com/office/powerpoint/2010/main" val="712549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normAutofit/>
          </a:bodyPr>
          <a:lstStyle/>
          <a:p>
            <a:pPr fontAlgn="auto">
              <a:spcAft>
                <a:spcPts val="0"/>
              </a:spcAft>
              <a:defRPr/>
            </a:pPr>
            <a:r>
              <a:rPr lang="en-US" dirty="0"/>
              <a:t>Hungur og vannæring</a:t>
            </a:r>
          </a:p>
        </p:txBody>
      </p:sp>
      <p:pic>
        <p:nvPicPr>
          <p:cNvPr id="7" name="Picture Placeholder 6" descr="A person holds a baby who appears to be about two years old. The baby is on an examination table. In the background are boxes of medicine." title="Figure 10.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85333" y="1112750"/>
            <a:ext cx="6265334" cy="4176889"/>
          </a:xfrm>
        </p:spPr>
      </p:pic>
      <p:sp>
        <p:nvSpPr>
          <p:cNvPr id="9219" name="Figure Legend"/>
          <p:cNvSpPr>
            <a:spLocks noGrp="1"/>
          </p:cNvSpPr>
          <p:nvPr>
            <p:ph type="body" sz="quarter" idx="14"/>
          </p:nvPr>
        </p:nvSpPr>
        <p:spPr>
          <a:xfrm>
            <a:off x="457200" y="5502277"/>
            <a:ext cx="8062913" cy="1166812"/>
          </a:xfrm>
        </p:spPr>
        <p:txBody>
          <a:bodyPr/>
          <a:lstStyle/>
          <a:p>
            <a:r>
              <a:rPr lang="en-US" sz="1600" dirty="0"/>
              <a:t>Hjá þessu barni, sem er metið með tilliti til vannæringar á heilsugæslustöð í Kenía, jók mikill þurrkur á svæðinu enn frekar hættuna sem fylgir fátækt og matarskorti. (Mynd: DFID - UK Department for International Development/</a:t>
            </a:r>
            <a:r>
              <a:rPr lang="en-US" sz="1600" dirty="0" err="1"/>
              <a:t>flickr</a:t>
            </a:r>
            <a:r>
              <a:rPr lang="en-US" sz="1600" dirty="0"/>
              <a:t>)</a:t>
            </a:r>
          </a:p>
        </p:txBody>
      </p:sp>
    </p:spTree>
    <p:extLst>
      <p:ext uri="{BB962C8B-B14F-4D97-AF65-F5344CB8AC3E}">
        <p14:creationId xmlns:p14="http://schemas.microsoft.com/office/powerpoint/2010/main" val="2645824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Þrælahald</a:t>
            </a:r>
          </a:p>
        </p:txBody>
      </p:sp>
      <p:sp>
        <p:nvSpPr>
          <p:cNvPr id="9219" name="Figure Legend"/>
          <p:cNvSpPr>
            <a:spLocks noGrp="1"/>
          </p:cNvSpPr>
          <p:nvPr>
            <p:ph type="body" sz="quarter" idx="14"/>
          </p:nvPr>
        </p:nvSpPr>
        <p:spPr>
          <a:xfrm>
            <a:off x="457199" y="1320798"/>
            <a:ext cx="8062913" cy="5317069"/>
          </a:xfrm>
        </p:spPr>
        <p:txBody>
          <a:bodyPr/>
          <a:lstStyle/>
          <a:p>
            <a:pPr eaLnBrk="1" hangingPunct="1">
              <a:buClr>
                <a:schemeClr val="tx1"/>
              </a:buClr>
            </a:pPr>
            <a:r>
              <a:rPr lang="en-US" altLang="en-US" b="1" dirty="0">
                <a:ea typeface="MS PGothic" charset="-128"/>
              </a:rPr>
              <a:t>Eignarþrælahald </a:t>
            </a:r>
            <a:r>
              <a:rPr lang="en-US" altLang="en-US" dirty="0">
                <a:ea typeface="MS PGothic" charset="-128"/>
              </a:rPr>
              <a:t>er tegund þrælahalds þar sem ein manneskja er eign annarrar.</a:t>
            </a:r>
          </a:p>
          <a:p>
            <a:pPr eaLnBrk="1" hangingPunct="1">
              <a:buClr>
                <a:schemeClr val="tx1"/>
              </a:buClr>
            </a:pPr>
            <a:r>
              <a:rPr lang="en-US" altLang="en-US" b="1" dirty="0">
                <a:ea typeface="MS PGothic" charset="-128"/>
              </a:rPr>
              <a:t>Skuldaánauð </a:t>
            </a:r>
            <a:r>
              <a:rPr lang="en-US" altLang="en-US" dirty="0">
                <a:ea typeface="MS PGothic" charset="-128"/>
              </a:rPr>
              <a:t>felst í því að fólk skuldbindur sig til þjónustu gegn greiðslu fyrir ferð og fær síðan svo lág laun að það getur ekki endurheimt frelsi sitt.</a:t>
            </a:r>
          </a:p>
          <a:p>
            <a:pPr eaLnBrk="1" hangingPunct="1">
              <a:buClr>
                <a:schemeClr val="tx1"/>
              </a:buClr>
            </a:pPr>
            <a:endParaRPr lang="en-US" altLang="en-US" dirty="0">
              <a:ea typeface="MS PGothic" charset="-128"/>
            </a:endParaRPr>
          </a:p>
          <a:p>
            <a:pPr eaLnBrk="1" hangingPunct="1">
              <a:buClr>
                <a:schemeClr val="tx1"/>
              </a:buClr>
            </a:pPr>
            <a:r>
              <a:rPr lang="en-US" dirty="0"/>
              <a:t>Alþjóðlegu eftirlitssamtökin Anti-Slavery International skilgreina einnig aðrar tegundir þrælahalds: </a:t>
            </a:r>
          </a:p>
          <a:p>
            <a:pPr marL="342900" indent="-342900" eaLnBrk="1" hangingPunct="1">
              <a:buClr>
                <a:schemeClr val="tx1"/>
              </a:buClr>
              <a:buFont typeface="Arial" charset="0"/>
              <a:buChar char="•"/>
            </a:pPr>
            <a:r>
              <a:rPr lang="en-US" dirty="0"/>
              <a:t>mansal (þar sem fólk er flutt burt úr heimabyggð sinni og neytt til að vinna gegn vilja sínum), </a:t>
            </a:r>
          </a:p>
          <a:p>
            <a:pPr marL="342900" indent="-342900" eaLnBrk="1" hangingPunct="1">
              <a:buClr>
                <a:schemeClr val="tx1"/>
              </a:buClr>
              <a:buFont typeface="Arial" charset="0"/>
              <a:buChar char="•"/>
            </a:pPr>
            <a:r>
              <a:rPr lang="en-US" dirty="0"/>
              <a:t>heimilisþjónusta barna og barnavinna, </a:t>
            </a:r>
          </a:p>
          <a:p>
            <a:pPr marL="342900" indent="-342900" eaLnBrk="1" hangingPunct="1">
              <a:buClr>
                <a:schemeClr val="tx1"/>
              </a:buClr>
              <a:buFont typeface="Arial" charset="0"/>
              <a:buChar char="•"/>
            </a:pPr>
            <a:r>
              <a:rPr lang="en-US" dirty="0"/>
              <a:t>nauðungarhjónaband sem felur í sér ánauð</a:t>
            </a:r>
          </a:p>
          <a:p>
            <a:pPr eaLnBrk="1" hangingPunct="1">
              <a:buClr>
                <a:schemeClr val="tx1"/>
              </a:buClr>
            </a:pPr>
            <a:r>
              <a:rPr lang="en-US" dirty="0"/>
              <a:t>				(Anti-Slavery International 2012).</a:t>
            </a:r>
            <a:endParaRPr lang="en-US" altLang="en-US" dirty="0">
              <a:ea typeface="MS PGothic" charset="-128"/>
            </a:endParaRPr>
          </a:p>
          <a:p>
            <a:pPr>
              <a:buClr>
                <a:schemeClr val="tx1"/>
              </a:buClr>
            </a:pPr>
            <a:endParaRPr lang="en-US" dirty="0"/>
          </a:p>
          <a:p>
            <a:pPr eaLnBrk="1" hangingPunct="1">
              <a:lnSpc>
                <a:spcPct val="80000"/>
              </a:lnSpc>
              <a:buClr>
                <a:schemeClr val="tx1"/>
              </a:buClr>
            </a:pPr>
            <a:endParaRPr lang="en-US" altLang="en-US" dirty="0">
              <a:ea typeface="MS PGothic" charset="-128"/>
            </a:endParaRPr>
          </a:p>
        </p:txBody>
      </p:sp>
    </p:spTree>
    <p:extLst>
      <p:ext uri="{BB962C8B-B14F-4D97-AF65-F5344CB8AC3E}">
        <p14:creationId xmlns:p14="http://schemas.microsoft.com/office/powerpoint/2010/main" val="2051709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Nútímavæðingarkenning</a:t>
            </a:r>
          </a:p>
        </p:txBody>
      </p:sp>
      <p:sp>
        <p:nvSpPr>
          <p:cNvPr id="9219" name="Figure Legend"/>
          <p:cNvSpPr>
            <a:spLocks noGrp="1"/>
          </p:cNvSpPr>
          <p:nvPr>
            <p:ph type="body" sz="quarter" idx="14"/>
          </p:nvPr>
        </p:nvSpPr>
        <p:spPr>
          <a:xfrm>
            <a:off x="457199" y="1320798"/>
            <a:ext cx="8062913" cy="5317069"/>
          </a:xfrm>
        </p:spPr>
        <p:txBody>
          <a:bodyPr/>
          <a:lstStyle/>
          <a:p>
            <a:pPr eaLnBrk="1" hangingPunct="1"/>
            <a:r>
              <a:rPr lang="en-US" altLang="en-US" b="1" dirty="0">
                <a:ea typeface="MS PGothic" charset="-128"/>
              </a:rPr>
              <a:t>Nútímavæðingarkenning </a:t>
            </a:r>
            <a:r>
              <a:rPr lang="en-US" altLang="en-US" dirty="0">
                <a:ea typeface="MS PGothic" charset="-128"/>
              </a:rPr>
              <a:t>heldur því fram að lágtekjuríki geti bætt stöðu sína í heimshagkerfinu með iðnvæðingu innviða og breyttum menningarlegum viðhorfum til vinnu </a:t>
            </a:r>
          </a:p>
          <a:p>
            <a:endParaRPr lang="en-US" dirty="0"/>
          </a:p>
          <a:p>
            <a:pPr eaLnBrk="1" hangingPunct="1">
              <a:lnSpc>
                <a:spcPct val="80000"/>
              </a:lnSpc>
            </a:pPr>
            <a:endParaRPr lang="en-US" altLang="en-US" dirty="0">
              <a:ea typeface="MS PGothic" charset="-128"/>
            </a:endParaRPr>
          </a:p>
        </p:txBody>
      </p:sp>
    </p:spTree>
    <p:extLst>
      <p:ext uri="{BB962C8B-B14F-4D97-AF65-F5344CB8AC3E}">
        <p14:creationId xmlns:p14="http://schemas.microsoft.com/office/powerpoint/2010/main" val="2025399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776288"/>
          </a:xfrm>
        </p:spPr>
        <p:txBody>
          <a:bodyPr>
            <a:normAutofit/>
          </a:bodyPr>
          <a:lstStyle/>
          <a:p>
            <a:pPr fontAlgn="auto">
              <a:spcAft>
                <a:spcPts val="0"/>
              </a:spcAft>
              <a:defRPr/>
            </a:pPr>
            <a:r>
              <a:rPr lang="en-US" dirty="0"/>
              <a:t>Kenning um háða þróun</a:t>
            </a:r>
          </a:p>
        </p:txBody>
      </p:sp>
      <p:sp>
        <p:nvSpPr>
          <p:cNvPr id="9219" name="Figure Legend"/>
          <p:cNvSpPr>
            <a:spLocks noGrp="1"/>
          </p:cNvSpPr>
          <p:nvPr>
            <p:ph type="body" sz="quarter" idx="14"/>
          </p:nvPr>
        </p:nvSpPr>
        <p:spPr>
          <a:xfrm>
            <a:off x="457199" y="1320798"/>
            <a:ext cx="8062913" cy="5317069"/>
          </a:xfrm>
        </p:spPr>
        <p:txBody>
          <a:bodyPr/>
          <a:lstStyle/>
          <a:p>
            <a:pPr eaLnBrk="1" fontAlgn="auto" hangingPunct="1">
              <a:spcAft>
                <a:spcPts val="0"/>
              </a:spcAft>
              <a:defRPr/>
            </a:pPr>
            <a:r>
              <a:rPr lang="en-US" b="1" dirty="0"/>
              <a:t>Kenning um háða þróun </a:t>
            </a:r>
            <a:r>
              <a:rPr lang="en-US" dirty="0"/>
              <a:t>heldur því fram að alþjóðlegur ójöfnuður stafi af arðráni kjarnaríkja á jaðarríkjum og hálfjaðarríkjum.</a:t>
            </a:r>
          </a:p>
          <a:p>
            <a:endParaRPr lang="en-US" dirty="0"/>
          </a:p>
          <a:p>
            <a:pPr eaLnBrk="1" hangingPunct="1">
              <a:lnSpc>
                <a:spcPct val="80000"/>
              </a:lnSpc>
            </a:pPr>
            <a:endParaRPr lang="en-US" altLang="en-US" dirty="0">
              <a:ea typeface="MS PGothic" charset="-128"/>
            </a:endParaRPr>
          </a:p>
        </p:txBody>
      </p:sp>
      <p:sp>
        <p:nvSpPr>
          <p:cNvPr id="4" name="TextBox 3">
            <a:extLst>
              <a:ext uri="{FF2B5EF4-FFF2-40B4-BE49-F238E27FC236}">
                <a16:creationId xmlns:a16="http://schemas.microsoft.com/office/drawing/2014/main" id="{9B32474F-40CA-A74F-AA0A-E519DF706F07}"/>
              </a:ext>
            </a:extLst>
          </p:cNvPr>
          <p:cNvSpPr txBox="1"/>
          <p:nvPr/>
        </p:nvSpPr>
        <p:spPr>
          <a:xfrm>
            <a:off x="164386" y="6304002"/>
            <a:ext cx="8815227" cy="553998"/>
          </a:xfrm>
          <a:prstGeom prst="rect">
            <a:avLst/>
          </a:prstGeom>
          <a:noFill/>
        </p:spPr>
        <p:txBody>
          <a:bodyPr wrap="square" rtlCol="0">
            <a:spAutoFit/>
          </a:bodyPr>
          <a:lstStyle/>
          <a:p>
            <a:r>
              <a:rPr lang="en-US" sz="1000" dirty="0"/>
              <a:t>Þetta ítarefni OpenStax er © Rice University og gefið út samkvæmt alþjóðlega CC BY-NC-SA 4.0 leyfinu. Heimilt er að afrita það eða breyta því, en aðeins í tilgangi sem ekki er viðskiptalegs eðlis. Tilgreina verður OpenStax og Rice University sem rétthafa og gera grein fyrir öllum breytingum. Öllum aðlögunum verður að deila samkvæmt sams konar leyfi.</a:t>
            </a:r>
          </a:p>
        </p:txBody>
      </p:sp>
    </p:spTree>
    <p:extLst>
      <p:ext uri="{BB962C8B-B14F-4D97-AF65-F5344CB8AC3E}">
        <p14:creationId xmlns:p14="http://schemas.microsoft.com/office/powerpoint/2010/main" val="19468027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450</TotalTime>
  <Words>1746</Words>
  <Application>Microsoft Macintosh PowerPoint</Application>
  <PresentationFormat>On-screen Show (4:3)</PresentationFormat>
  <Paragraphs>187</Paragraphs>
  <Slides>25</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MS PGothic</vt:lpstr>
      <vt:lpstr>Arial</vt:lpstr>
      <vt:lpstr>Arial Black</vt:lpstr>
      <vt:lpstr>Calibri</vt:lpstr>
      <vt:lpstr>Essential</vt:lpstr>
      <vt:lpstr>INTRODUCTION TO SOCIOLOGY 3E</vt:lpstr>
      <vt:lpstr>Figure 10.1</vt:lpstr>
      <vt:lpstr>Global Inequality</vt:lpstr>
      <vt:lpstr>Figure 10.2</vt:lpstr>
      <vt:lpstr>Global Inequality, continued</vt:lpstr>
      <vt:lpstr>Global Classification: Cold War Terms</vt:lpstr>
      <vt:lpstr>Global Classification: Immanuel Wallterstein: World System Approach</vt:lpstr>
      <vt:lpstr>Figure 10.3</vt:lpstr>
      <vt:lpstr>High Income nations</vt:lpstr>
      <vt:lpstr>Figure 10.4</vt:lpstr>
      <vt:lpstr>Figure 10.5</vt:lpstr>
      <vt:lpstr>Middle Income nations</vt:lpstr>
      <vt:lpstr>Low Income nations</vt:lpstr>
      <vt:lpstr>Mobility Within the classifications</vt:lpstr>
      <vt:lpstr>Figure 10.6</vt:lpstr>
      <vt:lpstr>Classifications of Poverty</vt:lpstr>
      <vt:lpstr>Q: If you have lived on or had to live on less than $3.20 per day, what did you or What would you spend money on?</vt:lpstr>
      <vt:lpstr>Q: If you have lived on or had to live on less than $3.20 per day, how did you or how would you make up the gap between what you had and what you needed?</vt:lpstr>
      <vt:lpstr>Who are the impoverished?</vt:lpstr>
      <vt:lpstr>Figure 10.7</vt:lpstr>
      <vt:lpstr>Sweatshop and fair labor practices.</vt:lpstr>
      <vt:lpstr>Hunger and Malnutrition</vt:lpstr>
      <vt:lpstr>Slavery</vt:lpstr>
      <vt:lpstr>Modernization Theory</vt:lpstr>
      <vt:lpstr>Dependency theory</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10 - Global Inequality</dc:title>
  <dc:creator>Spuddy McSpare</dc:creator>
  <cp:lastModifiedBy>Theresa Masciale</cp:lastModifiedBy>
  <cp:revision>64</cp:revision>
  <dcterms:created xsi:type="dcterms:W3CDTF">2012-06-04T02:13:36Z</dcterms:created>
  <dcterms:modified xsi:type="dcterms:W3CDTF">2026-02-16T20:10:48Z</dcterms:modified>
</cp:coreProperties>
</file>