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39"/>
  </p:notesMasterIdLst>
  <p:handoutMasterIdLst>
    <p:handoutMasterId r:id="rId40"/>
  </p:handoutMasterIdLst>
  <p:sldIdLst>
    <p:sldId id="256" r:id="rId2"/>
    <p:sldId id="277" r:id="rId3"/>
    <p:sldId id="286" r:id="rId4"/>
    <p:sldId id="288" r:id="rId5"/>
    <p:sldId id="287" r:id="rId6"/>
    <p:sldId id="282" r:id="rId7"/>
    <p:sldId id="289" r:id="rId8"/>
    <p:sldId id="290" r:id="rId9"/>
    <p:sldId id="291" r:id="rId10"/>
    <p:sldId id="281" r:id="rId11"/>
    <p:sldId id="292" r:id="rId12"/>
    <p:sldId id="273" r:id="rId13"/>
    <p:sldId id="293" r:id="rId14"/>
    <p:sldId id="278" r:id="rId15"/>
    <p:sldId id="294" r:id="rId16"/>
    <p:sldId id="296" r:id="rId17"/>
    <p:sldId id="295" r:id="rId18"/>
    <p:sldId id="297" r:id="rId19"/>
    <p:sldId id="298" r:id="rId20"/>
    <p:sldId id="300" r:id="rId21"/>
    <p:sldId id="299" r:id="rId22"/>
    <p:sldId id="283" r:id="rId23"/>
    <p:sldId id="301" r:id="rId24"/>
    <p:sldId id="279" r:id="rId25"/>
    <p:sldId id="303" r:id="rId26"/>
    <p:sldId id="304" r:id="rId27"/>
    <p:sldId id="302" r:id="rId28"/>
    <p:sldId id="280" r:id="rId29"/>
    <p:sldId id="305" r:id="rId30"/>
    <p:sldId id="306" r:id="rId31"/>
    <p:sldId id="307" r:id="rId32"/>
    <p:sldId id="308" r:id="rId33"/>
    <p:sldId id="309" r:id="rId34"/>
    <p:sldId id="310" r:id="rId35"/>
    <p:sldId id="285" r:id="rId36"/>
    <p:sldId id="311" r:id="rId37"/>
    <p:sldId id="312" r:id="rId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85" autoAdjust="0"/>
    <p:restoredTop sz="95140" autoAdjust="0"/>
  </p:normalViewPr>
  <p:slideViewPr>
    <p:cSldViewPr snapToGrid="0" snapToObjects="1">
      <p:cViewPr varScale="1">
        <p:scale>
          <a:sx n="112" d="100"/>
          <a:sy n="112" d="100"/>
        </p:scale>
        <p:origin x="176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handoutMaster" Target="handoutMasters/handout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F633BB-B00C-4B79-AE3E-67124FA258A6}" type="datetimeFigureOut">
              <a:rPr lang="en-US" smtClean="0"/>
              <a:t>2/16/26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CBAAD8-F103-4483-8592-985BE8F9E74C}" type="slidenum">
              <a:rPr lang="en-US" smtClean="0"/>
              <a:t>‹#›</a:t>
            </a:fld>
            <a:endParaRPr lang="en-US"/>
          </a:p>
        </p:txBody>
      </p:sp>
    </p:spTree>
    <p:extLst>
      <p:ext uri="{BB962C8B-B14F-4D97-AF65-F5344CB8AC3E}">
        <p14:creationId xmlns:p14="http://schemas.microsoft.com/office/powerpoint/2010/main" val="937606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53ACA9BC-9304-4725-82C5-EFBA525DBAFF}" type="datetime4">
              <a:rPr lang="en-US" smtClean="0"/>
              <a:t>February 16, 2026</a:t>
            </a:fld>
            <a:endParaRPr lang="en-US"/>
          </a:p>
        </p:txBody>
      </p:sp>
      <p:sp>
        <p:nvSpPr>
          <p:cNvPr id="6" name="Footer Placeholder 5"/>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F4C778DB-9D9A-402D-A469-60C9C00334E4}" type="datetime4">
              <a:rPr lang="en-US" smtClean="0"/>
              <a:t>February 16, 2026</a:t>
            </a:fld>
            <a:endParaRPr lang="en-US"/>
          </a:p>
        </p:txBody>
      </p:sp>
      <p:sp>
        <p:nvSpPr>
          <p:cNvPr id="6" name="Footer Placeholder 4"/>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6B0B8CF8-83F0-46FA-B33B-4400D314FDF3}" type="datetime4">
              <a:rPr lang="en-US" smtClean="0"/>
              <a:t>February 16, 2026</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txBox="1">
            <a:spLocks/>
          </p:cNvSpPr>
          <p:nvPr userDrawn="1"/>
        </p:nvSpPr>
        <p:spPr>
          <a:xfrm>
            <a:off x="0" y="788988"/>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3500" dirty="0"/>
              <a:t>College Physics</a:t>
            </a:r>
          </a:p>
          <a:p>
            <a:pPr algn="ctr" fontAlgn="auto">
              <a:spcAft>
                <a:spcPts val="0"/>
              </a:spcAft>
              <a:defRPr/>
            </a:pPr>
            <a:endParaRPr lang="en-US" sz="1800" cap="none" dirty="0">
              <a:solidFill>
                <a:schemeClr val="accent3">
                  <a:lumMod val="20000"/>
                  <a:lumOff val="80000"/>
                </a:schemeClr>
              </a:solidFill>
              <a:latin typeface="+mn-lt"/>
            </a:endParaRPr>
          </a:p>
          <a:p>
            <a:pPr algn="ctr" fontAlgn="auto">
              <a:spcAft>
                <a:spcPts val="0"/>
              </a:spcAft>
              <a:defRPr/>
            </a:pPr>
            <a:r>
              <a:rPr lang="en-US" sz="2000" b="1" cap="none" dirty="0">
                <a:solidFill>
                  <a:srgbClr val="212F62"/>
                </a:solidFill>
                <a:latin typeface="+mn-lt"/>
              </a:rPr>
              <a:t>Chapter # Chapter Title</a:t>
            </a:r>
          </a:p>
          <a:p>
            <a:pPr algn="ctr" fontAlgn="auto">
              <a:spcAft>
                <a:spcPts val="0"/>
              </a:spcAft>
              <a:defRPr/>
            </a:pPr>
            <a:r>
              <a:rPr lang="en-US" sz="1600" cap="none" dirty="0">
                <a:solidFill>
                  <a:schemeClr val="tx1"/>
                </a:solidFill>
                <a:latin typeface="+mn-lt"/>
              </a:rPr>
              <a:t>PowerPoint Image Slideshow</a:t>
            </a:r>
          </a:p>
        </p:txBody>
      </p:sp>
      <p:pic>
        <p:nvPicPr>
          <p:cNvPr id="3" name="Picture 8" descr="medium_covers_Page_2.png"/>
          <p:cNvPicPr>
            <a:picLocks noChangeAspect="1"/>
          </p:cNvPicPr>
          <p:nvPr userDrawn="1"/>
        </p:nvPicPr>
        <p:blipFill>
          <a:blip r:embed="rId2" cstate="print"/>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
        <p:nvSpPr>
          <p:cNvPr id="4" name="Date Placeholder 3"/>
          <p:cNvSpPr>
            <a:spLocks noGrp="1"/>
          </p:cNvSpPr>
          <p:nvPr>
            <p:ph type="dt" sz="half" idx="10"/>
          </p:nvPr>
        </p:nvSpPr>
        <p:spPr/>
        <p:txBody>
          <a:bodyPr/>
          <a:lstStyle>
            <a:lvl1pPr>
              <a:defRPr/>
            </a:lvl1pPr>
          </a:lstStyle>
          <a:p>
            <a:pPr>
              <a:defRPr/>
            </a:pPr>
            <a:fld id="{B4F003D6-8280-42E3-98FB-B3688860F708}" type="datetime4">
              <a:rPr lang="en-US" smtClean="0"/>
              <a:t>February 16, 2026</a:t>
            </a:fld>
            <a:endParaRPr lang="en-US" dirty="0"/>
          </a:p>
        </p:txBody>
      </p:sp>
      <p:sp>
        <p:nvSpPr>
          <p:cNvPr id="5" name="Footer Placeholder 4"/>
          <p:cNvSpPr>
            <a:spLocks noGrp="1"/>
          </p:cNvSpPr>
          <p:nvPr>
            <p:ph type="ftr" sz="quarter" idx="11"/>
          </p:nvPr>
        </p:nvSpPr>
        <p:spPr>
          <a:xfrm>
            <a:off x="457200" y="6492875"/>
            <a:ext cx="3429000" cy="284163"/>
          </a:xfrm>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860FCC42-09A8-4054-A915-4914A900E467}" type="datetime4">
              <a:rPr lang="en-US" smtClean="0"/>
              <a:t>February 16, 2026</a:t>
            </a:fld>
            <a:endParaRPr lang="en-US" dirty="0"/>
          </a:p>
        </p:txBody>
      </p:sp>
      <p:sp>
        <p:nvSpPr>
          <p:cNvPr id="5" name="Footer Placeholder 4"/>
          <p:cNvSpPr>
            <a:spLocks noGrp="1"/>
          </p:cNvSpPr>
          <p:nvPr>
            <p:ph type="ftr" sz="quarter" idx="3"/>
          </p:nvPr>
        </p:nvSpPr>
        <p:spPr>
          <a:xfrm>
            <a:off x="457200" y="6492875"/>
            <a:ext cx="7854778"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3_51e54acd9dc1.png" /><Relationship Id="rId3" Type="http://schemas.openxmlformats.org/officeDocument/2006/relationships/image" Target="../media/image4.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2b7bb797ab38.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11_0b52f2661f8c.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4_0bfbe284921e.png"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6_8514547750b8.png"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6980EA95-3BD3-4C71-A045-6BAC947F7E31}"/>
              </a:ext>
            </a:extLst>
          </p:cNvPr>
          <p:cNvSpPr>
            <a:spLocks noGrp="1"/>
          </p:cNvSpPr>
          <p:nvPr>
            <p:ph type="title" idx="4294967295"/>
          </p:nvPr>
        </p:nvSpPr>
        <p:spPr>
          <a:xfrm>
            <a:off x="0" y="689602"/>
            <a:ext cx="9144000" cy="735012"/>
          </a:xfrm>
        </p:spPr>
        <p:txBody>
          <a:bodyPr>
            <a:normAutofit/>
          </a:bodyPr>
          <a:lstStyle/>
          <a:p>
            <a:pPr algn="ctr"/>
            <a:r>
              <a:rPr lang="en-US" sz="3600" dirty="0"/>
              <a:t>FÉLAGSFRÆÐI, 3. ÚTGÁFA</a:t>
            </a:r>
          </a:p>
        </p:txBody>
      </p:sp>
      <p:sp>
        <p:nvSpPr>
          <p:cNvPr id="5" name="Chapter Title"/>
          <p:cNvSpPr txBox="1">
            <a:spLocks/>
          </p:cNvSpPr>
          <p:nvPr/>
        </p:nvSpPr>
        <p:spPr>
          <a:xfrm>
            <a:off x="0" y="1613936"/>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12. KAFLI KYNGERVI, KYN OG KYNVERUND</a:t>
            </a:r>
          </a:p>
          <a:p>
            <a:pPr lvl="0" algn="ctr" fontAlgn="auto">
              <a:spcAft>
                <a:spcPts val="0"/>
              </a:spcAft>
              <a:defRPr/>
            </a:pPr>
            <a:r>
              <a:rPr lang="en-US" sz="1600" cap="none" dirty="0">
                <a:solidFill>
                  <a:schemeClr val="tx1"/>
                </a:solidFill>
                <a:latin typeface="+mn-lt"/>
              </a:rPr>
              <a:t>Myndasýning í PowerPoint</a:t>
            </a:r>
          </a:p>
          <a:p>
            <a:pPr algn="ctr" fontAlgn="auto">
              <a:spcAft>
                <a:spcPts val="0"/>
              </a:spcAft>
              <a:defRPr/>
            </a:pPr>
            <a:endParaRPr lang="en-US" sz="1600" cap="none" dirty="0">
              <a:solidFill>
                <a:schemeClr val="tx1"/>
              </a:solidFill>
              <a:latin typeface="+mn-lt"/>
            </a:endParaRPr>
          </a:p>
        </p:txBody>
      </p:sp>
      <p:pic>
        <p:nvPicPr>
          <p:cNvPr id="7" name="Picture 6" descr="Image of OpenStax Sociology Cover" title="OS Sociology C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5698" y="2557844"/>
            <a:ext cx="3235428" cy="3235428"/>
          </a:xfrm>
          <a:prstGeom prst="rect">
            <a:avLst/>
          </a:prstGeom>
        </p:spPr>
      </p:pic>
      <p:pic>
        <p:nvPicPr>
          <p:cNvPr id="6" name="OpenStaxLogo" descr="openstax college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5775854"/>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12.1</a:t>
            </a:r>
          </a:p>
        </p:txBody>
      </p:sp>
      <p:pic>
        <p:nvPicPr>
          <p:cNvPr id="6" name="Picture Placeholder 5" descr="A woman in a military uniform, as indicated by her name and hairstyle, is pepper sprayed by a higher-ranking member of the military." title="12.1"/>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938210" y="1008367"/>
            <a:ext cx="7100889" cy="4369778"/>
          </a:xfrm>
        </p:spPr>
      </p:pic>
      <p:sp>
        <p:nvSpPr>
          <p:cNvPr id="9219" name="Figure Legend"/>
          <p:cNvSpPr>
            <a:spLocks noGrp="1"/>
          </p:cNvSpPr>
          <p:nvPr>
            <p:ph type="body" sz="quarter" idx="14"/>
          </p:nvPr>
        </p:nvSpPr>
        <p:spPr>
          <a:xfrm>
            <a:off x="457199" y="5486400"/>
            <a:ext cx="8062913" cy="1166812"/>
          </a:xfrm>
        </p:spPr>
        <p:txBody>
          <a:bodyPr/>
          <a:lstStyle/>
          <a:p>
            <a:r>
              <a:rPr lang="en-US" sz="1600" dirty="0"/>
              <a:t>Ný tækifæri, lög og viðhorf hafa gert fólki kleift að takast á við hlutverk sem jafnan hafa ekki verið tengd kyni þess. Þrátt fyrir þessar framfarir verður margt fólk enn fyrir misskilningi eða illri meðferð vegna kyns síns.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14326" y="342901"/>
            <a:ext cx="8415338" cy="2686050"/>
          </a:xfrm>
        </p:spPr>
        <p:txBody>
          <a:bodyPr>
            <a:noAutofit/>
          </a:bodyPr>
          <a:lstStyle/>
          <a:p>
            <a:pPr fontAlgn="auto">
              <a:spcAft>
                <a:spcPts val="0"/>
              </a:spcAft>
              <a:defRPr/>
            </a:pPr>
            <a:r>
              <a:rPr lang="en-US" sz="1800" dirty="0"/>
              <a:t>Sp.: Í sumum tegundum starfsþjálfunar þurfa þátttakendur að ganga í gegnum líkamlega sársaukafullar æfingar, svo sem að vera úðaðir með piparúða í lögregluþjálfun eða haldið nauðugum undir vatni í björgunarþjálfun.</a:t>
            </a:r>
            <a:br>
              <a:rPr lang="en-US" sz="1800" dirty="0"/>
            </a:br>
            <a:br>
              <a:rPr lang="en-US" sz="1800" dirty="0"/>
            </a:br>
            <a:r>
              <a:rPr lang="en-US" sz="1800" dirty="0"/>
              <a:t>Ef kona er í þjálfun fyrir eitthvert þessara starfa og þarf að sæta slíku valdi eða sársauka, hvernig ætti að standa að því?</a:t>
            </a:r>
          </a:p>
        </p:txBody>
      </p:sp>
      <p:sp>
        <p:nvSpPr>
          <p:cNvPr id="8" name="Text Placeholder 6"/>
          <p:cNvSpPr txBox="1">
            <a:spLocks/>
          </p:cNvSpPr>
          <p:nvPr/>
        </p:nvSpPr>
        <p:spPr bwMode="auto">
          <a:xfrm>
            <a:off x="490539" y="3641716"/>
            <a:ext cx="8062912" cy="23304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fontAlgn="base">
              <a:spcBef>
                <a:spcPct val="20000"/>
              </a:spcBef>
              <a:spcAft>
                <a:spcPts val="600"/>
              </a:spcAft>
              <a:buClr>
                <a:srgbClr val="6CB255"/>
              </a:buClr>
              <a:buFont typeface="Arial" charset="0"/>
              <a:defRPr sz="2000" kern="1200">
                <a:solidFill>
                  <a:srgbClr val="000000"/>
                </a:solidFill>
                <a:latin typeface="+mn-lt"/>
                <a:ea typeface="+mn-ea"/>
                <a:cs typeface="+mn-cs"/>
              </a:defRPr>
            </a:lvl1pPr>
            <a:lvl2pPr marL="731520" indent="-457200" algn="l" rtl="0" fontAlgn="base">
              <a:spcBef>
                <a:spcPct val="20000"/>
              </a:spcBef>
              <a:spcAft>
                <a:spcPct val="0"/>
              </a:spcAft>
              <a:buClr>
                <a:srgbClr val="6CB255"/>
              </a:buClr>
              <a:buFont typeface="+mj-lt"/>
              <a:buAutoNum type="alphaLcParenR"/>
              <a:defRPr sz="2000" kern="1200">
                <a:solidFill>
                  <a:schemeClr val="tx1"/>
                </a:solidFill>
                <a:latin typeface="+mn-lt"/>
                <a:ea typeface="+mn-ea"/>
                <a:cs typeface="+mn-cs"/>
              </a:defRPr>
            </a:lvl2pPr>
            <a:lvl3pPr marL="1257300" indent="-342900" algn="l" rtl="0" fontAlgn="base">
              <a:spcBef>
                <a:spcPct val="20000"/>
              </a:spcBef>
              <a:spcAft>
                <a:spcPct val="0"/>
              </a:spcAft>
              <a:buClr>
                <a:srgbClr val="6CB255"/>
              </a:buClr>
              <a:buFont typeface="+mj-lt"/>
              <a:buAutoNum type="alphaLcParenR"/>
              <a:defRPr kern="1200">
                <a:solidFill>
                  <a:schemeClr val="tx1"/>
                </a:solidFill>
                <a:latin typeface="+mn-lt"/>
                <a:ea typeface="+mn-ea"/>
                <a:cs typeface="+mn-cs"/>
              </a:defRPr>
            </a:lvl3pPr>
            <a:lvl4pPr marL="1714500" indent="-342900" algn="l" rtl="0" fontAlgn="base">
              <a:spcBef>
                <a:spcPct val="20000"/>
              </a:spcBef>
              <a:spcAft>
                <a:spcPct val="0"/>
              </a:spcAft>
              <a:buClr>
                <a:srgbClr val="6CB255"/>
              </a:buClr>
              <a:buFont typeface="+mj-lt"/>
              <a:buAutoNum type="alphaLcParenR"/>
              <a:defRPr kern="1200">
                <a:solidFill>
                  <a:schemeClr val="tx1"/>
                </a:solidFill>
                <a:latin typeface="+mn-lt"/>
                <a:ea typeface="+mn-ea"/>
                <a:cs typeface="+mn-cs"/>
              </a:defRPr>
            </a:lvl4pPr>
            <a:lvl5pPr marL="2171700" indent="-342900" algn="l" rtl="0" fontAlgn="base">
              <a:spcBef>
                <a:spcPct val="20000"/>
              </a:spcBef>
              <a:spcAft>
                <a:spcPct val="0"/>
              </a:spcAft>
              <a:buClr>
                <a:srgbClr val="6CB255"/>
              </a:buClr>
              <a:buFont typeface="+mj-lt"/>
              <a:buAutoNum type="alphaLcParenR"/>
              <a:defRPr kern="120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marL="457200" indent="-457200">
              <a:buClr>
                <a:schemeClr val="tx1"/>
              </a:buClr>
              <a:buFont typeface="Arial" charset="0"/>
              <a:buAutoNum type="alphaUcPeriod"/>
            </a:pPr>
            <a:r>
              <a:rPr lang="en-US" dirty="0"/>
              <a:t>Það ætti alls ekki að gera.</a:t>
            </a:r>
          </a:p>
          <a:p>
            <a:pPr marL="457200" indent="-457200">
              <a:buClr>
                <a:schemeClr val="tx1"/>
              </a:buClr>
              <a:buFont typeface="Arial" charset="0"/>
              <a:buAutoNum type="alphaUcPeriod"/>
            </a:pPr>
            <a:r>
              <a:rPr lang="en-US" dirty="0"/>
              <a:t>Önnur kona ætti að beita valdinu eða valda sársaukanum.</a:t>
            </a:r>
          </a:p>
          <a:p>
            <a:pPr marL="457200" indent="-457200">
              <a:buClr>
                <a:schemeClr val="tx1"/>
              </a:buClr>
              <a:buFont typeface="Arial" charset="0"/>
              <a:buAutoNum type="alphaUcPeriod"/>
            </a:pPr>
            <a:r>
              <a:rPr lang="en-US" dirty="0"/>
              <a:t>Karl ætti að beita valdinu eða valda sársaukanum.</a:t>
            </a:r>
          </a:p>
          <a:p>
            <a:pPr marL="457200" indent="-457200">
              <a:buClr>
                <a:schemeClr val="tx1"/>
              </a:buClr>
              <a:buFont typeface="Arial" charset="0"/>
              <a:buAutoNum type="alphaUcPeriod"/>
            </a:pPr>
            <a:r>
              <a:rPr lang="en-US" dirty="0"/>
              <a:t>Einstaklingur af hvaða kyni sem er ætti að beita valdinu eða valda sársaukanum </a:t>
            </a:r>
            <a:r>
              <a:rPr lang="mr-IN" dirty="0"/>
              <a:t>–</a:t>
            </a:r>
            <a:r>
              <a:rPr lang="en-US" dirty="0"/>
              <a:t> það skiptir ekki máli af hvaða kyni.</a:t>
            </a:r>
          </a:p>
        </p:txBody>
      </p:sp>
    </p:spTree>
    <p:extLst>
      <p:ext uri="{BB962C8B-B14F-4D97-AF65-F5344CB8AC3E}">
        <p14:creationId xmlns:p14="http://schemas.microsoft.com/office/powerpoint/2010/main" val="112404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Kyngervi og kyn</a:t>
            </a:r>
          </a:p>
        </p:txBody>
      </p:sp>
      <p:sp>
        <p:nvSpPr>
          <p:cNvPr id="9219" name="Figure Legend"/>
          <p:cNvSpPr>
            <a:spLocks noGrp="1"/>
          </p:cNvSpPr>
          <p:nvPr>
            <p:ph type="body" sz="quarter" idx="14"/>
          </p:nvPr>
        </p:nvSpPr>
        <p:spPr>
          <a:xfrm>
            <a:off x="457199" y="1014412"/>
            <a:ext cx="8062913" cy="5014913"/>
          </a:xfrm>
        </p:spPr>
        <p:txBody>
          <a:bodyPr/>
          <a:lstStyle/>
          <a:p>
            <a:pPr eaLnBrk="1" hangingPunct="1"/>
            <a:r>
              <a:rPr lang="en-US" sz="1800" b="1" dirty="0"/>
              <a:t>Kyngervi</a:t>
            </a:r>
            <a:r>
              <a:rPr lang="en-US" sz="1800" dirty="0"/>
              <a:t> vísar til hegðunar, persónueinkenna og félagslegrar stöðu sem samfélagið tengir því að vera kona eða karl.</a:t>
            </a:r>
          </a:p>
          <a:p>
            <a:pPr eaLnBrk="1" hangingPunct="1"/>
            <a:endParaRPr lang="en-US" altLang="en-US" sz="1800" dirty="0">
              <a:ea typeface="MS PGothic" charset="-128"/>
            </a:endParaRPr>
          </a:p>
          <a:p>
            <a:pPr eaLnBrk="1" hangingPunct="1"/>
            <a:r>
              <a:rPr lang="en-US" altLang="en-US" sz="1800" b="1" dirty="0">
                <a:ea typeface="MS PGothic" charset="-128"/>
              </a:rPr>
              <a:t>Kyn</a:t>
            </a:r>
            <a:r>
              <a:rPr lang="en-US" altLang="en-US" sz="1800" dirty="0">
                <a:ea typeface="MS PGothic" charset="-128"/>
              </a:rPr>
              <a:t> er hugtak sem vísar til líkamlegs eða lífeðlisfræðilegs munar á körlum og konum </a:t>
            </a:r>
          </a:p>
          <a:p>
            <a:pPr marL="285750" indent="-285750" eaLnBrk="1" hangingPunct="1">
              <a:buClr>
                <a:schemeClr val="tx1"/>
              </a:buClr>
              <a:buFont typeface="Arial" charset="0"/>
              <a:buChar char="•"/>
            </a:pPr>
            <a:r>
              <a:rPr lang="en-US" altLang="en-US" sz="1800" dirty="0">
                <a:ea typeface="MS PGothic" charset="-128"/>
              </a:rPr>
              <a:t>Tekur meðal annars til einkenna á borð við æxlunarkerfið</a:t>
            </a:r>
          </a:p>
          <a:p>
            <a:pPr marL="285750" indent="-285750" eaLnBrk="1" hangingPunct="1">
              <a:buClr>
                <a:schemeClr val="tx1"/>
              </a:buClr>
              <a:buFont typeface="Arial" charset="0"/>
              <a:buChar char="•"/>
            </a:pPr>
            <a:r>
              <a:rPr lang="en-US" altLang="en-US" sz="1800" dirty="0">
                <a:ea typeface="MS PGothic" charset="-128"/>
              </a:rPr>
              <a:t>Einnig annarra líkamlegra og lífeðlisfræðilegra einkenna, svo sem líkamshára, stækkunar tiltekinna líffæra eða líkamsgerða (barkakýlis og brjósta), mismunandi vöðvagerðar og svo framvegis.</a:t>
            </a:r>
          </a:p>
          <a:p>
            <a:pPr eaLnBrk="1" hangingPunct="1"/>
            <a:endParaRPr lang="en-US" altLang="en-US" sz="1800" dirty="0">
              <a:ea typeface="MS PGothic" charset="-128"/>
            </a:endParaRPr>
          </a:p>
          <a:p>
            <a:pPr eaLnBrk="1" hangingPunct="1"/>
            <a:r>
              <a:rPr lang="en-US" altLang="en-US" sz="1800" b="1" dirty="0">
                <a:ea typeface="MS PGothic" charset="-128"/>
              </a:rPr>
              <a:t>Hugtökin kyn og kyngervi eru ekki samheiti, </a:t>
            </a:r>
            <a:r>
              <a:rPr lang="en-US" altLang="en-US" sz="1800" dirty="0">
                <a:ea typeface="MS PGothic" charset="-128"/>
              </a:rPr>
              <a:t>ekki aðeins vegna þess að þau fara ekki alltaf saman heldur vegna þess að þau hafa ólíka merkingu.  </a:t>
            </a:r>
          </a:p>
          <a:p>
            <a:pPr eaLnBrk="1" hangingPunct="1"/>
            <a:endParaRPr lang="en-US" altLang="en-US" sz="1800" dirty="0">
              <a:ea typeface="MS PGothic" charset="-128"/>
            </a:endParaRPr>
          </a:p>
          <a:p>
            <a:pPr eaLnBrk="1" hangingPunct="1"/>
            <a:r>
              <a:rPr lang="en-US" sz="1800" b="1" dirty="0"/>
              <a:t>Kynvitund</a:t>
            </a:r>
            <a:r>
              <a:rPr lang="en-US" sz="1800" dirty="0"/>
              <a:t> er djúpstæð innri upplifun einstaklings af eigin kyni. Einstaklingur getur upplifað sig sem konu, karl, hvorugt, hvort tveggja eða af öðru kyni.</a:t>
            </a:r>
          </a:p>
          <a:p>
            <a:pPr eaLnBrk="1" hangingPunct="1"/>
            <a:endParaRPr lang="en-US" altLang="en-US" sz="1600" dirty="0">
              <a:ea typeface="MS PGothic" charset="-128"/>
            </a:endParaRPr>
          </a:p>
        </p:txBody>
      </p:sp>
    </p:spTree>
    <p:extLst>
      <p:ext uri="{BB962C8B-B14F-4D97-AF65-F5344CB8AC3E}">
        <p14:creationId xmlns:p14="http://schemas.microsoft.com/office/powerpoint/2010/main" val="1855170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71437"/>
            <a:ext cx="8062913" cy="658813"/>
          </a:xfrm>
        </p:spPr>
        <p:txBody>
          <a:bodyPr/>
          <a:lstStyle/>
          <a:p>
            <a:pPr fontAlgn="auto">
              <a:spcAft>
                <a:spcPts val="0"/>
              </a:spcAft>
              <a:defRPr/>
            </a:pPr>
            <a:r>
              <a:rPr lang="en-US" dirty="0"/>
              <a:t>Lagalegt orðfæri um kyn og kyngervi</a:t>
            </a:r>
          </a:p>
        </p:txBody>
      </p:sp>
      <p:sp>
        <p:nvSpPr>
          <p:cNvPr id="9219" name="Figure Legend"/>
          <p:cNvSpPr>
            <a:spLocks noGrp="1"/>
          </p:cNvSpPr>
          <p:nvPr>
            <p:ph type="body" sz="quarter" idx="14"/>
          </p:nvPr>
        </p:nvSpPr>
        <p:spPr>
          <a:xfrm>
            <a:off x="457199" y="730250"/>
            <a:ext cx="8429626" cy="5672138"/>
          </a:xfrm>
        </p:spPr>
        <p:txBody>
          <a:bodyPr/>
          <a:lstStyle/>
          <a:p>
            <a:pPr eaLnBrk="1" hangingPunct="1"/>
            <a:r>
              <a:rPr lang="en-US" altLang="en-US" sz="1800" dirty="0">
                <a:ea typeface="MS PGothic" charset="-128"/>
              </a:rPr>
              <a:t>Ekki þekkja allir greinarmuninn á kyni og kyngervi og hann getur verið flókinn, einkum í laga- og stjórnsýsluskjölum. </a:t>
            </a:r>
          </a:p>
          <a:p>
            <a:pPr eaLnBrk="1" hangingPunct="1"/>
            <a:endParaRPr lang="en-US" altLang="en-US" sz="1800" dirty="0">
              <a:ea typeface="MS PGothic" charset="-128"/>
            </a:endParaRPr>
          </a:p>
          <a:p>
            <a:pPr eaLnBrk="1" hangingPunct="1"/>
            <a:r>
              <a:rPr lang="en-US" altLang="en-US" sz="1800" dirty="0">
                <a:ea typeface="MS PGothic" charset="-128"/>
              </a:rPr>
              <a:t>Til dæmis er á opinberum eyðublöðum yfirleitt spurt um kyn en ekki kyngervi, þótt í reynd sé oft verið að óska eftir upplýsingum um kyngervi.</a:t>
            </a:r>
          </a:p>
          <a:p>
            <a:pPr eaLnBrk="1" hangingPunct="1"/>
            <a:endParaRPr lang="en-US" altLang="en-US" sz="1800" dirty="0">
              <a:ea typeface="MS PGothic" charset="-128"/>
            </a:endParaRPr>
          </a:p>
          <a:p>
            <a:pPr eaLnBrk="1" hangingPunct="1"/>
            <a:r>
              <a:rPr lang="en-US" altLang="en-US" sz="1800" b="1" dirty="0">
                <a:ea typeface="MS PGothic" charset="-128"/>
              </a:rPr>
              <a:t>Scalia</a:t>
            </a:r>
            <a:r>
              <a:rPr lang="en-US" altLang="en-US" sz="1800" dirty="0">
                <a:ea typeface="MS PGothic" charset="-128"/>
              </a:rPr>
              <a:t>: </a:t>
            </a:r>
            <a:r>
              <a:rPr lang="en-US" sz="1800" dirty="0"/>
              <a:t>„Orðið kyngervi hefur öðlast þá nýju og gagnlegu merkingu að vísa til menningarlegra einkenna eða viðhorfa (andstætt líkamlegum einkennum) sem greina kynin að.“</a:t>
            </a:r>
          </a:p>
          <a:p>
            <a:pPr eaLnBrk="1" hangingPunct="1"/>
            <a:endParaRPr lang="en-US" altLang="en-US" sz="1800" dirty="0">
              <a:ea typeface="MS PGothic" charset="-128"/>
            </a:endParaRPr>
          </a:p>
          <a:p>
            <a:pPr eaLnBrk="1" hangingPunct="1"/>
            <a:r>
              <a:rPr lang="en-US" altLang="en-US" sz="1800" b="1" dirty="0">
                <a:ea typeface="MS PGothic" charset="-128"/>
              </a:rPr>
              <a:t>Ginsberg</a:t>
            </a:r>
            <a:r>
              <a:rPr lang="en-US" altLang="en-US" sz="1800" dirty="0">
                <a:ea typeface="MS PGothic" charset="-128"/>
              </a:rPr>
              <a:t>: Notaði hugtökin til skiptis til að komast hjá orðinu kyn. Aðstoðarmaður hennar lagði þetta til þegar hún flutti mál fyrir dómstólnum, áður en hún var skipuð dómari.</a:t>
            </a:r>
          </a:p>
          <a:p>
            <a:pPr eaLnBrk="1" hangingPunct="1"/>
            <a:endParaRPr lang="en-US" altLang="en-US" sz="1800" dirty="0">
              <a:ea typeface="MS PGothic" charset="-128"/>
            </a:endParaRPr>
          </a:p>
          <a:p>
            <a:pPr eaLnBrk="1" hangingPunct="1"/>
            <a:r>
              <a:rPr lang="en-US" altLang="en-US" sz="1800" dirty="0">
                <a:ea typeface="MS PGothic" charset="-128"/>
              </a:rPr>
              <a:t>Árið 2020 virtist </a:t>
            </a:r>
            <a:r>
              <a:rPr lang="en-US" altLang="en-US" sz="1800" b="1" dirty="0" err="1">
                <a:ea typeface="MS PGothic" charset="-128"/>
              </a:rPr>
              <a:t>Gorsuch</a:t>
            </a:r>
            <a:r>
              <a:rPr lang="en-US" altLang="en-US" sz="1800" dirty="0">
                <a:ea typeface="MS PGothic" charset="-128"/>
              </a:rPr>
              <a:t> blanda hugtökunum saman þegar hann rýmkaði réttindi fólks:</a:t>
            </a:r>
          </a:p>
          <a:p>
            <a:pPr eaLnBrk="1" hangingPunct="1"/>
            <a:r>
              <a:rPr lang="en-US" sz="1800" dirty="0"/>
              <a:t>„Ómögulegt er að mismuna trans fólki</a:t>
            </a:r>
            <a:r>
              <a:rPr lang="mr-IN" sz="1800" dirty="0"/>
              <a:t>…</a:t>
            </a:r>
            <a:r>
              <a:rPr lang="en-US" sz="1800" dirty="0"/>
              <a:t> án þess að mismuna því á grundvelli kyns.“</a:t>
            </a:r>
          </a:p>
          <a:p>
            <a:pPr eaLnBrk="1" hangingPunct="1"/>
            <a:endParaRPr lang="en-US" altLang="en-US" sz="1600" dirty="0">
              <a:ea typeface="MS PGothic" charset="-128"/>
            </a:endParaRPr>
          </a:p>
          <a:p>
            <a:pPr eaLnBrk="1" hangingPunct="1"/>
            <a:endParaRPr lang="en-US" altLang="en-US" sz="1600" dirty="0">
              <a:ea typeface="MS PGothic" charset="-128"/>
            </a:endParaRPr>
          </a:p>
        </p:txBody>
      </p:sp>
    </p:spTree>
    <p:extLst>
      <p:ext uri="{BB962C8B-B14F-4D97-AF65-F5344CB8AC3E}">
        <p14:creationId xmlns:p14="http://schemas.microsoft.com/office/powerpoint/2010/main" val="1981051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12.2</a:t>
            </a:r>
          </a:p>
        </p:txBody>
      </p:sp>
      <p:pic>
        <p:nvPicPr>
          <p:cNvPr id="8" name="Picture Placeholder 7" descr="Seven people stand around a conference room table." title="Figure 12.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425" b="17425"/>
          <a:stretch>
            <a:fillRect/>
          </a:stretch>
        </p:blipFill>
        <p:spPr/>
      </p:pic>
      <p:sp>
        <p:nvSpPr>
          <p:cNvPr id="9219" name="Figure Legend"/>
          <p:cNvSpPr>
            <a:spLocks noGrp="1"/>
          </p:cNvSpPr>
          <p:nvPr>
            <p:ph type="body" sz="quarter" idx="14"/>
          </p:nvPr>
        </p:nvSpPr>
        <p:spPr>
          <a:xfrm>
            <a:off x="457200" y="4843463"/>
            <a:ext cx="8062913" cy="1166812"/>
          </a:xfrm>
        </p:spPr>
        <p:txBody>
          <a:bodyPr/>
          <a:lstStyle/>
          <a:p>
            <a:r>
              <a:rPr lang="en-US" sz="1600" dirty="0"/>
              <a:t>Þótt líffræðilegur munur á körlum og konum sé fremur skýr geta félagslegar og menningarlegar hliðar þess að vera karl eða kona verið flóknar. (Mynd: </a:t>
            </a:r>
            <a:r>
              <a:rPr lang="en-US" sz="1600" dirty="0" err="1"/>
              <a:t>Mapbox</a:t>
            </a:r>
            <a:r>
              <a:rPr lang="en-US" sz="1600" dirty="0"/>
              <a:t> Uncharted ERG /</a:t>
            </a:r>
            <a:r>
              <a:rPr lang="en-US" sz="1600" dirty="0" err="1"/>
              <a:t>flickr</a:t>
            </a:r>
            <a:r>
              <a:rPr lang="en-US" sz="1600" dirty="0"/>
              <a:t>)</a:t>
            </a:r>
          </a:p>
          <a:p>
            <a:br>
              <a:rPr lang="en-US" sz="1600" dirty="0"/>
            </a:br>
            <a:endParaRPr lang="en-US" sz="1600" dirty="0"/>
          </a:p>
        </p:txBody>
      </p:sp>
    </p:spTree>
    <p:extLst>
      <p:ext uri="{BB962C8B-B14F-4D97-AF65-F5344CB8AC3E}">
        <p14:creationId xmlns:p14="http://schemas.microsoft.com/office/powerpoint/2010/main" val="3848389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71438"/>
            <a:ext cx="8062913" cy="528638"/>
          </a:xfrm>
        </p:spPr>
        <p:txBody>
          <a:bodyPr/>
          <a:lstStyle/>
          <a:p>
            <a:pPr fontAlgn="auto">
              <a:spcAft>
                <a:spcPts val="0"/>
              </a:spcAft>
              <a:defRPr/>
            </a:pPr>
            <a:r>
              <a:rPr lang="en-US" dirty="0"/>
              <a:t>Kynhneigð</a:t>
            </a:r>
          </a:p>
        </p:txBody>
      </p:sp>
      <p:sp>
        <p:nvSpPr>
          <p:cNvPr id="9219" name="Figure Legend"/>
          <p:cNvSpPr>
            <a:spLocks noGrp="1"/>
          </p:cNvSpPr>
          <p:nvPr>
            <p:ph type="body" sz="quarter" idx="14"/>
          </p:nvPr>
        </p:nvSpPr>
        <p:spPr>
          <a:xfrm>
            <a:off x="328613" y="630234"/>
            <a:ext cx="8615362" cy="6227766"/>
          </a:xfrm>
        </p:spPr>
        <p:txBody>
          <a:bodyPr/>
          <a:lstStyle/>
          <a:p>
            <a:pPr eaLnBrk="1" hangingPunct="1">
              <a:lnSpc>
                <a:spcPct val="90000"/>
              </a:lnSpc>
              <a:buClr>
                <a:schemeClr val="tx1"/>
              </a:buClr>
            </a:pPr>
            <a:r>
              <a:rPr lang="en-US" altLang="en-US" sz="1600" b="1" dirty="0">
                <a:ea typeface="MS PGothic" charset="-128"/>
              </a:rPr>
              <a:t>Kynhneigð </a:t>
            </a:r>
            <a:r>
              <a:rPr lang="en-US" altLang="en-US" sz="1600" dirty="0">
                <a:ea typeface="MS PGothic" charset="-128"/>
              </a:rPr>
              <a:t>vísar til líkamlegrar, hugrænnar, tilfinningalegrar og kynferðislegrar aðlöðunar einstaklings að tilteknu kyni (körlum eða konum). </a:t>
            </a:r>
          </a:p>
          <a:p>
            <a:pPr eaLnBrk="1" hangingPunct="1">
              <a:lnSpc>
                <a:spcPct val="90000"/>
              </a:lnSpc>
              <a:buClr>
                <a:schemeClr val="tx1"/>
              </a:buClr>
            </a:pPr>
            <a:r>
              <a:rPr lang="en-US" altLang="en-US" sz="1600" dirty="0">
                <a:ea typeface="MS PGothic" charset="-128"/>
              </a:rPr>
              <a:t>Dæmi:</a:t>
            </a:r>
          </a:p>
          <a:p>
            <a:pPr marL="285750" indent="-285750" eaLnBrk="1" hangingPunct="1">
              <a:lnSpc>
                <a:spcPct val="90000"/>
              </a:lnSpc>
              <a:buClr>
                <a:schemeClr val="tx1"/>
              </a:buClr>
              <a:buFont typeface="Arial" charset="0"/>
              <a:buChar char="•"/>
            </a:pPr>
            <a:r>
              <a:rPr lang="en-US" sz="1600" i="1" dirty="0"/>
              <a:t>gagnkynhneigð</a:t>
            </a:r>
            <a:r>
              <a:rPr lang="en-US" sz="1600" dirty="0"/>
              <a:t>, aðlöðun að einstaklingum af öðru kyni; </a:t>
            </a:r>
          </a:p>
          <a:p>
            <a:pPr marL="285750" indent="-285750" eaLnBrk="1" hangingPunct="1">
              <a:lnSpc>
                <a:spcPct val="90000"/>
              </a:lnSpc>
              <a:buClr>
                <a:schemeClr val="tx1"/>
              </a:buClr>
              <a:buFont typeface="Arial" charset="0"/>
              <a:buChar char="•"/>
            </a:pPr>
            <a:r>
              <a:rPr lang="en-US" sz="1600" i="1" dirty="0"/>
              <a:t>samkynhneigð</a:t>
            </a:r>
            <a:r>
              <a:rPr lang="en-US" sz="1600" dirty="0"/>
              <a:t>, aðlöðun að einstaklingum af sama kyni; </a:t>
            </a:r>
          </a:p>
          <a:p>
            <a:pPr marL="285750" indent="-285750" eaLnBrk="1" hangingPunct="1">
              <a:lnSpc>
                <a:spcPct val="90000"/>
              </a:lnSpc>
              <a:buClr>
                <a:schemeClr val="tx1"/>
              </a:buClr>
              <a:buFont typeface="Arial" charset="0"/>
              <a:buChar char="•"/>
            </a:pPr>
            <a:r>
              <a:rPr lang="en-US" sz="1600" i="1" dirty="0"/>
              <a:t>tvíkynhneigð</a:t>
            </a:r>
            <a:r>
              <a:rPr lang="en-US" sz="1600" dirty="0"/>
              <a:t>, aðlöðun að einstaklingum af hvoru kyni sem er; </a:t>
            </a:r>
          </a:p>
          <a:p>
            <a:pPr marL="285750" indent="-285750" eaLnBrk="1" hangingPunct="1">
              <a:lnSpc>
                <a:spcPct val="90000"/>
              </a:lnSpc>
              <a:buClr>
                <a:schemeClr val="tx1"/>
              </a:buClr>
              <a:buFont typeface="Arial" charset="0"/>
              <a:buChar char="•"/>
            </a:pPr>
            <a:r>
              <a:rPr lang="en-US" sz="1600" i="1" dirty="0"/>
              <a:t>eikynhneigð</a:t>
            </a:r>
            <a:r>
              <a:rPr lang="en-US" sz="1600" dirty="0"/>
              <a:t>, engin kynferðisleg aðlöðun eða löngun til kynferðislegra samskipta; </a:t>
            </a:r>
          </a:p>
          <a:p>
            <a:pPr marL="285750" indent="-285750" eaLnBrk="1" hangingPunct="1">
              <a:lnSpc>
                <a:spcPct val="90000"/>
              </a:lnSpc>
              <a:buClr>
                <a:schemeClr val="tx1"/>
              </a:buClr>
              <a:buFont typeface="Arial" charset="0"/>
              <a:buChar char="•"/>
            </a:pPr>
            <a:r>
              <a:rPr lang="en-US" sz="1600" i="1" dirty="0"/>
              <a:t>pankynhneigð</a:t>
            </a:r>
            <a:r>
              <a:rPr lang="en-US" sz="1600" dirty="0"/>
              <a:t>, aðlöðun að fólki óháð kyni, kyngervi, kynvitund eða kyntjáningu; </a:t>
            </a:r>
          </a:p>
          <a:p>
            <a:pPr marL="285750" indent="-285750" eaLnBrk="1" hangingPunct="1">
              <a:lnSpc>
                <a:spcPct val="90000"/>
              </a:lnSpc>
              <a:buClr>
                <a:schemeClr val="tx1"/>
              </a:buClr>
              <a:buFont typeface="Arial" charset="0"/>
              <a:buChar char="•"/>
            </a:pPr>
            <a:r>
              <a:rPr lang="en-US" sz="1600" i="1" dirty="0"/>
              <a:t>alkynhneigð</a:t>
            </a:r>
            <a:r>
              <a:rPr lang="en-US" sz="1600" dirty="0"/>
              <a:t>, aðlöðun að fólki af öllum kynjum og með hvers konar kyngervi, kynvitund og kyntjáningu, þar sem kyn viðkomandi skiptir máli, </a:t>
            </a:r>
          </a:p>
          <a:p>
            <a:pPr marL="285750" indent="-285750" eaLnBrk="1" hangingPunct="1">
              <a:lnSpc>
                <a:spcPct val="90000"/>
              </a:lnSpc>
              <a:buClr>
                <a:schemeClr val="tx1"/>
              </a:buClr>
              <a:buFont typeface="Arial" charset="0"/>
              <a:buChar char="•"/>
            </a:pPr>
            <a:r>
              <a:rPr lang="en-US" sz="1600" i="1" dirty="0"/>
              <a:t>hinsegin</a:t>
            </a:r>
            <a:r>
              <a:rPr lang="en-US" sz="1600" dirty="0"/>
              <a:t>, regnhlífarhugtak um kynhneigð, kynvitund eða kyntjáningu.</a:t>
            </a:r>
            <a:endParaRPr lang="en-US" altLang="en-US" sz="1600" dirty="0">
              <a:ea typeface="MS PGothic" charset="-128"/>
            </a:endParaRPr>
          </a:p>
          <a:p>
            <a:pPr eaLnBrk="1" hangingPunct="1">
              <a:buClr>
                <a:schemeClr val="tx1"/>
              </a:buClr>
            </a:pPr>
            <a:endParaRPr lang="en-US" altLang="en-US" sz="1600" dirty="0">
              <a:ea typeface="MS PGothic" charset="-128"/>
            </a:endParaRPr>
          </a:p>
          <a:p>
            <a:pPr eaLnBrk="1" hangingPunct="1">
              <a:buClr>
                <a:schemeClr val="tx1"/>
              </a:buClr>
            </a:pPr>
            <a:r>
              <a:rPr lang="en-US" altLang="en-US" sz="1600" dirty="0">
                <a:ea typeface="MS PGothic" charset="-128"/>
              </a:rPr>
              <a:t>Þetta eru aðeins nokkur dæmi og þau vísa almennt til kynverundar. Önnur hugtök vísa sérstaklega til tilfinningalegrar eða rómantískrar aðlöðunar:</a:t>
            </a:r>
          </a:p>
          <a:p>
            <a:pPr marL="285750" indent="-285750" eaLnBrk="1" hangingPunct="1">
              <a:buClr>
                <a:schemeClr val="tx1"/>
              </a:buClr>
              <a:buFont typeface="Arial" charset="0"/>
              <a:buChar char="•"/>
            </a:pPr>
            <a:r>
              <a:rPr lang="en-US" sz="1600" i="1" dirty="0" err="1"/>
              <a:t>órómantískur</a:t>
            </a:r>
            <a:r>
              <a:rPr lang="en-US" sz="1600" dirty="0"/>
              <a:t> einstaklingur finnur ekki fyrir rómantískri aðlöðun;</a:t>
            </a:r>
          </a:p>
          <a:p>
            <a:pPr marL="285750" indent="-285750" eaLnBrk="1" hangingPunct="1">
              <a:buClr>
                <a:schemeClr val="tx1"/>
              </a:buClr>
              <a:buFont typeface="Arial" charset="0"/>
              <a:buChar char="•"/>
            </a:pPr>
            <a:r>
              <a:rPr lang="en-US" sz="1600" i="1" dirty="0" err="1"/>
              <a:t>hálfkynhneigð</a:t>
            </a:r>
            <a:r>
              <a:rPr lang="en-US" sz="1600" dirty="0"/>
              <a:t> vísar til einstaklings sem finnur aðeins fyrir kynferðislegri aðlöðun að annarri manneskju eftir að tilfinningatengsl hafa myndast.</a:t>
            </a:r>
            <a:endParaRPr lang="en-US" altLang="en-US" sz="1600" dirty="0">
              <a:ea typeface="MS PGothic" charset="-128"/>
            </a:endParaRPr>
          </a:p>
        </p:txBody>
      </p:sp>
    </p:spTree>
    <p:extLst>
      <p:ext uri="{BB962C8B-B14F-4D97-AF65-F5344CB8AC3E}">
        <p14:creationId xmlns:p14="http://schemas.microsoft.com/office/powerpoint/2010/main" val="1252135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915"/>
            <a:ext cx="8062913" cy="528638"/>
          </a:xfrm>
        </p:spPr>
        <p:txBody>
          <a:bodyPr>
            <a:normAutofit fontScale="90000"/>
          </a:bodyPr>
          <a:lstStyle/>
          <a:p>
            <a:pPr fontAlgn="auto">
              <a:spcAft>
                <a:spcPts val="0"/>
              </a:spcAft>
              <a:defRPr/>
            </a:pPr>
            <a:r>
              <a:rPr lang="en-US" dirty="0"/>
              <a:t>Hugtök og orðfæri um kynhneigð</a:t>
            </a:r>
          </a:p>
        </p:txBody>
      </p:sp>
      <p:sp>
        <p:nvSpPr>
          <p:cNvPr id="2" name="TextBox 1">
            <a:extLst>
              <a:ext uri="{FF2B5EF4-FFF2-40B4-BE49-F238E27FC236}">
                <a16:creationId xmlns:a16="http://schemas.microsoft.com/office/drawing/2014/main" id="{F62FD246-96C9-1BC8-2390-25FDB85DB8EF}"/>
              </a:ext>
            </a:extLst>
          </p:cNvPr>
          <p:cNvSpPr txBox="1"/>
          <p:nvPr/>
        </p:nvSpPr>
        <p:spPr>
          <a:xfrm>
            <a:off x="245267" y="1158872"/>
            <a:ext cx="8698708" cy="5909310"/>
          </a:xfrm>
          <a:prstGeom prst="rect">
            <a:avLst/>
          </a:prstGeom>
          <a:noFill/>
        </p:spPr>
        <p:txBody>
          <a:bodyPr wrap="square" rtlCol="0">
            <a:spAutoFit/>
          </a:bodyPr>
          <a:lstStyle/>
          <a:p>
            <a:r>
              <a:rPr lang="en-US" dirty="0"/>
              <a:t>Fólk sem laðast að öðru kyni er oft kallað gagnkynhneigt. Í formlegu samhengi er einnig talað um gagnkynhneigð. </a:t>
            </a:r>
          </a:p>
          <a:p>
            <a:endParaRPr lang="en-US" dirty="0"/>
          </a:p>
          <a:p>
            <a:r>
              <a:rPr lang="en-US" dirty="0"/>
              <a:t>Fólk sem laðast að fólki af sama kyni kann að vera „hommi“ eða „lesbía“, en ekki ætti að nota þau hugtök um fólk með aðra kynhneigð.  </a:t>
            </a:r>
          </a:p>
          <a:p>
            <a:pPr marL="285750" indent="-285750">
              <a:buFont typeface="Arial" charset="0"/>
              <a:buChar char="•"/>
            </a:pPr>
            <a:r>
              <a:rPr lang="en-US" dirty="0"/>
              <a:t>Með öðrum orðum eru karlar sem ekki eru gagnkynhneigðir ekki endilega hommar. </a:t>
            </a:r>
          </a:p>
          <a:p>
            <a:pPr marL="285750" indent="-285750">
              <a:buFont typeface="Arial" charset="0"/>
              <a:buChar char="•"/>
            </a:pPr>
            <a:r>
              <a:rPr lang="en-US" dirty="0"/>
              <a:t>Sumu fólki finnst ekkert þeirra hugtaka sem hér hafa verið nefnd — né mörg önnur — lýsa tilfinningum þess eða aðlöðun.  </a:t>
            </a:r>
          </a:p>
          <a:p>
            <a:pPr marL="285750" indent="-285750">
              <a:buFont typeface="Arial" charset="0"/>
              <a:buChar char="•"/>
            </a:pPr>
            <a:r>
              <a:rPr lang="en-US" dirty="0"/>
              <a:t>Önnur hugtök sem áður voru notuð teljast nú úrelt eða niðrandi.</a:t>
            </a:r>
          </a:p>
          <a:p>
            <a:pPr marL="285750" indent="-285750">
              <a:buFont typeface="Arial" charset="0"/>
              <a:buChar char="•"/>
            </a:pPr>
            <a:endParaRPr lang="en-US" dirty="0"/>
          </a:p>
          <a:p>
            <a:r>
              <a:rPr lang="en-US" dirty="0"/>
              <a:t>Skammstafanir á borð við LGBTQ, eða víðtækari gerðir eins og LGBTQIA, eru oft notaðar um þennan stærri samfélagshóp. </a:t>
            </a:r>
          </a:p>
          <a:p>
            <a:pPr marL="285750" indent="-285750">
              <a:buFont typeface="Arial" charset="0"/>
              <a:buChar char="•"/>
            </a:pPr>
            <a:r>
              <a:rPr lang="en-US" dirty="0"/>
              <a:t>Stundum er plúsmerki (+) bætt við til að ná einnig yfir þau sem skammstöfunin nefnir ekki sérstaklega. </a:t>
            </a:r>
          </a:p>
          <a:p>
            <a:endParaRPr lang="en-US" dirty="0"/>
          </a:p>
          <a:p>
            <a:r>
              <a:rPr lang="en-US" dirty="0"/>
              <a:t>Hugtök um kynverund og kyn breytast stöðugt og geta haft ólíka merkingu fyrir ólíkt fólk. Þótt fólk skilji ekki öll þessi hugtök til fulls getur það samt stutt fólk af ýmiss konar kynhneigð. Jafnvel þegar stuðningur er sýndur þarf þó að forðast að gefa sér hluti fyrir fram.</a:t>
            </a:r>
          </a:p>
          <a:p>
            <a:endParaRPr lang="en-US" dirty="0"/>
          </a:p>
        </p:txBody>
      </p:sp>
      <p:sp>
        <p:nvSpPr>
          <p:cNvPr id="9219" name="Figure Legend" descr="Text box with details on sexual orientation."/>
          <p:cNvSpPr>
            <a:spLocks noGrp="1"/>
          </p:cNvSpPr>
          <p:nvPr>
            <p:ph type="body" sz="quarter" idx="14"/>
          </p:nvPr>
        </p:nvSpPr>
        <p:spPr>
          <a:xfrm>
            <a:off x="328613" y="948688"/>
            <a:ext cx="8615362" cy="5909311"/>
          </a:xfrm>
        </p:spPr>
        <p:txBody>
          <a:bodyPr/>
          <a:lstStyle/>
          <a:p>
            <a:pPr eaLnBrk="1" hangingPunct="1">
              <a:lnSpc>
                <a:spcPct val="90000"/>
              </a:lnSpc>
            </a:pPr>
            <a:endParaRPr lang="en-US" altLang="en-US" sz="1600" dirty="0">
              <a:ea typeface="MS PGothic" charset="-128"/>
            </a:endParaRPr>
          </a:p>
          <a:p>
            <a:pPr eaLnBrk="1" hangingPunct="1">
              <a:lnSpc>
                <a:spcPct val="90000"/>
              </a:lnSpc>
            </a:pPr>
            <a:endParaRPr lang="en-US" altLang="en-US" sz="1600" dirty="0">
              <a:ea typeface="MS PGothic" charset="-128"/>
            </a:endParaRPr>
          </a:p>
        </p:txBody>
      </p:sp>
    </p:spTree>
    <p:extLst>
      <p:ext uri="{BB962C8B-B14F-4D97-AF65-F5344CB8AC3E}">
        <p14:creationId xmlns:p14="http://schemas.microsoft.com/office/powerpoint/2010/main" val="345090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915"/>
            <a:ext cx="8062913" cy="528638"/>
          </a:xfrm>
        </p:spPr>
        <p:txBody>
          <a:bodyPr>
            <a:normAutofit/>
          </a:bodyPr>
          <a:lstStyle/>
          <a:p>
            <a:pPr fontAlgn="auto">
              <a:spcAft>
                <a:spcPts val="0"/>
              </a:spcAft>
              <a:defRPr/>
            </a:pPr>
            <a:r>
              <a:rPr lang="en-US" dirty="0"/>
              <a:t>Væntingar og fyrir fram gefnar hugmyndir</a:t>
            </a:r>
          </a:p>
        </p:txBody>
      </p:sp>
      <p:sp>
        <p:nvSpPr>
          <p:cNvPr id="3" name="TextBox 2"/>
          <p:cNvSpPr txBox="1"/>
          <p:nvPr/>
        </p:nvSpPr>
        <p:spPr>
          <a:xfrm>
            <a:off x="328614" y="1114426"/>
            <a:ext cx="8615362" cy="1588127"/>
          </a:xfrm>
          <a:prstGeom prst="rect">
            <a:avLst/>
          </a:prstGeom>
          <a:noFill/>
        </p:spPr>
        <p:txBody>
          <a:bodyPr wrap="square" rtlCol="0">
            <a:spAutoFit/>
          </a:bodyPr>
          <a:lstStyle/>
          <a:p>
            <a:pPr eaLnBrk="1" hangingPunct="1">
              <a:lnSpc>
                <a:spcPct val="90000"/>
              </a:lnSpc>
            </a:pPr>
            <a:r>
              <a:rPr lang="en-US" altLang="en-US" dirty="0">
                <a:ea typeface="MS PGothic" charset="-128"/>
              </a:rPr>
              <a:t>Bandaríkin eru </a:t>
            </a:r>
            <a:r>
              <a:rPr lang="en-US" altLang="en-US" b="1" dirty="0">
                <a:ea typeface="MS PGothic" charset="-128"/>
              </a:rPr>
              <a:t>samfélag sem miðar við gagnkynhneigð</a:t>
            </a:r>
            <a:r>
              <a:rPr lang="en-US" altLang="en-US" dirty="0">
                <a:ea typeface="MS PGothic" charset="-128"/>
              </a:rPr>
              <a:t>, sem merkir að þar er gengið út frá því að kynhneigð sé líffræðilega ákvörðuð og ótvíræð.</a:t>
            </a:r>
          </a:p>
          <a:p>
            <a:pPr eaLnBrk="1" hangingPunct="1">
              <a:lnSpc>
                <a:spcPct val="90000"/>
              </a:lnSpc>
            </a:pPr>
            <a:endParaRPr lang="en-US" altLang="en-US" dirty="0">
              <a:ea typeface="MS PGothic" charset="-128"/>
            </a:endParaRPr>
          </a:p>
          <a:p>
            <a:pPr eaLnBrk="1" hangingPunct="1">
              <a:lnSpc>
                <a:spcPct val="90000"/>
              </a:lnSpc>
            </a:pPr>
            <a:r>
              <a:rPr lang="en-US" altLang="en-US" dirty="0">
                <a:ea typeface="MS PGothic" charset="-128"/>
              </a:rPr>
              <a:t> </a:t>
            </a:r>
          </a:p>
          <a:p>
            <a:pPr eaLnBrk="1" hangingPunct="1">
              <a:lnSpc>
                <a:spcPct val="90000"/>
              </a:lnSpc>
            </a:pPr>
            <a:r>
              <a:rPr lang="en-US" altLang="en-US" b="1" dirty="0">
                <a:ea typeface="MS PGothic" charset="-128"/>
              </a:rPr>
              <a:t>Gagnkynhneigðarhyggja</a:t>
            </a:r>
            <a:r>
              <a:rPr lang="en-US" altLang="en-US" dirty="0">
                <a:ea typeface="MS PGothic" charset="-128"/>
              </a:rPr>
              <a:t> er hugmyndafræði og safn stofnanabundinna starfshátta sem veita gagnkynhneigðu fólki og gagnkynhneigð forréttindi umfram aðra kynhneigð </a:t>
            </a:r>
          </a:p>
        </p:txBody>
      </p:sp>
    </p:spTree>
    <p:extLst>
      <p:ext uri="{BB962C8B-B14F-4D97-AF65-F5344CB8AC3E}">
        <p14:creationId xmlns:p14="http://schemas.microsoft.com/office/powerpoint/2010/main" val="1071156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12.3</a:t>
            </a:r>
          </a:p>
        </p:txBody>
      </p:sp>
      <p:pic>
        <p:nvPicPr>
          <p:cNvPr id="2" name="Figure" descr="A bar graph from 0 to 6 with a blue shaded area showing an increasing amount of shaded area representing varying bisexual responses from 1 to 6."/>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042988" y="900113"/>
            <a:ext cx="6129338" cy="4281632"/>
          </a:xfrm>
        </p:spPr>
      </p:pic>
      <p:sp>
        <p:nvSpPr>
          <p:cNvPr id="9219" name="Figure Legend"/>
          <p:cNvSpPr>
            <a:spLocks noGrp="1"/>
          </p:cNvSpPr>
          <p:nvPr>
            <p:ph type="body" sz="quarter" idx="14"/>
          </p:nvPr>
        </p:nvSpPr>
        <p:spPr>
          <a:xfrm>
            <a:off x="457200" y="5200650"/>
            <a:ext cx="8062913" cy="1657349"/>
          </a:xfrm>
        </p:spPr>
        <p:txBody>
          <a:bodyPr/>
          <a:lstStyle/>
          <a:p>
            <a:r>
              <a:rPr lang="en-US" sz="1600" dirty="0"/>
              <a:t>Kinsey-kvarðinn sýnir að kynhneigð verður ekki aðeins mæld út frá gagnkynhneigð og samkynhneigð.</a:t>
            </a:r>
          </a:p>
          <a:p>
            <a:endParaRPr lang="en-US" sz="1600" dirty="0"/>
          </a:p>
          <a:p>
            <a:r>
              <a:rPr lang="en-US" sz="1600" dirty="0"/>
              <a:t>Þótt niðurstöður Kinseys hafi að mestu verið hraktar höfðu rannsóknir hans veruleg áhrif.</a:t>
            </a:r>
          </a:p>
        </p:txBody>
      </p:sp>
    </p:spTree>
    <p:extLst>
      <p:ext uri="{BB962C8B-B14F-4D97-AF65-F5344CB8AC3E}">
        <p14:creationId xmlns:p14="http://schemas.microsoft.com/office/powerpoint/2010/main" val="4281293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915"/>
            <a:ext cx="8062913" cy="528638"/>
          </a:xfrm>
        </p:spPr>
        <p:txBody>
          <a:bodyPr>
            <a:normAutofit/>
          </a:bodyPr>
          <a:lstStyle/>
          <a:p>
            <a:pPr fontAlgn="auto">
              <a:spcAft>
                <a:spcPts val="0"/>
              </a:spcAft>
              <a:defRPr/>
            </a:pPr>
            <a:r>
              <a:rPr lang="en-US" dirty="0"/>
              <a:t>Kynhneigð og þroski</a:t>
            </a:r>
          </a:p>
        </p:txBody>
      </p:sp>
      <p:sp>
        <p:nvSpPr>
          <p:cNvPr id="3" name="TextBox 2"/>
          <p:cNvSpPr txBox="1"/>
          <p:nvPr/>
        </p:nvSpPr>
        <p:spPr>
          <a:xfrm>
            <a:off x="328614" y="1114426"/>
            <a:ext cx="8615362" cy="5327612"/>
          </a:xfrm>
          <a:prstGeom prst="rect">
            <a:avLst/>
          </a:prstGeom>
          <a:noFill/>
        </p:spPr>
        <p:txBody>
          <a:bodyPr wrap="square" rtlCol="0">
            <a:spAutoFit/>
          </a:bodyPr>
          <a:lstStyle/>
          <a:p>
            <a:pPr marL="285750" indent="-285750" eaLnBrk="1" hangingPunct="1">
              <a:lnSpc>
                <a:spcPct val="90000"/>
              </a:lnSpc>
              <a:buFont typeface="Arial" charset="0"/>
              <a:buChar char="•"/>
            </a:pPr>
            <a:r>
              <a:rPr lang="en-US" dirty="0"/>
              <a:t>Ekki ríkir vísindaleg samstaða um nákvæmar ástæður þess að einstaklingur hefur tiltekna kynhneigð. </a:t>
            </a:r>
          </a:p>
          <a:p>
            <a:pPr marL="285750" indent="-285750" eaLnBrk="1" hangingPunct="1">
              <a:lnSpc>
                <a:spcPct val="90000"/>
              </a:lnSpc>
              <a:buFont typeface="Arial" charset="0"/>
              <a:buChar char="•"/>
            </a:pPr>
            <a:endParaRPr lang="en-US" dirty="0"/>
          </a:p>
          <a:p>
            <a:pPr marL="285750" indent="-285750" eaLnBrk="1" hangingPunct="1">
              <a:lnSpc>
                <a:spcPct val="90000"/>
              </a:lnSpc>
              <a:buFont typeface="Arial" charset="0"/>
              <a:buChar char="•"/>
            </a:pPr>
            <a:r>
              <a:rPr lang="en-US" dirty="0"/>
              <a:t>Rannsökuð hafa verið möguleg erfðafræðileg, hormónatengd, þroskafræðileg, félagsleg og menningarleg áhrif á kynhneigð, en engar sannanir hafa fundist fyrir því að rekja megi kynhneigð til eins þáttar (APA 2008). </a:t>
            </a:r>
          </a:p>
          <a:p>
            <a:pPr eaLnBrk="1" hangingPunct="1">
              <a:lnSpc>
                <a:spcPct val="90000"/>
              </a:lnSpc>
            </a:pPr>
            <a:endParaRPr lang="en-US" altLang="en-US" dirty="0">
              <a:ea typeface="MS PGothic" charset="-128"/>
            </a:endParaRPr>
          </a:p>
          <a:p>
            <a:pPr eaLnBrk="1" hangingPunct="1">
              <a:lnSpc>
                <a:spcPct val="90000"/>
              </a:lnSpc>
            </a:pPr>
            <a:endParaRPr lang="en-US" altLang="en-US" dirty="0">
              <a:ea typeface="MS PGothic" charset="-128"/>
            </a:endParaRPr>
          </a:p>
          <a:p>
            <a:pPr marL="285750" indent="-285750" eaLnBrk="1" hangingPunct="1">
              <a:lnSpc>
                <a:spcPct val="90000"/>
              </a:lnSpc>
              <a:buFont typeface="Arial" charset="0"/>
              <a:buChar char="•"/>
            </a:pPr>
            <a:r>
              <a:rPr lang="en-US" dirty="0"/>
              <a:t>Margt fólk efast um eða veltir kynhneigð sinni fyrir sér áður en það skilur hana til fulls og sættir sig við hana. </a:t>
            </a:r>
          </a:p>
          <a:p>
            <a:pPr marL="742950" lvl="1" indent="-285750">
              <a:lnSpc>
                <a:spcPct val="90000"/>
              </a:lnSpc>
              <a:buFont typeface="Arial" charset="0"/>
              <a:buChar char="•"/>
            </a:pPr>
            <a:r>
              <a:rPr lang="en-US" dirty="0"/>
              <a:t>Slíkar vangaveltur geta fylgt sektarkennd, skömm, ábyrgðartilfinning og óvissa. </a:t>
            </a:r>
          </a:p>
          <a:p>
            <a:pPr marL="285750" indent="-285750" eaLnBrk="1" hangingPunct="1">
              <a:lnSpc>
                <a:spcPct val="90000"/>
              </a:lnSpc>
              <a:buFont typeface="Arial" charset="0"/>
              <a:buChar char="•"/>
            </a:pPr>
            <a:r>
              <a:rPr lang="en-US" dirty="0"/>
              <a:t>Kynhneigð getur því birst með ólíkum hætti á æviskeiði einstaklings. </a:t>
            </a:r>
          </a:p>
          <a:p>
            <a:pPr eaLnBrk="1" hangingPunct="1">
              <a:lnSpc>
                <a:spcPct val="90000"/>
              </a:lnSpc>
            </a:pPr>
            <a:endParaRPr lang="en-US" dirty="0"/>
          </a:p>
          <a:p>
            <a:pPr eaLnBrk="1" hangingPunct="1">
              <a:lnSpc>
                <a:spcPct val="90000"/>
              </a:lnSpc>
            </a:pPr>
            <a:endParaRPr lang="en-US" dirty="0"/>
          </a:p>
          <a:p>
            <a:pPr marL="285750" indent="-285750" eaLnBrk="1" hangingPunct="1">
              <a:lnSpc>
                <a:spcPct val="90000"/>
              </a:lnSpc>
              <a:buFont typeface="Arial" charset="0"/>
              <a:buChar char="•"/>
            </a:pPr>
            <a:r>
              <a:rPr lang="en-US" dirty="0"/>
              <a:t>Börn og unglingar — sem og foreldrar þeirra, forráðamenn og fjölskyldur — geta einnig átt mjög erfitt með að skilja kynhneigð. </a:t>
            </a:r>
            <a:endParaRPr lang="en-US" altLang="en-US" dirty="0">
              <a:ea typeface="MS PGothic" charset="-128"/>
            </a:endParaRPr>
          </a:p>
          <a:p>
            <a:pPr marL="285750" indent="-285750" eaLnBrk="1" hangingPunct="1">
              <a:lnSpc>
                <a:spcPct val="90000"/>
              </a:lnSpc>
              <a:buFont typeface="Arial" charset="0"/>
              <a:buChar char="•"/>
            </a:pPr>
            <a:r>
              <a:rPr lang="en-US" altLang="en-US" dirty="0">
                <a:ea typeface="MS PGothic" charset="-128"/>
              </a:rPr>
              <a:t>Unglingsárin eru sérstaklega óvissutími og tilfinningin um að vera öðruvísi eða falla ekki að viðteknum viðmiðum </a:t>
            </a:r>
            <a:r>
              <a:rPr lang="mr-IN" altLang="en-US" dirty="0">
                <a:ea typeface="MS PGothic" charset="-128"/>
              </a:rPr>
              <a:t>–</a:t>
            </a:r>
            <a:r>
              <a:rPr lang="en-US" altLang="en-US" dirty="0">
                <a:ea typeface="MS PGothic" charset="-128"/>
              </a:rPr>
              <a:t> sérstaklega þegar barn nýtur </a:t>
            </a:r>
            <a:r>
              <a:rPr lang="en-US" altLang="en-US" i="1" dirty="0">
                <a:ea typeface="MS PGothic" charset="-128"/>
              </a:rPr>
              <a:t>ekki</a:t>
            </a:r>
            <a:r>
              <a:rPr lang="en-US" altLang="en-US" dirty="0">
                <a:ea typeface="MS PGothic" charset="-128"/>
              </a:rPr>
              <a:t> stuðnings fjölskyldunnar, en jafnvel þegar stuðningurinn er fyrir hendi </a:t>
            </a:r>
            <a:r>
              <a:rPr lang="mr-IN" altLang="en-US" dirty="0">
                <a:ea typeface="MS PGothic" charset="-128"/>
              </a:rPr>
              <a:t>–</a:t>
            </a:r>
            <a:r>
              <a:rPr lang="en-US" altLang="en-US" dirty="0">
                <a:ea typeface="MS PGothic" charset="-128"/>
              </a:rPr>
              <a:t> getur þetta valdið verulegri vanlíðan og óþægindum.  </a:t>
            </a:r>
          </a:p>
        </p:txBody>
      </p:sp>
    </p:spTree>
    <p:extLst>
      <p:ext uri="{BB962C8B-B14F-4D97-AF65-F5344CB8AC3E}">
        <p14:creationId xmlns:p14="http://schemas.microsoft.com/office/powerpoint/2010/main" val="415394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Kynhlutverk</a:t>
            </a:r>
          </a:p>
        </p:txBody>
      </p:sp>
      <p:pic>
        <p:nvPicPr>
          <p:cNvPr id="4" name="Picture Placeholder 3" descr="An adult and young teen stand in an algae-covered river wearing waders and camouflage; the adult is holding a shotgun." title="Figure 12.4"/>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7156" b="7156"/>
          <a:stretch>
            <a:fillRect/>
          </a:stretch>
        </p:blipFill>
        <p:spPr/>
      </p:pic>
      <p:sp>
        <p:nvSpPr>
          <p:cNvPr id="8195" name="Figure Legend"/>
          <p:cNvSpPr>
            <a:spLocks noGrp="1"/>
          </p:cNvSpPr>
          <p:nvPr>
            <p:ph type="body" sz="quarter" idx="14"/>
          </p:nvPr>
        </p:nvSpPr>
        <p:spPr>
          <a:xfrm>
            <a:off x="4606925" y="1108075"/>
            <a:ext cx="3913188" cy="5256213"/>
          </a:xfrm>
        </p:spPr>
        <p:txBody>
          <a:bodyPr/>
          <a:lstStyle/>
          <a:p>
            <a:r>
              <a:rPr lang="en-US" altLang="en-US" sz="1600" b="1" dirty="0">
                <a:ea typeface="MS PGothic" charset="-128"/>
              </a:rPr>
              <a:t>Kynhlutverk </a:t>
            </a:r>
            <a:r>
              <a:rPr lang="en-US" altLang="en-US" sz="1600" dirty="0">
                <a:ea typeface="MS PGothic" charset="-128"/>
              </a:rPr>
              <a:t>er hugmynd samfélagsins um hvernig ætlast er til að karlar og konur líti út og hagi sér. </a:t>
            </a:r>
          </a:p>
          <a:p>
            <a:endParaRPr lang="en-US" sz="1600" dirty="0"/>
          </a:p>
          <a:p>
            <a:endParaRPr lang="en-US" sz="1600" dirty="0"/>
          </a:p>
          <a:p>
            <a:endParaRPr lang="en-US" sz="1600" dirty="0"/>
          </a:p>
          <a:p>
            <a:endParaRPr lang="en-US" sz="1600" dirty="0"/>
          </a:p>
          <a:p>
            <a:endParaRPr lang="en-US" sz="1600" dirty="0"/>
          </a:p>
          <a:p>
            <a:r>
              <a:rPr lang="en-US" sz="1600" dirty="0"/>
              <a:t>Athafnir og leiðsögn í bernsku, eins og þessi andaveiðiferð föður og dóttur, geta mótað viðhorf fólks til kynhlutverka ævina á enda. </a:t>
            </a:r>
          </a:p>
          <a:p>
            <a:endParaRPr lang="en-US" sz="1600" dirty="0"/>
          </a:p>
          <a:p>
            <a:r>
              <a:rPr lang="en-US" sz="1600" dirty="0"/>
              <a:t>(Mynd: Tim Miller, USFWS Midwest Region/</a:t>
            </a:r>
            <a:r>
              <a:rPr lang="en-US" sz="1600" dirty="0" err="1"/>
              <a:t>flickr</a:t>
            </a:r>
            <a:r>
              <a:rPr lang="en-US" sz="1600" dirty="0"/>
              <a:t>)</a:t>
            </a:r>
          </a:p>
          <a:p>
            <a:br>
              <a:rPr lang="en-US" sz="1600" dirty="0"/>
            </a:br>
            <a:endParaRPr lang="en-US" sz="1600" dirty="0">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a:bodyPr>
          <a:lstStyle/>
          <a:p>
            <a:pPr fontAlgn="auto">
              <a:spcAft>
                <a:spcPts val="0"/>
              </a:spcAft>
              <a:defRPr/>
            </a:pPr>
            <a:r>
              <a:rPr lang="en-US"/>
              <a:t>Trans </a:t>
            </a:r>
            <a:r>
              <a:rPr lang="en-US" dirty="0"/>
              <a:t>fólk</a:t>
            </a:r>
          </a:p>
        </p:txBody>
      </p:sp>
      <p:sp>
        <p:nvSpPr>
          <p:cNvPr id="9219" name="Figure Legend"/>
          <p:cNvSpPr>
            <a:spLocks noGrp="1"/>
          </p:cNvSpPr>
          <p:nvPr>
            <p:ph type="body" sz="quarter" idx="14"/>
          </p:nvPr>
        </p:nvSpPr>
        <p:spPr>
          <a:xfrm>
            <a:off x="314326" y="565937"/>
            <a:ext cx="8615362" cy="6186494"/>
          </a:xfrm>
        </p:spPr>
        <p:txBody>
          <a:bodyPr/>
          <a:lstStyle/>
          <a:p>
            <a:pPr eaLnBrk="1" hangingPunct="1">
              <a:lnSpc>
                <a:spcPct val="90000"/>
              </a:lnSpc>
              <a:buClr>
                <a:schemeClr val="tx1"/>
              </a:buClr>
            </a:pPr>
            <a:endParaRPr lang="en-US" altLang="en-US" sz="1600" dirty="0">
              <a:ea typeface="MS PGothic" charset="-128"/>
            </a:endParaRPr>
          </a:p>
          <a:p>
            <a:pPr eaLnBrk="1" hangingPunct="1">
              <a:lnSpc>
                <a:spcPct val="80000"/>
              </a:lnSpc>
              <a:buClr>
                <a:schemeClr val="tx1"/>
              </a:buClr>
            </a:pPr>
            <a:r>
              <a:rPr lang="en-US" altLang="en-US" sz="1600" b="1" dirty="0">
                <a:ea typeface="MS PGothic" charset="-128"/>
              </a:rPr>
              <a:t>Kynvitund </a:t>
            </a:r>
            <a:r>
              <a:rPr lang="en-US" altLang="en-US" sz="1600" dirty="0">
                <a:ea typeface="MS PGothic" charset="-128"/>
              </a:rPr>
              <a:t>vísar til djúpstæðrar innri upplifunar einstaklings af eigin kyni.</a:t>
            </a:r>
          </a:p>
          <a:p>
            <a:pPr eaLnBrk="1" hangingPunct="1">
              <a:lnSpc>
                <a:spcPct val="80000"/>
              </a:lnSpc>
              <a:buClr>
                <a:schemeClr val="tx1"/>
              </a:buClr>
            </a:pPr>
            <a:endParaRPr lang="en-US" altLang="en-US" sz="1600" dirty="0">
              <a:ea typeface="MS PGothic" charset="-128"/>
            </a:endParaRPr>
          </a:p>
          <a:p>
            <a:pPr eaLnBrk="1" hangingPunct="1">
              <a:lnSpc>
                <a:spcPct val="80000"/>
              </a:lnSpc>
              <a:buClr>
                <a:schemeClr val="tx1"/>
              </a:buClr>
            </a:pPr>
            <a:r>
              <a:rPr lang="en-US" altLang="en-US" sz="1600" dirty="0">
                <a:ea typeface="MS PGothic" charset="-128"/>
              </a:rPr>
              <a:t>Almennt er fólki </a:t>
            </a:r>
            <a:r>
              <a:rPr lang="en-US" altLang="en-US" sz="1600" u="sng" dirty="0">
                <a:ea typeface="MS PGothic" charset="-128"/>
              </a:rPr>
              <a:t>úthlutað</a:t>
            </a:r>
            <a:r>
              <a:rPr lang="en-US" altLang="en-US" sz="1600" dirty="0">
                <a:ea typeface="MS PGothic" charset="-128"/>
              </a:rPr>
              <a:t> kyni við fæðingu, sem merkir að heilbrigðisstarfsfólk og foreldrar barnsins ákvarða skráð kyn út frá líkamlegum einkennum.  </a:t>
            </a:r>
          </a:p>
          <a:p>
            <a:pPr eaLnBrk="1" hangingPunct="1">
              <a:lnSpc>
                <a:spcPct val="80000"/>
              </a:lnSpc>
              <a:buClr>
                <a:schemeClr val="tx1"/>
              </a:buClr>
            </a:pPr>
            <a:r>
              <a:rPr lang="en-US" altLang="en-US" sz="1600" b="1" dirty="0">
                <a:ea typeface="MS PGothic" charset="-128"/>
              </a:rPr>
              <a:t>Trans</a:t>
            </a:r>
            <a:r>
              <a:rPr lang="en-US" altLang="en-US" sz="1600" dirty="0">
                <a:ea typeface="MS PGothic" charset="-128"/>
              </a:rPr>
              <a:t> fólk samsamar sig hegðun og eiginleikum sem tengjast öðru kyni en því sem því var skráð við fæðingu.</a:t>
            </a:r>
          </a:p>
          <a:p>
            <a:pPr marL="285750" indent="-285750" eaLnBrk="1" hangingPunct="1">
              <a:lnSpc>
                <a:spcPct val="80000"/>
              </a:lnSpc>
              <a:buClr>
                <a:schemeClr val="tx1"/>
              </a:buClr>
              <a:buFont typeface="Arial" charset="0"/>
              <a:buChar char="•"/>
            </a:pPr>
            <a:r>
              <a:rPr lang="en-US" altLang="en-US" sz="1600" dirty="0">
                <a:ea typeface="MS PGothic" charset="-128"/>
              </a:rPr>
              <a:t>Skilningur þeirra á eigin kynvitund mótast oft eftir margra ára tilfinningu fyrir samsömun við annað kyn eða vanlíðan og skorti á samsömun við kynið sem þeim var skráð. </a:t>
            </a:r>
          </a:p>
          <a:p>
            <a:pPr marL="285750" indent="-285750" eaLnBrk="1" hangingPunct="1">
              <a:lnSpc>
                <a:spcPct val="80000"/>
              </a:lnSpc>
              <a:buClr>
                <a:schemeClr val="tx1"/>
              </a:buClr>
              <a:buFont typeface="Arial" charset="0"/>
              <a:buChar char="•"/>
            </a:pPr>
            <a:r>
              <a:rPr lang="en-US" altLang="en-US" sz="1600" dirty="0">
                <a:ea typeface="MS PGothic" charset="-128"/>
              </a:rPr>
              <a:t>Þetta ferli getur verið erfitt og ruglingslegt, bæði fyrir einstaklinginn og fjölskyldu hans. </a:t>
            </a:r>
          </a:p>
          <a:p>
            <a:pPr marL="285750" indent="-285750" eaLnBrk="1" hangingPunct="1">
              <a:lnSpc>
                <a:spcPct val="80000"/>
              </a:lnSpc>
              <a:buClr>
                <a:schemeClr val="tx1"/>
              </a:buClr>
              <a:buFont typeface="Arial" charset="0"/>
              <a:buChar char="•"/>
            </a:pPr>
            <a:r>
              <a:rPr lang="en-US" altLang="en-US" sz="1600" dirty="0">
                <a:ea typeface="MS PGothic" charset="-128"/>
              </a:rPr>
              <a:t>Í sumum tilvikum telur einstaklingur sig samsama sig öðru kyni en kemst síðar að því að hann samsamar sig í raun kyninu sem honum var skráð við fæðingu.</a:t>
            </a:r>
          </a:p>
          <a:p>
            <a:pPr marL="285750" indent="-285750" eaLnBrk="1" hangingPunct="1">
              <a:lnSpc>
                <a:spcPct val="80000"/>
              </a:lnSpc>
              <a:buClr>
                <a:schemeClr val="tx1"/>
              </a:buClr>
              <a:buFont typeface="Arial" charset="0"/>
              <a:buChar char="•"/>
            </a:pPr>
            <a:r>
              <a:rPr lang="en-US" altLang="en-US" sz="1600" dirty="0">
                <a:ea typeface="MS PGothic" charset="-128"/>
              </a:rPr>
              <a:t>Mikilvægt er að hafa í huga að kynvitund — hvort sem hún samræmist kyni sem skráð var við fæðingu eða ekki — tengist kynhneigð ekki með beinum hætti. </a:t>
            </a:r>
          </a:p>
          <a:p>
            <a:pPr marL="285750" indent="-285750" eaLnBrk="1" hangingPunct="1">
              <a:lnSpc>
                <a:spcPct val="80000"/>
              </a:lnSpc>
              <a:buClr>
                <a:schemeClr val="tx1"/>
              </a:buClr>
              <a:buFont typeface="Arial" charset="0"/>
              <a:buChar char="•"/>
            </a:pPr>
            <a:endParaRPr lang="en-US" altLang="en-US" sz="1600" dirty="0">
              <a:ea typeface="MS PGothic" charset="-128"/>
            </a:endParaRPr>
          </a:p>
          <a:p>
            <a:pPr marL="285750" indent="-285750" eaLnBrk="1" hangingPunct="1">
              <a:lnSpc>
                <a:spcPct val="80000"/>
              </a:lnSpc>
              <a:buClr>
                <a:schemeClr val="tx1"/>
              </a:buClr>
              <a:buFont typeface="Arial" charset="0"/>
              <a:buChar char="•"/>
            </a:pPr>
            <a:endParaRPr lang="en-US" altLang="en-US" sz="1600" dirty="0">
              <a:ea typeface="MS PGothic" charset="-128"/>
            </a:endParaRPr>
          </a:p>
          <a:p>
            <a:pPr eaLnBrk="1" hangingPunct="1">
              <a:lnSpc>
                <a:spcPct val="80000"/>
              </a:lnSpc>
              <a:buClr>
                <a:schemeClr val="tx1"/>
              </a:buClr>
            </a:pPr>
            <a:r>
              <a:rPr lang="en-US" altLang="en-US" sz="1600" b="1" dirty="0">
                <a:ea typeface="MS PGothic" charset="-128"/>
              </a:rPr>
              <a:t>Kynama </a:t>
            </a:r>
            <a:r>
              <a:rPr lang="en-US" altLang="en-US" sz="1600" dirty="0">
                <a:ea typeface="MS PGothic" charset="-128"/>
              </a:rPr>
              <a:t>er ástand sem tilgreint er í DSM-5 og felur í sér verulega vanlíðan í að minnsta kosti sex mánuði. </a:t>
            </a:r>
          </a:p>
          <a:p>
            <a:pPr marL="285750" indent="-285750" eaLnBrk="1" hangingPunct="1">
              <a:lnSpc>
                <a:spcPct val="80000"/>
              </a:lnSpc>
              <a:buClr>
                <a:schemeClr val="tx1"/>
              </a:buClr>
              <a:buFont typeface="Arial" charset="0"/>
              <a:buChar char="•"/>
            </a:pPr>
            <a:r>
              <a:rPr lang="en-US" altLang="en-US" sz="1600" dirty="0">
                <a:ea typeface="MS PGothic" charset="-128"/>
              </a:rPr>
              <a:t>Hafa ber í huga að ekki upplifir allt trans fólk kynama og það fær ekki allt slíka greiningu.</a:t>
            </a:r>
          </a:p>
          <a:p>
            <a:pPr marL="285750" indent="-285750" eaLnBrk="1" hangingPunct="1">
              <a:lnSpc>
                <a:spcPct val="80000"/>
              </a:lnSpc>
              <a:buClr>
                <a:schemeClr val="tx1"/>
              </a:buClr>
              <a:buFont typeface="Arial" charset="0"/>
              <a:buChar char="•"/>
            </a:pPr>
            <a:r>
              <a:rPr lang="en-US" altLang="en-US" sz="1600" dirty="0">
                <a:ea typeface="MS PGothic" charset="-128"/>
              </a:rPr>
              <a:t>Greiningin er ekki almennt viðurkennd, en sumir heilbrigðisstarfsmenn og sérfræðingar í geðheilbrigðisþjónustu telja hana auðvelda stuðning við fólk sem upplifir vanlíðan.</a:t>
            </a:r>
          </a:p>
          <a:p>
            <a:pPr eaLnBrk="1" hangingPunct="1">
              <a:lnSpc>
                <a:spcPct val="90000"/>
              </a:lnSpc>
              <a:buClr>
                <a:schemeClr val="tx1"/>
              </a:buClr>
            </a:pPr>
            <a:endParaRPr lang="en-US" altLang="en-US" sz="1600" dirty="0">
              <a:ea typeface="MS PGothic" charset="-128"/>
            </a:endParaRPr>
          </a:p>
          <a:p>
            <a:pPr eaLnBrk="1" hangingPunct="1">
              <a:lnSpc>
                <a:spcPct val="90000"/>
              </a:lnSpc>
              <a:buClr>
                <a:schemeClr val="tx1"/>
              </a:buClr>
            </a:pPr>
            <a:endParaRPr lang="en-US" altLang="en-US" sz="1600" dirty="0">
              <a:ea typeface="MS PGothic" charset="-128"/>
            </a:endParaRPr>
          </a:p>
          <a:p>
            <a:pPr eaLnBrk="1" hangingPunct="1">
              <a:lnSpc>
                <a:spcPct val="90000"/>
              </a:lnSpc>
              <a:buClr>
                <a:schemeClr val="tx1"/>
              </a:buClr>
            </a:pPr>
            <a:endParaRPr lang="en-US" altLang="en-US" sz="1600" dirty="0">
              <a:ea typeface="MS PGothic" charset="-128"/>
            </a:endParaRPr>
          </a:p>
        </p:txBody>
      </p:sp>
    </p:spTree>
    <p:extLst>
      <p:ext uri="{BB962C8B-B14F-4D97-AF65-F5344CB8AC3E}">
        <p14:creationId xmlns:p14="http://schemas.microsoft.com/office/powerpoint/2010/main" val="437656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algn="r" fontAlgn="auto">
              <a:spcAft>
                <a:spcPts val="0"/>
              </a:spcAft>
              <a:defRPr/>
            </a:pPr>
            <a:r>
              <a:rPr lang="en-US" dirty="0"/>
              <a:t>Mynd 12.5</a:t>
            </a:r>
          </a:p>
        </p:txBody>
      </p:sp>
      <p:sp>
        <p:nvSpPr>
          <p:cNvPr id="10243" name="Figure Legend" descr="Actress Laverne Cox stands at a podium and delivers a speech." title="Figure 12.5"/>
          <p:cNvSpPr>
            <a:spLocks noGrp="1"/>
          </p:cNvSpPr>
          <p:nvPr>
            <p:ph type="body" sz="quarter" idx="14"/>
          </p:nvPr>
        </p:nvSpPr>
        <p:spPr>
          <a:xfrm>
            <a:off x="457200" y="1108075"/>
            <a:ext cx="3228975" cy="5256213"/>
          </a:xfrm>
        </p:spPr>
        <p:txBody>
          <a:bodyPr/>
          <a:lstStyle/>
          <a:p>
            <a:r>
              <a:rPr lang="en-US" sz="1600" dirty="0">
                <a:solidFill>
                  <a:schemeClr val="tx1"/>
                </a:solidFill>
              </a:rPr>
              <a:t>Leikkonan Laverne Cox er fyrsta opinberlega trans manneskjan sem lék trans persónu í stórri sjónvarpsþáttaröð. Hún hlaut Emmy-verðlaun sem framleiðandi og var fjórum sinnum tilnefnd til Emmy-verðlauna sem besta leikkonan. Utan starfsins berst hún einnig fyrir málefnum LGBTQ-fólks, meðal annars í fyrirlestraferðinni „</a:t>
            </a:r>
            <a:r>
              <a:rPr lang="en-US" sz="1600" dirty="0" err="1">
                <a:solidFill>
                  <a:schemeClr val="tx1"/>
                </a:solidFill>
              </a:rPr>
              <a:t>Er</a:t>
            </a:r>
            <a:r>
              <a:rPr lang="en-US" sz="1600" dirty="0">
                <a:solidFill>
                  <a:schemeClr val="tx1"/>
                </a:solidFill>
              </a:rPr>
              <a:t> ég ekki kona?“ </a:t>
            </a:r>
          </a:p>
          <a:p>
            <a:endParaRPr lang="en-US" sz="1600" dirty="0">
              <a:solidFill>
                <a:schemeClr val="tx1"/>
              </a:solidFill>
            </a:endParaRPr>
          </a:p>
          <a:p>
            <a:r>
              <a:rPr lang="en-US" sz="1200" dirty="0">
                <a:solidFill>
                  <a:schemeClr val="tx1"/>
                </a:solidFill>
              </a:rPr>
              <a:t>(Mynd: aðlögun á verki eftir „</a:t>
            </a:r>
            <a:r>
              <a:rPr lang="en-US" sz="1200" dirty="0" err="1">
                <a:solidFill>
                  <a:schemeClr val="tx1"/>
                </a:solidFill>
              </a:rPr>
              <a:t>KOMUnews_Flickr</a:t>
            </a:r>
            <a:r>
              <a:rPr lang="en-US" sz="1200" dirty="0">
                <a:solidFill>
                  <a:schemeClr val="tx1"/>
                </a:solidFill>
              </a:rPr>
              <a:t>“/Flickr)</a:t>
            </a:r>
          </a:p>
        </p:txBody>
      </p:sp>
      <p:pic>
        <p:nvPicPr>
          <p:cNvPr id="4" name="Picture Placeholder 3" descr="Actress Laverne Cox stands at a podium and delivers a speech."/>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3545" r="13545"/>
          <a:stretch>
            <a:fillRect/>
          </a:stretch>
        </p:blipFill>
        <p:spPr>
          <a:xfrm>
            <a:off x="3943350" y="1108075"/>
            <a:ext cx="4576763" cy="5229042"/>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a:bodyPr>
          <a:lstStyle/>
          <a:p>
            <a:pPr fontAlgn="auto">
              <a:spcAft>
                <a:spcPts val="0"/>
              </a:spcAft>
              <a:defRPr/>
            </a:pPr>
            <a:r>
              <a:rPr lang="en-US" dirty="0"/>
              <a:t>Trans fólk: kyntjáning</a:t>
            </a:r>
          </a:p>
        </p:txBody>
      </p:sp>
      <p:sp>
        <p:nvSpPr>
          <p:cNvPr id="9219" name="Figure Legend"/>
          <p:cNvSpPr>
            <a:spLocks noGrp="1"/>
          </p:cNvSpPr>
          <p:nvPr>
            <p:ph type="body" sz="quarter" idx="14"/>
          </p:nvPr>
        </p:nvSpPr>
        <p:spPr>
          <a:xfrm>
            <a:off x="314326" y="565937"/>
            <a:ext cx="8615362" cy="6186494"/>
          </a:xfrm>
        </p:spPr>
        <p:txBody>
          <a:bodyPr/>
          <a:lstStyle/>
          <a:p>
            <a:pPr eaLnBrk="1" hangingPunct="1">
              <a:lnSpc>
                <a:spcPct val="90000"/>
              </a:lnSpc>
              <a:buClr>
                <a:schemeClr val="tx1"/>
              </a:buClr>
            </a:pPr>
            <a:r>
              <a:rPr lang="en-US" altLang="en-US" sz="1600" dirty="0">
                <a:ea typeface="MS PGothic" charset="-128"/>
              </a:rPr>
              <a:t>Sumt fólk fer í ferli sem nefnist </a:t>
            </a:r>
            <a:r>
              <a:rPr lang="en-US" altLang="en-US" sz="1600" b="1" dirty="0">
                <a:ea typeface="MS PGothic" charset="-128"/>
              </a:rPr>
              <a:t>kynstaðfesting</a:t>
            </a:r>
            <a:r>
              <a:rPr lang="en-US" altLang="en-US" sz="1600" dirty="0">
                <a:ea typeface="MS PGothic" charset="-128"/>
              </a:rPr>
              <a:t>, þar sem </a:t>
            </a:r>
            <a:r>
              <a:rPr lang="en-US" sz="1600" dirty="0"/>
              <a:t>það hverfur frá því að lifa í samræmi við kynið sem því var úthlutað við fæðingu og tekur að lifa í samræmi við kynvitund sína. </a:t>
            </a:r>
          </a:p>
          <a:p>
            <a:pPr marL="285750" indent="-285750" eaLnBrk="1" hangingPunct="1">
              <a:lnSpc>
                <a:spcPct val="90000"/>
              </a:lnSpc>
              <a:buClr>
                <a:schemeClr val="tx1"/>
              </a:buClr>
              <a:buFont typeface="Arial" charset="0"/>
              <a:buChar char="•"/>
            </a:pPr>
            <a:r>
              <a:rPr lang="en-US" sz="1600" dirty="0"/>
              <a:t>Félagsleg kynstaðfesting getur náð til kyntjáningar, nafns, fornafna og samskipta við aðra. </a:t>
            </a:r>
          </a:p>
          <a:p>
            <a:pPr marL="285750" indent="-285750">
              <a:lnSpc>
                <a:spcPct val="90000"/>
              </a:lnSpc>
              <a:buClr>
                <a:schemeClr val="tx1"/>
              </a:buClr>
              <a:buFont typeface="Arial" charset="0"/>
              <a:buChar char="•"/>
            </a:pPr>
            <a:r>
              <a:rPr lang="en-US" sz="1600" dirty="0"/>
              <a:t>Lagaleg kynstaðfesting getur meðal annars falist í að breyta skráðu kyni í opinberum gögnum og breyta lögformlegu nafni. </a:t>
            </a:r>
          </a:p>
          <a:p>
            <a:pPr marL="285750" indent="-285750">
              <a:lnSpc>
                <a:spcPct val="90000"/>
              </a:lnSpc>
              <a:buClr>
                <a:schemeClr val="tx1"/>
              </a:buClr>
              <a:buFont typeface="Arial" charset="0"/>
              <a:buChar char="•"/>
            </a:pPr>
            <a:r>
              <a:rPr lang="en-US" sz="1600" dirty="0"/>
              <a:t>Líkamleg eða læknisfræðileg kynstaðfesting felur í sér breytingar á ytra útliti, líkama eða kyneinkennum svo líkaminn samræmist betur kynvitund viðkomandi</a:t>
            </a:r>
            <a:endParaRPr lang="en-US" altLang="en-US" sz="1600" dirty="0">
              <a:ea typeface="MS PGothic" charset="-128"/>
            </a:endParaRPr>
          </a:p>
          <a:p>
            <a:pPr eaLnBrk="1" hangingPunct="1">
              <a:lnSpc>
                <a:spcPct val="90000"/>
              </a:lnSpc>
              <a:buClr>
                <a:schemeClr val="tx1"/>
              </a:buClr>
            </a:pPr>
            <a:endParaRPr lang="en-US" altLang="en-US" sz="1600" dirty="0">
              <a:ea typeface="MS PGothic" charset="-128"/>
            </a:endParaRPr>
          </a:p>
          <a:p>
            <a:pPr>
              <a:lnSpc>
                <a:spcPct val="90000"/>
              </a:lnSpc>
              <a:buClr>
                <a:schemeClr val="tx1"/>
              </a:buClr>
            </a:pPr>
            <a:r>
              <a:rPr lang="en-US" sz="1600" dirty="0"/>
              <a:t>Kynstaðfestingarferlið er persónubundið og fjölbreytt. Sumt fólk fer ekki í neitt þessara ferla, annað í eitt eða tvö þeirra og enn annað í öll þrjú. </a:t>
            </a:r>
          </a:p>
          <a:p>
            <a:pPr>
              <a:lnSpc>
                <a:spcPct val="90000"/>
              </a:lnSpc>
              <a:buClr>
                <a:schemeClr val="tx1"/>
              </a:buClr>
            </a:pPr>
            <a:endParaRPr lang="en-US" sz="1600" dirty="0"/>
          </a:p>
          <a:p>
            <a:pPr>
              <a:lnSpc>
                <a:spcPct val="90000"/>
              </a:lnSpc>
              <a:buClr>
                <a:schemeClr val="tx1"/>
              </a:buClr>
            </a:pPr>
            <a:r>
              <a:rPr lang="en-US" sz="1600" dirty="0"/>
              <a:t>Sumt fólk tjáir sig út á við sem hitt </a:t>
            </a:r>
            <a:r>
              <a:rPr lang="en-US" sz="1600" b="1" dirty="0"/>
              <a:t>tvíundarkynið</a:t>
            </a:r>
            <a:r>
              <a:rPr lang="en-US" sz="1600" dirty="0"/>
              <a:t> (karl eða kona) eða sem </a:t>
            </a:r>
            <a:r>
              <a:rPr lang="en-US" sz="1600" b="1" dirty="0"/>
              <a:t>kynsegin manneskja eða manneskja sem fellur ekki að hefðbundnum kynjaviðmiðum</a:t>
            </a:r>
            <a:r>
              <a:rPr lang="en-US" sz="1600" dirty="0"/>
              <a:t>. Kyntjáningin getur meðal annars birst í klæðaburði, útliti og skyldum einkennum. </a:t>
            </a:r>
          </a:p>
          <a:p>
            <a:pPr>
              <a:lnSpc>
                <a:spcPct val="90000"/>
              </a:lnSpc>
              <a:buClr>
                <a:schemeClr val="tx1"/>
              </a:buClr>
            </a:pPr>
            <a:endParaRPr lang="en-US" sz="1600" dirty="0"/>
          </a:p>
          <a:p>
            <a:pPr>
              <a:lnSpc>
                <a:spcPct val="90000"/>
              </a:lnSpc>
              <a:buClr>
                <a:schemeClr val="tx1"/>
              </a:buClr>
            </a:pPr>
            <a:r>
              <a:rPr lang="en-US" sz="1600" dirty="0"/>
              <a:t>Sumt fólk klæðist fötum sem samkvæmt hefð eru tengd öðru kyni en líffræðilegu kyni þess.</a:t>
            </a:r>
          </a:p>
          <a:p>
            <a:pPr marL="285750" indent="-285750">
              <a:lnSpc>
                <a:spcPct val="90000"/>
              </a:lnSpc>
              <a:buClr>
                <a:schemeClr val="tx1"/>
              </a:buClr>
              <a:buFont typeface="Arial" charset="0"/>
              <a:buChar char="•"/>
            </a:pPr>
            <a:r>
              <a:rPr lang="en-US" sz="1600" dirty="0"/>
              <a:t>Slíkur klæðaburður er yfirleitt form sjálfstjáningar eða persónulegs stíls og segir hvorki til um kynvitund viðkomandi né hvort viðkomandi sé trans (TSER 2021).</a:t>
            </a:r>
          </a:p>
          <a:p>
            <a:pPr eaLnBrk="1" hangingPunct="1">
              <a:lnSpc>
                <a:spcPct val="90000"/>
              </a:lnSpc>
              <a:buClr>
                <a:schemeClr val="tx1"/>
              </a:buClr>
            </a:pPr>
            <a:endParaRPr lang="en-US" altLang="en-US" sz="1600" dirty="0">
              <a:ea typeface="MS PGothic" charset="-128"/>
            </a:endParaRPr>
          </a:p>
          <a:p>
            <a:pPr eaLnBrk="1" hangingPunct="1">
              <a:lnSpc>
                <a:spcPct val="90000"/>
              </a:lnSpc>
              <a:buClr>
                <a:schemeClr val="tx1"/>
              </a:buClr>
            </a:pPr>
            <a:endParaRPr lang="en-US" altLang="en-US" sz="1600" dirty="0">
              <a:ea typeface="MS PGothic" charset="-128"/>
            </a:endParaRPr>
          </a:p>
          <a:p>
            <a:pPr eaLnBrk="1" hangingPunct="1">
              <a:lnSpc>
                <a:spcPct val="90000"/>
              </a:lnSpc>
              <a:buClr>
                <a:schemeClr val="tx1"/>
              </a:buClr>
            </a:pPr>
            <a:endParaRPr lang="en-US" altLang="en-US" sz="1600" dirty="0">
              <a:ea typeface="MS PGothic" charset="-128"/>
            </a:endParaRPr>
          </a:p>
          <a:p>
            <a:pPr eaLnBrk="1" hangingPunct="1">
              <a:lnSpc>
                <a:spcPct val="90000"/>
              </a:lnSpc>
              <a:buClr>
                <a:schemeClr val="tx1"/>
              </a:buClr>
            </a:pPr>
            <a:endParaRPr lang="en-US" altLang="en-US" sz="1600" dirty="0">
              <a:ea typeface="MS PGothic" charset="-128"/>
            </a:endParaRPr>
          </a:p>
          <a:p>
            <a:pPr eaLnBrk="1" hangingPunct="1">
              <a:lnSpc>
                <a:spcPct val="90000"/>
              </a:lnSpc>
              <a:buClr>
                <a:schemeClr val="tx1"/>
              </a:buClr>
            </a:pPr>
            <a:endParaRPr lang="en-US" altLang="en-US" sz="1600" dirty="0">
              <a:ea typeface="MS PGothic" charset="-128"/>
            </a:endParaRPr>
          </a:p>
        </p:txBody>
      </p:sp>
    </p:spTree>
    <p:extLst>
      <p:ext uri="{BB962C8B-B14F-4D97-AF65-F5344CB8AC3E}">
        <p14:creationId xmlns:p14="http://schemas.microsoft.com/office/powerpoint/2010/main" val="55911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000130" y="-15883"/>
            <a:ext cx="8062913" cy="658813"/>
          </a:xfrm>
        </p:spPr>
        <p:txBody>
          <a:bodyPr/>
          <a:lstStyle/>
          <a:p>
            <a:pPr algn="r" fontAlgn="auto">
              <a:spcAft>
                <a:spcPts val="0"/>
              </a:spcAft>
              <a:defRPr/>
            </a:pPr>
            <a:r>
              <a:rPr lang="en-US" dirty="0"/>
              <a:t>Mynd 12.6</a:t>
            </a:r>
          </a:p>
        </p:txBody>
      </p:sp>
      <p:pic>
        <p:nvPicPr>
          <p:cNvPr id="6" name="Picture Placeholder 5" descr="A person carries a transgender pride flag in a parade. Behind them is a person stands in the bed of a pickup truck."/>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28587" y="157155"/>
            <a:ext cx="6286500" cy="5029200"/>
          </a:xfrm>
        </p:spPr>
      </p:pic>
      <p:sp>
        <p:nvSpPr>
          <p:cNvPr id="10243" name="Figure Legend" descr="Actress Laverne Cox stands at a podium and delivers a speech." title="Figure 12.5"/>
          <p:cNvSpPr>
            <a:spLocks noGrp="1"/>
          </p:cNvSpPr>
          <p:nvPr>
            <p:ph type="body" sz="quarter" idx="14"/>
          </p:nvPr>
        </p:nvSpPr>
        <p:spPr>
          <a:xfrm>
            <a:off x="457200" y="5259375"/>
            <a:ext cx="7915275" cy="1628767"/>
          </a:xfrm>
        </p:spPr>
        <p:txBody>
          <a:bodyPr/>
          <a:lstStyle/>
          <a:p>
            <a:r>
              <a:rPr lang="en-US" sz="1600" dirty="0"/>
              <a:t>Þekktasti trans-fáninn var hannaður af transkonunni og fyrrverandi liðsmanni bandaríska sjóhersins Monica Helms. Aðrir hönnuðir hafa túlkað trans-fánann með öðrum hætti og aðrir hópar innan LGBTQ-samfélagsins eiga sína eigin fána og tákn. Athygli vekur að Gilbert Baker, sem hannaði fyrsta regnbogafánann sem náði mikilli útbreiðslu, gætti þess að setja hvorki vörumerkjavernd né aðrar takmarkanir á notkun hans, svo að aðrir gætu endurtúlkað hann og endurnýtt. (Mynd: </a:t>
            </a:r>
            <a:r>
              <a:rPr lang="en-US" sz="1600" dirty="0" err="1"/>
              <a:t>crudmucosa</a:t>
            </a:r>
            <a:r>
              <a:rPr lang="en-US" sz="1600" dirty="0"/>
              <a:t>/</a:t>
            </a:r>
            <a:r>
              <a:rPr lang="en-US" sz="1600" dirty="0" err="1"/>
              <a:t>flickr</a:t>
            </a:r>
            <a:r>
              <a:rPr lang="en-US" sz="1600" dirty="0"/>
              <a:t>)</a:t>
            </a:r>
            <a:r>
              <a:rPr lang="en-US" sz="1200" dirty="0"/>
              <a:t>.</a:t>
            </a:r>
            <a:endParaRPr lang="en-US" sz="1200" dirty="0">
              <a:solidFill>
                <a:schemeClr val="tx1"/>
              </a:solidFill>
            </a:endParaRPr>
          </a:p>
        </p:txBody>
      </p:sp>
    </p:spTree>
    <p:extLst>
      <p:ext uri="{BB962C8B-B14F-4D97-AF65-F5344CB8AC3E}">
        <p14:creationId xmlns:p14="http://schemas.microsoft.com/office/powerpoint/2010/main" val="1575059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a:bodyPr>
          <a:lstStyle/>
          <a:p>
            <a:pPr fontAlgn="auto">
              <a:spcAft>
                <a:spcPts val="0"/>
              </a:spcAft>
              <a:defRPr/>
            </a:pPr>
            <a:r>
              <a:rPr lang="en-US" dirty="0"/>
              <a:t>Intersex-fólk</a:t>
            </a:r>
          </a:p>
        </p:txBody>
      </p:sp>
      <p:sp>
        <p:nvSpPr>
          <p:cNvPr id="2" name="Rectangle 1"/>
          <p:cNvSpPr/>
          <p:nvPr/>
        </p:nvSpPr>
        <p:spPr>
          <a:xfrm>
            <a:off x="228600" y="716010"/>
            <a:ext cx="8729663" cy="5853910"/>
          </a:xfrm>
          <a:prstGeom prst="rect">
            <a:avLst/>
          </a:prstGeom>
        </p:spPr>
        <p:txBody>
          <a:bodyPr wrap="square">
            <a:spAutoFit/>
          </a:bodyPr>
          <a:lstStyle/>
          <a:p>
            <a:pPr eaLnBrk="1" hangingPunct="1">
              <a:lnSpc>
                <a:spcPct val="80000"/>
              </a:lnSpc>
            </a:pPr>
            <a:r>
              <a:rPr lang="en-US" altLang="en-US" dirty="0">
                <a:ea typeface="MS PGothic" charset="-128"/>
              </a:rPr>
              <a:t>Eins og áður segir er fólki </a:t>
            </a:r>
            <a:r>
              <a:rPr lang="en-US" altLang="en-US" u="sng" dirty="0">
                <a:ea typeface="MS PGothic" charset="-128"/>
              </a:rPr>
              <a:t>úthlutað</a:t>
            </a:r>
            <a:r>
              <a:rPr lang="en-US" altLang="en-US" dirty="0">
                <a:ea typeface="MS PGothic" charset="-128"/>
              </a:rPr>
              <a:t> kyni við fæðingu: heilbrigðisstarfsfólk og oft foreldri eða foreldrar barnsins ákvarða kynið fyrst og fremst út frá líkamlegum einkennum. </a:t>
            </a:r>
          </a:p>
          <a:p>
            <a:pPr eaLnBrk="1" hangingPunct="1">
              <a:lnSpc>
                <a:spcPct val="80000"/>
              </a:lnSpc>
            </a:pPr>
            <a:endParaRPr lang="en-US" altLang="en-US" dirty="0">
              <a:ea typeface="MS PGothic" charset="-128"/>
            </a:endParaRPr>
          </a:p>
          <a:p>
            <a:pPr eaLnBrk="1" hangingPunct="1">
              <a:lnSpc>
                <a:spcPct val="80000"/>
              </a:lnSpc>
            </a:pPr>
            <a:r>
              <a:rPr lang="en-US" altLang="en-US" dirty="0">
                <a:ea typeface="MS PGothic" charset="-128"/>
              </a:rPr>
              <a:t>Í sjaldgæfum tilvikum eru hormóna-, litninga- eða líkamlegir eiginleikar einstaklings frábrugðnir því sem algengast er í líkamsþroska fólks. </a:t>
            </a:r>
          </a:p>
          <a:p>
            <a:pPr marL="285750" indent="-285750" eaLnBrk="1" hangingPunct="1">
              <a:lnSpc>
                <a:spcPct val="80000"/>
              </a:lnSpc>
              <a:buFont typeface="Arial" charset="0"/>
              <a:buChar char="•"/>
            </a:pPr>
            <a:r>
              <a:rPr lang="en-US" altLang="en-US" dirty="0">
                <a:ea typeface="MS PGothic" charset="-128"/>
              </a:rPr>
              <a:t>Einstaklingurinn sjálfur eða heilbrigðisstarfsfólk getur orðið vart við þennan mun við fæðingu, á kynþroskaskeiði eða síðar á ævinni.</a:t>
            </a:r>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a:p>
            <a:pPr eaLnBrk="1" hangingPunct="1">
              <a:lnSpc>
                <a:spcPct val="80000"/>
              </a:lnSpc>
            </a:pPr>
            <a:r>
              <a:rPr lang="en-US" altLang="en-US" dirty="0">
                <a:ea typeface="MS PGothic" charset="-128"/>
              </a:rPr>
              <a:t>Margur misskilningur ríkir um intersex-fólk. </a:t>
            </a:r>
          </a:p>
          <a:p>
            <a:pPr marL="285750" indent="-285750" eaLnBrk="1" hangingPunct="1">
              <a:lnSpc>
                <a:spcPct val="80000"/>
              </a:lnSpc>
              <a:buFont typeface="Arial" charset="0"/>
              <a:buChar char="•"/>
            </a:pPr>
            <a:r>
              <a:rPr lang="en-US" altLang="en-US" dirty="0">
                <a:ea typeface="MS PGothic" charset="-128"/>
              </a:rPr>
              <a:t>Algengasti misskilningurinn er að það fæðist bæði með karlkyns og kvenkyns kynfæri eða sambærilega líkamsgerð, eða að líkamsstarfsemi þess geti ekki verið með eðlilegum hætti. </a:t>
            </a:r>
          </a:p>
          <a:p>
            <a:pPr marL="285750" indent="-285750" eaLnBrk="1" hangingPunct="1">
              <a:lnSpc>
                <a:spcPct val="80000"/>
              </a:lnSpc>
              <a:buFont typeface="Arial" charset="0"/>
              <a:buChar char="•"/>
            </a:pPr>
            <a:r>
              <a:rPr lang="en-US" altLang="en-US" dirty="0">
                <a:ea typeface="MS PGothic" charset="-128"/>
              </a:rPr>
              <a:t>Slík tilvik eru sjaldgæf og eiga aðeins við um lítinn hluta intersex-fólks.</a:t>
            </a:r>
          </a:p>
          <a:p>
            <a:pPr eaLnBrk="1" hangingPunct="1">
              <a:lnSpc>
                <a:spcPct val="80000"/>
              </a:lnSpc>
            </a:pPr>
            <a:endParaRPr lang="en-US" altLang="en-US" dirty="0">
              <a:ea typeface="MS PGothic" charset="-128"/>
            </a:endParaRPr>
          </a:p>
          <a:p>
            <a:pPr eaLnBrk="1" hangingPunct="1">
              <a:lnSpc>
                <a:spcPct val="80000"/>
              </a:lnSpc>
            </a:pPr>
            <a:r>
              <a:rPr lang="en-US" altLang="en-US" dirty="0">
                <a:ea typeface="MS PGothic" charset="-128"/>
              </a:rPr>
              <a:t>Flest intersex-fólk er heilbrigt og glímir ekki við líkamlega erfiðleika.</a:t>
            </a:r>
          </a:p>
          <a:p>
            <a:pPr marL="285750" indent="-285750" eaLnBrk="1" hangingPunct="1">
              <a:lnSpc>
                <a:spcPct val="80000"/>
              </a:lnSpc>
              <a:buFont typeface="Arial" charset="0"/>
              <a:buChar char="•"/>
            </a:pPr>
            <a:r>
              <a:rPr lang="en-US" altLang="en-US" dirty="0">
                <a:ea typeface="MS PGothic" charset="-128"/>
              </a:rPr>
              <a:t>Í sjaldgæfum tilvikum geta komið upp erfiðleikar við þvaglát og þá kann skurðaðgerð eða önnur meðferð að vera nauðsynleg.</a:t>
            </a:r>
          </a:p>
          <a:p>
            <a:pPr marL="285750" indent="-285750" eaLnBrk="1" hangingPunct="1">
              <a:lnSpc>
                <a:spcPct val="80000"/>
              </a:lnSpc>
              <a:buFont typeface="Arial" charset="0"/>
              <a:buChar char="•"/>
            </a:pPr>
            <a:r>
              <a:rPr lang="en-US" altLang="en-US" dirty="0">
                <a:ea typeface="MS PGothic" charset="-128"/>
              </a:rPr>
              <a:t>Aðrar skurðaðgerðir </a:t>
            </a:r>
            <a:r>
              <a:rPr lang="mr-IN" altLang="en-US" dirty="0">
                <a:ea typeface="MS PGothic" charset="-128"/>
              </a:rPr>
              <a:t>–</a:t>
            </a:r>
            <a:r>
              <a:rPr lang="en-US" altLang="en-US" dirty="0">
                <a:ea typeface="MS PGothic" charset="-128"/>
              </a:rPr>
              <a:t> einkum svonefndar „kynstaðfestandi“ skurðaðgerðir </a:t>
            </a:r>
            <a:r>
              <a:rPr lang="mr-IN" altLang="en-US" dirty="0">
                <a:ea typeface="MS PGothic" charset="-128"/>
              </a:rPr>
              <a:t>–</a:t>
            </a:r>
            <a:r>
              <a:rPr lang="en-US" altLang="en-US" dirty="0">
                <a:ea typeface="MS PGothic" charset="-128"/>
              </a:rPr>
              <a:t> eru ekki nauðsynlegar og njóta ekki stuðnings heilbrigðisstarfsfólks, aðgerðasinna og siðfræðinga.</a:t>
            </a:r>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a:p>
            <a:pPr eaLnBrk="1" hangingPunct="1">
              <a:lnSpc>
                <a:spcPct val="80000"/>
              </a:lnSpc>
            </a:pPr>
            <a:r>
              <a:rPr lang="en-US" altLang="en-US" dirty="0">
                <a:ea typeface="MS PGothic" charset="-128"/>
              </a:rPr>
              <a:t>Intersex og trans eru ólík sjálfsmyndareinkenni. </a:t>
            </a:r>
          </a:p>
          <a:p>
            <a:pPr marL="285750" indent="-285750" eaLnBrk="1" hangingPunct="1">
              <a:lnSpc>
                <a:spcPct val="80000"/>
              </a:lnSpc>
              <a:buFont typeface="Arial" charset="0"/>
              <a:buChar char="•"/>
            </a:pPr>
            <a:r>
              <a:rPr lang="en-US" dirty="0"/>
              <a:t>Margt trans fólk hefur engin intersex-einkenni og margt intersex-fólk lítur ekki á sig sem trans.</a:t>
            </a:r>
            <a:endParaRPr lang="en-US" altLang="en-US" dirty="0">
              <a:ea typeface="MS PGothic" charset="-128"/>
            </a:endParaRPr>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720970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a:bodyPr>
          <a:lstStyle/>
          <a:p>
            <a:pPr fontAlgn="auto">
              <a:spcAft>
                <a:spcPts val="0"/>
              </a:spcAft>
              <a:defRPr/>
            </a:pPr>
            <a:r>
              <a:rPr lang="en-US" dirty="0"/>
              <a:t>Mismunun gegn LGBTQ-fólki</a:t>
            </a:r>
          </a:p>
        </p:txBody>
      </p:sp>
      <p:sp>
        <p:nvSpPr>
          <p:cNvPr id="2" name="Rectangle 1"/>
          <p:cNvSpPr/>
          <p:nvPr/>
        </p:nvSpPr>
        <p:spPr>
          <a:xfrm>
            <a:off x="435769" y="716010"/>
            <a:ext cx="8372475" cy="5632311"/>
          </a:xfrm>
          <a:prstGeom prst="rect">
            <a:avLst/>
          </a:prstGeom>
        </p:spPr>
        <p:txBody>
          <a:bodyPr wrap="square">
            <a:spAutoFit/>
          </a:bodyPr>
          <a:lstStyle/>
          <a:p>
            <a:pPr marL="285750" indent="-285750" eaLnBrk="1" hangingPunct="1">
              <a:lnSpc>
                <a:spcPct val="80000"/>
              </a:lnSpc>
              <a:buFont typeface="Arial" charset="0"/>
              <a:buChar char="•"/>
            </a:pPr>
            <a:r>
              <a:rPr lang="en-US" dirty="0">
                <a:ea typeface="MS PGothic" charset="-128"/>
              </a:rPr>
              <a:t>Í Bandaríkjunum voru lög sem gerðu sambönd fólks af sama kyni refsiverð í öllum 50 ríkjunum fram á sjöunda og áttunda áratug 20. aldar. Slík lög héldust í mörgum ríkjum þar til Hæstiréttur Bandaríkjanna felldi þau úr gildi árið 2003.</a:t>
            </a:r>
          </a:p>
          <a:p>
            <a:pPr marL="285750" indent="-285750" eaLnBrk="1" hangingPunct="1">
              <a:lnSpc>
                <a:spcPct val="80000"/>
              </a:lnSpc>
              <a:buFont typeface="Arial" charset="0"/>
              <a:buChar char="•"/>
            </a:pPr>
            <a:endParaRPr lang="en-US" dirty="0">
              <a:ea typeface="MS PGothic" charset="-128"/>
            </a:endParaRPr>
          </a:p>
          <a:p>
            <a:pPr marL="285750" indent="-285750" eaLnBrk="1" hangingPunct="1">
              <a:lnSpc>
                <a:spcPct val="80000"/>
              </a:lnSpc>
              <a:buFont typeface="Arial" charset="0"/>
              <a:buChar char="•"/>
            </a:pPr>
            <a:r>
              <a:rPr lang="en-US" dirty="0">
                <a:ea typeface="MS PGothic" charset="-128"/>
              </a:rPr>
              <a:t>Á sama hátt auðvelduðu lög um „kynviðeigandi“ klæðaburð og kyntjáningu bæði lögreglu og almenningi að áreita trans fólk. </a:t>
            </a:r>
          </a:p>
          <a:p>
            <a:pPr marL="742950" lvl="1" indent="-285750">
              <a:lnSpc>
                <a:spcPct val="80000"/>
              </a:lnSpc>
              <a:buFont typeface="Arial" charset="0"/>
              <a:buChar char="•"/>
            </a:pPr>
            <a:r>
              <a:rPr lang="en-US" dirty="0">
                <a:ea typeface="MS PGothic" charset="-128"/>
              </a:rPr>
              <a:t>Margt LGBTQ-fólk vísar til „þriggja flíka reglunnar“, sem kvað á um að fólk yrði að klæðast þremur flíkum sem samsvöruðu kyninu sem því var úthlutað, ella ætti það á hættu að vera handtekið. </a:t>
            </a:r>
          </a:p>
          <a:p>
            <a:pPr lvl="1">
              <a:lnSpc>
                <a:spcPct val="80000"/>
              </a:lnSpc>
            </a:pPr>
            <a:endParaRPr lang="en-US" dirty="0">
              <a:ea typeface="MS PGothic" charset="-128"/>
            </a:endParaRPr>
          </a:p>
          <a:p>
            <a:pPr marL="285750" indent="-285750">
              <a:lnSpc>
                <a:spcPct val="80000"/>
              </a:lnSpc>
              <a:buFont typeface="Arial" charset="0"/>
              <a:buChar char="•"/>
            </a:pPr>
            <a:r>
              <a:rPr lang="en-US" dirty="0">
                <a:ea typeface="MS PGothic" charset="-128"/>
              </a:rPr>
              <a:t>Í samskiptum á götum úti niðurlægði lögreglan fólk oft með því að þreifa á því eða neyða það til að sýna kynfæri sín.</a:t>
            </a:r>
          </a:p>
          <a:p>
            <a:pPr marL="285750" indent="-285750">
              <a:lnSpc>
                <a:spcPct val="80000"/>
              </a:lnSpc>
              <a:buFont typeface="Arial" charset="0"/>
              <a:buChar char="•"/>
            </a:pPr>
            <a:r>
              <a:rPr lang="en-US" dirty="0">
                <a:ea typeface="MS PGothic" charset="-128"/>
              </a:rPr>
              <a:t>Á sumum stöðum fór lögreglan með fólk inn á salerni til að kanna líkamleg kyneinkenni þess. </a:t>
            </a:r>
          </a:p>
          <a:p>
            <a:pPr marL="285750" indent="-285750">
              <a:lnSpc>
                <a:spcPct val="80000"/>
              </a:lnSpc>
              <a:buFont typeface="Arial" charset="0"/>
              <a:buChar char="•"/>
            </a:pPr>
            <a:endParaRPr lang="en-US" dirty="0">
              <a:ea typeface="MS PGothic" charset="-128"/>
            </a:endParaRPr>
          </a:p>
          <a:p>
            <a:pPr marL="285750" indent="-285750">
              <a:lnSpc>
                <a:spcPct val="80000"/>
              </a:lnSpc>
              <a:buFont typeface="Arial" charset="0"/>
              <a:buChar char="•"/>
            </a:pPr>
            <a:r>
              <a:rPr lang="en-US" dirty="0">
                <a:ea typeface="MS PGothic" charset="-128"/>
              </a:rPr>
              <a:t>Jafnvel þegar LGBTQ-fólk var hvorki handtekið né sótt til saka sköpuðu þessi lög og framkvæmd þeirra svigrúm fyrir alvarlega áreitni, árásir og ofbeldi gegn því. Ofbeldi sem beindist gegn LGBTQ-fólki var sjaldan rannsakað eða leitt til saksóknar.</a:t>
            </a:r>
          </a:p>
          <a:p>
            <a:pPr marL="285750" indent="-285750">
              <a:lnSpc>
                <a:spcPct val="80000"/>
              </a:lnSpc>
              <a:buFont typeface="Arial" charset="0"/>
              <a:buChar char="•"/>
            </a:pPr>
            <a:endParaRPr lang="en-US" dirty="0">
              <a:ea typeface="MS PGothic" charset="-128"/>
            </a:endParaRPr>
          </a:p>
          <a:p>
            <a:pPr marL="285750" indent="-285750">
              <a:lnSpc>
                <a:spcPct val="80000"/>
              </a:lnSpc>
              <a:buFont typeface="Arial" charset="0"/>
              <a:buChar char="•"/>
            </a:pPr>
            <a:r>
              <a:rPr lang="en-US" dirty="0">
                <a:ea typeface="MS PGothic" charset="-128"/>
              </a:rPr>
              <a:t>Næstum einn af hverjum fimm hatursglæpum á rætur að rekja til fordóma gegn LGBTQ-fólki. </a:t>
            </a:r>
          </a:p>
          <a:p>
            <a:pPr marL="285750" indent="-285750">
              <a:lnSpc>
                <a:spcPct val="80000"/>
              </a:lnSpc>
              <a:buFont typeface="Arial" charset="0"/>
              <a:buChar char="•"/>
            </a:pPr>
            <a:r>
              <a:rPr lang="en-US" dirty="0">
                <a:ea typeface="MS PGothic" charset="-128"/>
              </a:rPr>
              <a:t>Jafnvel þegar LGBTQ-fólk verður ekki fyrir hatursglæpum sætir það annarri meðferð en aðrir í menntakerfinu, húsnæðismálum, atvinnulífinu og félagslegum aðstæðum. </a:t>
            </a:r>
            <a:endParaRPr lang="en-US" dirty="0"/>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15715591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fontScale="90000"/>
          </a:bodyPr>
          <a:lstStyle/>
          <a:p>
            <a:pPr fontAlgn="auto">
              <a:spcAft>
                <a:spcPts val="0"/>
              </a:spcAft>
              <a:defRPr/>
            </a:pPr>
            <a:r>
              <a:rPr lang="en-US" dirty="0"/>
              <a:t>Mismunun gegn LGBTQ-fólki (framhald)</a:t>
            </a:r>
          </a:p>
        </p:txBody>
      </p:sp>
      <p:sp>
        <p:nvSpPr>
          <p:cNvPr id="2" name="Rectangle 1"/>
          <p:cNvSpPr/>
          <p:nvPr/>
        </p:nvSpPr>
        <p:spPr>
          <a:xfrm>
            <a:off x="435769" y="716010"/>
            <a:ext cx="8372475" cy="6026265"/>
          </a:xfrm>
          <a:prstGeom prst="rect">
            <a:avLst/>
          </a:prstGeom>
        </p:spPr>
        <p:txBody>
          <a:bodyPr wrap="square">
            <a:spAutoFit/>
          </a:bodyPr>
          <a:lstStyle/>
          <a:p>
            <a:pPr marL="285750" indent="-285750" eaLnBrk="1" hangingPunct="1">
              <a:lnSpc>
                <a:spcPct val="80000"/>
              </a:lnSpc>
              <a:spcBef>
                <a:spcPts val="600"/>
              </a:spcBef>
              <a:buFont typeface="Arial" charset="0"/>
              <a:buChar char="•"/>
            </a:pPr>
            <a:r>
              <a:rPr lang="en-US" dirty="0">
                <a:ea typeface="MS PGothic" charset="-128"/>
              </a:rPr>
              <a:t>Í mörgum öðrum löndum eru lög gegn LGBTQ-fólki enn í gildi og viðurlög við þeim geta verið þung. </a:t>
            </a:r>
          </a:p>
          <a:p>
            <a:pPr marL="285750" indent="-285750" eaLnBrk="1" hangingPunct="1">
              <a:lnSpc>
                <a:spcPct val="80000"/>
              </a:lnSpc>
              <a:spcBef>
                <a:spcPts val="600"/>
              </a:spcBef>
              <a:buFont typeface="Arial" charset="0"/>
              <a:buChar char="•"/>
            </a:pPr>
            <a:endParaRPr lang="en-US" dirty="0">
              <a:ea typeface="MS PGothic" charset="-128"/>
            </a:endParaRPr>
          </a:p>
          <a:p>
            <a:pPr marL="285750" indent="-285750" eaLnBrk="1" hangingPunct="1">
              <a:lnSpc>
                <a:spcPct val="80000"/>
              </a:lnSpc>
              <a:spcBef>
                <a:spcPts val="600"/>
              </a:spcBef>
              <a:buFont typeface="Arial" charset="0"/>
              <a:buChar char="•"/>
            </a:pPr>
            <a:r>
              <a:rPr lang="en-US" dirty="0"/>
              <a:t>Skýrslur Sameinuðu þjóðanna, Human Rights Watch og International Lesbian, Gay, Trans, and Intersex Association (ILGA) sýna að mörg ríki refsa fyrir sambönd fólks af sama kyni, frávik frá hefðbundnum kynjaviðmiðum og aðrar athafnir sem taldar eru ganga gegn menningar- eða trúarvenjum ríkisins. </a:t>
            </a:r>
          </a:p>
          <a:p>
            <a:pPr marL="285750" indent="-285750" eaLnBrk="1" hangingPunct="1">
              <a:lnSpc>
                <a:spcPct val="80000"/>
              </a:lnSpc>
              <a:spcBef>
                <a:spcPts val="600"/>
              </a:spcBef>
              <a:buFont typeface="Arial" charset="0"/>
              <a:buChar char="•"/>
            </a:pPr>
            <a:endParaRPr lang="en-US" dirty="0"/>
          </a:p>
          <a:p>
            <a:pPr marL="285750" indent="-285750" eaLnBrk="1" hangingPunct="1">
              <a:lnSpc>
                <a:spcPct val="80000"/>
              </a:lnSpc>
              <a:spcBef>
                <a:spcPts val="600"/>
              </a:spcBef>
              <a:buFont typeface="Arial" charset="0"/>
              <a:buChar char="•"/>
            </a:pPr>
            <a:r>
              <a:rPr lang="en-US" dirty="0"/>
              <a:t>Árið 2020 beittu sex aðildarríki Sameinuðu þjóðanna dauðarefsingu fyrir kynferðislegar athafnir með samþykki milli fólks af sama kyni. Í 61 ríki til viðbótar lágu fangelsisvist, líkamsrefsingar á borð við svipuhögg eða önnur viðurlög við slíkum athöfnum. </a:t>
            </a:r>
          </a:p>
          <a:p>
            <a:pPr marL="742950" lvl="1" indent="-285750">
              <a:lnSpc>
                <a:spcPct val="80000"/>
              </a:lnSpc>
              <a:spcBef>
                <a:spcPts val="600"/>
              </a:spcBef>
              <a:buFont typeface="Arial" charset="0"/>
              <a:buChar char="•"/>
            </a:pPr>
            <a:r>
              <a:rPr lang="en-US" dirty="0"/>
              <a:t>Þar á meðal eru bandalagsríki Bandaríkjanna á borð við Sameinuðu arabísku furstadæmin og Sádi-Arabíu, sem bæði geta beitt dauðarefsingu, auk Barbados, Jamaíku, Sankti Kitts og Nevis og Sankti Lúsíu. (ILGA 2020). </a:t>
            </a:r>
          </a:p>
          <a:p>
            <a:pPr marL="742950" lvl="1" indent="-285750">
              <a:lnSpc>
                <a:spcPct val="80000"/>
              </a:lnSpc>
              <a:spcBef>
                <a:spcPts val="600"/>
              </a:spcBef>
              <a:buFont typeface="Arial" charset="0"/>
              <a:buChar char="•"/>
            </a:pPr>
            <a:endParaRPr lang="en-US" dirty="0"/>
          </a:p>
          <a:p>
            <a:pPr marL="285750" indent="-285750">
              <a:lnSpc>
                <a:spcPct val="80000"/>
              </a:lnSpc>
              <a:spcBef>
                <a:spcPts val="600"/>
              </a:spcBef>
              <a:buFont typeface="Arial" charset="0"/>
              <a:buChar char="•"/>
            </a:pPr>
            <a:r>
              <a:rPr lang="en-US" dirty="0"/>
              <a:t>Í mörgum öðrum löndum framfylgja sveitarstjórnir eða aðrir valdhafar, svo sem ættbálkahöfðingjar og trúarhópar, lögum eða venjum sem beinast gegn LGBTQ-fólki. </a:t>
            </a:r>
          </a:p>
          <a:p>
            <a:pPr marL="742950" lvl="1" indent="-285750">
              <a:lnSpc>
                <a:spcPct val="80000"/>
              </a:lnSpc>
              <a:spcBef>
                <a:spcPts val="600"/>
              </a:spcBef>
              <a:buFont typeface="Arial" charset="0"/>
              <a:buChar char="•"/>
            </a:pPr>
            <a:r>
              <a:rPr lang="en-US" dirty="0"/>
              <a:t>Til dæmis lýsir margt fólk sem flýr frá ríkjum Mið-Ameríku til Bandaríkjanna ofbeldi lögreglu og annarra löggæsluaðila gegn LGBTQ-fólki. </a:t>
            </a:r>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197225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000130" y="-15883"/>
            <a:ext cx="8062913" cy="658813"/>
          </a:xfrm>
        </p:spPr>
        <p:txBody>
          <a:bodyPr/>
          <a:lstStyle/>
          <a:p>
            <a:pPr algn="r" fontAlgn="auto">
              <a:spcAft>
                <a:spcPts val="0"/>
              </a:spcAft>
              <a:defRPr/>
            </a:pPr>
            <a:r>
              <a:rPr lang="en-US" dirty="0"/>
              <a:t>Mynd 12.7</a:t>
            </a:r>
          </a:p>
        </p:txBody>
      </p:sp>
      <p:pic>
        <p:nvPicPr>
          <p:cNvPr id="3" name="Picture Placeholder 2" descr="A person holds a sign at a parade or rally. The sign has a hashtag and reads Love Is Lov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120075" y="852686"/>
            <a:ext cx="6901435" cy="4605140"/>
          </a:xfrm>
        </p:spPr>
      </p:pic>
      <p:sp>
        <p:nvSpPr>
          <p:cNvPr id="10243" name="Figure Legend" descr="A person holds a sign at a parade or rally. The sign has a hashtag and reads Love Is Love." title="Figure 12.7"/>
          <p:cNvSpPr>
            <a:spLocks noGrp="1"/>
          </p:cNvSpPr>
          <p:nvPr>
            <p:ph type="body" sz="quarter" idx="14"/>
          </p:nvPr>
        </p:nvSpPr>
        <p:spPr>
          <a:xfrm>
            <a:off x="385763" y="5645137"/>
            <a:ext cx="8443913" cy="1212863"/>
          </a:xfrm>
        </p:spPr>
        <p:txBody>
          <a:bodyPr/>
          <a:lstStyle/>
          <a:p>
            <a:r>
              <a:rPr lang="en-US" sz="1600" dirty="0">
                <a:solidFill>
                  <a:schemeClr val="tx1"/>
                </a:solidFill>
              </a:rPr>
              <a:t>Myllumerki, gleðigöngur og önnur barátta skipta miklu máli við að styðja LGBTQ-fólk. Flestir sérfræðingar og talsmenn eru þó sammála um að meðal mikilvægustu skrefanna séu að fræða sjálf okkur betur og bæta samskipti okkar við vini, samstarfsfólk og fjölskyldu. (Mynd: Lars </a:t>
            </a:r>
            <a:r>
              <a:rPr lang="en-US" sz="1600" dirty="0" err="1">
                <a:solidFill>
                  <a:schemeClr val="tx1"/>
                </a:solidFill>
              </a:rPr>
              <a:t>Verket</a:t>
            </a:r>
            <a:r>
              <a:rPr lang="en-US" sz="1600" dirty="0">
                <a:solidFill>
                  <a:schemeClr val="tx1"/>
                </a:solidFill>
              </a:rPr>
              <a:t>/</a:t>
            </a:r>
            <a:r>
              <a:rPr lang="en-US" sz="1600" dirty="0" err="1">
                <a:solidFill>
                  <a:schemeClr val="tx1"/>
                </a:solidFill>
              </a:rPr>
              <a:t>flickr</a:t>
            </a:r>
            <a:r>
              <a:rPr lang="en-US" sz="1600" dirty="0">
                <a:solidFill>
                  <a:schemeClr val="tx1"/>
                </a:solidFill>
              </a:rPr>
              <a:t>)</a:t>
            </a:r>
          </a:p>
        </p:txBody>
      </p:sp>
    </p:spTree>
    <p:extLst>
      <p:ext uri="{BB962C8B-B14F-4D97-AF65-F5344CB8AC3E}">
        <p14:creationId xmlns:p14="http://schemas.microsoft.com/office/powerpoint/2010/main" val="206967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fontScale="90000"/>
          </a:bodyPr>
          <a:lstStyle/>
          <a:p>
            <a:pPr fontAlgn="auto">
              <a:spcAft>
                <a:spcPts val="0"/>
              </a:spcAft>
              <a:defRPr/>
            </a:pPr>
            <a:r>
              <a:rPr lang="en-US" dirty="0"/>
              <a:t>Barátta gegn mismunun og bandamennska</a:t>
            </a:r>
          </a:p>
        </p:txBody>
      </p:sp>
      <p:sp>
        <p:nvSpPr>
          <p:cNvPr id="2" name="Rectangle 1"/>
          <p:cNvSpPr/>
          <p:nvPr/>
        </p:nvSpPr>
        <p:spPr>
          <a:xfrm>
            <a:off x="435769" y="716010"/>
            <a:ext cx="8372475" cy="6629507"/>
          </a:xfrm>
          <a:prstGeom prst="rect">
            <a:avLst/>
          </a:prstGeom>
        </p:spPr>
        <p:txBody>
          <a:bodyPr wrap="square">
            <a:spAutoFit/>
          </a:bodyPr>
          <a:lstStyle/>
          <a:p>
            <a:pPr eaLnBrk="1" hangingPunct="1"/>
            <a:r>
              <a:rPr lang="en-US" dirty="0">
                <a:ea typeface="MS PGothic" charset="-128"/>
              </a:rPr>
              <a:t>Margir telja að fyrsta skrefið í </a:t>
            </a:r>
            <a:r>
              <a:rPr lang="en-US" dirty="0" err="1">
                <a:ea typeface="MS PGothic" charset="-128"/>
              </a:rPr>
              <a:t>bandamennsku</a:t>
            </a:r>
            <a:r>
              <a:rPr lang="en-US" dirty="0">
                <a:ea typeface="MS PGothic" charset="-128"/>
              </a:rPr>
              <a:t> sé að hlusta og sýna skilning.</a:t>
            </a:r>
          </a:p>
          <a:p>
            <a:pPr marL="285750" indent="-285750" eaLnBrk="1" hangingPunct="1">
              <a:buFont typeface="Arial" charset="0"/>
              <a:buChar char="•"/>
            </a:pPr>
            <a:r>
              <a:rPr lang="en-US" dirty="0">
                <a:ea typeface="MS PGothic" charset="-128"/>
              </a:rPr>
              <a:t>LGBTQ-fólk er ekki einsleitur hópur og einstaklingarnir í hverjum hópi eru það ekki heldur.</a:t>
            </a:r>
          </a:p>
          <a:p>
            <a:pPr marL="285750" indent="-285750" eaLnBrk="1" hangingPunct="1">
              <a:buFont typeface="Arial" charset="0"/>
              <a:buChar char="•"/>
            </a:pPr>
            <a:r>
              <a:rPr lang="en-US" dirty="0"/>
              <a:t>Það er ekki val að vera samkynhneigður, tvíkynhneigður, trans, hinsegin, intersex eða eikynhneigður, en hver og einn ræður hvernig hann tjáir eða gerir þann veruleika sýnilegan.</a:t>
            </a:r>
          </a:p>
          <a:p>
            <a:pPr marL="742950" lvl="1" indent="-285750">
              <a:buFont typeface="Arial" charset="0"/>
              <a:buChar char="•"/>
            </a:pPr>
            <a:r>
              <a:rPr lang="en-US" dirty="0"/>
              <a:t>Svo lengi sem tjáningin særir engan er engin röng leið til að tjá kynvitund eða kynferðislega sjálfsmynd.  </a:t>
            </a:r>
          </a:p>
          <a:p>
            <a:pPr marL="742950" lvl="1" indent="-285750">
              <a:buFont typeface="Arial" charset="0"/>
              <a:buChar char="•"/>
            </a:pPr>
            <a:r>
              <a:rPr lang="en-US" dirty="0"/>
              <a:t>Þótt þú þekkir LGBTQ-manneskju eða tilheyrir sjálf samfélaginu skaltu ekki ætla að þú getir gert kröfur til annarra eða sagt þeim hvernig þeir eigi að tjá sig eða lifa lífinu.</a:t>
            </a:r>
          </a:p>
          <a:p>
            <a:pPr marL="742950" lvl="1" indent="-285750">
              <a:buFont typeface="Arial" charset="0"/>
              <a:buChar char="•"/>
            </a:pPr>
            <a:endParaRPr lang="en-US" dirty="0">
              <a:ea typeface="MS PGothic" charset="-128"/>
            </a:endParaRPr>
          </a:p>
          <a:p>
            <a:pPr marL="742950" lvl="1" indent="-285750">
              <a:buFont typeface="Arial" charset="0"/>
              <a:buChar char="•"/>
            </a:pPr>
            <a:endParaRPr lang="en-US" dirty="0">
              <a:ea typeface="MS PGothic" charset="-128"/>
            </a:endParaRPr>
          </a:p>
          <a:p>
            <a:r>
              <a:rPr lang="en-US" dirty="0">
                <a:ea typeface="MS PGothic" charset="-128"/>
              </a:rPr>
              <a:t>Virðing og umhyggja byggjast þó á nokkrum almennum grundvallaratriðum:</a:t>
            </a:r>
          </a:p>
          <a:p>
            <a:pPr marL="285750" indent="-285750">
              <a:buFont typeface="Arial" charset="0"/>
              <a:buChar char="•"/>
            </a:pPr>
            <a:r>
              <a:rPr lang="en-US" dirty="0">
                <a:ea typeface="MS PGothic" charset="-128"/>
              </a:rPr>
              <a:t>Að tala um fólk eins og það sjálft kýs.</a:t>
            </a:r>
          </a:p>
          <a:p>
            <a:pPr marL="285750" indent="-285750">
              <a:buFont typeface="Arial" charset="0"/>
              <a:buChar char="•"/>
            </a:pPr>
            <a:r>
              <a:rPr lang="en-US" dirty="0">
                <a:ea typeface="MS PGothic" charset="-128"/>
              </a:rPr>
              <a:t>Að draga ekki ályktanir af sjálfsmynd fólks um hvað það vilji gera, klæðast, horfa á eða styðja.</a:t>
            </a:r>
          </a:p>
          <a:p>
            <a:pPr marL="285750" indent="-285750">
              <a:buFont typeface="Arial" charset="0"/>
              <a:buChar char="•"/>
            </a:pPr>
            <a:r>
              <a:rPr lang="en-US" dirty="0">
                <a:ea typeface="MS PGothic" charset="-128"/>
              </a:rPr>
              <a:t>Að forðast slangur, brandara og sambærilega framkomu nema fullvíst sé að aðrir séu sáttir við slíkt.</a:t>
            </a:r>
          </a:p>
          <a:p>
            <a:pPr marL="285750" indent="-285750">
              <a:buFont typeface="Arial" charset="0"/>
              <a:buChar char="•"/>
            </a:pPr>
            <a:endParaRPr lang="en-US" dirty="0">
              <a:ea typeface="MS PGothic" charset="-128"/>
            </a:endParaRPr>
          </a:p>
          <a:p>
            <a:pPr marL="285750" indent="-285750">
              <a:buFont typeface="Arial" charset="0"/>
              <a:buChar char="•"/>
            </a:pPr>
            <a:endParaRPr lang="en-US" dirty="0">
              <a:ea typeface="MS PGothic" charset="-128"/>
            </a:endParaRPr>
          </a:p>
          <a:p>
            <a:r>
              <a:rPr lang="en-US" dirty="0">
                <a:ea typeface="MS PGothic" charset="-128"/>
              </a:rPr>
              <a:t>Við eigum að gera okkar besta, en það getur tekið tíma og fyrirhöfn að breyta hugarfari, orðfæri og hegðun. Það er þó vel þess virði og ekki ýkja erfitt.</a:t>
            </a:r>
            <a:endParaRPr lang="en-US" dirty="0"/>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1298681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12.8</a:t>
            </a:r>
          </a:p>
        </p:txBody>
      </p:sp>
      <p:pic>
        <p:nvPicPr>
          <p:cNvPr id="2" name="Figure" descr="Woman in 1950s or 1960s dress putting coffee on buffet in a formally set family dining room."/>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7200" y="1236853"/>
            <a:ext cx="4032250" cy="4998657"/>
          </a:xfrm>
        </p:spPr>
      </p:pic>
      <p:sp>
        <p:nvSpPr>
          <p:cNvPr id="8195" name="Figure Legend"/>
          <p:cNvSpPr>
            <a:spLocks noGrp="1"/>
          </p:cNvSpPr>
          <p:nvPr>
            <p:ph type="body" sz="quarter" idx="14"/>
          </p:nvPr>
        </p:nvSpPr>
        <p:spPr>
          <a:xfrm>
            <a:off x="4606925" y="1108075"/>
            <a:ext cx="3913188" cy="5256213"/>
          </a:xfrm>
        </p:spPr>
        <p:txBody>
          <a:bodyPr/>
          <a:lstStyle/>
          <a:p>
            <a:r>
              <a:rPr lang="en-US" sz="1600" dirty="0">
                <a:solidFill>
                  <a:schemeClr val="tx1"/>
                </a:solidFill>
              </a:rPr>
              <a:t>Hefðbundnar birtingarmyndir kynhlutverka í Bandaríkjunum styrkja þá hugmynd að konur eigi að vera undirgefnar körlum. </a:t>
            </a:r>
          </a:p>
          <a:p>
            <a:endParaRPr lang="en-US" sz="1600" dirty="0">
              <a:solidFill>
                <a:schemeClr val="tx1"/>
              </a:solidFill>
            </a:endParaRPr>
          </a:p>
          <a:p>
            <a:r>
              <a:rPr lang="en-US" sz="1600" dirty="0">
                <a:solidFill>
                  <a:schemeClr val="tx1"/>
                </a:solidFill>
              </a:rPr>
              <a:t>(Ljósmynd: Sport Suburban/</a:t>
            </a:r>
            <a:r>
              <a:rPr lang="en-US" sz="1600" dirty="0" err="1">
                <a:solidFill>
                  <a:schemeClr val="tx1"/>
                </a:solidFill>
              </a:rPr>
              <a:t>flickr</a:t>
            </a:r>
            <a:r>
              <a:rPr lang="en-US" sz="1600" dirty="0">
                <a:solidFill>
                  <a:schemeClr val="tx1"/>
                </a:solidFill>
              </a:rPr>
              <a:t>)</a:t>
            </a:r>
          </a:p>
        </p:txBody>
      </p:sp>
    </p:spTree>
    <p:extLst>
      <p:ext uri="{BB962C8B-B14F-4D97-AF65-F5344CB8AC3E}">
        <p14:creationId xmlns:p14="http://schemas.microsoft.com/office/powerpoint/2010/main" val="2129118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a:bodyPr>
          <a:lstStyle/>
          <a:p>
            <a:pPr fontAlgn="auto">
              <a:spcAft>
                <a:spcPts val="0"/>
              </a:spcAft>
              <a:defRPr/>
            </a:pPr>
            <a:r>
              <a:rPr lang="en-US" dirty="0"/>
              <a:t>Kyngervi og kynjamisrétti</a:t>
            </a:r>
          </a:p>
        </p:txBody>
      </p:sp>
      <p:sp>
        <p:nvSpPr>
          <p:cNvPr id="2" name="Rectangle 1"/>
          <p:cNvSpPr/>
          <p:nvPr/>
        </p:nvSpPr>
        <p:spPr>
          <a:xfrm>
            <a:off x="435769" y="716010"/>
            <a:ext cx="8372475" cy="4690515"/>
          </a:xfrm>
          <a:prstGeom prst="rect">
            <a:avLst/>
          </a:prstGeom>
        </p:spPr>
        <p:txBody>
          <a:bodyPr wrap="square">
            <a:spAutoFit/>
          </a:bodyPr>
          <a:lstStyle/>
          <a:p>
            <a:pPr marL="0" indent="0" eaLnBrk="1" hangingPunct="1">
              <a:buFont typeface="Arial" panose="020B0604020202020204" pitchFamily="34" charset="0"/>
              <a:buNone/>
              <a:defRPr/>
            </a:pPr>
            <a:r>
              <a:rPr lang="en-US" altLang="en-US" b="1" dirty="0"/>
              <a:t>Félagsmótun</a:t>
            </a:r>
          </a:p>
          <a:p>
            <a:pPr marL="0" indent="0" eaLnBrk="1" hangingPunct="1">
              <a:buFont typeface="Arial" panose="020B0604020202020204" pitchFamily="34" charset="0"/>
              <a:buNone/>
              <a:defRPr/>
            </a:pPr>
            <a:endParaRPr lang="en-US" altLang="en-US" b="1" dirty="0"/>
          </a:p>
          <a:p>
            <a:pPr marL="0" indent="0" eaLnBrk="1" hangingPunct="1">
              <a:buFont typeface="Arial" panose="020B0604020202020204" pitchFamily="34" charset="0"/>
              <a:buNone/>
              <a:defRPr/>
            </a:pPr>
            <a:r>
              <a:rPr lang="en-US" dirty="0"/>
              <a:t>Börn verða meðvituð um kynhlutverk við tveggja eða þriggja ára aldur. </a:t>
            </a:r>
          </a:p>
          <a:p>
            <a:pPr marL="0" indent="0" eaLnBrk="1" hangingPunct="1">
              <a:buFont typeface="Arial" panose="020B0604020202020204" pitchFamily="34" charset="0"/>
              <a:buNone/>
              <a:defRPr/>
            </a:pPr>
            <a:r>
              <a:rPr lang="en-US" dirty="0"/>
              <a:t>Við fjögurra eða fimm ára aldur hafa flest börn tileinkað sér þau kynhlutverk sem teljast viðeigandi í menningu þeirra (Kane 1996). </a:t>
            </a:r>
            <a:endParaRPr lang="en-US" b="1" dirty="0"/>
          </a:p>
          <a:p>
            <a:pPr marL="0" indent="0" eaLnBrk="1" hangingPunct="1">
              <a:buFont typeface="Arial" panose="020B0604020202020204" pitchFamily="34" charset="0"/>
              <a:buNone/>
              <a:defRPr/>
            </a:pPr>
            <a:endParaRPr lang="en-US" altLang="en-US" b="1" dirty="0"/>
          </a:p>
          <a:p>
            <a:pPr marL="0" indent="0" eaLnBrk="1" hangingPunct="1">
              <a:buFont typeface="Arial" panose="020B0604020202020204" pitchFamily="34" charset="0"/>
              <a:buNone/>
              <a:defRPr/>
            </a:pPr>
            <a:r>
              <a:rPr lang="en-US" altLang="en-US" b="1" dirty="0"/>
              <a:t>Kynjamisrétti</a:t>
            </a:r>
            <a:r>
              <a:rPr lang="en-US" altLang="en-US" dirty="0"/>
              <a:t> er sú fordómafulla trú að annað kynið sé meira virði en hitt </a:t>
            </a:r>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a:p>
            <a:pPr eaLnBrk="1" hangingPunct="1">
              <a:lnSpc>
                <a:spcPct val="80000"/>
              </a:lnSpc>
            </a:pPr>
            <a:r>
              <a:rPr lang="en-US" altLang="en-US" dirty="0">
                <a:ea typeface="MS PGothic" charset="-128"/>
              </a:rPr>
              <a:t>Fólk elur börn gjarnan upp á þann hátt að staðalmyndir kynjanna mótast og styrkjast:</a:t>
            </a:r>
          </a:p>
          <a:p>
            <a:pPr marL="285750" indent="-285750" eaLnBrk="1" hangingPunct="1">
              <a:lnSpc>
                <a:spcPct val="80000"/>
              </a:lnSpc>
              <a:buFont typeface="Arial" charset="0"/>
              <a:buChar char="•"/>
            </a:pPr>
            <a:r>
              <a:rPr lang="en-US" altLang="en-US" dirty="0">
                <a:ea typeface="MS PGothic" charset="-128"/>
              </a:rPr>
              <a:t>Ungir drengir verða oft fyrir þrýstingi um að hegða sér ekki á kvenlegan hátt.</a:t>
            </a:r>
          </a:p>
          <a:p>
            <a:pPr marL="285750" indent="-285750" eaLnBrk="1" hangingPunct="1">
              <a:lnSpc>
                <a:spcPct val="80000"/>
              </a:lnSpc>
              <a:buFont typeface="Arial" charset="0"/>
              <a:buChar char="•"/>
            </a:pPr>
            <a:r>
              <a:rPr lang="en-US" altLang="en-US" dirty="0">
                <a:ea typeface="MS PGothic" charset="-128"/>
              </a:rPr>
              <a:t>Heimilisverk barna samræmast staðalmyndum kynjanna</a:t>
            </a:r>
          </a:p>
          <a:p>
            <a:pPr marL="285750" indent="-285750" eaLnBrk="1" hangingPunct="1">
              <a:lnSpc>
                <a:spcPct val="80000"/>
              </a:lnSpc>
              <a:buFont typeface="Arial" charset="0"/>
              <a:buChar char="•"/>
            </a:pPr>
            <a:r>
              <a:rPr lang="en-US" altLang="en-US" dirty="0">
                <a:ea typeface="MS PGothic" charset="-128"/>
              </a:rPr>
              <a:t>Kennarar draga ályktanir um getu og hvað teljist viðeigandi út frá kyni.</a:t>
            </a:r>
          </a:p>
          <a:p>
            <a:pPr marL="285750" indent="-285750" eaLnBrk="1" hangingPunct="1">
              <a:lnSpc>
                <a:spcPct val="80000"/>
              </a:lnSpc>
              <a:buFont typeface="Arial" charset="0"/>
              <a:buChar char="•"/>
            </a:pPr>
            <a:r>
              <a:rPr lang="en-US" altLang="en-US" dirty="0">
                <a:ea typeface="MS PGothic" charset="-128"/>
              </a:rPr>
              <a:t>Drengir eru oftar beðnir um að svara og fá meira hrós en stúlkur í skólanum</a:t>
            </a:r>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134297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12.9</a:t>
            </a:r>
          </a:p>
        </p:txBody>
      </p:sp>
      <p:pic>
        <p:nvPicPr>
          <p:cNvPr id="2" name="Figure" descr="A woman riding a pink motorcycle is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299717" y="1122363"/>
            <a:ext cx="4377879"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Þótt sú staðalmynd sé ríkjandi í samfélaginu að mótorhjól tengist körlum sýna konur á mótorhjólum að hlutverk kvenna í Bandaríkjum nútímans nær langt út fyrir eldhúsið. (Ljósmynd: Robert Couse-Baker/</a:t>
            </a:r>
            <a:r>
              <a:rPr lang="en-US" sz="1600" dirty="0" err="1"/>
              <a:t>flickr</a:t>
            </a:r>
            <a:r>
              <a:rPr lang="en-US" sz="1600" dirty="0"/>
              <a:t>)</a:t>
            </a:r>
          </a:p>
        </p:txBody>
      </p:sp>
    </p:spTree>
    <p:extLst>
      <p:ext uri="{BB962C8B-B14F-4D97-AF65-F5344CB8AC3E}">
        <p14:creationId xmlns:p14="http://schemas.microsoft.com/office/powerpoint/2010/main" val="1882000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a:bodyPr>
          <a:lstStyle/>
          <a:p>
            <a:pPr fontAlgn="auto">
              <a:spcAft>
                <a:spcPts val="0"/>
              </a:spcAft>
              <a:defRPr/>
            </a:pPr>
            <a:r>
              <a:rPr lang="en-US"/>
              <a:t>Félagsleg lagskipting </a:t>
            </a:r>
            <a:r>
              <a:rPr lang="en-US" dirty="0"/>
              <a:t>eftir kyni</a:t>
            </a:r>
          </a:p>
        </p:txBody>
      </p:sp>
      <p:sp>
        <p:nvSpPr>
          <p:cNvPr id="2" name="Rectangle 1"/>
          <p:cNvSpPr/>
          <p:nvPr/>
        </p:nvSpPr>
        <p:spPr>
          <a:xfrm>
            <a:off x="435769" y="716010"/>
            <a:ext cx="8372475" cy="4136517"/>
          </a:xfrm>
          <a:prstGeom prst="rect">
            <a:avLst/>
          </a:prstGeom>
        </p:spPr>
        <p:txBody>
          <a:bodyPr wrap="square">
            <a:spAutoFit/>
          </a:bodyPr>
          <a:lstStyle/>
          <a:p>
            <a:r>
              <a:rPr lang="en-US" b="1" dirty="0"/>
              <a:t>Félagsleg lagskipting og ójöfnuður</a:t>
            </a:r>
          </a:p>
          <a:p>
            <a:r>
              <a:rPr lang="en-US" dirty="0"/>
              <a:t>Lagskipting vísar til kerfis þar sem hópar fólks hafa ójafnan aðgang að grundvallargæðum samfélagsins sem eru jafnframt mikils metin. </a:t>
            </a:r>
          </a:p>
          <a:p>
            <a:endParaRPr lang="en-US" dirty="0"/>
          </a:p>
          <a:p>
            <a:r>
              <a:rPr lang="en-US" dirty="0"/>
              <a:t>Fyrir 1809—Konur máttu ekki gera erfðaskrá</a:t>
            </a:r>
          </a:p>
          <a:p>
            <a:r>
              <a:rPr lang="en-US" dirty="0"/>
              <a:t>Fyrir 1840—Konur máttu hvorki eiga né ráða yfir eignum</a:t>
            </a:r>
          </a:p>
          <a:p>
            <a:r>
              <a:rPr lang="en-US" dirty="0"/>
              <a:t>Fyrir 1920—Konur höfðu ekki kosningarétt</a:t>
            </a:r>
          </a:p>
          <a:p>
            <a:r>
              <a:rPr lang="en-US" dirty="0"/>
              <a:t>Fyrir 1963—Atvinnurekendum var heimilt að greiða konu lægri laun en karli fyrir sama starf</a:t>
            </a:r>
          </a:p>
          <a:p>
            <a:r>
              <a:rPr lang="en-US" dirty="0"/>
              <a:t>Fyrir 1973—Konur áttu ekki rétt á öruggri og löglegri þungunarrofsaðgerð 							(</a:t>
            </a:r>
            <a:r>
              <a:rPr lang="en-US" dirty="0" err="1"/>
              <a:t>Imbornoni</a:t>
            </a:r>
            <a:r>
              <a:rPr lang="en-US" dirty="0"/>
              <a:t> 2009)</a:t>
            </a:r>
          </a:p>
          <a:p>
            <a:br>
              <a:rPr lang="en-US" dirty="0"/>
            </a:br>
            <a:endParaRPr lang="en-US" altLang="en-US" dirty="0">
              <a:ea typeface="MS PGothic" charset="-128"/>
            </a:endParaRPr>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4289373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a:bodyPr>
          <a:lstStyle/>
          <a:p>
            <a:pPr fontAlgn="auto">
              <a:spcAft>
                <a:spcPts val="0"/>
              </a:spcAft>
              <a:defRPr/>
            </a:pPr>
            <a:r>
              <a:rPr lang="en-US" dirty="0"/>
              <a:t>Launamunurinn</a:t>
            </a:r>
          </a:p>
        </p:txBody>
      </p:sp>
      <p:sp>
        <p:nvSpPr>
          <p:cNvPr id="2" name="Rectangle 1"/>
          <p:cNvSpPr/>
          <p:nvPr/>
        </p:nvSpPr>
        <p:spPr>
          <a:xfrm>
            <a:off x="435769" y="716010"/>
            <a:ext cx="8372475" cy="5244513"/>
          </a:xfrm>
          <a:prstGeom prst="rect">
            <a:avLst/>
          </a:prstGeom>
        </p:spPr>
        <p:txBody>
          <a:bodyPr wrap="square">
            <a:spAutoFit/>
          </a:bodyPr>
          <a:lstStyle/>
          <a:p>
            <a:r>
              <a:rPr lang="en-US" dirty="0"/>
              <a:t>Þótt konur séu nær helmingur (49,8 prósent) launafólks eru karlar mun fjölmennari í áhrifamiklum valdastöðum sem jafnframt eru hálaunastörf (U.S. Census Bureau 2010). </a:t>
            </a:r>
          </a:p>
          <a:p>
            <a:endParaRPr lang="en-US" dirty="0"/>
          </a:p>
          <a:p>
            <a:r>
              <a:rPr lang="en-US" dirty="0"/>
              <a:t>Jafnvel þegar kona gegnir sambærilegu starfi og karl fær hún að jafnaði aðeins 81 sent fyrir hvern dollar sem karl í sambærilegu starfi fær (</a:t>
            </a:r>
            <a:r>
              <a:rPr lang="en-US" dirty="0" err="1"/>
              <a:t>Payscale</a:t>
            </a:r>
            <a:r>
              <a:rPr lang="en-US" dirty="0"/>
              <a:t> 2020). </a:t>
            </a:r>
          </a:p>
          <a:p>
            <a:endParaRPr lang="en-US" dirty="0"/>
          </a:p>
          <a:p>
            <a:r>
              <a:rPr lang="en-US" dirty="0"/>
              <a:t>Konur á vinnumarkaði sinna enn fremur stærstum hluta ólaunaðra heimilisstarfa. </a:t>
            </a:r>
          </a:p>
          <a:p>
            <a:pPr marL="285750" indent="-285750">
              <a:buFont typeface="Arial" charset="0"/>
              <a:buChar char="•"/>
            </a:pPr>
            <a:r>
              <a:rPr lang="en-US" dirty="0"/>
              <a:t>Á venjulegum degi verja 84 prósent kvenna tíma í heimilishald, samanborið við 67 prósent karla (U.S. Census Bureau 2011). </a:t>
            </a:r>
          </a:p>
          <a:p>
            <a:pPr marL="285750" indent="-285750">
              <a:buFont typeface="Arial" charset="0"/>
              <a:buChar char="•"/>
            </a:pPr>
            <a:r>
              <a:rPr lang="en-US" dirty="0"/>
              <a:t>Þetta tvöfalda vinnuálag viðheldur undirskipaðri stöðu vinnandi kvenna innan fjölskyldunnar (</a:t>
            </a:r>
            <a:r>
              <a:rPr lang="en-US" dirty="0" err="1"/>
              <a:t>Hochschild</a:t>
            </a:r>
            <a:r>
              <a:rPr lang="en-US" dirty="0"/>
              <a:t> og </a:t>
            </a:r>
            <a:r>
              <a:rPr lang="en-US" dirty="0" err="1"/>
              <a:t>Machung</a:t>
            </a:r>
            <a:r>
              <a:rPr lang="en-US" dirty="0"/>
              <a:t> 1989).</a:t>
            </a:r>
          </a:p>
          <a:p>
            <a:br>
              <a:rPr lang="en-US" dirty="0"/>
            </a:br>
            <a:endParaRPr lang="en-US" altLang="en-US" dirty="0">
              <a:ea typeface="MS PGothic" charset="-128"/>
            </a:endParaRPr>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1361630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55557"/>
            <a:ext cx="8062913" cy="658813"/>
          </a:xfrm>
        </p:spPr>
        <p:txBody>
          <a:bodyPr/>
          <a:lstStyle/>
          <a:p>
            <a:pPr fontAlgn="auto">
              <a:spcAft>
                <a:spcPts val="0"/>
              </a:spcAft>
              <a:defRPr/>
            </a:pPr>
            <a:r>
              <a:rPr lang="en-US" dirty="0"/>
              <a:t>Mynd 12.10</a:t>
            </a:r>
          </a:p>
        </p:txBody>
      </p:sp>
      <p:pic>
        <p:nvPicPr>
          <p:cNvPr id="4" name="Picture Placeholder 3" descr="A graph shows the wage gap between men and women using median wages. In 1960, men made approximately $20,000 more per year than women. In 1985 the gap was about the same. In 2000 the gap began to close, with women making about $40,000 per year and men making about $52,000 per year. In 2017, women made $41,977 per year and men made approximately $52,146 per year, which is among the closet points in the graph." title="Figure 12.10"/>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814386" y="714675"/>
            <a:ext cx="6786564" cy="4886027"/>
          </a:xfrm>
        </p:spPr>
      </p:pic>
      <p:sp>
        <p:nvSpPr>
          <p:cNvPr id="9219" name="Figure Legend"/>
          <p:cNvSpPr>
            <a:spLocks noGrp="1"/>
          </p:cNvSpPr>
          <p:nvPr>
            <p:ph type="body" sz="quarter" idx="14"/>
          </p:nvPr>
        </p:nvSpPr>
        <p:spPr>
          <a:xfrm>
            <a:off x="457198" y="5657854"/>
            <a:ext cx="8062913" cy="1166812"/>
          </a:xfrm>
        </p:spPr>
        <p:txBody>
          <a:bodyPr/>
          <a:lstStyle/>
          <a:p>
            <a:r>
              <a:rPr lang="en-US" sz="1600" b="1" dirty="0"/>
              <a:t>Mynd 12.10</a:t>
            </a:r>
            <a:r>
              <a:rPr lang="en-US" sz="1600" dirty="0"/>
              <a:t> Árið 2017 voru miðgildi heildartekna karla 52.146 Bandaríkjadalir og kvenna 41.977 Bandaríkjadalir. Konur í Bandaríkjunum höfðu því 80,1% af tekjum karla. (Heimild: Women’s Bureau, U.S. Department of Labor)</a:t>
            </a:r>
          </a:p>
        </p:txBody>
      </p:sp>
    </p:spTree>
    <p:extLst>
      <p:ext uri="{BB962C8B-B14F-4D97-AF65-F5344CB8AC3E}">
        <p14:creationId xmlns:p14="http://schemas.microsoft.com/office/powerpoint/2010/main" val="5315287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12.11</a:t>
            </a:r>
          </a:p>
        </p:txBody>
      </p:sp>
      <p:pic>
        <p:nvPicPr>
          <p:cNvPr id="2" name="Figure" descr="A woman is shown kneeling on bathroom floor scrubbing toilet."/>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937318" y="1122363"/>
            <a:ext cx="5102677"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Í sumum menningarheimum sinna konur öllum heimilisstörfum án aðstoðar karla vegna þess að heimilisstörf eru talin veikleikamerki og kvenlegur eiginleiki. (Ljósmynd: Evil Erin/</a:t>
            </a:r>
            <a:r>
              <a:rPr lang="en-US" sz="1600" dirty="0" err="1"/>
              <a:t>flickr</a:t>
            </a:r>
            <a:r>
              <a:rPr lang="en-US" sz="1600" dirty="0"/>
              <a:t>)</a:t>
            </a:r>
          </a:p>
        </p:txBody>
      </p:sp>
    </p:spTree>
    <p:extLst>
      <p:ext uri="{BB962C8B-B14F-4D97-AF65-F5344CB8AC3E}">
        <p14:creationId xmlns:p14="http://schemas.microsoft.com/office/powerpoint/2010/main" val="1584178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12.12: Konur í stjórnmálum</a:t>
            </a:r>
          </a:p>
        </p:txBody>
      </p:sp>
      <p:pic>
        <p:nvPicPr>
          <p:cNvPr id="4" name="Picture Placeholder 3" descr="A chart shows women in Congress over time. In 1978, there were 20 women in Congress. In 1988 there were 25. In 1998, there were 63 women in Congress, and in 2008 there were 88 women. 2018 had 110 women in Congress."/>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800223" y="1027123"/>
            <a:ext cx="5700714" cy="4246541"/>
          </a:xfrm>
        </p:spPr>
      </p:pic>
      <p:sp>
        <p:nvSpPr>
          <p:cNvPr id="9219" name="Figure Legend"/>
          <p:cNvSpPr>
            <a:spLocks noGrp="1"/>
          </p:cNvSpPr>
          <p:nvPr>
            <p:ph type="body" sz="quarter" idx="14"/>
          </p:nvPr>
        </p:nvSpPr>
        <p:spPr>
          <a:xfrm>
            <a:off x="457200" y="5400675"/>
            <a:ext cx="8062913" cy="1166812"/>
          </a:xfrm>
        </p:spPr>
        <p:txBody>
          <a:bodyPr/>
          <a:lstStyle/>
          <a:p>
            <a:r>
              <a:rPr lang="en-US" sz="1600" dirty="0"/>
              <a:t>Kynjaskipting fulltrúa á Bandaríkjaþingi. Árið 2021 sátu þar fleiri konur en nokkru sinni fyrr: 120 í fulltrúadeildinni og 24 í öldungadeildinni. Hlutfall kvenna hefur aukist jafnt og þétt en kynjahlutföllin eru enn langt frá því að vera jöfn. (Heimild: Unnið úr gögnum Center for American Women in Politics, Rutgers University)</a:t>
            </a:r>
          </a:p>
        </p:txBody>
      </p:sp>
    </p:spTree>
    <p:extLst>
      <p:ext uri="{BB962C8B-B14F-4D97-AF65-F5344CB8AC3E}">
        <p14:creationId xmlns:p14="http://schemas.microsoft.com/office/powerpoint/2010/main" val="1373676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a:bodyPr>
          <a:lstStyle/>
          <a:p>
            <a:pPr fontAlgn="auto">
              <a:spcAft>
                <a:spcPts val="0"/>
              </a:spcAft>
              <a:defRPr/>
            </a:pPr>
            <a:r>
              <a:rPr lang="en-US" dirty="0"/>
              <a:t>Femínismi</a:t>
            </a:r>
          </a:p>
        </p:txBody>
      </p:sp>
      <p:sp>
        <p:nvSpPr>
          <p:cNvPr id="2" name="Rectangle 1"/>
          <p:cNvSpPr/>
          <p:nvPr/>
        </p:nvSpPr>
        <p:spPr>
          <a:xfrm>
            <a:off x="435769" y="716010"/>
            <a:ext cx="8372475" cy="5244513"/>
          </a:xfrm>
          <a:prstGeom prst="rect">
            <a:avLst/>
          </a:prstGeom>
        </p:spPr>
        <p:txBody>
          <a:bodyPr wrap="square">
            <a:spAutoFit/>
          </a:bodyPr>
          <a:lstStyle/>
          <a:p>
            <a:r>
              <a:rPr lang="en-US" dirty="0"/>
              <a:t>Femínismi er oft tengdur pólitískri hugmyndafræði og því að draga úr völdum karla og annarra valdakerfa. Hann er þó mun víðtækari og fjallar um sjónarhorn kvenna og valdeflingu þeirra.</a:t>
            </a:r>
          </a:p>
          <a:p>
            <a:endParaRPr lang="en-US" dirty="0"/>
          </a:p>
          <a:p>
            <a:endParaRPr lang="en-US" dirty="0"/>
          </a:p>
          <a:p>
            <a:r>
              <a:rPr lang="en-US" dirty="0"/>
              <a:t>Betty Friedan: </a:t>
            </a:r>
            <a:r>
              <a:rPr lang="en-US" i="1" dirty="0"/>
              <a:t>Dulúð kvenleikans (1963)</a:t>
            </a:r>
            <a:r>
              <a:rPr lang="en-US" dirty="0"/>
              <a:t> </a:t>
            </a:r>
          </a:p>
          <a:p>
            <a:pPr marL="285750" indent="-285750">
              <a:buFont typeface="Arial" charset="0"/>
              <a:buChar char="•"/>
            </a:pPr>
            <a:r>
              <a:rPr lang="en-US" dirty="0"/>
              <a:t>Andmælti þeirri útbreiddu hugmynd eftir síðari heimsstyrjöld að eina hlutskipti kvenna væri að giftast og eignast börn. </a:t>
            </a:r>
          </a:p>
          <a:p>
            <a:pPr marL="285750" indent="-285750">
              <a:buFont typeface="Arial" charset="0"/>
              <a:buChar char="•"/>
            </a:pPr>
            <a:r>
              <a:rPr lang="en-US" dirty="0"/>
              <a:t>Beindi sjónum að </a:t>
            </a:r>
            <a:r>
              <a:rPr lang="en-US" i="1" dirty="0"/>
              <a:t>minnkandi</a:t>
            </a:r>
            <a:r>
              <a:rPr lang="en-US" dirty="0"/>
              <a:t> háskólasókn kvenna og lækkandi giftingaraldri á sjötta áratugnum og tengdi þessa þróun við vaxandi óhamingju þeirra. </a:t>
            </a:r>
          </a:p>
          <a:p>
            <a:pPr marL="285750" indent="-285750">
              <a:buFont typeface="Arial" charset="0"/>
              <a:buChar char="•"/>
            </a:pPr>
            <a:r>
              <a:rPr lang="en-US" dirty="0"/>
              <a:t>Lýsti samfélagsgerðum þar sem karlmenn skrifuðu og ritstýrðu kvennatímaritum að öllu leyti og héldu því einkum fram að húsmóðurhlutverkið og þjónusta við aðra væru meginmarkmið og kjarni sjálfsmyndar kvenna.</a:t>
            </a:r>
          </a:p>
          <a:p>
            <a:pPr marL="285750" indent="-285750">
              <a:buFont typeface="Arial" charset="0"/>
              <a:buChar char="•"/>
            </a:pPr>
            <a:r>
              <a:rPr lang="en-US" dirty="0"/>
              <a:t>Sýndi hvernig auglýsendur létu heimilisstörf líta út eins og starfsferil sem krefðist flókins búnaðar og margvíslegra aðfanga.</a:t>
            </a:r>
            <a:br>
              <a:rPr lang="en-US" dirty="0"/>
            </a:br>
            <a:endParaRPr lang="en-US" altLang="en-US" dirty="0">
              <a:ea typeface="MS PGothic" charset="-128"/>
            </a:endParaRPr>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910954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a:bodyPr>
          <a:lstStyle/>
          <a:p>
            <a:pPr fontAlgn="auto">
              <a:spcAft>
                <a:spcPts val="0"/>
              </a:spcAft>
              <a:defRPr/>
            </a:pPr>
            <a:r>
              <a:rPr lang="en-US" dirty="0"/>
              <a:t>Femínismi (frh.)</a:t>
            </a:r>
          </a:p>
        </p:txBody>
      </p:sp>
      <p:sp>
        <p:nvSpPr>
          <p:cNvPr id="2" name="Rectangle 1"/>
          <p:cNvSpPr/>
          <p:nvPr/>
        </p:nvSpPr>
        <p:spPr>
          <a:xfrm>
            <a:off x="200025" y="716010"/>
            <a:ext cx="8743950" cy="5860066"/>
          </a:xfrm>
          <a:prstGeom prst="rect">
            <a:avLst/>
          </a:prstGeom>
        </p:spPr>
        <p:txBody>
          <a:bodyPr wrap="square">
            <a:spAutoFit/>
          </a:bodyPr>
          <a:lstStyle/>
          <a:p>
            <a:r>
              <a:rPr lang="en-US" dirty="0"/>
              <a:t>Árið 1966 voru samtökin National Organization for Women stofnuð með það að markmiði að tryggja þátttöku kvenna á öllum sviðum bandarísks samfélags.</a:t>
            </a:r>
          </a:p>
          <a:p>
            <a:endParaRPr lang="en-US" dirty="0"/>
          </a:p>
          <a:p>
            <a:pPr>
              <a:spcBef>
                <a:spcPts val="600"/>
              </a:spcBef>
            </a:pPr>
            <a:r>
              <a:rPr lang="en-US" b="1" dirty="0"/>
              <a:t>Starfsemi, mótmæli og aðgerðir:</a:t>
            </a:r>
          </a:p>
          <a:p>
            <a:pPr marL="285750" indent="-285750">
              <a:spcBef>
                <a:spcPts val="600"/>
              </a:spcBef>
              <a:buFont typeface="Arial" charset="0"/>
              <a:buChar char="•"/>
            </a:pPr>
            <a:r>
              <a:rPr lang="en-US" i="1" dirty="0"/>
              <a:t>Ladies Home Journal</a:t>
            </a:r>
            <a:r>
              <a:rPr lang="en-US" dirty="0"/>
              <a:t>-mótmælin kröfðust þess að þetta leiðandi kvennatímarit réði konur sem höfunda og ritstjóra, greiddi þeim sanngjörn laun og víkkaði efnislega áherslu sína.</a:t>
            </a:r>
          </a:p>
          <a:p>
            <a:pPr marL="285750" indent="-285750">
              <a:spcBef>
                <a:spcPts val="600"/>
              </a:spcBef>
              <a:buFont typeface="Arial" charset="0"/>
              <a:buChar char="•"/>
            </a:pPr>
            <a:r>
              <a:rPr lang="en-US" dirty="0"/>
              <a:t>Mótmæli við Miss America-keppnina gegn hlutgervingu kvenna — þá var mun meiri áhersla lögð á líkamlegt útlit en nú — og gegn skorti á fjölbreytni meðal keppenda. </a:t>
            </a:r>
          </a:p>
          <a:p>
            <a:pPr marL="285750" indent="-285750">
              <a:spcBef>
                <a:spcPts val="600"/>
              </a:spcBef>
              <a:buFont typeface="Arial" charset="0"/>
              <a:buChar char="•"/>
            </a:pPr>
            <a:r>
              <a:rPr lang="en-US" dirty="0"/>
              <a:t>Stuðluðu að umbótum á lögum um rannsókn og saksókn nauðgunarmála með því að afnema kröfu um staðfestandi vitni</a:t>
            </a:r>
          </a:p>
          <a:p>
            <a:pPr marL="285750" indent="-285750">
              <a:spcBef>
                <a:spcPts val="600"/>
              </a:spcBef>
              <a:buFont typeface="Arial" charset="0"/>
              <a:buChar char="•"/>
            </a:pPr>
            <a:r>
              <a:rPr lang="en-US" dirty="0"/>
              <a:t>Stofnuðu og ráku kvennaathvörf </a:t>
            </a:r>
          </a:p>
          <a:p>
            <a:pPr marL="285750" indent="-285750">
              <a:spcBef>
                <a:spcPts val="600"/>
              </a:spcBef>
              <a:buFont typeface="Arial" charset="0"/>
              <a:buChar char="•"/>
            </a:pPr>
            <a:r>
              <a:rPr lang="en-US" dirty="0"/>
              <a:t>Vöktu athygli á heimilisofbeldi og beittu sér fyrir því að það yrði gert refsivert </a:t>
            </a:r>
          </a:p>
          <a:p>
            <a:pPr marL="742950" lvl="1" indent="-285750">
              <a:spcBef>
                <a:spcPts val="600"/>
              </a:spcBef>
              <a:buFont typeface="Arial" charset="0"/>
              <a:buChar char="•"/>
            </a:pPr>
            <a:r>
              <a:rPr lang="en-US" dirty="0"/>
              <a:t>(Áður en vitund jókst með þingnefndarfundum og greinum á borð við þær sem birtust í </a:t>
            </a:r>
            <a:r>
              <a:rPr lang="en-US" i="1" dirty="0"/>
              <a:t>Ms. </a:t>
            </a:r>
            <a:r>
              <a:rPr lang="en-US" dirty="0"/>
              <a:t>Magazine</a:t>
            </a:r>
            <a:r>
              <a:rPr lang="en-US" i="1" dirty="0"/>
              <a:t> </a:t>
            </a:r>
            <a:r>
              <a:rPr lang="en-US" dirty="0"/>
              <a:t>(1974) var sjaldan rætt um heimilisofbeldi eða höfðað mál vegna þess)</a:t>
            </a:r>
          </a:p>
          <a:p>
            <a:pPr marL="285750" indent="-285750">
              <a:spcBef>
                <a:spcPts val="600"/>
              </a:spcBef>
              <a:buFont typeface="Arial" charset="0"/>
              <a:buChar char="•"/>
            </a:pPr>
            <a:r>
              <a:rPr lang="en-US" dirty="0"/>
              <a:t>Studdu stjórnmálaframbjóðendur á borð við Patsy Mink og Shirley Chisholm </a:t>
            </a:r>
          </a:p>
          <a:p>
            <a:br>
              <a:rPr lang="en-US" dirty="0"/>
            </a:br>
            <a:endParaRPr lang="en-US" altLang="en-US" dirty="0">
              <a:ea typeface="MS PGothic" charset="-128"/>
            </a:endParaRPr>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1056508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41268"/>
            <a:ext cx="8062913" cy="658813"/>
          </a:xfrm>
        </p:spPr>
        <p:txBody>
          <a:bodyPr/>
          <a:lstStyle/>
          <a:p>
            <a:pPr fontAlgn="auto">
              <a:spcAft>
                <a:spcPts val="0"/>
              </a:spcAft>
              <a:defRPr/>
            </a:pPr>
            <a:r>
              <a:rPr lang="en-US" dirty="0"/>
              <a:t>Mynd 12.13</a:t>
            </a:r>
          </a:p>
        </p:txBody>
      </p:sp>
      <p:pic>
        <p:nvPicPr>
          <p:cNvPr id="3" name="Picture Placeholder 2" descr="A picture of Shirley Chisholm" title="FIgure 12.13"/>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102518" y="971549"/>
            <a:ext cx="6772276" cy="4681336"/>
          </a:xfrm>
        </p:spPr>
      </p:pic>
      <p:sp>
        <p:nvSpPr>
          <p:cNvPr id="9219" name="Figure Legend"/>
          <p:cNvSpPr>
            <a:spLocks noGrp="1"/>
          </p:cNvSpPr>
          <p:nvPr>
            <p:ph type="body" sz="quarter" idx="14"/>
          </p:nvPr>
        </p:nvSpPr>
        <p:spPr>
          <a:xfrm>
            <a:off x="457200" y="5924353"/>
            <a:ext cx="8062913" cy="862214"/>
          </a:xfrm>
        </p:spPr>
        <p:txBody>
          <a:bodyPr/>
          <a:lstStyle/>
          <a:p>
            <a:r>
              <a:rPr lang="en-US" sz="1600" dirty="0"/>
              <a:t>„Ókeypt og </a:t>
            </a:r>
            <a:r>
              <a:rPr lang="en-US" sz="1600" dirty="0" err="1"/>
              <a:t>óstjórnað</a:t>
            </a:r>
            <a:r>
              <a:rPr lang="en-US" sz="1600" dirty="0"/>
              <a:t>“: Shirley Chisholm var fyrsta svarta konan á Bandaríkjaþingi, meðal stofnenda Congressional Black Caucus og frambjóðandi til forsetatilnefningar annars af stærstu stjórnmálaflokkum landsins.</a:t>
            </a:r>
          </a:p>
        </p:txBody>
      </p:sp>
    </p:spTree>
    <p:extLst>
      <p:ext uri="{BB962C8B-B14F-4D97-AF65-F5344CB8AC3E}">
        <p14:creationId xmlns:p14="http://schemas.microsoft.com/office/powerpoint/2010/main" val="1540595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a:bodyPr>
          <a:lstStyle/>
          <a:p>
            <a:pPr fontAlgn="auto">
              <a:spcAft>
                <a:spcPts val="0"/>
              </a:spcAft>
              <a:defRPr/>
            </a:pPr>
            <a:r>
              <a:rPr lang="en-US" dirty="0"/>
              <a:t>Samvirknihyggja</a:t>
            </a:r>
          </a:p>
        </p:txBody>
      </p:sp>
      <p:sp>
        <p:nvSpPr>
          <p:cNvPr id="2" name="Rectangle 1"/>
          <p:cNvSpPr/>
          <p:nvPr/>
        </p:nvSpPr>
        <p:spPr>
          <a:xfrm>
            <a:off x="435769" y="716010"/>
            <a:ext cx="8372475" cy="4690515"/>
          </a:xfrm>
          <a:prstGeom prst="rect">
            <a:avLst/>
          </a:prstGeom>
        </p:spPr>
        <p:txBody>
          <a:bodyPr wrap="square">
            <a:spAutoFit/>
          </a:bodyPr>
          <a:lstStyle/>
          <a:p>
            <a:r>
              <a:rPr lang="en-US" dirty="0"/>
              <a:t>Samvirknihyggjufólk telur að kynhlutverk hafi mótast löngu fyrir iðnvæðingu. Karlar sinntu þá yfirleitt verkefnum utan heimilisins, svo sem veiðum, en konur heimilisstörfum innan þess og í nágrenni þess. </a:t>
            </a:r>
          </a:p>
          <a:p>
            <a:endParaRPr lang="en-US" dirty="0"/>
          </a:p>
          <a:p>
            <a:r>
              <a:rPr lang="en-US" dirty="0"/>
              <a:t>Þessi hlutverk voru talin hafa hagnýtt gildi vegna þess að meðganga og brjóstagjöf settu konum oft líkamlegar skorður og komu í veg fyrir að þær gætu verið lengi að heiman. </a:t>
            </a:r>
          </a:p>
          <a:p>
            <a:endParaRPr lang="en-US" dirty="0"/>
          </a:p>
          <a:p>
            <a:r>
              <a:rPr lang="en-US" dirty="0"/>
              <a:t>Eftir að hlutverkin höfðu fest sig í sessi gengu þau áfram til næstu kynslóða, enda þóttu þau árangursrík leið til að viðhalda starfsemi fjölskyldukerfisins. </a:t>
            </a:r>
          </a:p>
          <a:p>
            <a:br>
              <a:rPr lang="en-US" dirty="0"/>
            </a:br>
            <a:br>
              <a:rPr lang="en-US" dirty="0"/>
            </a:br>
            <a:endParaRPr lang="en-US" altLang="en-US" dirty="0">
              <a:ea typeface="MS PGothic" charset="-128"/>
            </a:endParaRPr>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1223469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a:bodyPr>
          <a:lstStyle/>
          <a:p>
            <a:pPr fontAlgn="auto">
              <a:spcAft>
                <a:spcPts val="0"/>
              </a:spcAft>
              <a:defRPr/>
            </a:pPr>
            <a:r>
              <a:rPr lang="en-US" dirty="0"/>
              <a:t>Táknræn samskiptahyggja</a:t>
            </a:r>
          </a:p>
        </p:txBody>
      </p:sp>
      <p:sp>
        <p:nvSpPr>
          <p:cNvPr id="2" name="Rectangle 1"/>
          <p:cNvSpPr/>
          <p:nvPr/>
        </p:nvSpPr>
        <p:spPr>
          <a:xfrm>
            <a:off x="435769" y="716010"/>
            <a:ext cx="8372475" cy="4198072"/>
          </a:xfrm>
          <a:prstGeom prst="rect">
            <a:avLst/>
          </a:prstGeom>
        </p:spPr>
        <p:txBody>
          <a:bodyPr wrap="square">
            <a:spAutoFit/>
          </a:bodyPr>
          <a:lstStyle/>
          <a:p>
            <a:pPr>
              <a:spcBef>
                <a:spcPts val="1200"/>
              </a:spcBef>
            </a:pPr>
            <a:r>
              <a:rPr lang="en-US" altLang="en-US" b="1" dirty="0"/>
              <a:t>Að framkvæma kyngervi </a:t>
            </a:r>
            <a:r>
              <a:rPr lang="en-US" altLang="en-US" dirty="0"/>
              <a:t>felst í því að sinna verkefnum í samræmi við það kyngervi sem samfélagið ætlar okkur og við tökum síðan sjálf upp.</a:t>
            </a:r>
          </a:p>
          <a:p>
            <a:pPr>
              <a:spcBef>
                <a:spcPts val="1200"/>
              </a:spcBef>
            </a:pPr>
            <a:endParaRPr lang="en-US" altLang="en-US" dirty="0"/>
          </a:p>
          <a:p>
            <a:pPr>
              <a:spcBef>
                <a:spcPts val="1200"/>
              </a:spcBef>
            </a:pPr>
            <a:r>
              <a:rPr lang="en-US" altLang="en-US" b="1" dirty="0"/>
              <a:t>Félagsleg mótun kynverundar </a:t>
            </a:r>
            <a:r>
              <a:rPr lang="en-US" altLang="en-US" dirty="0"/>
              <a:t>vísar til félagslega mótaðra skilgreininga á því hvaða kyntengda hegðun telst menningarlega viðeigandi og mótar hvernig fólk skynjar og upplifir kynverund.</a:t>
            </a:r>
          </a:p>
          <a:p>
            <a:pPr>
              <a:spcBef>
                <a:spcPts val="1200"/>
              </a:spcBef>
            </a:pPr>
            <a:endParaRPr lang="en-US" altLang="en-US" dirty="0"/>
          </a:p>
          <a:p>
            <a:pPr>
              <a:spcBef>
                <a:spcPts val="1200"/>
              </a:spcBef>
            </a:pPr>
            <a:r>
              <a:rPr lang="en-US" altLang="en-US" b="1" dirty="0"/>
              <a:t>Líffræðileg nauðhyggja </a:t>
            </a:r>
            <a:r>
              <a:rPr lang="en-US" altLang="en-US" dirty="0"/>
              <a:t>er sú trú að konur og karlar hegði sér á ólíkan hátt vegna meðfædds líffræðilegs kynjamunar.</a:t>
            </a:r>
          </a:p>
          <a:p>
            <a:br>
              <a:rPr lang="en-US" dirty="0"/>
            </a:br>
            <a:endParaRPr lang="en-US" altLang="en-US" dirty="0">
              <a:ea typeface="MS PGothic" charset="-128"/>
            </a:endParaRPr>
          </a:p>
          <a:p>
            <a:pPr eaLnBrk="1" hangingPunct="1">
              <a:lnSpc>
                <a:spcPct val="80000"/>
              </a:lnSpc>
            </a:pPr>
            <a:endParaRPr lang="en-US" altLang="en-US" dirty="0">
              <a:ea typeface="MS PGothic" charset="-128"/>
            </a:endParaRPr>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10536531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12.14</a:t>
            </a:r>
          </a:p>
        </p:txBody>
      </p:sp>
      <p:pic>
        <p:nvPicPr>
          <p:cNvPr id="2" name="Figure" descr="A bride and groom are shown from behind walking in a park setting."/>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155032" y="1122363"/>
            <a:ext cx="4667249"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Kynlífsvenjur geta verið mjög ólíkar milli hópa. Nýlegar rannsóknir benda meðal annars til þess að hjón stundi kynlíf oftar en einhleypt fólk og að 27 prósent hjóna á fertugsaldri stundi kynlíf að minnsta kosti tvisvar í viku (NSSHB 2010). (Mynd: epSos.de/</a:t>
            </a:r>
            <a:r>
              <a:rPr lang="en-US" sz="1600" dirty="0" err="1"/>
              <a:t>flickr</a:t>
            </a:r>
            <a:r>
              <a:rPr lang="en-US" sz="1600" dirty="0"/>
              <a:t>)</a:t>
            </a:r>
          </a:p>
        </p:txBody>
      </p:sp>
    </p:spTree>
    <p:extLst>
      <p:ext uri="{BB962C8B-B14F-4D97-AF65-F5344CB8AC3E}">
        <p14:creationId xmlns:p14="http://schemas.microsoft.com/office/powerpoint/2010/main" val="20671570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a:bodyPr>
          <a:lstStyle/>
          <a:p>
            <a:pPr fontAlgn="auto">
              <a:spcAft>
                <a:spcPts val="0"/>
              </a:spcAft>
              <a:defRPr/>
            </a:pPr>
            <a:r>
              <a:rPr lang="en-US" dirty="0"/>
              <a:t>Kynverund og viðhorf til hennar</a:t>
            </a:r>
          </a:p>
        </p:txBody>
      </p:sp>
      <p:sp>
        <p:nvSpPr>
          <p:cNvPr id="2" name="Rectangle 1"/>
          <p:cNvSpPr/>
          <p:nvPr/>
        </p:nvSpPr>
        <p:spPr>
          <a:xfrm>
            <a:off x="157163" y="630282"/>
            <a:ext cx="8815387" cy="6013954"/>
          </a:xfrm>
          <a:prstGeom prst="rect">
            <a:avLst/>
          </a:prstGeom>
        </p:spPr>
        <p:txBody>
          <a:bodyPr wrap="square">
            <a:spAutoFit/>
          </a:bodyPr>
          <a:lstStyle/>
          <a:p>
            <a:pPr>
              <a:spcBef>
                <a:spcPts val="600"/>
              </a:spcBef>
            </a:pPr>
            <a:r>
              <a:rPr lang="en-US" altLang="en-US" b="1" dirty="0">
                <a:ea typeface="MS PGothic" charset="-128"/>
              </a:rPr>
              <a:t>Kynverund</a:t>
            </a:r>
            <a:r>
              <a:rPr lang="en-US" altLang="en-US" dirty="0">
                <a:ea typeface="MS PGothic" charset="-128"/>
              </a:rPr>
              <a:t> vísar til getu einstaklings til kynferðislegra tilfinninga </a:t>
            </a:r>
          </a:p>
          <a:p>
            <a:pPr eaLnBrk="1" hangingPunct="1">
              <a:lnSpc>
                <a:spcPct val="80000"/>
              </a:lnSpc>
              <a:spcBef>
                <a:spcPts val="600"/>
              </a:spcBef>
            </a:pPr>
            <a:endParaRPr lang="en-US" altLang="en-US" dirty="0">
              <a:ea typeface="MS PGothic" charset="-128"/>
            </a:endParaRPr>
          </a:p>
          <a:p>
            <a:pPr eaLnBrk="1" hangingPunct="1">
              <a:lnSpc>
                <a:spcPct val="80000"/>
              </a:lnSpc>
              <a:spcBef>
                <a:spcPts val="600"/>
              </a:spcBef>
            </a:pPr>
            <a:r>
              <a:rPr lang="en-US" altLang="en-US" dirty="0">
                <a:ea typeface="MS PGothic" charset="-128"/>
              </a:rPr>
              <a:t>Þótt kynlíf sé menningarlegt algildi eru viðhorf til þess mjög breytileg.  </a:t>
            </a:r>
          </a:p>
          <a:p>
            <a:pPr marL="285750" indent="-285750" eaLnBrk="1" hangingPunct="1">
              <a:lnSpc>
                <a:spcPct val="80000"/>
              </a:lnSpc>
              <a:spcBef>
                <a:spcPts val="600"/>
              </a:spcBef>
              <a:buFont typeface="Arial" charset="0"/>
              <a:buChar char="•"/>
            </a:pPr>
            <a:r>
              <a:rPr lang="en-US" dirty="0"/>
              <a:t>Alls töldu 89 prósent Svía ekkert athugavert við kynlíf fyrir hjónaband, en aðeins 42 prósent Íra voru þeirrar skoðunar.</a:t>
            </a:r>
          </a:p>
          <a:p>
            <a:pPr marL="285750" indent="-285750" eaLnBrk="1" hangingPunct="1">
              <a:lnSpc>
                <a:spcPct val="80000"/>
              </a:lnSpc>
              <a:spcBef>
                <a:spcPts val="600"/>
              </a:spcBef>
              <a:buFont typeface="Arial" charset="0"/>
              <a:buChar char="•"/>
            </a:pPr>
            <a:r>
              <a:rPr lang="en-US" dirty="0"/>
              <a:t>Í Svíþjóð, Sviss, Belgíu, Íslandi, Danmörku og Hollandi gilda fáar reglur um kynferðislegt myndefni í fjölmiðlum og á öðrum vettvangi, og kynfræðsla er skyldubundinn hluti skólanáms.</a:t>
            </a:r>
          </a:p>
          <a:p>
            <a:pPr marL="285750" indent="-285750" eaLnBrk="1" hangingPunct="1">
              <a:lnSpc>
                <a:spcPct val="80000"/>
              </a:lnSpc>
              <a:spcBef>
                <a:spcPts val="600"/>
              </a:spcBef>
              <a:buFont typeface="Arial" charset="0"/>
              <a:buChar char="•"/>
            </a:pPr>
            <a:r>
              <a:rPr lang="en-US" dirty="0"/>
              <a:t>Tíðni þungana unglinga og kynsjúkdóma er með því lægsta sem gerist í heiminum í þessum löndum — mun lægri en í Bandaríkjunum, þar sem strangari reglur gilda um umræðu og framsetningu kynferðislegs efnis og kynfræðsla er mismunandi.	(</a:t>
            </a:r>
            <a:r>
              <a:rPr lang="en-US" dirty="0" err="1"/>
              <a:t>Grose</a:t>
            </a:r>
            <a:r>
              <a:rPr lang="en-US" dirty="0"/>
              <a:t> 2007 og Dutch News 2017). </a:t>
            </a:r>
          </a:p>
          <a:p>
            <a:pPr eaLnBrk="1" hangingPunct="1">
              <a:lnSpc>
                <a:spcPct val="80000"/>
              </a:lnSpc>
              <a:spcBef>
                <a:spcPts val="600"/>
              </a:spcBef>
            </a:pPr>
            <a:endParaRPr lang="en-US" dirty="0"/>
          </a:p>
          <a:p>
            <a:pPr eaLnBrk="1" hangingPunct="1">
              <a:lnSpc>
                <a:spcPct val="80000"/>
              </a:lnSpc>
              <a:spcBef>
                <a:spcPts val="600"/>
              </a:spcBef>
            </a:pPr>
            <a:r>
              <a:rPr lang="en-US" b="1" dirty="0"/>
              <a:t>Aðferðir við kynfræðslu:</a:t>
            </a:r>
          </a:p>
          <a:p>
            <a:pPr marL="285750" indent="-285750" eaLnBrk="1" hangingPunct="1">
              <a:lnSpc>
                <a:spcPct val="80000"/>
              </a:lnSpc>
              <a:spcBef>
                <a:spcPts val="600"/>
              </a:spcBef>
              <a:buFont typeface="Arial" charset="0"/>
              <a:buChar char="•"/>
            </a:pPr>
            <a:r>
              <a:rPr lang="en-US" dirty="0"/>
              <a:t>Tveir þriðju Bandaríkjamanna telja fræðslu um öruggari kynlífshegðun árangursríkari en fræðslu sem einskorðast við kynbindindi.  </a:t>
            </a:r>
          </a:p>
          <a:p>
            <a:pPr marL="285750" indent="-285750" eaLnBrk="1" hangingPunct="1">
              <a:lnSpc>
                <a:spcPct val="80000"/>
              </a:lnSpc>
              <a:spcBef>
                <a:spcPts val="600"/>
              </a:spcBef>
              <a:buFont typeface="Arial" charset="0"/>
              <a:buChar char="•"/>
            </a:pPr>
            <a:r>
              <a:rPr lang="en-US" dirty="0"/>
              <a:t>Aðeins 38 prósent framhaldsskóla og 14 prósent miðskóla í Bandaríkjunum kenna öll þau 19 efnisatriði sem Centers for Disease Control and Prevention telur nauðsynleg í kynfræðslu (</a:t>
            </a:r>
            <a:r>
              <a:rPr lang="en-US" dirty="0" err="1"/>
              <a:t>Janfaza</a:t>
            </a:r>
            <a:r>
              <a:rPr lang="en-US" dirty="0"/>
              <a:t> 2020).</a:t>
            </a:r>
          </a:p>
          <a:p>
            <a:pPr marL="285750" indent="-285750" eaLnBrk="1" hangingPunct="1">
              <a:lnSpc>
                <a:spcPct val="80000"/>
              </a:lnSpc>
              <a:spcBef>
                <a:spcPts val="600"/>
              </a:spcBef>
              <a:buFont typeface="Arial" charset="0"/>
              <a:buChar char="•"/>
            </a:pPr>
            <a:r>
              <a:rPr lang="en-US" dirty="0"/>
              <a:t>Tíðni kynsjúkdóma og þungana unglinga er mun hærri í Bandaríkjunum en í löndum með heildstæðari kynfræðslu.</a:t>
            </a:r>
          </a:p>
          <a:p>
            <a:pPr marL="285750" indent="-285750" eaLnBrk="1" hangingPunct="1">
              <a:lnSpc>
                <a:spcPct val="80000"/>
              </a:lnSpc>
              <a:buFont typeface="Arial" charset="0"/>
              <a:buChar char="•"/>
            </a:pPr>
            <a:endParaRPr lang="en-US" altLang="en-US" dirty="0">
              <a:ea typeface="MS PGothic" charset="-128"/>
            </a:endParaRPr>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193459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299"/>
            <a:ext cx="8062913" cy="528638"/>
          </a:xfrm>
        </p:spPr>
        <p:txBody>
          <a:bodyPr>
            <a:normAutofit/>
          </a:bodyPr>
          <a:lstStyle/>
          <a:p>
            <a:pPr fontAlgn="auto">
              <a:spcAft>
                <a:spcPts val="0"/>
              </a:spcAft>
              <a:defRPr/>
            </a:pPr>
            <a:r>
              <a:rPr lang="en-US" dirty="0"/>
              <a:t>Hinseginfræði</a:t>
            </a:r>
          </a:p>
        </p:txBody>
      </p:sp>
      <p:sp>
        <p:nvSpPr>
          <p:cNvPr id="2" name="Rectangle 1"/>
          <p:cNvSpPr/>
          <p:nvPr/>
        </p:nvSpPr>
        <p:spPr>
          <a:xfrm>
            <a:off x="435769" y="716010"/>
            <a:ext cx="8372475" cy="5838521"/>
          </a:xfrm>
          <a:prstGeom prst="rect">
            <a:avLst/>
          </a:prstGeom>
        </p:spPr>
        <p:txBody>
          <a:bodyPr wrap="square">
            <a:spAutoFit/>
          </a:bodyPr>
          <a:lstStyle/>
          <a:p>
            <a:pPr>
              <a:spcBef>
                <a:spcPts val="600"/>
              </a:spcBef>
            </a:pPr>
            <a:r>
              <a:rPr lang="en-US" sz="1600" b="1" dirty="0"/>
              <a:t>Hinseginfræði</a:t>
            </a:r>
            <a:r>
              <a:rPr lang="en-US" sz="1600" dirty="0"/>
              <a:t> er þverfagleg nálgun í rannsóknum á kynverund sem dregur í efa viðteknar hugmyndir okkar um kynhneigð. </a:t>
            </a:r>
          </a:p>
          <a:p>
            <a:pPr>
              <a:spcBef>
                <a:spcPts val="600"/>
              </a:spcBef>
            </a:pPr>
            <a:endParaRPr lang="en-US" altLang="en-US" sz="1600" b="1" dirty="0">
              <a:ea typeface="MS PGothic" charset="-128"/>
            </a:endParaRPr>
          </a:p>
          <a:p>
            <a:r>
              <a:rPr lang="en-US" sz="1600" b="1" dirty="0"/>
              <a:t>Eve </a:t>
            </a:r>
            <a:r>
              <a:rPr lang="en-US" sz="1600" b="1" dirty="0" err="1"/>
              <a:t>Kosofsky</a:t>
            </a:r>
            <a:r>
              <a:rPr lang="en-US" sz="1600" b="1" dirty="0"/>
              <a:t> Sedgwick: </a:t>
            </a:r>
            <a:r>
              <a:rPr lang="en-US" sz="1600" dirty="0"/>
              <a:t>kyn þess sem einstaklingur laðast að ætti ekki eitt og sér að ákvarða sjálfsmynd hans eða hvernig honum er lýst.</a:t>
            </a:r>
          </a:p>
          <a:p>
            <a:endParaRPr lang="en-US" sz="1600" dirty="0"/>
          </a:p>
          <a:p>
            <a:r>
              <a:rPr lang="en-US" sz="1600" dirty="0"/>
              <a:t>Sedgwick benti á tugi annarra þátta sem greina kynverund fólks að, svo sem: </a:t>
            </a:r>
          </a:p>
          <a:p>
            <a:pPr marL="285750" indent="-285750">
              <a:buFont typeface="Arial" charset="0"/>
              <a:buChar char="•"/>
            </a:pPr>
            <a:r>
              <a:rPr lang="en-US" sz="1600" dirty="0"/>
              <a:t>Sams konar kynferðislegar athafnir geta haft mjög ólíka merkingu fyrir fólk.</a:t>
            </a:r>
          </a:p>
          <a:p>
            <a:pPr marL="285750" indent="-285750">
              <a:buFont typeface="Arial" charset="0"/>
              <a:buChar char="•"/>
            </a:pPr>
            <a:r>
              <a:rPr lang="en-US" sz="1600" dirty="0"/>
              <a:t>Kynverund er stór hluti af sjálfsmynd sumra en lítill hluti af sjálfsmynd annarra.</a:t>
            </a:r>
          </a:p>
          <a:p>
            <a:pPr marL="285750" indent="-285750">
              <a:buFont typeface="Arial" charset="0"/>
              <a:buChar char="•"/>
            </a:pPr>
            <a:r>
              <a:rPr lang="en-US" sz="1600" dirty="0"/>
              <a:t>Sumt fólk hugsar mikið um kynlíf en annað lítið.</a:t>
            </a:r>
          </a:p>
          <a:p>
            <a:pPr marL="285750" indent="-285750">
              <a:buFont typeface="Arial" charset="0"/>
              <a:buChar char="•"/>
            </a:pPr>
            <a:r>
              <a:rPr lang="en-US" sz="1600" dirty="0"/>
              <a:t>Sumt fólk vill stunda mikið kynlíf en annað lítið eða ekkert.</a:t>
            </a:r>
          </a:p>
          <a:p>
            <a:pPr marL="285750" indent="-285750">
              <a:buFont typeface="Arial" charset="0"/>
              <a:buChar char="•"/>
            </a:pPr>
            <a:r>
              <a:rPr lang="en-US" sz="1600" dirty="0"/>
              <a:t>Hjá mörgum tengjast sterkustu hugrænu og tilfinningalegu upplifanirnar kynferðislegum athöfnum sem þeir stunda ekki og vilja jafnvel ekki stunda.</a:t>
            </a:r>
          </a:p>
          <a:p>
            <a:pPr marL="285750" indent="-285750">
              <a:buFont typeface="Arial" charset="0"/>
              <a:buChar char="•"/>
            </a:pPr>
            <a:r>
              <a:rPr lang="en-US" sz="1600" dirty="0"/>
              <a:t>Sumt fólk kýs sjálfsprottnar kynferðislegar aðstæður, annað kýs nákvæmlega fyrir fram ákveðnar aðstæður og enn annað kýs aðstæður sem virðast sjálfsprottnar en eru þó algerlega fyrirsjáanlegar.</a:t>
            </a:r>
          </a:p>
          <a:p>
            <a:pPr marL="285750" indent="-285750">
              <a:buFont typeface="Arial" charset="0"/>
              <a:buChar char="•"/>
            </a:pPr>
            <a:r>
              <a:rPr lang="en-US" sz="1600" dirty="0"/>
              <a:t>Sumt fólk upplifir kynverund sína sem samofna merkingu kyns og kynbundnum mismun. Annað fólk upplifir hana ekki þannig (Sedgwick 1990).</a:t>
            </a:r>
          </a:p>
          <a:p>
            <a:pPr>
              <a:spcBef>
                <a:spcPts val="600"/>
              </a:spcBef>
            </a:pPr>
            <a:endParaRPr lang="en-US" altLang="en-US" sz="1600" dirty="0">
              <a:ea typeface="MS PGothic" charset="-128"/>
            </a:endParaRPr>
          </a:p>
          <a:p>
            <a:pPr>
              <a:spcBef>
                <a:spcPts val="600"/>
              </a:spcBef>
            </a:pPr>
            <a:endParaRPr lang="en-US" altLang="en-US" sz="1600" dirty="0">
              <a:ea typeface="MS PGothic" charset="-128"/>
            </a:endParaRPr>
          </a:p>
          <a:p>
            <a:pPr eaLnBrk="1" hangingPunct="1">
              <a:lnSpc>
                <a:spcPct val="80000"/>
              </a:lnSpc>
            </a:pPr>
            <a:endParaRPr lang="en-US" altLang="en-US" sz="1600" dirty="0">
              <a:ea typeface="MS PGothic" charset="-128"/>
            </a:endParaRPr>
          </a:p>
        </p:txBody>
      </p:sp>
      <p:sp>
        <p:nvSpPr>
          <p:cNvPr id="4" name="TextBox 3">
            <a:extLst>
              <a:ext uri="{FF2B5EF4-FFF2-40B4-BE49-F238E27FC236}">
                <a16:creationId xmlns:a16="http://schemas.microsoft.com/office/drawing/2014/main" id="{760CD224-E155-F04B-AC20-AF848BE83836}"/>
              </a:ext>
            </a:extLst>
          </p:cNvPr>
          <p:cNvSpPr txBox="1"/>
          <p:nvPr/>
        </p:nvSpPr>
        <p:spPr>
          <a:xfrm>
            <a:off x="214392" y="6304002"/>
            <a:ext cx="8815227" cy="553998"/>
          </a:xfrm>
          <a:prstGeom prst="rect">
            <a:avLst/>
          </a:prstGeom>
          <a:noFill/>
        </p:spPr>
        <p:txBody>
          <a:bodyPr wrap="square" rtlCol="0">
            <a:spAutoFit/>
          </a:bodyPr>
          <a:lstStyle/>
          <a:p>
            <a:r>
              <a:rPr lang="en-US" sz="1000" dirty="0"/>
              <a:t>Þetta ítarefni frá OpenStax er © Rice University og gefið út samkvæmt alþjóðlega leyfinu CC BY-NC-SA 4.0. Heimilt er að afrita það eða breyta því, en eingöngu í öðrum tilgangi en viðskiptalegum. Tilgreina verður OpenStax og Rice University sem höfunda og gera grein fyrir öllum breytingum. Öllum aðlöguðum útgáfum verður að deila samkvæmt sams konar leyfi.</a:t>
            </a:r>
          </a:p>
        </p:txBody>
      </p:sp>
    </p:spTree>
    <p:extLst>
      <p:ext uri="{BB962C8B-B14F-4D97-AF65-F5344CB8AC3E}">
        <p14:creationId xmlns:p14="http://schemas.microsoft.com/office/powerpoint/2010/main" val="3551925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7335</TotalTime>
  <Words>4350</Words>
  <Application>Microsoft Macintosh PowerPoint</Application>
  <PresentationFormat>On-screen Show (4:3)</PresentationFormat>
  <Paragraphs>300</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MS PGothic</vt:lpstr>
      <vt:lpstr>Arial</vt:lpstr>
      <vt:lpstr>Arial Black</vt:lpstr>
      <vt:lpstr>Calibri</vt:lpstr>
      <vt:lpstr>Essential</vt:lpstr>
      <vt:lpstr>INTRODUCTION TO SOCIOLOGY 3E</vt:lpstr>
      <vt:lpstr>Figure 12.1</vt:lpstr>
      <vt:lpstr>Q: In some types of training, trainees are required to go through physically painful activities, such as being pepper sprayed during police training or being forcibly held under water during rescue training.  If a woman is training for one of these professions, and is required to experience that type of force or pain, how should it be done?</vt:lpstr>
      <vt:lpstr>Gender and Sex</vt:lpstr>
      <vt:lpstr>Legalese of Sex and Gender</vt:lpstr>
      <vt:lpstr>Figure 12.2</vt:lpstr>
      <vt:lpstr>Sexual orientation</vt:lpstr>
      <vt:lpstr>Terms and language related to sexual Orientation</vt:lpstr>
      <vt:lpstr>Expectations and assumptions</vt:lpstr>
      <vt:lpstr>Figure 12.3</vt:lpstr>
      <vt:lpstr>Sexual orientation and development</vt:lpstr>
      <vt:lpstr>Gender roles</vt:lpstr>
      <vt:lpstr>Transgender People</vt:lpstr>
      <vt:lpstr>Figure 12.5</vt:lpstr>
      <vt:lpstr>Transgender People: Expression</vt:lpstr>
      <vt:lpstr>Figure 12.6</vt:lpstr>
      <vt:lpstr>Intersex people</vt:lpstr>
      <vt:lpstr>Discrimination Against LGBTQ People</vt:lpstr>
      <vt:lpstr>Discrimination Against LGBTQ People (cont.)</vt:lpstr>
      <vt:lpstr>Figure 12.7</vt:lpstr>
      <vt:lpstr>Fighting Discrimination and being an ally</vt:lpstr>
      <vt:lpstr>Figure 12.8</vt:lpstr>
      <vt:lpstr>Gender and Gender Inequality</vt:lpstr>
      <vt:lpstr>Figure 12.9</vt:lpstr>
      <vt:lpstr>Social stratification based on gender</vt:lpstr>
      <vt:lpstr>The pay gap</vt:lpstr>
      <vt:lpstr>Figure 12.10</vt:lpstr>
      <vt:lpstr>Figure 12.11</vt:lpstr>
      <vt:lpstr>Figure 12.12: Women in politics</vt:lpstr>
      <vt:lpstr>Feminism</vt:lpstr>
      <vt:lpstr>Feminism (cont.)</vt:lpstr>
      <vt:lpstr>Figure 12.13</vt:lpstr>
      <vt:lpstr>Functionalism</vt:lpstr>
      <vt:lpstr>Symbolic Interactionism</vt:lpstr>
      <vt:lpstr>Figure 12.9 (cont.)</vt:lpstr>
      <vt:lpstr>Sexuality and attitudes about it</vt:lpstr>
      <vt:lpstr>Queer Theory</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12 - Gender, Sex and Sexuality</dc:title>
  <dc:creator>Spuddy McSpare</dc:creator>
  <cp:lastModifiedBy>Theresa Masciale</cp:lastModifiedBy>
  <cp:revision>89</cp:revision>
  <dcterms:created xsi:type="dcterms:W3CDTF">2012-06-04T02:13:36Z</dcterms:created>
  <dcterms:modified xsi:type="dcterms:W3CDTF">2026-02-16T20:54:40Z</dcterms:modified>
</cp:coreProperties>
</file>