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23"/>
  </p:notesMasterIdLst>
  <p:handoutMasterIdLst>
    <p:handoutMasterId r:id="rId24"/>
  </p:handoutMasterIdLst>
  <p:sldIdLst>
    <p:sldId id="256" r:id="rId2"/>
    <p:sldId id="277" r:id="rId3"/>
    <p:sldId id="292" r:id="rId4"/>
    <p:sldId id="296" r:id="rId5"/>
    <p:sldId id="297" r:id="rId6"/>
    <p:sldId id="299" r:id="rId7"/>
    <p:sldId id="300" r:id="rId8"/>
    <p:sldId id="291" r:id="rId9"/>
    <p:sldId id="301" r:id="rId10"/>
    <p:sldId id="302" r:id="rId11"/>
    <p:sldId id="280" r:id="rId12"/>
    <p:sldId id="283" r:id="rId13"/>
    <p:sldId id="293" r:id="rId14"/>
    <p:sldId id="303" r:id="rId15"/>
    <p:sldId id="286" r:id="rId16"/>
    <p:sldId id="289" r:id="rId17"/>
    <p:sldId id="304" r:id="rId18"/>
    <p:sldId id="305" r:id="rId19"/>
    <p:sldId id="294" r:id="rId20"/>
    <p:sldId id="295" r:id="rId21"/>
    <p:sldId id="306"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4" autoAdjust="0"/>
    <p:restoredTop sz="95095" autoAdjust="0"/>
  </p:normalViewPr>
  <p:slideViewPr>
    <p:cSldViewPr snapToGrid="0" snapToObjects="1">
      <p:cViewPr varScale="1">
        <p:scale>
          <a:sx n="112" d="100"/>
          <a:sy n="112" d="100"/>
        </p:scale>
        <p:origin x="936" y="192"/>
      </p:cViewPr>
      <p:guideLst>
        <p:guide orient="horz" pos="2160"/>
        <p:guide pos="2880"/>
      </p:guideLst>
    </p:cSldViewPr>
  </p:slideViewPr>
  <p:outlineViewPr>
    <p:cViewPr>
      <p:scale>
        <a:sx n="33" d="100"/>
        <a:sy n="33" d="100"/>
      </p:scale>
      <p:origin x="36"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D66895-F1F4-4F1B-9495-058026A1E5CB}"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31012A-8A87-4A49-811A-AB68D82EF598}" type="slidenum">
              <a:rPr lang="en-US" smtClean="0"/>
              <a:t>‹#›</a:t>
            </a:fld>
            <a:endParaRPr lang="en-US"/>
          </a:p>
        </p:txBody>
      </p:sp>
    </p:spTree>
    <p:extLst>
      <p:ext uri="{BB962C8B-B14F-4D97-AF65-F5344CB8AC3E}">
        <p14:creationId xmlns:p14="http://schemas.microsoft.com/office/powerpoint/2010/main" val="3020860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chemeClr val="tx1"/>
              </a:buClr>
              <a:buFont typeface="+mj-lt"/>
              <a:buAutoNum type="alphaLcParenR"/>
              <a:defRPr>
                <a:solidFill>
                  <a:schemeClr val="tx1"/>
                </a:solidFill>
              </a:defRPr>
            </a:lvl2pPr>
            <a:lvl3pPr marL="1257300" indent="-342900">
              <a:buClr>
                <a:schemeClr val="tx1"/>
              </a:buClr>
              <a:buFont typeface="+mj-lt"/>
              <a:buAutoNum type="alphaLcParenR"/>
              <a:defRPr>
                <a:solidFill>
                  <a:schemeClr val="tx1"/>
                </a:solidFill>
              </a:defRPr>
            </a:lvl3pPr>
            <a:lvl4pPr marL="1714500" indent="-342900">
              <a:buClr>
                <a:schemeClr val="tx1"/>
              </a:buClr>
              <a:buFont typeface="+mj-lt"/>
              <a:buAutoNum type="alphaLcParenR"/>
              <a:defRPr>
                <a:solidFill>
                  <a:schemeClr val="tx1"/>
                </a:solidFill>
              </a:defRPr>
            </a:lvl4pPr>
            <a:lvl5pPr marL="2171700" indent="-342900">
              <a:buClr>
                <a:schemeClr val="tx1"/>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C9201057-1290-4C16-8C61-30348AB757C4}" type="datetime4">
              <a:rPr lang="en-US" smtClean="0"/>
              <a:t>February 16, 2026</a:t>
            </a:fld>
            <a:endParaRPr lang="en-US"/>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7D0688DF-AF46-4A2D-9AA5-910E092B2A19}" type="datetime4">
              <a:rPr lang="en-US" smtClean="0"/>
              <a:t>February 16, 2026</a:t>
            </a:fld>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7962A30E-44C4-41AB-A181-5B9EB8911C77}" type="datetime4">
              <a:rPr lang="en-US" smtClean="0"/>
              <a:t>February 16, 2026</a:t>
            </a:fld>
            <a:endParaRPr lang="en-US"/>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2CE640EF-769C-4537-8EFB-A82B74E1668B}" type="datetime4">
              <a:rPr lang="en-US" smtClean="0"/>
              <a:t>February 16, 2026</a:t>
            </a:fld>
            <a:endParaRPr lang="en-US" dirty="0"/>
          </a:p>
        </p:txBody>
      </p:sp>
      <p:sp>
        <p:nvSpPr>
          <p:cNvPr id="5" name="Footer Placeholder 4"/>
          <p:cNvSpPr>
            <a:spLocks noGrp="1"/>
          </p:cNvSpPr>
          <p:nvPr>
            <p:ph type="ftr" sz="quarter" idx="3"/>
          </p:nvPr>
        </p:nvSpPr>
        <p:spPr>
          <a:xfrm>
            <a:off x="457200" y="6492875"/>
            <a:ext cx="7772400"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2_51e54acd9dc1.png" /><Relationship Id="rId3" Type="http://schemas.openxmlformats.org/officeDocument/2006/relationships/image" Target="../media/image3.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75028933aa01.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D5EF7C6B-F05E-43C4-8F0A-E84F0AC9C984}"/>
              </a:ext>
            </a:extLst>
          </p:cNvPr>
          <p:cNvSpPr>
            <a:spLocks noGrp="1"/>
          </p:cNvSpPr>
          <p:nvPr>
            <p:ph type="title" idx="4294967295"/>
          </p:nvPr>
        </p:nvSpPr>
        <p:spPr>
          <a:xfrm>
            <a:off x="0" y="695741"/>
            <a:ext cx="9144000" cy="728870"/>
          </a:xfrm>
        </p:spPr>
        <p:txBody>
          <a:bodyPr>
            <a:normAutofit/>
          </a:bodyPr>
          <a:lstStyle/>
          <a:p>
            <a:pPr algn="ctr"/>
            <a:r>
              <a:rPr lang="en-US" sz="3600" dirty="0"/>
              <a:t>FÉLAGSFRÆÐI, 3. ÚTGÁFA</a:t>
            </a:r>
          </a:p>
        </p:txBody>
      </p:sp>
      <p:sp>
        <p:nvSpPr>
          <p:cNvPr id="5" name="Chapter Title"/>
          <p:cNvSpPr txBox="1">
            <a:spLocks/>
          </p:cNvSpPr>
          <p:nvPr/>
        </p:nvSpPr>
        <p:spPr>
          <a:xfrm>
            <a:off x="0" y="1613936"/>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4. kafli: SAMFÉLAG OG FÉLAGSLEG SAMSKIPTI</a:t>
            </a:r>
          </a:p>
          <a:p>
            <a:pPr algn="ctr" fontAlgn="auto">
              <a:spcAft>
                <a:spcPts val="0"/>
              </a:spcAft>
              <a:defRPr/>
            </a:pPr>
            <a:r>
              <a:rPr lang="en-US" sz="1600" cap="none" dirty="0">
                <a:solidFill>
                  <a:schemeClr val="tx1"/>
                </a:solidFill>
                <a:latin typeface="+mn-lt"/>
              </a:rPr>
              <a:t>Myndasýning í PowerPoint</a:t>
            </a:r>
          </a:p>
        </p:txBody>
      </p:sp>
      <p:pic>
        <p:nvPicPr>
          <p:cNvPr id="4" name="Picture 3"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4286" y="2566550"/>
            <a:ext cx="3235428" cy="3235428"/>
          </a:xfrm>
          <a:prstGeom prst="rect">
            <a:avLst/>
          </a:prstGeom>
        </p:spPr>
      </p:pic>
      <p:pic>
        <p:nvPicPr>
          <p:cNvPr id="6" name="OpenStaxLogo" descr="openstax college logo">
            <a:extLst>
              <a:ext uri="{FF2B5EF4-FFF2-40B4-BE49-F238E27FC236}">
                <a16:creationId xmlns:a16="http://schemas.microsoft.com/office/drawing/2014/main" id="{8D39ABB5-5A52-2E47-86FA-5D3E334AD7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801978"/>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igure Number">
            <a:extLst>
              <a:ext uri="{FF2B5EF4-FFF2-40B4-BE49-F238E27FC236}">
                <a16:creationId xmlns:a16="http://schemas.microsoft.com/office/drawing/2014/main" id="{5AE28833-1231-9F1E-AE46-625BD839FC0E}"/>
              </a:ext>
            </a:extLst>
          </p:cNvPr>
          <p:cNvSpPr>
            <a:spLocks noGrp="1"/>
          </p:cNvSpPr>
          <p:nvPr>
            <p:ph type="title"/>
          </p:nvPr>
        </p:nvSpPr>
        <p:spPr>
          <a:xfrm>
            <a:off x="457200" y="241300"/>
            <a:ext cx="8062913" cy="658813"/>
          </a:xfrm>
        </p:spPr>
        <p:txBody>
          <a:bodyPr/>
          <a:lstStyle/>
          <a:p>
            <a:pPr fontAlgn="auto">
              <a:spcAft>
                <a:spcPts val="0"/>
              </a:spcAft>
              <a:defRPr/>
            </a:pPr>
            <a:r>
              <a:rPr lang="en-US" dirty="0"/>
              <a:t>Samfélag og félagsleg samskipti</a:t>
            </a:r>
          </a:p>
        </p:txBody>
      </p:sp>
      <p:pic>
        <p:nvPicPr>
          <p:cNvPr id="7" name="Picture Placeholder 6" descr="A person applies make up." title="Figure 4.1"/>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974631" y="1018093"/>
            <a:ext cx="7194738" cy="4800492"/>
          </a:xfrm>
        </p:spPr>
      </p:pic>
      <p:sp>
        <p:nvSpPr>
          <p:cNvPr id="9219" name="Figure Legend"/>
          <p:cNvSpPr>
            <a:spLocks noGrp="1"/>
          </p:cNvSpPr>
          <p:nvPr>
            <p:ph type="body" sz="quarter" idx="14"/>
          </p:nvPr>
        </p:nvSpPr>
        <p:spPr>
          <a:xfrm>
            <a:off x="457200" y="5936565"/>
            <a:ext cx="8062913" cy="692687"/>
          </a:xfrm>
        </p:spPr>
        <p:txBody>
          <a:bodyPr/>
          <a:lstStyle/>
          <a:p>
            <a:r>
              <a:rPr lang="en-US" sz="1600" dirty="0"/>
              <a:t>Sumir þættir í lífi unglinga eru sameiginlegir ólíkum samfélögum en aðrir eru sérstakir fyrir hvert samfélag. (Mynd: USAID/</a:t>
            </a:r>
            <a:r>
              <a:rPr lang="en-US" sz="1600" dirty="0" err="1"/>
              <a:t>flickr</a:t>
            </a:r>
            <a:r>
              <a:rPr lang="en-US" sz="1600"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Spurning: Hvað fannst þér um sögu Inayah?</a:t>
            </a:r>
          </a:p>
        </p:txBody>
      </p:sp>
      <p:sp>
        <p:nvSpPr>
          <p:cNvPr id="9219" name="Figure Legend"/>
          <p:cNvSpPr>
            <a:spLocks noGrp="1"/>
          </p:cNvSpPr>
          <p:nvPr>
            <p:ph type="body" sz="quarter" idx="14"/>
          </p:nvPr>
        </p:nvSpPr>
        <p:spPr>
          <a:xfrm>
            <a:off x="879231" y="1509420"/>
            <a:ext cx="6126479" cy="1166812"/>
          </a:xfrm>
        </p:spPr>
        <p:txBody>
          <a:bodyPr/>
          <a:lstStyle/>
          <a:p>
            <a:r>
              <a:rPr lang="en-US" sz="2400" dirty="0"/>
              <a:t>A. Mér virðist líf hennar háð miklum takmörkunum.</a:t>
            </a:r>
          </a:p>
          <a:p>
            <a:r>
              <a:rPr lang="en-US" sz="2400" dirty="0"/>
              <a:t>B. Mér virðist líf hennar óskipulagt.</a:t>
            </a:r>
          </a:p>
          <a:p>
            <a:r>
              <a:rPr lang="en-US" sz="2400" dirty="0"/>
              <a:t>C. Mér virðist líf hennar nokkuð dæmigert.</a:t>
            </a:r>
          </a:p>
        </p:txBody>
      </p:sp>
    </p:spTree>
    <p:extLst>
      <p:ext uri="{BB962C8B-B14F-4D97-AF65-F5344CB8AC3E}">
        <p14:creationId xmlns:p14="http://schemas.microsoft.com/office/powerpoint/2010/main" val="725997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44351"/>
            <a:ext cx="8062913" cy="658813"/>
          </a:xfrm>
        </p:spPr>
        <p:txBody>
          <a:bodyPr/>
          <a:lstStyle/>
          <a:p>
            <a:pPr fontAlgn="auto">
              <a:spcAft>
                <a:spcPts val="0"/>
              </a:spcAft>
              <a:defRPr/>
            </a:pPr>
            <a:r>
              <a:rPr lang="en-US" dirty="0"/>
              <a:t>Hvernig breytir tækni samfélaginu?</a:t>
            </a:r>
          </a:p>
        </p:txBody>
      </p:sp>
      <p:pic>
        <p:nvPicPr>
          <p:cNvPr id="7" name="Picture Placeholder 6" descr="An engineer wearing a large filtration mask and rubber gloves closes a door to a storage unit." title="FIgure 4..2"/>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350499" y="844234"/>
            <a:ext cx="5781822" cy="3828161"/>
          </a:xfrm>
        </p:spPr>
      </p:pic>
      <p:sp>
        <p:nvSpPr>
          <p:cNvPr id="9219" name="Figure Legend"/>
          <p:cNvSpPr>
            <a:spLocks noGrp="1"/>
          </p:cNvSpPr>
          <p:nvPr>
            <p:ph type="body" sz="quarter" idx="14"/>
          </p:nvPr>
        </p:nvSpPr>
        <p:spPr>
          <a:xfrm>
            <a:off x="311945" y="4813466"/>
            <a:ext cx="8252826" cy="1939025"/>
          </a:xfrm>
        </p:spPr>
        <p:txBody>
          <a:bodyPr/>
          <a:lstStyle/>
          <a:p>
            <a:r>
              <a:rPr lang="en-US" sz="1600" dirty="0"/>
              <a:t>Efnaverkfræðingurinn </a:t>
            </a:r>
            <a:r>
              <a:rPr lang="en-US" sz="1600" dirty="0" err="1"/>
              <a:t>Nithin</a:t>
            </a:r>
            <a:r>
              <a:rPr lang="en-US" sz="1600" dirty="0"/>
              <a:t> Abraham sérhæfir sig í þróun hlífðarhúðunar fyrir geimför. Aðferðum hennar er einnig beitt á öðrum sviðum, meðal annars við varðveislu listaverka og menningarminja. </a:t>
            </a:r>
          </a:p>
          <a:p>
            <a:r>
              <a:rPr lang="en-US" sz="1600" dirty="0"/>
              <a:t>Umfang fjárveitinga til NASA og tengdra verkefna er oft umdeilt og gagnrýnt. </a:t>
            </a:r>
          </a:p>
          <a:p>
            <a:r>
              <a:rPr lang="en-US" sz="1600" b="1" dirty="0"/>
              <a:t>Eru fjárveitingar til NASA verðmætari ef þær skila ávinningi á öðrum sviðum samfélagsins?</a:t>
            </a:r>
          </a:p>
          <a:p>
            <a:endParaRPr lang="en-US" sz="1600" dirty="0"/>
          </a:p>
        </p:txBody>
      </p:sp>
    </p:spTree>
    <p:extLst>
      <p:ext uri="{BB962C8B-B14F-4D97-AF65-F5344CB8AC3E}">
        <p14:creationId xmlns:p14="http://schemas.microsoft.com/office/powerpoint/2010/main" val="465066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Samfélög fyrir iðnvæðingu</a:t>
            </a:r>
          </a:p>
        </p:txBody>
      </p:sp>
      <p:sp>
        <p:nvSpPr>
          <p:cNvPr id="9219" name="Figure Legend"/>
          <p:cNvSpPr>
            <a:spLocks noGrp="1"/>
          </p:cNvSpPr>
          <p:nvPr>
            <p:ph type="body" sz="quarter" idx="14"/>
          </p:nvPr>
        </p:nvSpPr>
        <p:spPr>
          <a:xfrm>
            <a:off x="457200" y="1228065"/>
            <a:ext cx="8278837" cy="5144599"/>
          </a:xfrm>
        </p:spPr>
        <p:txBody>
          <a:bodyPr/>
          <a:lstStyle/>
          <a:p>
            <a:r>
              <a:rPr lang="en-US" sz="2400" b="1" dirty="0"/>
              <a:t>Samfélög veiðimanna og safnara </a:t>
            </a:r>
            <a:r>
              <a:rPr lang="en-US" sz="2400" dirty="0"/>
              <a:t>eru samfélög þar sem afkoma fólks byggist á veiðum villtra dýra og söfnun villtra plantna </a:t>
            </a:r>
            <a:endParaRPr lang="en-US" sz="2400" b="1" dirty="0"/>
          </a:p>
          <a:p>
            <a:r>
              <a:rPr lang="en-US" sz="2400" b="1" dirty="0"/>
              <a:t>Hirðingjasamfélög </a:t>
            </a:r>
            <a:r>
              <a:rPr lang="en-US" sz="2400" dirty="0"/>
              <a:t>eru samfélög sem byggjast á búfjárhaldi og tamningu dýra</a:t>
            </a:r>
            <a:endParaRPr lang="en-US" sz="2400" b="1" dirty="0"/>
          </a:p>
          <a:p>
            <a:r>
              <a:rPr lang="en-US" sz="2400" b="1" dirty="0"/>
              <a:t>Pálbúskaparsamfélög </a:t>
            </a:r>
            <a:r>
              <a:rPr lang="en-US" sz="2400" dirty="0"/>
              <a:t>eru samfélög sem byggjast á ræktun plantna</a:t>
            </a:r>
            <a:endParaRPr lang="en-US" sz="2400" b="1" dirty="0"/>
          </a:p>
          <a:p>
            <a:r>
              <a:rPr lang="en-US" sz="2400" b="1" dirty="0"/>
              <a:t>Landbúnaðarsamfélög </a:t>
            </a:r>
            <a:r>
              <a:rPr lang="en-US" sz="2400" dirty="0"/>
              <a:t>eru samfélög þar sem landbúnaður er undirstaða lífshátta</a:t>
            </a:r>
            <a:endParaRPr lang="en-US" sz="2400" b="1" dirty="0"/>
          </a:p>
          <a:p>
            <a:r>
              <a:rPr lang="en-US" sz="2400" b="1" dirty="0"/>
              <a:t>Samfélög með lénsskipulagi </a:t>
            </a:r>
            <a:r>
              <a:rPr lang="en-US" sz="2400" dirty="0"/>
              <a:t>eru samfélög með stranga valdastigskipan sem byggist á landeignum og vernd</a:t>
            </a:r>
            <a:endParaRPr lang="en-US" sz="2400" b="1" dirty="0"/>
          </a:p>
        </p:txBody>
      </p:sp>
    </p:spTree>
    <p:extLst>
      <p:ext uri="{BB962C8B-B14F-4D97-AF65-F5344CB8AC3E}">
        <p14:creationId xmlns:p14="http://schemas.microsoft.com/office/powerpoint/2010/main" val="1611097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6984"/>
            <a:ext cx="8062913" cy="658813"/>
          </a:xfrm>
        </p:spPr>
        <p:txBody>
          <a:bodyPr/>
          <a:lstStyle/>
          <a:p>
            <a:pPr fontAlgn="auto">
              <a:spcAft>
                <a:spcPts val="0"/>
              </a:spcAft>
              <a:defRPr/>
            </a:pPr>
            <a:r>
              <a:rPr lang="en-US" dirty="0"/>
              <a:t>Iðnaðarsamfélög</a:t>
            </a:r>
          </a:p>
        </p:txBody>
      </p:sp>
      <p:sp>
        <p:nvSpPr>
          <p:cNvPr id="9219" name="Figure Legend"/>
          <p:cNvSpPr>
            <a:spLocks noGrp="1"/>
          </p:cNvSpPr>
          <p:nvPr>
            <p:ph type="body" sz="quarter" idx="14"/>
          </p:nvPr>
        </p:nvSpPr>
        <p:spPr>
          <a:xfrm>
            <a:off x="457200" y="842299"/>
            <a:ext cx="8433802" cy="5425953"/>
          </a:xfrm>
        </p:spPr>
        <p:txBody>
          <a:bodyPr/>
          <a:lstStyle/>
          <a:p>
            <a:r>
              <a:rPr lang="en-US" sz="2400" dirty="0"/>
              <a:t>Einkennast af örri þróun uppfinninga og nýrra aðferða.</a:t>
            </a:r>
          </a:p>
          <a:p>
            <a:endParaRPr lang="en-US" sz="2400" dirty="0"/>
          </a:p>
          <a:p>
            <a:r>
              <a:rPr lang="en-US" sz="2400" dirty="0"/>
              <a:t>Komu fram meðan á </a:t>
            </a:r>
            <a:r>
              <a:rPr lang="en-US" sz="2400" b="1" dirty="0"/>
              <a:t>iðnbyltingunni</a:t>
            </a:r>
            <a:r>
              <a:rPr lang="en-US" sz="2400" dirty="0"/>
              <a:t> stóð og í kjölfar hennar á 18. og 19. öld.  </a:t>
            </a:r>
          </a:p>
          <a:p>
            <a:endParaRPr lang="en-US" sz="2400" dirty="0"/>
          </a:p>
          <a:p>
            <a:r>
              <a:rPr lang="en-US" sz="2400" dirty="0"/>
              <a:t>Helstu breytingarnar urðu meðal annars á þessum sviðum:</a:t>
            </a:r>
          </a:p>
          <a:p>
            <a:pPr marL="342900" indent="-342900">
              <a:buClr>
                <a:schemeClr val="tx1"/>
              </a:buClr>
              <a:buFont typeface="Arial" charset="0"/>
              <a:buChar char="•"/>
            </a:pPr>
            <a:r>
              <a:rPr lang="en-US" sz="2400" dirty="0"/>
              <a:t>Orkuframleiðsla (gufuafl)</a:t>
            </a:r>
          </a:p>
          <a:p>
            <a:pPr marL="342900" indent="-342900">
              <a:buClr>
                <a:schemeClr val="tx1"/>
              </a:buClr>
              <a:buFont typeface="Arial" charset="0"/>
              <a:buChar char="•"/>
            </a:pPr>
            <a:r>
              <a:rPr lang="en-US" sz="2400" dirty="0"/>
              <a:t>Vélvædd framleiðsla stytti framleiðslutíma og jók framleiðslumagn</a:t>
            </a:r>
          </a:p>
          <a:p>
            <a:pPr marL="342900" indent="-342900">
              <a:buClr>
                <a:schemeClr val="tx1"/>
              </a:buClr>
              <a:buFont typeface="Arial" charset="0"/>
              <a:buChar char="•"/>
            </a:pPr>
            <a:r>
              <a:rPr lang="en-US" sz="2400" dirty="0"/>
              <a:t>Vöxtur þéttbýliskjarna (breytt dreifing mannfjöldans)</a:t>
            </a:r>
          </a:p>
          <a:p>
            <a:pPr marL="342900" indent="-342900">
              <a:buClr>
                <a:schemeClr val="tx1"/>
              </a:buClr>
              <a:buFont typeface="Arial" charset="0"/>
              <a:buChar char="•"/>
            </a:pPr>
            <a:r>
              <a:rPr lang="en-US" sz="2400" dirty="0"/>
              <a:t>Breytt dreifing auðs </a:t>
            </a:r>
          </a:p>
          <a:p>
            <a:pPr marL="342900" indent="-342900">
              <a:buClr>
                <a:schemeClr val="tx1"/>
              </a:buClr>
              <a:buFont typeface="Arial" charset="0"/>
              <a:buChar char="•"/>
            </a:pPr>
            <a:r>
              <a:rPr lang="en-US" sz="2400" dirty="0"/>
              <a:t>Tilkoma félagsfræðinnar </a:t>
            </a:r>
          </a:p>
          <a:p>
            <a:pPr marL="342900" indent="-342900">
              <a:buFont typeface="Arial" charset="0"/>
              <a:buChar char="•"/>
            </a:pPr>
            <a:endParaRPr lang="en-US" sz="2400" dirty="0"/>
          </a:p>
          <a:p>
            <a:endParaRPr lang="en-US" sz="2400" b="1" dirty="0"/>
          </a:p>
          <a:p>
            <a:endParaRPr lang="en-US" sz="2400" b="1" dirty="0"/>
          </a:p>
        </p:txBody>
      </p:sp>
    </p:spTree>
    <p:extLst>
      <p:ext uri="{BB962C8B-B14F-4D97-AF65-F5344CB8AC3E}">
        <p14:creationId xmlns:p14="http://schemas.microsoft.com/office/powerpoint/2010/main" val="506310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Eftiriðnvædd samfélög</a:t>
            </a:r>
          </a:p>
        </p:txBody>
      </p:sp>
      <p:sp>
        <p:nvSpPr>
          <p:cNvPr id="9219" name="Figure Legend"/>
          <p:cNvSpPr>
            <a:spLocks noGrp="1"/>
          </p:cNvSpPr>
          <p:nvPr>
            <p:ph type="body" sz="quarter" idx="14"/>
          </p:nvPr>
        </p:nvSpPr>
        <p:spPr>
          <a:xfrm>
            <a:off x="457200" y="1228065"/>
            <a:ext cx="8546123" cy="5425953"/>
          </a:xfrm>
        </p:spPr>
        <p:txBody>
          <a:bodyPr/>
          <a:lstStyle/>
          <a:p>
            <a:r>
              <a:rPr lang="en-US" sz="2400" b="1" dirty="0"/>
              <a:t>Upplýsingasamfélög, eftiriðnvædd samfélög eða stafræn samfélög </a:t>
            </a:r>
            <a:r>
              <a:rPr lang="en-US" sz="2400" dirty="0"/>
              <a:t>byggjast á framleiðslu upplýsinga og þjónustu</a:t>
            </a:r>
          </a:p>
          <a:p>
            <a:endParaRPr lang="en-US" sz="2400" dirty="0"/>
          </a:p>
          <a:p>
            <a:r>
              <a:rPr lang="en-US" sz="2400" b="1" dirty="0"/>
              <a:t>Iðnaðarsamfélög </a:t>
            </a:r>
            <a:r>
              <a:rPr lang="en-US" sz="2400" dirty="0"/>
              <a:t>byggjast á framleiðslu efnislegra gæða</a:t>
            </a:r>
          </a:p>
          <a:p>
            <a:pPr marL="342900" indent="-342900">
              <a:buFont typeface="Arial" charset="0"/>
              <a:buChar char="•"/>
            </a:pPr>
            <a:endParaRPr lang="en-US" sz="2400" dirty="0"/>
          </a:p>
          <a:p>
            <a:endParaRPr lang="en-US" sz="2400" b="1" dirty="0"/>
          </a:p>
          <a:p>
            <a:endParaRPr lang="en-US" sz="2400" b="1" dirty="0"/>
          </a:p>
        </p:txBody>
      </p:sp>
    </p:spTree>
    <p:extLst>
      <p:ext uri="{BB962C8B-B14F-4D97-AF65-F5344CB8AC3E}">
        <p14:creationId xmlns:p14="http://schemas.microsoft.com/office/powerpoint/2010/main" val="1000005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4.3</a:t>
            </a:r>
          </a:p>
        </p:txBody>
      </p:sp>
      <p:pic>
        <p:nvPicPr>
          <p:cNvPr id="4" name="Figure" descr="A photo of a family of villagers in Africa in front of a solar panel on top of a roof"/>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416" r="-26416"/>
          <a:stretch>
            <a:fillRect/>
          </a:stretch>
        </p:blipFill>
        <p:spPr/>
      </p:pic>
      <p:sp>
        <p:nvSpPr>
          <p:cNvPr id="9219" name="Figure Legend"/>
          <p:cNvSpPr>
            <a:spLocks noGrp="1"/>
          </p:cNvSpPr>
          <p:nvPr>
            <p:ph type="body" sz="quarter" idx="14"/>
          </p:nvPr>
        </p:nvSpPr>
        <p:spPr>
          <a:xfrm>
            <a:off x="457200" y="4843463"/>
            <a:ext cx="8062913" cy="1166812"/>
          </a:xfrm>
        </p:spPr>
        <p:txBody>
          <a:bodyPr/>
          <a:lstStyle/>
          <a:p>
            <a:r>
              <a:rPr lang="en-US" sz="1600" dirty="0"/>
              <a:t>Þorpsbúar sem annars væru efins eða hikandi eiga auðveldara með að sjá gildi sólarorkuverkefnisins þegar þeir komast að því að „sólarorkuverkfræðingarnir“ eru ömmur úr þeirra eigin byggðarlagi. (Mynd: </a:t>
            </a:r>
            <a:r>
              <a:rPr lang="en-US" sz="1600" dirty="0" err="1"/>
              <a:t>Abri</a:t>
            </a:r>
            <a:r>
              <a:rPr lang="en-US" sz="1600" dirty="0"/>
              <a:t> le Roux/</a:t>
            </a:r>
            <a:r>
              <a:rPr lang="en-US" sz="1600" dirty="0" err="1"/>
              <a:t>flickr</a:t>
            </a:r>
            <a:r>
              <a:rPr lang="en-US" sz="1600" dirty="0"/>
              <a:t>)</a:t>
            </a:r>
          </a:p>
        </p:txBody>
      </p:sp>
    </p:spTree>
    <p:extLst>
      <p:ext uri="{BB962C8B-B14F-4D97-AF65-F5344CB8AC3E}">
        <p14:creationId xmlns:p14="http://schemas.microsoft.com/office/powerpoint/2010/main" val="1536039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Émile Durkheim og virknihyggja</a:t>
            </a:r>
          </a:p>
        </p:txBody>
      </p:sp>
      <p:sp>
        <p:nvSpPr>
          <p:cNvPr id="9219" name="Figure Legend"/>
          <p:cNvSpPr>
            <a:spLocks noGrp="1"/>
          </p:cNvSpPr>
          <p:nvPr>
            <p:ph type="body" sz="quarter" idx="14"/>
          </p:nvPr>
        </p:nvSpPr>
        <p:spPr>
          <a:xfrm>
            <a:off x="267286" y="1228065"/>
            <a:ext cx="8736037" cy="5425953"/>
          </a:xfrm>
        </p:spPr>
        <p:txBody>
          <a:bodyPr/>
          <a:lstStyle/>
          <a:p>
            <a:r>
              <a:rPr lang="en-US" sz="2400" b="1" dirty="0"/>
              <a:t>Samvitund </a:t>
            </a:r>
            <a:r>
              <a:rPr lang="en-US" sz="2400" dirty="0"/>
              <a:t>er sameiginleg trú, siðferðisgildi og viðhorf samfélags</a:t>
            </a:r>
            <a:r>
              <a:rPr lang="en-US" sz="2400" b="1" dirty="0"/>
              <a:t> </a:t>
            </a:r>
          </a:p>
          <a:p>
            <a:r>
              <a:rPr lang="en-US" sz="2400" b="1" dirty="0"/>
              <a:t>Félagsleg samþætting </a:t>
            </a:r>
            <a:r>
              <a:rPr lang="en-US" sz="2400" dirty="0"/>
              <a:t>lýsir því hve sterk tengsl fólk hefur við félagshópa sína </a:t>
            </a:r>
          </a:p>
          <a:p>
            <a:r>
              <a:rPr lang="en-US" sz="2400" b="1" dirty="0"/>
              <a:t>Vélræn samstaða </a:t>
            </a:r>
            <a:r>
              <a:rPr lang="en-US" sz="2400" dirty="0"/>
              <a:t>er samfélagsskipan sem samvitund menningar viðheldur</a:t>
            </a:r>
            <a:endParaRPr lang="en-US" sz="2400" b="1" dirty="0"/>
          </a:p>
          <a:p>
            <a:r>
              <a:rPr lang="en-US" sz="2400" b="1" dirty="0"/>
              <a:t>Lífræn samstaða </a:t>
            </a:r>
            <a:r>
              <a:rPr lang="en-US" sz="2400" dirty="0"/>
              <a:t>er samfélagsskipan sem byggist á viðurkenningu efnahagslegs og félagslegs mismunar </a:t>
            </a:r>
            <a:endParaRPr lang="en-US" sz="2400" b="1" dirty="0"/>
          </a:p>
          <a:p>
            <a:r>
              <a:rPr lang="en-US" sz="2400" b="1" dirty="0"/>
              <a:t>Siðrof (anómía) </a:t>
            </a:r>
            <a:r>
              <a:rPr lang="en-US" sz="2400" dirty="0"/>
              <a:t>er ástand þar sem sterk samvitund heldur samfélaginu ekki lengur saman</a:t>
            </a:r>
            <a:endParaRPr lang="en-US" sz="2400" b="1" dirty="0"/>
          </a:p>
          <a:p>
            <a:pPr marL="342900" indent="-342900">
              <a:buFont typeface="Arial" charset="0"/>
              <a:buChar char="•"/>
            </a:pPr>
            <a:endParaRPr lang="en-US" sz="2400" dirty="0"/>
          </a:p>
          <a:p>
            <a:endParaRPr lang="en-US" sz="2400" b="1" dirty="0"/>
          </a:p>
          <a:p>
            <a:endParaRPr lang="en-US" sz="2400" b="1" dirty="0"/>
          </a:p>
        </p:txBody>
      </p:sp>
    </p:spTree>
    <p:extLst>
      <p:ext uri="{BB962C8B-B14F-4D97-AF65-F5344CB8AC3E}">
        <p14:creationId xmlns:p14="http://schemas.microsoft.com/office/powerpoint/2010/main" val="886273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86553"/>
            <a:ext cx="8062913" cy="658813"/>
          </a:xfrm>
        </p:spPr>
        <p:txBody>
          <a:bodyPr/>
          <a:lstStyle/>
          <a:p>
            <a:pPr fontAlgn="auto">
              <a:spcAft>
                <a:spcPts val="0"/>
              </a:spcAft>
              <a:defRPr/>
            </a:pPr>
            <a:r>
              <a:rPr lang="en-US" dirty="0"/>
              <a:t>Karl Marx og átakakenningar </a:t>
            </a:r>
          </a:p>
        </p:txBody>
      </p:sp>
      <p:sp>
        <p:nvSpPr>
          <p:cNvPr id="9219" name="Figure Legend"/>
          <p:cNvSpPr>
            <a:spLocks noGrp="1"/>
          </p:cNvSpPr>
          <p:nvPr>
            <p:ph type="body" sz="quarter" idx="14"/>
          </p:nvPr>
        </p:nvSpPr>
        <p:spPr>
          <a:xfrm>
            <a:off x="239150" y="1101456"/>
            <a:ext cx="8736037" cy="5425953"/>
          </a:xfrm>
        </p:spPr>
        <p:txBody>
          <a:bodyPr/>
          <a:lstStyle/>
          <a:p>
            <a:r>
              <a:rPr lang="en-US" sz="2400" b="1" dirty="0"/>
              <a:t>Borgarastétt </a:t>
            </a:r>
            <a:r>
              <a:rPr lang="en-US" sz="2400" dirty="0"/>
              <a:t>er stétt eigenda framleiðslutækjanna í samfélaginu</a:t>
            </a:r>
            <a:endParaRPr lang="en-US" sz="2400" b="1" dirty="0"/>
          </a:p>
          <a:p>
            <a:r>
              <a:rPr lang="en-US" sz="2400" b="1" dirty="0"/>
              <a:t>Öreigastétt </a:t>
            </a:r>
            <a:r>
              <a:rPr lang="en-US" sz="2400" dirty="0"/>
              <a:t>er stétt verkafólks í samfélaginu </a:t>
            </a:r>
            <a:endParaRPr lang="en-US" sz="2400" b="1" dirty="0"/>
          </a:p>
          <a:p>
            <a:r>
              <a:rPr lang="en-US" sz="2400" b="1" dirty="0"/>
              <a:t>Kapítalismi </a:t>
            </a:r>
            <a:r>
              <a:rPr lang="en-US" sz="2400" dirty="0"/>
              <a:t>er hagkerfi þar sem einstaklingar og fyrirtæki eiga þau framleiðslutæki sem notuð eru til að framleiða og flytja vörur</a:t>
            </a:r>
            <a:endParaRPr lang="en-US" sz="2400" b="1" dirty="0"/>
          </a:p>
          <a:p>
            <a:r>
              <a:rPr lang="en-US" sz="2400" b="1" dirty="0"/>
              <a:t>Firring </a:t>
            </a:r>
            <a:r>
              <a:rPr lang="en-US" sz="2400" dirty="0"/>
              <a:t>er ástand þar sem einstaklingurinn einangrast og missir tengslin við samfélag sitt, vinnu og sjálfsvitund </a:t>
            </a:r>
            <a:endParaRPr lang="en-US" sz="2400" b="1" dirty="0"/>
          </a:p>
          <a:p>
            <a:r>
              <a:rPr lang="en-US" sz="2400" b="1" dirty="0"/>
              <a:t>Falsvitund </a:t>
            </a:r>
            <a:r>
              <a:rPr lang="en-US" sz="2400" dirty="0"/>
              <a:t>er ástand þar sem skoðanir, hugsjónir eða hugmyndafræði einstaklings samræmast ekki eigin hagsmunum hans.</a:t>
            </a:r>
          </a:p>
          <a:p>
            <a:r>
              <a:rPr lang="en-US" sz="2400" b="1" dirty="0"/>
              <a:t>Stéttarvitund </a:t>
            </a:r>
            <a:r>
              <a:rPr lang="en-US" sz="2400" dirty="0"/>
              <a:t>er vitund einstaklings um stöðu sína í samfélaginu</a:t>
            </a:r>
            <a:endParaRPr lang="en-US" sz="2400" b="1" dirty="0"/>
          </a:p>
          <a:p>
            <a:pPr marL="342900" indent="-342900">
              <a:buFont typeface="Arial" charset="0"/>
              <a:buChar char="•"/>
            </a:pPr>
            <a:endParaRPr lang="en-US" sz="2400" dirty="0"/>
          </a:p>
          <a:p>
            <a:endParaRPr lang="en-US" sz="2400" b="1" dirty="0"/>
          </a:p>
          <a:p>
            <a:endParaRPr lang="en-US" sz="2400" b="1" dirty="0"/>
          </a:p>
        </p:txBody>
      </p:sp>
    </p:spTree>
    <p:extLst>
      <p:ext uri="{BB962C8B-B14F-4D97-AF65-F5344CB8AC3E}">
        <p14:creationId xmlns:p14="http://schemas.microsoft.com/office/powerpoint/2010/main" val="328505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4.6</a:t>
            </a:r>
          </a:p>
        </p:txBody>
      </p:sp>
      <p:pic>
        <p:nvPicPr>
          <p:cNvPr id="2" name="Figure" descr="A triangle diagram with the economy considered the base, and government, family, religion, education, and culture considered the superstructure."/>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1524783" y="1122363"/>
            <a:ext cx="5927747"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Karl Marx hélt því fram að allir þættir samfélagsgerðarinnar væru háðir efnahagsgerð hennar.</a:t>
            </a:r>
          </a:p>
        </p:txBody>
      </p:sp>
    </p:spTree>
    <p:extLst>
      <p:ext uri="{BB962C8B-B14F-4D97-AF65-F5344CB8AC3E}">
        <p14:creationId xmlns:p14="http://schemas.microsoft.com/office/powerpoint/2010/main" val="847870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Marx og ENGELS</a:t>
            </a:r>
          </a:p>
        </p:txBody>
      </p:sp>
      <p:pic>
        <p:nvPicPr>
          <p:cNvPr id="2" name="Figure" descr="Photos of Karl Marx and Friedrich Engels."/>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2102733" y="1117714"/>
            <a:ext cx="2481933" cy="3500437"/>
          </a:xfrm>
        </p:spPr>
      </p:pic>
      <p:pic>
        <p:nvPicPr>
          <p:cNvPr id="1027" name="Figure" descr="Photos of Karl Marx and Friedrich Engels."/>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584666" y="1340728"/>
            <a:ext cx="2487613" cy="3054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9" name="Figure Legend"/>
          <p:cNvSpPr>
            <a:spLocks noGrp="1"/>
          </p:cNvSpPr>
          <p:nvPr>
            <p:ph type="body" sz="quarter" idx="14"/>
          </p:nvPr>
        </p:nvSpPr>
        <p:spPr>
          <a:xfrm>
            <a:off x="457200" y="4843463"/>
            <a:ext cx="8062913" cy="1166812"/>
          </a:xfrm>
        </p:spPr>
        <p:txBody>
          <a:bodyPr/>
          <a:lstStyle/>
          <a:p>
            <a:r>
              <a:rPr lang="en-US" sz="1600" dirty="0"/>
              <a:t>Karl Marx (til vinstri) og Friedrich Engels (til hægri) greindu mun á félagslegu valdi milli þeirra sem eiga og þeirra sem eiga ekki. (Mynd (a): Wikimedia Commons; mynd (b): George Lester/Wikimedia Commons)</a:t>
            </a:r>
          </a:p>
        </p:txBody>
      </p:sp>
    </p:spTree>
    <p:extLst>
      <p:ext uri="{BB962C8B-B14F-4D97-AF65-F5344CB8AC3E}">
        <p14:creationId xmlns:p14="http://schemas.microsoft.com/office/powerpoint/2010/main" val="360706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4.8</a:t>
            </a:r>
          </a:p>
        </p:txBody>
      </p:sp>
      <p:pic>
        <p:nvPicPr>
          <p:cNvPr id="2" name="Figure" descr="A person is shown using a machine to install car parts on an assembly line."/>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1866606" y="1122363"/>
            <a:ext cx="5244100"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Starfsmaður við færiband setur saman bílhluta með aðstoð flókinna véla. Hefur tæknin gert þessa vinnu meira eða minna firrandi? (Mynd: Carol </a:t>
            </a:r>
            <a:r>
              <a:rPr lang="en-US" sz="1600" dirty="0" err="1"/>
              <a:t>Highsmith</a:t>
            </a:r>
            <a:r>
              <a:rPr lang="en-US" sz="1600" dirty="0"/>
              <a:t>/Wikimedia Commons)</a:t>
            </a:r>
          </a:p>
        </p:txBody>
      </p:sp>
    </p:spTree>
    <p:extLst>
      <p:ext uri="{BB962C8B-B14F-4D97-AF65-F5344CB8AC3E}">
        <p14:creationId xmlns:p14="http://schemas.microsoft.com/office/powerpoint/2010/main" val="1108820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86553"/>
            <a:ext cx="8062913" cy="658813"/>
          </a:xfrm>
        </p:spPr>
        <p:txBody>
          <a:bodyPr>
            <a:normAutofit/>
          </a:bodyPr>
          <a:lstStyle/>
          <a:p>
            <a:r>
              <a:rPr lang="en-US" b="1" dirty="0"/>
              <a:t>Max Weber og táknræn samskiptahyggja</a:t>
            </a:r>
            <a:endParaRPr lang="en-US" dirty="0"/>
          </a:p>
        </p:txBody>
      </p:sp>
      <p:sp>
        <p:nvSpPr>
          <p:cNvPr id="9219" name="Figure Legend"/>
          <p:cNvSpPr>
            <a:spLocks noGrp="1"/>
          </p:cNvSpPr>
          <p:nvPr>
            <p:ph type="body" sz="quarter" idx="14"/>
          </p:nvPr>
        </p:nvSpPr>
        <p:spPr>
          <a:xfrm>
            <a:off x="239150" y="1101456"/>
            <a:ext cx="8736037" cy="5425953"/>
          </a:xfrm>
        </p:spPr>
        <p:txBody>
          <a:bodyPr/>
          <a:lstStyle/>
          <a:p>
            <a:r>
              <a:rPr lang="en-US" sz="2400" b="1" dirty="0"/>
              <a:t>Skynsemisvæðing </a:t>
            </a:r>
            <a:r>
              <a:rPr lang="en-US" sz="2400" dirty="0"/>
              <a:t>er sú hugmynd að nútímasamfélag eigi að byggjast á rökvísi og skilvirkni fremur en siðferði eða hefðum</a:t>
            </a:r>
            <a:endParaRPr lang="en-US" sz="2400" b="1" dirty="0"/>
          </a:p>
          <a:p>
            <a:r>
              <a:rPr lang="en-US" sz="2400" b="1" dirty="0"/>
              <a:t>Járnbúrið </a:t>
            </a:r>
            <a:r>
              <a:rPr lang="en-US" sz="2400" dirty="0"/>
              <a:t>er ástand þar sem einstaklingur er fastur í viðjum samfélagsstofnana </a:t>
            </a:r>
            <a:endParaRPr lang="en-US" sz="2400" b="1" dirty="0"/>
          </a:p>
          <a:p>
            <a:pPr marL="342900" indent="-342900">
              <a:buFont typeface="Arial" charset="0"/>
              <a:buChar char="•"/>
            </a:pPr>
            <a:endParaRPr lang="en-US" sz="2400" dirty="0"/>
          </a:p>
          <a:p>
            <a:endParaRPr lang="en-US" sz="2400" b="1" dirty="0"/>
          </a:p>
        </p:txBody>
      </p:sp>
    </p:spTree>
    <p:extLst>
      <p:ext uri="{BB962C8B-B14F-4D97-AF65-F5344CB8AC3E}">
        <p14:creationId xmlns:p14="http://schemas.microsoft.com/office/powerpoint/2010/main" val="1605419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4.9</a:t>
            </a:r>
          </a:p>
        </p:txBody>
      </p:sp>
      <p:pic>
        <p:nvPicPr>
          <p:cNvPr id="2" name="Figure" descr="A long line of cubicles is shown."/>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2299717" y="1122363"/>
            <a:ext cx="4377879"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Skrifstofubásar eru notaðir til að nýta vinnurými hvers starfsmanns sem best. Slíkt fyrirkomulag kann að vera rökrétt en það einangrar jafnframt fólk. (Mynd: Tim Patterson/</a:t>
            </a:r>
            <a:r>
              <a:rPr lang="en-US" sz="1600" dirty="0" err="1"/>
              <a:t>flickr</a:t>
            </a:r>
            <a:r>
              <a:rPr lang="en-US" sz="1600" dirty="0"/>
              <a:t>)</a:t>
            </a:r>
          </a:p>
        </p:txBody>
      </p:sp>
    </p:spTree>
    <p:extLst>
      <p:ext uri="{BB962C8B-B14F-4D97-AF65-F5344CB8AC3E}">
        <p14:creationId xmlns:p14="http://schemas.microsoft.com/office/powerpoint/2010/main" val="468105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4.10</a:t>
            </a:r>
          </a:p>
        </p:txBody>
      </p:sp>
      <p:pic>
        <p:nvPicPr>
          <p:cNvPr id="2" name="Figure" descr="Two mimes are shown making faces and performing on a street."/>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1864641" y="1122363"/>
            <a:ext cx="5248031"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Hver erum við? Hvaða hlutverki gegnum við í samfélaginu? Samkvæmt félagsfræðingum mótum við veruleikann í samskiptum við aðra. Að vissu leyti líkjast dagleg samskipti okkar leik á sviði. (Mynd: Jan Lewandowski/</a:t>
            </a:r>
            <a:r>
              <a:rPr lang="en-US" sz="1600" dirty="0" err="1"/>
              <a:t>flickr</a:t>
            </a:r>
            <a:r>
              <a:rPr lang="en-US" sz="1600" dirty="0"/>
              <a:t>)</a:t>
            </a:r>
          </a:p>
        </p:txBody>
      </p:sp>
    </p:spTree>
    <p:extLst>
      <p:ext uri="{BB962C8B-B14F-4D97-AF65-F5344CB8AC3E}">
        <p14:creationId xmlns:p14="http://schemas.microsoft.com/office/powerpoint/2010/main" val="2649700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86553"/>
            <a:ext cx="8062913" cy="658813"/>
          </a:xfrm>
        </p:spPr>
        <p:txBody>
          <a:bodyPr>
            <a:normAutofit/>
          </a:bodyPr>
          <a:lstStyle/>
          <a:p>
            <a:r>
              <a:rPr lang="en-US" b="1" dirty="0"/>
              <a:t>Félagsleg mótun veruleikans</a:t>
            </a:r>
            <a:endParaRPr lang="en-US" dirty="0"/>
          </a:p>
        </p:txBody>
      </p:sp>
      <p:sp>
        <p:nvSpPr>
          <p:cNvPr id="9219" name="Figure Legend"/>
          <p:cNvSpPr>
            <a:spLocks noGrp="1"/>
          </p:cNvSpPr>
          <p:nvPr>
            <p:ph type="body" sz="quarter" idx="14"/>
          </p:nvPr>
        </p:nvSpPr>
        <p:spPr>
          <a:xfrm>
            <a:off x="239150" y="1101456"/>
            <a:ext cx="8736037" cy="5425953"/>
          </a:xfrm>
        </p:spPr>
        <p:txBody>
          <a:bodyPr/>
          <a:lstStyle/>
          <a:p>
            <a:r>
              <a:rPr lang="en-US" sz="2400" b="1" dirty="0" err="1"/>
              <a:t>Vanabinding</a:t>
            </a:r>
            <a:r>
              <a:rPr lang="en-US" sz="2400" b="1" dirty="0"/>
              <a:t> </a:t>
            </a:r>
            <a:r>
              <a:rPr lang="en-US" sz="2400" dirty="0"/>
              <a:t>er sú hugmynd að við og fyrri kynslóðir mótum samfélagið og fylgjum síðan venjum þess </a:t>
            </a:r>
          </a:p>
          <a:p>
            <a:r>
              <a:rPr lang="en-US" sz="2400" b="1" dirty="0"/>
              <a:t>Stofnanavæðing </a:t>
            </a:r>
            <a:r>
              <a:rPr lang="en-US" sz="2400" dirty="0"/>
              <a:t>felst í því að festa siðvenju eða viðmið í sessi í samfélaginu </a:t>
            </a:r>
            <a:endParaRPr lang="en-US" sz="2400" b="1" dirty="0"/>
          </a:p>
          <a:p>
            <a:r>
              <a:rPr lang="en-US" sz="2400" b="1" dirty="0"/>
              <a:t>Thomas-setningin </a:t>
            </a:r>
            <a:r>
              <a:rPr lang="en-US" sz="2400" dirty="0"/>
              <a:t>lýsir því hvernig huglægur veruleiki getur mótað framvindu atburða í samræmi við sjálfan sig þótt hlutlægur veruleiki hafi upphaflega ekki stutt hann </a:t>
            </a:r>
            <a:endParaRPr lang="en-US" sz="2400" b="1" dirty="0"/>
          </a:p>
          <a:p>
            <a:r>
              <a:rPr lang="en-US" sz="2400" b="1" dirty="0"/>
              <a:t>Sjálfuppfyllandi spádómur </a:t>
            </a:r>
            <a:r>
              <a:rPr lang="en-US" sz="2400" dirty="0"/>
              <a:t>er hugmynd sem verður að veruleika þegar fólk breytir í samræmi við hana</a:t>
            </a:r>
            <a:r>
              <a:rPr lang="en-US" sz="2400" b="1" dirty="0"/>
              <a:t> </a:t>
            </a:r>
          </a:p>
          <a:p>
            <a:pPr marL="342900" indent="-342900">
              <a:buFont typeface="Arial" charset="0"/>
              <a:buChar char="•"/>
            </a:pPr>
            <a:endParaRPr lang="en-US" sz="2400" dirty="0"/>
          </a:p>
          <a:p>
            <a:endParaRPr lang="en-US" sz="2400" b="1" dirty="0"/>
          </a:p>
        </p:txBody>
      </p:sp>
    </p:spTree>
    <p:extLst>
      <p:ext uri="{BB962C8B-B14F-4D97-AF65-F5344CB8AC3E}">
        <p14:creationId xmlns:p14="http://schemas.microsoft.com/office/powerpoint/2010/main" val="1775073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86553"/>
            <a:ext cx="8062913" cy="658813"/>
          </a:xfrm>
        </p:spPr>
        <p:txBody>
          <a:bodyPr>
            <a:normAutofit/>
          </a:bodyPr>
          <a:lstStyle/>
          <a:p>
            <a:r>
              <a:rPr lang="en-US" b="1" dirty="0"/>
              <a:t>Hlutverk og staða</a:t>
            </a:r>
            <a:endParaRPr lang="en-US" dirty="0"/>
          </a:p>
        </p:txBody>
      </p:sp>
      <p:sp>
        <p:nvSpPr>
          <p:cNvPr id="9219" name="Figure Legend"/>
          <p:cNvSpPr>
            <a:spLocks noGrp="1"/>
          </p:cNvSpPr>
          <p:nvPr>
            <p:ph type="body" sz="quarter" idx="14"/>
          </p:nvPr>
        </p:nvSpPr>
        <p:spPr>
          <a:xfrm>
            <a:off x="239150" y="1017048"/>
            <a:ext cx="8736037" cy="5425953"/>
          </a:xfrm>
        </p:spPr>
        <p:txBody>
          <a:bodyPr/>
          <a:lstStyle/>
          <a:p>
            <a:r>
              <a:rPr lang="en-US" sz="2400" b="1" dirty="0"/>
              <a:t>Hlutverk </a:t>
            </a:r>
            <a:r>
              <a:rPr lang="en-US" sz="2400" dirty="0"/>
              <a:t>eru hegðunarmynstur sem við þekkjum hvert hjá öðru og endurspegla félagslega stöðu einstaklings</a:t>
            </a:r>
            <a:endParaRPr lang="en-US" sz="2400" b="1" dirty="0"/>
          </a:p>
          <a:p>
            <a:r>
              <a:rPr lang="en-US" sz="2400" b="1" dirty="0"/>
              <a:t>Staða</a:t>
            </a:r>
            <a:r>
              <a:rPr lang="en-US" sz="2400" dirty="0"/>
              <a:t> lýsir þeirri ábyrgð og þeim ávinningi sem fylgja stöðu og hlutverki einstaklings í samfélaginu</a:t>
            </a:r>
            <a:endParaRPr lang="en-US" sz="2400" b="1" dirty="0"/>
          </a:p>
          <a:p>
            <a:r>
              <a:rPr lang="en-US" sz="2400" b="1" dirty="0"/>
              <a:t>Áskrifuð staða </a:t>
            </a:r>
            <a:r>
              <a:rPr lang="en-US" sz="2400" dirty="0"/>
              <a:t>er staða sem einstaklingur ræður ekki yfir, svo sem kyn eða kynþáttur </a:t>
            </a:r>
            <a:endParaRPr lang="en-US" sz="2400" b="1" dirty="0"/>
          </a:p>
          <a:p>
            <a:r>
              <a:rPr lang="en-US" sz="2400" b="1" dirty="0"/>
              <a:t>Áunnin staða </a:t>
            </a:r>
            <a:r>
              <a:rPr lang="en-US" sz="2400" dirty="0"/>
              <a:t>er staða sem einstaklingur öðlast með eigin vali eða athöfnum, svo sem menntunarstig eða tekjur</a:t>
            </a:r>
            <a:endParaRPr lang="en-US" sz="2400" b="1" dirty="0"/>
          </a:p>
          <a:p>
            <a:r>
              <a:rPr lang="en-US" sz="2400" b="1" dirty="0"/>
              <a:t>Hlutverkasafn </a:t>
            </a:r>
            <a:r>
              <a:rPr lang="en-US" sz="2400" dirty="0"/>
              <a:t>er safn hlutverka sem tengjast tiltekinni stöðu</a:t>
            </a:r>
            <a:endParaRPr lang="en-US" sz="2400" b="1" dirty="0"/>
          </a:p>
          <a:p>
            <a:r>
              <a:rPr lang="en-US" sz="2400" b="1" dirty="0"/>
              <a:t>Hlutverkaálag </a:t>
            </a:r>
            <a:r>
              <a:rPr lang="en-US" sz="2400" dirty="0"/>
              <a:t>er álag sem skapast þegar of miklar kröfur eru gerðar til eins hlutverks</a:t>
            </a:r>
            <a:endParaRPr lang="en-US" sz="2400" b="1" dirty="0"/>
          </a:p>
          <a:p>
            <a:r>
              <a:rPr lang="en-US" sz="2400" b="1" dirty="0"/>
              <a:t>Hlutverkaárekstur </a:t>
            </a:r>
            <a:r>
              <a:rPr lang="en-US" sz="2400" dirty="0"/>
              <a:t>verður þegar tvö eða fleiri hlutverk einstaklings stangast á</a:t>
            </a:r>
            <a:endParaRPr lang="en-US" sz="2400" b="1" dirty="0"/>
          </a:p>
          <a:p>
            <a:pPr marL="342900" indent="-342900">
              <a:buFont typeface="Arial" charset="0"/>
              <a:buChar char="•"/>
            </a:pPr>
            <a:endParaRPr lang="en-US" sz="2400" dirty="0"/>
          </a:p>
          <a:p>
            <a:endParaRPr lang="en-US" sz="2400" b="1" dirty="0"/>
          </a:p>
        </p:txBody>
      </p:sp>
    </p:spTree>
    <p:extLst>
      <p:ext uri="{BB962C8B-B14F-4D97-AF65-F5344CB8AC3E}">
        <p14:creationId xmlns:p14="http://schemas.microsoft.com/office/powerpoint/2010/main" val="1316248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4.11</a:t>
            </a:r>
          </a:p>
        </p:txBody>
      </p:sp>
      <p:pic>
        <p:nvPicPr>
          <p:cNvPr id="2" name="Figure" descr="Painting depicting Oedipus and three other ancient Greek figures."/>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2374393" y="1122363"/>
            <a:ext cx="4228527" cy="3500437"/>
          </a:xfrm>
        </p:spPr>
      </p:pic>
      <p:sp>
        <p:nvSpPr>
          <p:cNvPr id="9219" name="Figure Legend"/>
          <p:cNvSpPr>
            <a:spLocks noGrp="1"/>
          </p:cNvSpPr>
          <p:nvPr>
            <p:ph type="body" sz="quarter" idx="14"/>
          </p:nvPr>
        </p:nvSpPr>
        <p:spPr>
          <a:xfrm>
            <a:off x="457200" y="4843463"/>
            <a:ext cx="8062913" cy="1166812"/>
          </a:xfrm>
        </p:spPr>
        <p:txBody>
          <a:bodyPr/>
          <a:lstStyle/>
          <a:p>
            <a:r>
              <a:rPr lang="en-US" sz="1400" dirty="0"/>
              <a:t>Sjálfuppfyllandi spádómar koma við sögu í mörgum bókmenntaverkum, ef til vill frægast í sögunni af Ödipusi. Véfrétt segir Ödipusi að hann muni myrða föður sinn og kvænast móður sinni. Þegar hann reynir af öllum mætti að flýja örlög sín rætir hann þau óafvitandi. Saga Ödipusar sýnir hvernig meðlimir samfélagsins geta átt þátt í félagslegri mótun veruleikans. (Mynd: Jean-Antoine-Theodore </a:t>
            </a:r>
            <a:r>
              <a:rPr lang="en-US" sz="1400" dirty="0" err="1"/>
              <a:t>Giroust</a:t>
            </a:r>
            <a:r>
              <a:rPr lang="en-US" sz="1400" dirty="0"/>
              <a:t>/Wikimedia Commons)</a:t>
            </a:r>
          </a:p>
        </p:txBody>
      </p:sp>
    </p:spTree>
    <p:extLst>
      <p:ext uri="{BB962C8B-B14F-4D97-AF65-F5344CB8AC3E}">
        <p14:creationId xmlns:p14="http://schemas.microsoft.com/office/powerpoint/2010/main" val="1516036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6984"/>
            <a:ext cx="8062913" cy="658813"/>
          </a:xfrm>
        </p:spPr>
        <p:txBody>
          <a:bodyPr/>
          <a:lstStyle/>
          <a:p>
            <a:pPr fontAlgn="auto">
              <a:spcAft>
                <a:spcPts val="0"/>
              </a:spcAft>
              <a:defRPr/>
            </a:pPr>
            <a:r>
              <a:rPr lang="en-US" dirty="0"/>
              <a:t>Hlutverkaálag</a:t>
            </a:r>
          </a:p>
        </p:txBody>
      </p:sp>
      <p:pic>
        <p:nvPicPr>
          <p:cNvPr id="7" name="Picture Placeholder 6" descr="A person sits at a desk while working at a computer, while holding a baby of about six months old. A second child leans against the chair as well." title="Figure 4.12"/>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209674" y="853924"/>
            <a:ext cx="6557964" cy="4921549"/>
          </a:xfrm>
        </p:spPr>
      </p:pic>
      <p:sp>
        <p:nvSpPr>
          <p:cNvPr id="9219" name="Figure Legend"/>
          <p:cNvSpPr>
            <a:spLocks noGrp="1"/>
          </p:cNvSpPr>
          <p:nvPr>
            <p:ph type="body" sz="quarter" idx="14"/>
          </p:nvPr>
        </p:nvSpPr>
        <p:spPr>
          <a:xfrm>
            <a:off x="457200" y="5943601"/>
            <a:ext cx="8062913" cy="728662"/>
          </a:xfrm>
        </p:spPr>
        <p:txBody>
          <a:bodyPr/>
          <a:lstStyle/>
          <a:p>
            <a:r>
              <a:rPr lang="en-US" sz="1600" dirty="0"/>
              <a:t>Foreldrar upplifa oft hlutverkaálag eða hlutverkaárekstra þegar þeir reyna að samræma ólíkar skyldur sem oft eru bæði aðkallandi og stangast á. (Mynd: Ran </a:t>
            </a:r>
            <a:r>
              <a:rPr lang="en-US" sz="1600" dirty="0" err="1"/>
              <a:t>Zwigenberg</a:t>
            </a:r>
            <a:r>
              <a:rPr lang="en-US" sz="1600" dirty="0"/>
              <a:t>/</a:t>
            </a:r>
            <a:r>
              <a:rPr lang="en-US" sz="1600" dirty="0" err="1"/>
              <a:t>flickr</a:t>
            </a:r>
            <a:r>
              <a:rPr lang="en-US" sz="1600" dirty="0"/>
              <a:t>)</a:t>
            </a:r>
            <a:br>
              <a:rPr lang="en-US" sz="1600" dirty="0"/>
            </a:br>
            <a:endParaRPr lang="en-US" sz="1600" dirty="0"/>
          </a:p>
        </p:txBody>
      </p:sp>
    </p:spTree>
    <p:extLst>
      <p:ext uri="{BB962C8B-B14F-4D97-AF65-F5344CB8AC3E}">
        <p14:creationId xmlns:p14="http://schemas.microsoft.com/office/powerpoint/2010/main" val="3381386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86553"/>
            <a:ext cx="8062913" cy="658813"/>
          </a:xfrm>
        </p:spPr>
        <p:txBody>
          <a:bodyPr>
            <a:normAutofit/>
          </a:bodyPr>
          <a:lstStyle/>
          <a:p>
            <a:r>
              <a:rPr lang="en-US" b="1" dirty="0"/>
              <a:t>Sjálfsframsetning</a:t>
            </a:r>
            <a:endParaRPr lang="en-US" dirty="0"/>
          </a:p>
        </p:txBody>
      </p:sp>
      <p:sp>
        <p:nvSpPr>
          <p:cNvPr id="9219" name="Figure Legend"/>
          <p:cNvSpPr>
            <a:spLocks noGrp="1"/>
          </p:cNvSpPr>
          <p:nvPr>
            <p:ph type="body" sz="quarter" idx="14"/>
          </p:nvPr>
        </p:nvSpPr>
        <p:spPr>
          <a:xfrm>
            <a:off x="457201" y="1017048"/>
            <a:ext cx="8172450" cy="5425953"/>
          </a:xfrm>
        </p:spPr>
        <p:txBody>
          <a:bodyPr/>
          <a:lstStyle/>
          <a:p>
            <a:r>
              <a:rPr lang="en-US" sz="2400" b="1" dirty="0"/>
              <a:t>Hlutverkatjáning </a:t>
            </a:r>
            <a:r>
              <a:rPr lang="en-US" sz="2400" dirty="0"/>
              <a:t>er það hvernig einstaklingur tjáir hlutverk sitt.</a:t>
            </a:r>
          </a:p>
          <a:p>
            <a:endParaRPr lang="en-US" sz="2400" b="1" dirty="0"/>
          </a:p>
          <a:p>
            <a:r>
              <a:rPr lang="en-US" sz="2400" b="1" dirty="0"/>
              <a:t>Spegilsjálf: </a:t>
            </a:r>
            <a:r>
              <a:rPr lang="en-US" sz="2400" dirty="0"/>
              <a:t>Samkvæmt Cooley byggjum við sjálfsmynd okkar á því hvernig við teljum að aðrir sjái okkur (Cooley 1902). Við ímyndum okkur hvernig við komum öðrum fyrir sjónir og bregðumst síðan við þeirri ímynd.</a:t>
            </a:r>
            <a:endParaRPr lang="en-US" sz="2400" b="1" dirty="0"/>
          </a:p>
          <a:p>
            <a:pPr marL="342900" indent="-342900">
              <a:buFont typeface="Arial" charset="0"/>
              <a:buChar char="•"/>
            </a:pPr>
            <a:endParaRPr lang="en-US" sz="2400" dirty="0"/>
          </a:p>
          <a:p>
            <a:endParaRPr lang="en-US" sz="2400" b="1" dirty="0"/>
          </a:p>
        </p:txBody>
      </p:sp>
      <p:sp>
        <p:nvSpPr>
          <p:cNvPr id="4" name="TextBox 3">
            <a:extLst>
              <a:ext uri="{FF2B5EF4-FFF2-40B4-BE49-F238E27FC236}">
                <a16:creationId xmlns:a16="http://schemas.microsoft.com/office/drawing/2014/main" id="{71414AF3-4726-814D-B882-025D542B21E0}"/>
              </a:ext>
            </a:extLst>
          </p:cNvPr>
          <p:cNvSpPr txBox="1"/>
          <p:nvPr/>
        </p:nvSpPr>
        <p:spPr>
          <a:xfrm>
            <a:off x="214392" y="6318607"/>
            <a:ext cx="8815227" cy="553998"/>
          </a:xfrm>
          <a:prstGeom prst="rect">
            <a:avLst/>
          </a:prstGeom>
          <a:noFill/>
        </p:spPr>
        <p:txBody>
          <a:bodyPr wrap="square" rtlCol="0">
            <a:spAutoFit/>
          </a:bodyPr>
          <a:lstStyle/>
          <a:p>
            <a:r>
              <a:rPr lang="en-US" sz="1000" dirty="0"/>
              <a:t>Þetta ítarefni OpenStax er © Rice University og gefið út samkvæmt alþjóðlega leyfinu CC BY-NC-SA 4.0. Heimilt er að afrita það eða breyta því eingöngu í óviðskiptalegum tilgangi, en geta verður OpenStax og Rice University og tilgreina allar breytingar. </a:t>
            </a:r>
            <a:r>
              <a:rPr lang="en-US" sz="1000"/>
              <a:t>Öllum aðlöguðum útgáfum verður að dreifa með sams konar leyfi.</a:t>
            </a:r>
            <a:endParaRPr lang="en-US" sz="1000" dirty="0"/>
          </a:p>
        </p:txBody>
      </p:sp>
    </p:spTree>
    <p:extLst>
      <p:ext uri="{BB962C8B-B14F-4D97-AF65-F5344CB8AC3E}">
        <p14:creationId xmlns:p14="http://schemas.microsoft.com/office/powerpoint/2010/main" val="2086724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1875</TotalTime>
  <Words>1165</Words>
  <Application>Microsoft Macintosh PowerPoint</Application>
  <PresentationFormat>On-screen Show (4:3)</PresentationFormat>
  <Paragraphs>88</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 Black</vt:lpstr>
      <vt:lpstr>Calibri</vt:lpstr>
      <vt:lpstr>Essential</vt:lpstr>
      <vt:lpstr>INTRODUCTION TO SOCIOLOGY 3E</vt:lpstr>
      <vt:lpstr>Society and Social Interaction</vt:lpstr>
      <vt:lpstr>Q: What did you think of INAYAH’s Story?</vt:lpstr>
      <vt:lpstr>How Does Technology Change a Society?</vt:lpstr>
      <vt:lpstr>Preindustrial Societies</vt:lpstr>
      <vt:lpstr>industrial Societies</vt:lpstr>
      <vt:lpstr>POST-industrial Societies</vt:lpstr>
      <vt:lpstr>Figure 4.3</vt:lpstr>
      <vt:lpstr>Emile Durkheim and Functionalism</vt:lpstr>
      <vt:lpstr>Karl Marx and Conflict Theory </vt:lpstr>
      <vt:lpstr>Figure 4.6</vt:lpstr>
      <vt:lpstr>Marx and ENGELS</vt:lpstr>
      <vt:lpstr>Figure 4.8</vt:lpstr>
      <vt:lpstr>Max Weber and Symbolic Interactionism</vt:lpstr>
      <vt:lpstr>Figure 4.9</vt:lpstr>
      <vt:lpstr>Figure 4.10</vt:lpstr>
      <vt:lpstr>Social Constructions of reality</vt:lpstr>
      <vt:lpstr>Roles and Status</vt:lpstr>
      <vt:lpstr>Figure 4.11</vt:lpstr>
      <vt:lpstr>Role strain</vt:lpstr>
      <vt:lpstr>Presentation of self</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4 - Society and Social Interaction</dc:title>
  <dc:creator>Spuddy McSpare</dc:creator>
  <cp:lastModifiedBy>Theresa Masciale</cp:lastModifiedBy>
  <cp:revision>64</cp:revision>
  <dcterms:created xsi:type="dcterms:W3CDTF">2012-06-04T02:13:36Z</dcterms:created>
  <dcterms:modified xsi:type="dcterms:W3CDTF">2026-02-16T20:27:34Z</dcterms:modified>
</cp:coreProperties>
</file>