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72" autoAdjust="0"/>
    <p:restoredTop sz="94694" autoAdjust="0"/>
  </p:normalViewPr>
  <p:slideViewPr>
    <p:cSldViewPr snapToGrid="0" snapToObjects="1">
      <p:cViewPr varScale="1">
        <p:scale>
          <a:sx n="109" d="100"/>
          <a:sy n="109" d="100"/>
        </p:scale>
        <p:origin x="200" y="4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fallen tree lies on the ground in a forest.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string bulges to the right, creating compression ahead of it and rarefaction behind it.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string bulges to the left, creating compression ahead of it and rarefaction behind it.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string vibrates back and forth from left to right. The graph of its position is sinusoidal in shape, with amplitude decreasing over time.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sound wave with areas of alternating compression and rarefaction enter an ear canal and eardrum.</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photograph shows fireworks exploding in the night sky.</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tuning fork vibrates back and forth, creating sound waves.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bat produces sound waves that bounce off of a fly and back to the bat.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Multiple lanes of traffic crowd a busy street.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two panels. In the upper panel, a bird chirping at low volume produces sound waves with small amplitudes. In the lower panel, a bird chirping at high volume produces sound waves with large amplitudes.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outer ear contains the ear canal, the middle ear contains the eardrum and oval window, and the inner ear contains the cochlea.</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cochlea is a coiled tube with cilia inside, located in the inner ear.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man plays the guitar while his friends sing along around a campfire.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Sounds emitted by a stationary car spread out in spherical waves as stationary observers listen on both sides.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Sound waves are compressed ahead of the motion of a car and stretched out in the wake of the motion of the car as stationary observers listen on both sides.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One observer runs away from the sound source (a car) while another runs toward 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first sonic boom trails behind the nose of the aircraft and the second trails behind the tail.</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ball bobs up and down with the greatest amplitude when the finger drives its oscillation at the fundamental frequency.</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Shown is a pair of adjustable, black, over-the-ear headphones.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Wave 1 and wave 2 have different frequencies, and produce a resultant wave with varying amplitude.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vibration from a tuning fork sends a wave disturbance through the air down the tube.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vibration from a tuning fork reflects back off the closed end of the tube.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disturbance is at maximum displacement as it reaches the opening of the tube.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When there is one node at the closed end, and one antinode at the open end, this forms one quarter of the complete wave cycle (and therefore, one quarter of the wavelength).</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closed pipe resonator with ¾ wavelength is shown. It has two nodes and two antinodes inside of the tube.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fundamental has a wavelength of 4L, and a frequency of v/4L. The first overtone has a wavelength of 4L/3 and a frequency of 3v/4L. The second overtone has a wavelength of 4L/5 and a frequency of 5v/4L. The third overtone has a wavelength of 4L/7 and a frequency of 7v/4L.</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fundamental frequency is v/2L and has a wavelength of 2L. The first overtone has a wavelength of L and a frequency of v/L. The second overtone has a wavelength of 2L/3 and a frequency of 3v/2L. The third overtone has a wavelength of ½L and a frequency of 2v/L.</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30.png"/><Relationship Id="rId4" Type="http://schemas.openxmlformats.org/officeDocument/2006/relationships/image" Target="../media/image45.png"/><Relationship Id="rId5" Type="http://schemas.openxmlformats.org/officeDocument/2006/relationships/image" Target="../media/image52.png"/><Relationship Id="rId6" Type="http://schemas.openxmlformats.org/officeDocument/2006/relationships/image" Target="../media/image6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6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31.png"/><Relationship Id="rId5" Type="http://schemas.openxmlformats.org/officeDocument/2006/relationships/image" Target="../media/image53.png"/><Relationship Id="rId6" Type="http://schemas.openxmlformats.org/officeDocument/2006/relationships/image" Target="../media/image6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32.png"/><Relationship Id="rId5" Type="http://schemas.openxmlformats.org/officeDocument/2006/relationships/image" Target="../media/image54.png"/><Relationship Id="rId6" Type="http://schemas.openxmlformats.org/officeDocument/2006/relationships/image" Target="../media/image6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33.png"/><Relationship Id="rId5" Type="http://schemas.openxmlformats.org/officeDocument/2006/relationships/image" Target="../media/image4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34.png"/><Relationship Id="rId5" Type="http://schemas.openxmlformats.org/officeDocument/2006/relationships/image" Target="../media/image47.png"/><Relationship Id="rId6" Type="http://schemas.openxmlformats.org/officeDocument/2006/relationships/image" Target="../media/image55.png"/><Relationship Id="rId7" Type="http://schemas.openxmlformats.org/officeDocument/2006/relationships/image" Target="../media/image6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6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35.png"/><Relationship Id="rId5" Type="http://schemas.openxmlformats.org/officeDocument/2006/relationships/image" Target="../media/image5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7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7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7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36.png"/><Relationship Id="rId5" Type="http://schemas.openxmlformats.org/officeDocument/2006/relationships/image" Target="../media/image57.png"/><Relationship Id="rId6" Type="http://schemas.openxmlformats.org/officeDocument/2006/relationships/image" Target="../media/image7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37.png"/><Relationship Id="rId5" Type="http://schemas.openxmlformats.org/officeDocument/2006/relationships/image" Target="../media/image43.png"/><Relationship Id="rId6" Type="http://schemas.openxmlformats.org/officeDocument/2006/relationships/image" Target="../media/image58.png"/><Relationship Id="rId7" Type="http://schemas.openxmlformats.org/officeDocument/2006/relationships/image" Target="../media/image7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7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7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7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7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7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38.png"/><Relationship Id="rId5" Type="http://schemas.openxmlformats.org/officeDocument/2006/relationships/image" Target="../media/image48.png"/><Relationship Id="rId6" Type="http://schemas.openxmlformats.org/officeDocument/2006/relationships/image" Target="../media/image59.png"/><Relationship Id="rId7" Type="http://schemas.openxmlformats.org/officeDocument/2006/relationships/image" Target="../media/image8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 Id="rId4" Type="http://schemas.openxmlformats.org/officeDocument/2006/relationships/image" Target="../media/image39.png"/><Relationship Id="rId5" Type="http://schemas.openxmlformats.org/officeDocument/2006/relationships/image" Target="../media/image49.png"/><Relationship Id="rId6" Type="http://schemas.openxmlformats.org/officeDocument/2006/relationships/image" Target="../media/image6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40.png"/><Relationship Id="rId5" Type="http://schemas.openxmlformats.org/officeDocument/2006/relationships/image" Target="../media/image61.png"/><Relationship Id="rId6" Type="http://schemas.openxmlformats.org/officeDocument/2006/relationships/image" Target="../media/image8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 Id="rId4" Type="http://schemas.openxmlformats.org/officeDocument/2006/relationships/image" Target="../media/image8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8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 Id="rId4" Type="http://schemas.openxmlformats.org/officeDocument/2006/relationships/image" Target="../media/image8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8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 Id="rId4" Type="http://schemas.openxmlformats.org/officeDocument/2006/relationships/image" Target="../media/image8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 Id="rId4" Type="http://schemas.openxmlformats.org/officeDocument/2006/relationships/image" Target="../media/image41.png"/><Relationship Id="rId5" Type="http://schemas.openxmlformats.org/officeDocument/2006/relationships/image" Target="../media/image44.png"/><Relationship Id="rId6" Type="http://schemas.openxmlformats.org/officeDocument/2006/relationships/image" Target="../media/image50.png"/><Relationship Id="rId7" Type="http://schemas.openxmlformats.org/officeDocument/2006/relationships/image" Target="../media/image62.png"/><Relationship Id="rId8" Type="http://schemas.openxmlformats.org/officeDocument/2006/relationships/image" Target="../media/image8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 Id="rId4" Type="http://schemas.openxmlformats.org/officeDocument/2006/relationships/image" Target="../media/image42.png"/><Relationship Id="rId5" Type="http://schemas.openxmlformats.org/officeDocument/2006/relationships/image" Target="../media/image51.png"/><Relationship Id="rId6" Type="http://schemas.openxmlformats.org/officeDocument/2006/relationships/image" Target="../media/image63.png"/><Relationship Id="rId7"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14 Hljóð</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kaflans</a:t>
            </a:r>
          </a:p>
        </p:txBody>
      </p:sp>
      <p:sp>
        <p:nvSpPr>
          <p:cNvPr id="3" name="Content Placeholder 2"/>
          <p:cNvSpPr>
            <a:spLocks noGrp="1"/>
          </p:cNvSpPr>
          <p:nvPr>
            <p:ph idx="1"/>
          </p:nvPr>
        </p:nvSpPr>
        <p:spPr/>
        <p:txBody>
          <a:bodyPr/>
          <a:lstStyle/>
          <a:p>
            <a:pPr marL="457189" lvl="0" indent="-457189">
              <a:buAutoNum type="arabicPeriod"/>
            </a:pPr>
            <a:r>
              <a:t>Hljóðhraði, tíðni og bylgjulengd</a:t>
            </a:r>
          </a:p>
          <a:p>
            <a:pPr marL="457189" lvl="0" indent="-457189">
              <a:buAutoNum type="arabicPeriod"/>
            </a:pPr>
            <a:r>
              <a:t>Hljóðstyrkur og hljóðstig</a:t>
            </a:r>
          </a:p>
          <a:p>
            <a:pPr marL="457189" lvl="0" indent="-457189">
              <a:buAutoNum type="arabicPeriod"/>
            </a:pPr>
            <a:r>
              <a:t>Doppler-hrif og hljóðhögg</a:t>
            </a:r>
          </a:p>
          <a:p>
            <a:pPr marL="457189" lvl="0" indent="-457189">
              <a:buAutoNum type="arabicPeriod"/>
            </a:pPr>
            <a:r>
              <a:t>Samliðun hljóðs og hermi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a:t>
            </a:r>
          </a:p>
        </p:txBody>
      </p:sp>
      <p:pic>
        <p:nvPicPr>
          <p:cNvPr id="5" name="Picture 1" descr="slide_0003_img_001.png"/>
          <p:cNvPicPr>
            <a:picLocks noChangeAspect="1"/>
          </p:cNvPicPr>
          <p:nvPr/>
        </p:nvPicPr>
        <p:blipFill>
          <a:blip r:embed="rId4"/>
          <a:srcRect/>
          <a:stretch>
            <a:fillRect/>
          </a:stretch>
        </p:blipFill>
        <p:spPr>
          <a:xfrm>
            <a:off x="622300" y="952500"/>
            <a:ext cx="10947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tré féll fyrir nokkru síðan. Þegar það féll trufluðust agnir í loftinu vegna orkunnar frá trénu þegar það skall í jörðina. Þessi truflun á efni, sem eyru okkar hafa þróast til að nema, kallast hljóð. (B.A. Bowen Photography)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14.2</a:t>
            </a:r>
          </a:p>
        </p:txBody>
      </p:sp>
      <p:pic>
        <p:nvPicPr>
          <p:cNvPr id="10" name="Picture 1" descr="slide_0004_img_001.png"/>
          <p:cNvPicPr>
            <a:picLocks noChangeAspect="1"/>
          </p:cNvPicPr>
          <p:nvPr/>
        </p:nvPicPr>
        <p:blipFill>
          <a:blip r:embed="rId6"/>
          <a:srcRect/>
          <a:stretch>
            <a:fillRect/>
          </a:stretch>
        </p:blipFill>
        <p:spPr>
          <a:xfrm>
            <a:off x="1955800" y="952500"/>
            <a:ext cx="8280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Titrandi strengur sem hreyfist til hægri þjappar loftinu fyrir framan sig og þennur út loftið fyrir aftan sig.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14.3</a:t>
            </a:r>
          </a:p>
        </p:txBody>
      </p:sp>
      <p:pic>
        <p:nvPicPr>
          <p:cNvPr id="10" name="Picture 1" descr="slide_0005_img_001.png"/>
          <p:cNvPicPr>
            <a:picLocks noChangeAspect="1"/>
          </p:cNvPicPr>
          <p:nvPr/>
        </p:nvPicPr>
        <p:blipFill>
          <a:blip r:embed="rId6"/>
          <a:srcRect/>
          <a:stretch>
            <a:fillRect/>
          </a:stretch>
        </p:blipFill>
        <p:spPr>
          <a:xfrm>
            <a:off x="3530600" y="952500"/>
            <a:ext cx="5143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strengurinn færist til vinstri myndar hann aðra þjöppun og þynningu þar sem eindirnar hægra megin færast burt frá strengnum.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14.4</a:t>
            </a:r>
          </a:p>
        </p:txBody>
      </p:sp>
      <p:pic>
        <p:nvPicPr>
          <p:cNvPr id="10" name="Picture 1" descr="image.png"/>
          <p:cNvPicPr>
            <a:picLocks noChangeAspect="1"/>
          </p:cNvPicPr>
          <p:nvPr/>
        </p:nvPicPr>
        <p:blipFill>
          <a:blip r:embed="rId5"/>
          <a:srcRect/>
          <a:stretch>
            <a:fillRect/>
          </a:stretch>
        </p:blipFill>
        <p:spPr>
          <a:xfrm>
            <a:off x="3721100" y="952500"/>
            <a:ext cx="4749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Eftir margan titring myndast röð þéttinga og þynninga sem hafa borist frá strengnum sem hljóðbylgja. Línuritið sýnir mæliþrýsting (Pgauge) sem fall af fjarlægð x frá upptökum. Mæliþrýstingur er þrýstingur miðað við loftþrýsting; hann er jákvæður fyrir þrýsting yfir loftþrýstingi og neikvæður fyrir þrýsting undir honum. Fyrir venjuleg hversdagshljóð breytist þrýstingur aðeins lítillega frá meðalloftþrýstingi.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14.5</a:t>
            </a:r>
          </a:p>
        </p:txBody>
      </p:sp>
      <p:pic>
        <p:nvPicPr>
          <p:cNvPr id="10" name="Picture 1" descr="slide_0007_img_001.png"/>
          <p:cNvPicPr>
            <a:picLocks noChangeAspect="1"/>
          </p:cNvPicPr>
          <p:nvPr/>
        </p:nvPicPr>
        <p:blipFill>
          <a:blip r:embed="rId7"/>
          <a:srcRect/>
          <a:stretch>
            <a:fillRect/>
          </a:stretch>
        </p:blipFill>
        <p:spPr>
          <a:xfrm>
            <a:off x="4127500" y="952500"/>
            <a:ext cx="3937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Þéttingar og þynningar hljóðbylgna ferðast inn hlustina og knýja hljóðhimnuna til að titra. Það er heildarkraftur á hljóðhimnuna, þar sem þrýstingur hljóðbylgjunnar er frábrugðinn loftþrýstingnum sem er á bak við hljóðhimnuna. Flókið kerfi breytir titringnum í taugaboð, sem heilinn túlkar síðan.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14.6</a:t>
            </a:r>
          </a:p>
        </p:txBody>
      </p:sp>
      <p:pic>
        <p:nvPicPr>
          <p:cNvPr id="5" name="Picture 1" descr="slide_0008_img_001.png"/>
          <p:cNvPicPr>
            <a:picLocks noChangeAspect="1"/>
          </p:cNvPicPr>
          <p:nvPr/>
        </p:nvPicPr>
        <p:blipFill>
          <a:blip r:embed="rId4"/>
          <a:srcRect/>
          <a:stretch>
            <a:fillRect/>
          </a:stretch>
        </p:blipFill>
        <p:spPr>
          <a:xfrm>
            <a:off x="3111500" y="952500"/>
            <a:ext cx="5981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flugeldar springa á himni skynjast ljósorkan á undan hljóðorkunni. Hljóð ferðast hægar en ljós. (Dominic Alves, Flickr)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14.7</a:t>
            </a:r>
          </a:p>
        </p:txBody>
      </p:sp>
      <p:pic>
        <p:nvPicPr>
          <p:cNvPr id="10" name="Picture 1" descr="image.png"/>
          <p:cNvPicPr>
            <a:picLocks noChangeAspect="1"/>
          </p:cNvPicPr>
          <p:nvPr/>
        </p:nvPicPr>
        <p:blipFill>
          <a:blip r:embed="rId5"/>
          <a:srcRect/>
          <a:stretch>
            <a:fillRect/>
          </a:stretch>
        </p:blipFill>
        <p:spPr>
          <a:xfrm>
            <a:off x="1866900" y="952500"/>
            <a:ext cx="8470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Hljóðbylgja stafar frá uppsprettu sem titrar með tíðninni f, breiðist út með hraðanum v og hefur bylgjulengdina λ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14.8</a:t>
            </a:r>
          </a:p>
        </p:txBody>
      </p:sp>
      <p:pic>
        <p:nvPicPr>
          <p:cNvPr id="5" name="Picture 1" descr="slide_0010_img_001.png"/>
          <p:cNvPicPr>
            <a:picLocks noChangeAspect="1"/>
          </p:cNvPicPr>
          <p:nvPr/>
        </p:nvPicPr>
        <p:blipFill>
          <a:blip r:embed="rId4"/>
          <a:srcRect/>
          <a:stretch>
            <a:fillRect/>
          </a:stretch>
        </p:blipFill>
        <p:spPr>
          <a:xfrm>
            <a:off x="2171700" y="952500"/>
            <a:ext cx="7861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Leðurblaka notar hljóðbergmál til að rata og fanga bráð. Tíminn sem það tekur bergmálið að snúa aftur er í beinu hlutfalli við fjarlægðina.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14.9</a:t>
            </a:r>
          </a:p>
        </p:txBody>
      </p:sp>
      <p:pic>
        <p:nvPicPr>
          <p:cNvPr id="5" name="Picture 1" descr="slide_0011_img_001.png"/>
          <p:cNvPicPr>
            <a:picLocks noChangeAspect="1"/>
          </p:cNvPicPr>
          <p:nvPr/>
        </p:nvPicPr>
        <p:blipFill>
          <a:blip r:embed="rId4"/>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Hávaði á fjölförnum vegum eins og þessum í Delí gerir það erfitt að heyra í öðrum nema þeir hrópi. (Lingaraj G J, Flickr)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14.10</a:t>
            </a:r>
          </a:p>
        </p:txBody>
      </p:sp>
      <p:pic>
        <p:nvPicPr>
          <p:cNvPr id="5" name="Picture 1" descr="slide_0012_img_001.png"/>
          <p:cNvPicPr>
            <a:picLocks noChangeAspect="1"/>
          </p:cNvPicPr>
          <p:nvPr/>
        </p:nvPicPr>
        <p:blipFill>
          <a:blip r:embed="rId4"/>
          <a:srcRect/>
          <a:stretch>
            <a:fillRect/>
          </a:stretch>
        </p:blipFill>
        <p:spPr>
          <a:xfrm>
            <a:off x="3873500" y="952500"/>
            <a:ext cx="4457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 af þrýstingi í tveimur hljóðbylgjum með mismunandi styrk. Hljóðið með meiri styrk stafar frá gjafa sem hefur sveiflur með stærra útslagi og hefur meiri hágildi og lággildi þrýstings. Vegna þess að þrýstingur er hærri í hljóðinu með meiri styrk getur það beitt meiri kröftum á þá hluti sem það mætir.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14.11</a:t>
            </a:r>
          </a:p>
        </p:txBody>
      </p:sp>
      <p:pic>
        <p:nvPicPr>
          <p:cNvPr id="10" name="Picture 1" descr="slide_0013_img_001.png"/>
          <p:cNvPicPr>
            <a:picLocks noChangeAspect="1"/>
          </p:cNvPicPr>
          <p:nvPr/>
        </p:nvPicPr>
        <p:blipFill>
          <a:blip r:embed="rId6"/>
          <a:srcRect/>
          <a:stretch>
            <a:fillRect/>
          </a:stretch>
        </p:blipFill>
        <p:spPr>
          <a:xfrm>
            <a:off x="3746500" y="952500"/>
            <a:ext cx="4686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sýnir byggingu mannseyrans.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14.12</a:t>
            </a:r>
          </a:p>
        </p:txBody>
      </p:sp>
      <p:pic>
        <p:nvPicPr>
          <p:cNvPr id="10" name="Picture 1" descr="slide_0014_img_001.png"/>
          <p:cNvPicPr>
            <a:picLocks noChangeAspect="1"/>
          </p:cNvPicPr>
          <p:nvPr/>
        </p:nvPicPr>
        <p:blipFill>
          <a:blip r:embed="rId7"/>
          <a:srcRect/>
          <a:stretch>
            <a:fillRect/>
          </a:stretch>
        </p:blipFill>
        <p:spPr>
          <a:xfrm>
            <a:off x="3721100" y="952500"/>
            <a:ext cx="4749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Innra eyrað, eða kuðungurinn, er vafin pípa sem er um 3 mm í þvermál og 3 cm að lengd þegar hún er rakin úr. Þegar ístaðið titrar gegn egglaga glugganum myndar það þrýstibylgjur sem ferðast um vökvann í kuðungnum. Þessar bylgjur láta þekjuhimnuna titra, sem sveigir bifhárin og örvar taugar í Corti-líffærinu. Þessar taugar senda síðan upplýsingar um hljóðið til heilans.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14.13</a:t>
            </a:r>
          </a:p>
        </p:txBody>
      </p:sp>
      <p:pic>
        <p:nvPicPr>
          <p:cNvPr id="5" name="Picture 1" descr="slide_0015_img_001.png"/>
          <p:cNvPicPr>
            <a:picLocks noChangeAspect="1"/>
          </p:cNvPicPr>
          <p:nvPr/>
        </p:nvPicPr>
        <p:blipFill>
          <a:blip r:embed="rId4"/>
          <a:srcRect/>
          <a:stretch>
            <a:fillRect/>
          </a:stretch>
        </p:blipFill>
        <p:spPr>
          <a:xfrm>
            <a:off x="1879600" y="952500"/>
            <a:ext cx="842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Að spila tónlist, einnig kallað að „rokka“, felur í sér að búa til titring með hljóðfærum. (John Norton)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14.14</a:t>
            </a:r>
          </a:p>
        </p:txBody>
      </p:sp>
      <p:pic>
        <p:nvPicPr>
          <p:cNvPr id="5" name="Picture 1" descr="slide_0016_img_001.png"/>
          <p:cNvPicPr>
            <a:picLocks noChangeAspect="1"/>
          </p:cNvPicPr>
          <p:nvPr/>
        </p:nvPicPr>
        <p:blipFill>
          <a:blip r:embed="rId4"/>
          <a:srcRect/>
          <a:stretch>
            <a:fillRect/>
          </a:stretch>
        </p:blipFill>
        <p:spPr>
          <a:xfrm>
            <a:off x="2628900" y="952500"/>
            <a:ext cx="6921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Hljóð sem berst frá gjafa dreifist út í kúlulaga bylgjum. Þar sem gjafinn, áhorfendur og loftið eru kyrrstæð, eru bylgjulengd og tíðni þau sömu í allar áttir og fyrir alla áhorfendur.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14.15</a:t>
            </a:r>
          </a:p>
        </p:txBody>
      </p:sp>
      <p:pic>
        <p:nvPicPr>
          <p:cNvPr id="5" name="Picture 1" descr="slide_0017_img_001.png"/>
          <p:cNvPicPr>
            <a:picLocks noChangeAspect="1"/>
          </p:cNvPicPr>
          <p:nvPr/>
        </p:nvPicPr>
        <p:blipFill>
          <a:blip r:embed="rId4"/>
          <a:srcRect/>
          <a:stretch>
            <a:fillRect/>
          </a:stretch>
        </p:blipFill>
        <p:spPr>
          <a:xfrm>
            <a:off x="2819400" y="952500"/>
            <a:ext cx="6565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Hljóð sem gefið er út af gjafa sem hreyfist til hægri dreifist út frá þeim punktum þar sem það var gefið út. Bylgjulengdin minnkar og þar af leiðandi eykst tíðnin í hreyfistefnuna, þannig að áhorfandinn hægra megin heyrir hljóð með hærri tónhæð. Hið gagnstæða á við um áhorfandann vinstra megin, þar sem bylgjulengdin eykst og tíðnin minnkar.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14.16</a:t>
            </a:r>
          </a:p>
        </p:txBody>
      </p:sp>
      <p:pic>
        <p:nvPicPr>
          <p:cNvPr id="5" name="Picture 1" descr="slide_0018_img_001.png"/>
          <p:cNvPicPr>
            <a:picLocks noChangeAspect="1"/>
          </p:cNvPicPr>
          <p:nvPr/>
        </p:nvPicPr>
        <p:blipFill>
          <a:blip r:embed="rId4"/>
          <a:srcRect/>
          <a:stretch>
            <a:fillRect/>
          </a:stretch>
        </p:blipFill>
        <p:spPr>
          <a:xfrm>
            <a:off x="2603500" y="952500"/>
            <a:ext cx="6985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Sömu áhrif koma fram þegar athugendur hreyfast miðað við gjafann. Hreyfing í átt að gjafanum eykur tíðni þar sem athugandinn hægra megin fer í gegnum fleiri bylgjutoppa en hún myndi gera ef hún væri kyrrstæð. Hreyfing burt frá gjafanum minnkar tíðni þar sem athugandinn vinstra megin fer í gegnum færri bylgjutoppa en hann myndi gera ef hann væri kyrrstæður.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14.17</a:t>
            </a:r>
          </a:p>
        </p:txBody>
      </p:sp>
      <p:pic>
        <p:nvPicPr>
          <p:cNvPr id="5" name="Picture 1" descr="slide_0019_img_001.png"/>
          <p:cNvPicPr>
            <a:picLocks noChangeAspect="1"/>
          </p:cNvPicPr>
          <p:nvPr/>
        </p:nvPicPr>
        <p:blipFill>
          <a:blip r:embed="rId4"/>
          <a:srcRect/>
          <a:stretch>
            <a:fillRect/>
          </a:stretch>
        </p:blipFill>
        <p:spPr>
          <a:xfrm>
            <a:off x="3746500" y="952500"/>
            <a:ext cx="4711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Tveir hljóðvellir, sem myndast við nef og stél flugvélar, heyrast á jörðu niðri eftir að vélin hefur flogið hjá.</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14.18</a:t>
            </a:r>
          </a:p>
        </p:txBody>
      </p:sp>
      <p:pic>
        <p:nvPicPr>
          <p:cNvPr id="10" name="Picture 1" descr="slide_0020_img_001.png"/>
          <p:cNvPicPr>
            <a:picLocks noChangeAspect="1"/>
          </p:cNvPicPr>
          <p:nvPr/>
        </p:nvPicPr>
        <p:blipFill>
          <a:blip r:embed="rId7"/>
          <a:srcRect/>
          <a:stretch>
            <a:fillRect/>
          </a:stretch>
        </p:blipFill>
        <p:spPr>
          <a:xfrm>
            <a:off x="1651000" y="952500"/>
            <a:ext cx="8877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Spaðaboltinn á teygjunni hreyfist í samræmi við hreyfingar fingursins sem heldur honum. Ef fingurinn hreyfist með eigintíðni boltans á teygjunni næst samsveifla og sveifluvídd boltans eykst gríðarlega. Við hærri og lægri driftíðni flyst orka til boltans á óskilvirkari hátt og hann bregst við með minni sveifluvídd.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14.19</a:t>
            </a:r>
          </a:p>
        </p:txBody>
      </p:sp>
      <p:pic>
        <p:nvPicPr>
          <p:cNvPr id="10" name="Picture 1" descr="image.png"/>
          <p:cNvPicPr>
            <a:picLocks noChangeAspect="1"/>
          </p:cNvPicPr>
          <p:nvPr/>
        </p:nvPicPr>
        <p:blipFill>
          <a:blip r:embed="rId6"/>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Sumar gerðir heyrnartóla nýta sér styrkjandi og eyðandi samliðun til að eyða út utanaðkomandi hávaða.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14.20</a:t>
            </a:r>
          </a:p>
        </p:txBody>
      </p:sp>
      <p:pic>
        <p:nvPicPr>
          <p:cNvPr id="10" name="Picture 1" descr="slide_0022_img_001.png"/>
          <p:cNvPicPr>
            <a:picLocks noChangeAspect="1"/>
          </p:cNvPicPr>
          <p:nvPr/>
        </p:nvPicPr>
        <p:blipFill>
          <a:blip r:embed="rId6"/>
          <a:srcRect/>
          <a:stretch>
            <a:fillRect/>
          </a:stretch>
        </p:blipFill>
        <p:spPr>
          <a:xfrm>
            <a:off x="609600" y="1092200"/>
            <a:ext cx="10972800" cy="43942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Slög verða til við samliðun tveggja bylgna með örlítið mismunandi tíðni en sömu sveifluvídd. Bylgjurnar skiptast á í tíma milli styrkjandi samliðunar og eyðandi samliðunar, sem gefur samsettu bylgjunni sveifluvídd sem er breytileg í tíma.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14.21</a:t>
            </a:r>
          </a:p>
        </p:txBody>
      </p:sp>
      <p:pic>
        <p:nvPicPr>
          <p:cNvPr id="5" name="Picture 1" descr="slide_0023_img_001.png"/>
          <p:cNvPicPr>
            <a:picLocks noChangeAspect="1"/>
          </p:cNvPicPr>
          <p:nvPr/>
        </p:nvPicPr>
        <p:blipFill>
          <a:blip r:embed="rId4"/>
          <a:srcRect/>
          <a:stretch>
            <a:fillRect/>
          </a:stretch>
        </p:blipFill>
        <p:spPr>
          <a:xfrm>
            <a:off x="2400300" y="952500"/>
            <a:ext cx="7404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Hljómgun lofts í röri sem er lokað í öðrum endanum, af völdum tónkvíslar. Truflun færist niður rörið.</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14.22</a:t>
            </a:r>
          </a:p>
        </p:txBody>
      </p:sp>
      <p:pic>
        <p:nvPicPr>
          <p:cNvPr id="5" name="Picture 1" descr="slide_0024_img_001.png"/>
          <p:cNvPicPr>
            <a:picLocks noChangeAspect="1"/>
          </p:cNvPicPr>
          <p:nvPr/>
        </p:nvPicPr>
        <p:blipFill>
          <a:blip r:embed="rId4"/>
          <a:srcRect/>
          <a:stretch>
            <a:fillRect/>
          </a:stretch>
        </p:blipFill>
        <p:spPr>
          <a:xfrm>
            <a:off x="2705100" y="952500"/>
            <a:ext cx="6781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Ómun lofts í röri sem er lokað í annan endann, af völdum tónkvíslar. Truflunin endurkastast frá lokaða enda rörsins.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14.23</a:t>
            </a:r>
          </a:p>
        </p:txBody>
      </p:sp>
      <p:pic>
        <p:nvPicPr>
          <p:cNvPr id="5" name="Picture 1" descr="slide_0025_img_001.png"/>
          <p:cNvPicPr>
            <a:picLocks noChangeAspect="1"/>
          </p:cNvPicPr>
          <p:nvPr/>
        </p:nvPicPr>
        <p:blipFill>
          <a:blip r:embed="rId4"/>
          <a:srcRect/>
          <a:stretch>
            <a:fillRect/>
          </a:stretch>
        </p:blipFill>
        <p:spPr>
          <a:xfrm>
            <a:off x="2311400" y="952500"/>
            <a:ext cx="7556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Hljómgun lofts í röri sem er lokað í öðrum endanum, af völdum tónkvíslar. Ef lengd rörsins L er nákvæmlega rétt, berst truflunin aftur til tónkvíslarinnar hálfri lotu síðar og truflar á uppbyggilegan hátt við áframhaldandi hljóð frá tónkvíslinni. Þessi samliðun myndar standbylgju og loftsúlan hljómar.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14.24</a:t>
            </a:r>
          </a:p>
        </p:txBody>
      </p:sp>
      <p:pic>
        <p:nvPicPr>
          <p:cNvPr id="5" name="Picture 1" descr="slide_0026_img_001.png"/>
          <p:cNvPicPr>
            <a:picLocks noChangeAspect="1"/>
          </p:cNvPicPr>
          <p:nvPr/>
        </p:nvPicPr>
        <p:blipFill>
          <a:blip r:embed="rId4"/>
          <a:srcRect/>
          <a:stretch>
            <a:fillRect/>
          </a:stretch>
        </p:blipFill>
        <p:spPr>
          <a:xfrm>
            <a:off x="3505200" y="952500"/>
            <a:ext cx="5181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Sama stöðubylgja myndast í rörinu við titring sem framkallaður er nálægt lokaða endanum.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14.25</a:t>
            </a:r>
          </a:p>
        </p:txBody>
      </p:sp>
      <p:pic>
        <p:nvPicPr>
          <p:cNvPr id="5" name="Picture 1" descr="slide_0027_img_001.png"/>
          <p:cNvPicPr>
            <a:picLocks noChangeAspect="1"/>
          </p:cNvPicPr>
          <p:nvPr/>
        </p:nvPicPr>
        <p:blipFill>
          <a:blip r:embed="rId4"/>
          <a:srcRect/>
          <a:stretch>
            <a:fillRect/>
          </a:stretch>
        </p:blipFill>
        <p:spPr>
          <a:xfrm>
            <a:off x="1244600" y="952500"/>
            <a:ext cx="9715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Önnur hermun fyrir rör sem er lokað í öðrum endanum. Hér er hámarksfærsla lofts við opna endann, en engin við lokaða endann. Bylgjulengdin er styttri, þar sem þrír fjórðu hlutar λ′ jafngilda lengd rörsins, þannig að λ′ = 4L/3 . Þessi titringur með hærri tíðni er fyrsti yfirtónn.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14.26</a:t>
            </a:r>
          </a:p>
        </p:txBody>
      </p:sp>
      <p:pic>
        <p:nvPicPr>
          <p:cNvPr id="10" name="Picture 1" descr="slide_0028_img_001.png"/>
          <p:cNvPicPr>
            <a:picLocks noChangeAspect="1"/>
          </p:cNvPicPr>
          <p:nvPr/>
        </p:nvPicPr>
        <p:blipFill>
          <a:blip r:embed="rId8"/>
          <a:srcRect/>
          <a:stretch>
            <a:fillRect/>
          </a:stretch>
        </p:blipFill>
        <p:spPr>
          <a:xfrm>
            <a:off x="914400" y="952500"/>
            <a:ext cx="10350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Grunntónninn og þrír lægstu yfirtónarnir fyrir rör sem er lokað í öðrum endanum. Allir hafa hámarksfærslu lofts við opna endann og enga við lokaða endann.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14.27</a:t>
            </a:r>
          </a:p>
        </p:txBody>
      </p:sp>
      <p:pic>
        <p:nvPicPr>
          <p:cNvPr id="11" name="Picture 1" descr="slide_0029_img_001.png"/>
          <p:cNvPicPr>
            <a:picLocks noChangeAspect="1"/>
          </p:cNvPicPr>
          <p:nvPr/>
        </p:nvPicPr>
        <p:blipFill>
          <a:blip r:embed="rId7"/>
          <a:srcRect/>
          <a:stretch>
            <a:fillRect/>
          </a:stretch>
        </p:blipFill>
        <p:spPr>
          <a:xfrm>
            <a:off x="838200" y="952500"/>
            <a:ext cx="10515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Sýndar eru hermutíðnir rörs sem er opið í báða enda, þar á meðal grunntíðni og fyrstu þrjár yfirtónatíðnir. Í öllum tilvikum verður mesta loftfærsla á báðum endum rörsins, sem gefur því aðrar eigintíðnir en röri sem er lokað í annan endann.</a:t>
            </a:r>
          </a:p>
        </p:txBody>
      </p:sp>
      <p:sp>
        <p:nvSpPr>
          <p:cNvPr id="5" name="TextBox 4">
            <a:extLst>
              <a:ext uri="{FF2B5EF4-FFF2-40B4-BE49-F238E27FC236}">
                <a16:creationId xmlns:a16="http://schemas.microsoft.com/office/drawing/2014/main" id="{7DC2215A-26CF-0AE7-A2FC-54BD4C6BDDEA}"/>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1885</Words>
  <Application>Microsoft Macintosh PowerPoint</Application>
  <PresentationFormat>Widescreen</PresentationFormat>
  <Paragraphs>116</Paragraphs>
  <Slides>29</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Physics</vt:lpstr>
      <vt:lpstr>Chapter outline</vt:lpstr>
      <vt:lpstr>Figure 14.1</vt:lpstr>
      <vt:lpstr>Figure 14.2</vt:lpstr>
      <vt:lpstr>Figure 14.3</vt:lpstr>
      <vt:lpstr>Figure 14.4</vt:lpstr>
      <vt:lpstr>Figure 14.5</vt:lpstr>
      <vt:lpstr>Figure 14.6</vt:lpstr>
      <vt:lpstr>Figure 14.7</vt:lpstr>
      <vt:lpstr>Figure 14.8</vt:lpstr>
      <vt:lpstr>Figure 14.9</vt:lpstr>
      <vt:lpstr>Figure 14.10</vt:lpstr>
      <vt:lpstr>Figure 14.11</vt:lpstr>
      <vt:lpstr>Figure 14.12</vt:lpstr>
      <vt:lpstr>Figure 14.13</vt:lpstr>
      <vt:lpstr>Figure 14.14</vt:lpstr>
      <vt:lpstr>Figure 14.15</vt:lpstr>
      <vt:lpstr>Figure 14.16</vt:lpstr>
      <vt:lpstr>Figure 14.17</vt:lpstr>
      <vt:lpstr>Figure 14.18</vt:lpstr>
      <vt:lpstr>Figure 14.19</vt:lpstr>
      <vt:lpstr>Figure 14.20</vt:lpstr>
      <vt:lpstr>Figure 14.21</vt:lpstr>
      <vt:lpstr>Figure 14.22</vt:lpstr>
      <vt:lpstr>Figure 14.23</vt:lpstr>
      <vt:lpstr>Figure 14.24</vt:lpstr>
      <vt:lpstr>Figure 14.25</vt:lpstr>
      <vt:lpstr>Figure 14.26</vt:lpstr>
      <vt:lpstr>Figure 14.27</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2025-12-17T21:04:04Z</dcterms:created>
  <dcterms:modified xsi:type="dcterms:W3CDTF">2025-12-17T21:34:39Z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14 Sound</vt:lpwstr>
  </property>
</Properties>
</file>