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949" autoAdjust="0"/>
    <p:restoredTop sz="86395" autoAdjust="0"/>
  </p:normalViewPr>
  <p:slideViewPr>
    <p:cSldViewPr snapToGrid="0" snapToObjects="1">
      <p:cViewPr varScale="1">
        <p:scale>
          <a:sx n="84" d="100"/>
          <a:sy n="84" d="100"/>
        </p:scale>
        <p:origin x="184" y="7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12/17/25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photograph shows a roller coaster cart in an upside down position inside a roller coaster loop of a track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black and white photograph of James Joule is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cross-section view of a four-story elevator is shown. The first three floors are labeled with h. A person is carrying a television up a flight of stairs on the second floor. Another person is standing on the ground floor, using a pulley to move a television up the floors.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painting of James Watt is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black and white illustration of an early steam engine is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shows a side view of a roller coaster. People in a cart are at the top of a hill, and the cart is labeled Start. The cart is heading towards a downward slope. The opposite end of the roller coaster is flat and is labeled Finish.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diagrams are shown side by side. The diagram on the left shows a drawing of a hand pulling a mail out of wood using a lever. The diagram on the right shows an illustration of a lever and a fulcrum. The fulcrum is closer to the left side of the lever than the right side. The distance of the left side of the lever is labeled L subscript r and the distance of the right side is labeled L subscript e. A force vector is pointing down on the left side and is labeled F subscript r, and a force vector is pointing down on the right side and is labeled F subscript e. The equation IMA equals L subscript e over L subscript r is also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diagram of a wheel is shown. The equation IMA equals capital R over lowercase r. A small grey circle is inside a larger blue circle. An arrow labeled lowercase r points from the center of the smaller circle to its edge. An arrow labeled capital R points from the center of the smaller circle to the edge of the larger circle. A mass is attached to the smaller circle and has a force vector, F subscript r, pointing downward from it. Another force vector, F subscript e, points downward and to the right from the edge of the larger 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diagrams are shown side-by-side. On the left, an inclined plane is shown. Its horizontal surface distance is labeled L and its height is labeled h. A box is shown on the surface with a force vector that points up the plane. The equation IMA equals L over h is shown. On the right, a wedge is shown. Its horizontal surface distance is labeled L. Its height is labeled t. The equation IMA equals L over t is also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screw is shown. It has a long lever, labeled L. P is pitch, the distance between the threads.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Three pulley systems are shown in side-by-side diagrams. The first consists of a single pulley and is shown holding a mass. The mass is labeled with a force vector, F r, that also points downward. Another force vector, F e, is shown pointing downward from the pulley. N equals one is also shown. The second pulley system consists of a single pulley holding a mass. A force vector, F e, points upward from the pulley. N equals two is shown. The last pulley system shows four pulleys holding a mass with a hook. A force vector, F e, points downward from the pulley. N equals four is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shows a pair of hand-held wire cutters.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15.png"/><Relationship Id="rId4" Type="http://schemas.openxmlformats.org/officeDocument/2006/relationships/image" Target="../media/image23.png"/><Relationship Id="rId5" Type="http://schemas.openxmlformats.org/officeDocument/2006/relationships/image" Target="../media/image29.png"/><Relationship Id="rId6" Type="http://schemas.openxmlformats.org/officeDocument/2006/relationships/image" Target="../media/image3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6.png"/><Relationship Id="rId5" Type="http://schemas.openxmlformats.org/officeDocument/2006/relationships/image" Target="../media/image30.png"/><Relationship Id="rId6" Type="http://schemas.openxmlformats.org/officeDocument/2006/relationships/image" Target="../media/image3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3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4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7.png"/><Relationship Id="rId5" Type="http://schemas.openxmlformats.org/officeDocument/2006/relationships/image" Target="../media/image24.png"/><Relationship Id="rId6" Type="http://schemas.openxmlformats.org/officeDocument/2006/relationships/image" Target="../media/image3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8.png"/><Relationship Id="rId5" Type="http://schemas.openxmlformats.org/officeDocument/2006/relationships/image" Target="../media/image32.png"/><Relationship Id="rId6" Type="http://schemas.openxmlformats.org/officeDocument/2006/relationships/image" Target="../media/image4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9.png"/><Relationship Id="rId5" Type="http://schemas.openxmlformats.org/officeDocument/2006/relationships/image" Target="../media/image25.png"/><Relationship Id="rId6" Type="http://schemas.openxmlformats.org/officeDocument/2006/relationships/image" Target="../media/image3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4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Relationship Id="rId4" Type="http://schemas.openxmlformats.org/officeDocument/2006/relationships/image" Target="../media/image20.png"/><Relationship Id="rId5" Type="http://schemas.openxmlformats.org/officeDocument/2006/relationships/image" Target="../media/image26.png"/><Relationship Id="rId6" Type="http://schemas.openxmlformats.org/officeDocument/2006/relationships/image" Target="../media/image3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21.png"/><Relationship Id="rId5" Type="http://schemas.openxmlformats.org/officeDocument/2006/relationships/image" Target="../media/image2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Relationship Id="rId4" Type="http://schemas.openxmlformats.org/officeDocument/2006/relationships/image" Target="../media/image22.png"/><Relationship Id="rId5" Type="http://schemas.openxmlformats.org/officeDocument/2006/relationships/image" Target="../media/image28.png"/><Relationship Id="rId6" Type="http://schemas.openxmlformats.org/officeDocument/2006/relationships/image" Target="../media/image3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Eðlisfræði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t>Kafli 9 Vinna, orka og einfaldar vélar</a:t>
            </a:r>
            <a:endParaRPr/>
          </a:p>
        </p:txBody>
      </p:sp>
      <p:pic>
        <p:nvPicPr>
          <p:cNvPr id="9" name="Cover Image" descr="slide_0001_img_002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Yfirlit kafla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t>Vinna, afl og vinnu-orkusetningin</a:t>
            </a:r>
          </a:p>
          <a:p>
            <a:pPr marL="457189" lvl="0" indent="-457189">
              <a:buAutoNum type="arabicPeriod"/>
            </a:pPr>
            <a:r>
              <a:t>Vélræn orka og varðveisla orku</a:t>
            </a:r>
          </a:p>
          <a:p>
            <a:pPr marL="457189" lvl="0" indent="-457189">
              <a:buAutoNum type="arabicPeriod"/>
            </a:pPr>
            <a:r>
              <a:t>Einfaldar vélar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9.1</a:t>
            </a:r>
          </a:p>
        </p:txBody>
      </p:sp>
      <p:pic>
        <p:nvPicPr>
          <p:cNvPr id="10" name="Picture 1" descr="slide_0003_img_001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65300" y="952500"/>
            <a:ext cx="86614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Fólk í rússíbana upplifir spennu sem stafar af breytingum á orkuformum. (Jonrev, Wikimedia Commons)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9.2</a:t>
            </a:r>
          </a:p>
        </p:txBody>
      </p:sp>
      <p:pic>
        <p:nvPicPr>
          <p:cNvPr id="5" name="Picture 1" descr="slide_0004_img_00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3500" y="952500"/>
            <a:ext cx="44577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Mælieiningin júl er nefnd eftir eðlisfræðingnum James Joule (1818–1889). (C. H. Jeens, Wikimedia Commons)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9.3</a:t>
            </a:r>
          </a:p>
        </p:txBody>
      </p:sp>
      <p:pic>
        <p:nvPicPr>
          <p:cNvPr id="5" name="Picture 1" descr="slide_0005_img_00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65700" y="952500"/>
            <a:ext cx="22606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Sama hvernig sjónvarp er flutt upp á fjórðu hæð, er unnin vinna og aukning stöðuorku sú sama.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9.4</a:t>
            </a:r>
          </a:p>
        </p:txBody>
      </p:sp>
      <p:pic>
        <p:nvPicPr>
          <p:cNvPr id="5" name="Picture 1" descr="slide_0006_img_00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41800" y="952500"/>
            <a:ext cx="37211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Er James Watt að hugsa um vött? (Carl Frederik von Breda, Wikimedia Commons)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9.5</a:t>
            </a:r>
          </a:p>
        </p:txBody>
      </p:sp>
      <p:pic>
        <p:nvPicPr>
          <p:cNvPr id="10" name="Picture 1" descr="imag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241800" y="952500"/>
            <a:ext cx="37084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Síðari gerð af gufuvél Watts. (Nehemiah Hawkins, Wikimedia Commons)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9.6</a:t>
            </a:r>
          </a:p>
        </p:txBody>
      </p:sp>
      <p:pic>
        <p:nvPicPr>
          <p:cNvPr id="10" name="Picture 1" descr="slide_0008_img_001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09600" y="1219200"/>
            <a:ext cx="10972800" cy="4127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Í þessari rússíbanareið á sér stað umbreyting á milli stöðuorku og hreyfiorku.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9.7</a:t>
            </a:r>
          </a:p>
        </p:txBody>
      </p:sp>
      <p:pic>
        <p:nvPicPr>
          <p:cNvPr id="10" name="Picture 1" descr="imag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09600" y="1371600"/>
            <a:ext cx="10972800" cy="383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(a) Kúbein er tegund af vogarafli. (b) Kjörvélrænn ávinningur er jafn lengd átaksarmsins deilt með lengd mótstöðuarms vogaraflsins.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9.8</a:t>
            </a:r>
          </a:p>
        </p:txBody>
      </p:sp>
      <p:pic>
        <p:nvPicPr>
          <p:cNvPr id="5" name="Picture 1" descr="slide_0010_img_00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03500" y="952500"/>
            <a:ext cx="69850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Kraftur sem beitt er á hjól framkallar kraft á öxul þess.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9.9</a:t>
            </a:r>
          </a:p>
        </p:txBody>
      </p:sp>
      <p:pic>
        <p:nvPicPr>
          <p:cNvPr id="10" name="Picture 1" descr="imag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09600" y="1422400"/>
            <a:ext cx="10972800" cy="3721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Skáborð er sýnt til vinstri og fleygur er sýndur til hægri.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9.10</a:t>
            </a:r>
          </a:p>
        </p:txBody>
      </p:sp>
      <p:pic>
        <p:nvPicPr>
          <p:cNvPr id="10" name="Picture 1" descr="imag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556000" y="952500"/>
            <a:ext cx="50800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Skrúfan sem hér er sýnd er notuð til að lyfta mjög þungum hlutum, eins og horni á bíl eða húsi, stutta vegalengd.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9.11</a:t>
            </a:r>
          </a:p>
        </p:txBody>
      </p:sp>
      <p:pic>
        <p:nvPicPr>
          <p:cNvPr id="10" name="Picture 1" descr="imag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692400" y="952500"/>
            <a:ext cx="6794500" cy="4660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Hér eru sýnd þrjú trissukerfi.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Mynd 9.12</a:t>
            </a:r>
          </a:p>
        </p:txBody>
      </p:sp>
      <p:pic>
        <p:nvPicPr>
          <p:cNvPr id="6" name="Picture 1" descr="slide_0014_img_00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9600" y="965200"/>
            <a:ext cx="10972800" cy="464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Vírklippur eru algeng samsett vél.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E13949-D795-BC7C-8CBC-00737CE198E1}"/>
              </a:ext>
            </a:extLst>
          </p:cNvPr>
          <p:cNvSpPr txBox="1"/>
          <p:nvPr/>
        </p:nvSpPr>
        <p:spPr>
          <a:xfrm>
            <a:off x="108122" y="6396335"/>
            <a:ext cx="120838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Þetta OpenStax viðbótarefni er © Rice University undir CC BY-NC-SA 4.0 alþjóðlegu leyfi; það má afrita eða breyta því eingöngu í óviðskiptalegum tilgangi, en eigna verður OpenStax og Rice University og taka skal fram allar breytingar. Öllum aðlögunum skal deila undir sams konar leyfi.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1009</Words>
  <Application>Microsoft Macintosh PowerPoint</Application>
  <PresentationFormat>Widescreen</PresentationFormat>
  <Paragraphs>55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Physics</vt:lpstr>
      <vt:lpstr>Chapter outline</vt:lpstr>
      <vt:lpstr>Figure 9.1</vt:lpstr>
      <vt:lpstr>Figure 9.2</vt:lpstr>
      <vt:lpstr>Figure 9.3</vt:lpstr>
      <vt:lpstr>Figure 9.4</vt:lpstr>
      <vt:lpstr>Figure 9.5</vt:lpstr>
      <vt:lpstr>Figure 9.6</vt:lpstr>
      <vt:lpstr>Figure 9.7</vt:lpstr>
      <vt:lpstr>Figure 9.8</vt:lpstr>
      <vt:lpstr>Figure 9.9</vt:lpstr>
      <vt:lpstr>Figure 9.10</vt:lpstr>
      <vt:lpstr>Figure 9.11</vt:lpstr>
      <vt:lpstr>Figure 9.12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/>
  <cp:keywords/>
  <cp:lastModifiedBy>Theresa Masciale</cp:lastModifiedBy>
  <cp:revision>1</cp:revision>
  <dcterms:created xsi:type="dcterms:W3CDTF">2025-12-17T21:03:53Z</dcterms:created>
  <dcterms:modified xsi:type="dcterms:W3CDTF">2025-12-17T21:30:43Z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9 Work, Energy, and Simple Machines</vt:lpwstr>
  </property>
</Properties>
</file>