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3" r:id="rId8"/>
    <p:sldId id="264" r:id="rId9"/>
    <p:sldId id="265" r:id="rId10"/>
    <p:sldId id="266" r:id="rId11"/>
    <p:sldId id="267" r:id="rId12"/>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2" autoAdjust="0"/>
    <p:restoredTop sz="94694" autoAdjust="0"/>
  </p:normalViewPr>
  <p:slideViewPr>
    <p:cSldViewPr snapToGrid="0" snapToObjects="1">
      <p:cViewPr varScale="1">
        <p:scale>
          <a:sx n="109" d="100"/>
          <a:sy n="109" d="100"/>
        </p:scale>
        <p:origin x="200"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shows a star system, the Orion Nebula.</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shows how light travels from a coherent light source, through a semi-silvered mirror to a mirror, then travels up, then back down towards a detector.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Albert Einstein.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illustrations. Both show a man standing beside a railroad track looking at a rail car with an open side. Sitting in the center of the rail car is a woman facing toward the left. Mounted on the wall at either end of the car are light fixtures. In the first illustration, the light that is emitted from the light fixtures is shown as arrows that start at the light fixture and fan out toward the center of the rail car. In the second illustration, the rail car is shown as having moved to the right and the arrows representing the light on the right are shown closer to the woman while the ones coming from the light on the left have not moved.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series of three illustrations the different frames of reference for an astronaut on a flight versus an observer on Earth.</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of an empty highway in the desert.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with a line representing momentum (on the y-axis) relative to speed (on the x-axis). The line stays close to 0 from a speed of 0 up to about a speed of 0.6c where it begins to rise gradually. As it approaches 1.0c, however, it rises dramatically and ends going straight up.</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of the sun (a) and a power plant (b)</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Aerial view of a large building complex.</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2.png"/><Relationship Id="rId4" Type="http://schemas.openxmlformats.org/officeDocument/2006/relationships/image" Target="../media/image17.png"/><Relationship Id="rId5" Type="http://schemas.openxmlformats.org/officeDocument/2006/relationships/image" Target="../media/image21.png"/><Relationship Id="rId6"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3.png"/><Relationship Id="rId5" Type="http://schemas.openxmlformats.org/officeDocument/2006/relationships/image" Target="../media/image22.png"/><Relationship Id="rId6"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14.png"/><Relationship Id="rId5" Type="http://schemas.openxmlformats.org/officeDocument/2006/relationships/image" Target="../media/image18.png"/><Relationship Id="rId6" Type="http://schemas.openxmlformats.org/officeDocument/2006/relationships/image" Target="../media/image23.png"/><Relationship Id="rId7"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15.png"/><Relationship Id="rId5" Type="http://schemas.openxmlformats.org/officeDocument/2006/relationships/image" Target="../media/image19.png"/><Relationship Id="rId6" Type="http://schemas.openxmlformats.org/officeDocument/2006/relationships/image" Target="../media/image24.png"/><Relationship Id="rId7"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16.png"/><Relationship Id="rId5" Type="http://schemas.openxmlformats.org/officeDocument/2006/relationships/image" Target="../media/image20.png"/><Relationship Id="rId6" Type="http://schemas.openxmlformats.org/officeDocument/2006/relationships/image" Target="../media/image25.png"/><Relationship Id="rId7"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10 Sértæk afstæðiskenning</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Frumforsendur takmörkuðu afstæðiskenningarinnar</a:t>
            </a:r>
          </a:p>
          <a:p>
            <a:pPr marL="457189" lvl="0" indent="-457189">
              <a:buAutoNum type="arabicPeriod"/>
            </a:pPr>
            <a:r>
              <a:t>Afleiðingar takmörkuðu afstæðiskenningarinnar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10.1</a:t>
            </a:r>
          </a:p>
        </p:txBody>
      </p:sp>
      <p:pic>
        <p:nvPicPr>
          <p:cNvPr id="5" name="Picture 1" descr="slide_0003_img_001.png"/>
          <p:cNvPicPr>
            <a:picLocks noChangeAspect="1"/>
          </p:cNvPicPr>
          <p:nvPr/>
        </p:nvPicPr>
        <p:blipFill>
          <a:blip r:embed="rId4"/>
          <a:srcRect/>
          <a:stretch>
            <a:fillRect/>
          </a:stretch>
        </p:blipFill>
        <p:spPr>
          <a:xfrm>
            <a:off x="609600" y="1358900"/>
            <a:ext cx="10972800" cy="38608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Sértæka afstæðiskenningin skýrir hvers vegna ferðalög til annarra stjörnukerfa, eins og þeirra í Óríonþokunni, eru ólíkleg með núverandi tæknistigi okkar. (s58y,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10.2</a:t>
            </a:r>
          </a:p>
        </p:txBody>
      </p:sp>
      <p:pic>
        <p:nvPicPr>
          <p:cNvPr id="10" name="Picture 1" descr="slide_0004_img_001.png"/>
          <p:cNvPicPr>
            <a:picLocks noChangeAspect="1"/>
          </p:cNvPicPr>
          <p:nvPr/>
        </p:nvPicPr>
        <p:blipFill>
          <a:blip r:embed="rId6"/>
          <a:srcRect/>
          <a:stretch>
            <a:fillRect/>
          </a:stretch>
        </p:blipFill>
        <p:spPr>
          <a:xfrm>
            <a:off x="3479800" y="952500"/>
            <a:ext cx="5232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er skýringarmynd af mælitækinu sem notað var í Michelson-Morley tilrauninni.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10.3</a:t>
            </a:r>
          </a:p>
        </p:txBody>
      </p:sp>
      <p:pic>
        <p:nvPicPr>
          <p:cNvPr id="5" name="Picture 1" descr="slide_0005_img_001.png"/>
          <p:cNvPicPr>
            <a:picLocks noChangeAspect="1"/>
          </p:cNvPicPr>
          <p:nvPr/>
        </p:nvPicPr>
        <p:blipFill>
          <a:blip r:embed="rId4"/>
          <a:srcRect/>
          <a:stretch>
            <a:fillRect/>
          </a:stretch>
        </p:blipFill>
        <p:spPr>
          <a:xfrm>
            <a:off x="4305300" y="952500"/>
            <a:ext cx="3581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Albert Einstein (1879–1955) þróaði nútíma afstæðiskenninguna og lagði einnig fram grundvallarframlög til undirstaða skammtafræðinnar. (The Library of Congress)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10.4</a:t>
            </a:r>
          </a:p>
        </p:txBody>
      </p:sp>
      <p:pic>
        <p:nvPicPr>
          <p:cNvPr id="10" name="Picture 1" descr="slide_0006_img_001.png"/>
          <p:cNvPicPr>
            <a:picLocks noChangeAspect="1"/>
          </p:cNvPicPr>
          <p:nvPr/>
        </p:nvPicPr>
        <p:blipFill>
          <a:blip r:embed="rId7"/>
          <a:srcRect/>
          <a:stretch>
            <a:fillRect/>
          </a:stretch>
        </p:blipFill>
        <p:spPr>
          <a:xfrm>
            <a:off x="3848100" y="952500"/>
            <a:ext cx="4495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 sem berst til athuganda A eins og það sést af tveimur mismunandi athugendum.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10.5</a:t>
            </a:r>
          </a:p>
        </p:txBody>
      </p:sp>
      <p:pic>
        <p:nvPicPr>
          <p:cNvPr id="10" name="Picture 1" descr="slide_0007_img_001.png"/>
          <p:cNvPicPr>
            <a:picLocks noChangeAspect="1"/>
          </p:cNvPicPr>
          <p:nvPr/>
        </p:nvPicPr>
        <p:blipFill>
          <a:blip r:embed="rId7"/>
          <a:srcRect/>
          <a:stretch>
            <a:fillRect/>
          </a:stretch>
        </p:blipFill>
        <p:spPr>
          <a:xfrm>
            <a:off x="3175000" y="952500"/>
            <a:ext cx="5842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Geimfari mælir tímann Δ t 0 sem það tekur ljósið að fara þvert yfir geimfar sitt með rafrænum tímamæli. Ljósið ferðast vegalengdina 2D í viðmiðunarkerfi geimfarans. (b) Manneskja á jörðinni sér ljósið fara lengri leiðina 2s og taka lengri tíma Δt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10.6</a:t>
            </a:r>
          </a:p>
        </p:txBody>
      </p:sp>
      <p:pic>
        <p:nvPicPr>
          <p:cNvPr id="5" name="Picture 1" descr="slide_0008_img_001.png"/>
          <p:cNvPicPr>
            <a:picLocks noChangeAspect="1"/>
          </p:cNvPicPr>
          <p:nvPr/>
        </p:nvPicPr>
        <p:blipFill>
          <a:blip r:embed="rId4"/>
          <a:srcRect/>
          <a:stretch>
            <a:fillRect/>
          </a:stretch>
        </p:blipFill>
        <p:spPr>
          <a:xfrm>
            <a:off x="2616200" y="952500"/>
            <a:ext cx="6959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Fólk gæti lýst fjarlægðum á mismunandi hátt, en á afstæðilegum hraða eru fjarlægðirnar í raun mismunandi. (Corey Leopold, Flickr)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10.7</a:t>
            </a:r>
          </a:p>
        </p:txBody>
      </p:sp>
      <p:pic>
        <p:nvPicPr>
          <p:cNvPr id="10" name="Picture 1" descr="slide_0009_img_001.png"/>
          <p:cNvPicPr>
            <a:picLocks noChangeAspect="1"/>
          </p:cNvPicPr>
          <p:nvPr/>
        </p:nvPicPr>
        <p:blipFill>
          <a:blip r:embed="rId7"/>
          <a:srcRect/>
          <a:stretch>
            <a:fillRect/>
          </a:stretch>
        </p:blipFill>
        <p:spPr>
          <a:xfrm>
            <a:off x="3238500" y="952500"/>
            <a:ext cx="5702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Afstæðilegur skriðþungi stefnir á óendanleika þegar hraði hlutar nálgast ljóshraða.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10.8</a:t>
            </a:r>
          </a:p>
        </p:txBody>
      </p:sp>
      <p:pic>
        <p:nvPicPr>
          <p:cNvPr id="5" name="Picture 1" descr="slide_0010_img_001.png"/>
          <p:cNvPicPr>
            <a:picLocks noChangeAspect="1"/>
          </p:cNvPicPr>
          <p:nvPr/>
        </p:nvPicPr>
        <p:blipFill>
          <a:blip r:embed="rId4"/>
          <a:srcRect/>
          <a:stretch>
            <a:fillRect/>
          </a:stretch>
        </p:blipFill>
        <p:spPr>
          <a:xfrm>
            <a:off x="635000" y="952500"/>
            <a:ext cx="10922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Sólin (a) og Susquehanna-rafstöðin (b) breyta bæði massa í orku. ((a) NASA/Goddard Space Flight Center, Scientific Visualization Studio; (b) Bandaríkjastjórn)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10.9</a:t>
            </a:r>
          </a:p>
        </p:txBody>
      </p:sp>
      <p:pic>
        <p:nvPicPr>
          <p:cNvPr id="6" name="Picture 1" descr="slide_0011_img_001.png"/>
          <p:cNvPicPr>
            <a:picLocks noChangeAspect="1"/>
          </p:cNvPicPr>
          <p:nvPr/>
        </p:nvPicPr>
        <p:blipFill>
          <a:blip r:embed="rId4"/>
          <a:srcRect/>
          <a:stretch>
            <a:fillRect/>
          </a:stretch>
        </p:blipFill>
        <p:spPr>
          <a:xfrm>
            <a:off x="3759200" y="952500"/>
            <a:ext cx="4660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Brookhaven National Laboratory. Hringlaga byggingin hýsir RHIC. (energy.gov, Wikimedia Commons)</a:t>
            </a:r>
          </a:p>
        </p:txBody>
      </p:sp>
      <p:sp>
        <p:nvSpPr>
          <p:cNvPr id="5" name="TextBox 4">
            <a:extLst>
              <a:ext uri="{FF2B5EF4-FFF2-40B4-BE49-F238E27FC236}">
                <a16:creationId xmlns:a16="http://schemas.microsoft.com/office/drawing/2014/main" id="{50CBAC4D-B67B-D20E-44E6-1593269099E8}"/>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637</Words>
  <Application>Microsoft Macintosh PowerPoint</Application>
  <PresentationFormat>Widescreen</PresentationFormat>
  <Paragraphs>42</Paragraphs>
  <Slides>11</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Physics</vt:lpstr>
      <vt:lpstr>Chapter outline</vt:lpstr>
      <vt:lpstr>Figure 10.1</vt:lpstr>
      <vt:lpstr>Figure 10.2</vt:lpstr>
      <vt:lpstr>Figure 10.3</vt:lpstr>
      <vt:lpstr>Figure 10.4</vt:lpstr>
      <vt:lpstr>Figure 10.5</vt:lpstr>
      <vt:lpstr>Figure 10.6</vt:lpstr>
      <vt:lpstr>Figure 10.7</vt:lpstr>
      <vt:lpstr>Figure 10.8</vt:lpstr>
      <vt:lpstr>Figure 10.9</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2025-12-17T21:03:55Z</dcterms:created>
  <dcterms:modified xsi:type="dcterms:W3CDTF">2025-12-17T21:30:28Z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10 Special Relativity</vt:lpwstr>
  </property>
</Properties>
</file>