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Smoke rises from the stack of a train travelling through the mountains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woman wearing a hardhat walks between steaming pipes.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a finger pokes a man’s arm. In part (b), a needle pokes a man’s arm with the same force but over a smaller area, resulting in greater pressure.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air is added to a tire, measured using a pressure gauge, and the tire increases in volume. In part (b), more air is added but the volume remains the same, resulting in greater pressure as indicated by the gauge. In part (c), the volume remains nearly constant, so that an increase in temperature increases the pressure.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piston in an engine cylinder with cross-sectional area A moves up a distance d as energy is added, causing the volume to expand by Ad.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Q is shown adding energy to the system, while W causes energy to leave the system. For the system, the following equations are shown: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man takes in energy from food, gives off heat, and does work in part (a). A flower absorbs heat from the Sun and gives off heat in part (b).</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different processes produce the same change in a system. (a) Heat transfers a total of 15.00 J into the system, while work takes out a total of 6.00 J. The change in internal energy is ΔU = Q - W = 9.00 J. (b) Heat removes 150.00 J from the system while work puts 159.00 J into it, producing an increase in internal energy of 9.00 J.</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Ice water in a glass with a straw and lemon wedge.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heat travels from a hotter box to a cooler box. In part (b), a car brakes and releases some heat to the environment. In part (c), a spray bottle releases a puff of air into a vacuum, where the molecules become evenly distributed.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Ice frozen in the shape of an alligator pokes through the surface of the water.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Ice is shown side-by-side with water. Ice has more structure, and water has more disorder. Water molecules are traveling in random directions, and the change in entropy is positive as melting occurs.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heat transfers energy into the gas in a cylinder. In part (b), force pushes the cylinder. In part (c), heat transfers energy out to the environment.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heat transfers energy from the hot reservoir to the cold reservoir. In part (b), work is produced as this heat transfers energy from the hot to the cold reservoir. The amount of work generated is Qh – Qc.</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complete cycle from evaporator to compressor to condenser to expansion valve is shown. Qc is transferred to the evaporator from outdoors, and the condenser releases Qh indoors.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a refrigerator, there is heat transfer (Qc) into the system from a cold reservoir, and heat transfer (Qh) out of the system into a hot reservoir, caused by work (W) done on the system.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9.png"/><Relationship Id="rId4" Type="http://schemas.openxmlformats.org/officeDocument/2006/relationships/image" Target="../media/image34.png"/><Relationship Id="rId5" Type="http://schemas.openxmlformats.org/officeDocument/2006/relationships/image" Target="../media/image53.png"/><Relationship Id="rId6" Type="http://schemas.openxmlformats.org/officeDocument/2006/relationships/image" Target="../media/image6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0.png"/><Relationship Id="rId5" Type="http://schemas.openxmlformats.org/officeDocument/2006/relationships/image" Target="../media/image35.png"/><Relationship Id="rId6" Type="http://schemas.openxmlformats.org/officeDocument/2006/relationships/image" Target="../media/image5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6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21.png"/><Relationship Id="rId5" Type="http://schemas.openxmlformats.org/officeDocument/2006/relationships/image" Target="../media/image36.png"/><Relationship Id="rId6" Type="http://schemas.openxmlformats.org/officeDocument/2006/relationships/image" Target="../media/image55.png"/><Relationship Id="rId7" Type="http://schemas.openxmlformats.org/officeDocument/2006/relationships/image" Target="../media/image6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2.png"/><Relationship Id="rId5" Type="http://schemas.openxmlformats.org/officeDocument/2006/relationships/image" Target="../media/image37.png"/><Relationship Id="rId6" Type="http://schemas.openxmlformats.org/officeDocument/2006/relationships/image" Target="../media/image56.png"/><Relationship Id="rId7" Type="http://schemas.openxmlformats.org/officeDocument/2006/relationships/image" Target="../media/image6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23.png"/><Relationship Id="rId5" Type="http://schemas.openxmlformats.org/officeDocument/2006/relationships/image" Target="../media/image38.png"/><Relationship Id="rId6" Type="http://schemas.openxmlformats.org/officeDocument/2006/relationships/image" Target="../media/image5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24.png"/><Relationship Id="rId5" Type="http://schemas.openxmlformats.org/officeDocument/2006/relationships/image" Target="../media/image39.png"/><Relationship Id="rId6" Type="http://schemas.openxmlformats.org/officeDocument/2006/relationships/image" Target="../media/image46.png"/><Relationship Id="rId7" Type="http://schemas.openxmlformats.org/officeDocument/2006/relationships/image" Target="../media/image6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5.png"/><Relationship Id="rId5" Type="http://schemas.openxmlformats.org/officeDocument/2006/relationships/image" Target="../media/image40.png"/><Relationship Id="rId6" Type="http://schemas.openxmlformats.org/officeDocument/2006/relationships/image" Target="../media/image48.png"/><Relationship Id="rId7" Type="http://schemas.openxmlformats.org/officeDocument/2006/relationships/image" Target="../media/image49.png"/><Relationship Id="rId8" Type="http://schemas.openxmlformats.org/officeDocument/2006/relationships/image" Target="../media/image50.png"/><Relationship Id="rId9" Type="http://schemas.openxmlformats.org/officeDocument/2006/relationships/image" Target="../media/image51.png"/><Relationship Id="rId10" Type="http://schemas.openxmlformats.org/officeDocument/2006/relationships/image" Target="../media/image52.png"/><Relationship Id="rId11" Type="http://schemas.openxmlformats.org/officeDocument/2006/relationships/image" Target="../media/image6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6.png"/><Relationship Id="rId5" Type="http://schemas.openxmlformats.org/officeDocument/2006/relationships/image" Target="../media/image33.png"/><Relationship Id="rId6" Type="http://schemas.openxmlformats.org/officeDocument/2006/relationships/image" Target="../media/image58.png"/><Relationship Id="rId7" Type="http://schemas.openxmlformats.org/officeDocument/2006/relationships/image" Target="../media/image7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7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7.png"/><Relationship Id="rId5" Type="http://schemas.openxmlformats.org/officeDocument/2006/relationships/image" Target="../media/image41.png"/><Relationship Id="rId6" Type="http://schemas.openxmlformats.org/officeDocument/2006/relationships/image" Target="../media/image59.png"/><Relationship Id="rId7" Type="http://schemas.openxmlformats.org/officeDocument/2006/relationships/image" Target="../media/image7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7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28.png"/><Relationship Id="rId5" Type="http://schemas.openxmlformats.org/officeDocument/2006/relationships/image" Target="../media/image60.png"/><Relationship Id="rId6" Type="http://schemas.openxmlformats.org/officeDocument/2006/relationships/image" Target="../media/image74.png"/><Relationship Id="rId7" Type="http://schemas.openxmlformats.org/officeDocument/2006/relationships/image" Target="../media/image7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29.png"/><Relationship Id="rId5" Type="http://schemas.openxmlformats.org/officeDocument/2006/relationships/image" Target="../media/image42.png"/><Relationship Id="rId6"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30.png"/><Relationship Id="rId5" Type="http://schemas.openxmlformats.org/officeDocument/2006/relationships/image" Target="../media/image43.png"/><Relationship Id="rId6" Type="http://schemas.openxmlformats.org/officeDocument/2006/relationships/image" Target="../media/image61.png"/><Relationship Id="rId7" Type="http://schemas.openxmlformats.org/officeDocument/2006/relationships/image" Target="../media/image7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31.png"/><Relationship Id="rId5" Type="http://schemas.openxmlformats.org/officeDocument/2006/relationships/image" Target="../media/image44.png"/><Relationship Id="rId6" Type="http://schemas.openxmlformats.org/officeDocument/2006/relationships/image" Target="../media/image62.png"/><Relationship Id="rId7" Type="http://schemas.openxmlformats.org/officeDocument/2006/relationships/image" Target="../media/image7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32.png"/><Relationship Id="rId5" Type="http://schemas.openxmlformats.org/officeDocument/2006/relationships/image" Target="../media/image45.png"/><Relationship Id="rId6"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12 Varmafræði</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Núllta lögmál varmafræðinnar: Varmajafnvægi</a:t>
            </a:r>
          </a:p>
          <a:p>
            <a:pPr marL="457189" lvl="0" indent="-457189">
              <a:buAutoNum type="arabicPeriod"/>
            </a:pPr>
            <a:r>
              <a:t>Fyrsta lögmál varmafræðinnar: Varmaorka og vinna</a:t>
            </a:r>
          </a:p>
          <a:p>
            <a:pPr marL="457189" lvl="0" indent="-457189">
              <a:buAutoNum type="arabicPeriod"/>
            </a:pPr>
            <a:r>
              <a:t>Annað lögmál varmafræðinnar: Óreiða</a:t>
            </a:r>
          </a:p>
          <a:p>
            <a:pPr marL="457189" lvl="0" indent="-457189">
              <a:buAutoNum type="arabicPeriod"/>
            </a:pPr>
            <a:r>
              <a:t>Hagnýting varmafræðinnar: Varmavélar, varmadælur og kæliskápar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a:t>
            </a:r>
          </a:p>
        </p:txBody>
      </p:sp>
      <p:pic>
        <p:nvPicPr>
          <p:cNvPr id="10" name="Picture 1" descr="image.png"/>
          <p:cNvPicPr>
            <a:picLocks noChangeAspect="1"/>
          </p:cNvPicPr>
          <p:nvPr/>
        </p:nvPicPr>
        <p:blipFill>
          <a:blip r:embed="rId6"/>
          <a:srcRect/>
          <a:stretch>
            <a:fillRect/>
          </a:stretch>
        </p:blipFill>
        <p:spPr>
          <a:xfrm>
            <a:off x="1003300" y="952500"/>
            <a:ext cx="10185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Gufuvél notar orkuflutning með varma til að vinna vinnu. (Breytt verk eftir Gerald Friedrich, Pixabay)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12.2</a:t>
            </a:r>
          </a:p>
        </p:txBody>
      </p:sp>
      <p:pic>
        <p:nvPicPr>
          <p:cNvPr id="5" name="Picture 1" descr="slide_0004_img_001.png"/>
          <p:cNvPicPr>
            <a:picLocks noChangeAspect="1"/>
          </p:cNvPicPr>
          <p:nvPr/>
        </p:nvPicPr>
        <p:blipFill>
          <a:blip r:embed="rId4"/>
          <a:srcRect/>
          <a:stretch>
            <a:fillRect/>
          </a:stretch>
        </p:blipFill>
        <p:spPr>
          <a:xfrm>
            <a:off x="4533900" y="952500"/>
            <a:ext cx="3111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Verkfræðingur fer í vettvangsheimsókn í orkuverið í Suður-Bagdad.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12.3</a:t>
            </a:r>
          </a:p>
        </p:txBody>
      </p:sp>
      <p:pic>
        <p:nvPicPr>
          <p:cNvPr id="10" name="Picture 1" descr="slide_0005_img_001.png"/>
          <p:cNvPicPr>
            <a:picLocks noChangeAspect="1"/>
          </p:cNvPicPr>
          <p:nvPr/>
        </p:nvPicPr>
        <p:blipFill>
          <a:blip r:embed="rId7"/>
          <a:srcRect/>
          <a:stretch>
            <a:fillRect/>
          </a:stretch>
        </p:blipFill>
        <p:spPr>
          <a:xfrm>
            <a:off x="1803400" y="952500"/>
            <a:ext cx="8585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Þótt manneskjan sem potað er í með fingri gæti orðið pirruð, hefur krafturinn lítil varanleg áhrif. (b) Aftur á móti er sami kraftur, þegar honum er beitt á svæði á stærð við oddinn á nál, nægilega mikill til að rjúfa húðina.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12.4</a:t>
            </a:r>
          </a:p>
        </p:txBody>
      </p:sp>
      <p:pic>
        <p:nvPicPr>
          <p:cNvPr id="10" name="Picture 1" descr="slide_0006_img_001.png"/>
          <p:cNvPicPr>
            <a:picLocks noChangeAspect="1"/>
          </p:cNvPicPr>
          <p:nvPr/>
        </p:nvPicPr>
        <p:blipFill>
          <a:blip r:embed="rId7"/>
          <a:srcRect/>
          <a:stretch>
            <a:fillRect/>
          </a:stretch>
        </p:blipFill>
        <p:spPr>
          <a:xfrm>
            <a:off x="609600" y="1701800"/>
            <a:ext cx="10972800" cy="3149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lofti er dælt í loftlaust dekk eykst rúmmál þess fyrst án þess að þrýstingur aukist mikið. (b) Þegar dekkið er fyllt að ákveðnu marki veita dekkjaveggirnir mótstöðu gegn frekari þenslu og þrýstingurinn eykst eftir því sem meira lofti er bætt við. (c) Þegar dekkið er að fullu uppblásið eykst þrýstingur þess með hitastigi.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12.5</a:t>
            </a:r>
          </a:p>
        </p:txBody>
      </p:sp>
      <p:pic>
        <p:nvPicPr>
          <p:cNvPr id="10" name="Picture 1" descr="image.png"/>
          <p:cNvPicPr>
            <a:picLocks noChangeAspect="1"/>
          </p:cNvPicPr>
          <p:nvPr/>
        </p:nvPicPr>
        <p:blipFill>
          <a:blip r:embed="rId6"/>
          <a:srcRect/>
          <a:stretch>
            <a:fillRect/>
          </a:stretch>
        </p:blipFill>
        <p:spPr>
          <a:xfrm>
            <a:off x="4495800" y="952500"/>
            <a:ext cx="321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Þensla gass krefst orkuflutnings til að halda þrýstingnum stöðugum. Þar sem þrýstingurinn er stöðugur er unnin vinna PΔV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12.6</a:t>
            </a:r>
          </a:p>
        </p:txBody>
      </p:sp>
      <p:pic>
        <p:nvPicPr>
          <p:cNvPr id="11" name="Picture 1" descr="slide_0008_img_001.png"/>
          <p:cNvPicPr>
            <a:picLocks noChangeAspect="1"/>
          </p:cNvPicPr>
          <p:nvPr/>
        </p:nvPicPr>
        <p:blipFill>
          <a:blip r:embed="rId7"/>
          <a:srcRect/>
          <a:stretch>
            <a:fillRect/>
          </a:stretch>
        </p:blipFill>
        <p:spPr>
          <a:xfrm>
            <a:off x="609600" y="1600200"/>
            <a:ext cx="10972800" cy="33528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Fyrsta lögmál varmafræðinnar er lögmálið um varðveislu orkunnar sett fram fyrir kerfi, þar sem varmi og vinna eru aðferðirnar til að flytja orku til og frá kerfi. Q táknar nettó varmaflutning — það er summa alls orkuflutnings með varma inn í og út úr kerfinu. Q er jákvætt fyrir nettó varmaflutning inn í kerfið. W_out er vinnan sem kerfið framkvæmir og W_in er vinnan sem framkvæmd er á kerfinu. W er heildarvinnan sem framkvæmd er á eða af kerfinu. W er jákvætt þegar meiri vinna er framkvæmd af kerfinu en á því. Breytingin á innri orku kerfisins, ΔU, tengist varma og vinnu samkvæmt fyrsta lögmáli varmafræðinnar: ΔU=Q−W.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12.7</a:t>
            </a:r>
          </a:p>
        </p:txBody>
      </p:sp>
      <p:pic>
        <p:nvPicPr>
          <p:cNvPr id="15" name="Picture 1" descr="slide_0009_img_001.png"/>
          <p:cNvPicPr>
            <a:picLocks noChangeAspect="1"/>
          </p:cNvPicPr>
          <p:nvPr/>
        </p:nvPicPr>
        <p:blipFill>
          <a:blip r:embed="rId11"/>
          <a:srcRect/>
          <a:stretch>
            <a:fillRect/>
          </a:stretch>
        </p:blipFill>
        <p:spPr>
          <a:xfrm>
            <a:off x="2641600" y="952500"/>
            <a:ext cx="6896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Fyrsta lögmál varmafræðinnar gildir um efnaskipti. Varmi sem flyst út úr líkamanum (Q) og vinna sem líkaminn framkvæmir (W) draga úr innri orku, en fæðuinntaka bætir hana upp. (Líta má á fæðuinntöku sem vinnu sem framkvæmd er á líkamanum.) (b) Plöntur breyta hluta af geislaorku sólarljóssins í geymda efnaorku, ferli sem kallast ljóstillífun.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12.8</a:t>
            </a:r>
          </a:p>
        </p:txBody>
      </p:sp>
      <p:pic>
        <p:nvPicPr>
          <p:cNvPr id="11" name="Picture 1" descr="slide_0010_img_001.png"/>
          <p:cNvPicPr>
            <a:picLocks noChangeAspect="1"/>
          </p:cNvPicPr>
          <p:nvPr/>
        </p:nvPicPr>
        <p:blipFill>
          <a:blip r:embed="rId7"/>
          <a:srcRect/>
          <a:stretch>
            <a:fillRect/>
          </a:stretch>
        </p:blipFill>
        <p:spPr>
          <a:xfrm>
            <a:off x="4533900" y="952500"/>
            <a:ext cx="3124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Tvö mismunandi ferli valda sömu breytingu á kerfi. (a) Alls flytjast 15.00 J af varma inn í kerfið, á meðan vinna tekur alls 6.00 J út úr því. Breytingin á innri orku er ΔU = Q – W = 9.00 J. (b) Varmaflutningur fjarlægir 150.00 J úr kerfinu á meðan vinna bætir 159.00 J við það, sem veldur aukningu um 9.00 J á innri orku. Ef kerfið byrjar í sama ástandi í (a) og (b), mun það enda í sama lokaástandi í báðum tilvikum — lokaástand þess tengist innri orku, ekki hvernig þeirrar orku var aflað.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12.9</a:t>
            </a:r>
          </a:p>
        </p:txBody>
      </p:sp>
      <p:pic>
        <p:nvPicPr>
          <p:cNvPr id="5" name="Picture 1" descr="slide_0011_img_001.png"/>
          <p:cNvPicPr>
            <a:picLocks noChangeAspect="1"/>
          </p:cNvPicPr>
          <p:nvPr/>
        </p:nvPicPr>
        <p:blipFill>
          <a:blip r:embed="rId4"/>
          <a:srcRect/>
          <a:stretch>
            <a:fillRect/>
          </a:stretch>
        </p:blipFill>
        <p:spPr>
          <a:xfrm>
            <a:off x="4343400" y="952500"/>
            <a:ext cx="3492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Ísinn í þessum drykk bráðnar hægt. Að lokum munu efnisþættir vökvans ná varmajafnvægi, eins og annað lögmál varmafræðinnar segir fyrir um — það er að segja, eftir að varmi flytur orku frá hlýrri vökvanum til kaldari íssins. (Jon Sullivan, PDPhoto.org)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12.10</a:t>
            </a:r>
          </a:p>
        </p:txBody>
      </p:sp>
      <p:pic>
        <p:nvPicPr>
          <p:cNvPr id="10" name="Picture 1" descr="slide_0012_img_001.png"/>
          <p:cNvPicPr>
            <a:picLocks noChangeAspect="1"/>
          </p:cNvPicPr>
          <p:nvPr/>
        </p:nvPicPr>
        <p:blipFill>
          <a:blip r:embed="rId7"/>
          <a:srcRect/>
          <a:stretch>
            <a:fillRect/>
          </a:stretch>
        </p:blipFill>
        <p:spPr>
          <a:xfrm>
            <a:off x="3822700" y="952500"/>
            <a:ext cx="4559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 um einstefnuferli í náttúrunni. (a) Varmaflutningur á sér stað sjálfkrafa frá heitu til kalds, en ekki frá köldu til heits. (b) Hemlar þessa bíls breyta hreyfiorku hans til að auka innri orku sína (hitastig) og varmi flytur þessa orku til umhverfisins. Öfugt ferli er ómögulegt. (c) Gasið sem sleppt er inn í þetta lofttæmda hólf þenst hratt út og fyllir hvern hluta hólfsins jafnt. Slembihreyfingar gassameindanna koma í veg fyrir að þær snúi allar aftur í hornið.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12.11</a:t>
            </a:r>
          </a:p>
        </p:txBody>
      </p:sp>
      <p:pic>
        <p:nvPicPr>
          <p:cNvPr id="5" name="Picture 1" descr="slide_0013_img_001.png"/>
          <p:cNvPicPr>
            <a:picLocks noChangeAspect="1"/>
          </p:cNvPicPr>
          <p:nvPr/>
        </p:nvPicPr>
        <p:blipFill>
          <a:blip r:embed="rId4"/>
          <a:srcRect/>
          <a:stretch>
            <a:fillRect/>
          </a:stretch>
        </p:blipFill>
        <p:spPr>
          <a:xfrm>
            <a:off x="2578100" y="952500"/>
            <a:ext cx="702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Þessir ísjakar bráðna yfir sumarið á norðurslóðum. Sumir þeirra frjósa aftur á veturna, en annað lögmál varmafræðinnar segir fyrir um að það væri afar ólíklegt að vatnssameindirnar í þessum tilteknu jökum mynduðu aftur þá einkennandi krókódílsmynd sem þeir höfðu þegar þessi mynd var tekin sumarið 2009. (Patrick Kelley, U.S. Coast Guard, U.S. Geological Survey)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12.12</a:t>
            </a:r>
          </a:p>
        </p:txBody>
      </p:sp>
      <p:pic>
        <p:nvPicPr>
          <p:cNvPr id="11" name="Picture 1" descr="slide_0014_img_001.png"/>
          <p:cNvPicPr>
            <a:picLocks noChangeAspect="1"/>
          </p:cNvPicPr>
          <p:nvPr/>
        </p:nvPicPr>
        <p:blipFill>
          <a:blip r:embed="rId7"/>
          <a:srcRect/>
          <a:stretch>
            <a:fillRect/>
          </a:stretch>
        </p:blipFill>
        <p:spPr>
          <a:xfrm>
            <a:off x="2578100" y="952500"/>
            <a:ext cx="702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ís bráðnar verður hann óreiðukenndari og minna skipulagður. Kerfisbundinni uppröðun sameinda í kristalbyggingu er skipt út fyrir slembnari og óreglulegri hreyfingu sameinda án fastra staðsetninga eða stefnu. Óreiða hans eykst vegna þess að varmi flyst inn í hann. Óreiða er mælikvarði á óreglu.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12.13</a:t>
            </a:r>
          </a:p>
        </p:txBody>
      </p:sp>
      <p:pic>
        <p:nvPicPr>
          <p:cNvPr id="10" name="Picture 1" descr="image.png"/>
          <p:cNvPicPr>
            <a:picLocks noChangeAspect="1"/>
          </p:cNvPicPr>
          <p:nvPr/>
        </p:nvPicPr>
        <p:blipFill>
          <a:blip r:embed="rId6"/>
          <a:srcRect/>
          <a:stretch>
            <a:fillRect/>
          </a:stretch>
        </p:blipFill>
        <p:spPr>
          <a:xfrm>
            <a:off x="5143500" y="952500"/>
            <a:ext cx="1917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Varmaflutningur til gassins í strokknum eykur innri orku gassins, sem skapar hærri þrýsting og hitastig. (b) Krafturinn sem verkar á hreyfanlega strokkinn vinnur vinnu þegar gasið þenst út. Þrýstingur og hitastig gassins lækka við útþensluna, sem gefur til kynna að innri orka gassins hafi minnkað þegar það vinnur vinnu. (c) Varmaflutningur orku til umhverfisins lækkar þrýstinginn í gasinu enn frekar, þannig að stimpillinn á auðveldara með að snúa aftur í upphafsstöðu sína.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12.14</a:t>
            </a:r>
          </a:p>
        </p:txBody>
      </p:sp>
      <p:pic>
        <p:nvPicPr>
          <p:cNvPr id="10" name="Picture 1" descr="slide_0016_img_001.png"/>
          <p:cNvPicPr>
            <a:picLocks noChangeAspect="1"/>
          </p:cNvPicPr>
          <p:nvPr/>
        </p:nvPicPr>
        <p:blipFill>
          <a:blip r:embed="rId7"/>
          <a:srcRect/>
          <a:stretch>
            <a:fillRect/>
          </a:stretch>
        </p:blipFill>
        <p:spPr>
          <a:xfrm>
            <a:off x="3225800" y="952500"/>
            <a:ext cx="5727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Varmi flytur orku sjálfkrafa frá heitum hlut til kalds, sem er í samræmi við annað lögmál varmafræðinnar. (b) Varmavél, sem hér er táknuð með hring, notar hluta af orkunni sem flutt er með varma til að vinna vinnu. Heitu og köldu hlutirnir eru kallaðir heit og köld varmageymslur. Qh er varminn út úr heitu varmageymslunni, W er vinnan sem skilað er og Qc er ónotaði varminn inn í köldu varmageymsluna.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12.15</a:t>
            </a:r>
          </a:p>
        </p:txBody>
      </p:sp>
      <p:pic>
        <p:nvPicPr>
          <p:cNvPr id="10" name="Picture 1" descr="slide_0017_img_001.png"/>
          <p:cNvPicPr>
            <a:picLocks noChangeAspect="1"/>
          </p:cNvPicPr>
          <p:nvPr/>
        </p:nvPicPr>
        <p:blipFill>
          <a:blip r:embed="rId7"/>
          <a:srcRect/>
          <a:stretch>
            <a:fillRect/>
          </a:stretch>
        </p:blipFill>
        <p:spPr>
          <a:xfrm>
            <a:off x="3594100" y="952500"/>
            <a:ext cx="4991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Einföld varmadæla hefur fjóra grunnhluta: (1) eimi, (2) þjöppu, (3) eimsvala og (4) þensluloka. Í hitunarham flyst varminn Q c til vinnumiðilsins í eiminum (1) frá kaldara útiloftinu og breytir honum í gas. Rafdrifna þjappan (2) eykur hitastig og þrýsting gassins og þrýstir því inn í vafninga eimsvalans (3) inni í rýminu sem hitað er. Þar sem hitastig gassins er hærra en hitastigið í herberginu, flytur varmi orku frá gasinu til herbergisins þegar gasið þéttist í vökva. Vinnumiðillinn kólnar síðan þegar hann flæðir aftur í gegnum þensluloka (4) til vafninga eimisins utandyra.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12.16</a:t>
            </a:r>
          </a:p>
        </p:txBody>
      </p:sp>
      <p:pic>
        <p:nvPicPr>
          <p:cNvPr id="11" name="Picture 1" descr="image.png"/>
          <p:cNvPicPr>
            <a:picLocks noChangeAspect="1"/>
          </p:cNvPicPr>
          <p:nvPr/>
        </p:nvPicPr>
        <p:blipFill>
          <a:blip r:embed="rId6"/>
          <a:srcRect/>
          <a:stretch>
            <a:fillRect/>
          </a:stretch>
        </p:blipFill>
        <p:spPr>
          <a:xfrm>
            <a:off x="4660900" y="952500"/>
            <a:ext cx="288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Varmadælur, loftkælingar og ísskápar eru varmahreyflar sem starfa öfugt. Nánast hvert heimili er með ísskáp. Flestir gera sér ekki grein fyrir því að þeir deila einnig heimili sínu með varmadælu.</a:t>
            </a:r>
          </a:p>
        </p:txBody>
      </p:sp>
      <p:sp>
        <p:nvSpPr>
          <p:cNvPr id="5" name="TextBox 4">
            <a:extLst>
              <a:ext uri="{FF2B5EF4-FFF2-40B4-BE49-F238E27FC236}">
                <a16:creationId xmlns:a16="http://schemas.microsoft.com/office/drawing/2014/main" id="{B9DCC83D-0A63-9CA0-0FF9-AB1F22403E02}"/>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1918</Words>
  <Application>Microsoft Macintosh PowerPoint</Application>
  <PresentationFormat>Widescreen</PresentationFormat>
  <Paragraphs>72</Paragraphs>
  <Slides>18</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Physics</vt:lpstr>
      <vt:lpstr>Chapter outline</vt:lpstr>
      <vt:lpstr>Figure 12.1</vt:lpstr>
      <vt:lpstr>Figure 12.2</vt:lpstr>
      <vt:lpstr>Figure 12.3</vt:lpstr>
      <vt:lpstr>Figure 12.4</vt:lpstr>
      <vt:lpstr>Figure 12.5</vt:lpstr>
      <vt:lpstr>Figure 12.6</vt:lpstr>
      <vt:lpstr>Figure 12.7</vt:lpstr>
      <vt:lpstr>Figure 12.8</vt:lpstr>
      <vt:lpstr>Figure 12.9</vt:lpstr>
      <vt:lpstr>Figure 12.10</vt:lpstr>
      <vt:lpstr>Figure 12.11</vt:lpstr>
      <vt:lpstr>Figure 12.12</vt:lpstr>
      <vt:lpstr>Figure 12.13</vt:lpstr>
      <vt:lpstr>Figure 12.14</vt:lpstr>
      <vt:lpstr>Figure 12.15</vt:lpstr>
      <vt:lpstr>Figure 12.16</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2025-12-17T21:04:00Z</dcterms:created>
  <dcterms:modified xsi:type="dcterms:W3CDTF">2025-12-17T21:34:26Z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12 Thermodynamics</vt:lpwstr>
  </property>
</Properties>
</file>