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84"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12/17/25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ocean whitecap crashes near two surfers and three boats.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seagull bobs up and down on a sine-wave-shaped periodic ocean wave.</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woman moves a slinky up and down, creating transverse waves that propagate horizontally away from her while disturbing the slinky vertically.</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woman stretches and compresses a slinky horizontally, creating longitudinal waves that propagate horizontally away from her and disturbing the slinky horizontally as well.</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guitar string is disturbed vertically but travels horizontally. Sound travels from the guitar, through an amplifier, out of a speaker, and to a piece of paper, which vibrates back and forth with the waves of compression.</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surfer glides down a giant wave while another surfer watches from the wave’s crest.</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seagull bobs up and down on a sinusoidal-shaped periodic ocean wave with a given wave velocity of νw. The wavelength λ is shown as the distance from one crest to the next crest. The amplitude X is shown as the distance between the resting position and the crest. The total distance traveled by the seagull in one cycle or period is shown as 2X.</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smaller speaker emits a high-frequency sound wave with a small wavelength, while a larger speaker emits a lower-frequency sound wave with a larger wavelength.</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town with collapsed buildings after an earthquake.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Waves ripple across a lake by the mountains.</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Wave 1 and wave 2 are perfectly in phase, and their resultant has twice the amplitude of each individual wave.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Wave 1 and wave 2 are perfectly out of phase, and their resultant has zero amplitude.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Wave 1 has a large amplitude and a low frequency. Wave 2 has a small amplitude and a high frequency. The resultant is squiggly, without a perfect sinusoidal shape.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identical waves moving in opposite directions alternate between creating no disturbance during destructive interference and doubling the disturbance during constructive interference.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One antinode and two nodes are created by a single standing wave.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antinodes and three nodes are created by two standing waves. Three antinodes and four nodes are created by three standing waves.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wave travels to the right, hits the fixed end, flips vertically, and travels to the left.</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wave bends slightly to the right of its original path as it crosses the line into another medium.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 Id="rId3" Type="http://schemas.openxmlformats.org/officeDocument/2006/relationships/image" Target="../media/image21.png"/><Relationship Id="rId4" Type="http://schemas.openxmlformats.org/officeDocument/2006/relationships/image" Target="../media/image35.png"/><Relationship Id="rId5" Type="http://schemas.openxmlformats.org/officeDocument/2006/relationships/image" Target="../media/image46.png"/><Relationship Id="rId6" Type="http://schemas.openxmlformats.org/officeDocument/2006/relationships/image" Target="../media/image5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5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 Id="rId4" Type="http://schemas.openxmlformats.org/officeDocument/2006/relationships/image" Target="../media/image22.png"/><Relationship Id="rId5" Type="http://schemas.openxmlformats.org/officeDocument/2006/relationships/image" Target="../media/image3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 Id="rId4" Type="http://schemas.openxmlformats.org/officeDocument/2006/relationships/image" Target="../media/image6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 Id="rId4" Type="http://schemas.openxmlformats.org/officeDocument/2006/relationships/image" Target="../media/image23.png"/><Relationship Id="rId5" Type="http://schemas.openxmlformats.org/officeDocument/2006/relationships/image" Target="../media/image37.png"/><Relationship Id="rId6" Type="http://schemas.openxmlformats.org/officeDocument/2006/relationships/image" Target="../media/image4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 Id="rId4" Type="http://schemas.openxmlformats.org/officeDocument/2006/relationships/image" Target="../media/image24.png"/><Relationship Id="rId5" Type="http://schemas.openxmlformats.org/officeDocument/2006/relationships/image" Target="../media/image38.png"/><Relationship Id="rId6" Type="http://schemas.openxmlformats.org/officeDocument/2006/relationships/image" Target="../media/image48.png"/><Relationship Id="rId7" Type="http://schemas.openxmlformats.org/officeDocument/2006/relationships/image" Target="../media/image6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 Id="rId4" Type="http://schemas.openxmlformats.org/officeDocument/2006/relationships/image" Target="../media/image6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25.png"/><Relationship Id="rId5" Type="http://schemas.openxmlformats.org/officeDocument/2006/relationships/image" Target="../media/image39.png"/><Relationship Id="rId6" Type="http://schemas.openxmlformats.org/officeDocument/2006/relationships/image" Target="../media/image49.png"/><Relationship Id="rId7" Type="http://schemas.openxmlformats.org/officeDocument/2006/relationships/image" Target="../media/image6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 Id="rId4" Type="http://schemas.openxmlformats.org/officeDocument/2006/relationships/image" Target="../media/image26.png"/><Relationship Id="rId5" Type="http://schemas.openxmlformats.org/officeDocument/2006/relationships/image" Target="../media/image40.png"/><Relationship Id="rId6" Type="http://schemas.openxmlformats.org/officeDocument/2006/relationships/image" Target="../media/image50.png"/><Relationship Id="rId7" Type="http://schemas.openxmlformats.org/officeDocument/2006/relationships/image" Target="../media/image6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 Id="rId4" Type="http://schemas.openxmlformats.org/officeDocument/2006/relationships/image" Target="../media/image6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image" Target="../media/image6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7.png"/><Relationship Id="rId5" Type="http://schemas.openxmlformats.org/officeDocument/2006/relationships/image" Target="../media/image41.png"/><Relationship Id="rId6" Type="http://schemas.openxmlformats.org/officeDocument/2006/relationships/image" Target="../media/image51.png"/><Relationship Id="rId7" Type="http://schemas.openxmlformats.org/officeDocument/2006/relationships/image" Target="../media/image6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4.jpg"/><Relationship Id="rId4" Type="http://schemas.openxmlformats.org/officeDocument/2006/relationships/image" Target="../media/image28.png"/><Relationship Id="rId5" Type="http://schemas.openxmlformats.org/officeDocument/2006/relationships/image" Target="../media/image42.png"/><Relationship Id="rId6" Type="http://schemas.openxmlformats.org/officeDocument/2006/relationships/image" Target="../media/image52.png"/><Relationship Id="rId7" Type="http://schemas.openxmlformats.org/officeDocument/2006/relationships/image" Target="../media/image6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 Id="rId4" Type="http://schemas.openxmlformats.org/officeDocument/2006/relationships/image" Target="../media/image29.png"/><Relationship Id="rId5" Type="http://schemas.openxmlformats.org/officeDocument/2006/relationships/image" Target="../media/image53.png"/><Relationship Id="rId6" Type="http://schemas.openxmlformats.org/officeDocument/2006/relationships/image" Target="../media/image6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 Id="rId4" Type="http://schemas.openxmlformats.org/officeDocument/2006/relationships/image" Target="../media/image30.png"/><Relationship Id="rId5" Type="http://schemas.openxmlformats.org/officeDocument/2006/relationships/image" Target="../media/image54.png"/><Relationship Id="rId6" Type="http://schemas.openxmlformats.org/officeDocument/2006/relationships/image" Target="../media/image7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 Id="rId4" Type="http://schemas.openxmlformats.org/officeDocument/2006/relationships/image" Target="../media/image31.png"/><Relationship Id="rId5" Type="http://schemas.openxmlformats.org/officeDocument/2006/relationships/image" Target="../media/image43.png"/><Relationship Id="rId6" Type="http://schemas.openxmlformats.org/officeDocument/2006/relationships/image" Target="../media/image55.png"/><Relationship Id="rId7" Type="http://schemas.openxmlformats.org/officeDocument/2006/relationships/image" Target="../media/image7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 Id="rId4" Type="http://schemas.openxmlformats.org/officeDocument/2006/relationships/image" Target="../media/image32.png"/><Relationship Id="rId5" Type="http://schemas.openxmlformats.org/officeDocument/2006/relationships/image" Target="../media/image44.png"/><Relationship Id="rId6" Type="http://schemas.openxmlformats.org/officeDocument/2006/relationships/image" Target="../media/image56.png"/><Relationship Id="rId7" Type="http://schemas.openxmlformats.org/officeDocument/2006/relationships/image" Target="../media/image7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 Id="rId4" Type="http://schemas.openxmlformats.org/officeDocument/2006/relationships/image" Target="../media/image33.png"/><Relationship Id="rId5" Type="http://schemas.openxmlformats.org/officeDocument/2006/relationships/image" Target="../media/image57.png"/><Relationship Id="rId6" Type="http://schemas.openxmlformats.org/officeDocument/2006/relationships/image" Target="../media/image7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 Id="rId4" Type="http://schemas.openxmlformats.org/officeDocument/2006/relationships/image" Target="../media/image34.png"/><Relationship Id="rId5" Type="http://schemas.openxmlformats.org/officeDocument/2006/relationships/image" Target="../media/image4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Eðlisfræði</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pPr>
            <a:r>
              <a:t>Kafli 13 Bylgjur og eiginleikar þeirra</a:t>
            </a:r>
            <a:endParaRPr/>
          </a:p>
        </p:txBody>
      </p:sp>
      <p:pic>
        <p:nvPicPr>
          <p:cNvPr id="9" name="Cover Image" descr="slide_0001_img_002.png"/>
          <p:cNvPicPr>
            <a:picLocks noChangeAspect="1"/>
          </p:cNvPicPr>
          <p:nvPr/>
        </p:nvPicPr>
        <p:blipFill>
          <a:blip r:embed="rId6"/>
          <a:srcRect/>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Tegundir bylgna</a:t>
            </a:r>
          </a:p>
          <a:p>
            <a:pPr marL="457189" lvl="0" indent="-457189">
              <a:buAutoNum type="arabicPeriod"/>
            </a:pPr>
            <a:r>
              <a:t>Eiginleikar bylgna: Hraði, útslag, tíðni og sveiflutími</a:t>
            </a:r>
          </a:p>
          <a:p>
            <a:pPr marL="457189" lvl="0" indent="-457189">
              <a:buAutoNum type="arabicPeriod"/>
            </a:pPr>
            <a:r>
              <a:t>Víxlverkun bylgna: Samliðun og bylgjuvíxl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a:t>
            </a:r>
          </a:p>
        </p:txBody>
      </p:sp>
      <p:pic>
        <p:nvPicPr>
          <p:cNvPr id="5" name="Picture 1" descr="slide_0003_img_001.png"/>
          <p:cNvPicPr>
            <a:picLocks noChangeAspect="1"/>
          </p:cNvPicPr>
          <p:nvPr/>
        </p:nvPicPr>
        <p:blipFill>
          <a:blip r:embed="rId4"/>
          <a:srcRect/>
          <a:stretch>
            <a:fillRect/>
          </a:stretch>
        </p:blipFill>
        <p:spPr>
          <a:xfrm>
            <a:off x="1714500" y="952500"/>
            <a:ext cx="8775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Bylgjur í hafinu hegða sér á svipaðan hátt og allar aðrar tegundir bylgna. (Steve Jurveston,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13.2</a:t>
            </a:r>
          </a:p>
        </p:txBody>
      </p:sp>
      <p:pic>
        <p:nvPicPr>
          <p:cNvPr id="10" name="Picture 1" descr="image.png"/>
          <p:cNvPicPr>
            <a:picLocks noChangeAspect="1"/>
          </p:cNvPicPr>
          <p:nvPr/>
        </p:nvPicPr>
        <p:blipFill>
          <a:blip r:embed="rId5"/>
          <a:srcRect/>
          <a:stretch>
            <a:fillRect/>
          </a:stretch>
        </p:blipFill>
        <p:spPr>
          <a:xfrm>
            <a:off x="1041400" y="952500"/>
            <a:ext cx="10109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Einfölduð sjávarbylgja fer undir máv sem hreyfist upp og niður í einfaldri sveifluhreyfingu.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13.3</a:t>
            </a:r>
          </a:p>
        </p:txBody>
      </p:sp>
      <p:pic>
        <p:nvPicPr>
          <p:cNvPr id="5" name="Picture 1" descr="slide_0005_img_001.png"/>
          <p:cNvPicPr>
            <a:picLocks noChangeAspect="1"/>
          </p:cNvPicPr>
          <p:nvPr/>
        </p:nvPicPr>
        <p:blipFill>
          <a:blip r:embed="rId4"/>
          <a:srcRect/>
          <a:stretch>
            <a:fillRect/>
          </a:stretch>
        </p:blipFill>
        <p:spPr>
          <a:xfrm>
            <a:off x="609600" y="1333500"/>
            <a:ext cx="10972800" cy="3886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þessu dæmi um þverbylgju breiðist bylgjan út lárétt og truflunin í leikfangagorminum er í lóðrétta stefnu.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13.4</a:t>
            </a:r>
          </a:p>
        </p:txBody>
      </p:sp>
      <p:pic>
        <p:nvPicPr>
          <p:cNvPr id="10" name="Picture 1" descr="image.png"/>
          <p:cNvPicPr>
            <a:picLocks noChangeAspect="1"/>
          </p:cNvPicPr>
          <p:nvPr/>
        </p:nvPicPr>
        <p:blipFill>
          <a:blip r:embed="rId6"/>
          <a:srcRect/>
          <a:stretch>
            <a:fillRect/>
          </a:stretch>
        </p:blipFill>
        <p:spPr>
          <a:xfrm>
            <a:off x="609600" y="1473200"/>
            <a:ext cx="10972800" cy="36322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Í þessu dæmi um langbylgju breiðist bylgjan út lárétt og truflunin í leikfangagorminum er einnig í lárétta stefnu.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13.5</a:t>
            </a:r>
          </a:p>
        </p:txBody>
      </p:sp>
      <p:pic>
        <p:nvPicPr>
          <p:cNvPr id="10" name="Picture 1" descr="slide_0007_img_001.png"/>
          <p:cNvPicPr>
            <a:picLocks noChangeAspect="1"/>
          </p:cNvPicPr>
          <p:nvPr/>
        </p:nvPicPr>
        <p:blipFill>
          <a:blip r:embed="rId7"/>
          <a:srcRect/>
          <a:stretch>
            <a:fillRect/>
          </a:stretch>
        </p:blipFill>
        <p:spPr>
          <a:xfrm>
            <a:off x="3568700" y="952500"/>
            <a:ext cx="50419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Bylgjan á gítarstreng er þverbylgja. Hins vegar hristir hljóðbylgjan sem kemur úr hátalara pappírsörk í stefnu sem sýnir að slík hljóðbylgja er langbylgja.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13.6</a:t>
            </a:r>
          </a:p>
        </p:txBody>
      </p:sp>
      <p:pic>
        <p:nvPicPr>
          <p:cNvPr id="5" name="Picture 1" descr="slide_0008_img_001.png"/>
          <p:cNvPicPr>
            <a:picLocks noChangeAspect="1"/>
          </p:cNvPicPr>
          <p:nvPr/>
        </p:nvPicPr>
        <p:blipFill>
          <a:blip r:embed="rId4"/>
          <a:srcRect/>
          <a:stretch>
            <a:fillRect/>
          </a:stretch>
        </p:blipFill>
        <p:spPr>
          <a:xfrm>
            <a:off x="2603500" y="952500"/>
            <a:ext cx="698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Brimbrettamaður tekur á rás í brattri bylgju á vetrardegi í Kaliforníu á meðan vinur hans fylgist með. (Ljsurf, Wikimedia Commons)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13.7</a:t>
            </a:r>
          </a:p>
        </p:txBody>
      </p:sp>
      <p:pic>
        <p:nvPicPr>
          <p:cNvPr id="10" name="Picture 1" descr="slide_0009_img_001.png"/>
          <p:cNvPicPr>
            <a:picLocks noChangeAspect="1"/>
          </p:cNvPicPr>
          <p:nvPr/>
        </p:nvPicPr>
        <p:blipFill>
          <a:blip r:embed="rId7"/>
          <a:srcRect/>
          <a:stretch>
            <a:fillRect/>
          </a:stretch>
        </p:blipFill>
        <p:spPr>
          <a:xfrm>
            <a:off x="1447800" y="952500"/>
            <a:ext cx="9296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Bylgjan hefur bylgjulengdina λ, sem er fjarlægðin milli aðliggjandi, eins hluta bylgjunnar. Upp-og-niður truflun yfirborðsins breiðist út samsíða yfirborðinu með hraðanum vw.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13.8</a:t>
            </a:r>
          </a:p>
        </p:txBody>
      </p:sp>
      <p:pic>
        <p:nvPicPr>
          <p:cNvPr id="10" name="Picture 1" descr="slide_0010_img_001.png"/>
          <p:cNvPicPr>
            <a:picLocks noChangeAspect="1"/>
          </p:cNvPicPr>
          <p:nvPr/>
        </p:nvPicPr>
        <p:blipFill>
          <a:blip r:embed="rId7"/>
          <a:srcRect/>
          <a:stretch>
            <a:fillRect/>
          </a:stretch>
        </p:blipFill>
        <p:spPr>
          <a:xfrm>
            <a:off x="3289300" y="952500"/>
            <a:ext cx="56134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Þar sem þau ferðast á sama hraða í tilteknum miðli verða lágtíðnihljóð að hafa lengri bylgjulengd en hátíðnihljóð. Hér eru lágtíðnihljóðin send út af stóra hátalaranum, sem kallast bassahátalari, en hátíðnihljóðin eru send út af litla hátalaranum, sem kallast diskanshátalari.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13.9</a:t>
            </a:r>
          </a:p>
        </p:txBody>
      </p:sp>
      <p:pic>
        <p:nvPicPr>
          <p:cNvPr id="5" name="Picture 1" descr="slide_0011_img_001.png"/>
          <p:cNvPicPr>
            <a:picLocks noChangeAspect="1"/>
          </p:cNvPicPr>
          <p:nvPr/>
        </p:nvPicPr>
        <p:blipFill>
          <a:blip r:embed="rId4"/>
          <a:srcRect/>
          <a:stretch>
            <a:fillRect/>
          </a:stretch>
        </p:blipFill>
        <p:spPr>
          <a:xfrm>
            <a:off x="2832100" y="952500"/>
            <a:ext cx="65278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Eyðileggjandi áhrif jarðskjálfta eru áþreifanleg sönnun fyrir þeirri orku sem jarðskjálftabylgjurnar bera með sér. Stigagjöf jarðskjálfta á Richter-kvarða tengist bæði útslagi þeirra og orkunni sem þær bera. (Candice Villarreal, undirforingi 2. stigs, bandaríska sjóhernum)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13.10</a:t>
            </a:r>
          </a:p>
        </p:txBody>
      </p:sp>
      <p:pic>
        <p:nvPicPr>
          <p:cNvPr id="5" name="Picture 1" descr="slide_0012_img_001.png"/>
          <p:cNvPicPr>
            <a:picLocks noChangeAspect="1"/>
          </p:cNvPicPr>
          <p:nvPr/>
        </p:nvPicPr>
        <p:blipFill>
          <a:blip r:embed="rId4"/>
          <a:srcRect/>
          <a:stretch>
            <a:fillRect/>
          </a:stretch>
        </p:blipFill>
        <p:spPr>
          <a:xfrm>
            <a:off x="2374900" y="952500"/>
            <a:ext cx="74422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Þessar bylgjur verða til við samliðun nokkurra bylgna frá mismunandi upptökum, sem skapar flókið mynstur. (Waterborough, Wikimedia Commons)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13.11</a:t>
            </a:r>
          </a:p>
        </p:txBody>
      </p:sp>
      <p:pic>
        <p:nvPicPr>
          <p:cNvPr id="10" name="Picture 1" descr="slide_0013_img_001.png"/>
          <p:cNvPicPr>
            <a:picLocks noChangeAspect="1"/>
          </p:cNvPicPr>
          <p:nvPr/>
        </p:nvPicPr>
        <p:blipFill>
          <a:blip r:embed="rId7"/>
          <a:srcRect/>
          <a:stretch>
            <a:fillRect/>
          </a:stretch>
        </p:blipFill>
        <p:spPr>
          <a:xfrm>
            <a:off x="1943100" y="952500"/>
            <a:ext cx="82931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Hrein styrkjandi samliðun tveggja eins bylgna framkallar bylgju með tvöfalt meira útslag en sömu bylgjulengd.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13.12</a:t>
            </a:r>
          </a:p>
        </p:txBody>
      </p:sp>
      <p:pic>
        <p:nvPicPr>
          <p:cNvPr id="10" name="Picture 1" descr="slide_0014_img_001.png"/>
          <p:cNvPicPr>
            <a:picLocks noChangeAspect="1"/>
          </p:cNvPicPr>
          <p:nvPr/>
        </p:nvPicPr>
        <p:blipFill>
          <a:blip r:embed="rId7"/>
          <a:srcRect/>
          <a:stretch>
            <a:fillRect/>
          </a:stretch>
        </p:blipFill>
        <p:spPr>
          <a:xfrm>
            <a:off x="1968500" y="952500"/>
            <a:ext cx="82550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Hrein eyðandi samliðun tveggja eins bylgna gefur núll útslag, eða algjöra eyðingu.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13.13</a:t>
            </a:r>
          </a:p>
        </p:txBody>
      </p:sp>
      <p:pic>
        <p:nvPicPr>
          <p:cNvPr id="10" name="Picture 1" descr="slide_0015_img_001.png"/>
          <p:cNvPicPr>
            <a:picLocks noChangeAspect="1"/>
          </p:cNvPicPr>
          <p:nvPr/>
        </p:nvPicPr>
        <p:blipFill>
          <a:blip r:embed="rId6"/>
          <a:srcRect/>
          <a:stretch>
            <a:fillRect/>
          </a:stretch>
        </p:blipFill>
        <p:spPr>
          <a:xfrm>
            <a:off x="3556000" y="952500"/>
            <a:ext cx="50673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Samlagning ólíkra bylgna sýnir bæði styrkjandi og eyðandi samliðun.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13.14</a:t>
            </a:r>
          </a:p>
        </p:txBody>
      </p:sp>
      <p:pic>
        <p:nvPicPr>
          <p:cNvPr id="10" name="Picture 1" descr="slide_0016_img_001.png"/>
          <p:cNvPicPr>
            <a:picLocks noChangeAspect="1"/>
          </p:cNvPicPr>
          <p:nvPr/>
        </p:nvPicPr>
        <p:blipFill>
          <a:blip r:embed="rId6"/>
          <a:srcRect/>
          <a:stretch>
            <a:fillRect/>
          </a:stretch>
        </p:blipFill>
        <p:spPr>
          <a:xfrm>
            <a:off x="609600" y="1536700"/>
            <a:ext cx="10972800" cy="34925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Stöðubylgja verður til við samliðun tveggja eins bylgna sem stefna í gagnstæðar áttir. Sveiflurnar eru á föstum stöðum í rýminu og stafa af skiptis styrkjandi og eyðandi bylgjuvíxlum.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13.15</a:t>
            </a:r>
          </a:p>
        </p:txBody>
      </p:sp>
      <p:pic>
        <p:nvPicPr>
          <p:cNvPr id="10" name="Picture 1" descr="slide_0017_img_001.png"/>
          <p:cNvPicPr>
            <a:picLocks noChangeAspect="1"/>
          </p:cNvPicPr>
          <p:nvPr/>
        </p:nvPicPr>
        <p:blipFill>
          <a:blip r:embed="rId7"/>
          <a:srcRect/>
          <a:stretch>
            <a:fillRect/>
          </a:stretch>
        </p:blipFill>
        <p:spPr>
          <a:xfrm>
            <a:off x="3162300" y="952500"/>
            <a:ext cx="58547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streng sem sveiflast þar sem hámarksútslagið myndar bungu.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13.16</a:t>
            </a:r>
          </a:p>
        </p:txBody>
      </p:sp>
      <p:pic>
        <p:nvPicPr>
          <p:cNvPr id="10" name="Picture 1" descr="slide_0018_img_001.png"/>
          <p:cNvPicPr>
            <a:picLocks noChangeAspect="1"/>
          </p:cNvPicPr>
          <p:nvPr/>
        </p:nvPicPr>
        <p:blipFill>
          <a:blip r:embed="rId7"/>
          <a:srcRect/>
          <a:stretch>
            <a:fillRect/>
          </a:stretch>
        </p:blipFill>
        <p:spPr>
          <a:xfrm>
            <a:off x="609600" y="1066800"/>
            <a:ext cx="10972800" cy="44450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Myndin sýnir streng sem sveiflast með mörgum hnútum.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13.17</a:t>
            </a:r>
          </a:p>
        </p:txBody>
      </p:sp>
      <p:pic>
        <p:nvPicPr>
          <p:cNvPr id="10" name="Picture 1" descr="slide_0019_img_001.png"/>
          <p:cNvPicPr>
            <a:picLocks noChangeAspect="1"/>
          </p:cNvPicPr>
          <p:nvPr/>
        </p:nvPicPr>
        <p:blipFill>
          <a:blip r:embed="rId6"/>
          <a:srcRect/>
          <a:stretch>
            <a:fillRect/>
          </a:stretch>
        </p:blipFill>
        <p:spPr>
          <a:xfrm>
            <a:off x="609600" y="1092200"/>
            <a:ext cx="10972800" cy="43815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Bylgja snýst við eftir endurkast frá föstum enda.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Mynd 13.18</a:t>
            </a:r>
          </a:p>
        </p:txBody>
      </p:sp>
      <p:pic>
        <p:nvPicPr>
          <p:cNvPr id="11" name="Picture 1" descr="image.png"/>
          <p:cNvPicPr>
            <a:picLocks noChangeAspect="1"/>
          </p:cNvPicPr>
          <p:nvPr/>
        </p:nvPicPr>
        <p:blipFill>
          <a:blip r:embed="rId5"/>
          <a:srcRect/>
          <a:stretch>
            <a:fillRect/>
          </a:stretch>
        </p:blipFill>
        <p:spPr>
          <a:xfrm>
            <a:off x="1727200" y="952500"/>
            <a:ext cx="8737600" cy="4660900"/>
          </a:xfrm>
          <a:prstGeom prst="rect">
            <a:avLst/>
          </a:prstGeom>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Bylgja brotnar þegar hún fer inn í annan miðil.</a:t>
            </a:r>
          </a:p>
        </p:txBody>
      </p:sp>
      <p:sp>
        <p:nvSpPr>
          <p:cNvPr id="5" name="TextBox 4">
            <a:extLst>
              <a:ext uri="{FF2B5EF4-FFF2-40B4-BE49-F238E27FC236}">
                <a16:creationId xmlns:a16="http://schemas.microsoft.com/office/drawing/2014/main" id="{55F0B4E7-3690-6401-CDF2-09A3B3C3FFC3}"/>
              </a:ext>
            </a:extLst>
          </p:cNvPr>
          <p:cNvSpPr txBox="1"/>
          <p:nvPr/>
        </p:nvSpPr>
        <p:spPr>
          <a:xfrm>
            <a:off x="108122" y="6396335"/>
            <a:ext cx="12083878" cy="461665"/>
          </a:xfrm>
          <a:prstGeom prst="rect">
            <a:avLst/>
          </a:prstGeom>
          <a:noFill/>
        </p:spPr>
        <p:txBody>
          <a:bodyPr wrap="square">
            <a:spAutoFit/>
          </a:bodyPr>
          <a:lstStyle/>
          <a:p>
            <a:r>
              <a:t>Þetta OpenStax viðbótarefni er © Rice University undir CC BY-NC-SA 4.0 alþjóðlegu leyfi; það má afrita eða breyta því eingöngu í óviðskiptalegum tilgangi, en eigna verður OpenStax og Rice University og taka skal fram allar breytingar. Öllum aðlögunum skal deila undir sams konar leyfi.</a:t>
            </a:r>
          </a:p>
        </p:txBody>
      </p:sp>
    </p:spTree>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998</Words>
  <Application>Microsoft Macintosh PowerPoint</Application>
  <PresentationFormat>Widescreen</PresentationFormat>
  <Paragraphs>79</Paragraphs>
  <Slides>20</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Physics</vt:lpstr>
      <vt:lpstr>Chapter outline</vt:lpstr>
      <vt:lpstr>Figure 13.1</vt:lpstr>
      <vt:lpstr>Figure 13.2</vt:lpstr>
      <vt:lpstr>Figure 13.3</vt:lpstr>
      <vt:lpstr>Figure 13.4</vt:lpstr>
      <vt:lpstr>Figure 13.5</vt:lpstr>
      <vt:lpstr>Figure 13.6</vt:lpstr>
      <vt:lpstr>Figure 13.7</vt:lpstr>
      <vt:lpstr>Figure 13.8</vt:lpstr>
      <vt:lpstr>Figure 13.9</vt:lpstr>
      <vt:lpstr>Figure 13.10</vt:lpstr>
      <vt:lpstr>Figure 13.11</vt:lpstr>
      <vt:lpstr>Figure 13.12</vt:lpstr>
      <vt:lpstr>Figure 13.13</vt:lpstr>
      <vt:lpstr>Figure 13.14</vt:lpstr>
      <vt:lpstr>Figure 13.15</vt:lpstr>
      <vt:lpstr>Figure 13.16</vt:lpstr>
      <vt:lpstr>Figure 13.17</vt:lpstr>
      <vt:lpstr>Figure 13.18</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
  <cp:keywords/>
  <cp:lastModifiedBy>Theresa Masciale</cp:lastModifiedBy>
  <cp:revision>1</cp:revision>
  <dcterms:created xsi:type="dcterms:W3CDTF">2025-12-17T21:04:02Z</dcterms:created>
  <dcterms:modified xsi:type="dcterms:W3CDTF">2025-12-17T21:34:30Z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13 Waves and Their Properties</vt:lpwstr>
  </property>
</Properties>
</file>