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84" autoAdjust="0"/>
    <p:restoredTop sz="94694" autoAdjust="0"/>
  </p:normalViewPr>
  <p:slideViewPr>
    <p:cSldViewPr snapToGrid="0" snapToObjects="1">
      <p:cViewPr varScale="1">
        <p:scale>
          <a:sx n="104" d="100"/>
          <a:sy n="104" d="100"/>
        </p:scale>
        <p:origin x="232" y="56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12/17/25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Water is shown flowing through a hydroelectric facility.</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Electrons move from the negative terminal to the positive terminal of a battery.</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Positive charges move through a section of wire of cross-section A.</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part (a), positive charges move in the same direction as the current and electric field. In part (b), negative charges move against the direction of the current and electric field.</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random path and collisions of an electron moving in an electrical conductor opposite the current and electric field.</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showing alternating current in which the current increases and decreases at regular intervals, and the direction of the current changing from one direction to another (arrows pointing left or right)</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 shows current in milliamperes on the y-axis and voltage in volts on the x-axis with a straight line such that at 3V, the current is 3 mA.</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a circuit board with a small “chip.” Part (b) shows a high-power electric power transmission station.</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a circuit diagram with a zigzag line of a resistor, a battery, and current. Part (b) shows an analogous water circuit with a pump (similar to a battery) and a sand filter (similar to the resistor).</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Typical resistors of various color values are shown.</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circuit diagram showing a battery and resistor at constant voltage: V=Vbattery and V=Vground=0.</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is a circuit diagram with a battery, switch, and capacitor. Part (b) is an analogous water circuit with a pump (like a battery), a valve (like a switch), and a stretchable membrane (like a capacitor).</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left shows a microprocessor chip; the right shows a missile being launched.</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left circuit diagram shows three resistors and a battery connected in series. The right circuit diagram shows one resistor that is equivalent to the combination of the three resistors shown on the left.</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is shown with a continuous line. The line starts out straight and black, becomes red and up and down pointed, and goes back to straight and black.</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On the left is a circuit diagram with three resistors connected in parallel. On the right is a circuit diagram with only one resistor that has equivalent resistance to the three resistors shown on the left.</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Four steps are shown to simplify a complex circuit diagram of seven resistors to one with only a single equivalent resistor. Initially, two groups of parallel resistors, circled by the blue dashed loop, are combined; then, two resistors in series, circled by the red dashed loop, are combined, which is then combined with a resistor in parallel, circled by the green dashed loop; finally, two resistors in series are combined, circled by the purple dashed loop, yielding the final diagram.</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“dogbot” in the general shape of a dog is shown</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shows a vertical parallel circuit. In the middle of either side there are resistors. The left resistor is labeled R1 = 35Ω. The right resistor is labeled R1 = 55Ω</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left image shows a 25-W light bulb, whereas the right image shows a 60-W light bulb.</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circuit diagram with one resistor and one battery is shown.</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formula wheel relating power, voltage, current, and resistance.</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 Id="rId3" Type="http://schemas.openxmlformats.org/officeDocument/2006/relationships/image" Target="../media/image25.png"/><Relationship Id="rId4" Type="http://schemas.openxmlformats.org/officeDocument/2006/relationships/image" Target="../media/image40.png"/><Relationship Id="rId5" Type="http://schemas.openxmlformats.org/officeDocument/2006/relationships/image" Target="../media/image55.png"/><Relationship Id="rId6" Type="http://schemas.openxmlformats.org/officeDocument/2006/relationships/image" Target="../media/image6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26.png"/><Relationship Id="rId5" Type="http://schemas.openxmlformats.org/officeDocument/2006/relationships/image" Target="../media/image4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27.png"/><Relationship Id="rId5" Type="http://schemas.openxmlformats.org/officeDocument/2006/relationships/image" Target="../media/image56.png"/><Relationship Id="rId6" Type="http://schemas.openxmlformats.org/officeDocument/2006/relationships/image" Target="../media/image6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 Id="rId4" Type="http://schemas.openxmlformats.org/officeDocument/2006/relationships/image" Target="../media/image6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 Id="rId4" Type="http://schemas.openxmlformats.org/officeDocument/2006/relationships/image" Target="../media/image6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 Id="rId4" Type="http://schemas.openxmlformats.org/officeDocument/2006/relationships/image" Target="../media/image7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 Id="rId4" Type="http://schemas.openxmlformats.org/officeDocument/2006/relationships/image" Target="../media/image28.png"/><Relationship Id="rId5" Type="http://schemas.openxmlformats.org/officeDocument/2006/relationships/image" Target="../media/image42.png"/><Relationship Id="rId6" Type="http://schemas.openxmlformats.org/officeDocument/2006/relationships/image" Target="../media/image57.png"/><Relationship Id="rId7" Type="http://schemas.openxmlformats.org/officeDocument/2006/relationships/image" Target="../media/image7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 Id="rId4" Type="http://schemas.openxmlformats.org/officeDocument/2006/relationships/image" Target="../media/image5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 Id="rId4" Type="http://schemas.openxmlformats.org/officeDocument/2006/relationships/image" Target="../media/image29.png"/><Relationship Id="rId5" Type="http://schemas.openxmlformats.org/officeDocument/2006/relationships/image" Target="../media/image43.png"/><Relationship Id="rId6" Type="http://schemas.openxmlformats.org/officeDocument/2006/relationships/image" Target="../media/image5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 Id="rId4" Type="http://schemas.openxmlformats.org/officeDocument/2006/relationships/image" Target="../media/image30.png"/><Relationship Id="rId5" Type="http://schemas.openxmlformats.org/officeDocument/2006/relationships/image" Target="../media/image44.png"/><Relationship Id="rId6" Type="http://schemas.openxmlformats.org/officeDocument/2006/relationships/image" Target="../media/image59.png"/><Relationship Id="rId7" Type="http://schemas.openxmlformats.org/officeDocument/2006/relationships/image" Target="../media/image7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 Id="rId4" Type="http://schemas.openxmlformats.org/officeDocument/2006/relationships/image" Target="../media/image31.png"/><Relationship Id="rId5" Type="http://schemas.openxmlformats.org/officeDocument/2006/relationships/image" Target="../media/image45.png"/><Relationship Id="rId6" Type="http://schemas.openxmlformats.org/officeDocument/2006/relationships/image" Target="../media/image6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 Id="rId4" Type="http://schemas.openxmlformats.org/officeDocument/2006/relationships/image" Target="../media/image32.png"/><Relationship Id="rId5" Type="http://schemas.openxmlformats.org/officeDocument/2006/relationships/image" Target="../media/image46.png"/><Relationship Id="rId6" Type="http://schemas.openxmlformats.org/officeDocument/2006/relationships/image" Target="../media/image61.png"/><Relationship Id="rId7" Type="http://schemas.openxmlformats.org/officeDocument/2006/relationships/image" Target="../media/image7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 Id="rId4" Type="http://schemas.openxmlformats.org/officeDocument/2006/relationships/image" Target="../media/image33.png"/><Relationship Id="rId5" Type="http://schemas.openxmlformats.org/officeDocument/2006/relationships/image" Target="../media/image47.png"/><Relationship Id="rId6" Type="http://schemas.openxmlformats.org/officeDocument/2006/relationships/image" Target="../media/image62.png"/><Relationship Id="rId7" Type="http://schemas.openxmlformats.org/officeDocument/2006/relationships/image" Target="../media/image7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jpg"/><Relationship Id="rId4" Type="http://schemas.openxmlformats.org/officeDocument/2006/relationships/image" Target="../media/image34.png"/><Relationship Id="rId5" Type="http://schemas.openxmlformats.org/officeDocument/2006/relationships/image" Target="../media/image4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jpg"/><Relationship Id="rId4" Type="http://schemas.openxmlformats.org/officeDocument/2006/relationships/image" Target="../media/image7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jpg"/><Relationship Id="rId4" Type="http://schemas.openxmlformats.org/officeDocument/2006/relationships/image" Target="../media/image7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8.jpg"/><Relationship Id="rId4" Type="http://schemas.openxmlformats.org/officeDocument/2006/relationships/image" Target="../media/image35.png"/><Relationship Id="rId5" Type="http://schemas.openxmlformats.org/officeDocument/2006/relationships/image" Target="../media/image49.png"/><Relationship Id="rId6" Type="http://schemas.openxmlformats.org/officeDocument/2006/relationships/image" Target="../media/image63.png"/><Relationship Id="rId7" Type="http://schemas.openxmlformats.org/officeDocument/2006/relationships/image" Target="../media/image7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9.jpg"/><Relationship Id="rId4" Type="http://schemas.openxmlformats.org/officeDocument/2006/relationships/image" Target="../media/image36.png"/><Relationship Id="rId5" Type="http://schemas.openxmlformats.org/officeDocument/2006/relationships/image" Target="../media/image50.png"/><Relationship Id="rId6" Type="http://schemas.openxmlformats.org/officeDocument/2006/relationships/image" Target="../media/image64.png"/><Relationship Id="rId7" Type="http://schemas.openxmlformats.org/officeDocument/2006/relationships/image" Target="../media/image7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0.jpg"/><Relationship Id="rId4" Type="http://schemas.openxmlformats.org/officeDocument/2006/relationships/image" Target="../media/image37.png"/><Relationship Id="rId5" Type="http://schemas.openxmlformats.org/officeDocument/2006/relationships/image" Target="../media/image5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1.jpg"/><Relationship Id="rId4" Type="http://schemas.openxmlformats.org/officeDocument/2006/relationships/image" Target="../media/image7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2.jpg"/><Relationship Id="rId4" Type="http://schemas.openxmlformats.org/officeDocument/2006/relationships/image" Target="../media/image38.png"/><Relationship Id="rId5" Type="http://schemas.openxmlformats.org/officeDocument/2006/relationships/image" Target="../media/image5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3.jpg"/><Relationship Id="rId4" Type="http://schemas.openxmlformats.org/officeDocument/2006/relationships/image" Target="../media/image8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4.jpg"/><Relationship Id="rId4" Type="http://schemas.openxmlformats.org/officeDocument/2006/relationships/image" Target="../media/image39.png"/><Relationship Id="rId5" Type="http://schemas.openxmlformats.org/officeDocument/2006/relationships/image" Target="../media/image53.png"/><Relationship Id="rId6" Type="http://schemas.openxmlformats.org/officeDocument/2006/relationships/image" Target="../media/image65.png"/><Relationship Id="rId7" Type="http://schemas.openxmlformats.org/officeDocument/2006/relationships/image" Target="../media/image8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Eðlisfræði</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Kafli 19 Rafrásir</a:t>
            </a:r>
            <a:endParaRPr/>
          </a:p>
        </p:txBody>
      </p:sp>
      <p:pic>
        <p:nvPicPr>
          <p:cNvPr id="9" name="Cover Image" descr="slide_0001_img_002.png"/>
          <p:cNvPicPr>
            <a:picLocks noChangeAspect="1"/>
          </p:cNvPicPr>
          <p:nvPr/>
        </p:nvPicPr>
        <p:blipFill>
          <a:blip r:embed="rId6"/>
          <a:srcRect/>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Yfirlit kafla</a:t>
            </a:r>
          </a:p>
        </p:txBody>
      </p:sp>
      <p:sp>
        <p:nvSpPr>
          <p:cNvPr id="3" name="Content Placeholder 2"/>
          <p:cNvSpPr>
            <a:spLocks noGrp="1"/>
          </p:cNvSpPr>
          <p:nvPr>
            <p:ph idx="1"/>
          </p:nvPr>
        </p:nvSpPr>
        <p:spPr/>
        <p:txBody>
          <a:bodyPr/>
          <a:lstStyle/>
          <a:p>
            <a:pPr marL="457189" lvl="0" indent="-457189">
              <a:buAutoNum type="arabicPeriod"/>
            </a:pPr>
            <a:r>
              <a:t>Lögmál Ohms</a:t>
            </a:r>
          </a:p>
          <a:p>
            <a:pPr marL="457189" lvl="0" indent="-457189">
              <a:buAutoNum type="arabicPeriod"/>
            </a:pPr>
            <a:r>
              <a:t>Raðtengdar rásir</a:t>
            </a:r>
          </a:p>
          <a:p>
            <a:pPr marL="457189" lvl="0" indent="-457189">
              <a:buAutoNum type="arabicPeriod"/>
            </a:pPr>
            <a:r>
              <a:t>Hliðtengdar rásir</a:t>
            </a:r>
          </a:p>
          <a:p>
            <a:pPr marL="457189" lvl="0" indent="-457189">
              <a:buAutoNum type="arabicPeriod"/>
            </a:pPr>
            <a:r>
              <a:t>Rafafl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19.1</a:t>
            </a:r>
          </a:p>
        </p:txBody>
      </p:sp>
      <p:pic>
        <p:nvPicPr>
          <p:cNvPr id="10" name="Picture 1" descr="image.png"/>
          <p:cNvPicPr>
            <a:picLocks noChangeAspect="1"/>
          </p:cNvPicPr>
          <p:nvPr/>
        </p:nvPicPr>
        <p:blipFill>
          <a:blip r:embed="rId5"/>
          <a:srcRect/>
          <a:stretch>
            <a:fillRect/>
          </a:stretch>
        </p:blipFill>
        <p:spPr>
          <a:xfrm>
            <a:off x="1714500" y="952500"/>
            <a:ext cx="87757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Raforka í miklu magni er flutt frá þessu vatnsaflsveri, Srisailam-virkjuninni sem staðsett er við Krishna-á á Indlandi, með hreyfingu hleðslu — það er að segja með rafstraumi. (mynd: Chintohere, Wikimedia Commons)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19.2</a:t>
            </a:r>
          </a:p>
        </p:txBody>
      </p:sp>
      <p:pic>
        <p:nvPicPr>
          <p:cNvPr id="10" name="Picture 1" descr="slide_0004_img_001.png"/>
          <p:cNvPicPr>
            <a:picLocks noChangeAspect="1"/>
          </p:cNvPicPr>
          <p:nvPr/>
        </p:nvPicPr>
        <p:blipFill>
          <a:blip r:embed="rId6"/>
          <a:srcRect/>
          <a:stretch>
            <a:fillRect/>
          </a:stretch>
        </p:blipFill>
        <p:spPr>
          <a:xfrm>
            <a:off x="4051300" y="952500"/>
            <a:ext cx="40767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Rafhlaða er með vír sem tengir jákvæða og neikvæða skautið, sem gerir rafeindum kleift að færast frá neikvæða skautinu til þess jákvæða.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19.3</a:t>
            </a:r>
          </a:p>
        </p:txBody>
      </p:sp>
      <p:pic>
        <p:nvPicPr>
          <p:cNvPr id="5" name="Picture 1" descr="slide_0005_img_001.png"/>
          <p:cNvPicPr>
            <a:picLocks noChangeAspect="1"/>
          </p:cNvPicPr>
          <p:nvPr/>
        </p:nvPicPr>
        <p:blipFill>
          <a:blip r:embed="rId4"/>
          <a:srcRect/>
          <a:stretch>
            <a:fillRect/>
          </a:stretch>
        </p:blipFill>
        <p:spPr>
          <a:xfrm>
            <a:off x="1930400" y="952500"/>
            <a:ext cx="83185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Rafstraumurinn sem fer um þennan vír er hleðslan sem fer framhjá þversniðinu A deilt með tímanum sem það tekur þessa hleðslu að fara framhjá sniðinu 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19.4</a:t>
            </a:r>
          </a:p>
        </p:txBody>
      </p:sp>
      <p:pic>
        <p:nvPicPr>
          <p:cNvPr id="5" name="Picture 1" descr="slide_0006_img_001.png"/>
          <p:cNvPicPr>
            <a:picLocks noChangeAspect="1"/>
          </p:cNvPicPr>
          <p:nvPr/>
        </p:nvPicPr>
        <p:blipFill>
          <a:blip r:embed="rId4"/>
          <a:srcRect/>
          <a:stretch>
            <a:fillRect/>
          </a:stretch>
        </p:blipFill>
        <p:spPr>
          <a:xfrm>
            <a:off x="4597400" y="952500"/>
            <a:ext cx="29845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Rafsviðið vísar til hægri, straumurinn stefnir til hægri og jákvæðar hleðslur færast til hægri. (b) Jafngild staða en með neikvæðum hleðslum sem færast til vinstri. Rafsviðið og straumurinn vísa enn til hægri.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19.5</a:t>
            </a:r>
          </a:p>
        </p:txBody>
      </p:sp>
      <p:pic>
        <p:nvPicPr>
          <p:cNvPr id="5" name="Picture 1" descr="slide_0007_img_001.png"/>
          <p:cNvPicPr>
            <a:picLocks noChangeAspect="1"/>
          </p:cNvPicPr>
          <p:nvPr/>
        </p:nvPicPr>
        <p:blipFill>
          <a:blip r:embed="rId4"/>
          <a:srcRect/>
          <a:stretch>
            <a:fillRect/>
          </a:stretch>
        </p:blipFill>
        <p:spPr>
          <a:xfrm>
            <a:off x="1485900" y="952500"/>
            <a:ext cx="92075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Frjálsar rafeindir sem hreyfast í leiðara lenda í mörgum árekstrum við aðrar rafeindir og frumeindir. Ferill einnar rafeindar er sýndur. Meðalhraði frjálsra rafeinda er í gagnstæða átt við rafsviðið. Árekstrarnir flytja venjulega orku til leiðarans, þannig að stöðug orkugjöf er nauðsynleg til að viðhalda jöfnum straumi.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19.6</a:t>
            </a:r>
          </a:p>
        </p:txBody>
      </p:sp>
      <p:pic>
        <p:nvPicPr>
          <p:cNvPr id="10" name="Picture 1" descr="slide_0008_img_001.png"/>
          <p:cNvPicPr>
            <a:picLocks noChangeAspect="1"/>
          </p:cNvPicPr>
          <p:nvPr/>
        </p:nvPicPr>
        <p:blipFill>
          <a:blip r:embed="rId7"/>
          <a:srcRect/>
          <a:stretch>
            <a:fillRect/>
          </a:stretch>
        </p:blipFill>
        <p:spPr>
          <a:xfrm>
            <a:off x="1879600" y="952500"/>
            <a:ext cx="84328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Í riðstraumi snýst stefna straumsins við með reglulegu millibili. Línuritið að ofan sýnir straum sem fall af tíma. Neikvæðu hágildin svara til þess að straumurinn fari til vinstri. Jákvæðu hágildin svara til þess að straumurinn fari til hægri. Straumurinn sveiflast reglulega og mjúklega á milli þessara tveggja hágilda.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19.7</a:t>
            </a:r>
          </a:p>
        </p:txBody>
      </p:sp>
      <p:pic>
        <p:nvPicPr>
          <p:cNvPr id="6" name="Picture 1" descr="image.png"/>
          <p:cNvPicPr>
            <a:picLocks noChangeAspect="1"/>
          </p:cNvPicPr>
          <p:nvPr/>
        </p:nvPicPr>
        <p:blipFill>
          <a:blip r:embed="rId4"/>
          <a:srcRect/>
          <a:stretch>
            <a:fillRect/>
          </a:stretch>
        </p:blipFill>
        <p:spPr>
          <a:xfrm>
            <a:off x="3898900" y="952500"/>
            <a:ext cx="43942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Línan sýnir straum sem fall af spennu. Takið eftir að straumurinn er gefinn upp í milliamperum. Til dæmis, við 3 V er straumurinn 0.003 A, eða 3 mA.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19.8</a:t>
            </a:r>
          </a:p>
        </p:txBody>
      </p:sp>
      <p:pic>
        <p:nvPicPr>
          <p:cNvPr id="10" name="Picture 1" descr="image.png"/>
          <p:cNvPicPr>
            <a:picLocks noChangeAspect="1"/>
          </p:cNvPicPr>
          <p:nvPr/>
        </p:nvPicPr>
        <p:blipFill>
          <a:blip r:embed="rId6"/>
          <a:srcRect/>
          <a:stretch>
            <a:fillRect/>
          </a:stretch>
        </p:blipFill>
        <p:spPr>
          <a:xfrm>
            <a:off x="609600" y="1079500"/>
            <a:ext cx="10972800" cy="4406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Ljósmyndin til vinstri sýnir örflögu sem inniheldur flóknar samþættar rafrásir. Örflögur sem þessar eru hjartað í tækjum á borð við tölvur og farsíma. Ljósmyndin til hægri sýnir dæmigerðar rafrásir sem nauðsynlegar eru fyrir flutning raforku á miklu afli.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19.9</a:t>
            </a:r>
          </a:p>
        </p:txBody>
      </p:sp>
      <p:pic>
        <p:nvPicPr>
          <p:cNvPr id="10" name="Picture 1" descr="slide_0011_img_001.png"/>
          <p:cNvPicPr>
            <a:picLocks noChangeAspect="1"/>
          </p:cNvPicPr>
          <p:nvPr/>
        </p:nvPicPr>
        <p:blipFill>
          <a:blip r:embed="rId7"/>
          <a:srcRect/>
          <a:stretch>
            <a:fillRect/>
          </a:stretch>
        </p:blipFill>
        <p:spPr>
          <a:xfrm>
            <a:off x="1498600" y="952500"/>
            <a:ext cx="91948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Til vinstri er rafrásarmynd sem sýnir rafhlöðu (í rauðu), viðnám (svartur sagtenntur hluti) og strauminn I. Til hægri er hliðstæð vatnsrás. Dælan er eins og rafhlaðan, sandsían er eins og viðnámið, vatnsstraumurinn er eins og rafstraumurinn og uppistöðulónið er eins og jarðtengingin.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19.10</a:t>
            </a:r>
          </a:p>
        </p:txBody>
      </p:sp>
      <p:pic>
        <p:nvPicPr>
          <p:cNvPr id="10" name="Picture 1" descr="image.png"/>
          <p:cNvPicPr>
            <a:picLocks noChangeAspect="1"/>
          </p:cNvPicPr>
          <p:nvPr/>
        </p:nvPicPr>
        <p:blipFill>
          <a:blip r:embed="rId6"/>
          <a:srcRect/>
          <a:stretch>
            <a:fillRect/>
          </a:stretch>
        </p:blipFill>
        <p:spPr>
          <a:xfrm>
            <a:off x="2603500" y="952500"/>
            <a:ext cx="69850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Nokkur dæmigerð viðnám. Litarandirnar sýna viðnámsgildi hvers viðnáms.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19.11</a:t>
            </a:r>
          </a:p>
        </p:txBody>
      </p:sp>
      <p:pic>
        <p:nvPicPr>
          <p:cNvPr id="10" name="Picture 1" descr="slide_0013_img_001.png"/>
          <p:cNvPicPr>
            <a:picLocks noChangeAspect="1"/>
          </p:cNvPicPr>
          <p:nvPr/>
        </p:nvPicPr>
        <p:blipFill>
          <a:blip r:embed="rId7"/>
          <a:srcRect/>
          <a:stretch>
            <a:fillRect/>
          </a:stretch>
        </p:blipFill>
        <p:spPr>
          <a:xfrm>
            <a:off x="4089400" y="952500"/>
            <a:ext cx="40132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Spennan í rauða vírnum er stöðug við V= V rafhlöðu frá jákvæða skauti rafhlöðunnar að efri hluta viðnámsins. Spennan í bláa vírnum er stöðug við V= V ground =0 frá neðri hluta viðnámsins að neikvæða skauti rafhlöðunnar.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19.12</a:t>
            </a:r>
          </a:p>
        </p:txBody>
      </p:sp>
      <p:pic>
        <p:nvPicPr>
          <p:cNvPr id="10" name="Picture 1" descr="slide_0014_img_001.png"/>
          <p:cNvPicPr>
            <a:picLocks noChangeAspect="1"/>
          </p:cNvPicPr>
          <p:nvPr/>
        </p:nvPicPr>
        <p:blipFill>
          <a:blip r:embed="rId7"/>
          <a:srcRect/>
          <a:stretch>
            <a:fillRect/>
          </a:stretch>
        </p:blipFill>
        <p:spPr>
          <a:xfrm>
            <a:off x="2298700" y="952500"/>
            <a:ext cx="7607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Til vinstri er rafrás sem inniheldur rafhlöðu, rofa og þétti. Til vinstri er hliðstæð vatnsrás með dælu, loka og teygjanlegri himnu. Dælan er eins og rafhlaðan, lokinn er eins og rofinn og teygjanlega himnan er eins og þéttirinn. Þegar rofanum er lokað flæðir rafstraumur eftir því sem þéttirinn hleðst og spenna hans eykst. Sömuleiðis í vatnsrásinni, þegar lokinn er opinn, flæðir vatnsstraumur eftir því sem teygjanlega himnan teygist og vatnsþrýstingurinn á bak við hana eykst.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19.13</a:t>
            </a:r>
          </a:p>
        </p:txBody>
      </p:sp>
      <p:pic>
        <p:nvPicPr>
          <p:cNvPr id="10" name="Picture 1" descr="image.png"/>
          <p:cNvPicPr>
            <a:picLocks noChangeAspect="1"/>
          </p:cNvPicPr>
          <p:nvPr/>
        </p:nvPicPr>
        <p:blipFill>
          <a:blip r:embed="rId5"/>
          <a:srcRect/>
          <a:stretch>
            <a:fillRect/>
          </a:stretch>
        </p:blipFill>
        <p:spPr>
          <a:xfrm>
            <a:off x="1155700" y="952500"/>
            <a:ext cx="9893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Kerfin sem rafmagnsverkfræðingar vinna að spanna allt frá örgjörvarásum (vinstri)] til flugskeytakerfa (hægri).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19.14</a:t>
            </a:r>
          </a:p>
        </p:txBody>
      </p:sp>
      <p:pic>
        <p:nvPicPr>
          <p:cNvPr id="5" name="Picture 1" descr="slide_0016_img_001.png"/>
          <p:cNvPicPr>
            <a:picLocks noChangeAspect="1"/>
          </p:cNvPicPr>
          <p:nvPr/>
        </p:nvPicPr>
        <p:blipFill>
          <a:blip r:embed="rId4"/>
          <a:srcRect/>
          <a:stretch>
            <a:fillRect/>
          </a:stretch>
        </p:blipFill>
        <p:spPr>
          <a:xfrm>
            <a:off x="1016000" y="952500"/>
            <a:ext cx="101600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Til vinstri er rafrás með þremur viðnámum R1, R2 og R3 tengdum í raðtengingu. Til hægri er rafrás með einu viðnámi Requiv sem jafngildir samsetningu viðnámanna þriggja R1, R2 og R3.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19.15</a:t>
            </a:r>
          </a:p>
        </p:txBody>
      </p:sp>
      <p:pic>
        <p:nvPicPr>
          <p:cNvPr id="5" name="Picture 1" descr="slide_0017_img_001.png"/>
          <p:cNvPicPr>
            <a:picLocks noChangeAspect="1"/>
          </p:cNvPicPr>
          <p:nvPr/>
        </p:nvPicPr>
        <p:blipFill>
          <a:blip r:embed="rId4"/>
          <a:srcRect/>
          <a:stretch>
            <a:fillRect/>
          </a:stretch>
        </p:blipFill>
        <p:spPr>
          <a:xfrm>
            <a:off x="609600" y="2286000"/>
            <a:ext cx="10972800" cy="20066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Sýnd er mynd með samfelldri línu. Línan byrjar bein og svört, verður rauð og gengur í odda upp og niður, og verður síðan aftur bein og svört.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19.16</a:t>
            </a:r>
          </a:p>
        </p:txBody>
      </p:sp>
      <p:pic>
        <p:nvPicPr>
          <p:cNvPr id="10" name="Picture 1" descr="slide_0018_img_001.png"/>
          <p:cNvPicPr>
            <a:picLocks noChangeAspect="1"/>
          </p:cNvPicPr>
          <p:nvPr/>
        </p:nvPicPr>
        <p:blipFill>
          <a:blip r:embed="rId7"/>
          <a:srcRect/>
          <a:stretch>
            <a:fillRect/>
          </a:stretch>
        </p:blipFill>
        <p:spPr>
          <a:xfrm>
            <a:off x="609600" y="2324100"/>
            <a:ext cx="10972800" cy="19177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Vinstri rafrásarmyndin sýnir þrjú viðnám í hliðtengingu. Spenna rafhlöðunnar V er lögð yfir öll þrjú viðnámin. Straumarnir sem renna í gegnum hverja grein eru ekki endilega jafnir. Hægri rafrásarmyndin sýnir jafngildisviðnám sem kemur í stað þriggja hliðtengdu viðnámanna.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19.17</a:t>
            </a:r>
          </a:p>
        </p:txBody>
      </p:sp>
      <p:pic>
        <p:nvPicPr>
          <p:cNvPr id="10" name="Picture 1" descr="slide_0019_img_001.png"/>
          <p:cNvPicPr>
            <a:picLocks noChangeAspect="1"/>
          </p:cNvPicPr>
          <p:nvPr/>
        </p:nvPicPr>
        <p:blipFill>
          <a:blip r:embed="rId7"/>
          <a:srcRect/>
          <a:stretch>
            <a:fillRect/>
          </a:stretch>
        </p:blipFill>
        <p:spPr>
          <a:xfrm>
            <a:off x="4572000" y="952500"/>
            <a:ext cx="30480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Þessi samsetning sjö viðnáma hefur bæði rað- og hliðtengda hluta. Hver hluti er greindur og smættaður í jafngildisviðnám og þau eru síðan smættuð áfram þar til einu jafngildisviðnámi er náð.</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19.18</a:t>
            </a:r>
          </a:p>
        </p:txBody>
      </p:sp>
      <p:pic>
        <p:nvPicPr>
          <p:cNvPr id="10" name="Picture 1" descr="image.png"/>
          <p:cNvPicPr>
            <a:picLocks noChangeAspect="1"/>
          </p:cNvPicPr>
          <p:nvPr/>
        </p:nvPicPr>
        <p:blipFill>
          <a:blip r:embed="rId5"/>
          <a:srcRect/>
          <a:stretch>
            <a:fillRect/>
          </a:stretch>
        </p:blipFill>
        <p:spPr>
          <a:xfrm>
            <a:off x="4140200" y="952500"/>
            <a:ext cx="39116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Vélmenni eru til í mörgum stærðum og gerðum, allt frá hinni sígildu mannlíku gerð til hundavélmenna og smárra teninga sem setja sig sjálfir saman til að framkvæma margvísleg verkefni.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19.19</a:t>
            </a:r>
          </a:p>
        </p:txBody>
      </p:sp>
      <p:pic>
        <p:nvPicPr>
          <p:cNvPr id="5" name="Picture 1" descr="slide_0021_img_001.png"/>
          <p:cNvPicPr>
            <a:picLocks noChangeAspect="1"/>
          </p:cNvPicPr>
          <p:nvPr/>
        </p:nvPicPr>
        <p:blipFill>
          <a:blip r:embed="rId4"/>
          <a:srcRect/>
          <a:stretch>
            <a:fillRect/>
          </a:stretch>
        </p:blipFill>
        <p:spPr>
          <a:xfrm>
            <a:off x="4318000" y="952500"/>
            <a:ext cx="35687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Þetta sýnir lóðrétta hliðtengda rás. Í miðjunni á hvorri hlið eru viðnám. Vinstra viðnámið er merkt R1 = 35Ω. Hægra viðnámið er merkt R1 = 55Ω</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19.20</a:t>
            </a:r>
          </a:p>
        </p:txBody>
      </p:sp>
      <p:pic>
        <p:nvPicPr>
          <p:cNvPr id="10" name="Picture 1" descr="image.png"/>
          <p:cNvPicPr>
            <a:picLocks noChangeAspect="1"/>
          </p:cNvPicPr>
          <p:nvPr/>
        </p:nvPicPr>
        <p:blipFill>
          <a:blip r:embed="rId5"/>
          <a:srcRect/>
          <a:stretch>
            <a:fillRect/>
          </a:stretch>
        </p:blipFill>
        <p:spPr>
          <a:xfrm>
            <a:off x="2679700" y="952500"/>
            <a:ext cx="68199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Til vinstri er 25-W ljósapera og til hægri er 60-W ljósapera. Hvers vegna er afl þeirra mismunandi þrátt fyrir að þær séu tengdar við sömu spennu?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19.21</a:t>
            </a:r>
          </a:p>
        </p:txBody>
      </p:sp>
      <p:pic>
        <p:nvPicPr>
          <p:cNvPr id="5" name="Picture 1" descr="slide_0023_img_001.png"/>
          <p:cNvPicPr>
            <a:picLocks noChangeAspect="1"/>
          </p:cNvPicPr>
          <p:nvPr/>
        </p:nvPicPr>
        <p:blipFill>
          <a:blip r:embed="rId4"/>
          <a:srcRect/>
          <a:stretch>
            <a:fillRect/>
          </a:stretch>
        </p:blipFill>
        <p:spPr>
          <a:xfrm>
            <a:off x="609600" y="1308100"/>
            <a:ext cx="10972800" cy="39497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Einföld rafrás sem eyðir rafafli.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19.22</a:t>
            </a:r>
          </a:p>
        </p:txBody>
      </p:sp>
      <p:pic>
        <p:nvPicPr>
          <p:cNvPr id="11" name="Picture 1" descr="slide_0024_img_001.png"/>
          <p:cNvPicPr>
            <a:picLocks noChangeAspect="1"/>
          </p:cNvPicPr>
          <p:nvPr/>
        </p:nvPicPr>
        <p:blipFill>
          <a:blip r:embed="rId7"/>
          <a:srcRect/>
          <a:stretch>
            <a:fillRect/>
          </a:stretch>
        </p:blipFill>
        <p:spPr>
          <a:xfrm>
            <a:off x="3683000" y="952500"/>
            <a:ext cx="48260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Formúluhjólið sýnir hvernig spenna, viðnám, straumur og afl tengjast. Stærðirnar í innri fjórðungshringjunum eru jafnar stærðunum í samsvarandi ytri fjórðungshringjum.</a:t>
            </a:r>
          </a:p>
        </p:txBody>
      </p:sp>
      <p:sp>
        <p:nvSpPr>
          <p:cNvPr id="5" name="TextBox 4">
            <a:extLst>
              <a:ext uri="{FF2B5EF4-FFF2-40B4-BE49-F238E27FC236}">
                <a16:creationId xmlns:a16="http://schemas.microsoft.com/office/drawing/2014/main" id="{4486FF4F-A957-EA87-3B62-803F5B7FCF7E}"/>
              </a:ext>
            </a:extLst>
          </p:cNvPr>
          <p:cNvSpPr txBox="1"/>
          <p:nvPr/>
        </p:nvSpPr>
        <p:spPr>
          <a:xfrm>
            <a:off x="108122" y="6396335"/>
            <a:ext cx="12083878" cy="461665"/>
          </a:xfrm>
          <a:prstGeom prst="rect">
            <a:avLst/>
          </a:prstGeom>
          <a:noFill/>
        </p:spPr>
        <p:txBody>
          <a:bodyPr wrap="square">
            <a:spAutoFit/>
          </a:bodyPr>
          <a:lstStyle/>
          <a:p>
            <a:r>
              <a:t>Þetta OpenStax viðbótarefni er © Rice University undir CC BY-NC-SA 4.0 alþjóðlegu leyfi; það má afrita eða breyta því eingöngu í óviðskiptalegum tilgangi, en eigna verður OpenStax og Rice University og taka skal fram allar breytingar. Öllum aðlögunum skal deila undir sams konar leyfi.</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1692</Words>
  <Application>Microsoft Macintosh PowerPoint</Application>
  <PresentationFormat>Widescreen</PresentationFormat>
  <Paragraphs>96</Paragraphs>
  <Slides>24</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Physics</vt:lpstr>
      <vt:lpstr>Chapter outline</vt:lpstr>
      <vt:lpstr>Figure 19.1</vt:lpstr>
      <vt:lpstr>Figure 19.2</vt:lpstr>
      <vt:lpstr>Figure 19.3</vt:lpstr>
      <vt:lpstr>Figure 19.4</vt:lpstr>
      <vt:lpstr>Figure 19.5</vt:lpstr>
      <vt:lpstr>Figure 19.6</vt:lpstr>
      <vt:lpstr>Figure 19.7</vt:lpstr>
      <vt:lpstr>Figure 19.8</vt:lpstr>
      <vt:lpstr>Figure 19.9</vt:lpstr>
      <vt:lpstr>Figure 19.10</vt:lpstr>
      <vt:lpstr>Figure 19.11</vt:lpstr>
      <vt:lpstr>Figure 19.12</vt:lpstr>
      <vt:lpstr>Figure 19.13</vt:lpstr>
      <vt:lpstr>Figure 19.14</vt:lpstr>
      <vt:lpstr>Figure 19.15</vt:lpstr>
      <vt:lpstr>Figure 19.16</vt:lpstr>
      <vt:lpstr>Figure 19.17</vt:lpstr>
      <vt:lpstr>Figure 19.18</vt:lpstr>
      <vt:lpstr>Figure 19.19</vt:lpstr>
      <vt:lpstr>Figure 19.20</vt:lpstr>
      <vt:lpstr>Figure 19.21</vt:lpstr>
      <vt:lpstr>Figure 19.22</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
  <cp:keywords/>
  <cp:lastModifiedBy>Theresa Masciale</cp:lastModifiedBy>
  <cp:revision>1</cp:revision>
  <dcterms:created xsi:type="dcterms:W3CDTF">2025-12-17T21:04:21Z</dcterms:created>
  <dcterms:modified xsi:type="dcterms:W3CDTF">2025-12-17T21:35:17Z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19 Electrical Circuits</vt:lpwstr>
  </property>
</Properties>
</file>