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Aurora Borealis.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bar magnet with paper clips attached to it.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compass on a lanyard.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Bar magnets oriented in the same direction repel, whereas if they are oriented in the opposite direction of each other, they attract.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Earth depicted as a giant bar magnet whose magnetic north pole is at its geographic South Pole and vice versa.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magnet cut into smaller and smaller sizes, all with a north and a south pole.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iron bar is magnetized when heated and cooled (or tapped when cold) when placed between a magnet’s north and south poles.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domains in an unmagnetized ferromagnetic material. Part (b) shows alignment of the domains when the material is magnetized.</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bar magnets with magnetic field lines emanating from them in complete loops.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Parts (a) through (d) show the steps in drawing magnetic field lines using a small compass that is moved from point to point around a magnet; the image on the right shows iron filings sprinkled around a magnet.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field lines when two north poles are brought close together. Part (b) shows the field lines when opposite poles are brought together; they become denser.</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MRI machine.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Demonstration of the right-hand rule, where the thumb points in the direction of the current and the fingers curl in the direction of the magnetic field.</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wire coil with current running through it. The magnetic field generated is shown by a red arrow.</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iron filings around a solenoid; part (b) shows iron filings around a bar magnet.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proton moving in a uniform magnetic field. Part (b) outlines the steps of the right-hand rule.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Typhoon-class Russian submarine.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Drawing of a magnetohydrodynamic dive showing the current (red arrow), the water channel, the magnetic field and the resulting force.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current-carrying wire in a magnetic field, with force acting on the wire going into the page.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proton dot enters (green arrow) a magnetic field (depicted as circles with dots).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right-hand rule depicted with an actual hand showing a velocity vector and magnetic field, with the thumb pointing in the direction of the resulting force.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proton dot enters a magnetic field perpendicularly, making a circular motion.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Schematic drawing of an electric motor, including a horizontal magnetic field and a vertical loop of wire through which a current is passed. Torque is exerted on the wire, turning the shaft to which the magnetic field is attached.</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View of the wire loop from the previous figure from above.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torque remaining clockwise when the brushes reverse the current as the coil passes through 0. Part (b) shows the coil rotating continuously in a clockwise direction with the current reversing each one-half revolution.</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of a generator, including a coil that rotates and changes the magnetic flux, which induces an emf and drives current through an external circuit.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emf in a straight wire moving at velocity v through a magnetic field B, where the velocity is perpendicular to the magnetic field.</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generator connected to a light bulb and a graph of the emf vs. time.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Steam turbine.</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laminated-core transformer. Part (b) shows a toroidal transformer.</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Schematic of a simple transformer with two coils wound around a laminated ferromagnetic core.</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Cartoon of the electric grid, from power plant to a home, travelling through transformers and over transmission lines.</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Movement of a magnet relative to a coil as measured by an ammeter.</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seven magnetic field lines going through a wire loop. Part (b) shows that after a period of time, only five magnetic field lines are going through the loop.</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As a wire loop is rotated through a magnetic field, it generates an emf. The dots show where the magnetic field lines intersect the plane defined by the loop.</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bar magnet with a pickup coil to its right. Parts (a) through (c) show what happens as the two are moved toward each other with respect to electron movement and current flow.</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coil with a magnetic field running through it.</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slider circuit consisting of a U-shaped wire with a resistor and the ends connected by a sliding conducting rod.</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41.png"/><Relationship Id="rId4" Type="http://schemas.openxmlformats.org/officeDocument/2006/relationships/image" Target="../media/image65.png"/><Relationship Id="rId5" Type="http://schemas.openxmlformats.org/officeDocument/2006/relationships/image" Target="../media/image88.png"/><Relationship Id="rId6" Type="http://schemas.openxmlformats.org/officeDocument/2006/relationships/image" Target="../media/image1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42.png"/><Relationship Id="rId5" Type="http://schemas.openxmlformats.org/officeDocument/2006/relationships/image" Target="../media/image66.png"/><Relationship Id="rId6" Type="http://schemas.openxmlformats.org/officeDocument/2006/relationships/image" Target="../media/image89.png"/><Relationship Id="rId7" Type="http://schemas.openxmlformats.org/officeDocument/2006/relationships/image" Target="../media/image1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43.png"/><Relationship Id="rId5" Type="http://schemas.openxmlformats.org/officeDocument/2006/relationships/image" Target="../media/image67.png"/><Relationship Id="rId6" Type="http://schemas.openxmlformats.org/officeDocument/2006/relationships/image" Target="../media/image90.png"/><Relationship Id="rId7" Type="http://schemas.openxmlformats.org/officeDocument/2006/relationships/image" Target="../media/image1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44.png"/><Relationship Id="rId5" Type="http://schemas.openxmlformats.org/officeDocument/2006/relationships/image" Target="../media/image91.png"/><Relationship Id="rId6" Type="http://schemas.openxmlformats.org/officeDocument/2006/relationships/image" Target="../media/image1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45.png"/><Relationship Id="rId5" Type="http://schemas.openxmlformats.org/officeDocument/2006/relationships/image" Target="../media/image68.png"/><Relationship Id="rId6" Type="http://schemas.openxmlformats.org/officeDocument/2006/relationships/image" Target="../media/image9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46.png"/><Relationship Id="rId5" Type="http://schemas.openxmlformats.org/officeDocument/2006/relationships/image" Target="../media/image69.png"/><Relationship Id="rId6" Type="http://schemas.openxmlformats.org/officeDocument/2006/relationships/image" Target="../media/image93.png"/><Relationship Id="rId7" Type="http://schemas.openxmlformats.org/officeDocument/2006/relationships/image" Target="../media/image1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47.png"/><Relationship Id="rId5" Type="http://schemas.openxmlformats.org/officeDocument/2006/relationships/image" Target="../media/image70.png"/><Relationship Id="rId6" Type="http://schemas.openxmlformats.org/officeDocument/2006/relationships/image" Target="../media/image9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1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48.png"/><Relationship Id="rId5" Type="http://schemas.openxmlformats.org/officeDocument/2006/relationships/image" Target="../media/image71.png"/><Relationship Id="rId6" Type="http://schemas.openxmlformats.org/officeDocument/2006/relationships/image" Target="../media/image95.png"/><Relationship Id="rId7" Type="http://schemas.openxmlformats.org/officeDocument/2006/relationships/image" Target="../media/image1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1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49.png"/><Relationship Id="rId5" Type="http://schemas.openxmlformats.org/officeDocument/2006/relationships/image" Target="../media/image7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1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1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1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50.png"/><Relationship Id="rId5" Type="http://schemas.openxmlformats.org/officeDocument/2006/relationships/image" Target="../media/image73.png"/><Relationship Id="rId6" Type="http://schemas.openxmlformats.org/officeDocument/2006/relationships/image" Target="../media/image96.png"/><Relationship Id="rId7" Type="http://schemas.openxmlformats.org/officeDocument/2006/relationships/image" Target="../media/image1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12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51.png"/><Relationship Id="rId5" Type="http://schemas.openxmlformats.org/officeDocument/2006/relationships/image" Target="../media/image74.png"/><Relationship Id="rId6" Type="http://schemas.openxmlformats.org/officeDocument/2006/relationships/image" Target="../media/image97.png"/><Relationship Id="rId7" Type="http://schemas.openxmlformats.org/officeDocument/2006/relationships/image" Target="../media/image1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52.png"/><Relationship Id="rId5" Type="http://schemas.openxmlformats.org/officeDocument/2006/relationships/image" Target="../media/image75.png"/><Relationship Id="rId6" Type="http://schemas.openxmlformats.org/officeDocument/2006/relationships/image" Target="../media/image98.png"/><Relationship Id="rId7" Type="http://schemas.openxmlformats.org/officeDocument/2006/relationships/image" Target="../media/image1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53.png"/><Relationship Id="rId5" Type="http://schemas.openxmlformats.org/officeDocument/2006/relationships/image" Target="../media/image76.png"/><Relationship Id="rId6" Type="http://schemas.openxmlformats.org/officeDocument/2006/relationships/image" Target="../media/image99.png"/><Relationship Id="rId7" Type="http://schemas.openxmlformats.org/officeDocument/2006/relationships/image" Target="../media/image1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54.png"/><Relationship Id="rId5" Type="http://schemas.openxmlformats.org/officeDocument/2006/relationships/image" Target="../media/image77.png"/><Relationship Id="rId6" Type="http://schemas.openxmlformats.org/officeDocument/2006/relationships/image" Target="../media/image100.png"/><Relationship Id="rId7" Type="http://schemas.openxmlformats.org/officeDocument/2006/relationships/image" Target="../media/image1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13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55.png"/><Relationship Id="rId5" Type="http://schemas.openxmlformats.org/officeDocument/2006/relationships/image" Target="../media/image78.png"/><Relationship Id="rId6" Type="http://schemas.openxmlformats.org/officeDocument/2006/relationships/image" Target="../media/image101.png"/><Relationship Id="rId7" Type="http://schemas.openxmlformats.org/officeDocument/2006/relationships/image" Target="../media/image13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56.png"/><Relationship Id="rId5" Type="http://schemas.openxmlformats.org/officeDocument/2006/relationships/image" Target="../media/image79.png"/><Relationship Id="rId6" Type="http://schemas.openxmlformats.org/officeDocument/2006/relationships/image" Target="../media/image102.png"/><Relationship Id="rId7" Type="http://schemas.openxmlformats.org/officeDocument/2006/relationships/image" Target="../media/image13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57.png"/><Relationship Id="rId5" Type="http://schemas.openxmlformats.org/officeDocument/2006/relationships/image" Target="../media/image80.png"/><Relationship Id="rId6" Type="http://schemas.openxmlformats.org/officeDocument/2006/relationships/image" Target="../media/image103.png"/><Relationship Id="rId7" Type="http://schemas.openxmlformats.org/officeDocument/2006/relationships/image" Target="../media/image1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 Id="rId4" Type="http://schemas.openxmlformats.org/officeDocument/2006/relationships/image" Target="../media/image1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 Id="rId4" Type="http://schemas.openxmlformats.org/officeDocument/2006/relationships/image" Target="../media/image58.png"/><Relationship Id="rId5" Type="http://schemas.openxmlformats.org/officeDocument/2006/relationships/image" Target="../media/image81.png"/><Relationship Id="rId6" Type="http://schemas.openxmlformats.org/officeDocument/2006/relationships/image" Target="../media/image104.png"/><Relationship Id="rId7" Type="http://schemas.openxmlformats.org/officeDocument/2006/relationships/image" Target="../media/image1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 Id="rId4" Type="http://schemas.openxmlformats.org/officeDocument/2006/relationships/image" Target="../media/image136.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jpg"/><Relationship Id="rId4" Type="http://schemas.openxmlformats.org/officeDocument/2006/relationships/image" Target="../media/image13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 Id="rId4" Type="http://schemas.openxmlformats.org/officeDocument/2006/relationships/image" Target="../media/image59.png"/><Relationship Id="rId5" Type="http://schemas.openxmlformats.org/officeDocument/2006/relationships/image" Target="../media/image10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4.jpg"/><Relationship Id="rId4" Type="http://schemas.openxmlformats.org/officeDocument/2006/relationships/image" Target="../media/image60.png"/><Relationship Id="rId5" Type="http://schemas.openxmlformats.org/officeDocument/2006/relationships/image" Target="../media/image82.png"/><Relationship Id="rId6" Type="http://schemas.openxmlformats.org/officeDocument/2006/relationships/image" Target="../media/image106.png"/><Relationship Id="rId7" Type="http://schemas.openxmlformats.org/officeDocument/2006/relationships/image" Target="../media/image1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 Id="rId4" Type="http://schemas.openxmlformats.org/officeDocument/2006/relationships/image" Target="../media/image61.png"/><Relationship Id="rId5" Type="http://schemas.openxmlformats.org/officeDocument/2006/relationships/image" Target="../media/image83.png"/><Relationship Id="rId6" Type="http://schemas.openxmlformats.org/officeDocument/2006/relationships/image" Target="../media/image107.png"/><Relationship Id="rId7" Type="http://schemas.openxmlformats.org/officeDocument/2006/relationships/image" Target="../media/image13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jpg"/><Relationship Id="rId4" Type="http://schemas.openxmlformats.org/officeDocument/2006/relationships/image" Target="../media/image62.png"/><Relationship Id="rId5" Type="http://schemas.openxmlformats.org/officeDocument/2006/relationships/image" Target="../media/image84.png"/><Relationship Id="rId6" Type="http://schemas.openxmlformats.org/officeDocument/2006/relationships/image" Target="../media/image108.png"/><Relationship Id="rId7" Type="http://schemas.openxmlformats.org/officeDocument/2006/relationships/image" Target="../media/image14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jpg"/><Relationship Id="rId4" Type="http://schemas.openxmlformats.org/officeDocument/2006/relationships/image" Target="../media/image14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 Id="rId4" Type="http://schemas.openxmlformats.org/officeDocument/2006/relationships/image" Target="../media/image63.png"/><Relationship Id="rId5" Type="http://schemas.openxmlformats.org/officeDocument/2006/relationships/image" Target="../media/image85.png"/><Relationship Id="rId6" Type="http://schemas.openxmlformats.org/officeDocument/2006/relationships/image" Target="../media/image109.png"/><Relationship Id="rId7" Type="http://schemas.openxmlformats.org/officeDocument/2006/relationships/image" Target="../media/image1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9.jpg"/><Relationship Id="rId4" Type="http://schemas.openxmlformats.org/officeDocument/2006/relationships/image" Target="../media/image14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0.jpg"/><Relationship Id="rId4" Type="http://schemas.openxmlformats.org/officeDocument/2006/relationships/image" Target="../media/image64.png"/><Relationship Id="rId5" Type="http://schemas.openxmlformats.org/officeDocument/2006/relationships/image" Target="../media/image86.png"/><Relationship Id="rId6" Type="http://schemas.openxmlformats.org/officeDocument/2006/relationships/image" Target="../media/image1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20 Segulmagn</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Segulsvið, segulsviðslínur og kraftur</a:t>
            </a:r>
          </a:p>
          <a:p>
            <a:pPr marL="457189" lvl="0" indent="-457189">
              <a:buAutoNum type="arabicPeriod"/>
            </a:pPr>
            <a:r>
              <a:t>Mótorar, rafalar og spennar</a:t>
            </a:r>
          </a:p>
          <a:p>
            <a:pPr marL="457189" lvl="0" indent="-457189">
              <a:buAutoNum type="arabicPeriod"/>
            </a:pPr>
            <a:r>
              <a:t>Rafsegulspönnun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a:t>
            </a:r>
          </a:p>
        </p:txBody>
      </p:sp>
      <p:pic>
        <p:nvPicPr>
          <p:cNvPr id="5" name="Picture 1" descr="slide_0003_img_001.png"/>
          <p:cNvPicPr>
            <a:picLocks noChangeAspect="1"/>
          </p:cNvPicPr>
          <p:nvPr/>
        </p:nvPicPr>
        <p:blipFill>
          <a:blip r:embed="rId4"/>
          <a:srcRect/>
          <a:stretch>
            <a:fillRect/>
          </a:stretch>
        </p:blipFill>
        <p:spPr>
          <a:xfrm>
            <a:off x="1231900" y="952500"/>
            <a:ext cx="9728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Hið stórfenglega sjónarspil norðurljósanna (Aurora Borealis) ljómar á norðurhimninum yfir Bear Lake nálægt Eielson-flugherstöðinni í Alaska. Þetta ljós, sem mótast af segulsviði jarðar, verður til vegna geislunar sem kastast frá sólstormum. (mynd: Senior Airman Joshua Strang,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a:t>
            </a:r>
          </a:p>
        </p:txBody>
      </p:sp>
      <p:pic>
        <p:nvPicPr>
          <p:cNvPr id="5" name="Picture 1" descr="slide_0004_img_001.png"/>
          <p:cNvPicPr>
            <a:picLocks noChangeAspect="1"/>
          </p:cNvPicPr>
          <p:nvPr/>
        </p:nvPicPr>
        <p:blipFill>
          <a:blip r:embed="rId4"/>
          <a:srcRect/>
          <a:stretch>
            <a:fillRect/>
          </a:stretch>
        </p:blipFill>
        <p:spPr>
          <a:xfrm>
            <a:off x="609600" y="1435100"/>
            <a:ext cx="10972800" cy="36830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Stangarsegull með bréfaklemmum sem dragast að skautunum tveimur.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a:t>
            </a:r>
          </a:p>
        </p:txBody>
      </p:sp>
      <p:pic>
        <p:nvPicPr>
          <p:cNvPr id="10" name="Picture 1" descr="slide_0005_img_001.png"/>
          <p:cNvPicPr>
            <a:picLocks noChangeAspect="1"/>
          </p:cNvPicPr>
          <p:nvPr/>
        </p:nvPicPr>
        <p:blipFill>
          <a:blip r:embed="rId7"/>
          <a:srcRect/>
          <a:stretch>
            <a:fillRect/>
          </a:stretch>
        </p:blipFill>
        <p:spPr>
          <a:xfrm>
            <a:off x="4483100" y="952500"/>
            <a:ext cx="3225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Áttaviti er ílangur segull sem komið er fyrir í búnaði sem gerir seglinum kleift að snúast frjálst.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20.4</a:t>
            </a:r>
          </a:p>
        </p:txBody>
      </p:sp>
      <p:pic>
        <p:nvPicPr>
          <p:cNvPr id="10" name="Picture 1" descr="slide_0006_img_001.png"/>
          <p:cNvPicPr>
            <a:picLocks noChangeAspect="1"/>
          </p:cNvPicPr>
          <p:nvPr/>
        </p:nvPicPr>
        <p:blipFill>
          <a:blip r:embed="rId7"/>
          <a:srcRect/>
          <a:stretch>
            <a:fillRect/>
          </a:stretch>
        </p:blipFill>
        <p:spPr>
          <a:xfrm>
            <a:off x="3657600" y="952500"/>
            <a:ext cx="4889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Allt eftir afstöðu þeirra munu segulskaut ýmist dragast hvort að öðru eða hrinda hvort öðru frá sér.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20.5</a:t>
            </a:r>
          </a:p>
        </p:txBody>
      </p:sp>
      <p:pic>
        <p:nvPicPr>
          <p:cNvPr id="10" name="Picture 1" descr="slide_0007_img_001.png"/>
          <p:cNvPicPr>
            <a:picLocks noChangeAspect="1"/>
          </p:cNvPicPr>
          <p:nvPr/>
        </p:nvPicPr>
        <p:blipFill>
          <a:blip r:embed="rId6"/>
          <a:srcRect/>
          <a:stretch>
            <a:fillRect/>
          </a:stretch>
        </p:blipFill>
        <p:spPr>
          <a:xfrm>
            <a:off x="4102100" y="952500"/>
            <a:ext cx="3987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hugsa sér að jörðin innihaldi risastóran segul sem liggur í gegnum kjarna hennar. Segulsuðurskaut jarðar er á landfræðilega norðurpólnum, þannig að norðurskaut segla dregst að norðurpólnum, sem skýrir hvernig norðurskaut segla fékk nafn sitt. Sömuleiðis dregst suðurskaut segla að landfræðilega suðurpól jarðar.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20.6</a:t>
            </a:r>
          </a:p>
        </p:txBody>
      </p:sp>
      <p:pic>
        <p:nvPicPr>
          <p:cNvPr id="10" name="Picture 1" descr="image.png"/>
          <p:cNvPicPr>
            <a:picLocks noChangeAspect="1"/>
          </p:cNvPicPr>
          <p:nvPr/>
        </p:nvPicPr>
        <p:blipFill>
          <a:blip r:embed="rId6"/>
          <a:srcRect/>
          <a:stretch>
            <a:fillRect/>
          </a:stretch>
        </p:blipFill>
        <p:spPr>
          <a:xfrm>
            <a:off x="4292600" y="952500"/>
            <a:ext cx="3606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Allir seglar hafa tvö andstæð skaut, allt frá þeim minnstu, eins og öreindum, til þeirra stærstu, eins og stjarna.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20.7</a:t>
            </a:r>
          </a:p>
        </p:txBody>
      </p:sp>
      <p:pic>
        <p:nvPicPr>
          <p:cNvPr id="10" name="Picture 1" descr="slide_0009_img_001.png"/>
          <p:cNvPicPr>
            <a:picLocks noChangeAspect="1"/>
          </p:cNvPicPr>
          <p:nvPr/>
        </p:nvPicPr>
        <p:blipFill>
          <a:blip r:embed="rId7"/>
          <a:srcRect/>
          <a:stretch>
            <a:fillRect/>
          </a:stretch>
        </p:blipFill>
        <p:spPr>
          <a:xfrm>
            <a:off x="609600" y="1536700"/>
            <a:ext cx="10972800" cy="34925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Ósegulmögnuðum járnmola er komið fyrir á milli tveggja segla, hann hitaður og síðan kældur, eða einfaldlega sleginn þegar hann er kaldur. Járnið verður að varanlegum segli þar sem skautin raðast upp eins og sýnt er: Suðurskaut hans er aðlægt norðurskauti upprunalega segulsins og norðurskaut hans er aðlægt suðurskauti upprunalega segulsins. Takið eftir að aðdráttarkraftar myndast á milli miðsegulsins og ytri seglanna.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20.8</a:t>
            </a:r>
          </a:p>
        </p:txBody>
      </p:sp>
      <p:pic>
        <p:nvPicPr>
          <p:cNvPr id="10" name="Picture 1" descr="image.png"/>
          <p:cNvPicPr>
            <a:picLocks noChangeAspect="1"/>
          </p:cNvPicPr>
          <p:nvPr/>
        </p:nvPicPr>
        <p:blipFill>
          <a:blip r:embed="rId6"/>
          <a:srcRect/>
          <a:stretch>
            <a:fillRect/>
          </a:stretch>
        </p:blipFill>
        <p:spPr>
          <a:xfrm>
            <a:off x="609600" y="1143000"/>
            <a:ext cx="10972800" cy="42926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Ósegulmagnaður járnmoli — eða annað járnseglandi efni — hefur handahófskennt stefnd segulsvæði. (b) Þegar hann er segulmagnaður af ytri segli sýna segulsvæðin meiri röðun og sum stækka á kostnað annarra. Einstakar frumeindir raðast upp innan segulsvæða; hver frumeind verkar eins og lítill stangarsegull.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20.9</a:t>
            </a:r>
          </a:p>
        </p:txBody>
      </p:sp>
      <p:pic>
        <p:nvPicPr>
          <p:cNvPr id="5" name="Picture 1" descr="slide_0011_img_001.png"/>
          <p:cNvPicPr>
            <a:picLocks noChangeAspect="1"/>
          </p:cNvPicPr>
          <p:nvPr/>
        </p:nvPicPr>
        <p:blipFill>
          <a:blip r:embed="rId4"/>
          <a:srcRect/>
          <a:stretch>
            <a:fillRect/>
          </a:stretch>
        </p:blipFill>
        <p:spPr>
          <a:xfrm>
            <a:off x="1993900" y="952500"/>
            <a:ext cx="8204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Svörtu línurnar tákna segulsviðslínur stangarseguls. Sviðslínurnar vísa í þá átt sem norðurpóll lítils áttavita myndi vísa, eins og sýnt er til vinstri. Segulsviðslínur enda aldrei, þannig að sviðslínurnar ganga í raun í gegnum segulinn og mynda lokaðar lykkjur, eins og sýnt er til hægri.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20.10</a:t>
            </a:r>
          </a:p>
        </p:txBody>
      </p:sp>
      <p:pic>
        <p:nvPicPr>
          <p:cNvPr id="10" name="Picture 1" descr="slide_0012_img_001.png"/>
          <p:cNvPicPr>
            <a:picLocks noChangeAspect="1"/>
          </p:cNvPicPr>
          <p:nvPr/>
        </p:nvPicPr>
        <p:blipFill>
          <a:blip r:embed="rId7"/>
          <a:srcRect/>
          <a:stretch>
            <a:fillRect/>
          </a:stretch>
        </p:blipFill>
        <p:spPr>
          <a:xfrm>
            <a:off x="2794000" y="952500"/>
            <a:ext cx="6604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teikna segulsviðslínur með því að færa lítinn áttavita frá punkti til punkts umhverfis segul. Við hvern punkt er teiknuð stutt lína í þá átt sem áttavitanálin vísar. Með því að tengja punktana saman kemur í ljós ferill segulsviðslínanna. Önnur leið til að sjá segulsviðslínur er að strá járnsvarfi umhverfis segul, eins og sýnt er til hægri.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20.11</a:t>
            </a:r>
          </a:p>
        </p:txBody>
      </p:sp>
      <p:pic>
        <p:nvPicPr>
          <p:cNvPr id="5" name="Picture 1" descr="slide_0013_img_001.png"/>
          <p:cNvPicPr>
            <a:picLocks noChangeAspect="1"/>
          </p:cNvPicPr>
          <p:nvPr/>
        </p:nvPicPr>
        <p:blipFill>
          <a:blip r:embed="rId4"/>
          <a:srcRect/>
          <a:stretch>
            <a:fillRect/>
          </a:stretch>
        </p:blipFill>
        <p:spPr>
          <a:xfrm>
            <a:off x="825500" y="952500"/>
            <a:ext cx="10553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Þegar tveimur norðurskautum er beint hvoru að öðru hrinda segulsviðslínurnar hver annarri frá sér og seglarnir tveir verða fyrir fráhrindikrafti. Það sama gerist ef tveimur suðurskautum er beint hvoru að öðru. (b) Ef andstæðum skautum er beint hvoru að öðru verða segulsviðslínurnar þéttari á milli skautanna og seglarnir verða fyrir aðdráttarkrafti.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20.12</a:t>
            </a:r>
          </a:p>
        </p:txBody>
      </p:sp>
      <p:pic>
        <p:nvPicPr>
          <p:cNvPr id="10" name="Picture 1" descr="image.png"/>
          <p:cNvPicPr>
            <a:picLocks noChangeAspect="1"/>
          </p:cNvPicPr>
          <p:nvPr/>
        </p:nvPicPr>
        <p:blipFill>
          <a:blip r:embed="rId5"/>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Tæki til segulómunar (MRI). Tækið notar rafsegul með sívalningslaga spólu til að mynda aðalsegulsviðið. Sjúklingurinn fer inn í göngin á sjúkrabörum. (mynd: Bill McChesney, Flickr)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20.13</a:t>
            </a:r>
          </a:p>
        </p:txBody>
      </p:sp>
      <p:pic>
        <p:nvPicPr>
          <p:cNvPr id="5" name="Picture 1" descr="slide_0015_img_001.png"/>
          <p:cNvPicPr>
            <a:picLocks noChangeAspect="1"/>
          </p:cNvPicPr>
          <p:nvPr/>
        </p:nvPicPr>
        <p:blipFill>
          <a:blip r:embed="rId4"/>
          <a:srcRect/>
          <a:stretch>
            <a:fillRect/>
          </a:stretch>
        </p:blipFill>
        <p:spPr>
          <a:xfrm>
            <a:off x="3314700" y="952500"/>
            <a:ext cx="5575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mynd sýnir hvernig hægri handar reglan er notuð til að ákvarða stefnu segulsviðsins sem myndast af straumi sem rennur um beinan vír. Beindu hægri þumalfingri í stefnu straumsins og segulsviðið verður í þá stefnu sem fingurnir sveigjast.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20.14</a:t>
            </a:r>
          </a:p>
        </p:txBody>
      </p:sp>
      <p:pic>
        <p:nvPicPr>
          <p:cNvPr id="5" name="Picture 1" descr="slide_0016_img_001.png"/>
          <p:cNvPicPr>
            <a:picLocks noChangeAspect="1"/>
          </p:cNvPicPr>
          <p:nvPr/>
        </p:nvPicPr>
        <p:blipFill>
          <a:blip r:embed="rId4"/>
          <a:srcRect/>
          <a:stretch>
            <a:fillRect/>
          </a:stretch>
        </p:blipFill>
        <p:spPr>
          <a:xfrm>
            <a:off x="609600" y="977900"/>
            <a:ext cx="10972800" cy="46101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Vírspóla með straumi sem rennur í gegnum hana eins og sýnt er framleiðir segulsvið í stefnu rauðu örvarinnar.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20.15</a:t>
            </a:r>
          </a:p>
        </p:txBody>
      </p:sp>
      <p:pic>
        <p:nvPicPr>
          <p:cNvPr id="5" name="Picture 1" descr="slide_0017_img_001.png"/>
          <p:cNvPicPr>
            <a:picLocks noChangeAspect="1"/>
          </p:cNvPicPr>
          <p:nvPr/>
        </p:nvPicPr>
        <p:blipFill>
          <a:blip r:embed="rId4"/>
          <a:srcRect/>
          <a:stretch>
            <a:fillRect/>
          </a:stretch>
        </p:blipFill>
        <p:spPr>
          <a:xfrm>
            <a:off x="3454400" y="952500"/>
            <a:ext cx="5295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Járnsvarf sýnir mynstur segulsviðsins umhverfis (a) spólu og (b) stangarsegul. Mynstur sviðanna eru mjög svipuð, sérstaklega nálægt endum spólunnar og stangarsegulsins.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20.16</a:t>
            </a:r>
          </a:p>
        </p:txBody>
      </p:sp>
      <p:pic>
        <p:nvPicPr>
          <p:cNvPr id="10" name="Picture 1" descr="slide_0018_img_001.png"/>
          <p:cNvPicPr>
            <a:picLocks noChangeAspect="1"/>
          </p:cNvPicPr>
          <p:nvPr/>
        </p:nvPicPr>
        <p:blipFill>
          <a:blip r:embed="rId7"/>
          <a:srcRect/>
          <a:stretch>
            <a:fillRect/>
          </a:stretch>
        </p:blipFill>
        <p:spPr>
          <a:xfrm>
            <a:off x="2387600" y="952500"/>
            <a:ext cx="7416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Róteind hreyfist í gegnum jafnt segulsvið. (b) Með því að nota hægri handar regluna kemur í ljós að krafturinn á róteindina beinist inn í blaðsíðuna.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20.17</a:t>
            </a:r>
          </a:p>
        </p:txBody>
      </p:sp>
      <p:pic>
        <p:nvPicPr>
          <p:cNvPr id="5" name="Picture 1" descr="slide_0019_img_001.png"/>
          <p:cNvPicPr>
            <a:picLocks noChangeAspect="1"/>
          </p:cNvPicPr>
          <p:nvPr/>
        </p:nvPicPr>
        <p:blipFill>
          <a:blip r:embed="rId4"/>
          <a:srcRect/>
          <a:stretch>
            <a:fillRect/>
          </a:stretch>
        </p:blipFill>
        <p:spPr>
          <a:xfrm>
            <a:off x="2870200" y="952500"/>
            <a:ext cx="6438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Rússneskur flugskeytakafbátur af Typhoon-gerð sem skáldaði kafbáturinn Rauði október var byggður á.</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20.18</a:t>
            </a:r>
          </a:p>
        </p:txBody>
      </p:sp>
      <p:pic>
        <p:nvPicPr>
          <p:cNvPr id="10" name="Picture 1" descr="slide_0020_img_001.png"/>
          <p:cNvPicPr>
            <a:picLocks noChangeAspect="1"/>
          </p:cNvPicPr>
          <p:nvPr/>
        </p:nvPicPr>
        <p:blipFill>
          <a:blip r:embed="rId7"/>
          <a:srcRect/>
          <a:stretch>
            <a:fillRect/>
          </a:stretch>
        </p:blipFill>
        <p:spPr>
          <a:xfrm>
            <a:off x="3225800" y="952500"/>
            <a:ext cx="5727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Skýringarmynd af segulvökvadrifi sem sýnir vatnsrásina, stefnu straumsins, stefnu segulsviðsins og kraftinn sem myndast.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20.19</a:t>
            </a:r>
          </a:p>
        </p:txBody>
      </p:sp>
      <p:pic>
        <p:nvPicPr>
          <p:cNvPr id="10" name="Picture 1" descr="slide_0021_img_001.png"/>
          <p:cNvPicPr>
            <a:picLocks noChangeAspect="1"/>
          </p:cNvPicPr>
          <p:nvPr/>
        </p:nvPicPr>
        <p:blipFill>
          <a:blip r:embed="rId7"/>
          <a:srcRect/>
          <a:stretch>
            <a:fillRect/>
          </a:stretch>
        </p:blipFill>
        <p:spPr>
          <a:xfrm>
            <a:off x="3149600" y="952500"/>
            <a:ext cx="5905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Beinn vír sem ber strauminn I í segulsviði B. Krafturinn sem verkar á vírinn stefnir inn í blaðið. Lengdin ℓ er lengd þess hluta vírsins sem er í segulsviðinu.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20.20</a:t>
            </a:r>
          </a:p>
        </p:txBody>
      </p:sp>
      <p:pic>
        <p:nvPicPr>
          <p:cNvPr id="10" name="Picture 1" descr="slide_0022_img_001.png"/>
          <p:cNvPicPr>
            <a:picLocks noChangeAspect="1"/>
          </p:cNvPicPr>
          <p:nvPr/>
        </p:nvPicPr>
        <p:blipFill>
          <a:blip r:embed="rId7"/>
          <a:srcRect/>
          <a:stretch>
            <a:fillRect/>
          </a:stretch>
        </p:blipFill>
        <p:spPr>
          <a:xfrm>
            <a:off x="3390900" y="952500"/>
            <a:ext cx="5422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Róteind fer inn á svæði með jöfnu segulsviði. Segulsviðið stefnir út úr blaðsíðunni—hringirnir með punktunum tákna örvarodda vigra sem stefna út úr blaðsíðunni.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20.21</a:t>
            </a:r>
          </a:p>
        </p:txBody>
      </p:sp>
      <p:pic>
        <p:nvPicPr>
          <p:cNvPr id="6" name="Picture 1" descr="image.png"/>
          <p:cNvPicPr>
            <a:picLocks noChangeAspect="1"/>
          </p:cNvPicPr>
          <p:nvPr/>
        </p:nvPicPr>
        <p:blipFill>
          <a:blip r:embed="rId4"/>
          <a:srcRect/>
          <a:stretch>
            <a:fillRect/>
          </a:stretch>
        </p:blipFill>
        <p:spPr>
          <a:xfrm>
            <a:off x="3530600" y="952500"/>
            <a:ext cx="5130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Hraðavigurinn og segulsviðsvigur frá Mynd 20.20 eru settir enda við enda. Hægri hönd er sýnd þar sem fingurnir sveigjast frá hraðavigrinum að segulsviðsvigrinum. Þumallinn bendir í stefnu kraftsins sem myndast, sem er í z ^ -stefnu í þessu tilviki.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20.22</a:t>
            </a:r>
          </a:p>
        </p:txBody>
      </p:sp>
      <p:pic>
        <p:nvPicPr>
          <p:cNvPr id="10" name="Picture 1" descr="slide_0024_img_001.png"/>
          <p:cNvPicPr>
            <a:picLocks noChangeAspect="1"/>
          </p:cNvPicPr>
          <p:nvPr/>
        </p:nvPicPr>
        <p:blipFill>
          <a:blip r:embed="rId7"/>
          <a:srcRect/>
          <a:stretch>
            <a:fillRect/>
          </a:stretch>
        </p:blipFill>
        <p:spPr>
          <a:xfrm>
            <a:off x="3390900" y="952500"/>
            <a:ext cx="5422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hlaðin ögn ferðast hornrétt á stöðugt segulsvið hreyfist hún á hringbraut, eins og sýnt er hér fyrir róteind.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20.23</a:t>
            </a:r>
          </a:p>
        </p:txBody>
      </p:sp>
      <p:pic>
        <p:nvPicPr>
          <p:cNvPr id="5" name="Picture 1" descr="slide_0025_img_001.png"/>
          <p:cNvPicPr>
            <a:picLocks noChangeAspect="1"/>
          </p:cNvPicPr>
          <p:nvPr/>
        </p:nvPicPr>
        <p:blipFill>
          <a:blip r:embed="rId4"/>
          <a:srcRect/>
          <a:stretch>
            <a:fillRect/>
          </a:stretch>
        </p:blipFill>
        <p:spPr>
          <a:xfrm>
            <a:off x="2032000" y="952500"/>
            <a:ext cx="8128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Vægi á straumlykkju. Lóðrétt vírlykkja í láréttu segulsviði er fest við lóðréttan öxul. Þegar straumur fer um vírlykkjuna verkar vægi á hana sem fær hana til að snúa öxlinum.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20.24</a:t>
            </a:r>
          </a:p>
        </p:txBody>
      </p:sp>
      <p:pic>
        <p:nvPicPr>
          <p:cNvPr id="10" name="Picture 1" descr="slide_0026_img_001.png"/>
          <p:cNvPicPr>
            <a:picLocks noChangeAspect="1"/>
          </p:cNvPicPr>
          <p:nvPr/>
        </p:nvPicPr>
        <p:blipFill>
          <a:blip r:embed="rId7"/>
          <a:srcRect/>
          <a:stretch>
            <a:fillRect/>
          </a:stretch>
        </p:blipFill>
        <p:spPr>
          <a:xfrm>
            <a:off x="3213100" y="952500"/>
            <a:ext cx="5778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Vírlykkjan af mynd 20.23 séð ofan frá. Segulsviðið myndar kraft F á hvern lóðréttan hluta vírlykkjunnar, sem skapar snúningsvægi á öxulinn. Takið eftir að straumarnir I in og I out hafa sömu stærð vegna þess að þeir tákna báðir strauminn sem rennur í vírlykkjunni, en I in rennur inn í blaðsíðuna og I out rennur út úr blaðsíðunni.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20.25</a:t>
            </a:r>
          </a:p>
        </p:txBody>
      </p:sp>
      <p:pic>
        <p:nvPicPr>
          <p:cNvPr id="10" name="Picture 1" descr="slide_0027_img_001.png"/>
          <p:cNvPicPr>
            <a:picLocks noChangeAspect="1"/>
          </p:cNvPicPr>
          <p:nvPr/>
        </p:nvPicPr>
        <p:blipFill>
          <a:blip r:embed="rId7"/>
          <a:srcRect/>
          <a:stretch>
            <a:fillRect/>
          </a:stretch>
        </p:blipFill>
        <p:spPr>
          <a:xfrm>
            <a:off x="2476500" y="952500"/>
            <a:ext cx="7239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Þegar hverfiþungi spólunnar ber hana í gegnum θ=0 snúa burstarnir straumnum við og vægið helst réttsælis. (b) Spólan snýst stöðugt í réttsælis átt, þar sem straumurinn snýst við á hverjum hálfum snúningi til að viðhalda réttsælis vægi.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20.26</a:t>
            </a:r>
          </a:p>
        </p:txBody>
      </p:sp>
      <p:pic>
        <p:nvPicPr>
          <p:cNvPr id="10" name="Picture 1" descr="slide_0028_img_001.png"/>
          <p:cNvPicPr>
            <a:picLocks noChangeAspect="1"/>
          </p:cNvPicPr>
          <p:nvPr/>
        </p:nvPicPr>
        <p:blipFill>
          <a:blip r:embed="rId7"/>
          <a:srcRect/>
          <a:stretch>
            <a:fillRect/>
          </a:stretch>
        </p:blipFill>
        <p:spPr>
          <a:xfrm>
            <a:off x="4470400" y="952500"/>
            <a:ext cx="3263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þessari spólu er snúið um fjórðung úr hring breytist segulflæðið Φ úr hámarki í núll, sem spanar upp íspennu sem knýr straum í gegnum ytri rafrás.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20.27</a:t>
            </a:r>
          </a:p>
        </p:txBody>
      </p:sp>
      <p:pic>
        <p:nvPicPr>
          <p:cNvPr id="5" name="Picture 1" descr="slide_0029_img_001.png"/>
          <p:cNvPicPr>
            <a:picLocks noChangeAspect="1"/>
          </p:cNvPicPr>
          <p:nvPr/>
        </p:nvPicPr>
        <p:blipFill>
          <a:blip r:embed="rId4"/>
          <a:srcRect/>
          <a:stretch>
            <a:fillRect/>
          </a:stretch>
        </p:blipFill>
        <p:spPr>
          <a:xfrm>
            <a:off x="3606800" y="952500"/>
            <a:ext cx="4978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Augnablikshraði lóðréttu vírbútanna myndar hornið θ við segulsviðið. Hraðinn er sýndur á myndinni með grænu örinni og hornið θ er tilgreint.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20.28</a:t>
            </a:r>
          </a:p>
        </p:txBody>
      </p:sp>
      <p:pic>
        <p:nvPicPr>
          <p:cNvPr id="10" name="Picture 1" descr="slide_0030_img_001.png"/>
          <p:cNvPicPr>
            <a:picLocks noChangeAspect="1"/>
          </p:cNvPicPr>
          <p:nvPr/>
        </p:nvPicPr>
        <p:blipFill>
          <a:blip r:embed="rId7"/>
          <a:srcRect/>
          <a:stretch>
            <a:fillRect/>
          </a:stretch>
        </p:blipFill>
        <p:spPr>
          <a:xfrm>
            <a:off x="1879600" y="952500"/>
            <a:ext cx="842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Rafspenna rafalls er send til ljósaperu með því kerfi hringja og bursta sem sýnt er. Línuritið sýnir rafspennu rafallsins sem fall af tíma. ε 0 er hámarksspenna. Sveiflutíminn er T=1/f = 2π /ω , þar sem f er tíðnin sem spólunni er snúið með í segulsviðinu.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20.29</a:t>
            </a:r>
          </a:p>
        </p:txBody>
      </p:sp>
      <p:pic>
        <p:nvPicPr>
          <p:cNvPr id="5" name="Picture 1" descr="slide_0031_img_001.png"/>
          <p:cNvPicPr>
            <a:picLocks noChangeAspect="1"/>
          </p:cNvPicPr>
          <p:nvPr/>
        </p:nvPicPr>
        <p:blipFill>
          <a:blip r:embed="rId4"/>
          <a:srcRect/>
          <a:stretch>
            <a:fillRect/>
          </a:stretch>
        </p:blipFill>
        <p:spPr>
          <a:xfrm>
            <a:off x="2514600" y="952500"/>
            <a:ext cx="7175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Gufuhverfilsrafall. Gufan sem myndast við bruna kola skellur á hverfilblöðunum og snýr öxlinum sem er tengdur við rafalinn. (mynd: Nabonaco, Wikimedia Commons)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20.30</a:t>
            </a:r>
          </a:p>
        </p:txBody>
      </p:sp>
      <p:pic>
        <p:nvPicPr>
          <p:cNvPr id="5" name="Picture 1" descr="slide_0032_img_001.png"/>
          <p:cNvPicPr>
            <a:picLocks noChangeAspect="1"/>
          </p:cNvPicPr>
          <p:nvPr/>
        </p:nvPicPr>
        <p:blipFill>
          <a:blip r:embed="rId4"/>
          <a:srcRect/>
          <a:stretch>
            <a:fillRect/>
          </a:stretch>
        </p:blipFill>
        <p:spPr>
          <a:xfrm>
            <a:off x="1841500" y="952500"/>
            <a:ext cx="8509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Til vinstri er algengur spennir með lagskiptum kjarna, sem er mikið notaður við raforkuflutning og í rafmagnstækjum. Til hægri er hringspennir, sem er minni en spennirinn með lagskipta kjarnann miðað við sama málsafl, en er dýrari í framleiðslu vegna þess búnaðar sem þarf til að vefja vírana í kleinuhringslögun.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20.31</a:t>
            </a:r>
          </a:p>
        </p:txBody>
      </p:sp>
      <p:pic>
        <p:nvPicPr>
          <p:cNvPr id="10" name="Picture 1" descr="image.png"/>
          <p:cNvPicPr>
            <a:picLocks noChangeAspect="1"/>
          </p:cNvPicPr>
          <p:nvPr/>
        </p:nvPicPr>
        <p:blipFill>
          <a:blip r:embed="rId5"/>
          <a:srcRect/>
          <a:stretch>
            <a:fillRect/>
          </a:stretch>
        </p:blipFill>
        <p:spPr>
          <a:xfrm>
            <a:off x="2819400" y="952500"/>
            <a:ext cx="6565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Dæmigerð gerð einfalds spennubreytis hefur tvo vafninga vafða um járnseglandi kjarna. Segulsviðið sem myndast af forvafningnum er að mestu leyti bundið við og aukið af kjarnanum, sem flytur það yfir í eftirvafninginn. Sérhver breyting á straumi í forvafningnum spanar straum í eftirvafningnum.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20.32</a:t>
            </a:r>
          </a:p>
        </p:txBody>
      </p:sp>
      <p:pic>
        <p:nvPicPr>
          <p:cNvPr id="10" name="Picture 1" descr="slide_0034_img_001.png"/>
          <p:cNvPicPr>
            <a:picLocks noChangeAspect="1"/>
          </p:cNvPicPr>
          <p:nvPr/>
        </p:nvPicPr>
        <p:blipFill>
          <a:blip r:embed="rId7"/>
          <a:srcRect/>
          <a:stretch>
            <a:fillRect/>
          </a:stretch>
        </p:blipFill>
        <p:spPr>
          <a:xfrm>
            <a:off x="609600" y="1422400"/>
            <a:ext cx="10972800" cy="37211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Spennar breyta spennu á nokkrum stöðum í raforkudreifikerfi. Raforka er venjulega framleidd við meira en 10 kV og flutt yfir langar vegalengdir við spennu á bilinu 120 kV til 700 kV til að takmarka orkutöp. Staðbundin raforkudreifing til hverfa eða iðnaðar fer í gegnum aðveitustöð og er send stuttar vegalengdir við spennu á bilinu 5 til 13 kV. Þessi spenna er lækkuð í 120, 240 eða 480 V af öryggisástæðum hjá einstökum notendum.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20.33</a:t>
            </a:r>
          </a:p>
        </p:txBody>
      </p:sp>
      <p:pic>
        <p:nvPicPr>
          <p:cNvPr id="10" name="Picture 1" descr="slide_0035_img_001.png"/>
          <p:cNvPicPr>
            <a:picLocks noChangeAspect="1"/>
          </p:cNvPicPr>
          <p:nvPr/>
        </p:nvPicPr>
        <p:blipFill>
          <a:blip r:embed="rId7"/>
          <a:srcRect/>
          <a:stretch>
            <a:fillRect/>
          </a:stretch>
        </p:blipFill>
        <p:spPr>
          <a:xfrm>
            <a:off x="609600" y="1308100"/>
            <a:ext cx="10972800" cy="3949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Hreyfing seguls miðað við spólu framkallar rafstraum eins og sýnt er. Sami straumur myndast ef spólan er hreyfð miðað við segulinn. Því meiri sem hraðinn er, því meiri er straumstyrkurinn, og straumurinn er núll þegar engin hreyfing á sér stað. Straumurinn sem myndast við að hreyfa segulinn upp á við er í gagnstæða átt við strauminn sem myndast við að hreyfa segulinn niður á við.</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20.34</a:t>
            </a:r>
          </a:p>
        </p:txBody>
      </p:sp>
      <p:pic>
        <p:nvPicPr>
          <p:cNvPr id="10" name="Picture 1" descr="slide_0036_img_001.png"/>
          <p:cNvPicPr>
            <a:picLocks noChangeAspect="1"/>
          </p:cNvPicPr>
          <p:nvPr/>
        </p:nvPicPr>
        <p:blipFill>
          <a:blip r:embed="rId7"/>
          <a:srcRect/>
          <a:stretch>
            <a:fillRect/>
          </a:stretch>
        </p:blipFill>
        <p:spPr>
          <a:xfrm>
            <a:off x="2527300" y="952500"/>
            <a:ext cx="7137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Stangarsegullinn færist niður á við miðað við vírlykkjuna, þannig að fjöldi segulsviðslína sem fara í gegnum lykkjuna minnkar með tímanum. Þetta veldur því að rafkraftur spanast upp í lykkjunni, sem skapar rafstraum.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20.35</a:t>
            </a:r>
          </a:p>
        </p:txBody>
      </p:sp>
      <p:pic>
        <p:nvPicPr>
          <p:cNvPr id="5" name="Picture 1" descr="slide_0037_img_001.png"/>
          <p:cNvPicPr>
            <a:picLocks noChangeAspect="1"/>
          </p:cNvPicPr>
          <p:nvPr/>
        </p:nvPicPr>
        <p:blipFill>
          <a:blip r:embed="rId4"/>
          <a:srcRect/>
          <a:stretch>
            <a:fillRect/>
          </a:stretch>
        </p:blipFill>
        <p:spPr>
          <a:xfrm>
            <a:off x="749300" y="952500"/>
            <a:ext cx="10693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Segulsviðið liggur í plani vinstri lykkjunnar, þannig að það getur ekki myndað íspennu í þessu tilfelli. Þegar lykkjunni er snúið þannig að horn segulsviðsins við vigurinn sem er hornréttur á flatarmál lykkjunnar eykst í 90° (sjá hægri lykkjuna), leggur segulsviðið hámark af mörkum til íspennunnar í lykkjunni. Punktarnir sýna hvar segulsviðslínurnar skera planið sem lykkjan afmarkar.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20.36</a:t>
            </a:r>
          </a:p>
        </p:txBody>
      </p:sp>
      <p:pic>
        <p:nvPicPr>
          <p:cNvPr id="10" name="Picture 1" descr="slide_0038_img_001.png"/>
          <p:cNvPicPr>
            <a:picLocks noChangeAspect="1"/>
          </p:cNvPicPr>
          <p:nvPr/>
        </p:nvPicPr>
        <p:blipFill>
          <a:blip r:embed="rId7"/>
          <a:srcRect/>
          <a:stretch>
            <a:fillRect/>
          </a:stretch>
        </p:blipFill>
        <p:spPr>
          <a:xfrm>
            <a:off x="3543300" y="952500"/>
            <a:ext cx="5105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Lögmál Lenz segir okkur að spanuð íspenna muni knýja straum sem vinnur gegn breytingu á segulflæði gegnum rafrásina. Þetta er sýnt í myndhlutum (a)–(c) fyrir mismunandi stefnur og hraða segulsins. Hægri hendurnar til hægri sýna hvernig beita á hægri handar reglunni til að finna í hvaða stefnu spanstraumurinn rennur um spóluna.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20.37</a:t>
            </a:r>
          </a:p>
        </p:txBody>
      </p:sp>
      <p:pic>
        <p:nvPicPr>
          <p:cNvPr id="5" name="Picture 1" descr="slide_0039_img_001.png"/>
          <p:cNvPicPr>
            <a:picLocks noChangeAspect="1"/>
          </p:cNvPicPr>
          <p:nvPr/>
        </p:nvPicPr>
        <p:blipFill>
          <a:blip r:embed="rId4"/>
          <a:srcRect/>
          <a:stretch>
            <a:fillRect/>
          </a:stretch>
        </p:blipFill>
        <p:spPr>
          <a:xfrm>
            <a:off x="609600" y="1651000"/>
            <a:ext cx="10972800" cy="3263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Spóla sem segulsvið B fer í gegnum.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20.38</a:t>
            </a:r>
          </a:p>
        </p:txBody>
      </p:sp>
      <p:pic>
        <p:nvPicPr>
          <p:cNvPr id="11" name="Picture 1" descr="image.png"/>
          <p:cNvPicPr>
            <a:picLocks noChangeAspect="1"/>
          </p:cNvPicPr>
          <p:nvPr/>
        </p:nvPicPr>
        <p:blipFill>
          <a:blip r:embed="rId6"/>
          <a:srcRect/>
          <a:stretch>
            <a:fillRect/>
          </a:stretch>
        </p:blipFill>
        <p:spPr>
          <a:xfrm>
            <a:off x="2235200" y="952500"/>
            <a:ext cx="7708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Sleðarás. Segulsviðið er fast og stöngin er toguð til hægri með hraðanum v. Breytilegt flatarmál sem rásin umlykur spanar upp íspennu í rásinni.</a:t>
            </a:r>
          </a:p>
        </p:txBody>
      </p:sp>
      <p:sp>
        <p:nvSpPr>
          <p:cNvPr id="5" name="TextBox 4">
            <a:extLst>
              <a:ext uri="{FF2B5EF4-FFF2-40B4-BE49-F238E27FC236}">
                <a16:creationId xmlns:a16="http://schemas.microsoft.com/office/drawing/2014/main" id="{EA158774-F9EC-8D0C-3BA5-2EFF425759B5}"/>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2790</Words>
  <Application>Microsoft Macintosh PowerPoint</Application>
  <PresentationFormat>Widescreen</PresentationFormat>
  <Paragraphs>159</Paragraphs>
  <Slides>40</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Physics</vt:lpstr>
      <vt:lpstr>Chapter outline</vt:lpstr>
      <vt:lpstr>Figure 20.1</vt:lpstr>
      <vt:lpstr>Figure 20.2</vt:lpstr>
      <vt:lpstr>Figure 20.3</vt:lpstr>
      <vt:lpstr>Figure 20.4</vt:lpstr>
      <vt:lpstr>Figure 20.5</vt:lpstr>
      <vt:lpstr>Figure 20.6</vt:lpstr>
      <vt:lpstr>Figure 20.7</vt:lpstr>
      <vt:lpstr>Figure 20.8</vt:lpstr>
      <vt:lpstr>Figure 20.9</vt:lpstr>
      <vt:lpstr>Figure 20.10</vt:lpstr>
      <vt:lpstr>Figure 20.11</vt:lpstr>
      <vt:lpstr>Figure 20.12</vt:lpstr>
      <vt:lpstr>Figure 20.13</vt:lpstr>
      <vt:lpstr>Figure 20.14</vt:lpstr>
      <vt:lpstr>Figure 20.15</vt:lpstr>
      <vt:lpstr>Figure 20.16</vt:lpstr>
      <vt:lpstr>Figure 20.17</vt:lpstr>
      <vt:lpstr>Figure 20.18</vt:lpstr>
      <vt:lpstr>Figure 20.19</vt:lpstr>
      <vt:lpstr>Figure 20.20</vt:lpstr>
      <vt:lpstr>Figure 20.21</vt:lpstr>
      <vt:lpstr>Figure 20.22</vt:lpstr>
      <vt:lpstr>Figure 20.23</vt:lpstr>
      <vt:lpstr>Figure 20.24</vt:lpstr>
      <vt:lpstr>Figure 20.25</vt:lpstr>
      <vt:lpstr>Figure 20.26</vt:lpstr>
      <vt:lpstr>Figure 20.27</vt:lpstr>
      <vt:lpstr>Figure 20.28</vt:lpstr>
      <vt:lpstr>Figure 20.29</vt:lpstr>
      <vt:lpstr>Figure 20.30</vt:lpstr>
      <vt:lpstr>Figure 20.31</vt:lpstr>
      <vt:lpstr>Figure 20.32</vt:lpstr>
      <vt:lpstr>Figure 20.33</vt:lpstr>
      <vt:lpstr>Figure 20.34</vt:lpstr>
      <vt:lpstr>Figure 20.35</vt:lpstr>
      <vt:lpstr>Figure 20.36</vt:lpstr>
      <vt:lpstr>Figure 20.37</vt:lpstr>
      <vt:lpstr>Figure 20.38</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2025-12-17T21:04:24Z</dcterms:created>
  <dcterms:modified xsi:type="dcterms:W3CDTF">2025-12-17T21:35:21Z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20 Magnetism</vt:lpwstr>
  </property>
</Properties>
</file>