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gas station sign is shown. It lists unleaded as 3.999, mid-grade as 4.099, and premium as 4.199.</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chart is shown labeled “Place Value”. There are 12 columns. The columns are labeled, from left to right, Hundred thousands, Ten thousands, Thousands, Hundreds, Tens, Ones, Decimal Point, Tenths, Hundredths, Thousandths, Ten-thousandths, Hundred-thousandths.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check is shown. The check is made out to Jane Doe. It shows the number $152.65 and says in words, “One hundred fifty two and 65 over 100 dollars.”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part a, a number line is shown with 2, 2.1, 2.2, 2.3, 2.4, 2.5, 2.6, 2.7, 2.8, 2.9 and 3. There is a dot between 2.7 and 2.8 labeled as 2.72. In part b, a number line is shown with 2.70, 2.71, 2.72, 2.73, 2.74, 2.75, 2.76, 2.77, 2.78, 2.79, and 2.80. There is a dot at 2.72.</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number line is shown with 0, 0.2, 0.4, 0.6, 0.8, and 1. There are braces showing a distance of 0.2 between each adjacent set of 2 numbers.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circle is shown. A dotted line running through the widest portion of the circle is labeled as a diameter. A dotted line from the center of the circle to a point on the circle is labeled as a radius. Along the edge of the circle is the circumference.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calendar is shown. On Thursday the first, labeled New Year's Day, is written 2 mi. On Saturday the third is written 15 mi. On the 4th, 8 mi. On the 6th, 3 mi. On the 7th, 8 mi. On the 9th, 5 mi. On the 10th, 8 mi.</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d964b11fc8a7.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_9a4a1589fe18.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_d933036788d3.png" /></ns0:Relationships>
</file>

<file path=ppt/slides/_rels/slide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4_671b3dc243c9.png" /></ns0: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5_e2d95b2618db.png" /></ns0: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9_18a2d643d63f.png" /></ns0: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_da441ee72f12.png" /></ns0: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8_bf7e9c810eb0.png" /></ns0: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6.xml" /><ns0:Relationship Id="rId3" Type="http://schemas.openxmlformats.org/officeDocument/2006/relationships/image" Target="../media/v3_image9_c640bb9d3deb.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7.xml" /><ns0:Relationship Id="rId3" Type="http://schemas.openxmlformats.org/officeDocument/2006/relationships/image" Target="../media/v3_image10_3a911fb446ed.png" /></ns0: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6_f83aa44034c5.png" /></ns0: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Foralgebra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5. kafli: Tugabrot</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a:t>
            </a:r>
          </a:p>
        </p:txBody>
      </p:sp>
      <p:sp>
        <p:nvSpPr>
          <p:cNvPr id="3" name="Content Placeholder 2"/>
          <p:cNvSpPr>
            <a:spLocks noGrp="1"/>
          </p:cNvSpPr>
          <p:nvPr>
            <p:ph idx="1"/>
          </p:nvPr>
        </p:nvSpPr>
        <p:spPr/>
        <p:txBody>
          <a:bodyPr/>
          <a:lstStyle/>
          <a:p>
            <a:pPr marL="457189" lvl="0" indent="-457189">
              <a:buAutoNum type="arabicPeriod"/>
            </a:pPr>
            <a:r>
              <a:rPr/>
              <a:t>Tugabrot</a:t>
            </a:r>
          </a:p>
          <a:p>
            <a:pPr marL="457189" lvl="0" indent="-457189">
              <a:buAutoNum type="arabicPeriod"/>
            </a:pPr>
            <a:r>
              <a:rPr/>
              <a:t>Reikniaðgerðir með tugabrotum</a:t>
            </a:r>
          </a:p>
          <a:p>
            <a:pPr marL="457189" lvl="0" indent="-457189">
              <a:buAutoNum type="arabicPeriod"/>
            </a:pPr>
            <a:r>
              <a:rPr/>
              <a:t>Tugabrot og almenn brot</a:t>
            </a:r>
          </a:p>
          <a:p>
            <a:pPr marL="457189" lvl="0" indent="-457189">
              <a:buAutoNum type="arabicPeriod"/>
            </a:pPr>
            <a:r>
              <a:rPr/>
              <a:t>Jöfnur með tugabrotum leystar</a:t>
            </a:r>
          </a:p>
          <a:p>
            <a:pPr marL="457189" lvl="0" indent="-457189">
              <a:buAutoNum type="arabicPeriod"/>
            </a:pPr>
            <a:r>
              <a:rPr/>
              <a:t>Meðaltöl og líkur</a:t>
            </a:r>
          </a:p>
          <a:p>
            <a:pPr marL="457189" lvl="0" indent="-457189">
              <a:buAutoNum type="arabicPeriod"/>
            </a:pPr>
            <a:r>
              <a:rPr/>
              <a:t>Hlutföll og hlutfallstölur</a:t>
            </a:r>
          </a:p>
          <a:p>
            <a:pPr marL="457189" lvl="0" indent="-457189">
              <a:buAutoNum type="arabicPeriod"/>
            </a:pPr>
            <a:r>
              <a:rPr/>
              <a:t>Einföldun og notkun kvaðratróta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5.1</a:t>
            </a:r>
          </a:p>
        </p:txBody>
      </p:sp>
      <p:pic>
        <p:nvPicPr>
          <p:cNvPr id="3" name="Picture 1" descr="A gas station sign is shown. It lists unleaded as 3.999, mid-grade as 4.099, and premium as 4.199."/>
          <p:cNvPicPr>
            <a:picLocks noGrp="1" noChangeAspect="1"/>
          </p:cNvPicPr>
          <p:nvPr/>
        </p:nvPicPr>
        <p:blipFill>
          <a:blip r:embed="rId3"/>
          <a:stretch>
            <a:fillRect/>
          </a:stretch>
        </p:blipFill>
        <p:spPr bwMode="auto">
          <a:xfrm>
            <a:off x="1041400" y="952500"/>
            <a:ext cx="1009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Verð á galloni af bensíni er skráð sem tugabrot. (mynd: Mark Turnauckus,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5.1 Tugabrot</a:t>
            </a:r>
          </a:p>
        </p:txBody>
      </p:sp>
      <p:sp>
        <p:nvSpPr>
          <p:cNvPr id="3" name="Content Placeholder 2"/>
          <p:cNvSpPr>
            <a:spLocks noGrp="1"/>
          </p:cNvSpPr>
          <p:nvPr>
            <p:ph idx="1"/>
          </p:nvPr>
        </p:nvSpPr>
        <p:spPr/>
        <p:txBody>
          <a:bodyPr/>
          <a:lstStyle/>
          <a:p>
            <a:pPr marL="0" lvl="0" indent="0">
              <a:buNone/>
            </a:pPr>
            <a:r>
              <a:rPr b="1"/>
              <a:t>Námsmarkmið</a:t>
            </a:r>
          </a:p>
          <a:p>
            <a:pPr lvl="0"/>
            <a:r>
              <a:rPr/>
              <a:t>Lesa tugabrot</a:t>
            </a:r>
          </a:p>
          <a:p>
            <a:pPr lvl="0"/>
            <a:r>
              <a:rPr/>
              <a:t>Skrifa tugabrot</a:t>
            </a:r>
          </a:p>
          <a:p>
            <a:pPr lvl="0"/>
            <a:r>
              <a:rPr/>
              <a:t>Breyta tugabrotum í almenn brot eða blandnar tölur</a:t>
            </a:r>
          </a:p>
          <a:p>
            <a:pPr lvl="0"/>
            <a:r>
              <a:rPr/>
              <a:t>Staðsetja tugabrot á talnalínu</a:t>
            </a:r>
          </a:p>
          <a:p>
            <a:pPr lvl="0"/>
            <a:r>
              <a:rPr/>
              <a:t>Raða tugabrotum eftir stærð</a:t>
            </a:r>
          </a:p>
          <a:p>
            <a:pPr lvl="0"/>
            <a:r>
              <a:rPr/>
              <a:t>Námunda tugabrot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5.1</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Talningartala</a:t>
                          </a:r>
                        </a:p>
                      </a:txBody>
                      <a:tcPr/>
                    </a:tc>
                    <a:tc>
                      <a:txBody>
                        <a:bodyPr/>
                        <a:lstStyle/>
                        <a:p>
                          <a:pPr marL="0" lvl="0" indent="0">
                            <a:buNone/>
                          </a:pPr>
                          <a:r>
                            <a:t>Heiti</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r>
                            <a:t>Einn</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10=10</m:t>
                                </m:r>
                              </m:oMath>
                            </m:oMathPara>
                          </a14:m>
                          <a:endParaRPr/>
                        </a:p>
                      </a:txBody>
                      <a:tcPr/>
                    </a:tc>
                    <a:tc>
                      <a:txBody>
                        <a:bodyPr/>
                        <a:lstStyle/>
                        <a:p>
                          <a:pPr marL="0" lvl="0" indent="0">
                            <a:buNone/>
                          </a:pPr>
                          <a:r>
                            <a:t>Tíu</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10⋅10=100</m:t>
                                </m:r>
                              </m:oMath>
                            </m:oMathPara>
                          </a14:m>
                          <a:endParaRPr/>
                        </a:p>
                      </a:txBody>
                      <a:tcPr/>
                    </a:tc>
                    <a:tc>
                      <a:txBody>
                        <a:bodyPr/>
                        <a:lstStyle/>
                        <a:p>
                          <a:pPr marL="0" lvl="0" indent="0">
                            <a:buNone/>
                          </a:pPr>
                          <a:r>
                            <a:t>Eitt hundrað</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10⋅10⋅10=1000</m:t>
                                </m:r>
                              </m:oMath>
                            </m:oMathPara>
                          </a14:m>
                          <a:endParaRPr/>
                        </a:p>
                      </a:txBody>
                      <a:tcPr/>
                    </a:tc>
                    <a:tc>
                      <a:txBody>
                        <a:bodyPr/>
                        <a:lstStyle/>
                        <a:p>
                          <a:pPr marL="0" lvl="0" indent="0">
                            <a:buNone/>
                          </a:pPr>
                          <a:r>
                            <a:t>Eitt þúsund</a:t>
                          </a:r>
                        </a:p>
                      </a:txBody>
                      <a:tcPr/>
                    </a:tc>
                    <a:extLst>
                      <a:ext uri="{0D108BD9-81ED-4DB2-BD59-A6C34878D82A}">
                        <a16:rowId xmlns:a16="http://schemas.microsoft.com/office/drawing/2014/main" val="10004"/>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10⋅10⋅10⋅10=10,000</m:t>
                                </m:r>
                              </m:oMath>
                            </m:oMathPara>
                          </a14:m>
                          <a:endParaRPr/>
                        </a:p>
                      </a:txBody>
                      <a:tcPr/>
                    </a:tc>
                    <a:tc>
                      <a:txBody>
                        <a:bodyPr/>
                        <a:lstStyle/>
                        <a:p>
                          <a:pPr marL="0" lvl="0" indent="0">
                            <a:buNone/>
                          </a:pPr>
                          <a:r>
                            <a:t>Tíu þúsund</a:t>
                          </a:r>
                        </a:p>
                      </a:txBody>
                      <a:tcPr/>
                    </a:tc>
                    <a:extLst>
                      <a:ext uri="{0D108BD9-81ED-4DB2-BD59-A6C34878D82A}">
                        <a16:rowId xmlns:a16="http://schemas.microsoft.com/office/drawing/2014/main" val="10005"/>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Talningartala</a:t>
                          </a:r>
                        </a:p>
                      </a:txBody>
                      <a:tcPr/>
                    </a:tc>
                    <a:tc>
                      <a:txBody>
                        <a:bodyPr/>
                        <a:lstStyle/>
                        <a:p>
                          <a:pPr marL="0" lvl="0" indent="0">
                            <a:buNone/>
                          </a:pPr>
                          <a:r>
                            <a:t>Heiti</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424138"/>
                          </a:stretch>
                        </a:blipFill>
                      </a:tcPr>
                    </a:tc>
                    <a:tc>
                      <a:txBody>
                        <a:bodyPr/>
                        <a:lstStyle/>
                        <a:p>
                          <a:pPr marL="0" lvl="0" indent="0">
                            <a:buNone/>
                          </a:pPr>
                          <a:r>
                            <a:t>Einn</a:t>
                          </a:r>
                        </a:p>
                      </a:txBody>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324138"/>
                          </a:stretch>
                        </a:blipFill>
                      </a:tcPr>
                    </a:tc>
                    <a:tc>
                      <a:txBody>
                        <a:bodyPr/>
                        <a:lstStyle/>
                        <a:p>
                          <a:pPr marL="0" lvl="0" indent="0">
                            <a:buNone/>
                          </a:pPr>
                          <a:r>
                            <a:t>Tíu</a:t>
                          </a:r>
                        </a:p>
                      </a:txBody>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321429" r="-100694" b="-235714"/>
                          </a:stretch>
                        </a:blipFill>
                      </a:tcPr>
                    </a:tc>
                    <a:tc>
                      <a:txBody>
                        <a:bodyPr/>
                        <a:lstStyle/>
                        <a:p>
                          <a:pPr marL="0" lvl="0" indent="0">
                            <a:buNone/>
                          </a:pPr>
                          <a:r>
                            <a:t>Eitt hundrað</a:t>
                          </a:r>
                        </a:p>
                      </a:txBody>
                      <a:tcPr/>
                    </a:tc>
                    <a:extLst>
                      <a:ext uri="{0D108BD9-81ED-4DB2-BD59-A6C34878D82A}">
                        <a16:rowId xmlns:a16="http://schemas.microsoft.com/office/drawing/2014/main" val="10003"/>
                      </a:ext>
                    </a:extLst>
                  </a:tr>
                  <a:tr h="365760">
                    <a:tc>
                      <a:txBody>
                        <a:bodyPr/>
                        <a:lstStyle/>
                        <a:p>
                          <a:endParaRPr lang="en-US"/>
                        </a:p>
                      </a:txBody>
                      <a:tcPr>
                        <a:blipFill>
                          <a:blip r:embed="rId2"/>
                          <a:stretch>
                            <a:fillRect l="-231" t="-406897" r="-100694" b="-127586"/>
                          </a:stretch>
                        </a:blipFill>
                      </a:tcPr>
                    </a:tc>
                    <a:tc>
                      <a:txBody>
                        <a:bodyPr/>
                        <a:lstStyle/>
                        <a:p>
                          <a:pPr marL="0" lvl="0" indent="0">
                            <a:buNone/>
                          </a:pPr>
                          <a:r>
                            <a:t>Eitt þúsund</a:t>
                          </a:r>
                        </a:p>
                      </a:txBody>
                      <a:tcPr/>
                    </a:tc>
                    <a:extLst>
                      <a:ext uri="{0D108BD9-81ED-4DB2-BD59-A6C34878D82A}">
                        <a16:rowId xmlns:a16="http://schemas.microsoft.com/office/drawing/2014/main" val="10004"/>
                      </a:ext>
                    </a:extLst>
                  </a:tr>
                  <a:tr h="365760">
                    <a:tc>
                      <a:txBody>
                        <a:bodyPr/>
                        <a:lstStyle/>
                        <a:p>
                          <a:endParaRPr lang="en-US"/>
                        </a:p>
                      </a:txBody>
                      <a:tcPr>
                        <a:blipFill>
                          <a:blip r:embed="rId2"/>
                          <a:stretch>
                            <a:fillRect l="-231" t="-506897" r="-100694" b="-27586"/>
                          </a:stretch>
                        </a:blipFill>
                      </a:tcPr>
                    </a:tc>
                    <a:tc>
                      <a:txBody>
                        <a:bodyPr/>
                        <a:lstStyle/>
                        <a:p>
                          <a:pPr marL="0" lvl="0" indent="0">
                            <a:buNone/>
                          </a:pPr>
                          <a:r>
                            <a:t>Tíu þúsund</a:t>
                          </a:r>
                        </a:p>
                      </a:txBody>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5.2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85102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Tugabrot</a:t>
                          </a:r>
                        </a:p>
                      </a:txBody>
                      <a:tcPr/>
                    </a:tc>
                    <a:tc>
                      <a:txBody>
                        <a:bodyPr/>
                        <a:lstStyle/>
                        <a:p>
                          <a:pPr marL="0" lvl="0" indent="0">
                            <a:buNone/>
                          </a:pPr>
                          <a:r>
                            <a:t>Almennt brot</a:t>
                          </a:r>
                        </a:p>
                      </a:txBody>
                      <a:tcPr/>
                    </a:tc>
                    <a:tc>
                      <a:txBody>
                        <a:bodyPr/>
                        <a:lstStyle/>
                        <a:p>
                          <a:pPr marL="0" lvl="0" indent="0">
                            <a:buNone/>
                          </a:pPr>
                          <a:r>
                            <a:t>Heiti</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10</m:t>
                                    </m:r>
                                  </m:den>
                                </m:f>
                              </m:oMath>
                            </m:oMathPara>
                          </a14:m>
                          <a:endParaRPr/>
                        </a:p>
                      </a:txBody>
                      <a:tcPr/>
                    </a:tc>
                    <a:tc>
                      <a:txBody>
                        <a:bodyPr/>
                        <a:lstStyle/>
                        <a:p>
                          <a:pPr marL="0" lvl="0" indent="0">
                            <a:buNone/>
                          </a:pPr>
                          <a:r>
                            <a:t>Einn tíundi</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100</m:t>
                                    </m:r>
                                  </m:den>
                                </m:f>
                              </m:oMath>
                            </m:oMathPara>
                          </a14:m>
                          <a:endParaRPr/>
                        </a:p>
                      </a:txBody>
                      <a:tcPr/>
                    </a:tc>
                    <a:tc>
                      <a:txBody>
                        <a:bodyPr/>
                        <a:lstStyle/>
                        <a:p>
                          <a:pPr marL="0" lvl="0" indent="0">
                            <a:buNone/>
                          </a:pPr>
                          <a:r>
                            <a:t>Einn hundraðasti</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1,000</m:t>
                                    </m:r>
                                  </m:den>
                                </m:f>
                              </m:oMath>
                            </m:oMathPara>
                          </a14:m>
                          <a:endParaRPr/>
                        </a:p>
                      </a:txBody>
                      <a:tcPr/>
                    </a:tc>
                    <a:tc>
                      <a:txBody>
                        <a:bodyPr/>
                        <a:lstStyle/>
                        <a:p>
                          <a:pPr marL="0" lvl="0" indent="0">
                            <a:buNone/>
                          </a:pPr>
                          <a:r>
                            <a:t>Einn þúsundasti</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0.0001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10,000</m:t>
                                    </m:r>
                                  </m:den>
                                </m:f>
                              </m:oMath>
                            </m:oMathPara>
                          </a14:m>
                          <a:endParaRPr/>
                        </a:p>
                      </a:txBody>
                      <a:tcPr/>
                    </a:tc>
                    <a:tc>
                      <a:txBody>
                        <a:bodyPr/>
                        <a:lstStyle/>
                        <a:p>
                          <a:pPr marL="0" lvl="0" indent="0">
                            <a:buNone/>
                          </a:pPr>
                          <a:r>
                            <a:t>Einn tíuþúsundasti</a:t>
                          </a: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85102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Tugabrot</a:t>
                          </a:r>
                        </a:p>
                      </a:txBody>
                      <a:tcPr/>
                    </a:tc>
                    <a:tc>
                      <a:txBody>
                        <a:bodyPr/>
                        <a:lstStyle/>
                        <a:p>
                          <a:pPr marL="0" lvl="0" indent="0">
                            <a:buNone/>
                          </a:pPr>
                          <a:r>
                            <a:t>Almennt brot</a:t>
                          </a:r>
                        </a:p>
                      </a:txBody>
                      <a:tcPr/>
                    </a:tc>
                    <a:tc>
                      <a:txBody>
                        <a:bodyPr/>
                        <a:lstStyle/>
                        <a:p>
                          <a:pPr marL="0" lvl="0" indent="0">
                            <a:buNone/>
                          </a:pPr>
                          <a:r>
                            <a:t>Heiti</a:t>
                          </a:r>
                        </a:p>
                      </a:txBody>
                      <a:tcPr/>
                    </a:tc>
                    <a:extLst>
                      <a:ext uri="{0D108BD9-81ED-4DB2-BD59-A6C34878D82A}">
                        <a16:rowId xmlns:a16="http://schemas.microsoft.com/office/drawing/2014/main" val="10000"/>
                      </a:ext>
                    </a:extLst>
                  </a:tr>
                  <a:tr h="606806">
                    <a:tc>
                      <a:txBody>
                        <a:bodyPr/>
                        <a:lstStyle/>
                        <a:p>
                          <a:endParaRPr lang="en-US"/>
                        </a:p>
                      </a:txBody>
                      <a:tcPr>
                        <a:blipFill>
                          <a:blip r:embed="rId2"/>
                          <a:stretch>
                            <a:fillRect l="-347" t="-66667" r="-201042" b="-310417"/>
                          </a:stretch>
                        </a:blipFill>
                      </a:tcPr>
                    </a:tc>
                    <a:tc>
                      <a:txBody>
                        <a:bodyPr/>
                        <a:lstStyle/>
                        <a:p>
                          <a:endParaRPr lang="en-US"/>
                        </a:p>
                      </a:txBody>
                      <a:tcPr>
                        <a:blipFill>
                          <a:blip r:embed="rId2"/>
                          <a:stretch>
                            <a:fillRect l="-100347" t="-66667" r="-101042" b="-310417"/>
                          </a:stretch>
                        </a:blipFill>
                      </a:tcPr>
                    </a:tc>
                    <a:tc>
                      <a:txBody>
                        <a:bodyPr/>
                        <a:lstStyle/>
                        <a:p>
                          <a:pPr marL="0" lvl="0" indent="0">
                            <a:buNone/>
                          </a:pPr>
                          <a:r>
                            <a:t>Einn tíundi</a:t>
                          </a:r>
                        </a:p>
                      </a:txBody>
                      <a:tcPr/>
                    </a:tc>
                    <a:extLst>
                      <a:ext uri="{0D108BD9-81ED-4DB2-BD59-A6C34878D82A}">
                        <a16:rowId xmlns:a16="http://schemas.microsoft.com/office/drawing/2014/main" val="10001"/>
                      </a:ext>
                    </a:extLst>
                  </a:tr>
                  <a:tr h="606806">
                    <a:tc>
                      <a:txBody>
                        <a:bodyPr/>
                        <a:lstStyle/>
                        <a:p>
                          <a:endParaRPr lang="en-US"/>
                        </a:p>
                      </a:txBody>
                      <a:tcPr>
                        <a:blipFill>
                          <a:blip r:embed="rId2"/>
                          <a:stretch>
                            <a:fillRect l="-347" t="-166667" r="-201042" b="-210417"/>
                          </a:stretch>
                        </a:blipFill>
                      </a:tcPr>
                    </a:tc>
                    <a:tc>
                      <a:txBody>
                        <a:bodyPr/>
                        <a:lstStyle/>
                        <a:p>
                          <a:endParaRPr lang="en-US"/>
                        </a:p>
                      </a:txBody>
                      <a:tcPr>
                        <a:blipFill>
                          <a:blip r:embed="rId2"/>
                          <a:stretch>
                            <a:fillRect l="-100347" t="-166667" r="-101042" b="-210417"/>
                          </a:stretch>
                        </a:blipFill>
                      </a:tcPr>
                    </a:tc>
                    <a:tc>
                      <a:txBody>
                        <a:bodyPr/>
                        <a:lstStyle/>
                        <a:p>
                          <a:pPr marL="0" lvl="0" indent="0">
                            <a:buNone/>
                          </a:pPr>
                          <a:r>
                            <a:t>Einn hundraðasti</a:t>
                          </a:r>
                        </a:p>
                      </a:txBody>
                      <a:tcPr/>
                    </a:tc>
                    <a:extLst>
                      <a:ext uri="{0D108BD9-81ED-4DB2-BD59-A6C34878D82A}">
                        <a16:rowId xmlns:a16="http://schemas.microsoft.com/office/drawing/2014/main" val="10002"/>
                      </a:ext>
                    </a:extLst>
                  </a:tr>
                  <a:tr h="635826">
                    <a:tc>
                      <a:txBody>
                        <a:bodyPr/>
                        <a:lstStyle/>
                        <a:p>
                          <a:endParaRPr lang="en-US"/>
                        </a:p>
                      </a:txBody>
                      <a:tcPr>
                        <a:blipFill>
                          <a:blip r:embed="rId2"/>
                          <a:stretch>
                            <a:fillRect l="-347" t="-256000" r="-201042" b="-102000"/>
                          </a:stretch>
                        </a:blipFill>
                      </a:tcPr>
                    </a:tc>
                    <a:tc>
                      <a:txBody>
                        <a:bodyPr/>
                        <a:lstStyle/>
                        <a:p>
                          <a:endParaRPr lang="en-US"/>
                        </a:p>
                      </a:txBody>
                      <a:tcPr>
                        <a:blipFill>
                          <a:blip r:embed="rId2"/>
                          <a:stretch>
                            <a:fillRect l="-100347" t="-256000" r="-101042" b="-102000"/>
                          </a:stretch>
                        </a:blipFill>
                      </a:tcPr>
                    </a:tc>
                    <a:tc>
                      <a:txBody>
                        <a:bodyPr/>
                        <a:lstStyle/>
                        <a:p>
                          <a:pPr marL="0" lvl="0" indent="0">
                            <a:buNone/>
                          </a:pPr>
                          <a:r>
                            <a:t>Einn þúsundasti</a:t>
                          </a:r>
                        </a:p>
                      </a:txBody>
                      <a:tcPr/>
                    </a:tc>
                    <a:extLst>
                      <a:ext uri="{0D108BD9-81ED-4DB2-BD59-A6C34878D82A}">
                        <a16:rowId xmlns:a16="http://schemas.microsoft.com/office/drawing/2014/main" val="10003"/>
                      </a:ext>
                    </a:extLst>
                  </a:tr>
                  <a:tr h="635826">
                    <a:tc>
                      <a:txBody>
                        <a:bodyPr/>
                        <a:lstStyle/>
                        <a:p>
                          <a:endParaRPr lang="en-US"/>
                        </a:p>
                      </a:txBody>
                      <a:tcPr>
                        <a:blipFill>
                          <a:blip r:embed="rId2"/>
                          <a:stretch>
                            <a:fillRect l="-347" t="-356000" r="-201042" b="-2000"/>
                          </a:stretch>
                        </a:blipFill>
                      </a:tcPr>
                    </a:tc>
                    <a:tc>
                      <a:txBody>
                        <a:bodyPr/>
                        <a:lstStyle/>
                        <a:p>
                          <a:endParaRPr lang="en-US"/>
                        </a:p>
                      </a:txBody>
                      <a:tcPr>
                        <a:blipFill>
                          <a:blip r:embed="rId2"/>
                          <a:stretch>
                            <a:fillRect l="-100347" t="-356000" r="-101042" b="-2000"/>
                          </a:stretch>
                        </a:blipFill>
                      </a:tcPr>
                    </a:tc>
                    <a:tc>
                      <a:txBody>
                        <a:bodyPr/>
                        <a:lstStyle/>
                        <a:p>
                          <a:pPr marL="0" lvl="0" indent="0">
                            <a:buNone/>
                          </a:pPr>
                          <a:r>
                            <a:t>Einn tíuþúsundasti</a:t>
                          </a:r>
                        </a:p>
                      </a:txBody>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5.2</a:t>
            </a:r>
          </a:p>
        </p:txBody>
      </p:sp>
      <p:pic>
        <p:nvPicPr>
          <p:cNvPr id="3" name="Picture 1" descr="A chart is shown labeled “Place Value”. There are 12 columns. The columns are labeled, from left to right, Hundred thousands, Ten thousands, Thousands, Hundreds, Tens, Ones, Decimal Point, Tenths, Hundredths, Thousandths, Ten-thousandths, Hundred-thousandth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sætisgildi vinstra og hægra megin við tugabrotskommuna.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5.3</a:t>
            </a:r>
          </a:p>
        </p:txBody>
      </p:sp>
      <p:pic>
        <p:nvPicPr>
          <p:cNvPr id="3" name="Picture 1" descr="An image of a check is shown. The check is made out to Jane Doe. It shows the number $152.65 and says in words, “One hundred fifty two and 65 over 100 dolla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Þegar ávísun er skrifuð er fjárhæðin færð bæði sem tugabrot og með bókstöfum. Bankinn kannar hvort fjárhæðirnar tvær stemma. Þannig má koma í veg fyrir mistök.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5.4</a:t>
            </a:r>
          </a:p>
        </p:txBody>
      </p:sp>
      <p:pic>
        <p:nvPicPr>
          <p:cNvPr id="3" name="Picture 1" descr="In part a, a number line is shown with 2, 2.1, 2.2, 2.3, 2.4, 2.5, 2.6, 2.7, 2.8, 2.9 and 3. There is a dot between 2.7 and 2.8 labeled as 2.72.  In part b, a number line is shown with 2.70, 2.71, 2.72, 2.73, 2.74, 2.75, 2.76, 2.77, 2.78, 2.79, and 2.80. There is a dot at 2.7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 Við sjáum að 2,72 er nær 3 en 2. Því er 2,72 námundað að næstu heilu tölu 3. ⓑ Við sjáum að 2,72 er nær 2,70 en 2,80. Því er 2,72 námundað að næsta tíunda hluta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5.2 Reikniaðgerðir með tugabrotum</a:t>
            </a:r>
          </a:p>
        </p:txBody>
      </p:sp>
      <p:sp>
        <p:nvSpPr>
          <p:cNvPr id="3" name="Content Placeholder 2"/>
          <p:cNvSpPr>
            <a:spLocks noGrp="1"/>
          </p:cNvSpPr>
          <p:nvPr>
            <p:ph idx="1"/>
          </p:nvPr>
        </p:nvSpPr>
        <p:spPr/>
        <p:txBody>
          <a:bodyPr/>
          <a:lstStyle/>
          <a:p>
            <a:pPr marL="0" lvl="0" indent="0">
              <a:buNone/>
            </a:pPr>
            <a:r>
              <a:rPr b="1"/>
              <a:t>Námsmarkmið</a:t>
            </a:r>
          </a:p>
          <a:p>
            <a:pPr lvl="0"/>
            <a:r>
              <a:rPr/>
              <a:t>Leggja saman og draga frá tugabrot</a:t>
            </a:r>
          </a:p>
          <a:p>
            <a:pPr lvl="0"/>
            <a:r>
              <a:rPr/>
              <a:t>Margfalda tugabrot</a:t>
            </a:r>
          </a:p>
          <a:p>
            <a:pPr lvl="0"/>
            <a:r>
              <a:rPr/>
              <a:t>Deila tugabrotum</a:t>
            </a:r>
          </a:p>
          <a:p>
            <a:pPr lvl="0"/>
            <a:r>
              <a:rPr/>
              <a:t>Nota tugabrot í dæmum um peninga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5.3</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31673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endParaRPr/>
                        </a:p>
                      </a:txBody>
                      <a:tcPr/>
                    </a:tc>
                    <a:tc>
                      <a:txBody>
                        <a:bodyPr/>
                        <a:lstStyle/>
                        <a:p>
                          <a:pPr marL="0" lvl="0" indent="0">
                            <a:buNone/>
                          </a:pPr>
                          <a:r>
                            <a:t>A</a:t>
                          </a:r>
                        </a:p>
                      </a:txBody>
                      <a:tcPr/>
                    </a:tc>
                    <a:tc>
                      <a:txBody>
                        <a:bodyPr/>
                        <a:lstStyle/>
                        <a:p>
                          <a:pPr marL="0" lvl="0" indent="0">
                            <a:buNone/>
                          </a:pPr>
                          <a:r>
                            <a:t>B</a:t>
                          </a: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0.3</m:t>
                                    </m:r>
                                  </m:e>
                                </m:d>
                                <m:d>
                                  <m:dPr>
                                    <m:ctrlPr>
                                      <a:rPr i="1">
                                        <a:latin typeface="Cambria Math" panose="02040503050406030204" pitchFamily="18" charset="0"/>
                                      </a:rPr>
                                    </m:ctrlPr>
                                  </m:dPr>
                                  <m:e>
                                    <m:r>
                                      <a:rPr>
                                        <a:latin typeface="Cambria Math" panose="02040503050406030204" pitchFamily="18" charset="0"/>
                                      </a:rPr>
                                      <m:t>0.7</m:t>
                                    </m:r>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0.2</m:t>
                                    </m:r>
                                  </m:e>
                                </m:d>
                                <m:d>
                                  <m:dPr>
                                    <m:ctrlPr>
                                      <a:rPr i="1">
                                        <a:latin typeface="Cambria Math" panose="02040503050406030204" pitchFamily="18" charset="0"/>
                                      </a:rPr>
                                    </m:ctrlPr>
                                  </m:dPr>
                                  <m:e>
                                    <m:r>
                                      <a:rPr>
                                        <a:latin typeface="Cambria Math" panose="02040503050406030204" pitchFamily="18" charset="0"/>
                                      </a:rPr>
                                      <m:t>0.46</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Breytið í almenn brot.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3</m:t>
                                        </m:r>
                                      </m:num>
                                      <m:den>
                                        <m:r>
                                          <a:rPr>
                                            <a:latin typeface="Cambria Math" panose="02040503050406030204" pitchFamily="18" charset="0"/>
                                          </a:rPr>
                                          <m:t>10</m:t>
                                        </m:r>
                                      </m:den>
                                    </m:f>
                                  </m:e>
                                </m:d>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7</m:t>
                                        </m:r>
                                      </m:num>
                                      <m:den>
                                        <m:r>
                                          <a:rPr>
                                            <a:latin typeface="Cambria Math" panose="02040503050406030204" pitchFamily="18" charset="0"/>
                                          </a:rPr>
                                          <m:t>10</m:t>
                                        </m:r>
                                      </m:den>
                                    </m:f>
                                  </m:e>
                                </m:d>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10</m:t>
                                        </m:r>
                                      </m:den>
                                    </m:f>
                                  </m:e>
                                </m:d>
                                <m:d>
                                  <m:dPr>
                                    <m:ctrlPr>
                                      <a:rPr i="1">
                                        <a:latin typeface="Cambria Math" panose="02040503050406030204" pitchFamily="18" charset="0"/>
                                      </a:rPr>
                                    </m:ctrlPr>
                                  </m:dPr>
                                  <m:e>
                                    <m:f>
                                      <m:fPr>
                                        <m:ctrlPr>
                                          <a:rPr i="1">
                                            <a:latin typeface="Cambria Math" panose="02040503050406030204" pitchFamily="18" charset="0"/>
                                          </a:rPr>
                                        </m:ctrlPr>
                                      </m:fPr>
                                      <m:num>
                                        <m:r>
                                          <a:rPr>
                                            <a:latin typeface="Cambria Math" panose="02040503050406030204" pitchFamily="18" charset="0"/>
                                          </a:rPr>
                                          <m:t>46</m:t>
                                        </m:r>
                                      </m:num>
                                      <m:den>
                                        <m:r>
                                          <a:rPr>
                                            <a:latin typeface="Cambria Math" panose="02040503050406030204" pitchFamily="18" charset="0"/>
                                          </a:rPr>
                                          <m:t>100</m:t>
                                        </m:r>
                                      </m:den>
                                    </m:f>
                                  </m:e>
                                </m:d>
                              </m:oMath>
                            </m:oMathPara>
                          </a14:m>
                          <a:endParaRPr/>
                        </a:p>
                      </a:txBody>
                      <a:tcPr/>
                    </a:tc>
                    <a:extLst>
                      <a:ext uri="{0D108BD9-81ED-4DB2-BD59-A6C34878D82A}">
                        <a16:rowId xmlns:a16="http://schemas.microsoft.com/office/drawing/2014/main" val="10002"/>
                      </a:ext>
                    </a:extLst>
                  </a:tr>
                  <a:tr h="0">
                    <a:tc>
                      <a:txBody>
                        <a:bodyPr/>
                        <a:lstStyle/>
                        <a:p>
                          <a:pPr marL="0" lvl="0" indent="0">
                            <a:buNone/>
                          </a:pPr>
                          <a:r>
                            <a:t>Margfaldið.</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21</m:t>
                                    </m:r>
                                  </m:num>
                                  <m:den>
                                    <m:r>
                                      <a:rPr>
                                        <a:latin typeface="Cambria Math" panose="02040503050406030204" pitchFamily="18" charset="0"/>
                                      </a:rPr>
                                      <m:t>100</m:t>
                                    </m:r>
                                  </m:den>
                                </m:f>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92</m:t>
                                    </m:r>
                                  </m:num>
                                  <m:den>
                                    <m:r>
                                      <a:rPr>
                                        <a:latin typeface="Cambria Math" panose="02040503050406030204" pitchFamily="18" charset="0"/>
                                      </a:rPr>
                                      <m:t>1000</m:t>
                                    </m:r>
                                  </m:den>
                                </m:f>
                              </m:oMath>
                            </m:oMathPara>
                          </a14:m>
                          <a:endParaRPr/>
                        </a:p>
                      </a:txBody>
                      <a:tcPr/>
                    </a:tc>
                    <a:extLst>
                      <a:ext uri="{0D108BD9-81ED-4DB2-BD59-A6C34878D82A}">
                        <a16:rowId xmlns:a16="http://schemas.microsoft.com/office/drawing/2014/main" val="10003"/>
                      </a:ext>
                    </a:extLst>
                  </a:tr>
                  <a:tr h="0">
                    <a:tc>
                      <a:txBody>
                        <a:bodyPr/>
                        <a:lstStyle/>
                        <a:p>
                          <a:pPr marL="0" lvl="0" indent="0">
                            <a:buNone/>
                          </a:pPr>
                          <a:r>
                            <a:t>Breytið aftur í tugabrot.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0.21</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0.092</m:t>
                                </m:r>
                              </m:oMath>
                            </m:oMathPara>
                          </a14:m>
                          <a:endParaRP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31673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endParaRPr/>
                        </a:p>
                      </a:txBody>
                      <a:tcPr/>
                    </a:tc>
                    <a:tc>
                      <a:txBody>
                        <a:bodyPr/>
                        <a:lstStyle/>
                        <a:p>
                          <a:pPr marL="0" lvl="0" indent="0">
                            <a:buNone/>
                          </a:pPr>
                          <a:r>
                            <a:t>A</a:t>
                          </a:r>
                        </a:p>
                      </a:txBody>
                      <a:tcPr/>
                    </a:tc>
                    <a:tc>
                      <a:txBody>
                        <a:bodyPr/>
                        <a:lstStyle/>
                        <a:p>
                          <a:pPr marL="0" lvl="0" indent="0">
                            <a:buNone/>
                          </a:pPr>
                          <a:r>
                            <a:t>B</a:t>
                          </a: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347" t="-110345" r="-101042" b="-458621"/>
                          </a:stretch>
                        </a:blipFill>
                      </a:tcPr>
                    </a:tc>
                    <a:tc>
                      <a:txBody>
                        <a:bodyPr/>
                        <a:lstStyle/>
                        <a:p>
                          <a:endParaRPr lang="en-US"/>
                        </a:p>
                      </a:txBody>
                      <a:tcPr>
                        <a:blipFill>
                          <a:blip r:embed="rId2"/>
                          <a:stretch>
                            <a:fillRect l="-200347" t="-110345" r="-1042" b="-458621"/>
                          </a:stretch>
                        </a:blipFill>
                      </a:tcPr>
                    </a:tc>
                    <a:extLst>
                      <a:ext uri="{0D108BD9-81ED-4DB2-BD59-A6C34878D82A}">
                        <a16:rowId xmlns:a16="http://schemas.microsoft.com/office/drawing/2014/main" val="10001"/>
                      </a:ext>
                    </a:extLst>
                  </a:tr>
                  <a:tr h="612648">
                    <a:tc>
                      <a:txBody>
                        <a:bodyPr/>
                        <a:lstStyle/>
                        <a:p>
                          <a:pPr marL="0" lvl="0" indent="0">
                            <a:buNone/>
                          </a:pPr>
                          <a:r>
                            <a:t>Breytið í almenn brot.</a:t>
                          </a:r>
                        </a:p>
                      </a:txBody>
                      <a:tcPr/>
                    </a:tc>
                    <a:tc>
                      <a:txBody>
                        <a:bodyPr/>
                        <a:lstStyle/>
                        <a:p>
                          <a:endParaRPr lang="en-US"/>
                        </a:p>
                      </a:txBody>
                      <a:tcPr>
                        <a:blipFill>
                          <a:blip r:embed="rId2"/>
                          <a:stretch>
                            <a:fillRect l="-100347" t="-127083" r="-101042" b="-177083"/>
                          </a:stretch>
                        </a:blipFill>
                      </a:tcPr>
                    </a:tc>
                    <a:tc>
                      <a:txBody>
                        <a:bodyPr/>
                        <a:lstStyle/>
                        <a:p>
                          <a:endParaRPr lang="en-US"/>
                        </a:p>
                      </a:txBody>
                      <a:tcPr>
                        <a:blipFill>
                          <a:blip r:embed="rId2"/>
                          <a:stretch>
                            <a:fillRect l="-200347" t="-127083" r="-1042" b="-177083"/>
                          </a:stretch>
                        </a:blipFill>
                      </a:tcPr>
                    </a:tc>
                    <a:extLst>
                      <a:ext uri="{0D108BD9-81ED-4DB2-BD59-A6C34878D82A}">
                        <a16:rowId xmlns:a16="http://schemas.microsoft.com/office/drawing/2014/main" val="10002"/>
                      </a:ext>
                    </a:extLst>
                  </a:tr>
                  <a:tr h="606806">
                    <a:tc>
                      <a:txBody>
                        <a:bodyPr/>
                        <a:lstStyle/>
                        <a:p>
                          <a:pPr marL="0" lvl="0" indent="0">
                            <a:buNone/>
                          </a:pPr>
                          <a:r>
                            <a:t>Margfaldið.</a:t>
                          </a:r>
                        </a:p>
                      </a:txBody>
                      <a:tcPr/>
                    </a:tc>
                    <a:tc>
                      <a:txBody>
                        <a:bodyPr/>
                        <a:lstStyle/>
                        <a:p>
                          <a:endParaRPr lang="en-US"/>
                        </a:p>
                      </a:txBody>
                      <a:tcPr>
                        <a:blipFill>
                          <a:blip r:embed="rId2"/>
                          <a:stretch>
                            <a:fillRect l="-100347" t="-227083" r="-101042" b="-77083"/>
                          </a:stretch>
                        </a:blipFill>
                      </a:tcPr>
                    </a:tc>
                    <a:tc>
                      <a:txBody>
                        <a:bodyPr/>
                        <a:lstStyle/>
                        <a:p>
                          <a:endParaRPr lang="en-US"/>
                        </a:p>
                      </a:txBody>
                      <a:tcPr>
                        <a:blipFill>
                          <a:blip r:embed="rId2"/>
                          <a:stretch>
                            <a:fillRect l="-200347" t="-227083" r="-1042" b="-77083"/>
                          </a:stretch>
                        </a:blipFill>
                      </a:tcPr>
                    </a:tc>
                    <a:extLst>
                      <a:ext uri="{0D108BD9-81ED-4DB2-BD59-A6C34878D82A}">
                        <a16:rowId xmlns:a16="http://schemas.microsoft.com/office/drawing/2014/main" val="10003"/>
                      </a:ext>
                    </a:extLst>
                  </a:tr>
                  <a:tr h="365760">
                    <a:tc>
                      <a:txBody>
                        <a:bodyPr/>
                        <a:lstStyle/>
                        <a:p>
                          <a:pPr marL="0" lvl="0" indent="0">
                            <a:buNone/>
                          </a:pPr>
                          <a:r>
                            <a:t>Breytið aftur í tugabrot.</a:t>
                          </a:r>
                        </a:p>
                      </a:txBody>
                      <a:tcPr/>
                    </a:tc>
                    <a:tc>
                      <a:txBody>
                        <a:bodyPr/>
                        <a:lstStyle/>
                        <a:p>
                          <a:endParaRPr lang="en-US"/>
                        </a:p>
                      </a:txBody>
                      <a:tcPr>
                        <a:blipFill>
                          <a:blip r:embed="rId2"/>
                          <a:stretch>
                            <a:fillRect l="-100347" t="-541379" r="-101042" b="-27586"/>
                          </a:stretch>
                        </a:blipFill>
                      </a:tcPr>
                    </a:tc>
                    <a:tc>
                      <a:txBody>
                        <a:bodyPr/>
                        <a:lstStyle/>
                        <a:p>
                          <a:endParaRPr lang="en-US"/>
                        </a:p>
                      </a:txBody>
                      <a:tcPr>
                        <a:blipFill>
                          <a:blip r:embed="rId2"/>
                          <a:stretch>
                            <a:fillRect l="-200347" t="-541379"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5.4</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031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Margfalda með</a:t>
                          </a:r>
                        </a:p>
                      </a:txBody>
                      <a:tcPr/>
                    </a:tc>
                    <a:tc>
                      <a:txBody>
                        <a:bodyPr/>
                        <a:lstStyle/>
                        <a:p>
                          <a:pPr marL="0" lvl="0" indent="0">
                            <a:buNone/>
                          </a:pPr>
                          <a:r>
                            <a:t>Fjöldi núlla</a:t>
                          </a:r>
                        </a:p>
                      </a:txBody>
                      <a:tcPr/>
                    </a:tc>
                    <a:tc>
                      <a:txBody>
                        <a:bodyPr/>
                        <a:lstStyle/>
                        <a:p>
                          <a:pPr marL="0" lvl="0" indent="0">
                            <a:buNone/>
                          </a:pPr>
                          <a:r>
                            <a:t>Fjöldi sæta sem tugabrotskomman færist</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sæti til hægri</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2</m:t>
                              </m:r>
                            </m:oMath>
                          </a14:m>
                          <a:r>
                            <a:t> sæti til hægri</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3</m:t>
                              </m:r>
                            </m:oMath>
                          </a14:m>
                          <a:r>
                            <a:t> sæti til hægri</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10,000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4</m:t>
                              </m:r>
                            </m:oMath>
                          </a14:m>
                          <a:r>
                            <a:t> sæti til hægri</a:t>
                          </a:r>
                        </a:p>
                      </a:txBody>
                      <a:tcPr/>
                    </a:tc>
                    <a:extLst>
                      <a:ext uri="{0D108BD9-81ED-4DB2-BD59-A6C34878D82A}">
                        <a16:rowId xmlns:a16="http://schemas.microsoft.com/office/drawing/2014/main" val="10004"/>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1031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640080">
                    <a:tc>
                      <a:txBody>
                        <a:bodyPr/>
                        <a:lstStyle/>
                        <a:p>
                          <a:pPr marL="0" lvl="0" indent="0">
                            <a:buNone/>
                          </a:pPr>
                          <a:r>
                            <a:t>Margfalda með</a:t>
                          </a:r>
                        </a:p>
                      </a:txBody>
                      <a:tcPr/>
                    </a:tc>
                    <a:tc>
                      <a:txBody>
                        <a:bodyPr/>
                        <a:lstStyle/>
                        <a:p>
                          <a:pPr marL="0" lvl="0" indent="0">
                            <a:buNone/>
                          </a:pPr>
                          <a:r>
                            <a:t>Fjöldi núlla</a:t>
                          </a:r>
                        </a:p>
                      </a:txBody>
                      <a:tcPr/>
                    </a:tc>
                    <a:tc>
                      <a:txBody>
                        <a:bodyPr/>
                        <a:lstStyle/>
                        <a:p>
                          <a:pPr marL="0" lvl="0" indent="0">
                            <a:buNone/>
                          </a:pPr>
                          <a:r>
                            <a:t>Fjöldi sæta sem tugabrotskomman færist</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347" t="-192857" r="-201042" b="-339286"/>
                          </a:stretch>
                        </a:blipFill>
                      </a:tcPr>
                    </a:tc>
                    <a:tc>
                      <a:txBody>
                        <a:bodyPr/>
                        <a:lstStyle/>
                        <a:p>
                          <a:endParaRPr lang="en-US"/>
                        </a:p>
                      </a:txBody>
                      <a:tcPr>
                        <a:blipFill>
                          <a:blip r:embed="rId2"/>
                          <a:stretch>
                            <a:fillRect l="-100347" t="-192857" r="-101042" b="-339286"/>
                          </a:stretch>
                        </a:blipFill>
                      </a:tcPr>
                    </a:tc>
                    <a:tc>
                      <a:txBody>
                        <a:bodyPr/>
                        <a:lstStyle/>
                        <a:p>
                          <a:endParaRPr lang="en-US"/>
                        </a:p>
                      </a:txBody>
                      <a:tcPr>
                        <a:blipFill>
                          <a:blip r:embed="rId2"/>
                          <a:stretch>
                            <a:fillRect l="-200347" t="-192857" r="-1042" b="-339286"/>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347" t="-282759" r="-201042" b="-227586"/>
                          </a:stretch>
                        </a:blipFill>
                      </a:tcPr>
                    </a:tc>
                    <a:tc>
                      <a:txBody>
                        <a:bodyPr/>
                        <a:lstStyle/>
                        <a:p>
                          <a:endParaRPr lang="en-US"/>
                        </a:p>
                      </a:txBody>
                      <a:tcPr>
                        <a:blipFill>
                          <a:blip r:embed="rId2"/>
                          <a:stretch>
                            <a:fillRect l="-100347" t="-282759" r="-101042" b="-227586"/>
                          </a:stretch>
                        </a:blipFill>
                      </a:tcPr>
                    </a:tc>
                    <a:tc>
                      <a:txBody>
                        <a:bodyPr/>
                        <a:lstStyle/>
                        <a:p>
                          <a:endParaRPr lang="en-US"/>
                        </a:p>
                      </a:txBody>
                      <a:tcPr>
                        <a:blipFill>
                          <a:blip r:embed="rId2"/>
                          <a:stretch>
                            <a:fillRect l="-200347" t="-282759" r="-1042" b="-227586"/>
                          </a:stretch>
                        </a:blipFill>
                      </a:tcPr>
                    </a:tc>
                    <a:extLst>
                      <a:ext uri="{0D108BD9-81ED-4DB2-BD59-A6C34878D82A}">
                        <a16:rowId xmlns:a16="http://schemas.microsoft.com/office/drawing/2014/main" val="10002"/>
                      </a:ext>
                    </a:extLst>
                  </a:tr>
                  <a:tr h="365760">
                    <a:tc>
                      <a:txBody>
                        <a:bodyPr/>
                        <a:lstStyle/>
                        <a:p>
                          <a:endParaRPr lang="en-US"/>
                        </a:p>
                      </a:txBody>
                      <a:tcPr>
                        <a:blipFill>
                          <a:blip r:embed="rId2"/>
                          <a:stretch>
                            <a:fillRect l="-347" t="-382759" r="-201042" b="-127586"/>
                          </a:stretch>
                        </a:blipFill>
                      </a:tcPr>
                    </a:tc>
                    <a:tc>
                      <a:txBody>
                        <a:bodyPr/>
                        <a:lstStyle/>
                        <a:p>
                          <a:endParaRPr lang="en-US"/>
                        </a:p>
                      </a:txBody>
                      <a:tcPr>
                        <a:blipFill>
                          <a:blip r:embed="rId2"/>
                          <a:stretch>
                            <a:fillRect l="-100347" t="-382759" r="-101042" b="-127586"/>
                          </a:stretch>
                        </a:blipFill>
                      </a:tcPr>
                    </a:tc>
                    <a:tc>
                      <a:txBody>
                        <a:bodyPr/>
                        <a:lstStyle/>
                        <a:p>
                          <a:endParaRPr lang="en-US"/>
                        </a:p>
                      </a:txBody>
                      <a:tcPr>
                        <a:blipFill>
                          <a:blip r:embed="rId2"/>
                          <a:stretch>
                            <a:fillRect l="-200347" t="-382759" r="-1042" b="-127586"/>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482759" r="-201042" b="-27586"/>
                          </a:stretch>
                        </a:blipFill>
                      </a:tcPr>
                    </a:tc>
                    <a:tc>
                      <a:txBody>
                        <a:bodyPr/>
                        <a:lstStyle/>
                        <a:p>
                          <a:endParaRPr lang="en-US"/>
                        </a:p>
                      </a:txBody>
                      <a:tcPr>
                        <a:blipFill>
                          <a:blip r:embed="rId2"/>
                          <a:stretch>
                            <a:fillRect l="-100347" t="-482759" r="-101042" b="-27586"/>
                          </a:stretch>
                        </a:blipFill>
                      </a:tcPr>
                    </a:tc>
                    <a:tc>
                      <a:txBody>
                        <a:bodyPr/>
                        <a:lstStyle/>
                        <a:p>
                          <a:endParaRPr lang="en-US"/>
                        </a:p>
                      </a:txBody>
                      <a:tcPr>
                        <a:blipFill>
                          <a:blip r:embed="rId2"/>
                          <a:stretch>
                            <a:fillRect l="-200347" t="-482759"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5.5</a:t>
            </a:r>
          </a:p>
        </p:txBody>
      </p:sp>
      <p:pic>
        <p:nvPicPr>
          <p:cNvPr id="3" name="Picture 1" descr="A number line is shown with 0, 0.2, 0.4, 0.6, 0.8, and 1. There are braces showing a distance of 0.2 between each adjacent set of 2 numbe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Sýnd er talnalína með tölunum 0, 0,2, 0,4, 0,6, 0,8 og 1. Slaufusvigar sýna 0,2 bil milli hverra tveggja aðliggjandi talna.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5.3 Tugabrot og almenn brot</a:t>
            </a:r>
          </a:p>
        </p:txBody>
      </p:sp>
      <p:sp>
        <p:nvSpPr>
          <p:cNvPr id="3" name="Content Placeholder 2"/>
          <p:cNvSpPr>
            <a:spLocks noGrp="1"/>
          </p:cNvSpPr>
          <p:nvPr>
            <p:ph idx="1"/>
          </p:nvPr>
        </p:nvSpPr>
        <p:spPr/>
        <p:txBody>
          <a:bodyPr/>
          <a:lstStyle/>
          <a:p>
            <a:pPr marL="0" lvl="0" indent="0">
              <a:buNone/>
            </a:pPr>
            <a:r>
              <a:rPr b="1"/>
              <a:t>Námsmarkmið</a:t>
            </a:r>
          </a:p>
          <a:p>
            <a:pPr lvl="0"/>
            <a:r>
              <a:rPr/>
              <a:t>Breyta almennum brotum í tugabrot</a:t>
            </a:r>
          </a:p>
          <a:p>
            <a:pPr lvl="0"/>
            <a:r>
              <a:rPr/>
              <a:t>Raða tugabrotum og almennum brotum eftir stærð</a:t>
            </a:r>
          </a:p>
          <a:p>
            <a:pPr lvl="0"/>
            <a:r>
              <a:rPr/>
              <a:t>Einfalda stæður með því að fylgja röð reikniaðgerða</a:t>
            </a:r>
          </a:p>
          <a:p>
            <a:pPr lvl="0"/>
            <a:r>
              <a:rPr/>
              <a:t>Finna ummál og flatarmál hringa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5.5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427150549"/>
                  </p:ext>
                </p:extLst>
              </p:nvPr>
            </p:nvGraphicFramePr>
            <p:xfrm>
              <a:off x="609600" y="952500"/>
              <a:ext cx="10972800" cy="2147825"/>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731809749"/>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1.333…</m:t>
                                </m:r>
                                <m:r>
                                  <a:rPr>
                                    <a:latin typeface="Cambria Math" panose="02040503050406030204" pitchFamily="18" charset="0"/>
                                  </a:rPr>
                                  <m:t>=1.</m:t>
                                </m:r>
                                <m:limUpp>
                                  <m:limUppPr>
                                    <m:ctrlPr>
                                      <a:rPr i="1">
                                        <a:latin typeface="Cambria Math" panose="02040503050406030204" pitchFamily="18" charset="0"/>
                                      </a:rPr>
                                    </m:ctrlPr>
                                  </m:limUppPr>
                                  <m:e>
                                    <m:r>
                                      <a:rPr>
                                        <a:latin typeface="Cambria Math" panose="02040503050406030204" pitchFamily="18" charset="0"/>
                                      </a:rPr>
                                      <m:t>3</m:t>
                                    </m:r>
                                  </m:e>
                                  <m:lim>
                                    <m:r>
                                      <a:rPr>
                                        <a:latin typeface="Cambria Math" panose="02040503050406030204" pitchFamily="18" charset="0"/>
                                      </a:rPr>
                                      <m:t>–</m:t>
                                    </m:r>
                                  </m:lim>
                                </m:limUp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3</m:t>
                              </m:r>
                            </m:oMath>
                          </a14:m>
                          <a:r>
                            <a:t> er endurtekni tölustafurinn</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4.1666…</m:t>
                                </m:r>
                                <m:r>
                                  <a:rPr>
                                    <a:latin typeface="Cambria Math" panose="02040503050406030204" pitchFamily="18" charset="0"/>
                                  </a:rPr>
                                  <m:t>=4.1</m:t>
                                </m:r>
                                <m:limUpp>
                                  <m:limUppPr>
                                    <m:ctrlPr>
                                      <a:rPr i="1">
                                        <a:latin typeface="Cambria Math" panose="02040503050406030204" pitchFamily="18" charset="0"/>
                                      </a:rPr>
                                    </m:ctrlPr>
                                  </m:limUppPr>
                                  <m:e>
                                    <m:r>
                                      <a:rPr>
                                        <a:latin typeface="Cambria Math" panose="02040503050406030204" pitchFamily="18" charset="0"/>
                                      </a:rPr>
                                      <m:t>6</m:t>
                                    </m:r>
                                  </m:e>
                                  <m:lim>
                                    <m:r>
                                      <a:rPr>
                                        <a:latin typeface="Cambria Math" panose="02040503050406030204" pitchFamily="18" charset="0"/>
                                      </a:rPr>
                                      <m:t>–</m:t>
                                    </m:r>
                                  </m:lim>
                                </m:limUp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6</m:t>
                              </m:r>
                            </m:oMath>
                          </a14:m>
                          <a:r>
                            <a:t> er endurtekni tölustafurinn</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4.161616…</m:t>
                                </m:r>
                                <m:r>
                                  <a:rPr>
                                    <a:latin typeface="Cambria Math" panose="02040503050406030204" pitchFamily="18" charset="0"/>
                                  </a:rPr>
                                  <m:t>=4.</m:t>
                                </m:r>
                                <m:limUpp>
                                  <m:limUppPr>
                                    <m:ctrlPr>
                                      <a:rPr i="1">
                                        <a:latin typeface="Cambria Math" panose="02040503050406030204" pitchFamily="18" charset="0"/>
                                      </a:rPr>
                                    </m:ctrlPr>
                                  </m:limUppPr>
                                  <m:e>
                                    <m:r>
                                      <a:rPr>
                                        <a:latin typeface="Cambria Math" panose="02040503050406030204" pitchFamily="18" charset="0"/>
                                      </a:rPr>
                                      <m:t>16</m:t>
                                    </m:r>
                                  </m:e>
                                  <m:lim>
                                    <m:r>
                                      <m:rPr>
                                        <m:nor/>
                                      </m:rPr>
                                      <a:rPr/>
                                      <m:t>—</m:t>
                                    </m:r>
                                  </m:lim>
                                </m:limUp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16</m:t>
                              </m:r>
                            </m:oMath>
                          </a14:m>
                          <a:r>
                            <a:t> er endurtekni tölustafahópurinn</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0.271271271…</m:t>
                                </m:r>
                                <m:r>
                                  <a:rPr>
                                    <a:latin typeface="Cambria Math" panose="02040503050406030204" pitchFamily="18" charset="0"/>
                                  </a:rPr>
                                  <m:t>=0.</m:t>
                                </m:r>
                                <m:limUpp>
                                  <m:limUppPr>
                                    <m:ctrlPr>
                                      <a:rPr i="1">
                                        <a:latin typeface="Cambria Math" panose="02040503050406030204" pitchFamily="18" charset="0"/>
                                      </a:rPr>
                                    </m:ctrlPr>
                                  </m:limUppPr>
                                  <m:e>
                                    <m:r>
                                      <a:rPr>
                                        <a:latin typeface="Cambria Math" panose="02040503050406030204" pitchFamily="18" charset="0"/>
                                      </a:rPr>
                                      <m:t>271</m:t>
                                    </m:r>
                                  </m:e>
                                  <m:lim>
                                    <m:r>
                                      <m:rPr>
                                        <m:nor/>
                                      </m:rPr>
                                      <a:rPr/>
                                      <m:t>–––</m:t>
                                    </m:r>
                                  </m:lim>
                                </m:limUpp>
                              </m:oMath>
                            </m:oMathPara>
                          </a14:m>
                          <a:endParaRPr/>
                        </a:p>
                      </a:txBody>
                      <a:tcPr/>
                    </a:tc>
                    <a:tc>
                      <a:txBody>
                        <a:bodyPr/>
                        <a:lstStyle/>
                        <a:p>
                          <a:pPr marL="0" lvl="0" indent="0">
                            <a:buNone/>
                          </a:pPr>
                          <a14:m>
                            <m:oMath xmlns:m="http://schemas.openxmlformats.org/officeDocument/2006/math">
                              <m:r>
                                <a:rPr>
                                  <a:latin typeface="Cambria Math" panose="02040503050406030204" pitchFamily="18" charset="0"/>
                                </a:rPr>
                                <m:t>271</m:t>
                              </m:r>
                            </m:oMath>
                          </a14:m>
                          <a:r>
                            <a:rPr dirty="0"/>
                            <a:t> er endurtekni tölustafahópurinn</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427150549"/>
                  </p:ext>
                </p:extLst>
              </p:nvPr>
            </p:nvGraphicFramePr>
            <p:xfrm>
              <a:off x="609600" y="952500"/>
              <a:ext cx="10972800" cy="2147825"/>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731809749"/>
                      </a:ext>
                    </a:extLst>
                  </a:tr>
                  <a:tr h="434023">
                    <a:tc>
                      <a:txBody>
                        <a:bodyPr/>
                        <a:lstStyle/>
                        <a:p>
                          <a:endParaRPr lang="en-US"/>
                        </a:p>
                      </a:txBody>
                      <a:tcPr>
                        <a:blipFill>
                          <a:blip r:embed="rId2"/>
                          <a:stretch>
                            <a:fillRect l="-231" t="-88235" r="-100694" b="-317647"/>
                          </a:stretch>
                        </a:blipFill>
                      </a:tcPr>
                    </a:tc>
                    <a:tc>
                      <a:txBody>
                        <a:bodyPr/>
                        <a:lstStyle/>
                        <a:p>
                          <a:endParaRPr lang="en-US"/>
                        </a:p>
                      </a:txBody>
                      <a:tcPr>
                        <a:blipFill>
                          <a:blip r:embed="rId2"/>
                          <a:stretch>
                            <a:fillRect l="-100231" t="-88235" r="-694" b="-317647"/>
                          </a:stretch>
                        </a:blipFill>
                      </a:tcPr>
                    </a:tc>
                    <a:extLst>
                      <a:ext uri="{0D108BD9-81ED-4DB2-BD59-A6C34878D82A}">
                        <a16:rowId xmlns:a16="http://schemas.microsoft.com/office/drawing/2014/main" val="10000"/>
                      </a:ext>
                    </a:extLst>
                  </a:tr>
                  <a:tr h="434023">
                    <a:tc>
                      <a:txBody>
                        <a:bodyPr/>
                        <a:lstStyle/>
                        <a:p>
                          <a:endParaRPr lang="en-US"/>
                        </a:p>
                      </a:txBody>
                      <a:tcPr>
                        <a:blipFill>
                          <a:blip r:embed="rId2"/>
                          <a:stretch>
                            <a:fillRect l="-231" t="-182857" r="-100694" b="-208571"/>
                          </a:stretch>
                        </a:blipFill>
                      </a:tcPr>
                    </a:tc>
                    <a:tc>
                      <a:txBody>
                        <a:bodyPr/>
                        <a:lstStyle/>
                        <a:p>
                          <a:endParaRPr lang="en-US"/>
                        </a:p>
                      </a:txBody>
                      <a:tcPr>
                        <a:blipFill>
                          <a:blip r:embed="rId2"/>
                          <a:stretch>
                            <a:fillRect l="-100231" t="-182857" r="-694" b="-208571"/>
                          </a:stretch>
                        </a:blipFill>
                      </a:tcPr>
                    </a:tc>
                    <a:extLst>
                      <a:ext uri="{0D108BD9-81ED-4DB2-BD59-A6C34878D82A}">
                        <a16:rowId xmlns:a16="http://schemas.microsoft.com/office/drawing/2014/main" val="10001"/>
                      </a:ext>
                    </a:extLst>
                  </a:tr>
                  <a:tr h="457073">
                    <a:tc>
                      <a:txBody>
                        <a:bodyPr/>
                        <a:lstStyle/>
                        <a:p>
                          <a:endParaRPr lang="en-US"/>
                        </a:p>
                      </a:txBody>
                      <a:tcPr>
                        <a:blipFill>
                          <a:blip r:embed="rId2"/>
                          <a:stretch>
                            <a:fillRect l="-231" t="-275000" r="-100694" b="-102778"/>
                          </a:stretch>
                        </a:blipFill>
                      </a:tcPr>
                    </a:tc>
                    <a:tc>
                      <a:txBody>
                        <a:bodyPr/>
                        <a:lstStyle/>
                        <a:p>
                          <a:endParaRPr lang="en-US"/>
                        </a:p>
                      </a:txBody>
                      <a:tcPr>
                        <a:blipFill>
                          <a:blip r:embed="rId2"/>
                          <a:stretch>
                            <a:fillRect l="-100231" t="-275000" r="-694" b="-102778"/>
                          </a:stretch>
                        </a:blipFill>
                      </a:tcPr>
                    </a:tc>
                    <a:extLst>
                      <a:ext uri="{0D108BD9-81ED-4DB2-BD59-A6C34878D82A}">
                        <a16:rowId xmlns:a16="http://schemas.microsoft.com/office/drawing/2014/main" val="10002"/>
                      </a:ext>
                    </a:extLst>
                  </a:tr>
                  <a:tr h="456946">
                    <a:tc>
                      <a:txBody>
                        <a:bodyPr/>
                        <a:lstStyle/>
                        <a:p>
                          <a:endParaRPr lang="en-US"/>
                        </a:p>
                      </a:txBody>
                      <a:tcPr>
                        <a:blipFill>
                          <a:blip r:embed="rId2"/>
                          <a:stretch>
                            <a:fillRect l="-231" t="-375000" r="-100694" b="-2778"/>
                          </a:stretch>
                        </a:blipFill>
                      </a:tcPr>
                    </a:tc>
                    <a:tc>
                      <a:txBody>
                        <a:bodyPr/>
                        <a:lstStyle/>
                        <a:p>
                          <a:endParaRPr lang="en-US"/>
                        </a:p>
                      </a:txBody>
                      <a:tcPr>
                        <a:blipFill>
                          <a:blip r:embed="rId2"/>
                          <a:stretch>
                            <a:fillRect l="-100231" t="-375000" r="-694" b="-2778"/>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5.6</a:t>
            </a:r>
          </a:p>
        </p:txBody>
      </p:sp>
      <p:pic>
        <p:nvPicPr>
          <p:cNvPr id="3" name="Picture 1" descr="A circle is shown. A dotted line running through the widest portion of the circle is labeled as a diameter. A dotted line from the center of the circle to a point on the circle is labeled as a radius. Along the edge of the circle is the circumferenc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Sýndur er hringur. Punktalína sem liggur þvert yfir hringinn þar sem hann er breiðastur er merkt sem þvermál. Punktalína frá miðju hringsins að punkti á hringferlinum er merkt sem geisli. Ummálið er sýnt meðfram hringferlinum.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5.4 Leysa jöfnur með tugabrotum</a:t>
            </a:r>
          </a:p>
        </p:txBody>
      </p:sp>
      <p:sp>
        <p:nvSpPr>
          <p:cNvPr id="3" name="Content Placeholder 2"/>
          <p:cNvSpPr>
            <a:spLocks noGrp="1"/>
          </p:cNvSpPr>
          <p:nvPr>
            <p:ph idx="1"/>
          </p:nvPr>
        </p:nvSpPr>
        <p:spPr/>
        <p:txBody>
          <a:bodyPr/>
          <a:lstStyle/>
          <a:p>
            <a:pPr marL="0" lvl="0" indent="0">
              <a:buNone/>
            </a:pPr>
            <a:r>
              <a:rPr b="1"/>
              <a:t>Námsmarkmið</a:t>
            </a:r>
          </a:p>
          <a:p>
            <a:pPr lvl="0"/>
            <a:r>
              <a:rPr/>
              <a:t>Ákvarða hvort tugabrot sé lausn á jöfnu</a:t>
            </a:r>
          </a:p>
          <a:p>
            <a:pPr lvl="0"/>
            <a:r>
              <a:rPr/>
              <a:t>Leysa jöfnur með tugabrotum</a:t>
            </a:r>
          </a:p>
          <a:p>
            <a:pPr lvl="0"/>
            <a:r>
              <a:rPr/>
              <a:t>Setja fram jöfnu og leysa hana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5.5 Meðaltöl og líkindi</a:t>
            </a:r>
          </a:p>
        </p:txBody>
      </p:sp>
      <p:sp>
        <p:nvSpPr>
          <p:cNvPr id="3" name="Content Placeholder 2"/>
          <p:cNvSpPr>
            <a:spLocks noGrp="1"/>
          </p:cNvSpPr>
          <p:nvPr>
            <p:ph idx="1"/>
          </p:nvPr>
        </p:nvSpPr>
        <p:spPr/>
        <p:txBody>
          <a:bodyPr/>
          <a:lstStyle/>
          <a:p>
            <a:pPr marL="0" lvl="0" indent="0">
              <a:buNone/>
            </a:pPr>
            <a:r>
              <a:rPr b="1"/>
              <a:t>Námsmarkmið</a:t>
            </a:r>
          </a:p>
          <a:p>
            <a:pPr lvl="0"/>
            <a:r>
              <a:rPr/>
              <a:t>Reikna meðaltal talnamengis</a:t>
            </a:r>
          </a:p>
          <a:p>
            <a:pPr lvl="0"/>
            <a:r>
              <a:rPr/>
              <a:t>Finna miðgildi talnamengis</a:t>
            </a:r>
          </a:p>
          <a:p>
            <a:pPr lvl="0"/>
            <a:r>
              <a:rPr/>
              <a:t>Finna tíðasta gildi talnamengis</a:t>
            </a:r>
          </a:p>
          <a:p>
            <a:pPr lvl="0"/>
            <a:r>
              <a:rPr/>
              <a:t>Beita grunnskilgreiningu líkinda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5.6</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22000" cy="73152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Ann</a:t>
                          </a:r>
                        </a:p>
                      </a:txBody>
                      <a:tcPr/>
                    </a:tc>
                    <a:tc>
                      <a:txBody>
                        <a:bodyPr/>
                        <a:lstStyle/>
                        <a:p>
                          <a:pPr marL="0" lvl="0" indent="0">
                            <a:buNone/>
                          </a:pPr>
                          <a:r>
                            <a:t>Bianca</a:t>
                          </a:r>
                        </a:p>
                      </a:txBody>
                      <a:tcPr/>
                    </a:tc>
                    <a:tc>
                      <a:txBody>
                        <a:bodyPr/>
                        <a:lstStyle/>
                        <a:p>
                          <a:pPr marL="0" lvl="0" indent="0">
                            <a:buNone/>
                          </a:pPr>
                          <a:r>
                            <a:t>Dora</a:t>
                          </a:r>
                        </a:p>
                      </a:txBody>
                      <a:tcPr/>
                    </a:tc>
                    <a:tc>
                      <a:txBody>
                        <a:bodyPr/>
                        <a:lstStyle/>
                        <a:p>
                          <a:pPr marL="0" lvl="0" indent="0">
                            <a:buNone/>
                          </a:pPr>
                          <a:r>
                            <a:t>Eve</a:t>
                          </a:r>
                        </a:p>
                      </a:txBody>
                      <a:tcPr/>
                    </a:tc>
                    <a:tc>
                      <a:txBody>
                        <a:bodyPr/>
                        <a:lstStyle/>
                        <a:p>
                          <a:pPr marL="0" lvl="0" indent="0">
                            <a:buNone/>
                          </a:pPr>
                          <a:r>
                            <a:t>Francine</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60</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65</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68</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70</m:t>
                                </m:r>
                              </m:oMath>
                            </m:oMathPara>
                          </a14:m>
                          <a:endParaRP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22000" cy="73152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365760">
                    <a:tc>
                      <a:txBody>
                        <a:bodyPr/>
                        <a:lstStyle/>
                        <a:p>
                          <a:pPr marL="0" lvl="0" indent="0">
                            <a:buNone/>
                          </a:pPr>
                          <a:r>
                            <a:t>Ann</a:t>
                          </a:r>
                        </a:p>
                      </a:txBody>
                      <a:tcPr/>
                    </a:tc>
                    <a:tc>
                      <a:txBody>
                        <a:bodyPr/>
                        <a:lstStyle/>
                        <a:p>
                          <a:pPr marL="0" lvl="0" indent="0">
                            <a:buNone/>
                          </a:pPr>
                          <a:r>
                            <a:t>Bianca</a:t>
                          </a:r>
                        </a:p>
                      </a:txBody>
                      <a:tcPr/>
                    </a:tc>
                    <a:tc>
                      <a:txBody>
                        <a:bodyPr/>
                        <a:lstStyle/>
                        <a:p>
                          <a:pPr marL="0" lvl="0" indent="0">
                            <a:buNone/>
                          </a:pPr>
                          <a:r>
                            <a:t>Dora</a:t>
                          </a:r>
                        </a:p>
                      </a:txBody>
                      <a:tcPr/>
                    </a:tc>
                    <a:tc>
                      <a:txBody>
                        <a:bodyPr/>
                        <a:lstStyle/>
                        <a:p>
                          <a:pPr marL="0" lvl="0" indent="0">
                            <a:buNone/>
                          </a:pPr>
                          <a:r>
                            <a:t>Eve</a:t>
                          </a:r>
                        </a:p>
                      </a:txBody>
                      <a:tcPr/>
                    </a:tc>
                    <a:tc>
                      <a:txBody>
                        <a:bodyPr/>
                        <a:lstStyle/>
                        <a:p>
                          <a:pPr marL="0" lvl="0" indent="0">
                            <a:buNone/>
                          </a:pPr>
                          <a:r>
                            <a:t>Francine</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581" t="-110345" r="-401744" b="-3448"/>
                          </a:stretch>
                        </a:blipFill>
                      </a:tcPr>
                    </a:tc>
                    <a:tc>
                      <a:txBody>
                        <a:bodyPr/>
                        <a:lstStyle/>
                        <a:p>
                          <a:endParaRPr lang="en-US"/>
                        </a:p>
                      </a:txBody>
                      <a:tcPr>
                        <a:blipFill>
                          <a:blip r:embed="rId2"/>
                          <a:stretch>
                            <a:fillRect l="-100581" t="-110345" r="-301744" b="-3448"/>
                          </a:stretch>
                        </a:blipFill>
                      </a:tcPr>
                    </a:tc>
                    <a:tc>
                      <a:txBody>
                        <a:bodyPr/>
                        <a:lstStyle/>
                        <a:p>
                          <a:endParaRPr lang="en-US"/>
                        </a:p>
                      </a:txBody>
                      <a:tcPr>
                        <a:blipFill>
                          <a:blip r:embed="rId2"/>
                          <a:stretch>
                            <a:fillRect l="-200581" t="-110345" r="-201744" b="-3448"/>
                          </a:stretch>
                        </a:blipFill>
                      </a:tcPr>
                    </a:tc>
                    <a:tc>
                      <a:txBody>
                        <a:bodyPr/>
                        <a:lstStyle/>
                        <a:p>
                          <a:endParaRPr lang="en-US"/>
                        </a:p>
                      </a:txBody>
                      <a:tcPr>
                        <a:blipFill>
                          <a:blip r:embed="rId2"/>
                          <a:stretch>
                            <a:fillRect l="-300581" t="-110345" r="-101744" b="-3448"/>
                          </a:stretch>
                        </a:blipFill>
                      </a:tcPr>
                    </a:tc>
                    <a:tc>
                      <a:txBody>
                        <a:bodyPr/>
                        <a:lstStyle/>
                        <a:p>
                          <a:endParaRPr lang="en-US"/>
                        </a:p>
                      </a:txBody>
                      <a:tcPr>
                        <a:blipFill>
                          <a:blip r:embed="rId2"/>
                          <a:stretch>
                            <a:fillRect l="-400581" t="-110345" r="-1744" b="-3448"/>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5.7</a:t>
            </a:r>
          </a:p>
        </p:txBody>
      </p:sp>
      <p:pic>
        <p:nvPicPr>
          <p:cNvPr id="3" name="Picture 1" descr="An image of a calendar is shown. On Thursday the first, labeled New Year's Day, is written 2 mi. On Saturday the third is written 15 mi. On the 4th, 8 mi. On the 6th, 3 mi. On the 7th, 8 mi. On the 9th, 5 mi. On the 10th, 8 mi."/>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Sýnd er mynd af dagatali. Við fimmtudaginn fyrsta, sem er merktur nýársdagur, stendur 2 mílur. Við laugardaginn þriðja stendur 15 mílur. Við 4. stendur 8 mílur, við 6. stendur 3 mílur, við 7. stendur 8 mílur, við 9. stendur 5 mílur og við 10. stendur 8 mílur.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5.6 Hlutföll og hlutfallstölur</a:t>
            </a:r>
          </a:p>
        </p:txBody>
      </p:sp>
      <p:sp>
        <p:nvSpPr>
          <p:cNvPr id="3" name="Content Placeholder 2"/>
          <p:cNvSpPr>
            <a:spLocks noGrp="1"/>
          </p:cNvSpPr>
          <p:nvPr>
            <p:ph idx="1"/>
          </p:nvPr>
        </p:nvSpPr>
        <p:spPr/>
        <p:txBody>
          <a:bodyPr/>
          <a:lstStyle/>
          <a:p>
            <a:pPr marL="0" lvl="0" indent="0">
              <a:buNone/>
            </a:pPr>
            <a:r>
              <a:rPr b="1"/>
              <a:t>Námsmarkmið</a:t>
            </a:r>
          </a:p>
          <a:p>
            <a:pPr lvl="0"/>
            <a:r>
              <a:rPr/>
              <a:t>Skrifa hlutfall sem brot</a:t>
            </a:r>
          </a:p>
          <a:p>
            <a:pPr lvl="0"/>
            <a:r>
              <a:rPr/>
              <a:t>Skrifa hlutfallstölu sem brot</a:t>
            </a:r>
          </a:p>
          <a:p>
            <a:pPr lvl="0"/>
            <a:r>
              <a:rPr/>
              <a:t>Finna einingarhlutföll</a:t>
            </a:r>
          </a:p>
          <a:p>
            <a:pPr lvl="0"/>
            <a:r>
              <a:rPr/>
              <a:t>Finna einingarverð</a:t>
            </a:r>
          </a:p>
          <a:p>
            <a:pPr lvl="0"/>
            <a:r>
              <a:rPr/>
              <a:t>Setja orðasambönd fram sem stæður með brotum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5.7 Einfalda og nota kvaðratrætur</a:t>
            </a:r>
          </a:p>
        </p:txBody>
      </p:sp>
      <p:sp>
        <p:nvSpPr>
          <p:cNvPr id="3" name="Content Placeholder 2"/>
          <p:cNvSpPr>
            <a:spLocks noGrp="1"/>
          </p:cNvSpPr>
          <p:nvPr>
            <p:ph idx="1"/>
          </p:nvPr>
        </p:nvSpPr>
        <p:spPr/>
        <p:txBody>
          <a:bodyPr/>
          <a:lstStyle/>
          <a:p>
            <a:pPr marL="0" lvl="0" indent="0">
              <a:buNone/>
            </a:pPr>
            <a:r>
              <a:rPr b="1"/>
              <a:t>Námsmarkmið</a:t>
            </a:r>
          </a:p>
          <a:p>
            <a:pPr lvl="0"/>
            <a:r>
              <a:rPr/>
              <a:t>Einfalda stæður með kvaðratrótum</a:t>
            </a:r>
          </a:p>
          <a:p>
            <a:pPr lvl="0"/>
            <a:r>
              <a:rPr/>
              <a:t>Áætla kvaðratrætur</a:t>
            </a:r>
          </a:p>
          <a:p>
            <a:pPr lvl="0"/>
            <a:r>
              <a:rPr/>
              <a:t>Nálga kvaðratrætur</a:t>
            </a:r>
          </a:p>
          <a:p>
            <a:pPr lvl="0"/>
            <a:r>
              <a:rPr/>
              <a:t>Einfalda breytustæður með kvaðratrótum</a:t>
            </a:r>
          </a:p>
          <a:p>
            <a:pPr lvl="0"/>
            <a:r>
              <a:rPr/>
              <a:t>Nota kvaðratrætur í hagnýtum verkefnum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5.7</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60439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Flatarmál (ferningseiningar)</a:t>
                          </a:r>
                        </a:p>
                      </a:txBody>
                      <a:tcPr/>
                    </a:tc>
                    <a:tc>
                      <a:txBody>
                        <a:bodyPr/>
                        <a:lstStyle/>
                        <a:p>
                          <a:pPr marL="0" lvl="0" indent="0">
                            <a:buNone/>
                          </a:pPr>
                          <a:r>
                            <a:t>Hliðarlengd (lengdareiningar)</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9</m:t>
                                    </m:r>
                                  </m:e>
                                </m:rad>
                                <m:r>
                                  <a:rPr>
                                    <a:latin typeface="Cambria Math" panose="02040503050406030204" pitchFamily="18" charset="0"/>
                                  </a:rPr>
                                  <m:t>=3</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144</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144</m:t>
                                    </m:r>
                                  </m:e>
                                </m:rad>
                                <m:r>
                                  <a:rPr>
                                    <a:latin typeface="Cambria Math" panose="02040503050406030204" pitchFamily="18" charset="0"/>
                                  </a:rPr>
                                  <m:t>=12</m:t>
                                </m:r>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𝐴</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ad>
                                  <m:radPr>
                                    <m:ctrlPr>
                                      <a:rPr i="1">
                                        <a:latin typeface="Cambria Math" panose="02040503050406030204" pitchFamily="18" charset="0"/>
                                      </a:rPr>
                                    </m:ctrlPr>
                                  </m:radPr>
                                  <m:deg/>
                                  <m:e>
                                    <m:r>
                                      <a:rPr>
                                        <a:latin typeface="Cambria Math" panose="02040503050406030204" pitchFamily="18" charset="0"/>
                                      </a:rPr>
                                      <m:t>𝐴</m:t>
                                    </m:r>
                                  </m:e>
                                </m:rad>
                              </m:oMath>
                            </m:oMathPara>
                          </a14:m>
                          <a:endParaRPr/>
                        </a:p>
                      </a:txBody>
                      <a:tcPr/>
                    </a:tc>
                    <a:extLst>
                      <a:ext uri="{0D108BD9-81ED-4DB2-BD59-A6C34878D82A}">
                        <a16:rowId xmlns:a16="http://schemas.microsoft.com/office/drawing/2014/main" val="10003"/>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604391"/>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Flatarmál (ferningseiningar)</a:t>
                          </a:r>
                        </a:p>
                      </a:txBody>
                      <a:tcPr/>
                    </a:tc>
                    <a:tc>
                      <a:txBody>
                        <a:bodyPr/>
                        <a:lstStyle/>
                        <a:p>
                          <a:pPr marL="0" lvl="0" indent="0">
                            <a:buNone/>
                          </a:pPr>
                          <a:r>
                            <a:t>Hliðarlengd (lengdareiningar)</a:t>
                          </a:r>
                        </a:p>
                      </a:txBody>
                      <a:tcPr/>
                    </a:tc>
                    <a:extLst>
                      <a:ext uri="{0D108BD9-81ED-4DB2-BD59-A6C34878D82A}">
                        <a16:rowId xmlns:a16="http://schemas.microsoft.com/office/drawing/2014/main" val="10000"/>
                      </a:ext>
                    </a:extLst>
                  </a:tr>
                  <a:tr h="412877">
                    <a:tc>
                      <a:txBody>
                        <a:bodyPr/>
                        <a:lstStyle/>
                        <a:p>
                          <a:endParaRPr lang="en-US"/>
                        </a:p>
                      </a:txBody>
                      <a:tcPr>
                        <a:blipFill>
                          <a:blip r:embed="rId2"/>
                          <a:stretch>
                            <a:fillRect l="-231" t="-96970" r="-100694" b="-200000"/>
                          </a:stretch>
                        </a:blipFill>
                      </a:tcPr>
                    </a:tc>
                    <a:tc>
                      <a:txBody>
                        <a:bodyPr/>
                        <a:lstStyle/>
                        <a:p>
                          <a:endParaRPr lang="en-US"/>
                        </a:p>
                      </a:txBody>
                      <a:tcPr>
                        <a:blipFill>
                          <a:blip r:embed="rId2"/>
                          <a:stretch>
                            <a:fillRect l="-100231" t="-96970" r="-694" b="-200000"/>
                          </a:stretch>
                        </a:blipFill>
                      </a:tcPr>
                    </a:tc>
                    <a:extLst>
                      <a:ext uri="{0D108BD9-81ED-4DB2-BD59-A6C34878D82A}">
                        <a16:rowId xmlns:a16="http://schemas.microsoft.com/office/drawing/2014/main" val="10001"/>
                      </a:ext>
                    </a:extLst>
                  </a:tr>
                  <a:tr h="412877">
                    <a:tc>
                      <a:txBody>
                        <a:bodyPr/>
                        <a:lstStyle/>
                        <a:p>
                          <a:endParaRPr lang="en-US"/>
                        </a:p>
                      </a:txBody>
                      <a:tcPr>
                        <a:blipFill>
                          <a:blip r:embed="rId2"/>
                          <a:stretch>
                            <a:fillRect l="-231" t="-203125" r="-100694" b="-106250"/>
                          </a:stretch>
                        </a:blipFill>
                      </a:tcPr>
                    </a:tc>
                    <a:tc>
                      <a:txBody>
                        <a:bodyPr/>
                        <a:lstStyle/>
                        <a:p>
                          <a:endParaRPr lang="en-US"/>
                        </a:p>
                      </a:txBody>
                      <a:tcPr>
                        <a:blipFill>
                          <a:blip r:embed="rId2"/>
                          <a:stretch>
                            <a:fillRect l="-100231" t="-203125" r="-694" b="-106250"/>
                          </a:stretch>
                        </a:blipFill>
                      </a:tcPr>
                    </a:tc>
                    <a:extLst>
                      <a:ext uri="{0D108BD9-81ED-4DB2-BD59-A6C34878D82A}">
                        <a16:rowId xmlns:a16="http://schemas.microsoft.com/office/drawing/2014/main" val="10002"/>
                      </a:ext>
                    </a:extLst>
                  </a:tr>
                  <a:tr h="412877">
                    <a:tc>
                      <a:txBody>
                        <a:bodyPr/>
                        <a:lstStyle/>
                        <a:p>
                          <a:endParaRPr lang="en-US"/>
                        </a:p>
                      </a:txBody>
                      <a:tcPr>
                        <a:blipFill>
                          <a:blip r:embed="rId2"/>
                          <a:stretch>
                            <a:fillRect l="-231" t="-293939" r="-100694" b="-3030"/>
                          </a:stretch>
                        </a:blipFill>
                      </a:tcPr>
                    </a:tc>
                    <a:tc>
                      <a:txBody>
                        <a:bodyPr/>
                        <a:lstStyle/>
                        <a:p>
                          <a:endParaRPr lang="en-US"/>
                        </a:p>
                      </a:txBody>
                      <a:tcPr>
                        <a:blipFill>
                          <a:blip r:embed="rId2"/>
                          <a:stretch>
                            <a:fillRect l="-100231" t="-293939" r="-694" b="-3030"/>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BY-NC-SA 4.0 leyfinu. Aðeins má afrita það eða breyta því í óviðskiptalegum tilgangi. Geta verður OpenStax og Rice University sem höfunda og tilgreina allar breytingar. Öll aðlöguð útgáfa verður að vera gefin út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1126</Words>
  <Application>Microsoft Macintosh PowerPoint</Application>
  <PresentationFormat>Widescreen</PresentationFormat>
  <Paragraphs>173</Paragraphs>
  <Slides>24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 Math</vt:lpstr>
      <vt:lpstr>Office Theme</vt:lpstr>
      <vt:lpstr>Prealgebra 2e</vt:lpstr>
      <vt:lpstr>Chapter outline</vt:lpstr>
      <vt:lpstr>Figure 5.1</vt:lpstr>
      <vt:lpstr>5.1 Decimals</vt:lpstr>
      <vt:lpstr>Table 5.1</vt:lpstr>
      <vt:lpstr>Table 5.2</vt:lpstr>
      <vt:lpstr>Figure 5.2</vt:lpstr>
      <vt:lpstr>Figure 5.3</vt:lpstr>
      <vt:lpstr>Figure 5.4</vt:lpstr>
      <vt:lpstr>5.2 Decimal Operations</vt:lpstr>
      <vt:lpstr>Table 5.3</vt:lpstr>
      <vt:lpstr>Table 5.4</vt:lpstr>
      <vt:lpstr>Figure 5.5</vt:lpstr>
      <vt:lpstr>5.3 Decimals and Fractions</vt:lpstr>
      <vt:lpstr>Table 5.5</vt:lpstr>
      <vt:lpstr>Figure 5.6</vt:lpstr>
      <vt:lpstr>5.4 Solve Equations with Decimals</vt:lpstr>
      <vt:lpstr>5.5 Averages and Probability</vt:lpstr>
      <vt:lpstr>Table 5.6</vt:lpstr>
      <vt:lpstr>Figure 5.7</vt:lpstr>
      <vt:lpstr>5.6 Ratios and Rate</vt:lpstr>
      <vt:lpstr>5.7 Simplify and Use Square Roots</vt:lpstr>
      <vt:lpstr>Table 5.7</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2</cp:revision>
  <dcterms:created xsi:type="dcterms:W3CDTF">2026-02-09T20:32:51Z</dcterms:created>
  <dcterms:modified xsi:type="dcterms:W3CDTF">2026-02-09T20:46:10Z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5 Decimals</vt:lpwstr>
  </property>
</Properties>
</file>