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image shows a sign at a bank indicating annual percentage rates for CDs. The top line says “Earn big with a locked-in rate”. The second line reads 2-year CD with one percent annual percentage rate; the third line reads 3-year CD with a 1.5 percent annual percentage rate, and the fourth line reads 5-year CD with a 2 percent annual percentage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figure shows a hundred flat with 57 units shaded.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figures shows two columns and five rows . The first row is a header row and it labels each column “Percent” and “Decimal”. Under the “Percent” column are the values: 6%, 78%, 135%, 12.5%. Under the “Decimal” column are the values: 0.06, 0.78, 1.35, 0.125. There are two jumps for each percent to show how to convert it to a decimal.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figure shows someone holding a deck of cards.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figure shows two columns and five rows. The first row is a header row and it labels each column “Decimal” and “Percent”. Under the “Decimal” column are the values: 0.05, 0.83, 1.05, 0.075, 0.3. Under the “Percent” column are the values: 5%, 83%, 105%, 7.5%, 30%. There are two jumps for each decimal to show how to convert it to a percent.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figure shows a customer copy of a restaurant receipt with the amount of the bill, $80, and the amount of the tip, $16. There is a group of bills totaling $16.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figure shows a restaurant check with sales tax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figure shows a sale sign with a discount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ns0:Relationship Id="rId2" Type="http://schemas.openxmlformats.org/officeDocument/2006/relationships/image" Target="../media/v3_image2_a5c125671b13.png" /></ns0: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5_4ae5774b2f67.png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notesSlide" Target="../notesSlides/notesSlide3.xml" /><ns0:Relationship Id="rId3" Type="http://schemas.openxmlformats.org/officeDocument/2006/relationships/image" Target="../media/v3_image5_b7862a4dd251.png" /></ns0: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8_06d5981d5123.png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notesSlide" Target="../notesSlides/notesSlide5.xml" /><ns0:Relationship Id="rId3" Type="http://schemas.openxmlformats.org/officeDocument/2006/relationships/image" Target="../media/v3_image5_b7862a4dd251.png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9_044c29171e89.png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10_e4f5950e2590.png" /></ns0: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notesSlide" Target="../notesSlides/notesSlide7.xml" /><ns0:Relationship Id="rId3" Type="http://schemas.openxmlformats.org/officeDocument/2006/relationships/image" Target="../media/v3_image8_6dc580ae5076.png" /></ns0: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14_eb2001a37d10.png" /></ns0:Relationships>
</file>

<file path=ppt/slides/_rels/slide2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15_68e81c894de3.png" /></ns0:Relationships>
</file>

<file path=ppt/slides/_rels/slide2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16_f32bcdb0f438.png" /></ns0:Relationships>
</file>

<file path=ppt/slides/_rels/slide2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17_59eb698bd73a.png" /></ns0:Relationships>
</file>

<file path=ppt/slides/_rels/slide2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18_81e68c971a14.png" /></ns0:Relationships>
</file>

<file path=ppt/slides/_rels/slide2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19_b88c0e6db053.png" /></ns0: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Foralgebra 2e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 kafli Prósentur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Efnisyfirlit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rPr/>
              <a:t>Skilningur á prósentum</a:t>
            </a:r>
          </a:p>
          <a:p>
            <a:pPr marL="457189" lvl="0" indent="-457189">
              <a:buAutoNum type="arabicPeriod"/>
            </a:pPr>
            <a:r>
              <a:rPr/>
              <a:t>Almenn prósentudæmi</a:t>
            </a:r>
          </a:p>
          <a:p>
            <a:pPr marL="457189" lvl="0" indent="-457189">
              <a:buAutoNum type="arabicPeriod"/>
            </a:pPr>
            <a:r>
              <a:rPr/>
              <a:t>Söluskattur, umboðslaun og afsláttur</a:t>
            </a:r>
          </a:p>
          <a:p>
            <a:pPr marL="457189" lvl="0" indent="-457189">
              <a:buAutoNum type="arabicPeriod"/>
            </a:pPr>
            <a:r>
              <a:rPr/>
              <a:t>Einfaldir vextir</a:t>
            </a:r>
          </a:p>
          <a:p>
            <a:pPr marL="457189" lvl="0" indent="-457189">
              <a:buAutoNum type="arabicPeriod"/>
            </a:pPr>
            <a:r>
              <a:rPr/>
              <a:t>Hlutfallajöfnur og notkun þeirra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6.1</a:t>
            </a:r>
          </a:p>
        </p:txBody>
      </p:sp>
      <p:pic>
        <p:nvPicPr>
          <p:cNvPr id="3" name="Picture 1" descr="This image shows a sign at a bank indicating annual percentage rates for CDs. The top line says “Earn big with a locked-in rate”. The second line reads 2-year CD with one percent annual percentage rate; the third line reads 3-year CD with a 1.5 percent  annual percentage rate, and the fourth line reads 5-year CD with a 2 percent annual percentage rate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41400" y="952500"/>
            <a:ext cx="100965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Bankar greiða vexti af sparifé og innheimta vexti af lánum. Vextir af sparifé og lánum eru yfirleitt gefnir upp sem prósenta. (mynd: Mike Mozart, Flickr)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6.1 Skilningur á prósentum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skilgreiningu prósentu</a:t>
            </a:r>
          </a:p>
          <a:p>
            <a:pPr lvl="0"/>
            <a:r>
              <a:rPr/>
              <a:t>Breyta prósentum í almenn brot og tugabrot</a:t>
            </a:r>
          </a:p>
          <a:p>
            <a:pPr lvl="0"/>
            <a:r>
              <a:rPr/>
              <a:t>Breyta tugabrotum og almennum brotum í prósentur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6.2</a:t>
            </a:r>
          </a:p>
        </p:txBody>
      </p:sp>
      <p:pic>
        <p:nvPicPr>
          <p:cNvPr id="3" name="Picture 1" descr="The figure shows a hundred flat with 57 units shade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Af hverjum 100 nemendum í tveggja ára háskólum eru 57 konur.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6%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78%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0.78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135%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1.35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12.5%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0.125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110345" r="-10069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10345" r="-69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217857" r="-100694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17857" r="-694" b="-2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306897" r="-100694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06897" r="-694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406897" r="-100694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406897" r="-69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6.3</a:t>
            </a:r>
          </a:p>
        </p:txBody>
      </p:sp>
      <p:pic>
        <p:nvPicPr>
          <p:cNvPr id="3" name="Picture 1" descr="The figures shows two columns and five rows . The  first row is a header row and it labels each column “Percent” and “Decimal”. Under the “Percent” column are the values: 6%, 78%, 135%, 12.5%. Under the “Decimal” column are the values: 0.06, 0.78, 1.35, 0.125. There are two jumps for each percent to show how to convert it to a decimal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Myndin sýnir tvo dálka og fimm raðir. Fyrsta röðin er fyrirsagnarröð og dálkarnir heita „Prósenta“ og „Tugabrot“. Í dálkinum „Prósenta“ eru gildin 6%, 78%, 135% og 12.5%. Í dálkinum „Tugabrot“ eru gildin 0.06, 0.78, 1.35 og 0.125. Tvö skref við hverja prósentu sýna hvernig henni er breytt í tugabrot.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6.4</a:t>
            </a:r>
          </a:p>
        </p:txBody>
      </p:sp>
      <p:pic>
        <p:nvPicPr>
          <p:cNvPr id="3" name="Picture 1" descr="The figure shows someone holding a deck of card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997200" y="952500"/>
            <a:ext cx="6210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(mynd: Riles32807, Wikimedia Commons)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5%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0.83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83%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1.05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105%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0.075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7.5%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110345" r="-100694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10345" r="-69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217857" r="-100694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17857" r="-694" b="-2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306897" r="-100694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06897" r="-694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406897" r="-100694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406897" r="-69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6.5</a:t>
            </a:r>
          </a:p>
        </p:txBody>
      </p:sp>
      <p:pic>
        <p:nvPicPr>
          <p:cNvPr id="3" name="Picture 1" descr="The figure shows two columns and five rows. The  first row is a header row and it labels each column “Decimal” and “Percent”. Under the “Decimal” column are the values: 0.05, 0.83, 1.05, 0.075, 0.3. Under the “Percent” column are the values: 5%, 83%, 105%, 7.5%, 30%. There are two jumps for each decimal to show how to convert it to a percen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Myndin sýnir tvo dálka og fimm raðir. Fyrsta röðin er fyrirsagnarröð og dálkarnir heita „Tugabrot“ og „Prósenta“. Í dálkinum „Tugabrot“ eru gildin 0.05, 0.83, 1.05, 0.075 og 0.3. Í dálkinum „Prósenta“ eru gildin 5%, 83%, 105%, 7.5% og 30%. Tvö skref við hvert tugabrot sýna hvernig því er breytt í prósentu.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0406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Almennt 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0.45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18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0.008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0406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Almennt 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50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66667" r="-201042" b="-34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285714" r="-101042" b="-48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372414" r="-1042" b="-368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285417" r="-201042" b="-1229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637931" r="-101042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737931" r="-201042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0406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Almennt 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0.65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  <m:r>
                                  <m:rPr>
                                    <m:nor/>
                                  </m:rPr>
                                  <a:rPr/>
                                  <m:t>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0.004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0406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5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Almennt 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Tugabrot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Prósenta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50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66667" r="-201042" b="-34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285714" r="-101042" b="-48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7" t="-372414" r="-1042" b="-3689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285417" r="-201042" b="-1229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347" t="-637931" r="-101042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47" t="-737931" r="-201042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6.2 Almenn prósentudæmi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Setja einföld prósentudæmi fram sem jöfnur og leysa þær</a:t>
            </a:r>
          </a:p>
          <a:p>
            <a:pPr lvl="0"/>
            <a:r>
              <a:rPr/>
              <a:t>Leysa hagnýt prósentudæmi</a:t>
            </a:r>
          </a:p>
          <a:p>
            <a:pPr lvl="0"/>
            <a:r>
              <a:rPr/>
              <a:t>Reikna prósentuhækkun og prósentulækkun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6.6</a:t>
            </a:r>
          </a:p>
        </p:txBody>
      </p:sp>
      <p:pic>
        <p:nvPicPr>
          <p:cNvPr id="3" name="Picture 1" descr="The figure shows a customer copy of a restaurant receipt with the amount of the bill, $80, and the amount of the tip, $16. There is a group of bills totaling $16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20% þjórfé af $80 veitingahúsareikningi er $16.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6.3 Söluskattur, umboðslaun og afsláttur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Leysa dæmi um söluskatt</a:t>
            </a:r>
          </a:p>
          <a:p>
            <a:pPr lvl="0"/>
            <a:r>
              <a:rPr/>
              <a:t>Leysa dæmi um umboðslaun</a:t>
            </a:r>
          </a:p>
          <a:p>
            <a:pPr lvl="0"/>
            <a:r>
              <a:rPr/>
              <a:t>Leysa dæmi um afslátt</a:t>
            </a:r>
          </a:p>
          <a:p>
            <a:pPr lvl="0"/>
            <a:r>
              <a:rPr/>
              <a:t>Leysa dæmi um álagningu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6.7</a:t>
            </a:r>
          </a:p>
        </p:txBody>
      </p:sp>
      <p:pic>
        <p:nvPicPr>
          <p:cNvPr id="3" name="Picture 1" descr="The figure shows a restaurant check with sales tax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Söluskattur er reiknaður sem prósenta af kaupverðinu.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6.8</a:t>
            </a:r>
          </a:p>
        </p:txBody>
      </p:sp>
      <p:pic>
        <p:nvPicPr>
          <p:cNvPr id="3" name="Picture 1" descr="The figure shows a sale sign with a discount rate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16200" y="952500"/>
            <a:ext cx="6972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Afslættir eru algengir í daglegu lífi. (mynd: Charleston's TheDigitel, Flickr)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6.4 Einfaldir vextir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formúluna fyrir einfalda vexti</a:t>
            </a:r>
          </a:p>
          <a:p>
            <a:pPr lvl="0"/>
            <a:r>
              <a:rPr/>
              <a:t>Leysa dæmi um einfalda vexti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$1200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3%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110345" r="-2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10345" r="-1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10345" r="-1389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$1500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2%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4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110345" r="-2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10345" r="-1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10345" r="-1389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$4410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4.5%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7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110345" r="-3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10345" r="-1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10345" r="-1389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$2112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3.2%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6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110345" r="-3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10345" r="-1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10345" r="-1389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$577.08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$4580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110345" r="-3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110345" r="-2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10345" r="-1389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$528.12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$3260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3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731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Vextir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Höfuðstóll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Vaxtahlutfall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Tími (ár)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63" t="-110345" r="-3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110345" r="-20138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10345" r="-1389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6.5 Leysum hlutfallajöfnur og hagnýt dæmi með þeim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skilgreiningu hlutfallajöfnu</a:t>
            </a:r>
          </a:p>
          <a:p>
            <a:pPr lvl="0"/>
            <a:r>
              <a:rPr/>
              <a:t>Leysa hlutfallajöfnur</a:t>
            </a:r>
          </a:p>
          <a:p>
            <a:pPr lvl="0"/>
            <a:r>
              <a:rPr/>
              <a:t>Leysa hagnýt dæmi með hlutfallajöfnum</a:t>
            </a:r>
          </a:p>
          <a:p>
            <a:pPr lvl="0"/>
            <a:r>
              <a:rPr/>
              <a:t>Skrifa prósentujöfnur sem hlutfallajöfnur</a:t>
            </a:r>
          </a:p>
          <a:p>
            <a:pPr lvl="0"/>
            <a:r>
              <a:rPr/>
              <a:t>Setja prósentuhlutföll fram sem jöfnur og leysa þær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548235"/>
                </a:solidFill>
              </a:defRPr>
            </a:pPr>
            <a:r>
              <a:rPr lang="en-US" dirty="0">
                <a:solidFill>
                  <a:srgbClr val="548235"/>
                </a:solidFill>
              </a:rPr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ítarefni frá OpenStax er © Rice University og gefið út samkvæmt alþjóðlega notkunarleyfinu CC BY-NC-SA 4.0 International. Aðeins má afrita það eða breyta því í óviðskiptalegum tilgangi, en geta verður OpenStax og Rice University sem höfunda og tilgreina allar breytingar. Öll aðlöguð útgáfa verður að vera gefin út með sams konar notkunarleyfi.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947</Words>
  <Application>Microsoft Macintosh PowerPoint</Application>
  <PresentationFormat>Widescreen</PresentationFormat>
  <Paragraphs>159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Cambria Math</vt:lpstr>
      <vt:lpstr>Office Theme</vt:lpstr>
      <vt:lpstr>Prealgebra 2e</vt:lpstr>
      <vt:lpstr>Chapter outline</vt:lpstr>
      <vt:lpstr>Figure 6.1</vt:lpstr>
      <vt:lpstr>6.1 Understand Percent</vt:lpstr>
      <vt:lpstr>Figure 6.2</vt:lpstr>
      <vt:lpstr>Table 6.1</vt:lpstr>
      <vt:lpstr>Figure 6.3</vt:lpstr>
      <vt:lpstr>Figure 6.4</vt:lpstr>
      <vt:lpstr>Table 6.2</vt:lpstr>
      <vt:lpstr>Figure 6.5</vt:lpstr>
      <vt:lpstr>Table 6.3</vt:lpstr>
      <vt:lpstr>Table 6.4</vt:lpstr>
      <vt:lpstr>6.2 Solve General Applications of Percent</vt:lpstr>
      <vt:lpstr>Figure 6.6</vt:lpstr>
      <vt:lpstr>6.3 Solve Sales Tax, Commission, and Discount Applications</vt:lpstr>
      <vt:lpstr>Figure 6.7</vt:lpstr>
      <vt:lpstr>Figure 6.8</vt:lpstr>
      <vt:lpstr>6.4 Solve Simple Interest Applications</vt:lpstr>
      <vt:lpstr>Table 6.5</vt:lpstr>
      <vt:lpstr>Table 6.6</vt:lpstr>
      <vt:lpstr>Table 6.7</vt:lpstr>
      <vt:lpstr>Table 6.8</vt:lpstr>
      <vt:lpstr>Table 6.9</vt:lpstr>
      <vt:lpstr>Table 6.10</vt:lpstr>
      <vt:lpstr>6.5 Solve Proportions and their Applications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Prealgebra 2e</dc:title>
  <dc:creator/>
  <cp:keywords/>
  <cp:lastModifiedBy>Colby Powers</cp:lastModifiedBy>
  <cp:revision>1</cp:revision>
  <dcterms:created xsi:type="dcterms:W3CDTF">2026-02-09T20:33:02Z</dcterms:created>
  <dcterms:modified xsi:type="dcterms:W3CDTF">2026-02-09T20:46:20Z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6 Percents</vt:lpwstr>
  </property>
</Properties>
</file>