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89" autoAdjust="0"/>
    <p:restoredTop sz="94683" autoAdjust="0"/>
  </p:normalViewPr>
  <p:slideViewPr>
    <p:cSldViewPr snapToGrid="0" snapToObjects="1">
      <p:cViewPr varScale="1">
        <p:scale>
          <a:sx n="117" d="100"/>
          <a:sy n="117" d="100"/>
        </p:scale>
        <p:origin x="208" y="6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different types of fruit at a market.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number line from 0 to 6 in increments of one. An arrow above the number line pointing to the right with the label “larger”. An arrow pointing to the left with the label “smaller”.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three stacks of American currency. First stack from left to right is a stack of 3 $100 bills, with label “Three $100 bills, 3 times $100 equals $300”. Second stack from left to right is a stack of 7 $10 bills, with label “Seven $10 bills, 7 times $10 equals $70”. Third stack from left to right is a stack of 4 $1 bills, with label “Four $1 bills, 4 times $1 equals $4”.</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with three items. The first item is a single block with the label “A single block represents 1”. The second item is a horizontal rod consisting of 10 blocks, with the label “A rod represents 10”. The third item is a square consisting of 100 blocks, with the label “A square represents 100”. The square is 10 blocks tall and 10 blocks wide.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consisting of three items. The first item is a square of 100 blocks, 10 blocks wide and 10 blocks tall, with the label “1 hundred”. The second item is 3 horizontal rods containing 10 blocks each, with the label “3 tens”. The third item is 8 individual blocks with the label “8 ones”.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chart titled 'Place Value' with fifteen columns and 4 rows, with the columns broken down into five groups of three. The header row shows Trillions, Billions, Millions, Thousands, and Ones. The next row has the values 'Hundred trillions', 'Ten trillions', 'trillions', 'hundred billions', 'ten billions', 'billions', 'hundred millions', 'ten millions', 'millions', 'hundred thousands', 'ten thousands', 'thousands', 'hundreds', 'tens', and 'ones'. The first 8 values in the next row are blank. Starting with the ninth column, the values are '5', '2', '7', '8', '1', '9', and '4'.</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number line from 70 to 80 with increments of one. All the numbers on the number line are black except for 70 and 80 which are red. There is an orange dot at the value “76” on the number line.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number line from 70 to 80 with increments of one. All the numbers on the number line are black except for 70 and 80 which are red. There is an orange dot at the value “72” on the number line.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number line from 70 to 80 with increments of one. All the numbers on the number line are black except for 70 and 80 which are red. There is an orange dot at the value “75” on the number line.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1.1; Columns: +, 0, 1, 2, 3, 4, 5, 6, 7, 8, 9; Row 1: 0, 0, 1, 2, 3, 4, 5, 6, 7, 8, 9; Row 2: 1, 1, 2, 3, 4, 5, 6, 7, 8, 9, 10; Row 3: 2, 2, 3, 4, 5, 6, 7, 8, 9, 10, 11; Row 4: 3, 3, 4, 5, 6, 7, 8, 9, 10, 11, 12; Row 5: 4, 4, 5, 6, 7, 8, 9, 10, 11, 12, 13; Row 6: 5, 5, 6, 7, 8, 9, 10, 11, 12, 13, 14; Row 7: 6, 6, 7, 8, 9, 10, 11, 12, 13, 14, 15; Row 8: 7, 7, 8, 9, 10, 11, 12, 13, 14, 15, 16; Row 9: 8, 8, 9, 10, 11, 12, 13, 14, 15, 16, 17; Row 10: 9, 9, 10, 11, 12, 13, 14, 15, 16, 17, 18</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containing two groups of items. The left group includes 1 horizontal rod with 10 blocks and 7 individual blocks 2 horizontal rods with 10 blocks each and 6 individual blocks. The label to the left of this group of items is “17 + 26 =”. The right group contains two items. Four horizontal rods containing 10 blocks each. Then, 3 individual blocks. The label for this group is “17 + 26 = 43”.</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3 horizontal rows of pennies, each row containing 8 pennies.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1.4; Columns: ×, 0, 1, 2, 3, 4, 5, 6, 7, 8, 9; Row 1: 0, 0, 0, 0, 0, 0, 0, 0, 0, 0, 0; Row 2: 1, 0, 1, 2, 3, 4, 5, 6, 7, 8, 9; Row 3: 2, 0, 2, 4, 6, 8, 10, 12, 14, 16, 18; Row 4: 3, 0, 3, 6, 9, 12, 15, 18, 21, 24, 27; Row 5: 4, 0, 4, 8, 12, 16, 20, 24, 28, 32, 36; Row 6: 5, 0, 5, 10, 15, 20, 25, 30, 35, 40, 45; Row 7: 6, 0, 6, 12, 18, 24, 30, 36, 42, 48, 54; Row 8: 7, 0, 7, 14, 21, 28, 35, 42, 49, 56, 63; Row 9: 8, 0, 8, 16, 24, 32, 40, 48, 56, 64, 72; Row 10: 9, 0, 9, 18, 27, 36, 45, 54, 63, 72, 81</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a rectangle containing 6 blocks, 2 feet tall and 3 feet wide. This image has the label “2 times 3 = 6 feet squared”.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three rows of four cookies to show twelve cookies.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28 cookies placed at random.</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28 cookies. There are 3 circles, each containing 8 cookies, leaving 3 cookies outside the circles.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4ce019ada453.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2.xml" /><ns0:Relationship Id="rId3" Type="http://schemas.openxmlformats.org/officeDocument/2006/relationships/image" Target="../media/v3_image4_52d4e28cb20d.png" /></ns0: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3.xml" /><ns0:Relationship Id="rId3" Type="http://schemas.openxmlformats.org/officeDocument/2006/relationships/image" Target="../media/v3_image5_ce2e7e217b3d.png"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4.xml" /><ns0:Relationship Id="rId3" Type="http://schemas.openxmlformats.org/officeDocument/2006/relationships/image" Target="../media/v3_image6_cfd2eab50537.png"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5.xml" /><ns0:Relationship Id="rId3" Type="http://schemas.openxmlformats.org/officeDocument/2006/relationships/image" Target="../media/v3_image7_f3662c6a599d.png" /></ns0: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6.xml" /><ns0:Relationship Id="rId3" Type="http://schemas.openxmlformats.org/officeDocument/2006/relationships/image" Target="../media/v3_image8_1241e95a4fa7.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4_ac5f3bcc1c80.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5_95e24425ddb5.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22.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8_85bcfe18b79d.png" /></ns0: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8.jpg"/></Relationships>
</file>

<file path=ppt/slides/_rels/slide2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9_92289cbc00b5.png" /></ns0: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0_b8591b87b46b.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2.jpg"/></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5_ca1738560379.png" /></ns0: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Undirstöðuatriði algebru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1. kafli Heilar óneikvæðar tölur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Inngangur að heilum óneikvæðum tölum</a:t>
            </a:r>
          </a:p>
          <a:p>
            <a:pPr marL="457189" lvl="0" indent="-457189">
              <a:buAutoNum type="arabicPeriod"/>
            </a:pPr>
            <a:r>
              <a:rPr/>
              <a:t>Samlagning heilla óneikvæðra talna</a:t>
            </a:r>
          </a:p>
          <a:p>
            <a:pPr marL="457189" lvl="0" indent="-457189">
              <a:buAutoNum type="arabicPeriod"/>
            </a:pPr>
            <a:r>
              <a:rPr/>
              <a:t>Frádráttur heilla óneikvæðra talna</a:t>
            </a:r>
          </a:p>
          <a:p>
            <a:pPr marL="457189" lvl="0" indent="-457189">
              <a:buAutoNum type="arabicPeriod"/>
            </a:pPr>
            <a:r>
              <a:rPr/>
              <a:t>Margföldun heilla óneikvæðra talna</a:t>
            </a:r>
          </a:p>
          <a:p>
            <a:pPr marL="457189" lvl="0" indent="-457189">
              <a:buAutoNum type="arabicPeriod"/>
            </a:pPr>
            <a:r>
              <a:rPr/>
              <a:t>Deiling heilla óneikvæðra talna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a:t>
            </a:r>
          </a:p>
        </p:txBody>
      </p:sp>
      <p:pic>
        <p:nvPicPr>
          <p:cNvPr id="3" name="Picture 1" descr="A photograph of different types of fruit at a market."/>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Til að kaupa ávexti eftir pundum á ávaxtamarkaði þarf grunnskilning á tölum. (mynd: Dr. Karl-Heinz Hochhaus, Wikimedia Commons)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1.1 Inngangur að heilum óneikvæðum tölum</a:t>
            </a:r>
          </a:p>
        </p:txBody>
      </p:sp>
      <p:sp>
        <p:nvSpPr>
          <p:cNvPr id="3" name="Content Placeholder 2"/>
          <p:cNvSpPr>
            <a:spLocks noGrp="1"/>
          </p:cNvSpPr>
          <p:nvPr>
            <p:ph idx="1"/>
          </p:nvPr>
        </p:nvSpPr>
        <p:spPr/>
        <p:txBody>
          <a:bodyPr/>
          <a:lstStyle/>
          <a:p>
            <a:pPr marL="0" lvl="0" indent="0">
              <a:buNone/>
            </a:pPr>
            <a:r>
              <a:rPr b="1"/>
              <a:t>Námsmarkmið</a:t>
            </a:r>
          </a:p>
          <a:p>
            <a:pPr lvl="0"/>
            <a:r>
              <a:rPr/>
              <a:t>Þekkja talningartölur og heilar óneikvæðar tölur</a:t>
            </a:r>
          </a:p>
          <a:p>
            <a:pPr lvl="0"/>
            <a:r>
              <a:rPr/>
              <a:t>Setja heilar óneikvæðar tölur fram með líkönum</a:t>
            </a:r>
          </a:p>
          <a:p>
            <a:pPr lvl="0"/>
            <a:r>
              <a:rPr/>
              <a:t>Ákvarða sætisgildi tölustafs</a:t>
            </a:r>
          </a:p>
          <a:p>
            <a:pPr lvl="0"/>
            <a:r>
              <a:rPr/>
              <a:t>Nota sætisgildi til að lesa heilar óneikvæðar tölur</a:t>
            </a:r>
          </a:p>
          <a:p>
            <a:pPr lvl="0"/>
            <a:r>
              <a:rPr/>
              <a:t>Nota sætisgildi til að skrifa heilar óneikvæðar tölur</a:t>
            </a:r>
          </a:p>
          <a:p>
            <a:pPr lvl="0"/>
            <a:r>
              <a:rPr/>
              <a:t>Námunda heilar óneikvæðar tölur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1.2</a:t>
            </a:r>
          </a:p>
        </p:txBody>
      </p:sp>
      <p:pic>
        <p:nvPicPr>
          <p:cNvPr id="3" name="Picture 1" descr="An image of a number line from 0 to 6 in increments of one. An arrow above the number line pointing to the right with the label “larger”. An arrow pointing to the left with the label “smalle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Tölurnar á talnalínunni stækka frá vinstri til hægri en minnka frá hægri til vinstri.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1.3</a:t>
            </a:r>
          </a:p>
        </p:txBody>
      </p:sp>
      <p:pic>
        <p:nvPicPr>
          <p:cNvPr id="3" name="Picture 1" descr="An image of three stacks of American currency. First stack from left to right is a stack of 3 $100 bills, with label “Three $100 bills, 3 times $100 equals $300”. Second stack from left to right is a stack of 7 $10 bills, with label “Seven $10 bills, 7 times $10 equals $70”. Third stack from left to right is a stack of 4 $1 bills, with label “Four $1 bills, 4 times $1 equals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þremur stöflum af bandarískum peningaseðlum. Fyrsti staflinn frá vinstri inniheldur 3 $100 seðla og er merktur „Þrír $100 seðlar, 3 sinnum $100 jafngildir $300“. Annar staflinn inniheldur 7 $10 seðla og er merktur „Sjö $10 seðlar, 7 sinnum $10 jafngildir $70“. Þriðji staflinn inniheldur 4 $1 seðla og er merktur „Fjórir $1 seðlar, 4 sinnum $1 jafngildir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1.4</a:t>
            </a:r>
          </a:p>
        </p:txBody>
      </p:sp>
      <p:pic>
        <p:nvPicPr>
          <p:cNvPr id="3" name="Picture 1" descr="An image with three items. The first item is a single block with the label “A single block represents 1”. The second item is a horizontal rod consisting of 10 blocks, with the label “A rod represents 10”. The third item is a square consisting of 100 blocks, with the label “A square represents 100”. The square is 10 blocks tall and 10 blocks wid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þrjá hluti. Fyrsti hlutinn er stakur kubbur, merktur „Stakur kubbur táknar 1“. Annar hlutinn er lárétt stöng úr 10 kubbum, merkt „Stöng táknar 10“. Þriðji hlutinn er ferningur úr 100 kubbum, merktur „Ferningur táknar 100“. Ferningurinn er 10 kubbar á hæð og 10 kubbar á breidd.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1.5</a:t>
            </a:r>
          </a:p>
        </p:txBody>
      </p:sp>
      <p:pic>
        <p:nvPicPr>
          <p:cNvPr id="3" name="Picture 1" descr="An image consisting of three items. The first item is a square of 100 blocks, 10 blocks wide and 10 blocks tall, with the label “1 hundred”. The second item is 3 horizontal rods containing 10 blocks each, with the label “3 tens”. The third item is 8 individual blocks with the label “8 on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Við notum sætisgildi til að sýna gildi tölunnar 138.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1.6</a:t>
            </a:r>
          </a:p>
        </p:txBody>
      </p:sp>
      <p:pic>
        <p:nvPicPr>
          <p:cNvPr id="3" name="Picture 1" descr="A chart titled 'Place Value' with fifteen columns and 4 rows, with the columns broken down into five groups of three. The header row shows Trillions, Billions, Millions, Thousands, and Ones. The next row has the values 'Hundred trillions', 'Ten trillions', 'trillions', 'hundred billions', 'ten billions', 'billions', 'hundred millions', 'ten millions', 'millions', 'hundred thousands', 'ten thousands', 'thousands', 'hundreds', 'tens', and 'ones'. The first 8 values in the next row are blank. Starting with the ninth column, the values are '5', '2', '7', '8', '1', '9', and '4'."/>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Tafla með fyrirsögninni „Sætisgildi“ hefur fimmtán dálka og 4 raðir. Dálkunum er skipt í fimm þriggja dálka flokka. Í fyrirsagnarröðinni standa Billjónir, Milljarðar, Milljónir, Þúsundir og Einingar. Í næstu röð standa „hundruð billjóna“, „tugir billjóna“, „billjónir“, „hundruð milljarða“, „tugir milljarða“, „milljarðar“, „hundruð milljóna“, „tugir milljóna“, „milljónir“, „hundruð þúsunda“, „tugir þúsunda“, „þúsundir“, „hundruð“, „tugir“ og „einingar“. Fyrstu 8 reitir næstu raðar eru auðir. Frá og með níunda dálki standa þar „5“, „2“, „7“, „8“, „1“, „9“ og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1.7</a:t>
            </a:r>
          </a:p>
        </p:txBody>
      </p:sp>
      <p:pic>
        <p:nvPicPr>
          <p:cNvPr id="3" name="Picture 1" descr="An image of a number line from 70 to 80 with increments of one. All the numbers on the number line are black except for 70 and 80 which are red. There is an orange dot at the value “76” on the number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Við sjáum að 76 er nær 80 en 70. Því er 76 námundað að næsta tug 80.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1.8</a:t>
            </a:r>
          </a:p>
        </p:txBody>
      </p:sp>
      <p:pic>
        <p:nvPicPr>
          <p:cNvPr id="3" name="Picture 1" descr="An image of a number line from 70 to 80 with increments of one. All the numbers on the number line are black except for 70 and 80 which are red. There is an orange dot at the value “72” on the number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Við sjáum að 72 er nær 70. Því er 72 námundað að næsta tug 70.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1.9</a:t>
            </a:r>
          </a:p>
        </p:txBody>
      </p:sp>
      <p:pic>
        <p:nvPicPr>
          <p:cNvPr id="3" name="Picture 1" descr="An image of a number line from 70 to 80 with increments of one. All the numbers on the number line are black except for 70 and 80 which are red. There is an orange dot at the value “75” on the number line."/>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Talan 75 er nákvæmlega mitt á milli 70 og 80.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1.2 Samlagning heilla óneikvæðra talna</a:t>
            </a:r>
          </a:p>
        </p:txBody>
      </p:sp>
      <p:sp>
        <p:nvSpPr>
          <p:cNvPr id="3" name="Content Placeholder 2"/>
          <p:cNvSpPr>
            <a:spLocks noGrp="1"/>
          </p:cNvSpPr>
          <p:nvPr>
            <p:ph idx="1"/>
          </p:nvPr>
        </p:nvSpPr>
        <p:spPr/>
        <p:txBody>
          <a:bodyPr/>
          <a:lstStyle/>
          <a:p>
            <a:pPr marL="0" lvl="0" indent="0">
              <a:buNone/>
            </a:pPr>
            <a:r>
              <a:rPr b="1"/>
              <a:t>Námsmarkmið</a:t>
            </a:r>
          </a:p>
          <a:p>
            <a:pPr lvl="0"/>
            <a:r>
              <a:rPr/>
              <a:t>Nota táknmál samlagningar</a:t>
            </a:r>
          </a:p>
          <a:p>
            <a:pPr lvl="0"/>
            <a:r>
              <a:rPr/>
              <a:t>Setja samlagningu heilla óneikvæðra talna fram með líkönum</a:t>
            </a:r>
          </a:p>
          <a:p>
            <a:pPr lvl="0"/>
            <a:r>
              <a:rPr/>
              <a:t>Leggja saman heilar óneikvæðar tölur án líkana</a:t>
            </a:r>
          </a:p>
          <a:p>
            <a:pPr lvl="0"/>
            <a:r>
              <a:rPr/>
              <a:t>Færa orðasambönd yfir á táknmál stærðfræðinnar</a:t>
            </a:r>
          </a:p>
          <a:p>
            <a:pPr lvl="0"/>
            <a:r>
              <a:rPr/>
              <a:t>Nota samlagningu heilla óneikvæðra talna í hagnýtum verkefnum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1.1</a:t>
            </a:r>
          </a:p>
        </p:txBody>
      </p:sp>
      <p:pic>
        <p:nvPicPr>
          <p:cNvPr id="3" name="Picture 1" descr="Table 1.1; Columns: +, 0, 1, 2, 3, 4, 5, 6, 7, 8, 9; Row 1: 0, 0, 1, 2, 3, 4, 5, 6, 7, 8, 9; Row 2: 1, 1, 2, 3, 4, 5, 6, 7, 8, 9, 10; Row 3: 2, 2, 3, 4, 5, 6, 7, 8, 9, 1... (Full description in notes)"/>
          <p:cNvPicPr>
            <a:picLocks noGrp="1" noChangeAspect="1"/>
          </p:cNvPicPr>
          <p:nvPr/>
        </p:nvPicPr>
        <p:blipFill>
          <a:blip r:embed="rId3"/>
          <a:stretch>
            <a:fillRect/>
          </a:stretch>
        </p:blipFill>
        <p:spPr bwMode="auto">
          <a:xfrm>
            <a:off x="3352800" y="952500"/>
            <a:ext cx="5499100" cy="5168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1.10</a:t>
            </a:r>
          </a:p>
        </p:txBody>
      </p:sp>
      <p:pic>
        <p:nvPicPr>
          <p:cNvPr id="3" name="Picture 1" descr="An image containing two groups of items. The left group includes 1 horizontal rod with 10 blocks and 7 individual blocks 2 horizontal rods with 10 blocks each and 6 individual blocks. The label to the left of this group of items is “17 + 26 =”. The right group contains two items. Four horizontal rods containing 10 blocks each. Then, 3 individual blocks. The label for this group is “17 + 26 = 43”."/>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tvo hópa hluta. Vinstri hópurinn inniheldur 1 lárétta stöng með 10 kubbum og 7 staka kubba, ásamt 2 láréttum stöngum með 10 kubbum hvorri og 6 stökum kubbum. Vinstra megin við hópinn stendur „17 + 26 =“. Hægra megin eru 4 láréttar stangir með 10 kubbum hver og síðan 3 stakir kubbar. Hópurinn er merktur „17 + 26 = 43“.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Reikniaðgerð</a:t>
                          </a:r>
                        </a:p>
                      </a:txBody>
                      <a:tcPr/>
                    </a:tc>
                    <a:tc>
                      <a:txBody>
                        <a:bodyPr/>
                        <a:lstStyle/>
                        <a:p>
                          <a:pPr marL="0" lvl="0" indent="0">
                            <a:buNone/>
                          </a:pPr>
                          <a:r>
                            <a:t>Orðalag</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0">
                    <a:tc>
                      <a:txBody>
                        <a:bodyPr/>
                        <a:lstStyle/>
                        <a:p>
                          <a:pPr marL="0" lvl="0" indent="0">
                            <a:buNone/>
                          </a:pPr>
                          <a:r>
                            <a:t>Samlagning</a:t>
                          </a:r>
                        </a:p>
                      </a:txBody>
                      <a:tcPr/>
                    </a:tc>
                    <a:tc>
                      <a:txBody>
                        <a:bodyPr/>
                        <a:lstStyle/>
                        <a:p>
                          <a:pPr marL="0" lvl="0" indent="0">
                            <a:buNone/>
                          </a:pPr>
                          <a:r>
                            <a:t>plús</a:t>
                          </a:r>
                          <a:br/>
                          <a:r>
                            <a:t>summa</a:t>
                          </a:r>
                          <a:br/>
                          <a:r>
                            <a:t>hækkað um</a:t>
                          </a:r>
                          <a:br/>
                          <a:r>
                            <a:t>meira en</a:t>
                          </a:r>
                          <a:br/>
                          <a:r>
                            <a:t>samtals</a:t>
                          </a:r>
                          <a:br/>
                          <a:r>
                            <a:t>lagt við</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plús </a:t>
                          </a:r>
                          <a14:m>
                            <m:oMath xmlns:m="http://schemas.openxmlformats.org/officeDocument/2006/math">
                              <m:r>
                                <a:rPr>
                                  <a:latin typeface="Cambria Math" panose="02040503050406030204" pitchFamily="18" charset="0"/>
                                </a:rPr>
                                <m:t>2</m:t>
                              </m:r>
                            </m:oMath>
                          </a14:m>
                          <a:br/>
                          <a:r>
                            <a:t>summa </a:t>
                          </a:r>
                          <a14:m>
                            <m:oMath xmlns:m="http://schemas.openxmlformats.org/officeDocument/2006/math">
                              <m:r>
                                <a:rPr>
                                  <a:latin typeface="Cambria Math" panose="02040503050406030204" pitchFamily="18" charset="0"/>
                                </a:rPr>
                                <m:t>3</m:t>
                              </m:r>
                            </m:oMath>
                          </a14:m>
                          <a:r>
                            <a:t> og </a:t>
                          </a:r>
                          <a14:m>
                            <m:oMath xmlns:m="http://schemas.openxmlformats.org/officeDocument/2006/math">
                              <m:r>
                                <a:rPr>
                                  <a:latin typeface="Cambria Math" panose="02040503050406030204" pitchFamily="18" charset="0"/>
                                </a:rPr>
                                <m:t>4</m:t>
                              </m:r>
                            </m:oMath>
                          </a14:m>
                          <a:br/>
                          <a14:m>
                            <m:oMath xmlns:m="http://schemas.openxmlformats.org/officeDocument/2006/math">
                              <m:r>
                                <a:rPr>
                                  <a:latin typeface="Cambria Math" panose="02040503050406030204" pitchFamily="18" charset="0"/>
                                </a:rPr>
                                <m:t>5</m:t>
                              </m:r>
                            </m:oMath>
                          </a14:m>
                          <a:r>
                            <a:t> hækkað um </a:t>
                          </a:r>
                          <a14:m>
                            <m:oMath xmlns:m="http://schemas.openxmlformats.org/officeDocument/2006/math">
                              <m:r>
                                <a:rPr>
                                  <a:latin typeface="Cambria Math" panose="02040503050406030204" pitchFamily="18" charset="0"/>
                                </a:rPr>
                                <m:t>6</m:t>
                              </m:r>
                            </m:oMath>
                          </a14:m>
                          <a:br/>
                          <a14:m>
                            <m:oMath xmlns:m="http://schemas.openxmlformats.org/officeDocument/2006/math">
                              <m:r>
                                <a:rPr>
                                  <a:latin typeface="Cambria Math" panose="02040503050406030204" pitchFamily="18" charset="0"/>
                                </a:rPr>
                                <m:t>8</m:t>
                              </m:r>
                            </m:oMath>
                          </a14:m>
                          <a:r>
                            <a:t> meira en </a:t>
                          </a:r>
                          <a14:m>
                            <m:oMath xmlns:m="http://schemas.openxmlformats.org/officeDocument/2006/math">
                              <m:r>
                                <a:rPr>
                                  <a:latin typeface="Cambria Math" panose="02040503050406030204" pitchFamily="18" charset="0"/>
                                </a:rPr>
                                <m:t>7</m:t>
                              </m:r>
                            </m:oMath>
                          </a14:m>
                          <a:br/>
                          <a:r>
                            <a:t>summan af </a:t>
                          </a:r>
                          <a14:m>
                            <m:oMath xmlns:m="http://schemas.openxmlformats.org/officeDocument/2006/math">
                              <m:r>
                                <a:rPr>
                                  <a:latin typeface="Cambria Math" panose="02040503050406030204" pitchFamily="18" charset="0"/>
                                </a:rPr>
                                <m:t>9</m:t>
                              </m:r>
                            </m:oMath>
                          </a14:m>
                          <a:r>
                            <a:t> og </a:t>
                          </a:r>
                          <a14:m>
                            <m:oMath xmlns:m="http://schemas.openxmlformats.org/officeDocument/2006/math">
                              <m:r>
                                <a:rPr>
                                  <a:latin typeface="Cambria Math" panose="02040503050406030204" pitchFamily="18" charset="0"/>
                                </a:rPr>
                                <m:t>5</m:t>
                              </m:r>
                            </m:oMath>
                          </a14:m>
                          <a:br/>
                          <a14:m>
                            <m:oMath xmlns:m="http://schemas.openxmlformats.org/officeDocument/2006/math">
                              <m:r>
                                <a:rPr>
                                  <a:latin typeface="Cambria Math" panose="02040503050406030204" pitchFamily="18" charset="0"/>
                                </a:rPr>
                                <m:t>6</m:t>
                              </m:r>
                            </m:oMath>
                          </a14:m>
                          <a:r>
                            <a:t> lagt við </a:t>
                          </a:r>
                          <a14:m>
                            <m:oMath xmlns:m="http://schemas.openxmlformats.org/officeDocument/2006/math">
                              <m:r>
                                <a:rPr>
                                  <a:latin typeface="Cambria Math" panose="02040503050406030204" pitchFamily="18" charset="0"/>
                                </a:rPr>
                                <m:t>4</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m:t>
                                </m:r>
                              </m:oMath>
                              <m:oMath xmlns:m="http://schemas.openxmlformats.org/officeDocument/2006/math">
                                <m:r>
                                  <a:rPr>
                                    <a:latin typeface="Cambria Math" panose="02040503050406030204" pitchFamily="18" charset="0"/>
                                  </a:rPr>
                                  <m:t>3+4</m:t>
                                </m:r>
                              </m:oMath>
                              <m:oMath xmlns:m="http://schemas.openxmlformats.org/officeDocument/2006/math">
                                <m:r>
                                  <a:rPr>
                                    <a:latin typeface="Cambria Math" panose="02040503050406030204" pitchFamily="18" charset="0"/>
                                  </a:rPr>
                                  <m:t>5+6</m:t>
                                </m:r>
                              </m:oMath>
                              <m:oMath xmlns:m="http://schemas.openxmlformats.org/officeDocument/2006/math">
                                <m:r>
                                  <a:rPr>
                                    <a:latin typeface="Cambria Math" panose="02040503050406030204" pitchFamily="18" charset="0"/>
                                  </a:rPr>
                                  <m:t>7+8</m:t>
                                </m:r>
                              </m:oMath>
                              <m:oMath xmlns:m="http://schemas.openxmlformats.org/officeDocument/2006/math">
                                <m:r>
                                  <a:rPr>
                                    <a:latin typeface="Cambria Math" panose="02040503050406030204" pitchFamily="18" charset="0"/>
                                  </a:rPr>
                                  <m:t>9+5</m:t>
                                </m:r>
                              </m:oMath>
                              <m:oMath xmlns:m="http://schemas.openxmlformats.org/officeDocument/2006/math">
                                <m:r>
                                  <a:rPr>
                                    <a:latin typeface="Cambria Math" panose="02040503050406030204" pitchFamily="18" charset="0"/>
                                  </a:rPr>
                                  <m:t>4+6</m:t>
                                </m:r>
                              </m:oMath>
                            </m:oMathPara>
                          </a14:m>
                          <a:endParaRP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0312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Reikniaðgerð</a:t>
                          </a:r>
                        </a:p>
                      </a:txBody>
                      <a:tcPr/>
                    </a:tc>
                    <a:tc>
                      <a:txBody>
                        <a:bodyPr/>
                        <a:lstStyle/>
                        <a:p>
                          <a:pPr marL="0" lvl="0" indent="0">
                            <a:buNone/>
                          </a:pPr>
                          <a:r>
                            <a:t>Orðalag</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1737360">
                    <a:tc>
                      <a:txBody>
                        <a:bodyPr/>
                        <a:lstStyle/>
                        <a:p>
                          <a:pPr marL="0" lvl="0" indent="0">
                            <a:buNone/>
                          </a:pPr>
                          <a:r>
                            <a:t>Samlagning</a:t>
                          </a:r>
                        </a:p>
                      </a:txBody>
                      <a:tcPr/>
                    </a:tc>
                    <a:tc>
                      <a:txBody>
                        <a:bodyPr/>
                        <a:lstStyle/>
                        <a:p>
                          <a:pPr marL="0" lvl="0" indent="0">
                            <a:buNone/>
                          </a:pPr>
                          <a:r>
                            <a:t>plús</a:t>
                          </a:r>
                          <a:br/>
                          <a:r>
                            <a:t>summa</a:t>
                          </a:r>
                          <a:br/>
                          <a:r>
                            <a:t>hækkað um</a:t>
                          </a:r>
                          <a:br/>
                          <a:r>
                            <a:t>meira en</a:t>
                          </a:r>
                          <a:br/>
                          <a:r>
                            <a:t>samtals</a:t>
                          </a:r>
                          <a:br/>
                          <a:r>
                            <a:t>lagt við</a:t>
                          </a:r>
                        </a:p>
                      </a:txBody>
                      <a:tcPr/>
                    </a:tc>
                    <a:tc>
                      <a:txBody>
                        <a:bodyPr/>
                        <a:lstStyle/>
                        <a:p>
                          <a:endParaRPr lang="en-US"/>
                        </a:p>
                      </a:txBody>
                      <a:tcPr>
                        <a:blipFill>
                          <a:blip r:embed="rId2"/>
                          <a:stretch>
                            <a:fillRect l="-200463" t="-23358" r="-101389" b="-5839"/>
                          </a:stretch>
                        </a:blipFill>
                      </a:tcPr>
                    </a:tc>
                    <a:tc>
                      <a:txBody>
                        <a:bodyPr/>
                        <a:lstStyle/>
                        <a:p>
                          <a:endParaRPr lang="en-US"/>
                        </a:p>
                      </a:txBody>
                      <a:tcPr>
                        <a:blipFill>
                          <a:blip r:embed="rId2"/>
                          <a:stretch>
                            <a:fillRect l="-300463" t="-23358" r="-1389" b="-5839"/>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1.3 Frádráttur heilla talna</a:t>
            </a:r>
          </a:p>
        </p:txBody>
      </p:sp>
      <p:sp>
        <p:nvSpPr>
          <p:cNvPr id="3" name="Content Placeholder 2"/>
          <p:cNvSpPr>
            <a:spLocks noGrp="1"/>
          </p:cNvSpPr>
          <p:nvPr>
            <p:ph idx="1"/>
          </p:nvPr>
        </p:nvSpPr>
        <p:spPr/>
        <p:txBody>
          <a:bodyPr/>
          <a:lstStyle/>
          <a:p>
            <a:pPr marL="0" lvl="0" indent="0">
              <a:buNone/>
            </a:pPr>
            <a:r>
              <a:rPr b="1"/>
              <a:t>Námsmarkmið</a:t>
            </a:r>
          </a:p>
          <a:p>
            <a:pPr lvl="0"/>
            <a:r>
              <a:rPr/>
              <a:t>Nota táknmál frádráttar</a:t>
            </a:r>
          </a:p>
          <a:p>
            <a:pPr lvl="0"/>
            <a:r>
              <a:rPr/>
              <a:t>Sýna frádrátt heilla talna með líkönum</a:t>
            </a:r>
          </a:p>
          <a:p>
            <a:pPr lvl="0"/>
            <a:r>
              <a:rPr/>
              <a:t>Draga heilar tölur frá</a:t>
            </a:r>
          </a:p>
          <a:p>
            <a:pPr lvl="0"/>
            <a:r>
              <a:rPr/>
              <a:t>Umrita orðasambönd með stærðfræðitáknum</a:t>
            </a:r>
          </a:p>
          <a:p>
            <a:pPr lvl="0"/>
            <a:r>
              <a:rPr/>
              <a:t>Nota frádrátt heilla talna í hagnýtum verkefnum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1.3</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Reikniaðgerð</a:t>
                          </a:r>
                        </a:p>
                      </a:txBody>
                      <a:tcPr/>
                    </a:tc>
                    <a:tc>
                      <a:txBody>
                        <a:bodyPr/>
                        <a:lstStyle/>
                        <a:p>
                          <a:pPr marL="0" lvl="0" indent="0">
                            <a:buNone/>
                          </a:pPr>
                          <a:r>
                            <a:t>Orðasamband</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0">
                    <a:tc>
                      <a:txBody>
                        <a:bodyPr/>
                        <a:lstStyle/>
                        <a:p>
                          <a:pPr marL="0" lvl="0" indent="0">
                            <a:buNone/>
                          </a:pPr>
                          <a:r>
                            <a:t>Frádráttur</a:t>
                          </a:r>
                        </a:p>
                      </a:txBody>
                      <a:tcPr/>
                    </a:tc>
                    <a:tc>
                      <a:txBody>
                        <a:bodyPr/>
                        <a:lstStyle/>
                        <a:p>
                          <a:pPr marL="0" lvl="0" indent="0">
                            <a:buNone/>
                          </a:pPr>
                          <a:r>
                            <a:t>mínus</a:t>
                          </a:r>
                        </a:p>
                      </a:txBody>
                      <a:tcPr/>
                    </a:tc>
                    <a:tc>
                      <a:txBody>
                        <a:bodyPr/>
                        <a:lstStyle/>
                        <a:p>
                          <a:pPr marL="0" lvl="0" indent="0">
                            <a:buNone/>
                          </a:pPr>
                          <a14:m>
                            <m:oMath xmlns:m="http://schemas.openxmlformats.org/officeDocument/2006/math">
                              <m:r>
                                <a:rPr>
                                  <a:latin typeface="Cambria Math" panose="02040503050406030204" pitchFamily="18" charset="0"/>
                                </a:rPr>
                                <m:t>5</m:t>
                              </m:r>
                            </m:oMath>
                          </a14:m>
                          <a:r>
                            <a:t> mínus </a:t>
                          </a:r>
                          <a14:m>
                            <m:oMath xmlns:m="http://schemas.openxmlformats.org/officeDocument/2006/math">
                              <m:r>
                                <a:rPr>
                                  <a:latin typeface="Cambria Math" panose="02040503050406030204" pitchFamily="18" charset="0"/>
                                </a:rPr>
                                <m:t>1</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5−1</m:t>
                                </m:r>
                              </m:oMath>
                            </m:oMathPara>
                          </a14:m>
                          <a:endParaRPr/>
                        </a:p>
                      </a:txBody>
                      <a:tcPr/>
                    </a:tc>
                    <a:extLst>
                      <a:ext uri="{0D108BD9-81ED-4DB2-BD59-A6C34878D82A}">
                        <a16:rowId xmlns:a16="http://schemas.microsoft.com/office/drawing/2014/main" val="10001"/>
                      </a:ext>
                    </a:extLst>
                  </a:tr>
                  <a:tr h="0">
                    <a:tc>
                      <a:txBody>
                        <a:bodyPr/>
                        <a:lstStyle/>
                        <a:p>
                          <a:endParaRPr/>
                        </a:p>
                      </a:txBody>
                      <a:tcPr/>
                    </a:tc>
                    <a:tc>
                      <a:txBody>
                        <a:bodyPr/>
                        <a:lstStyle/>
                        <a:p>
                          <a:pPr marL="0" lvl="0" indent="0">
                            <a:buNone/>
                          </a:pPr>
                          <a:r>
                            <a:t>mismunur</a:t>
                          </a:r>
                        </a:p>
                      </a:txBody>
                      <a:tcPr/>
                    </a:tc>
                    <a:tc>
                      <a:txBody>
                        <a:bodyPr/>
                        <a:lstStyle/>
                        <a:p>
                          <a:pPr marL="0" lvl="0" indent="0">
                            <a:buNone/>
                          </a:pPr>
                          <a:r>
                            <a:t>mismunurinn á </a:t>
                          </a:r>
                          <a14:m>
                            <m:oMath xmlns:m="http://schemas.openxmlformats.org/officeDocument/2006/math">
                              <m:r>
                                <a:rPr>
                                  <a:latin typeface="Cambria Math" panose="02040503050406030204" pitchFamily="18" charset="0"/>
                                </a:rPr>
                                <m:t>9</m:t>
                              </m:r>
                            </m:oMath>
                          </a14:m>
                          <a:r>
                            <a:t> og </a:t>
                          </a:r>
                          <a14:m>
                            <m:oMath xmlns:m="http://schemas.openxmlformats.org/officeDocument/2006/math">
                              <m:r>
                                <a:rPr>
                                  <a:latin typeface="Cambria Math" panose="02040503050406030204" pitchFamily="18" charset="0"/>
                                </a:rPr>
                                <m:t>4</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9−4</m:t>
                                </m:r>
                              </m:oMath>
                            </m:oMathPara>
                          </a14:m>
                          <a:endParaRPr/>
                        </a:p>
                      </a:txBody>
                      <a:tcPr/>
                    </a:tc>
                    <a:extLst>
                      <a:ext uri="{0D108BD9-81ED-4DB2-BD59-A6C34878D82A}">
                        <a16:rowId xmlns:a16="http://schemas.microsoft.com/office/drawing/2014/main" val="10002"/>
                      </a:ext>
                    </a:extLst>
                  </a:tr>
                  <a:tr h="0">
                    <a:tc>
                      <a:txBody>
                        <a:bodyPr/>
                        <a:lstStyle/>
                        <a:p>
                          <a:endParaRPr/>
                        </a:p>
                      </a:txBody>
                      <a:tcPr/>
                    </a:tc>
                    <a:tc>
                      <a:txBody>
                        <a:bodyPr/>
                        <a:lstStyle/>
                        <a:p>
                          <a:pPr marL="0" lvl="0" indent="0">
                            <a:buNone/>
                          </a:pPr>
                          <a:r>
                            <a:t>minnkað um</a:t>
                          </a:r>
                        </a:p>
                      </a:txBody>
                      <a:tcPr/>
                    </a:tc>
                    <a:tc>
                      <a:txBody>
                        <a:bodyPr/>
                        <a:lstStyle/>
                        <a:p>
                          <a:pPr marL="0" lvl="0" indent="0">
                            <a:buNone/>
                          </a:pPr>
                          <a14:m>
                            <m:oMath xmlns:m="http://schemas.openxmlformats.org/officeDocument/2006/math">
                              <m:r>
                                <a:rPr>
                                  <a:latin typeface="Cambria Math" panose="02040503050406030204" pitchFamily="18" charset="0"/>
                                </a:rPr>
                                <m:t>7</m:t>
                              </m:r>
                            </m:oMath>
                          </a14:m>
                          <a:r>
                            <a:t> minnkað um </a:t>
                          </a:r>
                          <a14:m>
                            <m:oMath xmlns:m="http://schemas.openxmlformats.org/officeDocument/2006/math">
                              <m:r>
                                <a:rPr>
                                  <a:latin typeface="Cambria Math" panose="02040503050406030204" pitchFamily="18" charset="0"/>
                                </a:rPr>
                                <m:t>3</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7−3</m:t>
                                </m:r>
                              </m:oMath>
                            </m:oMathPara>
                          </a14:m>
                          <a:endParaRPr/>
                        </a:p>
                      </a:txBody>
                      <a:tcPr/>
                    </a:tc>
                    <a:extLst>
                      <a:ext uri="{0D108BD9-81ED-4DB2-BD59-A6C34878D82A}">
                        <a16:rowId xmlns:a16="http://schemas.microsoft.com/office/drawing/2014/main" val="10003"/>
                      </a:ext>
                    </a:extLst>
                  </a:tr>
                  <a:tr h="0">
                    <a:tc>
                      <a:txBody>
                        <a:bodyPr/>
                        <a:lstStyle/>
                        <a:p>
                          <a:endParaRPr/>
                        </a:p>
                      </a:txBody>
                      <a:tcPr/>
                    </a:tc>
                    <a:tc>
                      <a:txBody>
                        <a:bodyPr/>
                        <a:lstStyle/>
                        <a:p>
                          <a:pPr marL="0" lvl="0" indent="0">
                            <a:buNone/>
                          </a:pPr>
                          <a:r>
                            <a:t>minna en</a:t>
                          </a:r>
                        </a:p>
                      </a:txBody>
                      <a:tcPr/>
                    </a:tc>
                    <a:tc>
                      <a:txBody>
                        <a:bodyPr/>
                        <a:lstStyle/>
                        <a:p>
                          <a:pPr marL="0" lvl="0" indent="0">
                            <a:buNone/>
                          </a:pPr>
                          <a14:m>
                            <m:oMath xmlns:m="http://schemas.openxmlformats.org/officeDocument/2006/math">
                              <m:r>
                                <a:rPr>
                                  <a:latin typeface="Cambria Math" panose="02040503050406030204" pitchFamily="18" charset="0"/>
                                </a:rPr>
                                <m:t>5</m:t>
                              </m:r>
                            </m:oMath>
                          </a14:m>
                          <a:r>
                            <a:t> minna en </a:t>
                          </a:r>
                          <a14:m>
                            <m:oMath xmlns:m="http://schemas.openxmlformats.org/officeDocument/2006/math">
                              <m:r>
                                <a:rPr>
                                  <a:latin typeface="Cambria Math" panose="02040503050406030204" pitchFamily="18" charset="0"/>
                                </a:rPr>
                                <m:t>8</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8−5</m:t>
                                </m:r>
                              </m:oMath>
                            </m:oMathPara>
                          </a14:m>
                          <a:endParaRPr/>
                        </a:p>
                      </a:txBody>
                      <a:tcPr/>
                    </a:tc>
                    <a:extLst>
                      <a:ext uri="{0D108BD9-81ED-4DB2-BD59-A6C34878D82A}">
                        <a16:rowId xmlns:a16="http://schemas.microsoft.com/office/drawing/2014/main" val="10004"/>
                      </a:ext>
                    </a:extLst>
                  </a:tr>
                  <a:tr h="0">
                    <a:tc>
                      <a:txBody>
                        <a:bodyPr/>
                        <a:lstStyle/>
                        <a:p>
                          <a:endParaRPr/>
                        </a:p>
                      </a:txBody>
                      <a:tcPr/>
                    </a:tc>
                    <a:tc>
                      <a:txBody>
                        <a:bodyPr/>
                        <a:lstStyle/>
                        <a:p>
                          <a:pPr marL="0" lvl="0" indent="0">
                            <a:buNone/>
                          </a:pPr>
                          <a:r>
                            <a:t>dregið frá</a:t>
                          </a:r>
                        </a:p>
                      </a:txBody>
                      <a:tcPr/>
                    </a:tc>
                    <a:tc>
                      <a:txBody>
                        <a:bodyPr/>
                        <a:lstStyle/>
                        <a:p>
                          <a:pPr marL="0" lvl="0" indent="0">
                            <a:buNone/>
                          </a:pPr>
                          <a14:m>
                            <m:oMath xmlns:m="http://schemas.openxmlformats.org/officeDocument/2006/math">
                              <m:r>
                                <a:rPr>
                                  <a:latin typeface="Cambria Math" panose="02040503050406030204" pitchFamily="18" charset="0"/>
                                </a:rPr>
                                <m:t>1</m:t>
                              </m:r>
                            </m:oMath>
                          </a14:m>
                          <a:r>
                            <a:t> dregið frá </a:t>
                          </a:r>
                          <a14:m>
                            <m:oMath xmlns:m="http://schemas.openxmlformats.org/officeDocument/2006/math">
                              <m:r>
                                <a:rPr>
                                  <a:latin typeface="Cambria Math" panose="02040503050406030204" pitchFamily="18" charset="0"/>
                                </a:rPr>
                                <m:t>6</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6−1</m:t>
                                </m:r>
                              </m:oMath>
                            </m:oMathPara>
                          </a14:m>
                          <a:endParaRPr/>
                        </a:p>
                      </a:txBody>
                      <a:tcPr/>
                    </a:tc>
                    <a:extLst>
                      <a:ext uri="{0D108BD9-81ED-4DB2-BD59-A6C34878D82A}">
                        <a16:rowId xmlns:a16="http://schemas.microsoft.com/office/drawing/2014/main" val="10005"/>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21945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Reikniaðgerð</a:t>
                          </a:r>
                        </a:p>
                      </a:txBody>
                      <a:tcPr/>
                    </a:tc>
                    <a:tc>
                      <a:txBody>
                        <a:bodyPr/>
                        <a:lstStyle/>
                        <a:p>
                          <a:pPr marL="0" lvl="0" indent="0">
                            <a:buNone/>
                          </a:pPr>
                          <a:r>
                            <a:t>Orðasamband</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365760">
                    <a:tc>
                      <a:txBody>
                        <a:bodyPr/>
                        <a:lstStyle/>
                        <a:p>
                          <a:pPr marL="0" lvl="0" indent="0">
                            <a:buNone/>
                          </a:pPr>
                          <a:r>
                            <a:t>Frádráttur</a:t>
                          </a:r>
                        </a:p>
                      </a:txBody>
                      <a:tcPr/>
                    </a:tc>
                    <a:tc>
                      <a:txBody>
                        <a:bodyPr/>
                        <a:lstStyle/>
                        <a:p>
                          <a:pPr marL="0" lvl="0" indent="0">
                            <a:buNone/>
                          </a:pPr>
                          <a:r>
                            <a:t>mínus</a:t>
                          </a:r>
                        </a:p>
                      </a:txBody>
                      <a:tcPr/>
                    </a:tc>
                    <a:tc>
                      <a:txBody>
                        <a:bodyPr/>
                        <a:lstStyle/>
                        <a:p>
                          <a:endParaRPr lang="en-US"/>
                        </a:p>
                      </a:txBody>
                      <a:tcPr>
                        <a:blipFill>
                          <a:blip r:embed="rId2"/>
                          <a:stretch>
                            <a:fillRect l="-200463" t="-110345" r="-101389" b="-424138"/>
                          </a:stretch>
                        </a:blipFill>
                      </a:tcPr>
                    </a:tc>
                    <a:tc>
                      <a:txBody>
                        <a:bodyPr/>
                        <a:lstStyle/>
                        <a:p>
                          <a:endParaRPr lang="en-US"/>
                        </a:p>
                      </a:txBody>
                      <a:tcPr>
                        <a:blipFill>
                          <a:blip r:embed="rId2"/>
                          <a:stretch>
                            <a:fillRect l="-300463" t="-110345" r="-1389" b="-424138"/>
                          </a:stretch>
                        </a:blipFill>
                      </a:tcPr>
                    </a:tc>
                    <a:extLst>
                      <a:ext uri="{0D108BD9-81ED-4DB2-BD59-A6C34878D82A}">
                        <a16:rowId xmlns:a16="http://schemas.microsoft.com/office/drawing/2014/main" val="10001"/>
                      </a:ext>
                    </a:extLst>
                  </a:tr>
                  <a:tr h="365760">
                    <a:tc>
                      <a:txBody>
                        <a:bodyPr/>
                        <a:lstStyle/>
                        <a:p>
                          <a:endParaRPr/>
                        </a:p>
                      </a:txBody>
                      <a:tcPr/>
                    </a:tc>
                    <a:tc>
                      <a:txBody>
                        <a:bodyPr/>
                        <a:lstStyle/>
                        <a:p>
                          <a:pPr marL="0" lvl="0" indent="0">
                            <a:buNone/>
                          </a:pPr>
                          <a:r>
                            <a:t>mismunur</a:t>
                          </a:r>
                        </a:p>
                      </a:txBody>
                      <a:tcPr/>
                    </a:tc>
                    <a:tc>
                      <a:txBody>
                        <a:bodyPr/>
                        <a:lstStyle/>
                        <a:p>
                          <a:endParaRPr lang="en-US"/>
                        </a:p>
                      </a:txBody>
                      <a:tcPr>
                        <a:blipFill>
                          <a:blip r:embed="rId2"/>
                          <a:stretch>
                            <a:fillRect l="-200463" t="-210345" r="-101389" b="-324138"/>
                          </a:stretch>
                        </a:blipFill>
                      </a:tcPr>
                    </a:tc>
                    <a:tc>
                      <a:txBody>
                        <a:bodyPr/>
                        <a:lstStyle/>
                        <a:p>
                          <a:endParaRPr lang="en-US"/>
                        </a:p>
                      </a:txBody>
                      <a:tcPr>
                        <a:blipFill>
                          <a:blip r:embed="rId2"/>
                          <a:stretch>
                            <a:fillRect l="-300463" t="-210345" r="-1389" b="-324138"/>
                          </a:stretch>
                        </a:blipFill>
                      </a:tcPr>
                    </a:tc>
                    <a:extLst>
                      <a:ext uri="{0D108BD9-81ED-4DB2-BD59-A6C34878D82A}">
                        <a16:rowId xmlns:a16="http://schemas.microsoft.com/office/drawing/2014/main" val="10002"/>
                      </a:ext>
                    </a:extLst>
                  </a:tr>
                  <a:tr h="365760">
                    <a:tc>
                      <a:txBody>
                        <a:bodyPr/>
                        <a:lstStyle/>
                        <a:p>
                          <a:endParaRPr/>
                        </a:p>
                      </a:txBody>
                      <a:tcPr/>
                    </a:tc>
                    <a:tc>
                      <a:txBody>
                        <a:bodyPr/>
                        <a:lstStyle/>
                        <a:p>
                          <a:pPr marL="0" lvl="0" indent="0">
                            <a:buNone/>
                          </a:pPr>
                          <a:r>
                            <a:t>minnkað um</a:t>
                          </a:r>
                        </a:p>
                      </a:txBody>
                      <a:tcPr/>
                    </a:tc>
                    <a:tc>
                      <a:txBody>
                        <a:bodyPr/>
                        <a:lstStyle/>
                        <a:p>
                          <a:endParaRPr lang="en-US"/>
                        </a:p>
                      </a:txBody>
                      <a:tcPr>
                        <a:blipFill>
                          <a:blip r:embed="rId2"/>
                          <a:stretch>
                            <a:fillRect l="-200463" t="-321429" r="-101389" b="-235714"/>
                          </a:stretch>
                        </a:blipFill>
                      </a:tcPr>
                    </a:tc>
                    <a:tc>
                      <a:txBody>
                        <a:bodyPr/>
                        <a:lstStyle/>
                        <a:p>
                          <a:endParaRPr lang="en-US"/>
                        </a:p>
                      </a:txBody>
                      <a:tcPr>
                        <a:blipFill>
                          <a:blip r:embed="rId2"/>
                          <a:stretch>
                            <a:fillRect l="-300463" t="-321429" r="-1389" b="-235714"/>
                          </a:stretch>
                        </a:blipFill>
                      </a:tcPr>
                    </a:tc>
                    <a:extLst>
                      <a:ext uri="{0D108BD9-81ED-4DB2-BD59-A6C34878D82A}">
                        <a16:rowId xmlns:a16="http://schemas.microsoft.com/office/drawing/2014/main" val="10003"/>
                      </a:ext>
                    </a:extLst>
                  </a:tr>
                  <a:tr h="365760">
                    <a:tc>
                      <a:txBody>
                        <a:bodyPr/>
                        <a:lstStyle/>
                        <a:p>
                          <a:endParaRPr/>
                        </a:p>
                      </a:txBody>
                      <a:tcPr/>
                    </a:tc>
                    <a:tc>
                      <a:txBody>
                        <a:bodyPr/>
                        <a:lstStyle/>
                        <a:p>
                          <a:pPr marL="0" lvl="0" indent="0">
                            <a:buNone/>
                          </a:pPr>
                          <a:r>
                            <a:t>minna en</a:t>
                          </a:r>
                        </a:p>
                      </a:txBody>
                      <a:tcPr/>
                    </a:tc>
                    <a:tc>
                      <a:txBody>
                        <a:bodyPr/>
                        <a:lstStyle/>
                        <a:p>
                          <a:endParaRPr lang="en-US"/>
                        </a:p>
                      </a:txBody>
                      <a:tcPr>
                        <a:blipFill>
                          <a:blip r:embed="rId2"/>
                          <a:stretch>
                            <a:fillRect l="-200463" t="-406897" r="-101389" b="-127586"/>
                          </a:stretch>
                        </a:blipFill>
                      </a:tcPr>
                    </a:tc>
                    <a:tc>
                      <a:txBody>
                        <a:bodyPr/>
                        <a:lstStyle/>
                        <a:p>
                          <a:endParaRPr lang="en-US"/>
                        </a:p>
                      </a:txBody>
                      <a:tcPr>
                        <a:blipFill>
                          <a:blip r:embed="rId2"/>
                          <a:stretch>
                            <a:fillRect l="-300463" t="-406897" r="-1389" b="-127586"/>
                          </a:stretch>
                        </a:blipFill>
                      </a:tcPr>
                    </a:tc>
                    <a:extLst>
                      <a:ext uri="{0D108BD9-81ED-4DB2-BD59-A6C34878D82A}">
                        <a16:rowId xmlns:a16="http://schemas.microsoft.com/office/drawing/2014/main" val="10004"/>
                      </a:ext>
                    </a:extLst>
                  </a:tr>
                  <a:tr h="365760">
                    <a:tc>
                      <a:txBody>
                        <a:bodyPr/>
                        <a:lstStyle/>
                        <a:p>
                          <a:endParaRPr/>
                        </a:p>
                      </a:txBody>
                      <a:tcPr/>
                    </a:tc>
                    <a:tc>
                      <a:txBody>
                        <a:bodyPr/>
                        <a:lstStyle/>
                        <a:p>
                          <a:pPr marL="0" lvl="0" indent="0">
                            <a:buNone/>
                          </a:pPr>
                          <a:r>
                            <a:t>dregið frá</a:t>
                          </a:r>
                        </a:p>
                      </a:txBody>
                      <a:tcPr/>
                    </a:tc>
                    <a:tc>
                      <a:txBody>
                        <a:bodyPr/>
                        <a:lstStyle/>
                        <a:p>
                          <a:endParaRPr lang="en-US"/>
                        </a:p>
                      </a:txBody>
                      <a:tcPr>
                        <a:blipFill>
                          <a:blip r:embed="rId2"/>
                          <a:stretch>
                            <a:fillRect l="-200463" t="-506897" r="-101389" b="-27586"/>
                          </a:stretch>
                        </a:blipFill>
                      </a:tcPr>
                    </a:tc>
                    <a:tc>
                      <a:txBody>
                        <a:bodyPr/>
                        <a:lstStyle/>
                        <a:p>
                          <a:endParaRPr lang="en-US"/>
                        </a:p>
                      </a:txBody>
                      <a:tcPr>
                        <a:blipFill>
                          <a:blip r:embed="rId2"/>
                          <a:stretch>
                            <a:fillRect l="-300463" t="-506897" r="-1389" b="-27586"/>
                          </a:stretch>
                        </a:blipFill>
                      </a:tcPr>
                    </a:tc>
                    <a:extLst>
                      <a:ext uri="{0D108BD9-81ED-4DB2-BD59-A6C34878D82A}">
                        <a16:rowId xmlns:a16="http://schemas.microsoft.com/office/drawing/2014/main" val="10005"/>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1.4 Margföldun heilla talna</a:t>
            </a:r>
          </a:p>
        </p:txBody>
      </p:sp>
      <p:sp>
        <p:nvSpPr>
          <p:cNvPr id="3" name="Content Placeholder 2"/>
          <p:cNvSpPr>
            <a:spLocks noGrp="1"/>
          </p:cNvSpPr>
          <p:nvPr>
            <p:ph idx="1"/>
          </p:nvPr>
        </p:nvSpPr>
        <p:spPr/>
        <p:txBody>
          <a:bodyPr/>
          <a:lstStyle/>
          <a:p>
            <a:pPr marL="0" lvl="0" indent="0">
              <a:buNone/>
            </a:pPr>
            <a:r>
              <a:rPr b="1"/>
              <a:t>Námsmarkmið</a:t>
            </a:r>
          </a:p>
          <a:p>
            <a:pPr lvl="0"/>
            <a:r>
              <a:rPr/>
              <a:t>Nota táknmál margföldunar</a:t>
            </a:r>
          </a:p>
          <a:p>
            <a:pPr lvl="0"/>
            <a:r>
              <a:rPr/>
              <a:t>Sýna margföldun heilla talna með líkönum</a:t>
            </a:r>
          </a:p>
          <a:p>
            <a:pPr lvl="0"/>
            <a:r>
              <a:rPr/>
              <a:t>Margfalda heilar tölur</a:t>
            </a:r>
          </a:p>
          <a:p>
            <a:pPr lvl="0"/>
            <a:r>
              <a:rPr/>
              <a:t>Umrita orðasambönd með stærðfræðitáknum</a:t>
            </a:r>
          </a:p>
          <a:p>
            <a:pPr lvl="0"/>
            <a:r>
              <a:rPr/>
              <a:t>Nota margföldun heilla talna í hagnýtum verkefnum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1.11</a:t>
            </a:r>
          </a:p>
        </p:txBody>
      </p:sp>
      <p:pic>
        <p:nvPicPr>
          <p:cNvPr id="3" name="Picture 1" descr="An image of 3 horizontal rows of pennies, each row containing 8 penni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3 láréttum röðum af einseyringum með 8 einseyringum í hverri röð.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1.4</a:t>
            </a:r>
          </a:p>
        </p:txBody>
      </p:sp>
      <p:pic>
        <p:nvPicPr>
          <p:cNvPr id="3" name="Picture 1" descr="Table 1.4; Columns: ×, 0, 1, 2, 3, 4, 5, 6, 7, 8, 9; Row 1: 0, 0, 0, 0, 0, 0, 0, 0, 0, 0, 0; Row 2: 1, 0, 1, 2, 3, 4, 5, 6, 7, 8, 9; Row 3: 2, 0, 2, 4, 6, 8, 10, 12, 14,... (Full description in notes)"/>
          <p:cNvPicPr>
            <a:picLocks noGrp="1" noChangeAspect="1"/>
          </p:cNvPicPr>
          <p:nvPr/>
        </p:nvPicPr>
        <p:blipFill>
          <a:blip r:embed="rId3"/>
          <a:stretch>
            <a:fillRect/>
          </a:stretch>
        </p:blipFill>
        <p:spPr bwMode="auto">
          <a:xfrm>
            <a:off x="3390900" y="952500"/>
            <a:ext cx="5410200" cy="5168900"/>
          </a:xfrm>
          <a:prstGeom prst="rect">
            <a:avLst/>
          </a:prstGeom>
          <a:noFill/>
          <a:ln w="9525">
            <a:noFill/>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1.5</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2801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Reikniaðgerð</a:t>
                          </a:r>
                        </a:p>
                      </a:txBody>
                      <a:tcPr/>
                    </a:tc>
                    <a:tc>
                      <a:txBody>
                        <a:bodyPr/>
                        <a:lstStyle/>
                        <a:p>
                          <a:pPr marL="0" lvl="0" indent="0">
                            <a:buNone/>
                          </a:pPr>
                          <a:r>
                            <a:t>Orðasamband</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0">
                    <a:tc>
                      <a:txBody>
                        <a:bodyPr/>
                        <a:lstStyle/>
                        <a:p>
                          <a:pPr marL="0" lvl="0" indent="0">
                            <a:buNone/>
                          </a:pPr>
                          <a:r>
                            <a:t>Margföldun</a:t>
                          </a:r>
                        </a:p>
                      </a:txBody>
                      <a:tcPr/>
                    </a:tc>
                    <a:tc>
                      <a:txBody>
                        <a:bodyPr/>
                        <a:lstStyle/>
                        <a:p>
                          <a:pPr marL="0" lvl="0" indent="0">
                            <a:buNone/>
                          </a:pPr>
                          <a:r>
                            <a:t>sinnum</a:t>
                          </a:r>
                          <a:br/>
                          <a:r>
                            <a:t>margfeldi</a:t>
                          </a:r>
                          <a:br/>
                          <a:r>
                            <a:t>tvöfalt</a:t>
                          </a:r>
                        </a:p>
                      </a:txBody>
                      <a:tcPr/>
                    </a:tc>
                    <a:tc>
                      <a:txBody>
                        <a:bodyPr/>
                        <a:lstStyle/>
                        <a:p>
                          <a:pPr marL="0" lvl="0" indent="0">
                            <a:buNone/>
                          </a:pPr>
                          <a14:m>
                            <m:oMath xmlns:m="http://schemas.openxmlformats.org/officeDocument/2006/math">
                              <m:r>
                                <a:rPr>
                                  <a:latin typeface="Cambria Math" panose="02040503050406030204" pitchFamily="18" charset="0"/>
                                </a:rPr>
                                <m:t>3</m:t>
                              </m:r>
                            </m:oMath>
                          </a14:m>
                          <a:r>
                            <a:t> sinnum </a:t>
                          </a:r>
                          <a14:m>
                            <m:oMath xmlns:m="http://schemas.openxmlformats.org/officeDocument/2006/math">
                              <m:r>
                                <a:rPr>
                                  <a:latin typeface="Cambria Math" panose="02040503050406030204" pitchFamily="18" charset="0"/>
                                </a:rPr>
                                <m:t>8</m:t>
                              </m:r>
                            </m:oMath>
                          </a14:m>
                          <a:br/>
                          <a:r>
                            <a:t>margfeldi </a:t>
                          </a:r>
                          <a14:m>
                            <m:oMath xmlns:m="http://schemas.openxmlformats.org/officeDocument/2006/math">
                              <m:r>
                                <a:rPr>
                                  <a:latin typeface="Cambria Math" panose="02040503050406030204" pitchFamily="18" charset="0"/>
                                </a:rPr>
                                <m:t>3</m:t>
                              </m:r>
                            </m:oMath>
                          </a14:m>
                          <a:r>
                            <a:t> og </a:t>
                          </a:r>
                          <a14:m>
                            <m:oMath xmlns:m="http://schemas.openxmlformats.org/officeDocument/2006/math">
                              <m:r>
                                <a:rPr>
                                  <a:latin typeface="Cambria Math" panose="02040503050406030204" pitchFamily="18" charset="0"/>
                                </a:rPr>
                                <m:t>8</m:t>
                              </m:r>
                            </m:oMath>
                          </a14:m>
                          <a:br/>
                          <a:r>
                            <a:t>tvöfalt </a:t>
                          </a:r>
                          <a14:m>
                            <m:oMath xmlns:m="http://schemas.openxmlformats.org/officeDocument/2006/math">
                              <m:r>
                                <a:rPr>
                                  <a:latin typeface="Cambria Math" panose="02040503050406030204" pitchFamily="18" charset="0"/>
                                </a:rPr>
                                <m:t>4</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3 × 8,3⋅8,</m:t>
                                </m:r>
                                <m:d>
                                  <m:dPr>
                                    <m:ctrlPr>
                                      <a:rPr i="1">
                                        <a:latin typeface="Cambria Math" panose="02040503050406030204" pitchFamily="18" charset="0"/>
                                      </a:rPr>
                                    </m:ctrlPr>
                                  </m:dPr>
                                  <m:e>
                                    <m:r>
                                      <a:rPr>
                                        <a:latin typeface="Cambria Math" panose="02040503050406030204" pitchFamily="18" charset="0"/>
                                      </a:rPr>
                                      <m:t>3</m:t>
                                    </m:r>
                                  </m:e>
                                </m:d>
                                <m:d>
                                  <m:dPr>
                                    <m:ctrlPr>
                                      <a:rPr i="1">
                                        <a:latin typeface="Cambria Math" panose="02040503050406030204" pitchFamily="18" charset="0"/>
                                      </a:rPr>
                                    </m:ctrlPr>
                                  </m:dPr>
                                  <m:e>
                                    <m:r>
                                      <a:rPr>
                                        <a:latin typeface="Cambria Math" panose="02040503050406030204" pitchFamily="18" charset="0"/>
                                      </a:rPr>
                                      <m:t>8</m:t>
                                    </m:r>
                                  </m:e>
                                </m:d>
                                <m:r>
                                  <a:rPr>
                                    <a:latin typeface="Cambria Math" panose="02040503050406030204" pitchFamily="18" charset="0"/>
                                  </a:rPr>
                                  <m:t>,</m:t>
                                </m:r>
                              </m:oMath>
                              <m:oMath xmlns:m="http://schemas.openxmlformats.org/officeDocument/2006/math">
                                <m:d>
                                  <m:dPr>
                                    <m:ctrlPr>
                                      <a:rPr i="1">
                                        <a:latin typeface="Cambria Math" panose="02040503050406030204" pitchFamily="18" charset="0"/>
                                      </a:rPr>
                                    </m:ctrlPr>
                                  </m:dPr>
                                  <m:e>
                                    <m:r>
                                      <a:rPr>
                                        <a:latin typeface="Cambria Math" panose="02040503050406030204" pitchFamily="18" charset="0"/>
                                      </a:rPr>
                                      <m:t>3</m:t>
                                    </m:r>
                                  </m:e>
                                </m:d>
                                <m:r>
                                  <a:rPr>
                                    <a:latin typeface="Cambria Math" panose="02040503050406030204" pitchFamily="18" charset="0"/>
                                  </a:rPr>
                                  <m:t>8, </m:t>
                                </m:r>
                                <m:r>
                                  <m:rPr>
                                    <m:nor/>
                                  </m:rPr>
                                  <a:rPr/>
                                  <m:t>or</m:t>
                                </m:r>
                                <m:r>
                                  <a:rPr>
                                    <a:latin typeface="Cambria Math" panose="02040503050406030204" pitchFamily="18" charset="0"/>
                                  </a:rPr>
                                  <m:t> 3</m:t>
                                </m:r>
                                <m:d>
                                  <m:dPr>
                                    <m:ctrlPr>
                                      <a:rPr i="1">
                                        <a:latin typeface="Cambria Math" panose="02040503050406030204" pitchFamily="18" charset="0"/>
                                      </a:rPr>
                                    </m:ctrlPr>
                                  </m:dPr>
                                  <m:e>
                                    <m:r>
                                      <a:rPr>
                                        <a:latin typeface="Cambria Math" panose="02040503050406030204" pitchFamily="18" charset="0"/>
                                      </a:rPr>
                                      <m:t>8</m:t>
                                    </m:r>
                                  </m:e>
                                </m:d>
                              </m:oMath>
                              <m:oMath xmlns:m="http://schemas.openxmlformats.org/officeDocument/2006/math">
                                <m:r>
                                  <a:rPr>
                                    <a:latin typeface="Cambria Math" panose="02040503050406030204" pitchFamily="18" charset="0"/>
                                  </a:rPr>
                                  <m:t>2⋅4</m:t>
                                </m:r>
                              </m:oMath>
                            </m:oMathPara>
                          </a14:m>
                          <a:endParaRP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28016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Reikniaðgerð</a:t>
                          </a:r>
                        </a:p>
                      </a:txBody>
                      <a:tcPr/>
                    </a:tc>
                    <a:tc>
                      <a:txBody>
                        <a:bodyPr/>
                        <a:lstStyle/>
                        <a:p>
                          <a:pPr marL="0" lvl="0" indent="0">
                            <a:buNone/>
                          </a:pPr>
                          <a:r>
                            <a:t>Orðasamband</a:t>
                          </a:r>
                        </a:p>
                      </a:txBody>
                      <a:tcPr/>
                    </a:tc>
                    <a:tc>
                      <a:txBody>
                        <a:bodyPr/>
                        <a:lstStyle/>
                        <a:p>
                          <a:pPr marL="0" lvl="0" indent="0">
                            <a:buNone/>
                          </a:pPr>
                          <a:r>
                            <a:t>Dæmi</a:t>
                          </a:r>
                        </a:p>
                      </a:txBody>
                      <a:tcPr/>
                    </a:tc>
                    <a:tc>
                      <a:txBody>
                        <a:bodyPr/>
                        <a:lstStyle/>
                        <a:p>
                          <a:pPr marL="0" lvl="0" indent="0">
                            <a:buNone/>
                          </a:pPr>
                          <a:r>
                            <a:t>Stæða</a:t>
                          </a:r>
                        </a:p>
                      </a:txBody>
                      <a:tcPr/>
                    </a:tc>
                    <a:extLst>
                      <a:ext uri="{0D108BD9-81ED-4DB2-BD59-A6C34878D82A}">
                        <a16:rowId xmlns:a16="http://schemas.microsoft.com/office/drawing/2014/main" val="10000"/>
                      </a:ext>
                    </a:extLst>
                  </a:tr>
                  <a:tr h="914400">
                    <a:tc>
                      <a:txBody>
                        <a:bodyPr/>
                        <a:lstStyle/>
                        <a:p>
                          <a:pPr marL="0" lvl="0" indent="0">
                            <a:buNone/>
                          </a:pPr>
                          <a:r>
                            <a:t>Margföldun</a:t>
                          </a:r>
                        </a:p>
                      </a:txBody>
                      <a:tcPr/>
                    </a:tc>
                    <a:tc>
                      <a:txBody>
                        <a:bodyPr/>
                        <a:lstStyle/>
                        <a:p>
                          <a:pPr marL="0" lvl="0" indent="0">
                            <a:buNone/>
                          </a:pPr>
                          <a:r>
                            <a:t>sinnum</a:t>
                          </a:r>
                          <a:br/>
                          <a:r>
                            <a:t>margfeldi</a:t>
                          </a:r>
                          <a:br/>
                          <a:r>
                            <a:t>tvöfalt</a:t>
                          </a:r>
                        </a:p>
                      </a:txBody>
                      <a:tcPr/>
                    </a:tc>
                    <a:tc>
                      <a:txBody>
                        <a:bodyPr/>
                        <a:lstStyle/>
                        <a:p>
                          <a:endParaRPr lang="en-US"/>
                        </a:p>
                      </a:txBody>
                      <a:tcPr>
                        <a:blipFill>
                          <a:blip r:embed="rId2"/>
                          <a:stretch>
                            <a:fillRect l="-200463" t="-44444" r="-101389" b="-11111"/>
                          </a:stretch>
                        </a:blipFill>
                      </a:tcPr>
                    </a:tc>
                    <a:tc>
                      <a:txBody>
                        <a:bodyPr/>
                        <a:lstStyle/>
                        <a:p>
                          <a:endParaRPr lang="en-US"/>
                        </a:p>
                      </a:txBody>
                      <a:tcPr>
                        <a:blipFill>
                          <a:blip r:embed="rId2"/>
                          <a:stretch>
                            <a:fillRect l="-300463" t="-44444" r="-1389" b="-11111"/>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1.12</a:t>
            </a:r>
          </a:p>
        </p:txBody>
      </p:sp>
      <p:pic>
        <p:nvPicPr>
          <p:cNvPr id="3" name="Picture 1" descr="An image of a rectangle containing 6 blocks, 2 feet tall and 3 feet wide. This image has the label “2 times 3 = 6 feet squar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Flatarmál rétthyrnings er margfeldi lengdar hans og breiddar, eða 6 ferfet.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1.5 Deiling heilla talna</a:t>
            </a:r>
          </a:p>
        </p:txBody>
      </p:sp>
      <p:sp>
        <p:nvSpPr>
          <p:cNvPr id="3" name="Content Placeholder 2"/>
          <p:cNvSpPr>
            <a:spLocks noGrp="1"/>
          </p:cNvSpPr>
          <p:nvPr>
            <p:ph idx="1"/>
          </p:nvPr>
        </p:nvSpPr>
        <p:spPr/>
        <p:txBody>
          <a:bodyPr/>
          <a:lstStyle/>
          <a:p>
            <a:pPr marL="0" lvl="0" indent="0">
              <a:buNone/>
            </a:pPr>
            <a:r>
              <a:rPr b="1"/>
              <a:t>Námsmarkmið</a:t>
            </a:r>
          </a:p>
          <a:p>
            <a:pPr lvl="0"/>
            <a:r>
              <a:rPr/>
              <a:t>Nota táknmál deilingar</a:t>
            </a:r>
          </a:p>
          <a:p>
            <a:pPr lvl="0"/>
            <a:r>
              <a:rPr/>
              <a:t>Sýna deilingu heilla talna með líkönum</a:t>
            </a:r>
          </a:p>
          <a:p>
            <a:pPr lvl="0"/>
            <a:r>
              <a:rPr/>
              <a:t>Deila heilum tölum</a:t>
            </a:r>
          </a:p>
          <a:p>
            <a:pPr lvl="0"/>
            <a:r>
              <a:rPr/>
              <a:t>Umrita orðasambönd með stærðfræðitáknum</a:t>
            </a:r>
          </a:p>
          <a:p>
            <a:pPr lvl="0"/>
            <a:r>
              <a:rPr/>
              <a:t>Deila heilum tölum í hagnýtum dæmum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1.13</a:t>
            </a:r>
          </a:p>
        </p:txBody>
      </p:sp>
      <p:pic>
        <p:nvPicPr>
          <p:cNvPr id="3" name="Picture 1" descr="An image of three rows of four cookies to show twelve cooki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þremur röðum með fjórum smákökum í hverri, samtals tólf smákökum.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1.6</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183415988"/>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382839663"/>
                      </a:ext>
                    </a:extLst>
                  </a:tr>
                  <a:tr h="0">
                    <a:tc>
                      <a:txBody>
                        <a:bodyPr/>
                        <a:lstStyle/>
                        <a:p>
                          <a:pPr marL="0" lvl="0" indent="0">
                            <a:buNone/>
                          </a:pPr>
                          <a:r>
                            <a:t>Sérhver tala, önnur en 0, deild með sjálfri sér er einn.</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𝑎</m:t>
                                </m:r>
                                <m:r>
                                  <a:rPr>
                                    <a:latin typeface="Cambria Math" panose="02040503050406030204" pitchFamily="18" charset="0"/>
                                  </a:rPr>
                                  <m:t>=1</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Sérhver tala deild með einum er óbreytt.</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𝑎</m:t>
                                </m:r>
                                <m:r>
                                  <a:rPr>
                                    <a:latin typeface="Cambria Math" panose="02040503050406030204" pitchFamily="18" charset="0"/>
                                  </a:rPr>
                                  <m:t>÷1=</m:t>
                                </m:r>
                                <m:r>
                                  <a:rPr>
                                    <a:latin typeface="Cambria Math" panose="02040503050406030204" pitchFamily="18" charset="0"/>
                                  </a:rPr>
                                  <m:t>𝑎</m:t>
                                </m:r>
                              </m:oMath>
                            </m:oMathPara>
                          </a14:m>
                          <a:endParaRPr dirty="0"/>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183415988"/>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1382839663"/>
                      </a:ext>
                    </a:extLst>
                  </a:tr>
                  <a:tr h="365760">
                    <a:tc>
                      <a:txBody>
                        <a:bodyPr/>
                        <a:lstStyle/>
                        <a:p>
                          <a:pPr marL="0" lvl="0" indent="0">
                            <a:buNone/>
                          </a:pPr>
                          <a:r>
                            <a:t>Sérhver tala, önnur en 0, deild með sjálfri sér er einn.</a:t>
                          </a:r>
                        </a:p>
                      </a:txBody>
                      <a:tcPr/>
                    </a:tc>
                    <a:tc>
                      <a:txBody>
                        <a:bodyPr/>
                        <a:lstStyle/>
                        <a:p>
                          <a:endParaRPr lang="en-US"/>
                        </a:p>
                      </a:txBody>
                      <a:tcPr>
                        <a:blipFill>
                          <a:blip r:embed="rId2"/>
                          <a:stretch>
                            <a:fillRect l="-100231" t="-103448" r="-694" b="-127586"/>
                          </a:stretch>
                        </a:blipFill>
                      </a:tcPr>
                    </a:tc>
                    <a:extLst>
                      <a:ext uri="{0D108BD9-81ED-4DB2-BD59-A6C34878D82A}">
                        <a16:rowId xmlns:a16="http://schemas.microsoft.com/office/drawing/2014/main" val="10000"/>
                      </a:ext>
                    </a:extLst>
                  </a:tr>
                  <a:tr h="365760">
                    <a:tc>
                      <a:txBody>
                        <a:bodyPr/>
                        <a:lstStyle/>
                        <a:p>
                          <a:pPr marL="0" lvl="0" indent="0">
                            <a:buNone/>
                          </a:pPr>
                          <a:r>
                            <a:t>Sérhver tala deild með einum er óbreytt.</a:t>
                          </a:r>
                        </a:p>
                      </a:txBody>
                      <a:tcPr/>
                    </a:tc>
                    <a:tc>
                      <a:txBody>
                        <a:bodyPr/>
                        <a:lstStyle/>
                        <a:p>
                          <a:endParaRPr lang="en-US"/>
                        </a:p>
                      </a:txBody>
                      <a:tcPr>
                        <a:blipFill>
                          <a:blip r:embed="rId2"/>
                          <a:stretch>
                            <a:fillRect l="-100231" t="-203448" r="-694" b="-27586"/>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helstu eiginleika deilingar, orðaðar reglur þeirra og samsvarandi stærðasegðir.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1.7</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3370181367"/>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497662116"/>
                      </a:ext>
                    </a:extLst>
                  </a:tr>
                  <a:tr h="0">
                    <a:tc>
                      <a:txBody>
                        <a:bodyPr/>
                        <a:lstStyle/>
                        <a:p>
                          <a:pPr marL="0" lvl="0" indent="0">
                            <a:buNone/>
                          </a:pPr>
                          <a:r>
                            <a:t>Núll deilt með hvaða tölu sem er, annarri en núlli, er 0.</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0÷</m:t>
                                </m:r>
                                <m:r>
                                  <a:rPr>
                                    <a:latin typeface="Cambria Math" panose="02040503050406030204" pitchFamily="18" charset="0"/>
                                  </a:rPr>
                                  <m:t>𝑎</m:t>
                                </m:r>
                                <m:r>
                                  <a:rPr>
                                    <a:latin typeface="Cambria Math" panose="02040503050406030204" pitchFamily="18" charset="0"/>
                                  </a:rPr>
                                  <m:t>=0</m:t>
                                </m:r>
                              </m:oMath>
                            </m:oMathPara>
                          </a14:m>
                          <a:endParaRPr/>
                        </a:p>
                      </a:txBody>
                      <a:tcPr/>
                    </a:tc>
                    <a:extLst>
                      <a:ext uri="{0D108BD9-81ED-4DB2-BD59-A6C34878D82A}">
                        <a16:rowId xmlns:a16="http://schemas.microsoft.com/office/drawing/2014/main" val="10000"/>
                      </a:ext>
                    </a:extLst>
                  </a:tr>
                  <a:tr h="0">
                    <a:tc>
                      <a:txBody>
                        <a:bodyPr/>
                        <a:lstStyle/>
                        <a:p>
                          <a:pPr marL="0" lvl="0" indent="0">
                            <a:buNone/>
                          </a:pPr>
                          <a:r>
                            <a:t>Deiling tölu með núlli er óskilgreind.</a:t>
                          </a:r>
                        </a:p>
                      </a:txBody>
                      <a:tcPr/>
                    </a:tc>
                    <a:tc>
                      <a:txBody>
                        <a:bodyPr/>
                        <a:lstStyle/>
                        <a:p>
                          <a:pPr marL="0" lvl="0" indent="0">
                            <a:buNone/>
                          </a:pPr>
                          <a14:m>
                            <m:oMath xmlns:m="http://schemas.openxmlformats.org/officeDocument/2006/math">
                              <m:r>
                                <a:rPr>
                                  <a:latin typeface="Cambria Math" panose="02040503050406030204" pitchFamily="18" charset="0"/>
                                </a:rPr>
                                <m:t>𝑎</m:t>
                              </m:r>
                              <m:r>
                                <a:rPr>
                                  <a:latin typeface="Cambria Math" panose="02040503050406030204" pitchFamily="18" charset="0"/>
                                </a:rPr>
                                <m:t>÷0</m:t>
                              </m:r>
                            </m:oMath>
                          </a14:m>
                          <a:r>
                            <a:rPr dirty="0"/>
                            <a:t> óskilgreint</a:t>
                          </a:r>
                        </a:p>
                      </a:txBody>
                      <a:tcPr/>
                    </a:tc>
                    <a:extLst>
                      <a:ext uri="{0D108BD9-81ED-4DB2-BD59-A6C34878D82A}">
                        <a16:rowId xmlns:a16="http://schemas.microsoft.com/office/drawing/2014/main" val="10001"/>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3370181367"/>
                  </p:ext>
                </p:extLst>
              </p:nvPr>
            </p:nvGraphicFramePr>
            <p:xfrm>
              <a:off x="609600" y="952500"/>
              <a:ext cx="10972800" cy="109728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2497662116"/>
                      </a:ext>
                    </a:extLst>
                  </a:tr>
                  <a:tr h="365760">
                    <a:tc>
                      <a:txBody>
                        <a:bodyPr/>
                        <a:lstStyle/>
                        <a:p>
                          <a:pPr marL="0" lvl="0" indent="0">
                            <a:buNone/>
                          </a:pPr>
                          <a:r>
                            <a:t>Núll deilt með hvaða tölu sem er, annarri en núlli, er 0.</a:t>
                          </a:r>
                        </a:p>
                      </a:txBody>
                      <a:tcPr/>
                    </a:tc>
                    <a:tc>
                      <a:txBody>
                        <a:bodyPr/>
                        <a:lstStyle/>
                        <a:p>
                          <a:endParaRPr lang="en-US"/>
                        </a:p>
                      </a:txBody>
                      <a:tcPr>
                        <a:blipFill>
                          <a:blip r:embed="rId2"/>
                          <a:stretch>
                            <a:fillRect l="-100231" t="-103448" r="-694" b="-127586"/>
                          </a:stretch>
                        </a:blipFill>
                      </a:tcPr>
                    </a:tc>
                    <a:extLst>
                      <a:ext uri="{0D108BD9-81ED-4DB2-BD59-A6C34878D82A}">
                        <a16:rowId xmlns:a16="http://schemas.microsoft.com/office/drawing/2014/main" val="10000"/>
                      </a:ext>
                    </a:extLst>
                  </a:tr>
                  <a:tr h="365760">
                    <a:tc>
                      <a:txBody>
                        <a:bodyPr/>
                        <a:lstStyle/>
                        <a:p>
                          <a:pPr marL="0" lvl="0" indent="0">
                            <a:buNone/>
                          </a:pPr>
                          <a:r>
                            <a:t>Deiling tölu með núlli er óskilgreind.</a:t>
                          </a:r>
                        </a:p>
                      </a:txBody>
                      <a:tcPr/>
                    </a:tc>
                    <a:tc>
                      <a:txBody>
                        <a:bodyPr/>
                        <a:lstStyle/>
                        <a:p>
                          <a:endParaRPr lang="en-US"/>
                        </a:p>
                      </a:txBody>
                      <a:tcPr>
                        <a:blipFill>
                          <a:blip r:embed="rId2"/>
                          <a:stretch>
                            <a:fillRect l="-100231" t="-203448" r="-694" b="-27586"/>
                          </a:stretch>
                        </a:blipFill>
                      </a:tcPr>
                    </a:tc>
                    <a:extLst>
                      <a:ext uri="{0D108BD9-81ED-4DB2-BD59-A6C34878D82A}">
                        <a16:rowId xmlns:a16="http://schemas.microsoft.com/office/drawing/2014/main" val="10001"/>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Reglur um deilingu með núlli, sýndar með orðalýsingum og samsvarandi stærðasegðum.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1.14</a:t>
            </a:r>
          </a:p>
        </p:txBody>
      </p:sp>
      <p:pic>
        <p:nvPicPr>
          <p:cNvPr id="3" name="Picture 1" descr="An image of 28 cookies placed at random."/>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28 smákökum sem er dreift af handahófi.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1.15</a:t>
            </a:r>
          </a:p>
        </p:txBody>
      </p:sp>
      <p:pic>
        <p:nvPicPr>
          <p:cNvPr id="3" name="Picture 1" descr="An image of 28 cookies. There are 3 circles, each containing 8 cookies, leaving 3 cookies outside the circl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28 smákökum. Í hverjum þriggja hringja eru 8 smákökur og 4 smákökur eru utan hringjanna.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1.8</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179374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Reikniaðgerð</a:t>
                          </a:r>
                        </a:p>
                      </a:txBody>
                      <a:tcPr/>
                    </a:tc>
                    <a:tc>
                      <a:txBody>
                        <a:bodyPr/>
                        <a:lstStyle/>
                        <a:p>
                          <a:pPr marL="0" lvl="0" indent="0">
                            <a:buNone/>
                          </a:pPr>
                          <a:r>
                            <a:t>Orðalag</a:t>
                          </a:r>
                        </a:p>
                      </a:txBody>
                      <a:tcPr/>
                    </a:tc>
                    <a:tc>
                      <a:txBody>
                        <a:bodyPr/>
                        <a:lstStyle/>
                        <a:p>
                          <a:pPr marL="0" lvl="0" indent="0">
                            <a:buNone/>
                          </a:pPr>
                          <a:r>
                            <a:t>Dæmi</a:t>
                          </a:r>
                        </a:p>
                      </a:txBody>
                      <a:tcPr/>
                    </a:tc>
                    <a:tc>
                      <a:txBody>
                        <a:bodyPr/>
                        <a:lstStyle/>
                        <a:p>
                          <a:pPr marL="0" lvl="0" indent="0">
                            <a:buNone/>
                          </a:pPr>
                          <a:r>
                            <a:t>Stærðasegð</a:t>
                          </a:r>
                        </a:p>
                      </a:txBody>
                      <a:tcPr/>
                    </a:tc>
                    <a:extLst>
                      <a:ext uri="{0D108BD9-81ED-4DB2-BD59-A6C34878D82A}">
                        <a16:rowId xmlns:a16="http://schemas.microsoft.com/office/drawing/2014/main" val="10000"/>
                      </a:ext>
                    </a:extLst>
                  </a:tr>
                  <a:tr h="0">
                    <a:tc>
                      <a:txBody>
                        <a:bodyPr/>
                        <a:lstStyle/>
                        <a:p>
                          <a:pPr marL="0" lvl="0" indent="0">
                            <a:buNone/>
                          </a:pPr>
                          <a:r>
                            <a:t>Deiling</a:t>
                          </a:r>
                        </a:p>
                      </a:txBody>
                      <a:tcPr/>
                    </a:tc>
                    <a:tc>
                      <a:txBody>
                        <a:bodyPr/>
                        <a:lstStyle/>
                        <a:p>
                          <a:pPr marL="0" lvl="0" indent="0">
                            <a:buNone/>
                          </a:pPr>
                          <a:r>
                            <a:t>deilt með</a:t>
                          </a:r>
                          <a:br/>
                          <a:r>
                            <a:t>kvóti</a:t>
                          </a:r>
                          <a:br/>
                          <a:r>
                            <a:t>skipt í</a:t>
                          </a:r>
                        </a:p>
                      </a:txBody>
                      <a:tcPr/>
                    </a:tc>
                    <a:tc>
                      <a:txBody>
                        <a:bodyPr/>
                        <a:lstStyle/>
                        <a:p>
                          <a:pPr marL="0" lvl="0" indent="0">
                            <a:buNone/>
                          </a:pPr>
                          <a14:m>
                            <m:oMath xmlns:m="http://schemas.openxmlformats.org/officeDocument/2006/math">
                              <m:r>
                                <a:rPr>
                                  <a:latin typeface="Cambria Math" panose="02040503050406030204" pitchFamily="18" charset="0"/>
                                </a:rPr>
                                <m:t>12</m:t>
                              </m:r>
                            </m:oMath>
                          </a14:m>
                          <a:r>
                            <a:t> deilt með </a:t>
                          </a:r>
                          <a14:m>
                            <m:oMath xmlns:m="http://schemas.openxmlformats.org/officeDocument/2006/math">
                              <m:r>
                                <a:rPr>
                                  <a:latin typeface="Cambria Math" panose="02040503050406030204" pitchFamily="18" charset="0"/>
                                </a:rPr>
                                <m:t>4</m:t>
                              </m:r>
                            </m:oMath>
                          </a14:m>
                          <a:br/>
                          <a:r>
                            <a:t>kvóti </a:t>
                          </a:r>
                          <a14:m>
                            <m:oMath xmlns:m="http://schemas.openxmlformats.org/officeDocument/2006/math">
                              <m:r>
                                <a:rPr>
                                  <a:latin typeface="Cambria Math" panose="02040503050406030204" pitchFamily="18" charset="0"/>
                                </a:rPr>
                                <m:t>12</m:t>
                              </m:r>
                            </m:oMath>
                          </a14:m>
                          <a:r>
                            <a:t> og </a:t>
                          </a:r>
                          <a14:m>
                            <m:oMath xmlns:m="http://schemas.openxmlformats.org/officeDocument/2006/math">
                              <m:r>
                                <a:rPr>
                                  <a:latin typeface="Cambria Math" panose="02040503050406030204" pitchFamily="18" charset="0"/>
                                </a:rPr>
                                <m:t>4</m:t>
                              </m:r>
                            </m:oMath>
                          </a14:m>
                          <a:br/>
                          <a14:m>
                            <m:oMath xmlns:m="http://schemas.openxmlformats.org/officeDocument/2006/math">
                              <m:r>
                                <a:rPr>
                                  <a:latin typeface="Cambria Math" panose="02040503050406030204" pitchFamily="18" charset="0"/>
                                </a:rPr>
                                <m:t>4</m:t>
                              </m:r>
                            </m:oMath>
                          </a14:m>
                          <a:r>
                            <a:t> skipt í </a:t>
                          </a:r>
                          <a14:m>
                            <m:oMath xmlns:m="http://schemas.openxmlformats.org/officeDocument/2006/math">
                              <m:r>
                                <a:rPr>
                                  <a:latin typeface="Cambria Math" panose="02040503050406030204" pitchFamily="18" charset="0"/>
                                </a:rPr>
                                <m:t>12</m:t>
                              </m:r>
                            </m:oMath>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12÷4</m:t>
                                </m:r>
                              </m:oMath>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12</m:t>
                                    </m:r>
                                  </m:num>
                                  <m:den>
                                    <m:r>
                                      <a:rPr>
                                        <a:latin typeface="Cambria Math" panose="02040503050406030204" pitchFamily="18" charset="0"/>
                                      </a:rPr>
                                      <m:t>4</m:t>
                                    </m:r>
                                  </m:den>
                                </m:f>
                              </m:oMath>
                              <m:oMath xmlns:m="http://schemas.openxmlformats.org/officeDocument/2006/math">
                                <m:r>
                                  <a:rPr>
                                    <a:latin typeface="Cambria Math" panose="02040503050406030204" pitchFamily="18" charset="0"/>
                                  </a:rPr>
                                  <m:t>12</m:t>
                                </m:r>
                                <m:r>
                                  <m:rPr>
                                    <m:nor/>
                                  </m:rPr>
                                  <a:rPr/>
                                  <m:t>/</m:t>
                                </m:r>
                                <m:r>
                                  <a:rPr>
                                    <a:latin typeface="Cambria Math" panose="02040503050406030204" pitchFamily="18" charset="0"/>
                                  </a:rPr>
                                  <m:t>4</m:t>
                                </m:r>
                              </m:oMath>
                              <m:oMath xmlns:m="http://schemas.openxmlformats.org/officeDocument/2006/math">
                                <m:r>
                                  <a:rPr>
                                    <a:latin typeface="Cambria Math" panose="02040503050406030204" pitchFamily="18" charset="0"/>
                                  </a:rPr>
                                  <m:t>412</m:t>
                                </m:r>
                              </m:oMath>
                            </m:oMathPara>
                          </a14:m>
                          <a:endParaRP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179374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65760">
                    <a:tc>
                      <a:txBody>
                        <a:bodyPr/>
                        <a:lstStyle/>
                        <a:p>
                          <a:pPr marL="0" lvl="0" indent="0">
                            <a:buNone/>
                          </a:pPr>
                          <a:r>
                            <a:t>Reikniaðgerð</a:t>
                          </a:r>
                        </a:p>
                      </a:txBody>
                      <a:tcPr/>
                    </a:tc>
                    <a:tc>
                      <a:txBody>
                        <a:bodyPr/>
                        <a:lstStyle/>
                        <a:p>
                          <a:pPr marL="0" lvl="0" indent="0">
                            <a:buNone/>
                          </a:pPr>
                          <a:r>
                            <a:t>Orðalag</a:t>
                          </a:r>
                        </a:p>
                      </a:txBody>
                      <a:tcPr/>
                    </a:tc>
                    <a:tc>
                      <a:txBody>
                        <a:bodyPr/>
                        <a:lstStyle/>
                        <a:p>
                          <a:pPr marL="0" lvl="0" indent="0">
                            <a:buNone/>
                          </a:pPr>
                          <a:r>
                            <a:t>Dæmi</a:t>
                          </a:r>
                        </a:p>
                      </a:txBody>
                      <a:tcPr/>
                    </a:tc>
                    <a:tc>
                      <a:txBody>
                        <a:bodyPr/>
                        <a:lstStyle/>
                        <a:p>
                          <a:pPr marL="0" lvl="0" indent="0">
                            <a:buNone/>
                          </a:pPr>
                          <a:r>
                            <a:t>Stærðasegð</a:t>
                          </a:r>
                        </a:p>
                      </a:txBody>
                      <a:tcPr/>
                    </a:tc>
                    <a:extLst>
                      <a:ext uri="{0D108BD9-81ED-4DB2-BD59-A6C34878D82A}">
                        <a16:rowId xmlns:a16="http://schemas.microsoft.com/office/drawing/2014/main" val="10000"/>
                      </a:ext>
                    </a:extLst>
                  </a:tr>
                  <a:tr h="1427988">
                    <a:tc>
                      <a:txBody>
                        <a:bodyPr/>
                        <a:lstStyle/>
                        <a:p>
                          <a:pPr marL="0" lvl="0" indent="0">
                            <a:buNone/>
                          </a:pPr>
                          <a:r>
                            <a:t>Deiling</a:t>
                          </a:r>
                        </a:p>
                      </a:txBody>
                      <a:tcPr/>
                    </a:tc>
                    <a:tc>
                      <a:txBody>
                        <a:bodyPr/>
                        <a:lstStyle/>
                        <a:p>
                          <a:pPr marL="0" lvl="0" indent="0">
                            <a:buNone/>
                          </a:pPr>
                          <a:r>
                            <a:t>deilt með</a:t>
                          </a:r>
                          <a:br/>
                          <a:r>
                            <a:t>kvóti</a:t>
                          </a:r>
                          <a:br/>
                          <a:r>
                            <a:t>skipt í</a:t>
                          </a:r>
                        </a:p>
                      </a:txBody>
                      <a:tcPr/>
                    </a:tc>
                    <a:tc>
                      <a:txBody>
                        <a:bodyPr/>
                        <a:lstStyle/>
                        <a:p>
                          <a:endParaRPr lang="en-US"/>
                        </a:p>
                      </a:txBody>
                      <a:tcPr>
                        <a:blipFill>
                          <a:blip r:embed="rId2"/>
                          <a:stretch>
                            <a:fillRect l="-200463" t="-28319" r="-101389" b="-885"/>
                          </a:stretch>
                        </a:blipFill>
                      </a:tcPr>
                    </a:tc>
                    <a:tc>
                      <a:txBody>
                        <a:bodyPr/>
                        <a:lstStyle/>
                        <a:p>
                          <a:endParaRPr lang="en-US"/>
                        </a:p>
                      </a:txBody>
                      <a:tcPr>
                        <a:blipFill>
                          <a:blip r:embed="rId2"/>
                          <a:stretch>
                            <a:fillRect l="-300463" t="-28319" r="-1389" b="-885"/>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viðbótarefni frá OpenStax er © Rice University og gefið út samkvæmt alþjóðlega notkunarleyfinu CC BY-NC-SA 4.0. Heimilt er að afrita það eða breyta því, en aðeins í óviðskiptalegum tilgangi. Tilgreina verður OpenStax og Rice University sem rétthafa og geta allra breytinga. Öllum aðlögunum verður að deila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2439</Words>
  <Application>Microsoft Macintosh PowerPoint</Application>
  <PresentationFormat>Widescreen</PresentationFormat>
  <Paragraphs>172</Paragraphs>
  <Slides>31</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 Math</vt:lpstr>
      <vt:lpstr>Office Theme</vt:lpstr>
      <vt:lpstr>Prealgebra 2e</vt:lpstr>
      <vt:lpstr>Chapter outline</vt:lpstr>
      <vt:lpstr>Figure 1.1</vt:lpstr>
      <vt:lpstr>1.1 Introduction to Whole Numbers</vt:lpstr>
      <vt:lpstr>Figure 1.2</vt:lpstr>
      <vt:lpstr>Figure 1.3</vt:lpstr>
      <vt:lpstr>Figure 1.4</vt:lpstr>
      <vt:lpstr>Figure 1.5</vt:lpstr>
      <vt:lpstr>Figure 1.6</vt:lpstr>
      <vt:lpstr>Figure 1.7</vt:lpstr>
      <vt:lpstr>Figure 1.8</vt:lpstr>
      <vt:lpstr>Figure 1.9</vt:lpstr>
      <vt:lpstr>1.2 Add Whole Numbers</vt:lpstr>
      <vt:lpstr>Table 1.1</vt:lpstr>
      <vt:lpstr>Figure 1.10</vt:lpstr>
      <vt:lpstr>Table 1.2</vt:lpstr>
      <vt:lpstr>1.3 Subtract Whole Numbers</vt:lpstr>
      <vt:lpstr>Table 1.3</vt:lpstr>
      <vt:lpstr>1.4 Multiply Whole Numbers</vt:lpstr>
      <vt:lpstr>Figure 1.11</vt:lpstr>
      <vt:lpstr>Table 1.4</vt:lpstr>
      <vt:lpstr>Table 1.5</vt:lpstr>
      <vt:lpstr>Figure 1.12</vt:lpstr>
      <vt:lpstr>1.5 Divide Whole Numbers</vt:lpstr>
      <vt:lpstr>Figure 1.13</vt:lpstr>
      <vt:lpstr>Table 1.6</vt:lpstr>
      <vt:lpstr>Table 1.7</vt:lpstr>
      <vt:lpstr>Figure 1.14</vt:lpstr>
      <vt:lpstr>Figure 1.15</vt:lpstr>
      <vt:lpstr>Table 1.8</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2026-02-09T20:32:14Z</dcterms:created>
  <dcterms:modified xsi:type="dcterms:W3CDTF">2026-02-09T20:45:06Z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Whole Numbers</vt:lpwstr>
  </property>
</Properties>
</file>