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9" r:id="rId2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an Eskimo family, mother, father and child, dressed in fur coats.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large rectangle labeled “Real Numbers”. The rectangle is split in half vertically. The right half is labeled “Irrational Numbers”. The left half is labeled “Rational Numbers” and contains three concentric rectangles. The outer most rectangle is labeled “Integers”, the next rectangle is “Whole Numbers” and the inner most rectangle is “Natural Numbers”.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an equation. The left side of the equation shows the quantity 7 plus 8 in parentheses plus 2. The right side of the equation show 7 plus the quantity 8 plus 2. Each side of the equation is boxed separately in red. Each box has an arrow pointing from the box to the number 17 below.</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an equation. The left side of the equation shows the quantity 5 times 1 third in parentheses times 3. The right side of the equation show 5 times the quantity 1 third times 3. Each side of the equation is boxed separately in red. Each box has an arrow pointing from the box to the number 5 below.</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7.1 Properties of Real Numbers; Columns: Property, Of Addition, Of Multiplication; Row 1: Commutative Property, , ; Row 2: If a and b are real numbers then…, a+b=b+a, a·b=b·a; Row 3: Associative Property, , ; Row 4: If a, b, and c are real numbers then…, (a+b)+c=a+(b+c), (a·b)·c=a·(b·c); Row 5: Identity Property, 0 is the additive identity, 1 is the multiplicative identity; Row 6: For any real number a,, a+0=a0+a=a, a·1=a1·a=a; Row 7: Inverse Property, −ais the additive inverse of a, a,a≠01/a is the multiplicative inverse of a; Row 8: For any real number a,, a+(−a)=0, a·1a=1; Row 9: Distributive PropertyIf a,b,c are real numbers, then a(b+c)=ab+ac; Row 10: Properties of Zero, , ; Row 11: For any real number a,, a⋅0=00⋅a=0, ; Row 12: For any real number a,a≠0, 0a=0a0 is undefined,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an adult elephant.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 milk display in a grocery store.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meat being cooked on a charcoal grill.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8 male runners in a track race.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left side of the figure is a thermometer marked in degrees Celsius. The bottom of the thermometer begins with negative 20 degrees Celsius and ranges up to 100 degrees Celsius. There are tick marks on the thermometer every 5 degrees with every 10 degrees labeled. On the right side is a thermometer marked in degrees Fahrenheit. The bottom of the thermometer begins with negative 10 degrees Fahrenheit and ranges up to 212 degrees Fahrenheit. There are tick marks on the thermometer every 2 degrees with every 10 degrees labeled. Between the thermometers there is an arrow pointing on the left to 0 degrees Celsius and on the right to 32 degrees Fahrenheit. This is the temperature at which water freezes. Another arrow points on the left to 37 degrees Celsius and on the right to 98.6 degrees Fahrenheit. This is normal body temperature. A third arrow points on the left to 100 degrees Celsius and on the right to 212 degrees Fahrenheit. This is the temperature at which water boils.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bd46778944f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566320c6effc.png" /></ns0: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5.xml" /><ns0:Relationship Id="rId3" Type="http://schemas.openxmlformats.org/officeDocument/2006/relationships/image" Target="../media/v3_image7_0bbab13b43bb.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_c925f0c9c552.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2_72736625e0ea.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2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4_db2ea5c36ba8.png" /></ns0:Relationships>
</file>

<file path=ppt/slides/_rels/slide2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0.xml" /><ns0:Relationship Id="rId3" Type="http://schemas.openxmlformats.org/officeDocument/2006/relationships/image" Target="../media/v3_image12_89bfaa057e80.png" /></ns0: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7. kafli Eiginleikar rauntalna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Ræðar og óræðar tölur</a:t>
            </a:r>
          </a:p>
          <a:p>
            <a:pPr marL="457189" lvl="0" indent="-457189">
              <a:buAutoNum type="arabicPeriod"/>
            </a:pPr>
            <a:r>
              <a:rPr/>
              <a:t>Víxlregla og tengiregla</a:t>
            </a:r>
          </a:p>
          <a:p>
            <a:pPr marL="457189" lvl="0" indent="-457189">
              <a:buAutoNum type="arabicPeriod"/>
            </a:pPr>
            <a:r>
              <a:rPr/>
              <a:t>Dreifiregla</a:t>
            </a:r>
          </a:p>
          <a:p>
            <a:pPr marL="457189" lvl="0" indent="-457189">
              <a:buAutoNum type="arabicPeriod"/>
            </a:pPr>
            <a:r>
              <a:rPr/>
              <a:t>Reglur um hlutleysur, andhverfur og núll</a:t>
            </a:r>
          </a:p>
          <a:p>
            <a:pPr marL="457189" lvl="0" indent="-457189">
              <a:buAutoNum type="arabicPeriod"/>
            </a:pPr>
            <a:r>
              <a:rPr/>
              <a:t>Mælikerfi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7.1</a:t>
            </a:r>
          </a:p>
        </p:txBody>
      </p:sp>
      <p:pic>
        <p:nvPicPr>
          <p:cNvPr id="3" name="Picture 1" descr="A photo of an Eskimo family, mother, father and child, dressed in fur coats."/>
          <p:cNvPicPr>
            <a:picLocks noGrp="1" noChangeAspect="1"/>
          </p:cNvPicPr>
          <p:nvPr/>
        </p:nvPicPr>
        <p:blipFill>
          <a:blip r:embed="rId3"/>
          <a:stretch>
            <a:fillRect/>
          </a:stretch>
        </p:blipFill>
        <p:spPr bwMode="auto">
          <a:xfrm>
            <a:off x="1041400" y="952500"/>
            <a:ext cx="1009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Bútasaumsfólk veit að sömu grunnbútarnir geta myndað mjög ólík teppi eftir því hvernig þeim er raðað. Hvað gerist þegar tölum í stæðu er raðað upp á nýtt? Breytist gildi stæðunnar? Í þessum kafla svörum við þessum spurningum og kynnumst eiginleikum talna. (mynd: Hans, í almenningseigu)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7.1 Ræðar og óræðar tölur</a:t>
            </a:r>
          </a:p>
        </p:txBody>
      </p:sp>
      <p:sp>
        <p:nvSpPr>
          <p:cNvPr id="3" name="Content Placeholder 2"/>
          <p:cNvSpPr>
            <a:spLocks noGrp="1"/>
          </p:cNvSpPr>
          <p:nvPr>
            <p:ph idx="1"/>
          </p:nvPr>
        </p:nvSpPr>
        <p:spPr/>
        <p:txBody>
          <a:bodyPr/>
          <a:lstStyle/>
          <a:p>
            <a:pPr marL="0" lvl="0" indent="0">
              <a:buNone/>
            </a:pPr>
            <a:r>
              <a:rPr b="1"/>
              <a:t>Námsmarkmið</a:t>
            </a:r>
          </a:p>
          <a:p>
            <a:pPr lvl="0"/>
            <a:r>
              <a:rPr/>
              <a:t>Þekkja ræðar og óræðar tölur</a:t>
            </a:r>
          </a:p>
          <a:p>
            <a:pPr lvl="0"/>
            <a:r>
              <a:rPr/>
              <a:t>Flokka mismunandi gerðir rauntalna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7.2</a:t>
            </a:r>
          </a:p>
        </p:txBody>
      </p:sp>
      <p:pic>
        <p:nvPicPr>
          <p:cNvPr id="3" name="Picture 1" descr="The image shows a large rectangle labeled “Real Numbers”. The rectangle is split in half vertically. The right half is labeled “Irrational Numbers”. The left half is labeled “Rational Numbers” and contains three concentric rectangles. The outer most rectangle is labeled “Integers”, the next rectangle is “Whole Numbers” and the inner most rectangle is “Natural Numb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Myndritið sýnir tengslin milli mismunandi gerða rauntalna.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7.2 Víxlregla og tengiregla</a:t>
            </a:r>
          </a:p>
        </p:txBody>
      </p:sp>
      <p:sp>
        <p:nvSpPr>
          <p:cNvPr id="3" name="Content Placeholder 2"/>
          <p:cNvSpPr>
            <a:spLocks noGrp="1"/>
          </p:cNvSpPr>
          <p:nvPr>
            <p:ph idx="1"/>
          </p:nvPr>
        </p:nvSpPr>
        <p:spPr/>
        <p:txBody>
          <a:bodyPr/>
          <a:lstStyle/>
          <a:p>
            <a:pPr marL="0" lvl="0" indent="0">
              <a:buNone/>
            </a:pPr>
            <a:r>
              <a:rPr b="1"/>
              <a:t>Námsmarkmið</a:t>
            </a:r>
          </a:p>
          <a:p>
            <a:pPr lvl="0"/>
            <a:r>
              <a:rPr/>
              <a:t>Beita víxlreglu og tengireglu</a:t>
            </a:r>
          </a:p>
          <a:p>
            <a:pPr lvl="0"/>
            <a:r>
              <a:rPr/>
              <a:t>Reikna gildi stæða með víxlreglu og tengireglu</a:t>
            </a:r>
          </a:p>
          <a:p>
            <a:pPr lvl="0"/>
            <a:r>
              <a:rPr/>
              <a:t>Einfalda stæður með víxlreglu og tengireglu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7.3</a:t>
            </a:r>
          </a:p>
        </p:txBody>
      </p:sp>
      <p:pic>
        <p:nvPicPr>
          <p:cNvPr id="3" name="Picture 1" descr="The image shows an equation. The left side of the equation shows the quantity 7 plus 8 in parentheses plus 2. The right side of the equation show 7 plus the quantity 8 plus 2. Each side of the equation is boxed separately in red. Each box has an arrow pointing from the box to the number 17 belo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jöfnu. Vinstra megin er summan 7 plús 8 innan sviga og síðan 2 bætt við. Hægra megin er 7 lagt við summuna 8 plús 2. Hvor hlið jöfnunnar er afmörkuð með rauðum ramma. Ör vísar úr hvorum ramma að tölunni 17 fyrir neðan.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7.4</a:t>
            </a:r>
          </a:p>
        </p:txBody>
      </p:sp>
      <p:pic>
        <p:nvPicPr>
          <p:cNvPr id="3" name="Picture 1" descr="The image shows an equation. The left side of the equation shows the quantity 5 times 1 third in parentheses times 3. The right side of the equation show 5 times the quantity 1 third times 3. Each side of the equation is boxed separately in red. Each box has an arrow pointing from the box to the number 5 belo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jöfnu. Vinstra megin er margfeldið 5 sinnum einn þriðji innan sviga og síðan margfaldað með 3. Hægra megin er 5 margfaldað með margfeldinu einn þriðji sinnum 3. Hvor hlið jöfnunnar er afmörkuð með rauðum ramma. Ör vísar úr hvorum ramma að tölunni 5 fyrir neðan.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7.3 Dreifiregla</a:t>
            </a:r>
          </a:p>
        </p:txBody>
      </p:sp>
      <p:sp>
        <p:nvSpPr>
          <p:cNvPr id="3" name="Content Placeholder 2"/>
          <p:cNvSpPr>
            <a:spLocks noGrp="1"/>
          </p:cNvSpPr>
          <p:nvPr>
            <p:ph idx="1"/>
          </p:nvPr>
        </p:nvSpPr>
        <p:spPr/>
        <p:txBody>
          <a:bodyPr/>
          <a:lstStyle/>
          <a:p>
            <a:pPr marL="0" lvl="0" indent="0">
              <a:buNone/>
            </a:pPr>
            <a:r>
              <a:rPr b="1"/>
              <a:t>Námsmarkmið</a:t>
            </a:r>
          </a:p>
          <a:p>
            <a:pPr lvl="0"/>
            <a:r>
              <a:rPr/>
              <a:t>Einfalda stæður með dreifireglu</a:t>
            </a:r>
          </a:p>
          <a:p>
            <a:pPr lvl="0"/>
            <a:r>
              <a:rPr/>
              <a:t>Reikna gildi stæða með dreifireglu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7.4 Reglur um hlutleysur, andhverfur og núll</a:t>
            </a:r>
          </a:p>
        </p:txBody>
      </p:sp>
      <p:sp>
        <p:nvSpPr>
          <p:cNvPr id="3" name="Content Placeholder 2"/>
          <p:cNvSpPr>
            <a:spLocks noGrp="1"/>
          </p:cNvSpPr>
          <p:nvPr>
            <p:ph idx="1"/>
          </p:nvPr>
        </p:nvSpPr>
        <p:spPr/>
        <p:txBody>
          <a:bodyPr/>
          <a:lstStyle/>
          <a:p>
            <a:pPr marL="0" lvl="0" indent="0">
              <a:buNone/>
            </a:pPr>
            <a:r>
              <a:rPr b="1"/>
              <a:t>Námsmarkmið</a:t>
            </a:r>
          </a:p>
          <a:p>
            <a:pPr lvl="0"/>
            <a:r>
              <a:rPr/>
              <a:t>Þekkja hlutleysisreglur samlagningar og margföldunar</a:t>
            </a:r>
          </a:p>
          <a:p>
            <a:pPr lvl="0"/>
            <a:r>
              <a:rPr/>
              <a:t>Beita andhverfureglum samlagningar og margföldunar</a:t>
            </a:r>
          </a:p>
          <a:p>
            <a:pPr lvl="0"/>
            <a:r>
              <a:rPr/>
              <a:t>Beita reglum um núll</a:t>
            </a:r>
          </a:p>
          <a:p>
            <a:pPr lvl="0"/>
            <a:r>
              <a:rPr/>
              <a:t>Einfalda stæður með reglum um hlutleysur, andhverfur og núll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7.1 Eiginleikar rauntalna </a:t>
            </a:r>
          </a:p>
        </p:txBody>
      </p:sp>
      <p:pic>
        <p:nvPicPr>
          <p:cNvPr id="3" name="Picture 1" descr="Table 7.1 Properties of Real Numbers; Columns: Property, Of Addition, Of Multiplication; Row 1: Commutative Property, , ; Row 2: If a and b are real numbers then…, a+b=b... (Full description in notes)"/>
          <p:cNvPicPr>
            <a:picLocks noGrp="1" noChangeAspect="1"/>
          </p:cNvPicPr>
          <p:nvPr/>
        </p:nvPicPr>
        <p:blipFill>
          <a:blip r:embed="rId3"/>
          <a:stretch>
            <a:fillRect/>
          </a:stretch>
        </p:blipFill>
        <p:spPr bwMode="auto">
          <a:xfrm>
            <a:off x="3314700" y="952500"/>
            <a:ext cx="5575300" cy="5168900"/>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7.5 Mælikerfi (1 af 2)</a:t>
            </a:r>
          </a:p>
        </p:txBody>
      </p:sp>
      <p:sp>
        <p:nvSpPr>
          <p:cNvPr id="3" name="Content Placeholder 2"/>
          <p:cNvSpPr>
            <a:spLocks noGrp="1"/>
          </p:cNvSpPr>
          <p:nvPr>
            <p:ph idx="1"/>
          </p:nvPr>
        </p:nvSpPr>
        <p:spPr/>
        <p:txBody>
          <a:bodyPr/>
          <a:lstStyle/>
          <a:p>
            <a:pPr marL="0" lvl="0" indent="0">
              <a:buNone/>
            </a:pPr>
            <a:r>
              <a:rPr b="1"/>
              <a:t>Námsmarkmið</a:t>
            </a:r>
          </a:p>
          <a:p>
            <a:pPr lvl="0"/>
            <a:r>
              <a:rPr/>
              <a:t>Umreikna einingar í bandaríska mælikerfinu</a:t>
            </a:r>
          </a:p>
          <a:p>
            <a:pPr lvl="0"/>
            <a:r>
              <a:rPr/>
              <a:t>Nota samsettar mælieiningar í bandaríska mælikerfinu</a:t>
            </a:r>
          </a:p>
          <a:p>
            <a:pPr lvl="0"/>
            <a:r>
              <a:rPr/>
              <a:t>Umreikna einingar í metrakerfinu</a:t>
            </a:r>
          </a:p>
          <a:p>
            <a:pPr lvl="0"/>
            <a:r>
              <a:rPr/>
              <a:t>Nota samsettar mælieiningar í metrakerfinu</a:t>
            </a:r>
          </a:p>
          <a:p>
            <a:pPr lvl="0"/>
            <a:r>
              <a:rPr/>
              <a:t>Umreikna milli bandaríska mælikerfisins og metrakerfisins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7.5 Mælikerfi (2 af 2)</a:t>
            </a:r>
          </a:p>
        </p:txBody>
      </p:sp>
      <p:sp>
        <p:nvSpPr>
          <p:cNvPr id="3" name="Content Placeholder 2"/>
          <p:cNvSpPr>
            <a:spLocks noGrp="1"/>
          </p:cNvSpPr>
          <p:nvPr>
            <p:ph idx="1"/>
          </p:nvPr>
        </p:nvSpPr>
        <p:spPr/>
        <p:txBody>
          <a:bodyPr/>
          <a:lstStyle/>
          <a:p>
            <a:pPr marL="0" lvl="0" indent="0">
              <a:buNone/>
            </a:pPr>
            <a:r>
              <a:rPr b="1"/>
              <a:t>Námsmarkmið</a:t>
            </a:r>
          </a:p>
          <a:p>
            <a:pPr lvl="0"/>
            <a:r>
              <a:rPr/>
              <a:t>Umreikna milli hitastiga á Fahrenheit- og Celsíuskvarða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42976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Einingar bandaríska mælikerfisins</a:t>
                          </a: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rPr b="1"/>
                            <a:t>Lengd</a:t>
                          </a:r>
                        </a:p>
                      </a:txBody>
                      <a:tcPr/>
                    </a:tc>
                    <a:tc>
                      <a:txBody>
                        <a:bodyPr/>
                        <a:lstStyle/>
                        <a:p>
                          <a:pPr marL="0" lvl="0" indent="0">
                            <a:buNone/>
                          </a:pPr>
                          <a:r>
                            <a:rPr b="1"/>
                            <a:t>Rúmmál</a:t>
                          </a:r>
                        </a:p>
                      </a:txBody>
                      <a:tcPr/>
                    </a:tc>
                    <a:extLst>
                      <a:ext uri="{0D108BD9-81ED-4DB2-BD59-A6C34878D82A}">
                        <a16:rowId xmlns:a16="http://schemas.microsoft.com/office/drawing/2014/main" val="10001"/>
                      </a:ext>
                    </a:extLst>
                  </a:tr>
                  <a:tr h="0">
                    <a:tc>
                      <a:txBody>
                        <a:bodyPr/>
                        <a:lstStyle/>
                        <a:p>
                          <a:pPr marL="0" lvl="0" indent="0">
                            <a:buNone/>
                          </a:pPr>
                          <a14:m>
                            <m:oMath xmlns:m="http://schemas.openxmlformats.org/officeDocument/2006/math">
                              <m:r>
                                <a:rPr>
                                  <a:latin typeface="Cambria Math" panose="02040503050406030204" pitchFamily="18" charset="0"/>
                                </a:rPr>
                                <m:t>1</m:t>
                              </m:r>
                            </m:oMath>
                          </a14:m>
                          <a:r>
                            <a:t> fet (ft) = </a:t>
                          </a:r>
                          <a14:m>
                            <m:oMath xmlns:m="http://schemas.openxmlformats.org/officeDocument/2006/math">
                              <m:r>
                                <a:rPr>
                                  <a:latin typeface="Cambria Math" panose="02040503050406030204" pitchFamily="18" charset="0"/>
                                </a:rPr>
                                <m:t>12</m:t>
                              </m:r>
                            </m:oMath>
                          </a14:m>
                          <a:r>
                            <a:t> tommur (in)</a:t>
                          </a:r>
                          <a:br/>
                          <a14:m>
                            <m:oMath xmlns:m="http://schemas.openxmlformats.org/officeDocument/2006/math">
                              <m:r>
                                <a:rPr>
                                  <a:latin typeface="Cambria Math" panose="02040503050406030204" pitchFamily="18" charset="0"/>
                                </a:rPr>
                                <m:t>1</m:t>
                              </m:r>
                            </m:oMath>
                          </a14:m>
                          <a:r>
                            <a:t> jard (yd) = </a:t>
                          </a:r>
                          <a14:m>
                            <m:oMath xmlns:m="http://schemas.openxmlformats.org/officeDocument/2006/math">
                              <m:r>
                                <a:rPr>
                                  <a:latin typeface="Cambria Math" panose="02040503050406030204" pitchFamily="18" charset="0"/>
                                </a:rPr>
                                <m:t>3</m:t>
                              </m:r>
                            </m:oMath>
                          </a14:m>
                          <a:r>
                            <a:t> fet (ft)</a:t>
                          </a:r>
                          <a:br/>
                          <a14:m>
                            <m:oMath xmlns:m="http://schemas.openxmlformats.org/officeDocument/2006/math">
                              <m:r>
                                <a:rPr>
                                  <a:latin typeface="Cambria Math" panose="02040503050406030204" pitchFamily="18" charset="0"/>
                                </a:rPr>
                                <m:t>1</m:t>
                              </m:r>
                            </m:oMath>
                          </a14:m>
                          <a:r>
                            <a:t> míla (mi) = </a:t>
                          </a:r>
                          <a14:m>
                            <m:oMath xmlns:m="http://schemas.openxmlformats.org/officeDocument/2006/math">
                              <m:r>
                                <a:rPr>
                                  <a:latin typeface="Cambria Math" panose="02040503050406030204" pitchFamily="18" charset="0"/>
                                </a:rPr>
                                <m:t>5280</m:t>
                              </m:r>
                            </m:oMath>
                          </a14:m>
                          <a:r>
                            <a:t> fet (ft)</a:t>
                          </a:r>
                        </a:p>
                      </a:txBody>
                      <a:tcPr/>
                    </a:tc>
                    <a:tc>
                      <a:txBody>
                        <a:bodyPr/>
                        <a:lstStyle/>
                        <a:p>
                          <a:pPr marL="0" lvl="0" indent="0">
                            <a:buNone/>
                          </a:pPr>
                          <a14:m>
                            <m:oMath xmlns:m="http://schemas.openxmlformats.org/officeDocument/2006/math">
                              <m:r>
                                <a:rPr>
                                  <a:latin typeface="Cambria Math" panose="02040503050406030204" pitchFamily="18" charset="0"/>
                                </a:rPr>
                                <m:t>3</m:t>
                              </m:r>
                            </m:oMath>
                          </a14:m>
                          <a:r>
                            <a:t> teskeiðar (t) = </a:t>
                          </a:r>
                          <a14:m>
                            <m:oMath xmlns:m="http://schemas.openxmlformats.org/officeDocument/2006/math">
                              <m:r>
                                <a:rPr>
                                  <a:latin typeface="Cambria Math" panose="02040503050406030204" pitchFamily="18" charset="0"/>
                                </a:rPr>
                                <m:t>1</m:t>
                              </m:r>
                            </m:oMath>
                          </a14:m>
                          <a:r>
                            <a:t> matskeið (T)</a:t>
                          </a:r>
                          <a:br/>
                          <a14:m>
                            <m:oMath xmlns:m="http://schemas.openxmlformats.org/officeDocument/2006/math">
                              <m:r>
                                <a:rPr>
                                  <a:latin typeface="Cambria Math" panose="02040503050406030204" pitchFamily="18" charset="0"/>
                                </a:rPr>
                                <m:t>16</m:t>
                              </m:r>
                            </m:oMath>
                          </a14:m>
                          <a:r>
                            <a:t> matskeiðar (T) = </a:t>
                          </a:r>
                          <a14:m>
                            <m:oMath xmlns:m="http://schemas.openxmlformats.org/officeDocument/2006/math">
                              <m:r>
                                <a:rPr>
                                  <a:latin typeface="Cambria Math" panose="02040503050406030204" pitchFamily="18" charset="0"/>
                                </a:rPr>
                                <m:t>1</m:t>
                              </m:r>
                            </m:oMath>
                          </a14:m>
                          <a:r>
                            <a:t> bolli (C)</a:t>
                          </a:r>
                          <a:br/>
                          <a14:m>
                            <m:oMath xmlns:m="http://schemas.openxmlformats.org/officeDocument/2006/math">
                              <m:r>
                                <a:rPr>
                                  <a:latin typeface="Cambria Math" panose="02040503050406030204" pitchFamily="18" charset="0"/>
                                </a:rPr>
                                <m:t>1</m:t>
                              </m:r>
                            </m:oMath>
                          </a14:m>
                          <a:r>
                            <a:t> bolli (C) = </a:t>
                          </a:r>
                          <a14:m>
                            <m:oMath xmlns:m="http://schemas.openxmlformats.org/officeDocument/2006/math">
                              <m:r>
                                <a:rPr>
                                  <a:latin typeface="Cambria Math" panose="02040503050406030204" pitchFamily="18" charset="0"/>
                                </a:rPr>
                                <m:t>8</m:t>
                              </m:r>
                            </m:oMath>
                          </a14:m>
                          <a:r>
                            <a:t> vökvaúnsur (fl oz)</a:t>
                          </a:r>
                          <a:br/>
                          <a14:m>
                            <m:oMath xmlns:m="http://schemas.openxmlformats.org/officeDocument/2006/math">
                              <m:r>
                                <a:rPr>
                                  <a:latin typeface="Cambria Math" panose="02040503050406030204" pitchFamily="18" charset="0"/>
                                </a:rPr>
                                <m:t>1</m:t>
                              </m:r>
                            </m:oMath>
                          </a14:m>
                          <a:r>
                            <a:t> pint (pt) = </a:t>
                          </a:r>
                          <a14:m>
                            <m:oMath xmlns:m="http://schemas.openxmlformats.org/officeDocument/2006/math">
                              <m:r>
                                <a:rPr>
                                  <a:latin typeface="Cambria Math" panose="02040503050406030204" pitchFamily="18" charset="0"/>
                                </a:rPr>
                                <m:t>2</m:t>
                              </m:r>
                            </m:oMath>
                          </a14:m>
                          <a:r>
                            <a:t> bollar (C)</a:t>
                          </a:r>
                          <a:br/>
                          <a14:m>
                            <m:oMath xmlns:m="http://schemas.openxmlformats.org/officeDocument/2006/math">
                              <m:r>
                                <a:rPr>
                                  <a:latin typeface="Cambria Math" panose="02040503050406030204" pitchFamily="18" charset="0"/>
                                </a:rPr>
                                <m:t>1</m:t>
                              </m:r>
                            </m:oMath>
                          </a14:m>
                          <a:r>
                            <a:t> kvart (qt) = </a:t>
                          </a:r>
                          <a14:m>
                            <m:oMath xmlns:m="http://schemas.openxmlformats.org/officeDocument/2006/math">
                              <m:r>
                                <a:rPr>
                                  <a:latin typeface="Cambria Math" panose="02040503050406030204" pitchFamily="18" charset="0"/>
                                </a:rPr>
                                <m:t>2</m:t>
                              </m:r>
                            </m:oMath>
                          </a14:m>
                          <a:r>
                            <a:t> pintar (pt)</a:t>
                          </a:r>
                          <a:br/>
                          <a14:m>
                            <m:oMath xmlns:m="http://schemas.openxmlformats.org/officeDocument/2006/math">
                              <m:r>
                                <a:rPr>
                                  <a:latin typeface="Cambria Math" panose="02040503050406030204" pitchFamily="18" charset="0"/>
                                </a:rPr>
                                <m:t>1</m:t>
                              </m:r>
                            </m:oMath>
                          </a14:m>
                          <a:r>
                            <a:t> gallon (gal) = </a:t>
                          </a:r>
                          <a14:m>
                            <m:oMath xmlns:m="http://schemas.openxmlformats.org/officeDocument/2006/math">
                              <m:r>
                                <a:rPr>
                                  <a:latin typeface="Cambria Math" panose="02040503050406030204" pitchFamily="18" charset="0"/>
                                </a:rPr>
                                <m:t>4</m:t>
                              </m:r>
                            </m:oMath>
                          </a14:m>
                          <a:r>
                            <a:t> kvartar (qt)</a:t>
                          </a:r>
                        </a:p>
                      </a:txBody>
                      <a:tcPr/>
                    </a:tc>
                    <a:extLst>
                      <a:ext uri="{0D108BD9-81ED-4DB2-BD59-A6C34878D82A}">
                        <a16:rowId xmlns:a16="http://schemas.microsoft.com/office/drawing/2014/main" val="10002"/>
                      </a:ext>
                    </a:extLst>
                  </a:tr>
                  <a:tr h="0">
                    <a:tc>
                      <a:txBody>
                        <a:bodyPr/>
                        <a:lstStyle/>
                        <a:p>
                          <a:pPr marL="0" lvl="0" indent="0">
                            <a:buNone/>
                          </a:pPr>
                          <a:r>
                            <a:rPr b="1"/>
                            <a:t>Þyngd</a:t>
                          </a:r>
                        </a:p>
                      </a:txBody>
                      <a:tcPr/>
                    </a:tc>
                    <a:tc>
                      <a:txBody>
                        <a:bodyPr/>
                        <a:lstStyle/>
                        <a:p>
                          <a:pPr marL="0" lvl="0" indent="0">
                            <a:buNone/>
                          </a:pPr>
                          <a:r>
                            <a:rPr b="1"/>
                            <a:t>Tími</a:t>
                          </a:r>
                        </a:p>
                      </a:txBody>
                      <a:tcPr/>
                    </a:tc>
                    <a:extLst>
                      <a:ext uri="{0D108BD9-81ED-4DB2-BD59-A6C34878D82A}">
                        <a16:rowId xmlns:a16="http://schemas.microsoft.com/office/drawing/2014/main" val="10003"/>
                      </a:ext>
                    </a:extLst>
                  </a:tr>
                  <a:tr h="0">
                    <a:tc>
                      <a:txBody>
                        <a:bodyPr/>
                        <a:lstStyle/>
                        <a:p>
                          <a:pPr marL="0" lvl="0" indent="0">
                            <a:buNone/>
                          </a:pPr>
                          <a14:m>
                            <m:oMath xmlns:m="http://schemas.openxmlformats.org/officeDocument/2006/math">
                              <m:r>
                                <a:rPr>
                                  <a:latin typeface="Cambria Math" panose="02040503050406030204" pitchFamily="18" charset="0"/>
                                </a:rPr>
                                <m:t>1</m:t>
                              </m:r>
                            </m:oMath>
                          </a14:m>
                          <a:r>
                            <a:t> pund (lb) = </a:t>
                          </a:r>
                          <a14:m>
                            <m:oMath xmlns:m="http://schemas.openxmlformats.org/officeDocument/2006/math">
                              <m:r>
                                <a:rPr>
                                  <a:latin typeface="Cambria Math" panose="02040503050406030204" pitchFamily="18" charset="0"/>
                                </a:rPr>
                                <m:t>16</m:t>
                              </m:r>
                            </m:oMath>
                          </a14:m>
                          <a:r>
                            <a:t> únsur (oz)</a:t>
                          </a:r>
                          <a:br/>
                          <a14:m>
                            <m:oMath xmlns:m="http://schemas.openxmlformats.org/officeDocument/2006/math">
                              <m:r>
                                <a:rPr>
                                  <a:latin typeface="Cambria Math" panose="02040503050406030204" pitchFamily="18" charset="0"/>
                                </a:rPr>
                                <m:t>1</m:t>
                              </m:r>
                            </m:oMath>
                          </a14:m>
                          <a:r>
                            <a:t> tonn = </a:t>
                          </a:r>
                          <a14:m>
                            <m:oMath xmlns:m="http://schemas.openxmlformats.org/officeDocument/2006/math">
                              <m:r>
                                <a:rPr>
                                  <a:latin typeface="Cambria Math" panose="02040503050406030204" pitchFamily="18" charset="0"/>
                                </a:rPr>
                                <m:t>2000</m:t>
                              </m:r>
                            </m:oMath>
                          </a14:m>
                          <a:r>
                            <a:t> pund (lb)</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mínúta (min) = </a:t>
                          </a:r>
                          <a14:m>
                            <m:oMath xmlns:m="http://schemas.openxmlformats.org/officeDocument/2006/math">
                              <m:r>
                                <a:rPr>
                                  <a:latin typeface="Cambria Math" panose="02040503050406030204" pitchFamily="18" charset="0"/>
                                </a:rPr>
                                <m:t>60</m:t>
                              </m:r>
                            </m:oMath>
                          </a14:m>
                          <a:r>
                            <a:t> sekúndur (s)</a:t>
                          </a:r>
                          <a:br/>
                          <a14:m>
                            <m:oMath xmlns:m="http://schemas.openxmlformats.org/officeDocument/2006/math">
                              <m:r>
                                <a:rPr>
                                  <a:latin typeface="Cambria Math" panose="02040503050406030204" pitchFamily="18" charset="0"/>
                                </a:rPr>
                                <m:t>1</m:t>
                              </m:r>
                            </m:oMath>
                          </a14:m>
                          <a:r>
                            <a:t> klukkustund (h) = </a:t>
                          </a:r>
                          <a14:m>
                            <m:oMath xmlns:m="http://schemas.openxmlformats.org/officeDocument/2006/math">
                              <m:r>
                                <a:rPr>
                                  <a:latin typeface="Cambria Math" panose="02040503050406030204" pitchFamily="18" charset="0"/>
                                </a:rPr>
                                <m:t>60</m:t>
                              </m:r>
                            </m:oMath>
                          </a14:m>
                          <a:r>
                            <a:t> mínútur (min)</a:t>
                          </a:r>
                          <a:br/>
                          <a14:m>
                            <m:oMath xmlns:m="http://schemas.openxmlformats.org/officeDocument/2006/math">
                              <m:r>
                                <a:rPr>
                                  <a:latin typeface="Cambria Math" panose="02040503050406030204" pitchFamily="18" charset="0"/>
                                </a:rPr>
                                <m:t>1</m:t>
                              </m:r>
                            </m:oMath>
                          </a14:m>
                          <a:r>
                            <a:t> dagur = </a:t>
                          </a:r>
                          <a14:m>
                            <m:oMath xmlns:m="http://schemas.openxmlformats.org/officeDocument/2006/math">
                              <m:r>
                                <a:rPr>
                                  <a:latin typeface="Cambria Math" panose="02040503050406030204" pitchFamily="18" charset="0"/>
                                </a:rPr>
                                <m:t>24</m:t>
                              </m:r>
                            </m:oMath>
                          </a14:m>
                          <a:r>
                            <a:t> klukkustundir (h)</a:t>
                          </a:r>
                          <a:br/>
                          <a14:m>
                            <m:oMath xmlns:m="http://schemas.openxmlformats.org/officeDocument/2006/math">
                              <m:r>
                                <a:rPr>
                                  <a:latin typeface="Cambria Math" panose="02040503050406030204" pitchFamily="18" charset="0"/>
                                </a:rPr>
                                <m:t>1</m:t>
                              </m:r>
                            </m:oMath>
                          </a14:m>
                          <a:r>
                            <a:t> vika (wk) = </a:t>
                          </a:r>
                          <a14:m>
                            <m:oMath xmlns:m="http://schemas.openxmlformats.org/officeDocument/2006/math">
                              <m:r>
                                <a:rPr>
                                  <a:latin typeface="Cambria Math" panose="02040503050406030204" pitchFamily="18" charset="0"/>
                                </a:rPr>
                                <m:t>7</m:t>
                              </m:r>
                            </m:oMath>
                          </a14:m>
                          <a:r>
                            <a:t> dagar</a:t>
                          </a:r>
                          <a:br/>
                          <a14:m>
                            <m:oMath xmlns:m="http://schemas.openxmlformats.org/officeDocument/2006/math">
                              <m:r>
                                <a:rPr>
                                  <a:latin typeface="Cambria Math" panose="02040503050406030204" pitchFamily="18" charset="0"/>
                                </a:rPr>
                                <m:t>1</m:t>
                              </m:r>
                            </m:oMath>
                          </a14:m>
                          <a:r>
                            <a:t> ár (yr) = </a:t>
                          </a:r>
                          <a14:m>
                            <m:oMath xmlns:m="http://schemas.openxmlformats.org/officeDocument/2006/math">
                              <m:r>
                                <a:rPr>
                                  <a:latin typeface="Cambria Math" panose="02040503050406030204" pitchFamily="18" charset="0"/>
                                </a:rPr>
                                <m:t>365</m:t>
                              </m:r>
                            </m:oMath>
                          </a14:m>
                          <a:r>
                            <a:t> dagar</a:t>
                          </a: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42976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Einingar bandaríska mælikerfisins</a:t>
                          </a: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rPr b="1"/>
                            <a:t>Lengd</a:t>
                          </a:r>
                        </a:p>
                      </a:txBody>
                      <a:tcPr/>
                    </a:tc>
                    <a:tc>
                      <a:txBody>
                        <a:bodyPr/>
                        <a:lstStyle/>
                        <a:p>
                          <a:pPr marL="0" lvl="0" indent="0">
                            <a:buNone/>
                          </a:pPr>
                          <a:r>
                            <a:rPr b="1"/>
                            <a:t>Rúmmál</a:t>
                          </a:r>
                        </a:p>
                      </a:txBody>
                      <a:tcPr/>
                    </a:tc>
                    <a:extLst>
                      <a:ext uri="{0D108BD9-81ED-4DB2-BD59-A6C34878D82A}">
                        <a16:rowId xmlns:a16="http://schemas.microsoft.com/office/drawing/2014/main" val="10001"/>
                      </a:ext>
                    </a:extLst>
                  </a:tr>
                  <a:tr h="1737360">
                    <a:tc>
                      <a:txBody>
                        <a:bodyPr/>
                        <a:lstStyle/>
                        <a:p>
                          <a:endParaRPr lang="en-US"/>
                        </a:p>
                      </a:txBody>
                      <a:tcPr>
                        <a:blipFill>
                          <a:blip r:embed="rId2"/>
                          <a:stretch>
                            <a:fillRect l="-231" t="-44526" r="-100694" b="-110219"/>
                          </a:stretch>
                        </a:blipFill>
                      </a:tcPr>
                    </a:tc>
                    <a:tc>
                      <a:txBody>
                        <a:bodyPr/>
                        <a:lstStyle/>
                        <a:p>
                          <a:endParaRPr lang="en-US"/>
                        </a:p>
                      </a:txBody>
                      <a:tcPr>
                        <a:blipFill>
                          <a:blip r:embed="rId2"/>
                          <a:stretch>
                            <a:fillRect l="-100231" t="-44526" r="-694" b="-110219"/>
                          </a:stretch>
                        </a:blipFill>
                      </a:tcPr>
                    </a:tc>
                    <a:extLst>
                      <a:ext uri="{0D108BD9-81ED-4DB2-BD59-A6C34878D82A}">
                        <a16:rowId xmlns:a16="http://schemas.microsoft.com/office/drawing/2014/main" val="10002"/>
                      </a:ext>
                    </a:extLst>
                  </a:tr>
                  <a:tr h="365760">
                    <a:tc>
                      <a:txBody>
                        <a:bodyPr/>
                        <a:lstStyle/>
                        <a:p>
                          <a:pPr marL="0" lvl="0" indent="0">
                            <a:buNone/>
                          </a:pPr>
                          <a:r>
                            <a:rPr b="1"/>
                            <a:t>Þyngd</a:t>
                          </a:r>
                        </a:p>
                      </a:txBody>
                      <a:tcPr/>
                    </a:tc>
                    <a:tc>
                      <a:txBody>
                        <a:bodyPr/>
                        <a:lstStyle/>
                        <a:p>
                          <a:pPr marL="0" lvl="0" indent="0">
                            <a:buNone/>
                          </a:pPr>
                          <a:r>
                            <a:rPr b="1"/>
                            <a:t>Tími</a:t>
                          </a:r>
                        </a:p>
                      </a:txBody>
                      <a:tcPr/>
                    </a:tc>
                    <a:extLst>
                      <a:ext uri="{0D108BD9-81ED-4DB2-BD59-A6C34878D82A}">
                        <a16:rowId xmlns:a16="http://schemas.microsoft.com/office/drawing/2014/main" val="10003"/>
                      </a:ext>
                    </a:extLst>
                  </a:tr>
                  <a:tr h="1463040">
                    <a:tc>
                      <a:txBody>
                        <a:bodyPr/>
                        <a:lstStyle/>
                        <a:p>
                          <a:endParaRPr lang="en-US"/>
                        </a:p>
                      </a:txBody>
                      <a:tcPr>
                        <a:blipFill>
                          <a:blip r:embed="rId2"/>
                          <a:stretch>
                            <a:fillRect l="-231" t="-197391" r="-100694" b="-6087"/>
                          </a:stretch>
                        </a:blipFill>
                      </a:tcPr>
                    </a:tc>
                    <a:tc>
                      <a:txBody>
                        <a:bodyPr/>
                        <a:lstStyle/>
                        <a:p>
                          <a:endParaRPr lang="en-US"/>
                        </a:p>
                      </a:txBody>
                      <a:tcPr>
                        <a:blipFill>
                          <a:blip r:embed="rId2"/>
                          <a:stretch>
                            <a:fillRect l="-100231" t="-197391" r="-694" b="-6087"/>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7.5</a:t>
            </a:r>
          </a:p>
        </p:txBody>
      </p:sp>
      <p:pic>
        <p:nvPicPr>
          <p:cNvPr id="3" name="Picture 1" descr="A photograph of an adult elephan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Guldo Da Rozze, Flickr)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7.6</a:t>
            </a:r>
          </a:p>
        </p:txBody>
      </p:sp>
      <p:pic>
        <p:nvPicPr>
          <p:cNvPr id="3" name="Picture 1" descr="A photograph of a milk display in a grocery store."/>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www.bluewaikiki.com, Flickr)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7.7</a:t>
            </a:r>
          </a:p>
        </p:txBody>
      </p:sp>
      <p:pic>
        <p:nvPicPr>
          <p:cNvPr id="3" name="Picture 1" descr="A photograph of meat being cooked on a charcoal grill."/>
          <p:cNvPicPr>
            <a:picLocks noGrp="1" noChangeAspect="1"/>
          </p:cNvPicPr>
          <p:nvPr/>
        </p:nvPicPr>
        <p:blipFill>
          <a:blip r:embed="rId3"/>
          <a:stretch>
            <a:fillRect/>
          </a:stretch>
        </p:blipFill>
        <p:spPr bwMode="auto">
          <a:xfrm>
            <a:off x="1943100" y="952500"/>
            <a:ext cx="829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Helen Penjam, Flickr)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7.3</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338328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Mælieiningar metrakerfisins</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Lengd</a:t>
                          </a:r>
                        </a:p>
                      </a:txBody>
                      <a:tcPr/>
                    </a:tc>
                    <a:tc>
                      <a:txBody>
                        <a:bodyPr/>
                        <a:lstStyle/>
                        <a:p>
                          <a:pPr marL="0" lvl="0" indent="0">
                            <a:buNone/>
                          </a:pPr>
                          <a:r>
                            <a:t>Massi</a:t>
                          </a:r>
                        </a:p>
                      </a:txBody>
                      <a:tcPr/>
                    </a:tc>
                    <a:tc>
                      <a:txBody>
                        <a:bodyPr/>
                        <a:lstStyle/>
                        <a:p>
                          <a:pPr marL="0" lvl="0" indent="0">
                            <a:buNone/>
                          </a:pPr>
                          <a:r>
                            <a:t>Rúmmál/rýmd</a:t>
                          </a:r>
                        </a:p>
                      </a:txBody>
                      <a:tcPr/>
                    </a:tc>
                    <a:extLst>
                      <a:ext uri="{0D108BD9-81ED-4DB2-BD59-A6C34878D82A}">
                        <a16:rowId xmlns:a16="http://schemas.microsoft.com/office/drawing/2014/main" val="10001"/>
                      </a:ext>
                    </a:extLst>
                  </a:tr>
                  <a:tr h="0">
                    <a:tc>
                      <a:txBody>
                        <a:bodyPr/>
                        <a:lstStyle/>
                        <a:p>
                          <a:pPr marL="0" lvl="0" indent="0">
                            <a:buNone/>
                          </a:pPr>
                          <a14:m>
                            <m:oMath xmlns:m="http://schemas.openxmlformats.org/officeDocument/2006/math">
                              <m:r>
                                <a:rPr>
                                  <a:latin typeface="Cambria Math" panose="02040503050406030204" pitchFamily="18" charset="0"/>
                                </a:rPr>
                                <m:t>1</m:t>
                              </m:r>
                            </m:oMath>
                          </a14:m>
                          <a:r>
                            <a:t> kílómetri (km) = </a:t>
                          </a:r>
                          <a14:m>
                            <m:oMath xmlns:m="http://schemas.openxmlformats.org/officeDocument/2006/math">
                              <m:r>
                                <a:rPr>
                                  <a:latin typeface="Cambria Math" panose="02040503050406030204" pitchFamily="18" charset="0"/>
                                </a:rPr>
                                <m:t>1000</m:t>
                              </m:r>
                            </m:oMath>
                          </a14:m>
                          <a:r>
                            <a:t> m</a:t>
                          </a:r>
                          <a:br/>
                          <a14:m>
                            <m:oMath xmlns:m="http://schemas.openxmlformats.org/officeDocument/2006/math">
                              <m:r>
                                <a:rPr>
                                  <a:latin typeface="Cambria Math" panose="02040503050406030204" pitchFamily="18" charset="0"/>
                                </a:rPr>
                                <m:t>1</m:t>
                              </m:r>
                            </m:oMath>
                          </a14:m>
                          <a:r>
                            <a:t> hektómetri (hm) = </a:t>
                          </a:r>
                          <a14:m>
                            <m:oMath xmlns:m="http://schemas.openxmlformats.org/officeDocument/2006/math">
                              <m:r>
                                <a:rPr>
                                  <a:latin typeface="Cambria Math" panose="02040503050406030204" pitchFamily="18" charset="0"/>
                                </a:rPr>
                                <m:t>100</m:t>
                              </m:r>
                            </m:oMath>
                          </a14:m>
                          <a:r>
                            <a:t> m</a:t>
                          </a:r>
                          <a:br/>
                          <a14:m>
                            <m:oMath xmlns:m="http://schemas.openxmlformats.org/officeDocument/2006/math">
                              <m:r>
                                <a:rPr>
                                  <a:latin typeface="Cambria Math" panose="02040503050406030204" pitchFamily="18" charset="0"/>
                                </a:rPr>
                                <m:t>1</m:t>
                              </m:r>
                            </m:oMath>
                          </a14:m>
                          <a:r>
                            <a:t> dekametri (dam) = </a:t>
                          </a:r>
                          <a14:m>
                            <m:oMath xmlns:m="http://schemas.openxmlformats.org/officeDocument/2006/math">
                              <m:r>
                                <a:rPr>
                                  <a:latin typeface="Cambria Math" panose="02040503050406030204" pitchFamily="18" charset="0"/>
                                </a:rPr>
                                <m:t>10</m:t>
                              </m:r>
                            </m:oMath>
                          </a14:m>
                          <a:r>
                            <a:t> m</a:t>
                          </a:r>
                          <a:br/>
                          <a14:m>
                            <m:oMath xmlns:m="http://schemas.openxmlformats.org/officeDocument/2006/math">
                              <m:r>
                                <a:rPr>
                                  <a:latin typeface="Cambria Math" panose="02040503050406030204" pitchFamily="18" charset="0"/>
                                </a:rPr>
                                <m:t>1</m:t>
                              </m:r>
                            </m:oMath>
                          </a14:m>
                          <a:r>
                            <a:t> metri (m) = </a:t>
                          </a:r>
                          <a14:m>
                            <m:oMath xmlns:m="http://schemas.openxmlformats.org/officeDocument/2006/math">
                              <m:r>
                                <a:rPr>
                                  <a:latin typeface="Cambria Math" panose="02040503050406030204" pitchFamily="18" charset="0"/>
                                </a:rPr>
                                <m:t>1</m:t>
                              </m:r>
                            </m:oMath>
                          </a14:m>
                          <a:r>
                            <a:t> m</a:t>
                          </a:r>
                          <a:br/>
                          <a14:m>
                            <m:oMath xmlns:m="http://schemas.openxmlformats.org/officeDocument/2006/math">
                              <m:r>
                                <a:rPr>
                                  <a:latin typeface="Cambria Math" panose="02040503050406030204" pitchFamily="18" charset="0"/>
                                </a:rPr>
                                <m:t>1</m:t>
                              </m:r>
                            </m:oMath>
                          </a14:m>
                          <a:r>
                            <a:t> desímetri (dm) = </a:t>
                          </a:r>
                          <a14:m>
                            <m:oMath xmlns:m="http://schemas.openxmlformats.org/officeDocument/2006/math">
                              <m:r>
                                <a:rPr>
                                  <a:latin typeface="Cambria Math" panose="02040503050406030204" pitchFamily="18" charset="0"/>
                                </a:rPr>
                                <m:t>0.1</m:t>
                              </m:r>
                            </m:oMath>
                          </a14:m>
                          <a:r>
                            <a:t> m</a:t>
                          </a:r>
                          <a:br/>
                          <a14:m>
                            <m:oMath xmlns:m="http://schemas.openxmlformats.org/officeDocument/2006/math">
                              <m:r>
                                <a:rPr>
                                  <a:latin typeface="Cambria Math" panose="02040503050406030204" pitchFamily="18" charset="0"/>
                                </a:rPr>
                                <m:t>1</m:t>
                              </m:r>
                            </m:oMath>
                          </a14:m>
                          <a:r>
                            <a:t> sentímetri (cm) = </a:t>
                          </a:r>
                          <a14:m>
                            <m:oMath xmlns:m="http://schemas.openxmlformats.org/officeDocument/2006/math">
                              <m:r>
                                <a:rPr>
                                  <a:latin typeface="Cambria Math" panose="02040503050406030204" pitchFamily="18" charset="0"/>
                                </a:rPr>
                                <m:t>0.01</m:t>
                              </m:r>
                            </m:oMath>
                          </a14:m>
                          <a:r>
                            <a:t> m</a:t>
                          </a:r>
                          <a:br/>
                          <a14:m>
                            <m:oMath xmlns:m="http://schemas.openxmlformats.org/officeDocument/2006/math">
                              <m:r>
                                <a:rPr>
                                  <a:latin typeface="Cambria Math" panose="02040503050406030204" pitchFamily="18" charset="0"/>
                                </a:rPr>
                                <m:t>1</m:t>
                              </m:r>
                            </m:oMath>
                          </a14:m>
                          <a:r>
                            <a:t> millímetri (mm) = </a:t>
                          </a:r>
                          <a14:m>
                            <m:oMath xmlns:m="http://schemas.openxmlformats.org/officeDocument/2006/math">
                              <m:r>
                                <a:rPr>
                                  <a:latin typeface="Cambria Math" panose="02040503050406030204" pitchFamily="18" charset="0"/>
                                </a:rPr>
                                <m:t>0.001</m:t>
                              </m:r>
                            </m:oMath>
                          </a14:m>
                          <a:r>
                            <a:t> m</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kílógramm (kg) = </a:t>
                          </a:r>
                          <a14:m>
                            <m:oMath xmlns:m="http://schemas.openxmlformats.org/officeDocument/2006/math">
                              <m:r>
                                <a:rPr>
                                  <a:latin typeface="Cambria Math" panose="02040503050406030204" pitchFamily="18" charset="0"/>
                                </a:rPr>
                                <m:t>1000</m:t>
                              </m:r>
                            </m:oMath>
                          </a14:m>
                          <a:r>
                            <a:t> g</a:t>
                          </a:r>
                          <a:br/>
                          <a14:m>
                            <m:oMath xmlns:m="http://schemas.openxmlformats.org/officeDocument/2006/math">
                              <m:r>
                                <a:rPr>
                                  <a:latin typeface="Cambria Math" panose="02040503050406030204" pitchFamily="18" charset="0"/>
                                </a:rPr>
                                <m:t>1</m:t>
                              </m:r>
                            </m:oMath>
                          </a14:m>
                          <a:r>
                            <a:t> hektógramm (hg) = </a:t>
                          </a:r>
                          <a14:m>
                            <m:oMath xmlns:m="http://schemas.openxmlformats.org/officeDocument/2006/math">
                              <m:r>
                                <a:rPr>
                                  <a:latin typeface="Cambria Math" panose="02040503050406030204" pitchFamily="18" charset="0"/>
                                </a:rPr>
                                <m:t>100</m:t>
                              </m:r>
                            </m:oMath>
                          </a14:m>
                          <a:r>
                            <a:t> g</a:t>
                          </a:r>
                          <a:br/>
                          <a14:m>
                            <m:oMath xmlns:m="http://schemas.openxmlformats.org/officeDocument/2006/math">
                              <m:r>
                                <a:rPr>
                                  <a:latin typeface="Cambria Math" panose="02040503050406030204" pitchFamily="18" charset="0"/>
                                </a:rPr>
                                <m:t>1</m:t>
                              </m:r>
                            </m:oMath>
                          </a14:m>
                          <a:r>
                            <a:t> dekagramm (dag) = </a:t>
                          </a:r>
                          <a14:m>
                            <m:oMath xmlns:m="http://schemas.openxmlformats.org/officeDocument/2006/math">
                              <m:r>
                                <a:rPr>
                                  <a:latin typeface="Cambria Math" panose="02040503050406030204" pitchFamily="18" charset="0"/>
                                </a:rPr>
                                <m:t>10</m:t>
                              </m:r>
                            </m:oMath>
                          </a14:m>
                          <a:r>
                            <a:t> g</a:t>
                          </a:r>
                          <a:br/>
                          <a14:m>
                            <m:oMath xmlns:m="http://schemas.openxmlformats.org/officeDocument/2006/math">
                              <m:r>
                                <a:rPr>
                                  <a:latin typeface="Cambria Math" panose="02040503050406030204" pitchFamily="18" charset="0"/>
                                </a:rPr>
                                <m:t>1</m:t>
                              </m:r>
                            </m:oMath>
                          </a14:m>
                          <a:r>
                            <a:t> gramm (g) = </a:t>
                          </a:r>
                          <a14:m>
                            <m:oMath xmlns:m="http://schemas.openxmlformats.org/officeDocument/2006/math">
                              <m:r>
                                <a:rPr>
                                  <a:latin typeface="Cambria Math" panose="02040503050406030204" pitchFamily="18" charset="0"/>
                                </a:rPr>
                                <m:t>1</m:t>
                              </m:r>
                            </m:oMath>
                          </a14:m>
                          <a:r>
                            <a:t> g</a:t>
                          </a:r>
                          <a:br/>
                          <a14:m>
                            <m:oMath xmlns:m="http://schemas.openxmlformats.org/officeDocument/2006/math">
                              <m:r>
                                <a:rPr>
                                  <a:latin typeface="Cambria Math" panose="02040503050406030204" pitchFamily="18" charset="0"/>
                                </a:rPr>
                                <m:t>1</m:t>
                              </m:r>
                            </m:oMath>
                          </a14:m>
                          <a:r>
                            <a:t> desígramm (dg) = </a:t>
                          </a:r>
                          <a14:m>
                            <m:oMath xmlns:m="http://schemas.openxmlformats.org/officeDocument/2006/math">
                              <m:r>
                                <a:rPr>
                                  <a:latin typeface="Cambria Math" panose="02040503050406030204" pitchFamily="18" charset="0"/>
                                </a:rPr>
                                <m:t>0.1</m:t>
                              </m:r>
                            </m:oMath>
                          </a14:m>
                          <a:r>
                            <a:t> g</a:t>
                          </a:r>
                          <a:br/>
                          <a14:m>
                            <m:oMath xmlns:m="http://schemas.openxmlformats.org/officeDocument/2006/math">
                              <m:r>
                                <a:rPr>
                                  <a:latin typeface="Cambria Math" panose="02040503050406030204" pitchFamily="18" charset="0"/>
                                </a:rPr>
                                <m:t>1</m:t>
                              </m:r>
                            </m:oMath>
                          </a14:m>
                          <a:r>
                            <a:t> sentígramm (cg) = </a:t>
                          </a:r>
                          <a14:m>
                            <m:oMath xmlns:m="http://schemas.openxmlformats.org/officeDocument/2006/math">
                              <m:r>
                                <a:rPr>
                                  <a:latin typeface="Cambria Math" panose="02040503050406030204" pitchFamily="18" charset="0"/>
                                </a:rPr>
                                <m:t>0.01</m:t>
                              </m:r>
                            </m:oMath>
                          </a14:m>
                          <a:r>
                            <a:t> g</a:t>
                          </a:r>
                          <a:br/>
                          <a14:m>
                            <m:oMath xmlns:m="http://schemas.openxmlformats.org/officeDocument/2006/math">
                              <m:r>
                                <a:rPr>
                                  <a:latin typeface="Cambria Math" panose="02040503050406030204" pitchFamily="18" charset="0"/>
                                </a:rPr>
                                <m:t>1</m:t>
                              </m:r>
                            </m:oMath>
                          </a14:m>
                          <a:r>
                            <a:t> millígramm (mg) = </a:t>
                          </a:r>
                          <a14:m>
                            <m:oMath xmlns:m="http://schemas.openxmlformats.org/officeDocument/2006/math">
                              <m:r>
                                <a:rPr>
                                  <a:latin typeface="Cambria Math" panose="02040503050406030204" pitchFamily="18" charset="0"/>
                                </a:rPr>
                                <m:t>0.001</m:t>
                              </m:r>
                            </m:oMath>
                          </a14:m>
                          <a:r>
                            <a:t> g</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kílólítri (kL) = </a:t>
                          </a:r>
                          <a14:m>
                            <m:oMath xmlns:m="http://schemas.openxmlformats.org/officeDocument/2006/math">
                              <m:r>
                                <a:rPr>
                                  <a:latin typeface="Cambria Math" panose="02040503050406030204" pitchFamily="18" charset="0"/>
                                </a:rPr>
                                <m:t>1000</m:t>
                              </m:r>
                            </m:oMath>
                          </a14:m>
                          <a:r>
                            <a:t> L</a:t>
                          </a:r>
                          <a:br/>
                          <a14:m>
                            <m:oMath xmlns:m="http://schemas.openxmlformats.org/officeDocument/2006/math">
                              <m:r>
                                <a:rPr>
                                  <a:latin typeface="Cambria Math" panose="02040503050406030204" pitchFamily="18" charset="0"/>
                                </a:rPr>
                                <m:t>1</m:t>
                              </m:r>
                            </m:oMath>
                          </a14:m>
                          <a:r>
                            <a:t> hektólítri (hL) = </a:t>
                          </a:r>
                          <a14:m>
                            <m:oMath xmlns:m="http://schemas.openxmlformats.org/officeDocument/2006/math">
                              <m:r>
                                <a:rPr>
                                  <a:latin typeface="Cambria Math" panose="02040503050406030204" pitchFamily="18" charset="0"/>
                                </a:rPr>
                                <m:t>100</m:t>
                              </m:r>
                            </m:oMath>
                          </a14:m>
                          <a:r>
                            <a:t> L</a:t>
                          </a:r>
                          <a:br/>
                          <a14:m>
                            <m:oMath xmlns:m="http://schemas.openxmlformats.org/officeDocument/2006/math">
                              <m:r>
                                <a:rPr>
                                  <a:latin typeface="Cambria Math" panose="02040503050406030204" pitchFamily="18" charset="0"/>
                                </a:rPr>
                                <m:t>1</m:t>
                              </m:r>
                            </m:oMath>
                          </a14:m>
                          <a:r>
                            <a:t> dekalítri (daL) = </a:t>
                          </a:r>
                          <a14:m>
                            <m:oMath xmlns:m="http://schemas.openxmlformats.org/officeDocument/2006/math">
                              <m:r>
                                <a:rPr>
                                  <a:latin typeface="Cambria Math" panose="02040503050406030204" pitchFamily="18" charset="0"/>
                                </a:rPr>
                                <m:t>10</m:t>
                              </m:r>
                            </m:oMath>
                          </a14:m>
                          <a:r>
                            <a:t> L</a:t>
                          </a:r>
                          <a:br/>
                          <a14:m>
                            <m:oMath xmlns:m="http://schemas.openxmlformats.org/officeDocument/2006/math">
                              <m:r>
                                <a:rPr>
                                  <a:latin typeface="Cambria Math" panose="02040503050406030204" pitchFamily="18" charset="0"/>
                                </a:rPr>
                                <m:t>1</m:t>
                              </m:r>
                            </m:oMath>
                          </a14:m>
                          <a:r>
                            <a:t> lítri (L) = </a:t>
                          </a:r>
                          <a14:m>
                            <m:oMath xmlns:m="http://schemas.openxmlformats.org/officeDocument/2006/math">
                              <m:r>
                                <a:rPr>
                                  <a:latin typeface="Cambria Math" panose="02040503050406030204" pitchFamily="18" charset="0"/>
                                </a:rPr>
                                <m:t>1</m:t>
                              </m:r>
                            </m:oMath>
                          </a14:m>
                          <a:r>
                            <a:t> L</a:t>
                          </a:r>
                          <a:br/>
                          <a14:m>
                            <m:oMath xmlns:m="http://schemas.openxmlformats.org/officeDocument/2006/math">
                              <m:r>
                                <a:rPr>
                                  <a:latin typeface="Cambria Math" panose="02040503050406030204" pitchFamily="18" charset="0"/>
                                </a:rPr>
                                <m:t>1</m:t>
                              </m:r>
                            </m:oMath>
                          </a14:m>
                          <a:r>
                            <a:t> desílítri (dL) = </a:t>
                          </a:r>
                          <a14:m>
                            <m:oMath xmlns:m="http://schemas.openxmlformats.org/officeDocument/2006/math">
                              <m:r>
                                <a:rPr>
                                  <a:latin typeface="Cambria Math" panose="02040503050406030204" pitchFamily="18" charset="0"/>
                                </a:rPr>
                                <m:t>0.1</m:t>
                              </m:r>
                            </m:oMath>
                          </a14:m>
                          <a:r>
                            <a:t> L</a:t>
                          </a:r>
                          <a:br/>
                          <a14:m>
                            <m:oMath xmlns:m="http://schemas.openxmlformats.org/officeDocument/2006/math">
                              <m:r>
                                <a:rPr>
                                  <a:latin typeface="Cambria Math" panose="02040503050406030204" pitchFamily="18" charset="0"/>
                                </a:rPr>
                                <m:t>1</m:t>
                              </m:r>
                            </m:oMath>
                          </a14:m>
                          <a:r>
                            <a:t> sentílítri (cL) = </a:t>
                          </a:r>
                          <a14:m>
                            <m:oMath xmlns:m="http://schemas.openxmlformats.org/officeDocument/2006/math">
                              <m:r>
                                <a:rPr>
                                  <a:latin typeface="Cambria Math" panose="02040503050406030204" pitchFamily="18" charset="0"/>
                                </a:rPr>
                                <m:t>0.01</m:t>
                              </m:r>
                            </m:oMath>
                          </a14:m>
                          <a:r>
                            <a:t> L</a:t>
                          </a:r>
                          <a:br/>
                          <a14:m>
                            <m:oMath xmlns:m="http://schemas.openxmlformats.org/officeDocument/2006/math">
                              <m:r>
                                <a:rPr>
                                  <a:latin typeface="Cambria Math" panose="02040503050406030204" pitchFamily="18" charset="0"/>
                                </a:rPr>
                                <m:t>1</m:t>
                              </m:r>
                            </m:oMath>
                          </a14:m>
                          <a:r>
                            <a:t> millilítri (mL) = </a:t>
                          </a:r>
                          <a14:m>
                            <m:oMath xmlns:m="http://schemas.openxmlformats.org/officeDocument/2006/math">
                              <m:r>
                                <a:rPr>
                                  <a:latin typeface="Cambria Math" panose="02040503050406030204" pitchFamily="18" charset="0"/>
                                </a:rPr>
                                <m:t>0.001</m:t>
                              </m:r>
                            </m:oMath>
                          </a14:m>
                          <a:r>
                            <a:t> L</a:t>
                          </a:r>
                        </a:p>
                      </a:txBody>
                      <a:tcPr/>
                    </a:tc>
                    <a:extLst>
                      <a:ext uri="{0D108BD9-81ED-4DB2-BD59-A6C34878D82A}">
                        <a16:rowId xmlns:a16="http://schemas.microsoft.com/office/drawing/2014/main" val="10002"/>
                      </a:ext>
                    </a:extLst>
                  </a:tr>
                  <a:tr h="0">
                    <a:tc>
                      <a:txBody>
                        <a:bodyPr/>
                        <a:lstStyle/>
                        <a:p>
                          <a:pPr marL="0" lvl="0" indent="0">
                            <a:buNone/>
                          </a:pPr>
                          <a14:m>
                            <m:oMath xmlns:m="http://schemas.openxmlformats.org/officeDocument/2006/math">
                              <m:r>
                                <a:rPr>
                                  <a:latin typeface="Cambria Math" panose="02040503050406030204" pitchFamily="18" charset="0"/>
                                </a:rPr>
                                <m:t>1</m:t>
                              </m:r>
                            </m:oMath>
                          </a14:m>
                          <a:r>
                            <a:t> metri = </a:t>
                          </a:r>
                          <a14:m>
                            <m:oMath xmlns:m="http://schemas.openxmlformats.org/officeDocument/2006/math">
                              <m:r>
                                <a:rPr>
                                  <a:latin typeface="Cambria Math" panose="02040503050406030204" pitchFamily="18" charset="0"/>
                                </a:rPr>
                                <m:t>100</m:t>
                              </m:r>
                            </m:oMath>
                          </a14:m>
                          <a:r>
                            <a:t> sentímetrar</a:t>
                          </a:r>
                          <a:br/>
                          <a14:m>
                            <m:oMath xmlns:m="http://schemas.openxmlformats.org/officeDocument/2006/math">
                              <m:r>
                                <a:rPr>
                                  <a:latin typeface="Cambria Math" panose="02040503050406030204" pitchFamily="18" charset="0"/>
                                </a:rPr>
                                <m:t>1</m:t>
                              </m:r>
                            </m:oMath>
                          </a14:m>
                          <a:r>
                            <a:t> metri = </a:t>
                          </a:r>
                          <a14:m>
                            <m:oMath xmlns:m="http://schemas.openxmlformats.org/officeDocument/2006/math">
                              <m:r>
                                <a:rPr>
                                  <a:latin typeface="Cambria Math" panose="02040503050406030204" pitchFamily="18" charset="0"/>
                                </a:rPr>
                                <m:t>1000</m:t>
                              </m:r>
                            </m:oMath>
                          </a14:m>
                          <a:r>
                            <a:t> millímetrar</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gramm = </a:t>
                          </a:r>
                          <a14:m>
                            <m:oMath xmlns:m="http://schemas.openxmlformats.org/officeDocument/2006/math">
                              <m:r>
                                <a:rPr>
                                  <a:latin typeface="Cambria Math" panose="02040503050406030204" pitchFamily="18" charset="0"/>
                                </a:rPr>
                                <m:t>100</m:t>
                              </m:r>
                            </m:oMath>
                          </a14:m>
                          <a:r>
                            <a:t> sentigrömm</a:t>
                          </a:r>
                          <a:br/>
                          <a14:m>
                            <m:oMath xmlns:m="http://schemas.openxmlformats.org/officeDocument/2006/math">
                              <m:r>
                                <a:rPr>
                                  <a:latin typeface="Cambria Math" panose="02040503050406030204" pitchFamily="18" charset="0"/>
                                </a:rPr>
                                <m:t>1</m:t>
                              </m:r>
                            </m:oMath>
                          </a14:m>
                          <a:r>
                            <a:t> gramm = </a:t>
                          </a:r>
                          <a14:m>
                            <m:oMath xmlns:m="http://schemas.openxmlformats.org/officeDocument/2006/math">
                              <m:r>
                                <a:rPr>
                                  <a:latin typeface="Cambria Math" panose="02040503050406030204" pitchFamily="18" charset="0"/>
                                </a:rPr>
                                <m:t>1000</m:t>
                              </m:r>
                            </m:oMath>
                          </a14:m>
                          <a:r>
                            <a:t> milligrömm</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lítri = </a:t>
                          </a:r>
                          <a14:m>
                            <m:oMath xmlns:m="http://schemas.openxmlformats.org/officeDocument/2006/math">
                              <m:r>
                                <a:rPr>
                                  <a:latin typeface="Cambria Math" panose="02040503050406030204" pitchFamily="18" charset="0"/>
                                </a:rPr>
                                <m:t>100</m:t>
                              </m:r>
                            </m:oMath>
                          </a14:m>
                          <a:r>
                            <a:t> sentilítrar</a:t>
                          </a:r>
                          <a:br/>
                          <a14:m>
                            <m:oMath xmlns:m="http://schemas.openxmlformats.org/officeDocument/2006/math">
                              <m:r>
                                <a:rPr>
                                  <a:latin typeface="Cambria Math" panose="02040503050406030204" pitchFamily="18" charset="0"/>
                                </a:rPr>
                                <m:t>1</m:t>
                              </m:r>
                            </m:oMath>
                          </a14:m>
                          <a:r>
                            <a:t> lítri = </a:t>
                          </a:r>
                          <a14:m>
                            <m:oMath xmlns:m="http://schemas.openxmlformats.org/officeDocument/2006/math">
                              <m:r>
                                <a:rPr>
                                  <a:latin typeface="Cambria Math" panose="02040503050406030204" pitchFamily="18" charset="0"/>
                                </a:rPr>
                                <m:t>1000</m:t>
                              </m:r>
                            </m:oMath>
                          </a14:m>
                          <a:r>
                            <a:t> millilítrar</a:t>
                          </a: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338328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Mælieiningar metrakerfisins</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t>Lengd</a:t>
                          </a:r>
                        </a:p>
                      </a:txBody>
                      <a:tcPr/>
                    </a:tc>
                    <a:tc>
                      <a:txBody>
                        <a:bodyPr/>
                        <a:lstStyle/>
                        <a:p>
                          <a:pPr marL="0" lvl="0" indent="0">
                            <a:buNone/>
                          </a:pPr>
                          <a:r>
                            <a:t>Massi</a:t>
                          </a:r>
                        </a:p>
                      </a:txBody>
                      <a:tcPr/>
                    </a:tc>
                    <a:tc>
                      <a:txBody>
                        <a:bodyPr/>
                        <a:lstStyle/>
                        <a:p>
                          <a:pPr marL="0" lvl="0" indent="0">
                            <a:buNone/>
                          </a:pPr>
                          <a:r>
                            <a:t>Rúmmál/rýmd</a:t>
                          </a:r>
                        </a:p>
                      </a:txBody>
                      <a:tcPr/>
                    </a:tc>
                    <a:extLst>
                      <a:ext uri="{0D108BD9-81ED-4DB2-BD59-A6C34878D82A}">
                        <a16:rowId xmlns:a16="http://schemas.microsoft.com/office/drawing/2014/main" val="10001"/>
                      </a:ext>
                    </a:extLst>
                  </a:tr>
                  <a:tr h="2011680">
                    <a:tc>
                      <a:txBody>
                        <a:bodyPr/>
                        <a:lstStyle/>
                        <a:p>
                          <a:endParaRPr lang="en-US"/>
                        </a:p>
                      </a:txBody>
                      <a:tcPr>
                        <a:blipFill>
                          <a:blip r:embed="rId2"/>
                          <a:stretch>
                            <a:fillRect l="-347" t="-38608" r="-201042" b="-37342"/>
                          </a:stretch>
                        </a:blipFill>
                      </a:tcPr>
                    </a:tc>
                    <a:tc>
                      <a:txBody>
                        <a:bodyPr/>
                        <a:lstStyle/>
                        <a:p>
                          <a:endParaRPr lang="en-US"/>
                        </a:p>
                      </a:txBody>
                      <a:tcPr>
                        <a:blipFill>
                          <a:blip r:embed="rId2"/>
                          <a:stretch>
                            <a:fillRect l="-100347" t="-38608" r="-101042" b="-37342"/>
                          </a:stretch>
                        </a:blipFill>
                      </a:tcPr>
                    </a:tc>
                    <a:tc>
                      <a:txBody>
                        <a:bodyPr/>
                        <a:lstStyle/>
                        <a:p>
                          <a:endParaRPr lang="en-US"/>
                        </a:p>
                      </a:txBody>
                      <a:tcPr>
                        <a:blipFill>
                          <a:blip r:embed="rId2"/>
                          <a:stretch>
                            <a:fillRect l="-200347" t="-38608" r="-1042" b="-37342"/>
                          </a:stretch>
                        </a:blipFill>
                      </a:tcPr>
                    </a:tc>
                    <a:extLst>
                      <a:ext uri="{0D108BD9-81ED-4DB2-BD59-A6C34878D82A}">
                        <a16:rowId xmlns:a16="http://schemas.microsoft.com/office/drawing/2014/main" val="10002"/>
                      </a:ext>
                    </a:extLst>
                  </a:tr>
                  <a:tr h="640080">
                    <a:tc>
                      <a:txBody>
                        <a:bodyPr/>
                        <a:lstStyle/>
                        <a:p>
                          <a:endParaRPr lang="en-US"/>
                        </a:p>
                      </a:txBody>
                      <a:tcPr>
                        <a:blipFill>
                          <a:blip r:embed="rId2"/>
                          <a:stretch>
                            <a:fillRect l="-347" t="-429412" r="-201042" b="-15686"/>
                          </a:stretch>
                        </a:blipFill>
                      </a:tcPr>
                    </a:tc>
                    <a:tc>
                      <a:txBody>
                        <a:bodyPr/>
                        <a:lstStyle/>
                        <a:p>
                          <a:endParaRPr lang="en-US"/>
                        </a:p>
                      </a:txBody>
                      <a:tcPr>
                        <a:blipFill>
                          <a:blip r:embed="rId2"/>
                          <a:stretch>
                            <a:fillRect l="-100347" t="-429412" r="-101042" b="-15686"/>
                          </a:stretch>
                        </a:blipFill>
                      </a:tcPr>
                    </a:tc>
                    <a:tc>
                      <a:txBody>
                        <a:bodyPr/>
                        <a:lstStyle/>
                        <a:p>
                          <a:endParaRPr lang="en-US"/>
                        </a:p>
                      </a:txBody>
                      <a:tcPr>
                        <a:blipFill>
                          <a:blip r:embed="rId2"/>
                          <a:stretch>
                            <a:fillRect l="-200347" t="-429412" r="-1042" b="-15686"/>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7.8</a:t>
            </a:r>
          </a:p>
        </p:txBody>
      </p:sp>
      <p:pic>
        <p:nvPicPr>
          <p:cNvPr id="3" name="Picture 1" descr="A photograph of 8 male runners in a track race."/>
          <p:cNvPicPr>
            <a:picLocks noGrp="1" noChangeAspect="1"/>
          </p:cNvPicPr>
          <p:nvPr/>
        </p:nvPicPr>
        <p:blipFill>
          <a:blip r:embed="rId3"/>
          <a:stretch>
            <a:fillRect/>
          </a:stretch>
        </p:blipFill>
        <p:spPr bwMode="auto">
          <a:xfrm>
            <a:off x="2336800" y="952500"/>
            <a:ext cx="753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William Warby, Flickr)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7.4</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3017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Umreikningsstuðlar milli bandaríska kerfisins og metrakerfisins</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Lengd</a:t>
                          </a:r>
                        </a:p>
                      </a:txBody>
                      <a:tcPr/>
                    </a:tc>
                    <a:tc>
                      <a:txBody>
                        <a:bodyPr/>
                        <a:lstStyle/>
                        <a:p>
                          <a:pPr marL="0" lvl="0" indent="0">
                            <a:buNone/>
                          </a:pPr>
                          <a:r>
                            <a:t>Þyngd</a:t>
                          </a:r>
                        </a:p>
                      </a:txBody>
                      <a:tcPr/>
                    </a:tc>
                    <a:tc>
                      <a:txBody>
                        <a:bodyPr/>
                        <a:lstStyle/>
                        <a:p>
                          <a:pPr marL="0" lvl="0" indent="0">
                            <a:buNone/>
                          </a:pPr>
                          <a:r>
                            <a:t>Rúmmál</a:t>
                          </a:r>
                        </a:p>
                      </a:txBody>
                      <a:tcPr/>
                    </a:tc>
                    <a:extLst>
                      <a:ext uri="{0D108BD9-81ED-4DB2-BD59-A6C34878D82A}">
                        <a16:rowId xmlns:a16="http://schemas.microsoft.com/office/drawing/2014/main" val="10001"/>
                      </a:ext>
                    </a:extLst>
                  </a:tr>
                  <a:tr h="0">
                    <a:tc>
                      <a:txBody>
                        <a:bodyPr/>
                        <a:lstStyle/>
                        <a:p>
                          <a:pPr marL="0" lvl="0" indent="0">
                            <a:buNone/>
                          </a:pPr>
                          <a14:m>
                            <m:oMath xmlns:m="http://schemas.openxmlformats.org/officeDocument/2006/math">
                              <m:r>
                                <a:rPr>
                                  <a:latin typeface="Cambria Math" panose="02040503050406030204" pitchFamily="18" charset="0"/>
                                </a:rPr>
                                <m:t>1</m:t>
                              </m:r>
                            </m:oMath>
                          </a14:m>
                          <a:r>
                            <a:t> in = </a:t>
                          </a:r>
                          <a14:m>
                            <m:oMath xmlns:m="http://schemas.openxmlformats.org/officeDocument/2006/math">
                              <m:r>
                                <a:rPr>
                                  <a:latin typeface="Cambria Math" panose="02040503050406030204" pitchFamily="18" charset="0"/>
                                </a:rPr>
                                <m:t>2.54</m:t>
                              </m:r>
                            </m:oMath>
                          </a14:m>
                          <a:r>
                            <a:t> cm</a:t>
                          </a:r>
                          <a:br/>
                          <a14:m>
                            <m:oMath xmlns:m="http://schemas.openxmlformats.org/officeDocument/2006/math">
                              <m:r>
                                <a:rPr>
                                  <a:latin typeface="Cambria Math" panose="02040503050406030204" pitchFamily="18" charset="0"/>
                                </a:rPr>
                                <m:t>1</m:t>
                              </m:r>
                            </m:oMath>
                          </a14:m>
                          <a:r>
                            <a:t> ft = </a:t>
                          </a:r>
                          <a14:m>
                            <m:oMath xmlns:m="http://schemas.openxmlformats.org/officeDocument/2006/math">
                              <m:r>
                                <a:rPr>
                                  <a:latin typeface="Cambria Math" panose="02040503050406030204" pitchFamily="18" charset="0"/>
                                </a:rPr>
                                <m:t>0.305</m:t>
                              </m:r>
                            </m:oMath>
                          </a14:m>
                          <a:r>
                            <a:t> m</a:t>
                          </a:r>
                          <a:br/>
                          <a14:m>
                            <m:oMath xmlns:m="http://schemas.openxmlformats.org/officeDocument/2006/math">
                              <m:r>
                                <a:rPr>
                                  <a:latin typeface="Cambria Math" panose="02040503050406030204" pitchFamily="18" charset="0"/>
                                </a:rPr>
                                <m:t>1</m:t>
                              </m:r>
                            </m:oMath>
                          </a14:m>
                          <a:r>
                            <a:t> yd = </a:t>
                          </a:r>
                          <a14:m>
                            <m:oMath xmlns:m="http://schemas.openxmlformats.org/officeDocument/2006/math">
                              <m:r>
                                <a:rPr>
                                  <a:latin typeface="Cambria Math" panose="02040503050406030204" pitchFamily="18" charset="0"/>
                                </a:rPr>
                                <m:t>0.914</m:t>
                              </m:r>
                            </m:oMath>
                          </a14:m>
                          <a:r>
                            <a:t> m</a:t>
                          </a:r>
                          <a:br/>
                          <a14:m>
                            <m:oMath xmlns:m="http://schemas.openxmlformats.org/officeDocument/2006/math">
                              <m:r>
                                <a:rPr>
                                  <a:latin typeface="Cambria Math" panose="02040503050406030204" pitchFamily="18" charset="0"/>
                                </a:rPr>
                                <m:t>1</m:t>
                              </m:r>
                            </m:oMath>
                          </a14:m>
                          <a:r>
                            <a:t> mi = </a:t>
                          </a:r>
                          <a14:m>
                            <m:oMath xmlns:m="http://schemas.openxmlformats.org/officeDocument/2006/math">
                              <m:r>
                                <a:rPr>
                                  <a:latin typeface="Cambria Math" panose="02040503050406030204" pitchFamily="18" charset="0"/>
                                </a:rPr>
                                <m:t>1.61</m:t>
                              </m:r>
                            </m:oMath>
                          </a14:m>
                          <a:r>
                            <a:t> km</a:t>
                          </a:r>
                          <a:br/>
                          <a:br/>
                          <a:br/>
                          <a14:m>
                            <m:oMath xmlns:m="http://schemas.openxmlformats.org/officeDocument/2006/math">
                              <m:r>
                                <a:rPr>
                                  <a:latin typeface="Cambria Math" panose="02040503050406030204" pitchFamily="18" charset="0"/>
                                </a:rPr>
                                <m:t>1</m:t>
                              </m:r>
                            </m:oMath>
                          </a14:m>
                          <a:r>
                            <a:t> m = </a:t>
                          </a:r>
                          <a14:m>
                            <m:oMath xmlns:m="http://schemas.openxmlformats.org/officeDocument/2006/math">
                              <m:r>
                                <a:rPr>
                                  <a:latin typeface="Cambria Math" panose="02040503050406030204" pitchFamily="18" charset="0"/>
                                </a:rPr>
                                <m:t>3.28</m:t>
                              </m:r>
                            </m:oMath>
                          </a14:m>
                          <a:r>
                            <a:t> ft</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lb = </a:t>
                          </a:r>
                          <a14:m>
                            <m:oMath xmlns:m="http://schemas.openxmlformats.org/officeDocument/2006/math">
                              <m:r>
                                <a:rPr>
                                  <a:latin typeface="Cambria Math" panose="02040503050406030204" pitchFamily="18" charset="0"/>
                                </a:rPr>
                                <m:t>0.45</m:t>
                              </m:r>
                            </m:oMath>
                          </a14:m>
                          <a:r>
                            <a:t> kg</a:t>
                          </a:r>
                          <a:br/>
                          <a14:m>
                            <m:oMath xmlns:m="http://schemas.openxmlformats.org/officeDocument/2006/math">
                              <m:r>
                                <a:rPr>
                                  <a:latin typeface="Cambria Math" panose="02040503050406030204" pitchFamily="18" charset="0"/>
                                </a:rPr>
                                <m:t>1</m:t>
                              </m:r>
                            </m:oMath>
                          </a14:m>
                          <a:r>
                            <a:t> oz = </a:t>
                          </a:r>
                          <a14:m>
                            <m:oMath xmlns:m="http://schemas.openxmlformats.org/officeDocument/2006/math">
                              <m:r>
                                <a:rPr>
                                  <a:latin typeface="Cambria Math" panose="02040503050406030204" pitchFamily="18" charset="0"/>
                                </a:rPr>
                                <m:t>28</m:t>
                              </m:r>
                            </m:oMath>
                          </a14:m>
                          <a:r>
                            <a:t> g</a:t>
                          </a:r>
                          <a:br/>
                          <a:br/>
                          <a:br/>
                          <a:br/>
                          <a:br/>
                          <a14:m>
                            <m:oMath xmlns:m="http://schemas.openxmlformats.org/officeDocument/2006/math">
                              <m:r>
                                <a:rPr>
                                  <a:latin typeface="Cambria Math" panose="02040503050406030204" pitchFamily="18" charset="0"/>
                                </a:rPr>
                                <m:t>1</m:t>
                              </m:r>
                            </m:oMath>
                          </a14:m>
                          <a:r>
                            <a:t> kg = </a:t>
                          </a:r>
                          <a14:m>
                            <m:oMath xmlns:m="http://schemas.openxmlformats.org/officeDocument/2006/math">
                              <m:r>
                                <a:rPr>
                                  <a:latin typeface="Cambria Math" panose="02040503050406030204" pitchFamily="18" charset="0"/>
                                </a:rPr>
                                <m:t>2.2</m:t>
                              </m:r>
                            </m:oMath>
                          </a14:m>
                          <a:r>
                            <a:t> lb</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qt = </a:t>
                          </a:r>
                          <a14:m>
                            <m:oMath xmlns:m="http://schemas.openxmlformats.org/officeDocument/2006/math">
                              <m:r>
                                <a:rPr>
                                  <a:latin typeface="Cambria Math" panose="02040503050406030204" pitchFamily="18" charset="0"/>
                                </a:rPr>
                                <m:t>0.95</m:t>
                              </m:r>
                            </m:oMath>
                          </a14:m>
                          <a:r>
                            <a:t> L</a:t>
                          </a:r>
                          <a:br/>
                          <a14:m>
                            <m:oMath xmlns:m="http://schemas.openxmlformats.org/officeDocument/2006/math">
                              <m:r>
                                <a:rPr>
                                  <a:latin typeface="Cambria Math" panose="02040503050406030204" pitchFamily="18" charset="0"/>
                                </a:rPr>
                                <m:t>1</m:t>
                              </m:r>
                            </m:oMath>
                          </a14:m>
                          <a:r>
                            <a:t> fl oz = </a:t>
                          </a:r>
                          <a14:m>
                            <m:oMath xmlns:m="http://schemas.openxmlformats.org/officeDocument/2006/math">
                              <m:r>
                                <a:rPr>
                                  <a:latin typeface="Cambria Math" panose="02040503050406030204" pitchFamily="18" charset="0"/>
                                </a:rPr>
                                <m:t>30</m:t>
                              </m:r>
                            </m:oMath>
                          </a14:m>
                          <a:r>
                            <a:t> mL</a:t>
                          </a:r>
                          <a:br/>
                          <a:br/>
                          <a:br/>
                          <a:br/>
                          <a:br/>
                          <a14:m>
                            <m:oMath xmlns:m="http://schemas.openxmlformats.org/officeDocument/2006/math">
                              <m:r>
                                <a:rPr>
                                  <a:latin typeface="Cambria Math" panose="02040503050406030204" pitchFamily="18" charset="0"/>
                                </a:rPr>
                                <m:t>1</m:t>
                              </m:r>
                            </m:oMath>
                          </a14:m>
                          <a:r>
                            <a:t> L = </a:t>
                          </a:r>
                          <a14:m>
                            <m:oMath xmlns:m="http://schemas.openxmlformats.org/officeDocument/2006/math">
                              <m:r>
                                <a:rPr>
                                  <a:latin typeface="Cambria Math" panose="02040503050406030204" pitchFamily="18" charset="0"/>
                                </a:rPr>
                                <m:t>1.06</m:t>
                              </m:r>
                            </m:oMath>
                          </a14:m>
                          <a:r>
                            <a:t> qt</a:t>
                          </a:r>
                        </a:p>
                      </a:txBody>
                      <a:tcPr/>
                    </a:tc>
                    <a:extLst>
                      <a:ext uri="{0D108BD9-81ED-4DB2-BD59-A6C34878D82A}">
                        <a16:rowId xmlns:a16="http://schemas.microsoft.com/office/drawing/2014/main" val="10002"/>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30175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640080">
                    <a:tc>
                      <a:txBody>
                        <a:bodyPr/>
                        <a:lstStyle/>
                        <a:p>
                          <a:pPr marL="0" lvl="0" indent="0">
                            <a:buNone/>
                          </a:pPr>
                          <a:r>
                            <a:t>Umreikningsstuðlar milli bandaríska kerfisins og metrakerfisins</a:t>
                          </a: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365760">
                    <a:tc>
                      <a:txBody>
                        <a:bodyPr/>
                        <a:lstStyle/>
                        <a:p>
                          <a:pPr marL="0" lvl="0" indent="0">
                            <a:buNone/>
                          </a:pPr>
                          <a:r>
                            <a:t>Lengd</a:t>
                          </a:r>
                        </a:p>
                      </a:txBody>
                      <a:tcPr/>
                    </a:tc>
                    <a:tc>
                      <a:txBody>
                        <a:bodyPr/>
                        <a:lstStyle/>
                        <a:p>
                          <a:pPr marL="0" lvl="0" indent="0">
                            <a:buNone/>
                          </a:pPr>
                          <a:r>
                            <a:t>Þyngd</a:t>
                          </a:r>
                        </a:p>
                      </a:txBody>
                      <a:tcPr/>
                    </a:tc>
                    <a:tc>
                      <a:txBody>
                        <a:bodyPr/>
                        <a:lstStyle/>
                        <a:p>
                          <a:pPr marL="0" lvl="0" indent="0">
                            <a:buNone/>
                          </a:pPr>
                          <a:r>
                            <a:t>Rúmmál</a:t>
                          </a:r>
                        </a:p>
                      </a:txBody>
                      <a:tcPr/>
                    </a:tc>
                    <a:extLst>
                      <a:ext uri="{0D108BD9-81ED-4DB2-BD59-A6C34878D82A}">
                        <a16:rowId xmlns:a16="http://schemas.microsoft.com/office/drawing/2014/main" val="10001"/>
                      </a:ext>
                    </a:extLst>
                  </a:tr>
                  <a:tr h="2011680">
                    <a:tc>
                      <a:txBody>
                        <a:bodyPr/>
                        <a:lstStyle/>
                        <a:p>
                          <a:endParaRPr lang="en-US"/>
                        </a:p>
                      </a:txBody>
                      <a:tcPr>
                        <a:blipFill>
                          <a:blip r:embed="rId2"/>
                          <a:stretch>
                            <a:fillRect l="-347" t="-51572" r="-201042" b="-5660"/>
                          </a:stretch>
                        </a:blipFill>
                      </a:tcPr>
                    </a:tc>
                    <a:tc>
                      <a:txBody>
                        <a:bodyPr/>
                        <a:lstStyle/>
                        <a:p>
                          <a:endParaRPr lang="en-US"/>
                        </a:p>
                      </a:txBody>
                      <a:tcPr>
                        <a:blipFill>
                          <a:blip r:embed="rId2"/>
                          <a:stretch>
                            <a:fillRect l="-100347" t="-51572" r="-101042" b="-5660"/>
                          </a:stretch>
                        </a:blipFill>
                      </a:tcPr>
                    </a:tc>
                    <a:tc>
                      <a:txBody>
                        <a:bodyPr/>
                        <a:lstStyle/>
                        <a:p>
                          <a:endParaRPr lang="en-US"/>
                        </a:p>
                      </a:txBody>
                      <a:tcPr>
                        <a:blipFill>
                          <a:blip r:embed="rId2"/>
                          <a:stretch>
                            <a:fillRect l="-200347" t="-51572" r="-1042" b="-5660"/>
                          </a:stretch>
                        </a:blipFill>
                      </a:tcPr>
                    </a:tc>
                    <a:extLst>
                      <a:ext uri="{0D108BD9-81ED-4DB2-BD59-A6C34878D82A}">
                        <a16:rowId xmlns:a16="http://schemas.microsoft.com/office/drawing/2014/main" val="10002"/>
                      </a:ext>
                    </a:extLst>
                  </a:tr>
                </a:tbl>
              </a:graphicData>
            </a:graphic>
          </p:graphicFrame>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7.9</a:t>
            </a:r>
          </a:p>
        </p:txBody>
      </p:sp>
      <p:pic>
        <p:nvPicPr>
          <p:cNvPr id="3" name="Picture 1" descr="On the left side of the figure is a thermometer marked in degrees Celsius. The bottom of the thermometer begins with negative 20 degrees Celsius and ranges up to 100 degrees Celsius. There are tick marks on the thermometer every 5 degrees with every 10 degrees labeled. On the right side is a thermometer marked in degrees Fahrenheit. The bottom of the thermometer begins with negative 10 degrees Fahrenheit and ranges up to 212 degrees Fahrenheit. There are tick marks on the thermometer every 2 degrees with every 10 degrees labeled. Between the thermometers there is an arrow pointing on the left to 0 degrees Celsius and on the right to 32 degrees Fahrenheit. This is the temperature at which water freezes. Another arrow points on the left to 37 degrees Celsius and on the right to 98.6 degrees Fahrenheit. This is normal body temperature. A third arrow points on the left to 100 degrees Celsius and on the right to 212 degrees Fahrenheit. This is the temperature at which water boil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Hitastigið 37°C jafngildir 98,6°F.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OpenStax er © Rice University og gefið út samkvæmt alþjóðlega notkunarleyfinu CC BY-NC-SA 4.0. Aðeins má afrita það eða breyta því í öðrum tilgangi en viðskiptalegum, en geta verður OpenStax og Rice University sem rétthafa og tilgreina allar breytingar. Sérhverja aðlögun verður að birta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1782</Words>
  <Application>Microsoft Macintosh PowerPoint</Application>
  <PresentationFormat>Widescreen</PresentationFormat>
  <Paragraphs>107</Paragraphs>
  <Slides>22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 Math</vt:lpstr>
      <vt:lpstr>Office Theme</vt:lpstr>
      <vt:lpstr>Prealgebra 2e</vt:lpstr>
      <vt:lpstr>Chapter outline</vt:lpstr>
      <vt:lpstr>Figure 7.1</vt:lpstr>
      <vt:lpstr>7.1 Rational and Irrational Numbers</vt:lpstr>
      <vt:lpstr>Figure 7.2</vt:lpstr>
      <vt:lpstr>7.2 Commutative and Associative Properties</vt:lpstr>
      <vt:lpstr>Figure 7.3</vt:lpstr>
      <vt:lpstr>Figure 7.4</vt:lpstr>
      <vt:lpstr>7.3 Distributive Property</vt:lpstr>
      <vt:lpstr>7.4 Properties of Identity, Inverses, and Zero</vt:lpstr>
      <vt:lpstr>Table 7.1 Properties of Real Numbers </vt:lpstr>
      <vt:lpstr>7.5 Systems of Measurement (1 of 2)</vt:lpstr>
      <vt:lpstr>7.5 Systems of Measurement (2 of 2)</vt:lpstr>
      <vt:lpstr>Table 7.2</vt:lpstr>
      <vt:lpstr>Figure 7.5</vt:lpstr>
      <vt:lpstr>Figure 7.6</vt:lpstr>
      <vt:lpstr>Figure 7.7</vt:lpstr>
      <vt:lpstr>Table 7.3</vt:lpstr>
      <vt:lpstr>Figure 7.8</vt:lpstr>
      <vt:lpstr>Table 7.4</vt:lpstr>
      <vt:lpstr>Figure 7.9</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1</cp:revision>
  <dcterms:created xsi:type="dcterms:W3CDTF">2026-02-09T20:33:13Z</dcterms:created>
  <dcterms:modified xsi:type="dcterms:W3CDTF">2026-02-09T20:46:34Z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The Properties of Real Numbers</vt:lpwstr>
  </property>
</Properties>
</file>