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esProps" Target="presProps.xml"/><Relationship Id="rId49" Type="http://schemas.openxmlformats.org/officeDocument/2006/relationships/viewProps" Target="viewProps.xml"/><Relationship Id="rId50" Type="http://schemas.openxmlformats.org/officeDocument/2006/relationships/theme" Target="theme/theme1.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snow-covered mountain range.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thermometer scaled in degrees Fahrenheit. The thermometer has a reading of 20 degrees.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drawing of a side view of the coast of Israel, showing different elevations. The Mediterranean Sea is labeled 0 feet elevation and the Dead Sea is labeled negative 1302 feet elevation. The country of Jordan is also labeled in the figure.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drawing of a submarine underwater. In the water is also a vertical number line, scaled in feet. The number line has 0 feet at the surface and negative 500 feet below the water where the submarine is located.</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number line scaled from 0 to 6.</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number line with 0 in the middle. Then, the scaling has positive numbers 1 to 4 to the right of 0 and negative numbers, negative 1 to negative 4 to the left of 0.</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number line scaled from negative 4 to 4, with the point 3 labeled with a dot.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number line scaled from negative 4 to 4, with the point negative 3 labeled with a dot.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number line scaled from negative 4 to 4, with the point negative 2 labeled with a dot.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number line. Above the number line there is an arrow pointing to the right labeled increasing. Below the number line there is an arrow pointing to the left labeled decreasing.</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number line with points 3 and 5 labeled with dots. Below the number line is the statements 3 is less than 5 and 5 is greater than 3.</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number line with points negative 20, negative 4, negative 1, 2, 6, 9, and 14 labeled with dots.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two number lines. The first has points negative 2 and positive 2 labeled. Below the first line the statement is the numbers negative 2 and 2 are opposites. The second number line has the points negative 3 and 3 labeled. Below the number line is the statement negative 3 and 3 are opposites.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number line. The points negative 7 and 7 are labeled. Above the line it is shown the distance from 0 to negative 7 and the distance from 0 to 7 are both 7.</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number line. The points negative 10 and 10 are labeled. Above the line it is shown the distance from 0 to negative 10 and the distance from 0 to 10 are both 10.</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number line. The points negative 5 and 5 are labeled. Above the number line the distance from negative 5 to 0 is labeled as 5 units. Also above the number line the distance from 0 to 5 is labeled as 5 units.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a blue circle over a red circle. Beside them is the statement 1 plus negative 1 equals 0.</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3.4 Subtraction of Integers; Row 1: 5–3, –5–(–3); Row 2: 2, –2; Row 3: 2 positives, 2 negatives; Row 4: When there would be enough counters of the color to take away, subtract.; Row 5: –5–3, 5–(–3); Row 6: –8, 8; Row 7: 5 negatives, want to subtract 3 positives, 5 positives, want to subtract 3 negatives; Row 8: need neutral pairs, need neutral pairs; Row 9: When there would not be enough of the counters to take away, add neutral pairs.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table has six rows. The first row has a - b. The second row states a minus b. The third row states the difference of a and b. The fourth row states subtract b from a. The fifth row states b subtracted from a. The sixth row states b less than a.</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has two columns. The first column has 5 times 3. Underneath, it states add 5, 3 times. Under this there are 3 rows of 5 blue circles labeled 15 positives and 5 times 3 equals 15. The second column has negative 5 times 3. Underneath it states add negative 5, 3 times. Under this there are 3 rows of 5 red circles labeled 15 negatives and negative 5 times 3 equals 15.</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2 columns. The first column has 5 times negative 3. Underneath it states take away 5, 3 times. Under this there are 3 rows of 5 red circles. A downward arrow points to six rows of alternating colored circles in rows of fives. The first row includes 5 red circles, followed by five blue circles, then 5 red, five blue, five red, and five blue. All of the rows of blue circles are circled. The non-circled rows are labeled 15 negatives. Under the label is 5 times negative 3 equals negative 15. The second column has negative 5 times negative 3. Underneath it states take away negative 5, 3 times. Then there are 6 rows of 5 circles alternating in color. The first row is 5 blue circles followed by 5 red circles. All of the red rows are circled. The non-circles rows are labeled 15 positives. Under the label is negative 5 times negative 3 equals 15.</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has two columns. In the first column are two identical envelopes. In the second column there are six blue circles, randomly placed.</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has two columns. In the first column are two identical envelopes. In the second column there are six blue circles, randomly placed. Under the figure is two times x equals 6.</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has two columns. In the first column are three envelopes. In the second column there are four rows of three blue circles. Underneath the image is the equation 3x equals 12.</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has two columns. In the first column are four envelopes. In the second column there are twelve blue circles.</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1.xml" /><ns0:Relationship Id="rId2" Type="http://schemas.openxmlformats.org/officeDocument/2006/relationships/image" Target="../media/v3_image2_c6ad08f8b881.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3.xml" /><ns0:Relationship Id="rId3" Type="http://schemas.openxmlformats.org/officeDocument/2006/relationships/image" Target="../media/v3_image5_c0fd0852cc17.png" /></ns0: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6.xml" /><ns0:Relationship Id="rId3" Type="http://schemas.openxmlformats.org/officeDocument/2006/relationships/image" Target="../media/v3_image8_dda74e897245.png" /></ns0: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10.xml" /><ns0:Relationship Id="rId3" Type="http://schemas.openxmlformats.org/officeDocument/2006/relationships/image" Target="../media/v3_image12_cb4b5a8958d7.png" /></ns0: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13.xml" /><ns0:Relationship Id="rId3" Type="http://schemas.openxmlformats.org/officeDocument/2006/relationships/image" Target="../media/v3_image15_670be584804b.png" /></ns0: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1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16.xml" /><ns0:Relationship Id="rId3" Type="http://schemas.openxmlformats.org/officeDocument/2006/relationships/image" Target="../media/v3_image18_8727f3ea28b3.png" /></ns0: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2.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0_62d6d5bc08db.png" /></ns0: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18.xml" /><ns0:Relationship Id="rId3" Type="http://schemas.openxmlformats.org/officeDocument/2006/relationships/image" Target="../media/v3_image21_8d3409efb8c8.png" /></ns0:Relationships>
</file>

<file path=ppt/slides/_rels/slide2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19.xml" /><ns0:Relationship Id="rId3" Type="http://schemas.openxmlformats.org/officeDocument/2006/relationships/image" Target="../media/v3_image22_cd44f1ca2ded.png" /></ns0: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0.xml" /><ns0:Relationship Id="rId3" Type="http://schemas.openxmlformats.org/officeDocument/2006/relationships/image" Target="../media/v3_image23_6100f1fb629e.png" /></ns0:Relationships>
</file>

<file path=ppt/slides/_rels/slide3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1.xml" /><ns0:Relationship Id="rId3" Type="http://schemas.openxmlformats.org/officeDocument/2006/relationships/image" Target="../media/v3_image24_502681401d45.png" /></ns0:Relationships>
</file>

<file path=ppt/slides/_rels/slide31.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5_9f6bc161b637.png" /></ns0:Relationships>
</file>

<file path=ppt/slides/_rels/slide32.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6_89cf1180a34a.png" /></ns0:Relationships>
</file>

<file path=ppt/slides/_rels/slide3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7_0bbebea30aef.png" /></ns0:Relationships>
</file>

<file path=ppt/slides/_rels/slide3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8_bc2841ac6b78.png" /></ns0:Relationships>
</file>

<file path=ppt/slides/_rels/slide3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9_ca17b8c91859.png" /></ns0:Relationships>
</file>

<file path=ppt/slides/_rels/slide3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30_009340fdaf90.png" /></ns0:Relationships>
</file>

<file path=ppt/slides/_rels/slide3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31_79e763b01665.png" /></ns0:Relationships>
</file>

<file path=ppt/slides/_rels/slide3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32_849b99e2a46f.png" /></ns0: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3.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4.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5.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6.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Undirstöðuatriði algebru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defRPr>
                <a:solidFill>
                  <a:srgbClr val="548235"/>
                </a:solidFill>
              </a:defRPr>
            </a:pPr>
            <a:r>
              <a:rPr>
                <a:solidFill>
                  <a:srgbClr val="548235"/>
                </a:solidFill>
              </a:rPr>
              <a:t>3. kafli Heiltölur</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Efnisyfirlit kaflans</a:t>
            </a:r>
          </a:p>
        </p:txBody>
      </p:sp>
      <p:sp>
        <p:nvSpPr>
          <p:cNvPr id="3" name="Content Placeholder 2"/>
          <p:cNvSpPr>
            <a:spLocks noGrp="1"/>
          </p:cNvSpPr>
          <p:nvPr>
            <p:ph idx="1"/>
          </p:nvPr>
        </p:nvSpPr>
        <p:spPr/>
        <p:txBody>
          <a:bodyPr/>
          <a:lstStyle/>
          <a:p>
            <a:pPr marL="457189" lvl="0" indent="-457189">
              <a:buAutoNum type="arabicPeriod"/>
            </a:pPr>
            <a:r>
              <a:rPr/>
              <a:t>Inngangur að heiltölum</a:t>
            </a:r>
          </a:p>
          <a:p>
            <a:pPr marL="457189" lvl="0" indent="-457189">
              <a:buAutoNum type="arabicPeriod"/>
            </a:pPr>
            <a:r>
              <a:rPr/>
              <a:t>Samlagning heiltalna</a:t>
            </a:r>
          </a:p>
          <a:p>
            <a:pPr marL="457189" lvl="0" indent="-457189">
              <a:buAutoNum type="arabicPeriod"/>
            </a:pPr>
            <a:r>
              <a:rPr/>
              <a:t>Frádráttur heiltalna</a:t>
            </a:r>
          </a:p>
          <a:p>
            <a:pPr marL="457189" lvl="0" indent="-457189">
              <a:buAutoNum type="arabicPeriod"/>
            </a:pPr>
            <a:r>
              <a:rPr/>
              <a:t>Margföldun og deiling heiltalna</a:t>
            </a:r>
          </a:p>
          <a:p>
            <a:pPr marL="457189" lvl="0" indent="-457189">
              <a:buAutoNum type="arabicPeriod"/>
            </a:pPr>
            <a:r>
              <a:rPr/>
              <a:t>Jöfnur leystar með heiltölum; deilingareiginleiki jafnaðar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3.1</a:t>
            </a:r>
          </a:p>
        </p:txBody>
      </p:sp>
      <p:pic>
        <p:nvPicPr>
          <p:cNvPr id="3" name="Picture 1" descr="Photo shows a snow-covered mountain rang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Tindur Everestfjalls. (Mynd: Gunther Hagleitner, 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3.1 Inngangur að heiltölum</a:t>
            </a:r>
          </a:p>
        </p:txBody>
      </p:sp>
      <p:sp>
        <p:nvSpPr>
          <p:cNvPr id="3" name="Content Placeholder 2"/>
          <p:cNvSpPr>
            <a:spLocks noGrp="1"/>
          </p:cNvSpPr>
          <p:nvPr>
            <p:ph idx="1"/>
          </p:nvPr>
        </p:nvSpPr>
        <p:spPr/>
        <p:txBody>
          <a:bodyPr/>
          <a:lstStyle/>
          <a:p>
            <a:pPr marL="0" lvl="0" indent="0">
              <a:buNone/>
            </a:pPr>
            <a:r>
              <a:rPr b="1"/>
              <a:t>Námsmarkmið</a:t>
            </a:r>
          </a:p>
          <a:p>
            <a:pPr lvl="0"/>
            <a:r>
              <a:rPr/>
              <a:t>Staðsetja jákvæðar og neikvæðar tölur á talnalínu</a:t>
            </a:r>
          </a:p>
          <a:p>
            <a:pPr lvl="0"/>
            <a:r>
              <a:rPr/>
              <a:t>Raða jákvæðum og neikvæðum tölum eftir stærð</a:t>
            </a:r>
          </a:p>
          <a:p>
            <a:pPr lvl="0"/>
            <a:r>
              <a:rPr/>
              <a:t>Finna gagnstæðar tölur</a:t>
            </a:r>
          </a:p>
          <a:p>
            <a:pPr lvl="0"/>
            <a:r>
              <a:rPr/>
              <a:t>Einfalda segðir með tölugildi</a:t>
            </a:r>
          </a:p>
          <a:p>
            <a:pPr lvl="0"/>
            <a:r>
              <a:rPr/>
              <a:t>Setja orðasambönd fram sem segðir með heiltölum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3.2</a:t>
            </a:r>
          </a:p>
        </p:txBody>
      </p:sp>
      <p:pic>
        <p:nvPicPr>
          <p:cNvPr id="3" name="Picture 1" descr="This figure is a thermometer scaled in degrees Fahrenheit. The thermometer has a reading of 20 degree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Hitastigi undir núlli er lýst með neikvæðum tölum.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3.3</a:t>
            </a:r>
          </a:p>
        </p:txBody>
      </p:sp>
      <p:pic>
        <p:nvPicPr>
          <p:cNvPr id="3" name="Picture 1" descr="This figure is a drawing of a side view of the coast of Israel, showing different elevations. The Mediterranean Sea is labeled 0 feet elevation and the Dead Sea is labeled negative 1302 feet elevation. The country of Jordan is also labeled in the figur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Yfirborð Miðjarðarhafsins er í 0ft hæð. Myndin sýnir að nærliggjandi fjöll eru í meiri (jákvæðri) hæð en Dauðahafið í minni (neikvæðri) hæð.</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3.4</a:t>
            </a:r>
          </a:p>
        </p:txBody>
      </p:sp>
      <p:pic>
        <p:nvPicPr>
          <p:cNvPr id="3" name="Picture 1" descr="This figure is a drawing of a submarine underwater. In the water is also a vertical number line, scaled in feet. The number line has 0 feet at the surface and negative 500 feet below the water where the submarine is located."/>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Dýpi undir sjávarmáli er lýst með neikvæðum tölum. Kafbátur 500ft undir sjávarmáli er í −500ft.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3.5</a:t>
            </a:r>
          </a:p>
        </p:txBody>
      </p:sp>
      <p:pic>
        <p:nvPicPr>
          <p:cNvPr id="3" name="Picture 1" descr="This figure is a number line scaled from 0 to 6."/>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talnalínu frá 0 til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3.6</a:t>
            </a:r>
          </a:p>
        </p:txBody>
      </p:sp>
      <p:pic>
        <p:nvPicPr>
          <p:cNvPr id="3" name="Picture 1" descr="This figure is a number line with 0 in the middle. Then, the scaling has positive numbers 1 to 4 to the right of 0 and negative numbers, negative 1 to negative 4 to the left of 0."/>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Á talnalínu eru jákvæðar tölur hægra megin við núll en neikvæðar tölur vinstra megin. En núll? Núll er hvorki jákvætt né neikvætt.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3.7</a:t>
            </a:r>
          </a:p>
        </p:txBody>
      </p:sp>
      <p:pic>
        <p:nvPicPr>
          <p:cNvPr id="3" name="Picture 1" descr="This figure is a number line scaled from negative 4 to 4, with the point 3 labeled with a dot."/>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talnalínu frá −4 til 4 þar sem talan 3 er merkt með punkti.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3.8</a:t>
            </a:r>
          </a:p>
        </p:txBody>
      </p:sp>
      <p:pic>
        <p:nvPicPr>
          <p:cNvPr id="3" name="Picture 1" descr="This figure is a number line scaled from negative 4 to 4, with the point negative 3 labeled with a dot."/>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talnalínu frá −4 til 4 þar sem talan −3 er merkt með punkti.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3.9</a:t>
            </a:r>
          </a:p>
        </p:txBody>
      </p:sp>
      <p:pic>
        <p:nvPicPr>
          <p:cNvPr id="3" name="Picture 1" descr="This figure is a number line scaled from negative 4 to 4, with the point negative 2 labeled with a dot."/>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talnalínu frá −4 til 4 þar sem talan −2 er merkt með punkti.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3.10</a:t>
            </a:r>
          </a:p>
        </p:txBody>
      </p:sp>
      <p:pic>
        <p:nvPicPr>
          <p:cNvPr id="3" name="Picture 1" descr="This figure is a number line. Above the number line there is an arrow pointing to the right labeled increasing. Below the number line there is an arrow pointing to the left labeled decreasing."/>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talnalínu. Fyrir ofan hana vísar ör til hægri og er merkt „vaxandi“. Fyrir neðan hana vísar ör til vinstri og er merkt „minnkandi“.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3.11</a:t>
            </a:r>
          </a:p>
        </p:txBody>
      </p:sp>
      <p:pic>
        <p:nvPicPr>
          <p:cNvPr id="3" name="Picture 1" descr="This figure is a number line with points 3 and 5 labeled with dots. Below the number line is the statements 3 is less than 5 and 5 is greater than 3."/>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Talan 3 er vinstra megin við 5 á talnalínunni. Því er 3 minna en 5 og 5 stærra en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3.12</a:t>
            </a:r>
          </a:p>
        </p:txBody>
      </p:sp>
      <p:pic>
        <p:nvPicPr>
          <p:cNvPr id="3" name="Picture 1" descr="This figure is a number line with points negative 20, negative 4, negative 1, 2, 6, 9, and 14 labeled with dot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talnalínu þar sem tölurnar −20, −4, −1, 2, 6, 9 og 14 eru merktar með punktum.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3.13</a:t>
            </a:r>
          </a:p>
        </p:txBody>
      </p:sp>
      <p:pic>
        <p:nvPicPr>
          <p:cNvPr id="3" name="Picture 1" descr="This figure shows two number lines. The first has points negative 2 and positive 2 labeled. Below the first line the statement is the numbers negative 2 and 2 are opposites. The second number line has the points negative 3 and 3 labeled. Below the number line is the statement negative 3 and 3 are opposite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tvær talnalínur. Á þeirri fyrri eru tölurnar −2 og +2 merktar. Fyrir neðan stendur að −2 og 2 séu gagnstæðar tölur. Á seinni talnalínunni eru −3 og 3 merktar. Fyrir neðan stendur að −3 og 3 séu gagnstæðar tölur.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3.14</a:t>
            </a:r>
          </a:p>
        </p:txBody>
      </p:sp>
      <p:pic>
        <p:nvPicPr>
          <p:cNvPr id="3" name="Picture 1" descr="This figure is a number line. The points negative 7 and 7 are labeled. Above the line it is shown the distance from 0 to negative 7 and the distance from 0 to 7 are both 7."/>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talnalínu þar sem −7 og 7 eru merkt. Fyrir ofan línuna sést að fjarlægðin frá 0 til −7 og frá 0 til 7 er 7 í báðum tilvikum.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3.15</a:t>
            </a:r>
          </a:p>
        </p:txBody>
      </p:sp>
      <p:pic>
        <p:nvPicPr>
          <p:cNvPr id="3" name="Picture 1" descr="This figure is a number line. The points negative 10 and 10 are labeled. Above the line it is shown the distance from 0 to negative 10 and the distance from 0 to 10 are both 10."/>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talnalínu þar sem −10 og 10 eru merkt. Fyrir ofan línuna sést að fjarlægðin frá 0 til −10 og frá 0 til 10 er 10 í báðum tilvikum.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3.16</a:t>
            </a:r>
          </a:p>
        </p:txBody>
      </p:sp>
      <p:pic>
        <p:nvPicPr>
          <p:cNvPr id="3" name="Picture 1" descr="This figure is a number line. The points negative 5 and 5 are labeled. Above the number line the distance from negative 5 to 0 is labeled as 5 units. Also above the number line the distance from 0 to 5 is labeled as 5 unit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talnalínu þar sem −5 og 5 eru merkt. Fyrir ofan talnalínuna er fjarlægðin frá −5 til 0 merkt sem 5 einingar og fjarlægðin frá 0 til 5 einnig sem 5 einingar.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3.2 Samlagning heiltalna</a:t>
            </a:r>
          </a:p>
        </p:txBody>
      </p:sp>
      <p:sp>
        <p:nvSpPr>
          <p:cNvPr id="3" name="Content Placeholder 2"/>
          <p:cNvSpPr>
            <a:spLocks noGrp="1"/>
          </p:cNvSpPr>
          <p:nvPr>
            <p:ph idx="1"/>
          </p:nvPr>
        </p:nvSpPr>
        <p:spPr/>
        <p:txBody>
          <a:bodyPr/>
          <a:lstStyle/>
          <a:p>
            <a:pPr marL="0" lvl="0" indent="0">
              <a:buNone/>
            </a:pPr>
            <a:r>
              <a:rPr b="1"/>
              <a:t>Námsmarkmið</a:t>
            </a:r>
          </a:p>
          <a:p>
            <a:pPr lvl="0"/>
            <a:r>
              <a:rPr/>
              <a:t>Sýna samlagningu heiltalna með líkani</a:t>
            </a:r>
          </a:p>
          <a:p>
            <a:pPr lvl="0"/>
            <a:r>
              <a:rPr/>
              <a:t>Einfalda segðir með heiltölum</a:t>
            </a:r>
          </a:p>
          <a:p>
            <a:pPr lvl="0"/>
            <a:r>
              <a:rPr/>
              <a:t>Reikna gildi breytusegða með heiltölum</a:t>
            </a:r>
          </a:p>
          <a:p>
            <a:pPr lvl="0"/>
            <a:r>
              <a:rPr/>
              <a:t>Setja orðasambönd fram sem algebrusegðir</a:t>
            </a:r>
          </a:p>
          <a:p>
            <a:pPr lvl="0"/>
            <a:r>
              <a:rPr/>
              <a:t>Leggja saman heiltölur í hagnýtum dæmum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3.17</a:t>
            </a:r>
          </a:p>
        </p:txBody>
      </p:sp>
      <p:pic>
        <p:nvPicPr>
          <p:cNvPr id="3" name="Picture 1" descr="This figure has a blue circle over a red circle. Beside them is the statement 1 plus negative 1 equals 0."/>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Blá talningarskífa táknar +1 og rauð talningarskífa táknar −1. Saman gefa þær summuna núll.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3.1 Samlagning jákvæðra og neikvæðra heiltalna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101370082"/>
                  </p:ext>
                </p:extLst>
              </p:nvPr>
            </p:nvGraphicFramePr>
            <p:xfrm>
              <a:off x="609600" y="952500"/>
              <a:ext cx="10972800" cy="34747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17134523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d>
                                  <m:dPr>
                                    <m:ctrlPr>
                                      <a:rPr i="1">
                                        <a:latin typeface="Cambria Math" panose="02040503050406030204" pitchFamily="18" charset="0"/>
                                      </a:rPr>
                                    </m:ctrlPr>
                                  </m:dPr>
                                  <m:e>
                                    <m:r>
                                      <a:rPr>
                                        <a:latin typeface="Cambria Math" panose="02040503050406030204" pitchFamily="18" charset="0"/>
                                      </a:rPr>
                                      <m:t>−3</m:t>
                                    </m:r>
                                  </m:e>
                                </m:d>
                              </m:oMath>
                            </m:oMathPara>
                          </a14:m>
                          <a:endParaRPr/>
                        </a:p>
                      </a:txBody>
                      <a:tcPr/>
                    </a:tc>
                    <a:extLst>
                      <a:ext uri="{0D108BD9-81ED-4DB2-BD59-A6C34878D82A}">
                        <a16:rowId xmlns:a16="http://schemas.microsoft.com/office/drawing/2014/main" val="10000"/>
                      </a:ext>
                    </a:extLst>
                  </a:tr>
                  <a:tr h="0">
                    <a:tc>
                      <a:txBody>
                        <a:bodyPr/>
                        <a:lstStyle/>
                        <a:p>
                          <a:pPr marL="0" lvl="0" indent="0">
                            <a:buNone/>
                          </a:pPr>
                          <a:r>
                            <a:t>báðar jákvæðar, summan jákvæð</a:t>
                          </a:r>
                        </a:p>
                      </a:txBody>
                      <a:tcPr/>
                    </a:tc>
                    <a:tc>
                      <a:txBody>
                        <a:bodyPr/>
                        <a:lstStyle/>
                        <a:p>
                          <a:pPr marL="0" lvl="0" indent="0">
                            <a:buNone/>
                          </a:pPr>
                          <a:r>
                            <a:t>báðar neikvæðar, summan neikvæð</a:t>
                          </a:r>
                        </a:p>
                      </a:txBody>
                      <a:tcPr/>
                    </a:tc>
                    <a:extLst>
                      <a:ext uri="{0D108BD9-81ED-4DB2-BD59-A6C34878D82A}">
                        <a16:rowId xmlns:a16="http://schemas.microsoft.com/office/drawing/2014/main" val="10001"/>
                      </a:ext>
                    </a:extLst>
                  </a:tr>
                  <a:tr h="0">
                    <a:tc>
                      <a:txBody>
                        <a:bodyPr/>
                        <a:lstStyle/>
                        <a:p>
                          <a:pPr marL="0" lvl="0" indent="0">
                            <a:buNone/>
                          </a:pPr>
                          <a:r>
                            <a:t>Þegar formerkin eru eins eru allar skífurnar í sama lit, svo þá skal leggja þær saman.</a:t>
                          </a:r>
                        </a:p>
                      </a:txBody>
                      <a:tcPr/>
                    </a:tc>
                    <a:tc>
                      <a:txBody>
                        <a:bodyPr/>
                        <a:lstStyle/>
                        <a:p>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m:t>
                                </m:r>
                                <m:d>
                                  <m:dPr>
                                    <m:ctrlPr>
                                      <a:rPr i="1">
                                        <a:latin typeface="Cambria Math" panose="02040503050406030204" pitchFamily="18" charset="0"/>
                                      </a:rPr>
                                    </m:ctrlPr>
                                  </m:dPr>
                                  <m:e>
                                    <m:r>
                                      <a:rPr>
                                        <a:latin typeface="Cambria Math" panose="02040503050406030204" pitchFamily="18" charset="0"/>
                                      </a:rPr>
                                      <m:t>−3</m:t>
                                    </m:r>
                                  </m:e>
                                </m:d>
                              </m:oMath>
                            </m:oMathPara>
                          </a14:m>
                          <a:endParaRPr/>
                        </a:p>
                      </a:txBody>
                      <a:tcPr/>
                    </a:tc>
                    <a:extLst>
                      <a:ext uri="{0D108BD9-81ED-4DB2-BD59-A6C34878D82A}">
                        <a16:rowId xmlns:a16="http://schemas.microsoft.com/office/drawing/2014/main" val="10003"/>
                      </a:ext>
                    </a:extLst>
                  </a:tr>
                  <a:tr h="0">
                    <a:tc>
                      <a:txBody>
                        <a:bodyPr/>
                        <a:lstStyle/>
                        <a:p>
                          <a:pPr marL="0" lvl="0" indent="0">
                            <a:buNone/>
                          </a:pPr>
                          <a:r>
                            <a:t>ólík formerki, fleiri neikvæðar skífur</a:t>
                          </a:r>
                        </a:p>
                      </a:txBody>
                      <a:tcPr/>
                    </a:tc>
                    <a:tc>
                      <a:txBody>
                        <a:bodyPr/>
                        <a:lstStyle/>
                        <a:p>
                          <a:pPr marL="0" lvl="0" indent="0">
                            <a:buNone/>
                          </a:pPr>
                          <a:r>
                            <a:t>ólík formerki, fleiri jákvæðar skífur</a:t>
                          </a:r>
                        </a:p>
                      </a:txBody>
                      <a:tcPr/>
                    </a:tc>
                    <a:extLst>
                      <a:ext uri="{0D108BD9-81ED-4DB2-BD59-A6C34878D82A}">
                        <a16:rowId xmlns:a16="http://schemas.microsoft.com/office/drawing/2014/main" val="10004"/>
                      </a:ext>
                    </a:extLst>
                  </a:tr>
                  <a:tr h="0">
                    <a:tc>
                      <a:txBody>
                        <a:bodyPr/>
                        <a:lstStyle/>
                        <a:p>
                          <a:pPr marL="0" lvl="0" indent="0">
                            <a:buNone/>
                          </a:pPr>
                          <a:r>
                            <a:t>Summan er neikvæð</a:t>
                          </a:r>
                        </a:p>
                      </a:txBody>
                      <a:tcPr/>
                    </a:tc>
                    <a:tc>
                      <a:txBody>
                        <a:bodyPr/>
                        <a:lstStyle/>
                        <a:p>
                          <a:pPr marL="0" lvl="0" indent="0">
                            <a:buNone/>
                          </a:pPr>
                          <a:r>
                            <a:t>Summan er jákvæð</a:t>
                          </a:r>
                        </a:p>
                      </a:txBody>
                      <a:tcPr/>
                    </a:tc>
                    <a:extLst>
                      <a:ext uri="{0D108BD9-81ED-4DB2-BD59-A6C34878D82A}">
                        <a16:rowId xmlns:a16="http://schemas.microsoft.com/office/drawing/2014/main" val="10005"/>
                      </a:ext>
                    </a:extLst>
                  </a:tr>
                  <a:tr h="0">
                    <a:tc>
                      <a:txBody>
                        <a:bodyPr/>
                        <a:lstStyle/>
                        <a:p>
                          <a:pPr marL="0" lvl="0" indent="0">
                            <a:buNone/>
                          </a:pPr>
                          <a:r>
                            <a:t>Þegar formerkin eru ólík mynda sumar skífurnar núllpör. Dragðu frá til að sjá hve margar eru eftir.</a:t>
                          </a:r>
                        </a:p>
                      </a:txBody>
                      <a:tcPr/>
                    </a:tc>
                    <a:tc>
                      <a:txBody>
                        <a:bodyPr/>
                        <a:lstStyle/>
                        <a:p>
                          <a:endParaRPr dirty="0"/>
                        </a:p>
                      </a:txBody>
                      <a:tcPr/>
                    </a:tc>
                    <a:extLst>
                      <a:ext uri="{0D108BD9-81ED-4DB2-BD59-A6C34878D82A}">
                        <a16:rowId xmlns:a16="http://schemas.microsoft.com/office/drawing/2014/main" val="10006"/>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2101370082"/>
                  </p:ext>
                </p:extLst>
              </p:nvPr>
            </p:nvGraphicFramePr>
            <p:xfrm>
              <a:off x="609600" y="952500"/>
              <a:ext cx="10972800" cy="34747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171345233"/>
                      </a:ext>
                    </a:extLst>
                  </a:tr>
                  <a:tr h="365760">
                    <a:tc>
                      <a:txBody>
                        <a:bodyPr/>
                        <a:lstStyle/>
                        <a:p>
                          <a:endParaRPr lang="en-US"/>
                        </a:p>
                      </a:txBody>
                      <a:tcPr>
                        <a:blipFill>
                          <a:blip r:embed="rId2"/>
                          <a:stretch>
                            <a:fillRect l="-231" t="-103448" r="-100694" b="-772414"/>
                          </a:stretch>
                        </a:blipFill>
                      </a:tcPr>
                    </a:tc>
                    <a:tc>
                      <a:txBody>
                        <a:bodyPr/>
                        <a:lstStyle/>
                        <a:p>
                          <a:endParaRPr lang="en-US"/>
                        </a:p>
                      </a:txBody>
                      <a:tcPr>
                        <a:blipFill>
                          <a:blip r:embed="rId2"/>
                          <a:stretch>
                            <a:fillRect l="-100231" t="-103448" r="-694" b="-772414"/>
                          </a:stretch>
                        </a:blipFill>
                      </a:tcPr>
                    </a:tc>
                    <a:extLst>
                      <a:ext uri="{0D108BD9-81ED-4DB2-BD59-A6C34878D82A}">
                        <a16:rowId xmlns:a16="http://schemas.microsoft.com/office/drawing/2014/main" val="10000"/>
                      </a:ext>
                    </a:extLst>
                  </a:tr>
                  <a:tr h="365760">
                    <a:tc>
                      <a:txBody>
                        <a:bodyPr/>
                        <a:lstStyle/>
                        <a:p>
                          <a:pPr marL="0" lvl="0" indent="0">
                            <a:buNone/>
                          </a:pPr>
                          <a:r>
                            <a:t>báðar jákvæðar, summan jákvæð</a:t>
                          </a:r>
                        </a:p>
                      </a:txBody>
                      <a:tcPr/>
                    </a:tc>
                    <a:tc>
                      <a:txBody>
                        <a:bodyPr/>
                        <a:lstStyle/>
                        <a:p>
                          <a:pPr marL="0" lvl="0" indent="0">
                            <a:buNone/>
                          </a:pPr>
                          <a:r>
                            <a:t>báðar neikvæðar, summan neikvæð</a:t>
                          </a:r>
                        </a:p>
                      </a:txBody>
                      <a:tcPr/>
                    </a:tc>
                    <a:extLst>
                      <a:ext uri="{0D108BD9-81ED-4DB2-BD59-A6C34878D82A}">
                        <a16:rowId xmlns:a16="http://schemas.microsoft.com/office/drawing/2014/main" val="10001"/>
                      </a:ext>
                    </a:extLst>
                  </a:tr>
                  <a:tr h="640080">
                    <a:tc>
                      <a:txBody>
                        <a:bodyPr/>
                        <a:lstStyle/>
                        <a:p>
                          <a:pPr marL="0" lvl="0" indent="0">
                            <a:buNone/>
                          </a:pPr>
                          <a:r>
                            <a:t>Þegar formerkin eru eins eru allar skífurnar í sama lit, svo þá skal leggja þær saman.</a:t>
                          </a:r>
                        </a:p>
                      </a:txBody>
                      <a:tcPr/>
                    </a:tc>
                    <a:tc>
                      <a:txBody>
                        <a:bodyPr/>
                        <a:lstStyle/>
                        <a:p>
                          <a:endParaRPr/>
                        </a:p>
                      </a:txBody>
                      <a:tcPr/>
                    </a:tc>
                    <a:extLst>
                      <a:ext uri="{0D108BD9-81ED-4DB2-BD59-A6C34878D82A}">
                        <a16:rowId xmlns:a16="http://schemas.microsoft.com/office/drawing/2014/main" val="10002"/>
                      </a:ext>
                    </a:extLst>
                  </a:tr>
                  <a:tr h="365760">
                    <a:tc>
                      <a:txBody>
                        <a:bodyPr/>
                        <a:lstStyle/>
                        <a:p>
                          <a:endParaRPr lang="en-US"/>
                        </a:p>
                      </a:txBody>
                      <a:tcPr>
                        <a:blipFill>
                          <a:blip r:embed="rId2"/>
                          <a:stretch>
                            <a:fillRect l="-231" t="-475862" r="-100694" b="-400000"/>
                          </a:stretch>
                        </a:blipFill>
                      </a:tcPr>
                    </a:tc>
                    <a:tc>
                      <a:txBody>
                        <a:bodyPr/>
                        <a:lstStyle/>
                        <a:p>
                          <a:endParaRPr lang="en-US"/>
                        </a:p>
                      </a:txBody>
                      <a:tcPr>
                        <a:blipFill>
                          <a:blip r:embed="rId2"/>
                          <a:stretch>
                            <a:fillRect l="-100231" t="-475862" r="-694" b="-400000"/>
                          </a:stretch>
                        </a:blipFill>
                      </a:tcPr>
                    </a:tc>
                    <a:extLst>
                      <a:ext uri="{0D108BD9-81ED-4DB2-BD59-A6C34878D82A}">
                        <a16:rowId xmlns:a16="http://schemas.microsoft.com/office/drawing/2014/main" val="10003"/>
                      </a:ext>
                    </a:extLst>
                  </a:tr>
                  <a:tr h="365760">
                    <a:tc>
                      <a:txBody>
                        <a:bodyPr/>
                        <a:lstStyle/>
                        <a:p>
                          <a:pPr marL="0" lvl="0" indent="0">
                            <a:buNone/>
                          </a:pPr>
                          <a:r>
                            <a:t>ólík formerki, fleiri neikvæðar skífur</a:t>
                          </a:r>
                        </a:p>
                      </a:txBody>
                      <a:tcPr/>
                    </a:tc>
                    <a:tc>
                      <a:txBody>
                        <a:bodyPr/>
                        <a:lstStyle/>
                        <a:p>
                          <a:pPr marL="0" lvl="0" indent="0">
                            <a:buNone/>
                          </a:pPr>
                          <a:r>
                            <a:t>ólík formerki, fleiri jákvæðar skífur</a:t>
                          </a:r>
                        </a:p>
                      </a:txBody>
                      <a:tcPr/>
                    </a:tc>
                    <a:extLst>
                      <a:ext uri="{0D108BD9-81ED-4DB2-BD59-A6C34878D82A}">
                        <a16:rowId xmlns:a16="http://schemas.microsoft.com/office/drawing/2014/main" val="10004"/>
                      </a:ext>
                    </a:extLst>
                  </a:tr>
                  <a:tr h="365760">
                    <a:tc>
                      <a:txBody>
                        <a:bodyPr/>
                        <a:lstStyle/>
                        <a:p>
                          <a:pPr marL="0" lvl="0" indent="0">
                            <a:buNone/>
                          </a:pPr>
                          <a:r>
                            <a:t>Summan er neikvæð</a:t>
                          </a:r>
                        </a:p>
                      </a:txBody>
                      <a:tcPr/>
                    </a:tc>
                    <a:tc>
                      <a:txBody>
                        <a:bodyPr/>
                        <a:lstStyle/>
                        <a:p>
                          <a:pPr marL="0" lvl="0" indent="0">
                            <a:buNone/>
                          </a:pPr>
                          <a:r>
                            <a:t>Summan er jákvæð</a:t>
                          </a:r>
                        </a:p>
                      </a:txBody>
                      <a:tcPr/>
                    </a:tc>
                    <a:extLst>
                      <a:ext uri="{0D108BD9-81ED-4DB2-BD59-A6C34878D82A}">
                        <a16:rowId xmlns:a16="http://schemas.microsoft.com/office/drawing/2014/main" val="10005"/>
                      </a:ext>
                    </a:extLst>
                  </a:tr>
                  <a:tr h="640080">
                    <a:tc>
                      <a:txBody>
                        <a:bodyPr/>
                        <a:lstStyle/>
                        <a:p>
                          <a:pPr marL="0" lvl="0" indent="0">
                            <a:buNone/>
                          </a:pPr>
                          <a:r>
                            <a:t>Þegar formerkin eru ólík mynda sumar skífurnar núllpör. Dragðu frá til að sjá hve margar eru eftir.</a:t>
                          </a:r>
                        </a:p>
                      </a:txBody>
                      <a:tcPr/>
                    </a:tc>
                    <a:tc>
                      <a:txBody>
                        <a:bodyPr/>
                        <a:lstStyle/>
                        <a:p>
                          <a:endParaRPr dirty="0"/>
                        </a:p>
                      </a:txBody>
                      <a:tcPr/>
                    </a:tc>
                    <a:extLst>
                      <a:ext uri="{0D108BD9-81ED-4DB2-BD59-A6C34878D82A}">
                        <a16:rowId xmlns:a16="http://schemas.microsoft.com/office/drawing/2014/main" val="10006"/>
                      </a:ext>
                    </a:extLst>
                  </a:tr>
                </a:tbl>
              </a:graphicData>
            </a:graphic>
          </p:graphicFrame>
        </mc:Fallback>
      </mc:AlternateContent>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3.2</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3137589"/>
              </p:ext>
            </p:extLst>
          </p:nvPr>
        </p:nvGraphicFramePr>
        <p:xfrm>
          <a:off x="609600" y="952500"/>
          <a:ext cx="10972800" cy="21031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156241110"/>
                  </a:ext>
                </a:extLst>
              </a:tr>
              <a:tr h="0">
                <a:tc>
                  <a:txBody>
                    <a:bodyPr/>
                    <a:lstStyle/>
                    <a:p>
                      <a:pPr marL="0" lvl="0" indent="0">
                        <a:buNone/>
                      </a:pPr>
                      <a:r>
                        <a:t>Lýstu hitastiginu með orðum.</a:t>
                      </a:r>
                    </a:p>
                  </a:txBody>
                  <a:tcPr/>
                </a:tc>
                <a:tc>
                  <a:txBody>
                    <a:bodyPr/>
                    <a:lstStyle/>
                    <a:p>
                      <a:pPr marL="0" lvl="0" indent="0">
                        <a:buNone/>
                      </a:pPr>
                      <a:r>
                        <a:t>Hitinn hækkaði um 12 gráður úr 7 gráðum undir frostmarki.</a:t>
                      </a:r>
                    </a:p>
                  </a:txBody>
                  <a:tcPr/>
                </a:tc>
                <a:extLst>
                  <a:ext uri="{0D108BD9-81ED-4DB2-BD59-A6C34878D82A}">
                    <a16:rowId xmlns:a16="http://schemas.microsoft.com/office/drawing/2014/main" val="10000"/>
                  </a:ext>
                </a:extLst>
              </a:tr>
              <a:tr h="0">
                <a:tc>
                  <a:txBody>
                    <a:bodyPr/>
                    <a:lstStyle/>
                    <a:p>
                      <a:pPr marL="0" lvl="0" indent="0">
                        <a:buNone/>
                      </a:pPr>
                      <a:r>
                        <a:t>Settu fram með stærðfræðitáknum.</a:t>
                      </a:r>
                    </a:p>
                  </a:txBody>
                  <a:tcPr/>
                </a:tc>
                <a:tc>
                  <a:txBody>
                    <a:bodyPr/>
                    <a:lstStyle/>
                    <a:p>
                      <a:pPr marL="0" lvl="0" indent="0">
                        <a:buNone/>
                      </a:pPr>
                      <a:r>
                        <a:t>−7 + 12</a:t>
                      </a:r>
                    </a:p>
                  </a:txBody>
                  <a:tcPr/>
                </a:tc>
                <a:extLst>
                  <a:ext uri="{0D108BD9-81ED-4DB2-BD59-A6C34878D82A}">
                    <a16:rowId xmlns:a16="http://schemas.microsoft.com/office/drawing/2014/main" val="10001"/>
                  </a:ext>
                </a:extLst>
              </a:tr>
              <a:tr h="0">
                <a:tc>
                  <a:txBody>
                    <a:bodyPr/>
                    <a:lstStyle/>
                    <a:p>
                      <a:pPr marL="0" lvl="0" indent="0">
                        <a:buNone/>
                      </a:pPr>
                      <a:r>
                        <a:t>Einfaldaðu.</a:t>
                      </a:r>
                    </a:p>
                  </a:txBody>
                  <a:tcPr/>
                </a:tc>
                <a:tc>
                  <a:txBody>
                    <a:bodyPr/>
                    <a:lstStyle/>
                    <a:p>
                      <a:pPr marL="0" lvl="0" indent="0">
                        <a:buNone/>
                      </a:pPr>
                      <a:r>
                        <a:t>5</a:t>
                      </a:r>
                    </a:p>
                  </a:txBody>
                  <a:tcPr/>
                </a:tc>
                <a:extLst>
                  <a:ext uri="{0D108BD9-81ED-4DB2-BD59-A6C34878D82A}">
                    <a16:rowId xmlns:a16="http://schemas.microsoft.com/office/drawing/2014/main" val="10002"/>
                  </a:ext>
                </a:extLst>
              </a:tr>
              <a:tr h="0">
                <a:tc>
                  <a:txBody>
                    <a:bodyPr/>
                    <a:lstStyle/>
                    <a:p>
                      <a:pPr marL="0" lvl="0" indent="0">
                        <a:buNone/>
                      </a:pPr>
                      <a:r>
                        <a:t>Svaraðu spurningunni með heilli setningu.</a:t>
                      </a:r>
                    </a:p>
                  </a:txBody>
                  <a:tcPr/>
                </a:tc>
                <a:tc>
                  <a:txBody>
                    <a:bodyPr/>
                    <a:lstStyle/>
                    <a:p>
                      <a:pPr marL="0" lvl="0" indent="0">
                        <a:buNone/>
                      </a:pPr>
                      <a:r>
                        <a:rPr dirty="0"/>
                        <a:t>Í hádeginu var hitinn 5 gráður á Fahrenheitkvarða.</a:t>
                      </a:r>
                    </a:p>
                  </a:txBody>
                  <a:tcPr/>
                </a:tc>
                <a:extLst>
                  <a:ext uri="{0D108BD9-81ED-4DB2-BD59-A6C34878D82A}">
                    <a16:rowId xmlns:a16="http://schemas.microsoft.com/office/drawing/2014/main" val="10003"/>
                  </a:ext>
                </a:extLst>
              </a:tr>
            </a:tbl>
          </a:graphicData>
        </a:graphic>
      </p:graphicFrame>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Taflan sýnir skref fyrir skref hvernig leysa má orðadæmi um hitastig: lýsa aðstæðunum með orðum, setja þær fram með stærðfræðitáknum, einfalda og svara með heilli setningu.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3.3</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117642662"/>
              </p:ext>
            </p:extLst>
          </p:nvPr>
        </p:nvGraphicFramePr>
        <p:xfrm>
          <a:off x="609600" y="952500"/>
          <a:ext cx="10972800" cy="21031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590822385"/>
                  </a:ext>
                </a:extLst>
              </a:tr>
              <a:tr h="0">
                <a:tc>
                  <a:txBody>
                    <a:bodyPr/>
                    <a:lstStyle/>
                    <a:p>
                      <a:pPr marL="0" lvl="0" indent="0">
                        <a:buNone/>
                      </a:pPr>
                      <a:r>
                        <a:t>Lýstu staðsetningu boltans með orðum.</a:t>
                      </a:r>
                    </a:p>
                  </a:txBody>
                  <a:tcPr/>
                </a:tc>
                <a:tc>
                  <a:txBody>
                    <a:bodyPr/>
                    <a:lstStyle/>
                    <a:p>
                      <a:pPr marL="0" lvl="0" indent="0">
                        <a:buNone/>
                      </a:pPr>
                      <a:r>
                        <a:t>Byrjaðu á 42, færðu þig síðan aftur um 6, áfram um 4 og aftur um 8.</a:t>
                      </a:r>
                    </a:p>
                  </a:txBody>
                  <a:tcPr/>
                </a:tc>
                <a:extLst>
                  <a:ext uri="{0D108BD9-81ED-4DB2-BD59-A6C34878D82A}">
                    <a16:rowId xmlns:a16="http://schemas.microsoft.com/office/drawing/2014/main" val="10000"/>
                  </a:ext>
                </a:extLst>
              </a:tr>
              <a:tr h="0">
                <a:tc>
                  <a:txBody>
                    <a:bodyPr/>
                    <a:lstStyle/>
                    <a:p>
                      <a:pPr marL="0" lvl="0" indent="0">
                        <a:buNone/>
                      </a:pPr>
                      <a:r>
                        <a:t>Settu fram með stærðfræðitáknum.</a:t>
                      </a:r>
                    </a:p>
                  </a:txBody>
                  <a:tcPr/>
                </a:tc>
                <a:tc>
                  <a:txBody>
                    <a:bodyPr/>
                    <a:lstStyle/>
                    <a:p>
                      <a:pPr marL="0" lvl="0" indent="0">
                        <a:buNone/>
                      </a:pPr>
                      <a:r>
                        <a:t>42 − 6 + 4 − 8</a:t>
                      </a:r>
                    </a:p>
                  </a:txBody>
                  <a:tcPr/>
                </a:tc>
                <a:extLst>
                  <a:ext uri="{0D108BD9-81ED-4DB2-BD59-A6C34878D82A}">
                    <a16:rowId xmlns:a16="http://schemas.microsoft.com/office/drawing/2014/main" val="10001"/>
                  </a:ext>
                </a:extLst>
              </a:tr>
              <a:tr h="0">
                <a:tc>
                  <a:txBody>
                    <a:bodyPr/>
                    <a:lstStyle/>
                    <a:p>
                      <a:pPr marL="0" lvl="0" indent="0">
                        <a:buNone/>
                      </a:pPr>
                      <a:r>
                        <a:t>Einfaldaðu.</a:t>
                      </a:r>
                    </a:p>
                  </a:txBody>
                  <a:tcPr/>
                </a:tc>
                <a:tc>
                  <a:txBody>
                    <a:bodyPr/>
                    <a:lstStyle/>
                    <a:p>
                      <a:pPr marL="0" lvl="0" indent="0">
                        <a:buNone/>
                      </a:pPr>
                      <a:r>
                        <a:t>32</a:t>
                      </a:r>
                    </a:p>
                  </a:txBody>
                  <a:tcPr/>
                </a:tc>
                <a:extLst>
                  <a:ext uri="{0D108BD9-81ED-4DB2-BD59-A6C34878D82A}">
                    <a16:rowId xmlns:a16="http://schemas.microsoft.com/office/drawing/2014/main" val="10002"/>
                  </a:ext>
                </a:extLst>
              </a:tr>
              <a:tr h="0">
                <a:tc>
                  <a:txBody>
                    <a:bodyPr/>
                    <a:lstStyle/>
                    <a:p>
                      <a:pPr marL="0" lvl="0" indent="0">
                        <a:buNone/>
                      </a:pPr>
                      <a:r>
                        <a:t>Svaraðu spurningunni með heilli setningu.</a:t>
                      </a:r>
                    </a:p>
                  </a:txBody>
                  <a:tcPr/>
                </a:tc>
                <a:tc>
                  <a:txBody>
                    <a:bodyPr/>
                    <a:lstStyle/>
                    <a:p>
                      <a:pPr marL="0" lvl="0" indent="0">
                        <a:buNone/>
                      </a:pPr>
                      <a:r>
                        <a:rPr dirty="0"/>
                        <a:t>Eftir leikina þrjá er boltinn á 32 jarda línunni.</a:t>
                      </a:r>
                    </a:p>
                  </a:txBody>
                  <a:tcPr/>
                </a:tc>
                <a:extLst>
                  <a:ext uri="{0D108BD9-81ED-4DB2-BD59-A6C34878D82A}">
                    <a16:rowId xmlns:a16="http://schemas.microsoft.com/office/drawing/2014/main" val="10003"/>
                  </a:ext>
                </a:extLst>
              </a:tr>
            </a:tbl>
          </a:graphicData>
        </a:graphic>
      </p:graphicFrame>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Sýnir skrefin við lausn dæmis: að setja orðalag fram með stærðfræðitáknum, einfalda og gefa lokasvar um staðsetningu boltans.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3.3 Frádráttur heiltalna</a:t>
            </a:r>
          </a:p>
        </p:txBody>
      </p:sp>
      <p:sp>
        <p:nvSpPr>
          <p:cNvPr id="3" name="Content Placeholder 2"/>
          <p:cNvSpPr>
            <a:spLocks noGrp="1"/>
          </p:cNvSpPr>
          <p:nvPr>
            <p:ph idx="1"/>
          </p:nvPr>
        </p:nvSpPr>
        <p:spPr/>
        <p:txBody>
          <a:bodyPr/>
          <a:lstStyle/>
          <a:p>
            <a:pPr marL="0" lvl="0" indent="0">
              <a:buNone/>
            </a:pPr>
            <a:r>
              <a:rPr b="1"/>
              <a:t>Námsmarkmið</a:t>
            </a:r>
          </a:p>
          <a:p>
            <a:pPr lvl="0"/>
            <a:r>
              <a:rPr/>
              <a:t>Sýna frádrátt heiltalna með líkani</a:t>
            </a:r>
          </a:p>
          <a:p>
            <a:pPr lvl="0"/>
            <a:r>
              <a:rPr/>
              <a:t>Einfalda stæður með heiltölum</a:t>
            </a:r>
          </a:p>
          <a:p>
            <a:pPr lvl="0"/>
            <a:r>
              <a:rPr/>
              <a:t>Reikna gildi breytustæða með heiltölum</a:t>
            </a:r>
          </a:p>
          <a:p>
            <a:pPr lvl="0"/>
            <a:r>
              <a:rPr/>
              <a:t>Umbreyta orðalagi í algebrustæður</a:t>
            </a:r>
          </a:p>
          <a:p>
            <a:pPr lvl="0"/>
            <a:r>
              <a:rPr/>
              <a:t>Nota frádrátt heiltalna í hagnýtum dæmum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3.4 Frádráttur heiltalna</a:t>
            </a:r>
          </a:p>
        </p:txBody>
      </p:sp>
      <p:pic>
        <p:nvPicPr>
          <p:cNvPr id="3" name="Picture 1" descr="Table 3.4 Subtraction of Integers; Row 1: 5–3, –5–(–3); Row 2: 2, –2; Row 3: 2 positives, 2 negatives; Row 4: When there would be enough counters of the color to take aw... (Full description in notes)"/>
          <p:cNvPicPr>
            <a:picLocks noGrp="1" noChangeAspect="1"/>
          </p:cNvPicPr>
          <p:nvPr/>
        </p:nvPicPr>
        <p:blipFill>
          <a:blip r:embed="rId3"/>
          <a:stretch>
            <a:fillRect/>
          </a:stretch>
        </p:blipFill>
        <p:spPr bwMode="auto">
          <a:xfrm>
            <a:off x="1905000" y="952500"/>
            <a:ext cx="8394700" cy="5168900"/>
          </a:xfrm>
          <a:prstGeom prst="rect">
            <a:avLst/>
          </a:prstGeom>
          <a:noFill/>
          <a:ln w="9525">
            <a:noFill/>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3.18</a:t>
            </a:r>
          </a:p>
        </p:txBody>
      </p:sp>
      <p:pic>
        <p:nvPicPr>
          <p:cNvPr id="3" name="Picture 1" descr="This table has six rows. The first row has a - b. The second row states a minus b. The third row states the difference of a and b. The fourth row states subtract b from a. The fifth row states b subtracted from a. The sixth row states b less than a."/>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Taflan hefur sex raðir. Í fyrstu röðinni stendur a - b. Í annarri röðinni stendur a mínus b. Í þriðju röðinni stendur mismunur a og b. Í fjórðu röðinni stendur dragðu b frá a. Í fimmtu röðinni stendur b dregið frá a. Í sjöttu röðinni stendur b minna en 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3.4 Margföldun og deiling heiltalna</a:t>
            </a:r>
          </a:p>
        </p:txBody>
      </p:sp>
      <p:sp>
        <p:nvSpPr>
          <p:cNvPr id="3" name="Content Placeholder 2"/>
          <p:cNvSpPr>
            <a:spLocks noGrp="1"/>
          </p:cNvSpPr>
          <p:nvPr>
            <p:ph idx="1"/>
          </p:nvPr>
        </p:nvSpPr>
        <p:spPr/>
        <p:txBody>
          <a:bodyPr/>
          <a:lstStyle/>
          <a:p>
            <a:pPr marL="0" lvl="0" indent="0">
              <a:buNone/>
            </a:pPr>
            <a:r>
              <a:rPr b="1"/>
              <a:t>Námsmarkmið</a:t>
            </a:r>
          </a:p>
          <a:p>
            <a:pPr lvl="0"/>
            <a:r>
              <a:rPr/>
              <a:t>Margfalda heiltölur</a:t>
            </a:r>
          </a:p>
          <a:p>
            <a:pPr lvl="0"/>
            <a:r>
              <a:rPr/>
              <a:t>Deila heiltölum</a:t>
            </a:r>
          </a:p>
          <a:p>
            <a:pPr lvl="0"/>
            <a:r>
              <a:rPr/>
              <a:t>Einfalda stæður með heiltölum</a:t>
            </a:r>
          </a:p>
          <a:p>
            <a:pPr lvl="0"/>
            <a:r>
              <a:rPr/>
              <a:t>Reikna gildi breytustæða með heiltölum</a:t>
            </a:r>
          </a:p>
          <a:p>
            <a:pPr lvl="0"/>
            <a:r>
              <a:rPr/>
              <a:t>Umbreyta orðalagi í algebrustæður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3.19</a:t>
            </a:r>
          </a:p>
        </p:txBody>
      </p:sp>
      <p:pic>
        <p:nvPicPr>
          <p:cNvPr id="3" name="Picture 1" descr="This image has two columns. The first column has 5 times 3. Underneath, it states add 5, 3 times. Under this there are 3 rows of 5 blue circles labeled 15 positives and 5 times 3 equals 15. The second column has negative 5 times 3. Underneath it states add negative 5, 3 times. Under this there are 3 rows of 5 red circles labeled 15 negatives and negative 5 times 3 equals 15."/>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hefur tvo dálka. Í fyrri dálkinum stendur 5 sinnum 3. Þar fyrir neðan stendur að leggja 5 saman þrisvar. Síðan koma þrjár raðir með fimm bláum hringjum í hverri, merktar 15 jákvæðar, og jafnan 5 sinnum 3 er 15. Í seinni dálkinum stendur neikvæð 5 sinnum 3. Þar fyrir neðan stendur að leggja neikvæða 5 saman þrisvar. Síðan koma þrjár raðir með fimm rauðum hringjum í hverri, merktar 15 neikvæðar, og jafnan neikvæð 5 sinnum 3 er 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3.20</a:t>
            </a:r>
          </a:p>
        </p:txBody>
      </p:sp>
      <p:pic>
        <p:nvPicPr>
          <p:cNvPr id="3" name="Picture 1" descr="This figure has 2 columns. The first column has 5 times negative 3. Underneath it states take away 5, 3 times. Under this there are 3 rows of 5 red circles. A downward arrow points to six rows of alternating colored circles in rows of fives. The first row includes 5 red circles, followed by five blue circles, then 5 red, five blue, five red, and five blue. All of the rows of blue circles are circled. The non-circled rows are labeled 15 negatives.  Under the label is 5 times negative 3 equals negative 15. The second column has negative 5 times negative 3. Underneath it states take away negative 5, 3 times. Then there are 6 rows of 5 circles alternating in color. The first row is 5 blue circles followed by 5 red circles. All of the red rows are circled. The non-circles rows are labeled 15 positives. Under the label is negative 5 times negative 3 equals 15."/>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hefur tvo dálka. Í fyrri dálkinum stendur 5 sinnum neikvæð 3. Þar fyrir neðan stendur að taka 5 í burtu þrisvar. Síðan koma þrjár raðir með fimm rauðum hringjum í hverri. Ör vísar niður að sex fimm hringa röðum þar sem litirnir skiptast á. Fyrst koma 5 rauðir hringir, síðan 5 bláir, þá 5 rauðir, 5 bláir, 5 rauðir og loks 5 bláir. Dreginn er hringur utan um allar raðir blárra hringa. Ómerktar raðir eru merktar 15 neikvæðar. Undir merkingunni stendur að 5 sinnum neikvæð 3 sé neikvæð 15. Í seinni dálkinum stendur neikvæð 5 sinnum neikvæð 3. Þar fyrir neðan stendur að taka neikvæða 5 í burtu þrisvar. Síðan koma sex raðir með fimm hringjum þar sem litirnir skiptast á. Fyrst koma 5 bláir hringir og síðan 5 rauðir. Dreginn er hringur utan um allar rauðu raðirnar. Ómerktar raðir eru merktar 15 jákvæðar. Undir merkingunni stendur að neikvæð 5 sinnum neikvæð 3 sé 15.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3.5</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283053749"/>
                  </p:ext>
                </p:extLst>
              </p:nvPr>
            </p:nvGraphicFramePr>
            <p:xfrm>
              <a:off x="609600" y="952500"/>
              <a:ext cx="10972800" cy="13716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a:t>
                          </a:r>
                        </a:p>
                      </a:txBody>
                      <a:tcPr/>
                    </a:tc>
                    <a:tc>
                      <a:txBody>
                        <a:bodyPr/>
                        <a:lstStyle/>
                        <a:p>
                          <a:endParaRPr/>
                        </a:p>
                      </a:txBody>
                      <a:tcPr/>
                    </a:tc>
                    <a:extLst>
                      <a:ext uri="{0D108BD9-81ED-4DB2-BD59-A6C34878D82A}">
                        <a16:rowId xmlns:a16="http://schemas.microsoft.com/office/drawing/2014/main" val="10000"/>
                      </a:ext>
                    </a:extLst>
                  </a:tr>
                  <a:tr h="0">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–9⋅3</m:t>
                                </m:r>
                              </m:oMath>
                            </m:oMathPara>
                          </a14:m>
                          <a:endParaRPr/>
                        </a:p>
                      </a:txBody>
                      <a:tcPr/>
                    </a:tc>
                    <a:extLst>
                      <a:ext uri="{0D108BD9-81ED-4DB2-BD59-A6C34878D82A}">
                        <a16:rowId xmlns:a16="http://schemas.microsoft.com/office/drawing/2014/main" val="10001"/>
                      </a:ext>
                    </a:extLst>
                  </a:tr>
                  <a:tr h="0">
                    <a:tc>
                      <a:txBody>
                        <a:bodyPr/>
                        <a:lstStyle/>
                        <a:p>
                          <a:pPr marL="0" lvl="0" indent="0">
                            <a:buNone/>
                          </a:pPr>
                          <a:r>
                            <a:t>Margfaldaðu. Þar sem formerkin eru ólík er margfeldið neikvætt.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–27</m:t>
                                </m:r>
                              </m:oMath>
                            </m:oMathPara>
                          </a14:m>
                          <a:endParaRPr dirty="0"/>
                        </a:p>
                      </a:txBody>
                      <a:tcPr/>
                    </a:tc>
                    <a:extLst>
                      <a:ext uri="{0D108BD9-81ED-4DB2-BD59-A6C34878D82A}">
                        <a16:rowId xmlns:a16="http://schemas.microsoft.com/office/drawing/2014/main" val="10002"/>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1283053749"/>
                  </p:ext>
                </p:extLst>
              </p:nvPr>
            </p:nvGraphicFramePr>
            <p:xfrm>
              <a:off x="609600" y="952500"/>
              <a:ext cx="10972800" cy="13716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a:t>
                          </a: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a:p>
                      </a:txBody>
                      <a:tcPr/>
                    </a:tc>
                    <a:tc>
                      <a:txBody>
                        <a:bodyPr/>
                        <a:lstStyle/>
                        <a:p>
                          <a:endParaRPr lang="en-US"/>
                        </a:p>
                      </a:txBody>
                      <a:tcPr>
                        <a:blipFill>
                          <a:blip r:embed="rId2"/>
                          <a:stretch>
                            <a:fillRect l="-100231" t="-113793" r="-694" b="-200000"/>
                          </a:stretch>
                        </a:blipFill>
                      </a:tcPr>
                    </a:tc>
                    <a:extLst>
                      <a:ext uri="{0D108BD9-81ED-4DB2-BD59-A6C34878D82A}">
                        <a16:rowId xmlns:a16="http://schemas.microsoft.com/office/drawing/2014/main" val="10001"/>
                      </a:ext>
                    </a:extLst>
                  </a:tr>
                  <a:tr h="640080">
                    <a:tc>
                      <a:txBody>
                        <a:bodyPr/>
                        <a:lstStyle/>
                        <a:p>
                          <a:pPr marL="0" lvl="0" indent="0">
                            <a:buNone/>
                          </a:pPr>
                          <a:r>
                            <a:t>Margfaldaðu. Þar sem formerkin eru ólík er margfeldið neikvætt.</a:t>
                          </a:r>
                        </a:p>
                      </a:txBody>
                      <a:tcPr/>
                    </a:tc>
                    <a:tc>
                      <a:txBody>
                        <a:bodyPr/>
                        <a:lstStyle/>
                        <a:p>
                          <a:endParaRPr lang="en-US"/>
                        </a:p>
                      </a:txBody>
                      <a:tcPr>
                        <a:blipFill>
                          <a:blip r:embed="rId2"/>
                          <a:stretch>
                            <a:fillRect l="-100231" t="-124000" r="-694" b="-16000"/>
                          </a:stretch>
                        </a:blipFill>
                      </a:tcPr>
                    </a:tc>
                    <a:extLst>
                      <a:ext uri="{0D108BD9-81ED-4DB2-BD59-A6C34878D82A}">
                        <a16:rowId xmlns:a16="http://schemas.microsoft.com/office/drawing/2014/main" val="10002"/>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Sýnidæmi um margföldun neikvæðrar og jákvæðrar heiltölu með dæmi, skýringu og lokaniðurstöðu.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3.6</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680373138"/>
                  </p:ext>
                </p:extLst>
              </p:nvPr>
            </p:nvGraphicFramePr>
            <p:xfrm>
              <a:off x="609600" y="952500"/>
              <a:ext cx="10972800" cy="13716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a:t>
                          </a:r>
                        </a:p>
                      </a:txBody>
                      <a:tcPr/>
                    </a:tc>
                    <a:tc>
                      <a:txBody>
                        <a:bodyPr/>
                        <a:lstStyle/>
                        <a:p>
                          <a:endParaRPr/>
                        </a:p>
                      </a:txBody>
                      <a:tcPr/>
                    </a:tc>
                    <a:extLst>
                      <a:ext uri="{0D108BD9-81ED-4DB2-BD59-A6C34878D82A}">
                        <a16:rowId xmlns:a16="http://schemas.microsoft.com/office/drawing/2014/main" val="10000"/>
                      </a:ext>
                    </a:extLst>
                  </a:tr>
                  <a:tr h="0">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m:t>
                                </m:r>
                                <m:d>
                                  <m:dPr>
                                    <m:ctrlPr>
                                      <a:rPr i="1">
                                        <a:latin typeface="Cambria Math" panose="02040503050406030204" pitchFamily="18" charset="0"/>
                                      </a:rPr>
                                    </m:ctrlPr>
                                  </m:dPr>
                                  <m:e>
                                    <m:r>
                                      <a:rPr>
                                        <a:latin typeface="Cambria Math" panose="02040503050406030204" pitchFamily="18" charset="0"/>
                                      </a:rPr>
                                      <m:t>–5</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Margfaldaðu. Þar sem formerkin eru eins er margfeldið jákvætt.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m:t>
                                </m:r>
                              </m:oMath>
                            </m:oMathPara>
                          </a14:m>
                          <a:endParaRPr dirty="0"/>
                        </a:p>
                      </a:txBody>
                      <a:tcPr/>
                    </a:tc>
                    <a:extLst>
                      <a:ext uri="{0D108BD9-81ED-4DB2-BD59-A6C34878D82A}">
                        <a16:rowId xmlns:a16="http://schemas.microsoft.com/office/drawing/2014/main" val="10002"/>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680373138"/>
                  </p:ext>
                </p:extLst>
              </p:nvPr>
            </p:nvGraphicFramePr>
            <p:xfrm>
              <a:off x="609600" y="952500"/>
              <a:ext cx="10972800" cy="13716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a:t>
                          </a: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a:p>
                      </a:txBody>
                      <a:tcPr/>
                    </a:tc>
                    <a:tc>
                      <a:txBody>
                        <a:bodyPr/>
                        <a:lstStyle/>
                        <a:p>
                          <a:endParaRPr lang="en-US"/>
                        </a:p>
                      </a:txBody>
                      <a:tcPr>
                        <a:blipFill>
                          <a:blip r:embed="rId2"/>
                          <a:stretch>
                            <a:fillRect l="-100231" t="-113793" r="-694" b="-200000"/>
                          </a:stretch>
                        </a:blipFill>
                      </a:tcPr>
                    </a:tc>
                    <a:extLst>
                      <a:ext uri="{0D108BD9-81ED-4DB2-BD59-A6C34878D82A}">
                        <a16:rowId xmlns:a16="http://schemas.microsoft.com/office/drawing/2014/main" val="10001"/>
                      </a:ext>
                    </a:extLst>
                  </a:tr>
                  <a:tr h="640080">
                    <a:tc>
                      <a:txBody>
                        <a:bodyPr/>
                        <a:lstStyle/>
                        <a:p>
                          <a:pPr marL="0" lvl="0" indent="0">
                            <a:buNone/>
                          </a:pPr>
                          <a:r>
                            <a:t>Margfaldaðu. Þar sem formerkin eru eins er margfeldið jákvætt.</a:t>
                          </a:r>
                        </a:p>
                      </a:txBody>
                      <a:tcPr/>
                    </a:tc>
                    <a:tc>
                      <a:txBody>
                        <a:bodyPr/>
                        <a:lstStyle/>
                        <a:p>
                          <a:endParaRPr lang="en-US"/>
                        </a:p>
                      </a:txBody>
                      <a:tcPr>
                        <a:blipFill>
                          <a:blip r:embed="rId2"/>
                          <a:stretch>
                            <a:fillRect l="-100231" t="-124000" r="-694" b="-16000"/>
                          </a:stretch>
                        </a:blipFill>
                      </a:tcPr>
                    </a:tc>
                    <a:extLst>
                      <a:ext uri="{0D108BD9-81ED-4DB2-BD59-A6C34878D82A}">
                        <a16:rowId xmlns:a16="http://schemas.microsoft.com/office/drawing/2014/main" val="10002"/>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Dæmi um margföldun tveggja neikvæðra talna sem sýnir að margfeldið er jákvætt þegar formerkin eru eins.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3.7</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4036626518"/>
                  </p:ext>
                </p:extLst>
              </p:nvPr>
            </p:nvGraphicFramePr>
            <p:xfrm>
              <a:off x="609600" y="952500"/>
              <a:ext cx="10972800" cy="13716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a:t>
                          </a:r>
                        </a:p>
                      </a:txBody>
                      <a:tcPr/>
                    </a:tc>
                    <a:tc>
                      <a:txBody>
                        <a:bodyPr/>
                        <a:lstStyle/>
                        <a:p>
                          <a:endParaRPr/>
                        </a:p>
                      </a:txBody>
                      <a:tcPr/>
                    </a:tc>
                    <a:extLst>
                      <a:ext uri="{0D108BD9-81ED-4DB2-BD59-A6C34878D82A}">
                        <a16:rowId xmlns:a16="http://schemas.microsoft.com/office/drawing/2014/main" val="10000"/>
                      </a:ext>
                    </a:extLst>
                  </a:tr>
                  <a:tr h="0">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m:t>
                                </m:r>
                                <m:d>
                                  <m:dPr>
                                    <m:ctrlPr>
                                      <a:rPr i="1">
                                        <a:latin typeface="Cambria Math" panose="02040503050406030204" pitchFamily="18" charset="0"/>
                                      </a:rPr>
                                    </m:ctrlPr>
                                  </m:dPr>
                                  <m:e>
                                    <m:r>
                                      <a:rPr>
                                        <a:latin typeface="Cambria Math" panose="02040503050406030204" pitchFamily="18" charset="0"/>
                                      </a:rPr>
                                      <m:t>–8</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Margfaldaðu. Þar sem formerkin eru ólík er margfeldið neikvætt.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–32</m:t>
                                </m:r>
                              </m:oMath>
                            </m:oMathPara>
                          </a14:m>
                          <a:endParaRPr dirty="0"/>
                        </a:p>
                      </a:txBody>
                      <a:tcPr/>
                    </a:tc>
                    <a:extLst>
                      <a:ext uri="{0D108BD9-81ED-4DB2-BD59-A6C34878D82A}">
                        <a16:rowId xmlns:a16="http://schemas.microsoft.com/office/drawing/2014/main" val="10002"/>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4036626518"/>
                  </p:ext>
                </p:extLst>
              </p:nvPr>
            </p:nvGraphicFramePr>
            <p:xfrm>
              <a:off x="609600" y="952500"/>
              <a:ext cx="10972800" cy="13716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a:t>
                          </a: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a:p>
                      </a:txBody>
                      <a:tcPr/>
                    </a:tc>
                    <a:tc>
                      <a:txBody>
                        <a:bodyPr/>
                        <a:lstStyle/>
                        <a:p>
                          <a:endParaRPr lang="en-US"/>
                        </a:p>
                      </a:txBody>
                      <a:tcPr>
                        <a:blipFill>
                          <a:blip r:embed="rId2"/>
                          <a:stretch>
                            <a:fillRect l="-100231" t="-113793" r="-694" b="-200000"/>
                          </a:stretch>
                        </a:blipFill>
                      </a:tcPr>
                    </a:tc>
                    <a:extLst>
                      <a:ext uri="{0D108BD9-81ED-4DB2-BD59-A6C34878D82A}">
                        <a16:rowId xmlns:a16="http://schemas.microsoft.com/office/drawing/2014/main" val="10001"/>
                      </a:ext>
                    </a:extLst>
                  </a:tr>
                  <a:tr h="640080">
                    <a:tc>
                      <a:txBody>
                        <a:bodyPr/>
                        <a:lstStyle/>
                        <a:p>
                          <a:pPr marL="0" lvl="0" indent="0">
                            <a:buNone/>
                          </a:pPr>
                          <a:r>
                            <a:t>Margfaldaðu. Þar sem formerkin eru ólík er margfeldið neikvætt.</a:t>
                          </a:r>
                        </a:p>
                      </a:txBody>
                      <a:tcPr/>
                    </a:tc>
                    <a:tc>
                      <a:txBody>
                        <a:bodyPr/>
                        <a:lstStyle/>
                        <a:p>
                          <a:endParaRPr lang="en-US"/>
                        </a:p>
                      </a:txBody>
                      <a:tcPr>
                        <a:blipFill>
                          <a:blip r:embed="rId2"/>
                          <a:stretch>
                            <a:fillRect l="-100231" t="-124000" r="-694" b="-16000"/>
                          </a:stretch>
                        </a:blipFill>
                      </a:tcPr>
                    </a:tc>
                    <a:extLst>
                      <a:ext uri="{0D108BD9-81ED-4DB2-BD59-A6C34878D82A}">
                        <a16:rowId xmlns:a16="http://schemas.microsoft.com/office/drawing/2014/main" val="10002"/>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Dæmi um margföldun heiltalna með ólík formerki, þar sem margfeldið verður neikvætt.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3.8</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828151636"/>
                  </p:ext>
                </p:extLst>
              </p:nvPr>
            </p:nvGraphicFramePr>
            <p:xfrm>
              <a:off x="609600" y="952500"/>
              <a:ext cx="10972800" cy="109728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a:t>
                          </a:r>
                        </a:p>
                      </a:txBody>
                      <a:tcPr/>
                    </a:tc>
                    <a:tc>
                      <a:txBody>
                        <a:bodyPr/>
                        <a:lstStyle/>
                        <a:p>
                          <a:endParaRPr/>
                        </a:p>
                      </a:txBody>
                      <a:tcPr/>
                    </a:tc>
                    <a:extLst>
                      <a:ext uri="{0D108BD9-81ED-4DB2-BD59-A6C34878D82A}">
                        <a16:rowId xmlns:a16="http://schemas.microsoft.com/office/drawing/2014/main" val="10000"/>
                      </a:ext>
                    </a:extLst>
                  </a:tr>
                  <a:tr h="0">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7⋅6</m:t>
                                </m:r>
                              </m:oMath>
                            </m:oMathPara>
                          </a14:m>
                          <a:endParaRPr/>
                        </a:p>
                      </a:txBody>
                      <a:tcPr/>
                    </a:tc>
                    <a:extLst>
                      <a:ext uri="{0D108BD9-81ED-4DB2-BD59-A6C34878D82A}">
                        <a16:rowId xmlns:a16="http://schemas.microsoft.com/office/drawing/2014/main" val="10001"/>
                      </a:ext>
                    </a:extLst>
                  </a:tr>
                  <a:tr h="0">
                    <a:tc>
                      <a:txBody>
                        <a:bodyPr/>
                        <a:lstStyle/>
                        <a:p>
                          <a:pPr marL="0" lvl="0" indent="0">
                            <a:buNone/>
                          </a:pPr>
                          <a:r>
                            <a:t>Formerkin eru eins og því er margfeldið jákvætt.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42</m:t>
                                </m:r>
                              </m:oMath>
                            </m:oMathPara>
                          </a14:m>
                          <a:endParaRPr dirty="0"/>
                        </a:p>
                      </a:txBody>
                      <a:tcPr/>
                    </a:tc>
                    <a:extLst>
                      <a:ext uri="{0D108BD9-81ED-4DB2-BD59-A6C34878D82A}">
                        <a16:rowId xmlns:a16="http://schemas.microsoft.com/office/drawing/2014/main" val="10002"/>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1828151636"/>
                  </p:ext>
                </p:extLst>
              </p:nvPr>
            </p:nvGraphicFramePr>
            <p:xfrm>
              <a:off x="609600" y="952500"/>
              <a:ext cx="10972800" cy="109728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a:t>
                          </a: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a:p>
                      </a:txBody>
                      <a:tcPr/>
                    </a:tc>
                    <a:tc>
                      <a:txBody>
                        <a:bodyPr/>
                        <a:lstStyle/>
                        <a:p>
                          <a:endParaRPr lang="en-US"/>
                        </a:p>
                      </a:txBody>
                      <a:tcPr>
                        <a:blipFill>
                          <a:blip r:embed="rId2"/>
                          <a:stretch>
                            <a:fillRect l="-100231" t="-113793" r="-694" b="-127586"/>
                          </a:stretch>
                        </a:blipFill>
                      </a:tcPr>
                    </a:tc>
                    <a:extLst>
                      <a:ext uri="{0D108BD9-81ED-4DB2-BD59-A6C34878D82A}">
                        <a16:rowId xmlns:a16="http://schemas.microsoft.com/office/drawing/2014/main" val="10001"/>
                      </a:ext>
                    </a:extLst>
                  </a:tr>
                  <a:tr h="365760">
                    <a:tc>
                      <a:txBody>
                        <a:bodyPr/>
                        <a:lstStyle/>
                        <a:p>
                          <a:pPr marL="0" lvl="0" indent="0">
                            <a:buNone/>
                          </a:pPr>
                          <a:r>
                            <a:t>Formerkin eru eins og því er margfeldið jákvætt.</a:t>
                          </a:r>
                        </a:p>
                      </a:txBody>
                      <a:tcPr/>
                    </a:tc>
                    <a:tc>
                      <a:txBody>
                        <a:bodyPr/>
                        <a:lstStyle/>
                        <a:p>
                          <a:endParaRPr lang="en-US"/>
                        </a:p>
                      </a:txBody>
                      <a:tcPr>
                        <a:blipFill>
                          <a:blip r:embed="rId2"/>
                          <a:stretch>
                            <a:fillRect l="-100231" t="-213793" r="-694" b="-27586"/>
                          </a:stretch>
                        </a:blipFill>
                      </a:tcPr>
                    </a:tc>
                    <a:extLst>
                      <a:ext uri="{0D108BD9-81ED-4DB2-BD59-A6C34878D82A}">
                        <a16:rowId xmlns:a16="http://schemas.microsoft.com/office/drawing/2014/main" val="10002"/>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Sýnir margföldun 7 og 6, jákvætt margfeldi þeirra og ástæðuna fyrir formerki þess.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3.9</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043053687"/>
                  </p:ext>
                </p:extLst>
              </p:nvPr>
            </p:nvGraphicFramePr>
            <p:xfrm>
              <a:off x="609600" y="952500"/>
              <a:ext cx="10972800" cy="13716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a:t>
                          </a:r>
                        </a:p>
                      </a:txBody>
                      <a:tcPr/>
                    </a:tc>
                    <a:tc>
                      <a:txBody>
                        <a:bodyPr/>
                        <a:lstStyle/>
                        <a:p>
                          <a:endParaRPr/>
                        </a:p>
                      </a:txBody>
                      <a:tcPr/>
                    </a:tc>
                    <a:extLst>
                      <a:ext uri="{0D108BD9-81ED-4DB2-BD59-A6C34878D82A}">
                        <a16:rowId xmlns:a16="http://schemas.microsoft.com/office/drawing/2014/main" val="10000"/>
                      </a:ext>
                    </a:extLst>
                  </a:tr>
                  <a:tr h="0">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–27÷3</m:t>
                                </m:r>
                              </m:oMath>
                            </m:oMathPara>
                          </a14:m>
                          <a:endParaRPr/>
                        </a:p>
                      </a:txBody>
                      <a:tcPr/>
                    </a:tc>
                    <a:extLst>
                      <a:ext uri="{0D108BD9-81ED-4DB2-BD59-A6C34878D82A}">
                        <a16:rowId xmlns:a16="http://schemas.microsoft.com/office/drawing/2014/main" val="10001"/>
                      </a:ext>
                    </a:extLst>
                  </a:tr>
                  <a:tr h="0">
                    <a:tc>
                      <a:txBody>
                        <a:bodyPr/>
                        <a:lstStyle/>
                        <a:p>
                          <a:pPr marL="0" lvl="0" indent="0">
                            <a:buNone/>
                          </a:pPr>
                          <a:r>
                            <a:t>Deilið og takið eftir að formerkin eru ólík og því er kvótinn neikvæður.</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m:t>
                                </m:r>
                              </m:oMath>
                            </m:oMathPara>
                          </a14:m>
                          <a:endParaRPr dirty="0"/>
                        </a:p>
                      </a:txBody>
                      <a:tcPr/>
                    </a:tc>
                    <a:extLst>
                      <a:ext uri="{0D108BD9-81ED-4DB2-BD59-A6C34878D82A}">
                        <a16:rowId xmlns:a16="http://schemas.microsoft.com/office/drawing/2014/main" val="10002"/>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1043053687"/>
                  </p:ext>
                </p:extLst>
              </p:nvPr>
            </p:nvGraphicFramePr>
            <p:xfrm>
              <a:off x="609600" y="952500"/>
              <a:ext cx="10972800" cy="13716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a:t>
                          </a: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a:p>
                      </a:txBody>
                      <a:tcPr/>
                    </a:tc>
                    <a:tc>
                      <a:txBody>
                        <a:bodyPr/>
                        <a:lstStyle/>
                        <a:p>
                          <a:endParaRPr lang="en-US"/>
                        </a:p>
                      </a:txBody>
                      <a:tcPr>
                        <a:blipFill>
                          <a:blip r:embed="rId2"/>
                          <a:stretch>
                            <a:fillRect l="-100231" t="-113793" r="-694" b="-200000"/>
                          </a:stretch>
                        </a:blipFill>
                      </a:tcPr>
                    </a:tc>
                    <a:extLst>
                      <a:ext uri="{0D108BD9-81ED-4DB2-BD59-A6C34878D82A}">
                        <a16:rowId xmlns:a16="http://schemas.microsoft.com/office/drawing/2014/main" val="10001"/>
                      </a:ext>
                    </a:extLst>
                  </a:tr>
                  <a:tr h="640080">
                    <a:tc>
                      <a:txBody>
                        <a:bodyPr/>
                        <a:lstStyle/>
                        <a:p>
                          <a:pPr marL="0" lvl="0" indent="0">
                            <a:buNone/>
                          </a:pPr>
                          <a:r>
                            <a:t>Deilið og takið eftir að formerkin eru ólík og því er kvótinn neikvæður.</a:t>
                          </a:r>
                        </a:p>
                      </a:txBody>
                      <a:tcPr/>
                    </a:tc>
                    <a:tc>
                      <a:txBody>
                        <a:bodyPr/>
                        <a:lstStyle/>
                        <a:p>
                          <a:endParaRPr lang="en-US"/>
                        </a:p>
                      </a:txBody>
                      <a:tcPr>
                        <a:blipFill>
                          <a:blip r:embed="rId2"/>
                          <a:stretch>
                            <a:fillRect l="-100231" t="-124000" r="-694" b="-16000"/>
                          </a:stretch>
                        </a:blipFill>
                      </a:tcPr>
                    </a:tc>
                    <a:extLst>
                      <a:ext uri="{0D108BD9-81ED-4DB2-BD59-A6C34878D82A}">
                        <a16:rowId xmlns:a16="http://schemas.microsoft.com/office/drawing/2014/main" val="10002"/>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Dæmi um deilingu heiltalna með ítarlegri útskýringu og kvótanum sem fæst.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3.10</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355381906"/>
                  </p:ext>
                </p:extLst>
              </p:nvPr>
            </p:nvGraphicFramePr>
            <p:xfrm>
              <a:off x="609600" y="952500"/>
              <a:ext cx="10972800" cy="13716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a:t>
                          </a:r>
                        </a:p>
                      </a:txBody>
                      <a:tcPr/>
                    </a:tc>
                    <a:tc>
                      <a:txBody>
                        <a:bodyPr/>
                        <a:lstStyle/>
                        <a:p>
                          <a:endParaRPr/>
                        </a:p>
                      </a:txBody>
                      <a:tcPr/>
                    </a:tc>
                    <a:extLst>
                      <a:ext uri="{0D108BD9-81ED-4DB2-BD59-A6C34878D82A}">
                        <a16:rowId xmlns:a16="http://schemas.microsoft.com/office/drawing/2014/main" val="10000"/>
                      </a:ext>
                    </a:extLst>
                  </a:tr>
                  <a:tr h="0">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–100÷</m:t>
                                </m:r>
                                <m:d>
                                  <m:dPr>
                                    <m:ctrlPr>
                                      <a:rPr i="1">
                                        <a:latin typeface="Cambria Math" panose="02040503050406030204" pitchFamily="18" charset="0"/>
                                      </a:rPr>
                                    </m:ctrlPr>
                                  </m:dPr>
                                  <m:e>
                                    <m:r>
                                      <a:rPr>
                                        <a:latin typeface="Cambria Math" panose="02040503050406030204" pitchFamily="18" charset="0"/>
                                      </a:rPr>
                                      <m:t>–4</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Deilið og takið eftir að formerkin eru eins og því er kvótinn jákvæður.</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25</m:t>
                                </m:r>
                              </m:oMath>
                            </m:oMathPara>
                          </a14:m>
                          <a:endParaRPr dirty="0"/>
                        </a:p>
                      </a:txBody>
                      <a:tcPr/>
                    </a:tc>
                    <a:extLst>
                      <a:ext uri="{0D108BD9-81ED-4DB2-BD59-A6C34878D82A}">
                        <a16:rowId xmlns:a16="http://schemas.microsoft.com/office/drawing/2014/main" val="10002"/>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1355381906"/>
                  </p:ext>
                </p:extLst>
              </p:nvPr>
            </p:nvGraphicFramePr>
            <p:xfrm>
              <a:off x="609600" y="952500"/>
              <a:ext cx="10972800" cy="13716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a:t>
                          </a: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a:p>
                      </a:txBody>
                      <a:tcPr/>
                    </a:tc>
                    <a:tc>
                      <a:txBody>
                        <a:bodyPr/>
                        <a:lstStyle/>
                        <a:p>
                          <a:endParaRPr lang="en-US"/>
                        </a:p>
                      </a:txBody>
                      <a:tcPr>
                        <a:blipFill>
                          <a:blip r:embed="rId2"/>
                          <a:stretch>
                            <a:fillRect l="-100231" t="-113793" r="-694" b="-200000"/>
                          </a:stretch>
                        </a:blipFill>
                      </a:tcPr>
                    </a:tc>
                    <a:extLst>
                      <a:ext uri="{0D108BD9-81ED-4DB2-BD59-A6C34878D82A}">
                        <a16:rowId xmlns:a16="http://schemas.microsoft.com/office/drawing/2014/main" val="10001"/>
                      </a:ext>
                    </a:extLst>
                  </a:tr>
                  <a:tr h="640080">
                    <a:tc>
                      <a:txBody>
                        <a:bodyPr/>
                        <a:lstStyle/>
                        <a:p>
                          <a:pPr marL="0" lvl="0" indent="0">
                            <a:buNone/>
                          </a:pPr>
                          <a:r>
                            <a:t>Deilið og takið eftir að formerkin eru eins og því er kvótinn jákvæður.</a:t>
                          </a:r>
                        </a:p>
                      </a:txBody>
                      <a:tcPr/>
                    </a:tc>
                    <a:tc>
                      <a:txBody>
                        <a:bodyPr/>
                        <a:lstStyle/>
                        <a:p>
                          <a:endParaRPr lang="en-US"/>
                        </a:p>
                      </a:txBody>
                      <a:tcPr>
                        <a:blipFill>
                          <a:blip r:embed="rId2"/>
                          <a:stretch>
                            <a:fillRect l="-100231" t="-124000" r="-694" b="-16000"/>
                          </a:stretch>
                        </a:blipFill>
                      </a:tcPr>
                    </a:tc>
                    <a:extLst>
                      <a:ext uri="{0D108BD9-81ED-4DB2-BD59-A6C34878D82A}">
                        <a16:rowId xmlns:a16="http://schemas.microsoft.com/office/drawing/2014/main" val="10002"/>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Sýnidæmi um deilingu neikvæðra heiltalna þar sem dæmið, útskýringarskref og jákvæð niðurstaða eru sýnd.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3.11</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03432592"/>
                  </p:ext>
                </p:extLst>
              </p:nvPr>
            </p:nvGraphicFramePr>
            <p:xfrm>
              <a:off x="609600" y="952500"/>
              <a:ext cx="10972800" cy="21031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a:t>
                          </a:r>
                        </a:p>
                      </a:txBody>
                      <a:tcPr/>
                    </a:tc>
                    <a:tc>
                      <a:txBody>
                        <a:bodyPr/>
                        <a:lstStyle/>
                        <a:p>
                          <a:endParaRPr/>
                        </a:p>
                      </a:txBody>
                      <a:tcPr/>
                    </a:tc>
                    <a:extLst>
                      <a:ext uri="{0D108BD9-81ED-4DB2-BD59-A6C34878D82A}">
                        <a16:rowId xmlns:a16="http://schemas.microsoft.com/office/drawing/2014/main" val="10000"/>
                      </a:ext>
                    </a:extLst>
                  </a:tr>
                  <a:tr h="0">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16÷</m:t>
                                </m:r>
                                <m:d>
                                  <m:dPr>
                                    <m:ctrlPr>
                                      <a:rPr i="1">
                                        <a:latin typeface="Cambria Math" panose="02040503050406030204" pitchFamily="18" charset="0"/>
                                      </a:rPr>
                                    </m:ctrlPr>
                                  </m:dPr>
                                  <m:e>
                                    <m:r>
                                      <a:rPr>
                                        <a:latin typeface="Cambria Math" panose="02040503050406030204" pitchFamily="18" charset="0"/>
                                      </a:rPr>
                                      <m:t>–1</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Deilistofninum 16 er deilt með –1.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–16</m:t>
                                </m:r>
                              </m:oMath>
                            </m:oMathPara>
                          </a14:m>
                          <a:endParaRPr/>
                        </a:p>
                      </a:txBody>
                      <a:tcPr/>
                    </a:tc>
                    <a:extLst>
                      <a:ext uri="{0D108BD9-81ED-4DB2-BD59-A6C34878D82A}">
                        <a16:rowId xmlns:a16="http://schemas.microsoft.com/office/drawing/2014/main" val="10002"/>
                      </a:ext>
                    </a:extLst>
                  </a:tr>
                  <a:tr h="0">
                    <a:tc>
                      <a:txBody>
                        <a:bodyPr/>
                        <a:lstStyle/>
                        <a:p>
                          <a:pPr marL="0" lvl="0" indent="0">
                            <a:buNone/>
                          </a:pPr>
                          <a:r>
                            <a:t>Þegar tölu er deilt með –1 fæst gagnstæð tala hennar.</a:t>
                          </a:r>
                        </a:p>
                      </a:txBody>
                      <a:tcPr/>
                    </a:tc>
                    <a:tc>
                      <a:txBody>
                        <a:bodyPr/>
                        <a:lstStyle/>
                        <a:p>
                          <a:endParaRPr/>
                        </a:p>
                      </a:txBody>
                      <a:tcPr/>
                    </a:tc>
                    <a:extLst>
                      <a:ext uri="{0D108BD9-81ED-4DB2-BD59-A6C34878D82A}">
                        <a16:rowId xmlns:a16="http://schemas.microsoft.com/office/drawing/2014/main" val="10003"/>
                      </a:ext>
                    </a:extLst>
                  </a:tr>
                  <a:tr h="0">
                    <a:tc>
                      <a:txBody>
                        <a:bodyPr/>
                        <a:lstStyle/>
                        <a:p>
                          <a:pPr marL="0" lvl="0" indent="0">
                            <a:buNone/>
                          </a:pPr>
                          <a:r>
                            <a:t>Takið eftir að formerkin voru ólík og því varð niðurstaðan neikvæð.</a:t>
                          </a:r>
                        </a:p>
                      </a:txBody>
                      <a:tcPr/>
                    </a:tc>
                    <a:tc>
                      <a:txBody>
                        <a:bodyPr/>
                        <a:lstStyle/>
                        <a:p>
                          <a:endParaRPr dirty="0"/>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103432592"/>
                  </p:ext>
                </p:extLst>
              </p:nvPr>
            </p:nvGraphicFramePr>
            <p:xfrm>
              <a:off x="609600" y="952500"/>
              <a:ext cx="10972800" cy="210312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a:t>
                          </a: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a:p>
                      </a:txBody>
                      <a:tcPr/>
                    </a:tc>
                    <a:tc>
                      <a:txBody>
                        <a:bodyPr/>
                        <a:lstStyle/>
                        <a:p>
                          <a:endParaRPr lang="en-US"/>
                        </a:p>
                      </a:txBody>
                      <a:tcPr>
                        <a:blipFill>
                          <a:blip r:embed="rId2"/>
                          <a:stretch>
                            <a:fillRect l="-100231" t="-113793" r="-694" b="-400000"/>
                          </a:stretch>
                        </a:blipFill>
                      </a:tcPr>
                    </a:tc>
                    <a:extLst>
                      <a:ext uri="{0D108BD9-81ED-4DB2-BD59-A6C34878D82A}">
                        <a16:rowId xmlns:a16="http://schemas.microsoft.com/office/drawing/2014/main" val="10001"/>
                      </a:ext>
                    </a:extLst>
                  </a:tr>
                  <a:tr h="365760">
                    <a:tc>
                      <a:txBody>
                        <a:bodyPr/>
                        <a:lstStyle/>
                        <a:p>
                          <a:pPr marL="0" lvl="0" indent="0">
                            <a:buNone/>
                          </a:pPr>
                          <a:r>
                            <a:t>Deilistofninum 16 er deilt með –1.</a:t>
                          </a:r>
                        </a:p>
                      </a:txBody>
                      <a:tcPr/>
                    </a:tc>
                    <a:tc>
                      <a:txBody>
                        <a:bodyPr/>
                        <a:lstStyle/>
                        <a:p>
                          <a:endParaRPr lang="en-US"/>
                        </a:p>
                      </a:txBody>
                      <a:tcPr>
                        <a:blipFill>
                          <a:blip r:embed="rId2"/>
                          <a:stretch>
                            <a:fillRect l="-100231" t="-213793" r="-694" b="-300000"/>
                          </a:stretch>
                        </a:blipFill>
                      </a:tcPr>
                    </a:tc>
                    <a:extLst>
                      <a:ext uri="{0D108BD9-81ED-4DB2-BD59-A6C34878D82A}">
                        <a16:rowId xmlns:a16="http://schemas.microsoft.com/office/drawing/2014/main" val="10002"/>
                      </a:ext>
                    </a:extLst>
                  </a:tr>
                  <a:tr h="365760">
                    <a:tc>
                      <a:txBody>
                        <a:bodyPr/>
                        <a:lstStyle/>
                        <a:p>
                          <a:pPr marL="0" lvl="0" indent="0">
                            <a:buNone/>
                          </a:pPr>
                          <a:r>
                            <a:t>Þegar tölu er deilt með –1 fæst gagnstæð tala hennar.</a:t>
                          </a:r>
                        </a:p>
                      </a:txBody>
                      <a:tcPr/>
                    </a:tc>
                    <a:tc>
                      <a:txBody>
                        <a:bodyPr/>
                        <a:lstStyle/>
                        <a:p>
                          <a:endParaRPr/>
                        </a:p>
                      </a:txBody>
                      <a:tcPr/>
                    </a:tc>
                    <a:extLst>
                      <a:ext uri="{0D108BD9-81ED-4DB2-BD59-A6C34878D82A}">
                        <a16:rowId xmlns:a16="http://schemas.microsoft.com/office/drawing/2014/main" val="10003"/>
                      </a:ext>
                    </a:extLst>
                  </a:tr>
                  <a:tr h="640080">
                    <a:tc>
                      <a:txBody>
                        <a:bodyPr/>
                        <a:lstStyle/>
                        <a:p>
                          <a:pPr marL="0" lvl="0" indent="0">
                            <a:buNone/>
                          </a:pPr>
                          <a:r>
                            <a:t>Takið eftir að formerkin voru ólík og því varð niðurstaðan neikvæð.</a:t>
                          </a:r>
                        </a:p>
                      </a:txBody>
                      <a:tcPr/>
                    </a:tc>
                    <a:tc>
                      <a:txBody>
                        <a:bodyPr/>
                        <a:lstStyle/>
                        <a:p>
                          <a:endParaRPr dirty="0"/>
                        </a:p>
                      </a:txBody>
                      <a:tcPr/>
                    </a:tc>
                    <a:extLst>
                      <a:ext uri="{0D108BD9-81ED-4DB2-BD59-A6C34878D82A}">
                        <a16:rowId xmlns:a16="http://schemas.microsoft.com/office/drawing/2014/main" val="10004"/>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Taflan sýnir deilingu 16 með -1 og útskýrir regluna um að þegar tölu er deilt með -1 fæst gagnstæð tala hennar.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3.12</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2863928232"/>
                  </p:ext>
                </p:extLst>
              </p:nvPr>
            </p:nvGraphicFramePr>
            <p:xfrm>
              <a:off x="609600" y="952500"/>
              <a:ext cx="10972800" cy="146304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a:t>
                          </a:r>
                        </a:p>
                      </a:txBody>
                      <a:tcPr/>
                    </a:tc>
                    <a:tc>
                      <a:txBody>
                        <a:bodyPr/>
                        <a:lstStyle/>
                        <a:p>
                          <a:endParaRPr/>
                        </a:p>
                      </a:txBody>
                      <a:tcPr/>
                    </a:tc>
                    <a:extLst>
                      <a:ext uri="{0D108BD9-81ED-4DB2-BD59-A6C34878D82A}">
                        <a16:rowId xmlns:a16="http://schemas.microsoft.com/office/drawing/2014/main" val="10000"/>
                      </a:ext>
                    </a:extLst>
                  </a:tr>
                  <a:tr h="0">
                    <a:tc>
                      <a:txBody>
                        <a:bodyPr/>
                        <a:lstStyle/>
                        <a:p>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–20÷</m:t>
                                </m:r>
                                <m:d>
                                  <m:dPr>
                                    <m:ctrlPr>
                                      <a:rPr i="1">
                                        <a:latin typeface="Cambria Math" panose="02040503050406030204" pitchFamily="18" charset="0"/>
                                      </a:rPr>
                                    </m:ctrlPr>
                                  </m:dPr>
                                  <m:e>
                                    <m:r>
                                      <a:rPr>
                                        <a:latin typeface="Cambria Math" panose="02040503050406030204" pitchFamily="18" charset="0"/>
                                      </a:rPr>
                                      <m:t>–1</m:t>
                                    </m:r>
                                  </m:e>
                                </m:d>
                              </m:oMath>
                            </m:oMathPara>
                          </a14:m>
                          <a:endParaRPr/>
                        </a:p>
                      </a:txBody>
                      <a:tcPr/>
                    </a:tc>
                    <a:extLst>
                      <a:ext uri="{0D108BD9-81ED-4DB2-BD59-A6C34878D82A}">
                        <a16:rowId xmlns:a16="http://schemas.microsoft.com/office/drawing/2014/main" val="10001"/>
                      </a:ext>
                    </a:extLst>
                  </a:tr>
                  <a:tr h="0">
                    <a:tc>
                      <a:txBody>
                        <a:bodyPr/>
                        <a:lstStyle/>
                        <a:p>
                          <a:pPr marL="0" lvl="0" indent="0">
                            <a:buNone/>
                          </a:pPr>
                          <a:r>
                            <a:t>Deilistofninum –20 er deilt með –1.</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20</m:t>
                                </m:r>
                              </m:oMath>
                            </m:oMathPara>
                          </a14:m>
                          <a:endParaRPr/>
                        </a:p>
                      </a:txBody>
                      <a:tcPr/>
                    </a:tc>
                    <a:extLst>
                      <a:ext uri="{0D108BD9-81ED-4DB2-BD59-A6C34878D82A}">
                        <a16:rowId xmlns:a16="http://schemas.microsoft.com/office/drawing/2014/main" val="10002"/>
                      </a:ext>
                    </a:extLst>
                  </a:tr>
                  <a:tr h="0">
                    <a:tc>
                      <a:txBody>
                        <a:bodyPr/>
                        <a:lstStyle/>
                        <a:p>
                          <a:pPr marL="0" lvl="0" indent="0">
                            <a:buNone/>
                          </a:pPr>
                          <a:r>
                            <a:t>Þegar tölu er deilt með –1 fæst gagnstæð tala hennar.</a:t>
                          </a:r>
                        </a:p>
                      </a:txBody>
                      <a:tcPr/>
                    </a:tc>
                    <a:tc>
                      <a:txBody>
                        <a:bodyPr/>
                        <a:lstStyle/>
                        <a:p>
                          <a:endParaRPr dirty="0"/>
                        </a:p>
                      </a:txBody>
                      <a:tcPr/>
                    </a:tc>
                    <a:extLst>
                      <a:ext uri="{0D108BD9-81ED-4DB2-BD59-A6C34878D82A}">
                        <a16:rowId xmlns:a16="http://schemas.microsoft.com/office/drawing/2014/main" val="10003"/>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2863928232"/>
                  </p:ext>
                </p:extLst>
              </p:nvPr>
            </p:nvGraphicFramePr>
            <p:xfrm>
              <a:off x="609600" y="952500"/>
              <a:ext cx="10972800" cy="146304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a:t>
                          </a:r>
                        </a:p>
                      </a:txBody>
                      <a:tcPr/>
                    </a:tc>
                    <a:tc>
                      <a:txBody>
                        <a:bodyPr/>
                        <a:lstStyle/>
                        <a:p>
                          <a:endParaRPr/>
                        </a:p>
                      </a:txBody>
                      <a:tcPr/>
                    </a:tc>
                    <a:extLst>
                      <a:ext uri="{0D108BD9-81ED-4DB2-BD59-A6C34878D82A}">
                        <a16:rowId xmlns:a16="http://schemas.microsoft.com/office/drawing/2014/main" val="10000"/>
                      </a:ext>
                    </a:extLst>
                  </a:tr>
                  <a:tr h="365760">
                    <a:tc>
                      <a:txBody>
                        <a:bodyPr/>
                        <a:lstStyle/>
                        <a:p>
                          <a:endParaRPr/>
                        </a:p>
                      </a:txBody>
                      <a:tcPr/>
                    </a:tc>
                    <a:tc>
                      <a:txBody>
                        <a:bodyPr/>
                        <a:lstStyle/>
                        <a:p>
                          <a:endParaRPr lang="en-US"/>
                        </a:p>
                      </a:txBody>
                      <a:tcPr>
                        <a:blipFill>
                          <a:blip r:embed="rId2"/>
                          <a:stretch>
                            <a:fillRect l="-100231" t="-113793" r="-694" b="-227586"/>
                          </a:stretch>
                        </a:blipFill>
                      </a:tcPr>
                    </a:tc>
                    <a:extLst>
                      <a:ext uri="{0D108BD9-81ED-4DB2-BD59-A6C34878D82A}">
                        <a16:rowId xmlns:a16="http://schemas.microsoft.com/office/drawing/2014/main" val="10001"/>
                      </a:ext>
                    </a:extLst>
                  </a:tr>
                  <a:tr h="365760">
                    <a:tc>
                      <a:txBody>
                        <a:bodyPr/>
                        <a:lstStyle/>
                        <a:p>
                          <a:pPr marL="0" lvl="0" indent="0">
                            <a:buNone/>
                          </a:pPr>
                          <a:r>
                            <a:t>Deilistofninum –20 er deilt með –1.</a:t>
                          </a:r>
                        </a:p>
                      </a:txBody>
                      <a:tcPr/>
                    </a:tc>
                    <a:tc>
                      <a:txBody>
                        <a:bodyPr/>
                        <a:lstStyle/>
                        <a:p>
                          <a:endParaRPr lang="en-US"/>
                        </a:p>
                      </a:txBody>
                      <a:tcPr>
                        <a:blipFill>
                          <a:blip r:embed="rId2"/>
                          <a:stretch>
                            <a:fillRect l="-100231" t="-213793" r="-694" b="-127586"/>
                          </a:stretch>
                        </a:blipFill>
                      </a:tcPr>
                    </a:tc>
                    <a:extLst>
                      <a:ext uri="{0D108BD9-81ED-4DB2-BD59-A6C34878D82A}">
                        <a16:rowId xmlns:a16="http://schemas.microsoft.com/office/drawing/2014/main" val="10002"/>
                      </a:ext>
                    </a:extLst>
                  </a:tr>
                  <a:tr h="365760">
                    <a:tc>
                      <a:txBody>
                        <a:bodyPr/>
                        <a:lstStyle/>
                        <a:p>
                          <a:pPr marL="0" lvl="0" indent="0">
                            <a:buNone/>
                          </a:pPr>
                          <a:r>
                            <a:t>Þegar tölu er deilt með –1 fæst gagnstæð tala hennar.</a:t>
                          </a:r>
                        </a:p>
                      </a:txBody>
                      <a:tcPr/>
                    </a:tc>
                    <a:tc>
                      <a:txBody>
                        <a:bodyPr/>
                        <a:lstStyle/>
                        <a:p>
                          <a:endParaRPr dirty="0"/>
                        </a:p>
                      </a:txBody>
                      <a:tcPr/>
                    </a:tc>
                    <a:extLst>
                      <a:ext uri="{0D108BD9-81ED-4DB2-BD59-A6C34878D82A}">
                        <a16:rowId xmlns:a16="http://schemas.microsoft.com/office/drawing/2014/main" val="10003"/>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Taflan skýrir regluna og sýnir dæmi um að deila tölu með -1 til að fá gagnstæða tölu hennar.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defRPr>
                <a:solidFill>
                  <a:srgbClr val="548235"/>
                </a:solidFill>
              </a:defRPr>
            </a:pPr>
            <a:r>
              <a:rPr>
                <a:solidFill>
                  <a:srgbClr val="548235"/>
                </a:solidFill>
              </a:rPr>
              <a:t>3.5 Jöfnur leystar með heiltölum; deiliregla jafnaðar (1 af 2)</a:t>
            </a:r>
          </a:p>
        </p:txBody>
      </p:sp>
      <p:sp>
        <p:nvSpPr>
          <p:cNvPr id="3" name="Content Placeholder 2"/>
          <p:cNvSpPr>
            <a:spLocks noGrp="1"/>
          </p:cNvSpPr>
          <p:nvPr>
            <p:ph idx="1"/>
          </p:nvPr>
        </p:nvSpPr>
        <p:spPr/>
        <p:txBody>
          <a:bodyPr/>
          <a:lstStyle/>
          <a:p>
            <a:pPr marL="0" lvl="0" indent="0">
              <a:buNone/>
            </a:pPr>
            <a:r>
              <a:rPr b="1"/>
              <a:t>Námsmarkmið</a:t>
            </a:r>
          </a:p>
          <a:p>
            <a:pPr lvl="0"/>
            <a:r>
              <a:rPr/>
              <a:t>Ákvarða hvort heiltala sé lausn á jöfnu</a:t>
            </a:r>
          </a:p>
          <a:p>
            <a:pPr lvl="0"/>
            <a:r>
              <a:rPr/>
              <a:t>Leysa jöfnur með heiltölum með samlagningar- og frádráttarreglum jafnaðar</a:t>
            </a:r>
          </a:p>
          <a:p>
            <a:pPr lvl="0"/>
            <a:r>
              <a:rPr/>
              <a:t>Sýna deilireglu jafnaðar með líkani</a:t>
            </a:r>
          </a:p>
          <a:p>
            <a:pPr lvl="0"/>
            <a:r>
              <a:rPr/>
              <a:t>Leysa jöfnur með deilireglu jafnaðar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defRPr>
                <a:solidFill>
                  <a:srgbClr val="548235"/>
                </a:solidFill>
              </a:defRPr>
            </a:pPr>
            <a:r>
              <a:rPr>
                <a:solidFill>
                  <a:srgbClr val="548235"/>
                </a:solidFill>
              </a:rPr>
              <a:t>3.5 Jöfnur leystar með heiltölum; deiliregla jafnaðar (2 af 2)</a:t>
            </a:r>
          </a:p>
        </p:txBody>
      </p:sp>
      <p:sp>
        <p:nvSpPr>
          <p:cNvPr id="3" name="Content Placeholder 2"/>
          <p:cNvSpPr>
            <a:spLocks noGrp="1"/>
          </p:cNvSpPr>
          <p:nvPr>
            <p:ph idx="1"/>
          </p:nvPr>
        </p:nvSpPr>
        <p:spPr/>
        <p:txBody>
          <a:bodyPr/>
          <a:lstStyle/>
          <a:p>
            <a:pPr marL="0" lvl="0" indent="0">
              <a:buNone/>
            </a:pPr>
            <a:r>
              <a:rPr b="1"/>
              <a:t>Námsmarkmið</a:t>
            </a:r>
          </a:p>
          <a:p>
            <a:pPr lvl="0"/>
            <a:r>
              <a:rPr/>
              <a:t>Setja fram sem jöfnu og leysa hana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3.21</a:t>
            </a:r>
          </a:p>
        </p:txBody>
      </p:sp>
      <p:pic>
        <p:nvPicPr>
          <p:cNvPr id="3" name="Picture 1" descr="This image has two columns. In the first column are two identical envelopes. In the second column there are six blue circles, randomly placed."/>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Myndinni er skipt í tvo dálka. Í fyrri dálkinum eru tvö eins umslög. Í seinni dálkinum eru sex bláir hringir á tilviljunarkenndum stöðum.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3.22</a:t>
            </a:r>
          </a:p>
        </p:txBody>
      </p:sp>
      <p:pic>
        <p:nvPicPr>
          <p:cNvPr id="3" name="Picture 1" descr="This image has two columns. In the first column are two identical envelopes. In the second column there are six blue circles, randomly placed. Under the figure is two times x equals 6."/>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Myndinni er skipt í tvo dálka. Í fyrri dálkinum eru tvö eins umslög. Í seinni dálkinum eru sex bláir hringir á tilviljunarkenndum stöðum. Undir myndinni stendur jafnan tveir sinnum x jafngildir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3.23</a:t>
            </a:r>
          </a:p>
        </p:txBody>
      </p:sp>
      <p:pic>
        <p:nvPicPr>
          <p:cNvPr id="3" name="Picture 1" descr="This image has two columns. In the first column are three envelopes. In the second column there are four rows of  three blue circles. Underneath the image is the equation 3x equals 12."/>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Myndinni er skipt í tvo dálka. Í fyrri dálkinum eru þrjú umslög. Í seinni dálkinum eru fjórar raðir með þremur bláum hringjum í hverri röð. Undir myndinni stendur jafnan 3x jafngildir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3.24</a:t>
            </a:r>
          </a:p>
        </p:txBody>
      </p:sp>
      <p:pic>
        <p:nvPicPr>
          <p:cNvPr id="3" name="Picture 1" descr="This image has two columns. In the first column are four envelopes. In the second column there are twelve blue circle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Myndinni er skipt í tvo dálka. Í fyrri dálkinum eru fjögur umslög. Í seinni dálkinum eru tólf bláir hringir.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2031325"/>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ítarefni frá OpenStax er © Rice University og gefið út samkvæmt alþjóðlega notkunarleyfinu CC BY-NC-SA 4.0. Heimilt er að afrita það eða breyta því, en aðeins í óviðskiptalegum tilgangi. Tilgreina verður OpenStax og Rice University sem höfunda og geta allra breytinga. Öllum aðlöguðum útgáfum verður að deila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3058</Words>
  <Application>Microsoft Macintosh PowerPoint</Application>
  <PresentationFormat>Widescreen</PresentationFormat>
  <Paragraphs>230</Paragraphs>
  <Slides>45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Arial</vt:lpstr>
      <vt:lpstr>Calibri</vt:lpstr>
      <vt:lpstr>Cambria Math</vt:lpstr>
      <vt:lpstr>Office Theme</vt:lpstr>
      <vt:lpstr>Prealgebra 2e</vt:lpstr>
      <vt:lpstr>Chapter outline</vt:lpstr>
      <vt:lpstr>Figure 3.1</vt:lpstr>
      <vt:lpstr>3.1 Introduction to Integers</vt:lpstr>
      <vt:lpstr>Figure 3.2</vt:lpstr>
      <vt:lpstr>Figure 3.3</vt:lpstr>
      <vt:lpstr>Figure 3.4</vt:lpstr>
      <vt:lpstr>Figure 3.5</vt:lpstr>
      <vt:lpstr>Figure 3.6</vt:lpstr>
      <vt:lpstr>Figure 3.7</vt:lpstr>
      <vt:lpstr>Figure 3.8</vt:lpstr>
      <vt:lpstr>Figure 3.9</vt:lpstr>
      <vt:lpstr>Figure 3.10</vt:lpstr>
      <vt:lpstr>Figure 3.11</vt:lpstr>
      <vt:lpstr>Figure 3.12</vt:lpstr>
      <vt:lpstr>Figure 3.13</vt:lpstr>
      <vt:lpstr>Figure 3.14</vt:lpstr>
      <vt:lpstr>Figure 3.15</vt:lpstr>
      <vt:lpstr>Figure 3.16</vt:lpstr>
      <vt:lpstr>3.2 Add Integers</vt:lpstr>
      <vt:lpstr>Figure 3.17</vt:lpstr>
      <vt:lpstr>Table 3.1 Addition of Positive and Negative Integers </vt:lpstr>
      <vt:lpstr>Table 3.2</vt:lpstr>
      <vt:lpstr>Table 3.3</vt:lpstr>
      <vt:lpstr>3.3 Subtract Integers</vt:lpstr>
      <vt:lpstr>Table 3.4 Subtraction of Integers </vt:lpstr>
      <vt:lpstr>Figure 3.18</vt:lpstr>
      <vt:lpstr>3.4 Multiply and Divide Integers</vt:lpstr>
      <vt:lpstr>Figure 3.19</vt:lpstr>
      <vt:lpstr>Figure 3.20</vt:lpstr>
      <vt:lpstr>Table 3.5</vt:lpstr>
      <vt:lpstr>Table 3.6</vt:lpstr>
      <vt:lpstr>Table 3.7</vt:lpstr>
      <vt:lpstr>Table 3.8</vt:lpstr>
      <vt:lpstr>Table 3.9</vt:lpstr>
      <vt:lpstr>Table 3.10</vt:lpstr>
      <vt:lpstr>Table 3.11</vt:lpstr>
      <vt:lpstr>Table 3.12</vt:lpstr>
      <vt:lpstr>3.5 Solve Equations Using Integers; The Division Property of Equality (1 of 2)</vt:lpstr>
      <vt:lpstr>3.5 Solve Equations Using Integers; The Division Property of Equality (2 of 2)</vt:lpstr>
      <vt:lpstr>Figure 3.21</vt:lpstr>
      <vt:lpstr>Figure 3.22</vt:lpstr>
      <vt:lpstr>Figure 3.23</vt:lpstr>
      <vt:lpstr>Figure 3.24</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Prealgebra 2e</dc:title>
  <dc:creator/>
  <cp:keywords/>
  <cp:lastModifiedBy>Colby Powers</cp:lastModifiedBy>
  <cp:revision>2</cp:revision>
  <dcterms:created xsi:type="dcterms:W3CDTF">2026-02-09T20:32:35Z</dcterms:created>
  <dcterms:modified xsi:type="dcterms:W3CDTF">2026-02-09T20:45:42Z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3 Integers</vt:lpwstr>
  </property>
</Properties>
</file>